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9.svg" ContentType="image/svg+xml"/>
  <Override PartName="/ppt/media/image25.svg" ContentType="image/svg+xml"/>
  <Override PartName="/ppt/media/image27.svg" ContentType="image/svg+xml"/>
  <Override PartName="/ppt/media/image2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
  </p:notesMasterIdLst>
  <p:handoutMasterIdLst>
    <p:handoutMasterId r:id="rId41"/>
  </p:handoutMasterIdLst>
  <p:sldIdLst>
    <p:sldId id="257" r:id="rId4"/>
    <p:sldId id="362" r:id="rId6"/>
    <p:sldId id="404" r:id="rId7"/>
    <p:sldId id="260" r:id="rId8"/>
    <p:sldId id="363" r:id="rId9"/>
    <p:sldId id="261" r:id="rId10"/>
    <p:sldId id="262" r:id="rId11"/>
    <p:sldId id="292" r:id="rId12"/>
    <p:sldId id="288" r:id="rId13"/>
    <p:sldId id="289" r:id="rId14"/>
    <p:sldId id="368" r:id="rId15"/>
    <p:sldId id="290" r:id="rId16"/>
    <p:sldId id="293" r:id="rId17"/>
    <p:sldId id="294" r:id="rId18"/>
    <p:sldId id="301" r:id="rId19"/>
    <p:sldId id="302" r:id="rId20"/>
    <p:sldId id="370" r:id="rId21"/>
    <p:sldId id="303" r:id="rId22"/>
    <p:sldId id="304" r:id="rId23"/>
    <p:sldId id="266" r:id="rId24"/>
    <p:sldId id="295" r:id="rId25"/>
    <p:sldId id="306" r:id="rId26"/>
    <p:sldId id="307" r:id="rId27"/>
    <p:sldId id="371" r:id="rId28"/>
    <p:sldId id="314" r:id="rId29"/>
    <p:sldId id="315" r:id="rId30"/>
    <p:sldId id="316" r:id="rId31"/>
    <p:sldId id="317" r:id="rId32"/>
    <p:sldId id="309" r:id="rId33"/>
    <p:sldId id="296" r:id="rId34"/>
    <p:sldId id="310" r:id="rId35"/>
    <p:sldId id="319" r:id="rId36"/>
    <p:sldId id="320" r:id="rId37"/>
    <p:sldId id="321" r:id="rId38"/>
    <p:sldId id="312" r:id="rId39"/>
    <p:sldId id="313" r:id="rId40"/>
  </p:sldIdLst>
  <p:sldSz cx="12192000" cy="6858000"/>
  <p:notesSz cx="6858000" cy="9144000"/>
  <p:custDataLst>
    <p:tags r:id="rId4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4" userDrawn="1">
          <p15:clr>
            <a:srgbClr val="A4A3A4"/>
          </p15:clr>
        </p15:guide>
        <p15:guide id="2" pos="35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ina" initials="C" lastIdx="3" clrIdx="0"/>
  <p:cmAuthor id="1" name="1959948963@qq.com" initials="1" lastIdx="1" clrIdx="0"/>
  <p:cmAuthor id="2" name="lyl" initials="l" lastIdx="1" clrIdx="1"/>
  <p:cmAuthor id="3" name="zpark" initials="z" lastIdx="1" clrIdx="2"/>
  <p:cmAuthor id="4" name="Administrator" initials="A" lastIdx="1" clrIdx="3"/>
  <p:cmAuthor id="5" name="13621" initials="1" lastIdx="1" clrIdx="4"/>
  <p:cmAuthor id="1477700285" name="Chow" initials="C" lastIdx="1" clrIdx="23"/>
  <p:cmAuthor id="76" name=" " initials="" lastIdx="1" clrIdx="25"/>
  <p:cmAuthor id="6" name="乔 婧" initials="乔" lastIdx="2" clrIdx="5"/>
  <p:cmAuthor id="7" name="lu li" initials="ll" lastIdx="29" clrIdx="6"/>
  <p:cmAuthor id="8" name="张雪姣" initials="1" lastIdx="1" clrIdx="7"/>
  <p:cmAuthor id="9" name="茹玉" initials="茹玉" lastIdx="36" clrIdx="8"/>
  <p:cmAuthor id="10" name="tianting" initials="t" lastIdx="1" clrIdx="9"/>
  <p:cmAuthor id="11" name="sdlyx2008@126.com" initials="s" lastIdx="1" clrIdx="10"/>
  <p:cmAuthor id="12" name="詹园玲" initials="詹" lastIdx="1" clrIdx="10"/>
  <p:cmAuthor id="2000" name="WPS_1591109879_U3MrMZ3I" initials="authorId_1004917322" lastIdx="1656276846" clrIdx="0"/>
  <p:cmAuthor id="13" name="10959" initials="1" lastIdx="1" clrIdx="12"/>
  <p:cmAuthor id="2001" name="骆倩怡_Znauj26B" initials="authorId_382814100" lastIdx="0" clrIdx="0"/>
  <p:cmAuthor id="14" name="sihan" initials="s" lastIdx="1" clrIdx="13"/>
  <p:cmAuthor id="15" name="xxg" initials="x" lastIdx="1" clrIdx="14"/>
  <p:cmAuthor id="16" name="王立臣_Yf6rFjAN" initials="authorId_198262106" lastIdx="2380635" clrIdx="0"/>
  <p:cmAuthor id="17" name="未知用户4" initials="未知用户4" lastIdx="1" clrIdx="7"/>
  <p:cmAuthor id="18" name="zhanghui" initials="z" lastIdx="1" clrIdx="17"/>
  <p:cmAuthor id="1669468316" name="WPS_1735209406" initials="W" lastIdx="1" clrIdx="22"/>
  <p:cmAuthor id="19" name="未知用户5" initials="未知用户5" lastIdx="1" clrIdx="8"/>
  <p:cmAuthor id="20" name="mai mai" initials="m" lastIdx="1" clrIdx="2"/>
  <p:cmAuthor id="21" name="未知用户1" initials="未" lastIdx="1" clrIdx="0"/>
  <p:cmAuthor id="22" name="肖 盛" initials="肖" lastIdx="1" clrIdx="0"/>
  <p:cmAuthor id="23" name="0049628" initials="0" lastIdx="3" clrIdx="0"/>
  <p:cmAuthor id="24" name="NTKO" initials="N" lastIdx="2" clrIdx="0"/>
  <p:cmAuthor id="25" name="石楠 武" initials="石" lastIdx="1" clrIdx="2"/>
  <p:cmAuthor id="26" name="赵成文" initials="赵" lastIdx="4" clrIdx="1"/>
  <p:cmAuthor id="27" name="未知用户13" initials="未" lastIdx="1" clrIdx="0"/>
  <p:cmAuthor id="28" name="Han Jiang" initials="H" lastIdx="1" clrIdx="0"/>
  <p:cmAuthor id="29" name="未知用户7" initials="未" lastIdx="1" clrIdx="0"/>
  <p:cmAuthor id="30" name="xmy" initials="x" lastIdx="4" clrIdx="19"/>
  <p:cmAuthor id="31" name="wum20" initials="w" lastIdx="1" clrIdx="7"/>
  <p:cmAuthor id="32" name="Guangxu Piao" initials="G" lastIdx="7" clrIdx="0"/>
  <p:cmAuthor id="33" name="武敏" initials="武" lastIdx="2" clrIdx="8"/>
  <p:cmAuthor id="34" name="未知用户6" initials="未知用户6" lastIdx="1" clrIdx="9"/>
  <p:cmAuthor id="35" name="JCL" initials="J" lastIdx="1" clrIdx="10"/>
  <p:cmAuthor id="36" name="Chen, Naikang A." initials="C" lastIdx="6" clrIdx="0"/>
  <p:cmAuthor id="37" name="song song" initials="s" lastIdx="1" clrIdx="0"/>
  <p:cmAuthor id="38" name="曾阿婷" initials="曾" lastIdx="1" clrIdx="16"/>
  <p:cmAuthor id="39" name="yubaoquan" initials="y" lastIdx="1" clrIdx="4"/>
  <p:cmAuthor id="40" name="ting yue" initials="t" lastIdx="1" clrIdx="0"/>
  <p:cmAuthor id="41" name="david bin" initials="d" lastIdx="3" clrIdx="0"/>
  <p:cmAuthor id="42" name="MLOONG" initials="M" lastIdx="1" clrIdx="0"/>
  <p:cmAuthor id="44" name="於宝泉" initials="於" lastIdx="0" clrIdx="2"/>
  <p:cmAuthor id="46" name="Liu Dong" initials="L" lastIdx="1" clrIdx="0"/>
  <p:cmAuthor id="47" name="Zhao Jing" initials="Z" lastIdx="1" clrIdx="2"/>
  <p:cmAuthor id="48" name="YANQING BAO" initials="Y" lastIdx="3" clrIdx="0"/>
  <p:cmAuthor id="49" name="Roet-Reinking, Nathalie" initials="R" lastIdx="1" clrIdx="0"/>
  <p:cmAuthor id="50" name="张金龙" initials="张" lastIdx="9" clrIdx="0"/>
  <p:cmAuthor id="51" name="祝惠蓉" initials="祝" lastIdx="3" clrIdx="8"/>
  <p:cmAuthor id="52" name="李霞" initials="李" lastIdx="3" clrIdx="56"/>
  <p:cmAuthor id="53" name="宋琛哲" initials="宋" lastIdx="3" clrIdx="0"/>
  <p:cmAuthor id="54" name="韩瑞颖" initials="韩" lastIdx="106" clrIdx="59"/>
  <p:cmAuthor id="55" name="刘天玉" initials="刘" lastIdx="19" clrIdx="61"/>
  <p:cmAuthor id="56" name="杨志宇" initials="杨" lastIdx="1" clrIdx="63"/>
  <p:cmAuthor id="540707372" name="XXG-QIANQI" initials="X" lastIdx="2" clrIdx="0"/>
  <p:cmAuthor id="1483810881" name="WPS_1679281038" initials="W" lastIdx="1" clrIdx="2"/>
  <p:cmAuthor id="61" name="maomao" initials="m" lastIdx="1" clrIdx="60"/>
  <p:cmAuthor id="43" name="ZJK" initials="Z" lastIdx="5" clrIdx="42"/>
  <p:cmAuthor id="1411827" name="黄晓平" initials="黄" lastIdx="0" clrIdx="0"/>
  <p:cmAuthor id="287643685" name="刘 芷倩" initials="刘" lastIdx="1" clrIdx="38"/>
  <p:cmAuthor id="287643681" name="殷格非" initials="殷" lastIdx="2" clrIdx="0"/>
  <p:cmAuthor id="287643682" name="z r" initials="zr" lastIdx="5" clrIdx="12"/>
  <p:cmAuthor id="287643683" name="lc xue" initials="lx" lastIdx="1" clrIdx="22"/>
  <p:cmAuthor id="191251535" name="沈霄雷" initials="沈" lastIdx="833089" clrIdx="0"/>
  <p:cmAuthor id="191251536" name="SF" initials="S" lastIdx="6" clrIdx="11"/>
  <p:cmAuthor id="191251537" name="sammi" initials="s" lastIdx="0" clrIdx="12"/>
  <p:cmAuthor id="191251538" name="zhangmh@httz.cc" initials="z" lastIdx="3" clrIdx="13"/>
  <p:cmAuthor id="191251539" name="wang" initials="wang" lastIdx="1" clrIdx="14"/>
  <p:cmAuthor id="191251540" name="Microsoft Office User" initials="MOU" lastIdx="1" clrIdx="15"/>
  <p:cmAuthor id="191251541" name="sjzx" initials="s" lastIdx="1" clrIdx="25"/>
  <p:cmAuthor id="191251542" name="yang.yuan" initials="y" lastIdx="0" clrIdx="17"/>
  <p:cmAuthor id="191251543" name="王娟" initials="1" lastIdx="1" clrIdx="31"/>
  <p:cmAuthor id="203337651" name="Chancey " initials="C" lastIdx="1" clrIdx="63"/>
  <p:cmAuthor id="45" name="ZYSR-XY" initials="Z" lastIdx="6" clrIdx="10"/>
  <p:cmAuthor id="1270093215" name="满脑子的核废料" initials="满" lastIdx="12" clrIdx="62"/>
  <p:cmAuthor id="65" name="zhq" initials="z" lastIdx="7" clrIdx="20"/>
  <p:cmAuthor id="66" name="张琦" initials="张" lastIdx="46" clrIdx="21"/>
  <p:cmAuthor id="67" name="黄 俊" initials="黄" lastIdx="1" clrIdx="22"/>
  <p:cmAuthor id="87" name="001" initials="" lastIdx="0" clrIdx="86"/>
  <p:cmAuthor id="88" name="Cong Guo" initials="CG" lastIdx="0" clrIdx="87"/>
  <p:cmAuthor id="89" name="幸全" initials="幸全" lastIdx="0" clrIdx="88"/>
  <p:cmAuthor id="90" name="PC" initials="P" lastIdx="0" clrIdx="89"/>
  <p:cmAuthor id="91" name="Lenovo" initials="L" lastIdx="0" clrIdx="90"/>
  <p:cmAuthor id="92" name="亮 蔡" initials="亮" lastIdx="0" clrIdx="91"/>
  <p:cmAuthor id="93" name="Citics-SZ" initials="Citics-SZ" lastIdx="0" clrIdx="92"/>
  <p:cmAuthor id="94" name="王习习" initials="王" lastIdx="0" clrIdx="93"/>
  <p:cmAuthor id="95" name="31897" initials="3" lastIdx="0" clrIdx="94"/>
  <p:cmAuthor id="96" name="儿子" initials="儿" lastIdx="0" clrIdx="95"/>
  <p:cmAuthor id="97" name="作者" initials="A" lastIdx="0" clrIdx="96"/>
  <p:cmAuthor id="98" name="user2021" initials="u" lastIdx="0" clrIdx="97"/>
  <p:cmAuthor id="99" name="G1045" initials="G" lastIdx="0" clrIdx="98"/>
  <p:cmAuthor id="100" name="Xin Mingyu" initials="XM" lastIdx="0" clrIdx="99"/>
  <p:cmAuthor id="101" name="yx090" initials="y" lastIdx="0" clrIdx="100"/>
  <p:cmAuthor id="102" name="admin" initials="a" lastIdx="0" clrIdx="101"/>
  <p:cmAuthor id="103" name="yifei" initials="y" lastIdx="0" clrIdx="102"/>
  <p:cmAuthor id="104" name="刘江浪" initials="刘江浪" lastIdx="0" clrIdx="103"/>
  <p:cmAuthor id="105" name="ADMIN" initials="A" lastIdx="0" clrIdx="104"/>
  <p:cmAuthor id="106" name="杨" initials="杨" lastIdx="0" clrIdx="105"/>
  <p:cmAuthor id="107" name="峰" initials="峰" lastIdx="0" clrIdx="106"/>
  <p:cmAuthor id="108" name="YAO" initials="Y" lastIdx="0" clrIdx="107"/>
  <p:cmAuthor id="110" name="王 兰香" initials="王" lastIdx="0" clrIdx="109"/>
  <p:cmAuthor id="112" name="jipen" initials="j" lastIdx="0" clrIdx="111"/>
  <p:cmAuthor id="113" name="user4" initials="u" lastIdx="0" clrIdx="112"/>
  <p:cmAuthor id="114" name="Jacobsen, Ginger" initials="GJ" lastIdx="0" clrIdx="113"/>
  <p:cmAuthor id="115" name="TXGZZ02" initials="T" lastIdx="0" clrIdx="114"/>
  <p:cmAuthor id="116" name="具身智能码字机器人" initials="具" lastIdx="0" clrIdx="115"/>
  <p:cmAuthor id="117" name="WPS" initials="W" lastIdx="0" clrIdx="116"/>
  <p:cmAuthor id="118" name="微软用户" initials="微软用户" lastIdx="0" clrIdx="117"/>
  <p:cmAuthor id="119" name="ophel" initials="o" lastIdx="0" clrIdx="118"/>
  <p:cmAuthor id="120" name="pc" initials="p" lastIdx="0" clrIdx="119"/>
  <p:cmAuthor id="121" name="air AJQ" initials="a" lastIdx="0" clrIdx="120"/>
  <p:cmAuthor id="122" name="Summer" initials="S" lastIdx="0" clrIdx="121"/>
  <p:cmAuthor id="123" name="xiaozhen li" initials="x" lastIdx="0" clrIdx="122"/>
  <p:cmAuthor id="124" name="Lan, Jian" initials="L" lastIdx="0" clrIdx="123"/>
  <p:cmAuthor id="125" name="李 韬" initials="李" lastIdx="0" clrIdx="124"/>
  <p:cmAuthor id="126" name="XIAO XINWEN" initials="XX" lastIdx="0" clrIdx="125"/>
  <p:cmAuthor id="127" name="jrj" initials="jrj" lastIdx="0" clrIdx="126"/>
  <p:cmAuthor id="128" name="小李孟德" initials="小" lastIdx="0" clrIdx="127"/>
  <p:cmAuthor id="129" name="thtf" initials="t" lastIdx="0" clrIdx="128"/>
  <p:cmAuthor id="130" name="Yu Zhao" initials="YZ" lastIdx="0" clrIdx="129"/>
  <p:cmAuthor id="131" name="郑萌" initials="萌郑" lastIdx="0" clrIdx="130"/>
  <p:cmAuthor id="132" name="yang yang" initials="yy" lastIdx="0" clrIdx="131"/>
  <p:cmAuthor id="133" name="yayaw" initials="y" lastIdx="0" clrIdx="132"/>
  <p:cmAuthor id="134" name="CHEYUANZHENG" initials="u" lastIdx="0" clrIdx="133"/>
  <p:cmAuthor id="135" name="weichenwei" initials="w" lastIdx="0" clrIdx="134"/>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4A78F0"/>
    <a:srgbClr val="007BFF"/>
    <a:srgbClr val="2BAFDD"/>
    <a:srgbClr val="FFFFFF"/>
    <a:srgbClr val="4874CB"/>
    <a:srgbClr val="55A3B8"/>
    <a:srgbClr val="21B2C9"/>
    <a:srgbClr val="12A897"/>
    <a:srgbClr val="C65B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444"/>
        <p:guide pos="356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6" Type="http://schemas.openxmlformats.org/officeDocument/2006/relationships/tags" Target="tags/tag184.xml"/><Relationship Id="rId45" Type="http://schemas.openxmlformats.org/officeDocument/2006/relationships/commentAuthors" Target="commentAuthors.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首先看储能产业的整体发展情况。全球市场正处于高速增长通道，预计到2032年市场规模将突破千亿美元。中国作为全球最大的储能市场，装机规模已突破1亿千瓦，增长势头强劲。这背后的核心驱动力主要有三：一是能源转型的刚性需求，二是AI数据中心建设带来的新增量，三是全球各国积极的政策支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储能产品可以从两个维度来划分。按应用场景，可分为大型储能、工商业储能和户用储能，其中大型储能是当前市场的主体。按产业链环节，则涵盖了上游的材料、中游的核心部件和下游的系统集成与运营。理解这些产品类别，有助于我们把握产业链各环节的价值分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技术路线方面，锂离子电池，特别是磷酸铁锂电池，目前占据着绝对的主导地位。同时，液流电池和钠离子电池作为重要的补充技术，也在特定场景中展现出巨大潜力。未来的技术趋势将围绕大电芯技术、长时储能和更高的安全性展开，以满足不断增长和多样化的市场需求。</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储能领域，涌现出一批具有全球竞争力的代表性企业。在系统集成方面，阳光电源、特斯拉和比亚迪储能位列全球前茅。而在核心的电池供应环节，宁德时代、比亚迪、亿纬锂能等中国企业凭借技术和规模优势，占据了全球市场的主导地位。</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氢能产业的整体发展呈现出全球稳步增长、绿氢爆发式增长的特点。中国市场在政策强力驱动下加速布局，预计2026年产业链规模将突破4000亿元。实现“双碳”目标、政策支持以及成本下降是推动氢能产业发展的三大核心动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氢能的技术路线主要分为制氢和电解槽两大方向。制氢技术目前以灰氢为主，但绿氢是未来的终极方向。电解槽技术方面，碱性电解槽是当前主流，而PEM电解槽和AEM电解槽则代表了未来的发展方向，各自在不同场景下具备优势。</a:t>
            </a:r>
            <a:endParaRPr lang="en-US" sz="1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04000"/>
            <a:ext cx="5342400" cy="4140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04000"/>
            <a:ext cx="5342400" cy="4140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397600"/>
            <a:ext cx="9799200" cy="11052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5040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077DA78-E013-4A8C-AD75-63A150561B1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322962"/>
            <a:ext cx="9144000" cy="2187001"/>
          </a:xfrm>
        </p:spPr>
        <p:txBody>
          <a:bodyPr anchor="b">
            <a:normAutofit/>
          </a:bodyPr>
          <a:lstStyle>
            <a:lvl1pPr algn="ctr">
              <a:lnSpc>
                <a:spcPct val="130000"/>
              </a:lnSpc>
              <a:defRPr sz="6000">
                <a:effectLst/>
              </a:defRPr>
            </a:lvl1pPr>
          </a:lstStyle>
          <a:p>
            <a:r>
              <a:rPr lang="zh-CN" altLang="en-US" dirty="0"/>
              <a:t>单击此处添加标题</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3" name="副标题 2"/>
          <p:cNvSpPr>
            <a:spLocks noGrp="1"/>
          </p:cNvSpPr>
          <p:nvPr>
            <p:ph type="subTitle" idx="1" hasCustomPrompt="1"/>
          </p:nvPr>
        </p:nvSpPr>
        <p:spPr>
          <a:xfrm>
            <a:off x="1524000" y="3602038"/>
            <a:ext cx="9144000" cy="1655762"/>
          </a:xfrm>
        </p:spPr>
        <p:txBody>
          <a:bodyPr>
            <a:normAutofit/>
          </a:bodyPr>
          <a:lstStyle>
            <a:lvl1pPr marL="0" indent="0" algn="ctr">
              <a:buNone/>
              <a:defRPr sz="2400">
                <a:solidFill>
                  <a:schemeClr val="tx1">
                    <a:lumMod val="75000"/>
                    <a:lumOff val="25000"/>
                  </a:schemeClr>
                </a:solidFill>
                <a:effectLst/>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单击此处添加副标题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chor="ctr" anchorCtr="0">
            <a:normAutofit/>
          </a:bodyPr>
          <a:lstStyle>
            <a:lvl1pPr>
              <a:defRPr sz="4400" b="0">
                <a:effectLst/>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647700" y="1825625"/>
            <a:ext cx="10515600" cy="4351338"/>
          </a:xfrm>
        </p:spPr>
        <p:txBody>
          <a:bodyPr>
            <a:normAutofit/>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469127"/>
            <a:ext cx="10307927" cy="4093347"/>
          </a:xfrm>
        </p:spPr>
        <p:txBody>
          <a:bodyPr anchor="b">
            <a:normAutofit/>
          </a:bodyPr>
          <a:lstStyle>
            <a:lvl1pPr>
              <a:defRPr sz="6000">
                <a:effectLst/>
              </a:defRPr>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1850" y="4610028"/>
            <a:ext cx="10307926" cy="647555"/>
          </a:xfrm>
        </p:spPr>
        <p:txBody>
          <a:bodyPr>
            <a:norm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ormAutofit/>
          </a:bodyPr>
          <a:lstStyle>
            <a:lvl1pPr>
              <a:defRPr sz="4400" b="0" i="0">
                <a:effectLst/>
              </a:defRPr>
            </a:lvl1pPr>
          </a:lstStyle>
          <a:p>
            <a:r>
              <a:rPr lang="zh-CN" altLang="en-US" dirty="0"/>
              <a:t>单击此处编辑母版标题样式</a:t>
            </a:r>
            <a:endParaRPr lang="zh-CN" altLang="en-US" dirty="0"/>
          </a:p>
        </p:txBody>
      </p:sp>
      <p:sp>
        <p:nvSpPr>
          <p:cNvPr id="3" name="内容占位符 2"/>
          <p:cNvSpPr>
            <a:spLocks noGrp="1"/>
          </p:cNvSpPr>
          <p:nvPr>
            <p:ph sz="half" idx="1"/>
          </p:nvPr>
        </p:nvSpPr>
        <p:spPr>
          <a:xfrm>
            <a:off x="647700" y="1825625"/>
            <a:ext cx="51816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5981700" y="1825625"/>
            <a:ext cx="51816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9788" y="1744961"/>
            <a:ext cx="5157787"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766219"/>
            <a:ext cx="10515600" cy="1325563"/>
          </a:xfrm>
        </p:spPr>
        <p:txBody>
          <a:bodyPr>
            <a:normAutofit/>
          </a:bodyPr>
          <a:lstStyle>
            <a:lvl1pPr algn="ctr">
              <a:defRPr sz="4400" b="0">
                <a:effectLst/>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3200" b="0">
                <a:effectLst/>
              </a:defRPr>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4400"/>
            </a:lvl1pPr>
          </a:lstStyle>
          <a:p>
            <a:r>
              <a:rPr lang="zh-CN" altLang="en-US" dirty="0"/>
              <a:t>单击此处编辑母版标题样式</a:t>
            </a:r>
            <a:endParaRPr lang="zh-CN" altLang="en-US" dirty="0"/>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077DA78-E013-4A8C-AD75-63A150561B1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标题幻灯片">
    <p:bg>
      <p:bgPr>
        <a:solidFill>
          <a:schemeClr val="bg1"/>
        </a:solidFill>
        <a:effectLst/>
      </p:bgPr>
    </p:bg>
    <p:spTree>
      <p:nvGrpSpPr>
        <p:cNvPr id="1" name=""/>
        <p:cNvGrpSpPr/>
        <p:nvPr/>
      </p:nvGrpSpPr>
      <p:grpSpPr>
        <a:xfrm>
          <a:off x="0" y="0"/>
          <a:ext cx="0" cy="0"/>
          <a:chOff x="0" y="0"/>
          <a:chExt cx="0" cy="0"/>
        </a:xfrm>
      </p:grpSpPr>
      <p:grpSp>
        <p:nvGrpSpPr>
          <p:cNvPr id="7" name="组合 6"/>
          <p:cNvGrpSpPr/>
          <p:nvPr userDrawn="1"/>
        </p:nvGrpSpPr>
        <p:grpSpPr>
          <a:xfrm>
            <a:off x="199441" y="169306"/>
            <a:ext cx="812495" cy="728076"/>
            <a:chOff x="199441" y="169306"/>
            <a:chExt cx="812495" cy="728076"/>
          </a:xfrm>
        </p:grpSpPr>
        <p:sp>
          <p:nvSpPr>
            <p:cNvPr id="8" name="椭圆 7"/>
            <p:cNvSpPr/>
            <p:nvPr/>
          </p:nvSpPr>
          <p:spPr>
            <a:xfrm>
              <a:off x="430784" y="316230"/>
              <a:ext cx="581152" cy="581152"/>
            </a:xfrm>
            <a:prstGeom prst="ellipse">
              <a:avLst/>
            </a:prstGeom>
            <a:solidFill>
              <a:schemeClr val="accent1">
                <a:lumMod val="20000"/>
                <a:lumOff val="80000"/>
              </a:schemeClr>
            </a:solidFill>
            <a:ln w="12700" cap="flat" cmpd="sng" algn="ctr">
              <a:noFill/>
              <a:prstDash val="solid"/>
              <a:miter lim="800000"/>
            </a:ln>
            <a:effectLst/>
            <a:extLst>
              <a:ext uri="{91240B29-F687-4F45-9708-019B960494DF}">
                <a14:hiddenLine xmlns:a14="http://schemas.microsoft.com/office/drawing/2010/main" w="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39203" y="169306"/>
              <a:ext cx="180989" cy="180989"/>
            </a:xfrm>
            <a:prstGeom prst="ellipse">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userDrawn="1"/>
          </p:nvSpPr>
          <p:spPr>
            <a:xfrm>
              <a:off x="199441" y="607477"/>
              <a:ext cx="83523" cy="83523"/>
            </a:xfrm>
            <a:prstGeom prst="ellipse">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userDrawn="1"/>
          </p:nvSpPr>
          <p:spPr>
            <a:xfrm>
              <a:off x="460560" y="828549"/>
              <a:ext cx="68833" cy="68833"/>
            </a:xfrm>
            <a:prstGeom prst="ellipse">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标题 1"/>
          <p:cNvSpPr>
            <a:spLocks noGrp="1"/>
          </p:cNvSpPr>
          <p:nvPr userDrawn="1">
            <p:ph type="title"/>
          </p:nvPr>
        </p:nvSpPr>
        <p:spPr>
          <a:xfrm>
            <a:off x="690831" y="316230"/>
            <a:ext cx="5486399" cy="609988"/>
          </a:xfrm>
          <a:prstGeom prst="rect">
            <a:avLst/>
          </a:prstGeom>
        </p:spPr>
        <p:txBody>
          <a:bodyPr vert="horz" lIns="0" tIns="0" rIns="0" bIns="0" rtlCol="0" anchor="ctr">
            <a:normAutofit/>
          </a:bodyPr>
          <a:lstStyle>
            <a:lvl1pPr algn="l" defTabSz="914400" rtl="0" eaLnBrk="1" latinLnBrk="0" hangingPunct="1">
              <a:lnSpc>
                <a:spcPct val="100000"/>
              </a:lnSpc>
              <a:spcBef>
                <a:spcPct val="0"/>
              </a:spcBef>
              <a:buNone/>
              <a:defRPr sz="2400" b="1" kern="1200" spc="300" baseline="0">
                <a:solidFill>
                  <a:schemeClr val="tx1"/>
                </a:solidFill>
                <a:latin typeface="+mj-lt"/>
                <a:ea typeface="+mj-ea"/>
                <a:cs typeface="+mj-cs"/>
              </a:defRPr>
            </a:lvl1pPr>
          </a:lstStyle>
          <a:p>
            <a:r>
              <a:rPr lang="zh-CN" altLang="en-US" dirty="0"/>
              <a:t>单击此处编辑母版标题样式</a:t>
            </a:r>
            <a:endParaRPr lang="zh-CN" altLang="en-US" dirty="0"/>
          </a:p>
        </p:txBody>
      </p:sp>
      <p:grpSp>
        <p:nvGrpSpPr>
          <p:cNvPr id="10" name="图形 9"/>
          <p:cNvGrpSpPr/>
          <p:nvPr userDrawn="1"/>
        </p:nvGrpSpPr>
        <p:grpSpPr>
          <a:xfrm>
            <a:off x="9065391" y="450222"/>
            <a:ext cx="2517009" cy="342005"/>
            <a:chOff x="608429" y="444732"/>
            <a:chExt cx="2517009" cy="342005"/>
          </a:xfrm>
          <a:solidFill>
            <a:srgbClr val="DE150B"/>
          </a:solidFill>
        </p:grpSpPr>
        <p:sp>
          <p:nvSpPr>
            <p:cNvPr id="11" name="任意多边形: 形状 10"/>
            <p:cNvSpPr/>
            <p:nvPr/>
          </p:nvSpPr>
          <p:spPr>
            <a:xfrm>
              <a:off x="608429" y="444732"/>
              <a:ext cx="833879" cy="342005"/>
            </a:xfrm>
            <a:custGeom>
              <a:avLst/>
              <a:gdLst>
                <a:gd name="connsiteX0" fmla="*/ 660245 w 833879"/>
                <a:gd name="connsiteY0" fmla="*/ 188519 h 342005"/>
                <a:gd name="connsiteX1" fmla="*/ 597611 w 833879"/>
                <a:gd name="connsiteY1" fmla="*/ 251521 h 342005"/>
                <a:gd name="connsiteX2" fmla="*/ 598657 w 833879"/>
                <a:gd name="connsiteY2" fmla="*/ 263045 h 342005"/>
                <a:gd name="connsiteX3" fmla="*/ 700947 w 833879"/>
                <a:gd name="connsiteY3" fmla="*/ 203636 h 342005"/>
                <a:gd name="connsiteX4" fmla="*/ 660245 w 833879"/>
                <a:gd name="connsiteY4" fmla="*/ 188519 h 342005"/>
                <a:gd name="connsiteX5" fmla="*/ 372141 w 833879"/>
                <a:gd name="connsiteY5" fmla="*/ 188519 h 342005"/>
                <a:gd name="connsiteX6" fmla="*/ 309512 w 833879"/>
                <a:gd name="connsiteY6" fmla="*/ 251521 h 342005"/>
                <a:gd name="connsiteX7" fmla="*/ 372141 w 833879"/>
                <a:gd name="connsiteY7" fmla="*/ 314523 h 342005"/>
                <a:gd name="connsiteX8" fmla="*/ 434774 w 833879"/>
                <a:gd name="connsiteY8" fmla="*/ 251521 h 342005"/>
                <a:gd name="connsiteX9" fmla="*/ 372141 w 833879"/>
                <a:gd name="connsiteY9" fmla="*/ 188519 h 342005"/>
                <a:gd name="connsiteX10" fmla="*/ 660245 w 833879"/>
                <a:gd name="connsiteY10" fmla="*/ 166918 h 342005"/>
                <a:gd name="connsiteX11" fmla="*/ 733426 w 833879"/>
                <a:gd name="connsiteY11" fmla="*/ 209800 h 342005"/>
                <a:gd name="connsiteX12" fmla="*/ 714808 w 833879"/>
                <a:gd name="connsiteY12" fmla="*/ 220567 h 342005"/>
                <a:gd name="connsiteX13" fmla="*/ 714789 w 833879"/>
                <a:gd name="connsiteY13" fmla="*/ 220540 h 342005"/>
                <a:gd name="connsiteX14" fmla="*/ 606296 w 833879"/>
                <a:gd name="connsiteY14" fmla="*/ 283550 h 342005"/>
                <a:gd name="connsiteX15" fmla="*/ 660245 w 833879"/>
                <a:gd name="connsiteY15" fmla="*/ 314523 h 342005"/>
                <a:gd name="connsiteX16" fmla="*/ 722874 w 833879"/>
                <a:gd name="connsiteY16" fmla="*/ 251521 h 342005"/>
                <a:gd name="connsiteX17" fmla="*/ 721906 w 833879"/>
                <a:gd name="connsiteY17" fmla="*/ 240411 h 342005"/>
                <a:gd name="connsiteX18" fmla="*/ 743041 w 833879"/>
                <a:gd name="connsiteY18" fmla="*/ 236561 h 342005"/>
                <a:gd name="connsiteX19" fmla="*/ 744347 w 833879"/>
                <a:gd name="connsiteY19" fmla="*/ 251521 h 342005"/>
                <a:gd name="connsiteX20" fmla="*/ 660245 w 833879"/>
                <a:gd name="connsiteY20" fmla="*/ 336123 h 342005"/>
                <a:gd name="connsiteX21" fmla="*/ 576138 w 833879"/>
                <a:gd name="connsiteY21" fmla="*/ 251521 h 342005"/>
                <a:gd name="connsiteX22" fmla="*/ 660245 w 833879"/>
                <a:gd name="connsiteY22" fmla="*/ 166918 h 342005"/>
                <a:gd name="connsiteX23" fmla="*/ 372141 w 833879"/>
                <a:gd name="connsiteY23" fmla="*/ 166918 h 342005"/>
                <a:gd name="connsiteX24" fmla="*/ 449638 w 833879"/>
                <a:gd name="connsiteY24" fmla="*/ 218592 h 342005"/>
                <a:gd name="connsiteX25" fmla="*/ 450879 w 833879"/>
                <a:gd name="connsiteY25" fmla="*/ 224771 h 342005"/>
                <a:gd name="connsiteX26" fmla="*/ 452121 w 833879"/>
                <a:gd name="connsiteY26" fmla="*/ 218592 h 342005"/>
                <a:gd name="connsiteX27" fmla="*/ 529614 w 833879"/>
                <a:gd name="connsiteY27" fmla="*/ 166918 h 342005"/>
                <a:gd name="connsiteX28" fmla="*/ 587248 w 833879"/>
                <a:gd name="connsiteY28" fmla="*/ 189906 h 342005"/>
                <a:gd name="connsiteX29" fmla="*/ 572057 w 833879"/>
                <a:gd name="connsiteY29" fmla="*/ 205188 h 342005"/>
                <a:gd name="connsiteX30" fmla="*/ 529614 w 833879"/>
                <a:gd name="connsiteY30" fmla="*/ 188519 h 342005"/>
                <a:gd name="connsiteX31" fmla="*/ 466984 w 833879"/>
                <a:gd name="connsiteY31" fmla="*/ 251521 h 342005"/>
                <a:gd name="connsiteX32" fmla="*/ 529614 w 833879"/>
                <a:gd name="connsiteY32" fmla="*/ 314523 h 342005"/>
                <a:gd name="connsiteX33" fmla="*/ 572937 w 833879"/>
                <a:gd name="connsiteY33" fmla="*/ 297015 h 342005"/>
                <a:gd name="connsiteX34" fmla="*/ 588127 w 833879"/>
                <a:gd name="connsiteY34" fmla="*/ 312294 h 342005"/>
                <a:gd name="connsiteX35" fmla="*/ 529614 w 833879"/>
                <a:gd name="connsiteY35" fmla="*/ 336123 h 342005"/>
                <a:gd name="connsiteX36" fmla="*/ 452121 w 833879"/>
                <a:gd name="connsiteY36" fmla="*/ 284449 h 342005"/>
                <a:gd name="connsiteX37" fmla="*/ 450879 w 833879"/>
                <a:gd name="connsiteY37" fmla="*/ 278270 h 342005"/>
                <a:gd name="connsiteX38" fmla="*/ 449638 w 833879"/>
                <a:gd name="connsiteY38" fmla="*/ 284449 h 342005"/>
                <a:gd name="connsiteX39" fmla="*/ 372141 w 833879"/>
                <a:gd name="connsiteY39" fmla="*/ 336123 h 342005"/>
                <a:gd name="connsiteX40" fmla="*/ 288039 w 833879"/>
                <a:gd name="connsiteY40" fmla="*/ 251521 h 342005"/>
                <a:gd name="connsiteX41" fmla="*/ 372141 w 833879"/>
                <a:gd name="connsiteY41" fmla="*/ 166918 h 342005"/>
                <a:gd name="connsiteX42" fmla="*/ 236146 w 833879"/>
                <a:gd name="connsiteY42" fmla="*/ 163318 h 342005"/>
                <a:gd name="connsiteX43" fmla="*/ 149557 w 833879"/>
                <a:gd name="connsiteY43" fmla="*/ 215491 h 342005"/>
                <a:gd name="connsiteX44" fmla="*/ 103727 w 833879"/>
                <a:gd name="connsiteY44" fmla="*/ 305523 h 342005"/>
                <a:gd name="connsiteX45" fmla="*/ 192361 w 833879"/>
                <a:gd name="connsiteY45" fmla="*/ 256643 h 342005"/>
                <a:gd name="connsiteX46" fmla="*/ 236146 w 833879"/>
                <a:gd name="connsiteY46" fmla="*/ 163318 h 342005"/>
                <a:gd name="connsiteX47" fmla="*/ 833818 w 833879"/>
                <a:gd name="connsiteY47" fmla="*/ 161519 h 342005"/>
                <a:gd name="connsiteX48" fmla="*/ 833818 w 833879"/>
                <a:gd name="connsiteY48" fmla="*/ 183119 h 342005"/>
                <a:gd name="connsiteX49" fmla="*/ 771189 w 833879"/>
                <a:gd name="connsiteY49" fmla="*/ 246122 h 342005"/>
                <a:gd name="connsiteX50" fmla="*/ 771189 w 833879"/>
                <a:gd name="connsiteY50" fmla="*/ 336123 h 342005"/>
                <a:gd name="connsiteX51" fmla="*/ 749716 w 833879"/>
                <a:gd name="connsiteY51" fmla="*/ 336123 h 342005"/>
                <a:gd name="connsiteX52" fmla="*/ 749716 w 833879"/>
                <a:gd name="connsiteY52" fmla="*/ 246122 h 342005"/>
                <a:gd name="connsiteX53" fmla="*/ 833818 w 833879"/>
                <a:gd name="connsiteY53" fmla="*/ 161519 h 342005"/>
                <a:gd name="connsiteX54" fmla="*/ 77726 w 833879"/>
                <a:gd name="connsiteY54" fmla="*/ 107517 h 342005"/>
                <a:gd name="connsiteX55" fmla="*/ 41492 w 833879"/>
                <a:gd name="connsiteY55" fmla="*/ 215572 h 342005"/>
                <a:gd name="connsiteX56" fmla="*/ 86061 w 833879"/>
                <a:gd name="connsiteY56" fmla="*/ 305523 h 342005"/>
                <a:gd name="connsiteX57" fmla="*/ 102737 w 833879"/>
                <a:gd name="connsiteY57" fmla="*/ 261908 h 342005"/>
                <a:gd name="connsiteX58" fmla="*/ 100714 w 833879"/>
                <a:gd name="connsiteY58" fmla="*/ 220728 h 342005"/>
                <a:gd name="connsiteX59" fmla="*/ 77726 w 833879"/>
                <a:gd name="connsiteY59" fmla="*/ 107517 h 342005"/>
                <a:gd name="connsiteX60" fmla="*/ 130733 w 833879"/>
                <a:gd name="connsiteY60" fmla="*/ 35515 h 342005"/>
                <a:gd name="connsiteX61" fmla="*/ 95274 w 833879"/>
                <a:gd name="connsiteY61" fmla="*/ 126381 h 342005"/>
                <a:gd name="connsiteX62" fmla="*/ 118400 w 833879"/>
                <a:gd name="connsiteY62" fmla="*/ 224521 h 342005"/>
                <a:gd name="connsiteX63" fmla="*/ 154806 w 833879"/>
                <a:gd name="connsiteY63" fmla="*/ 132410 h 342005"/>
                <a:gd name="connsiteX64" fmla="*/ 130733 w 833879"/>
                <a:gd name="connsiteY64" fmla="*/ 35515 h 342005"/>
                <a:gd name="connsiteX65" fmla="*/ -61 w 833879"/>
                <a:gd name="connsiteY65" fmla="*/ -484 h 342005"/>
                <a:gd name="connsiteX66" fmla="*/ 118042 w 833879"/>
                <a:gd name="connsiteY66" fmla="*/ -484 h 342005"/>
                <a:gd name="connsiteX67" fmla="*/ 288039 w 833879"/>
                <a:gd name="connsiteY67" fmla="*/ 170519 h 342005"/>
                <a:gd name="connsiteX68" fmla="*/ 118042 w 833879"/>
                <a:gd name="connsiteY68" fmla="*/ 341522 h 342005"/>
                <a:gd name="connsiteX69" fmla="*/ -61 w 833879"/>
                <a:gd name="connsiteY69" fmla="*/ 341522 h 342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833879" h="342005">
                  <a:moveTo>
                    <a:pt x="660245" y="188519"/>
                  </a:moveTo>
                  <a:cubicBezTo>
                    <a:pt x="625656" y="188519"/>
                    <a:pt x="597611" y="216724"/>
                    <a:pt x="597611" y="251521"/>
                  </a:cubicBezTo>
                  <a:cubicBezTo>
                    <a:pt x="597611" y="255456"/>
                    <a:pt x="597969" y="259306"/>
                    <a:pt x="598657" y="263045"/>
                  </a:cubicBezTo>
                  <a:lnTo>
                    <a:pt x="700947" y="203636"/>
                  </a:lnTo>
                  <a:cubicBezTo>
                    <a:pt x="689615" y="193860"/>
                    <a:pt x="675174" y="188495"/>
                    <a:pt x="660245" y="188519"/>
                  </a:cubicBezTo>
                  <a:close/>
                  <a:moveTo>
                    <a:pt x="372141" y="188519"/>
                  </a:moveTo>
                  <a:cubicBezTo>
                    <a:pt x="337553" y="188519"/>
                    <a:pt x="309512" y="216724"/>
                    <a:pt x="309512" y="251521"/>
                  </a:cubicBezTo>
                  <a:cubicBezTo>
                    <a:pt x="309512" y="286317"/>
                    <a:pt x="337553" y="314523"/>
                    <a:pt x="372141" y="314523"/>
                  </a:cubicBezTo>
                  <a:cubicBezTo>
                    <a:pt x="406734" y="314523"/>
                    <a:pt x="434774" y="286317"/>
                    <a:pt x="434774" y="251521"/>
                  </a:cubicBezTo>
                  <a:cubicBezTo>
                    <a:pt x="434774" y="216724"/>
                    <a:pt x="406734" y="188519"/>
                    <a:pt x="372141" y="188519"/>
                  </a:cubicBezTo>
                  <a:close/>
                  <a:moveTo>
                    <a:pt x="660245" y="166918"/>
                  </a:moveTo>
                  <a:cubicBezTo>
                    <a:pt x="691613" y="166918"/>
                    <a:pt x="718970" y="184195"/>
                    <a:pt x="733426" y="209800"/>
                  </a:cubicBezTo>
                  <a:lnTo>
                    <a:pt x="714808" y="220567"/>
                  </a:lnTo>
                  <a:lnTo>
                    <a:pt x="714789" y="220540"/>
                  </a:lnTo>
                  <a:lnTo>
                    <a:pt x="606296" y="283550"/>
                  </a:lnTo>
                  <a:cubicBezTo>
                    <a:pt x="617202" y="302087"/>
                    <a:pt x="637280" y="314523"/>
                    <a:pt x="660245" y="314523"/>
                  </a:cubicBezTo>
                  <a:cubicBezTo>
                    <a:pt x="694833" y="314523"/>
                    <a:pt x="722874" y="286317"/>
                    <a:pt x="722874" y="251521"/>
                  </a:cubicBezTo>
                  <a:cubicBezTo>
                    <a:pt x="722874" y="247728"/>
                    <a:pt x="722540" y="244020"/>
                    <a:pt x="721906" y="240411"/>
                  </a:cubicBezTo>
                  <a:lnTo>
                    <a:pt x="743041" y="236561"/>
                  </a:lnTo>
                  <a:cubicBezTo>
                    <a:pt x="743894" y="241414"/>
                    <a:pt x="744347" y="246417"/>
                    <a:pt x="744347" y="251521"/>
                  </a:cubicBezTo>
                  <a:cubicBezTo>
                    <a:pt x="744347" y="298245"/>
                    <a:pt x="706692" y="336123"/>
                    <a:pt x="660245" y="336123"/>
                  </a:cubicBezTo>
                  <a:cubicBezTo>
                    <a:pt x="613793" y="336123"/>
                    <a:pt x="576138" y="298245"/>
                    <a:pt x="576138" y="251521"/>
                  </a:cubicBezTo>
                  <a:cubicBezTo>
                    <a:pt x="576138" y="204796"/>
                    <a:pt x="613793" y="166918"/>
                    <a:pt x="660245" y="166918"/>
                  </a:cubicBezTo>
                  <a:close/>
                  <a:moveTo>
                    <a:pt x="372141" y="166918"/>
                  </a:moveTo>
                  <a:cubicBezTo>
                    <a:pt x="406980" y="166918"/>
                    <a:pt x="436873" y="188226"/>
                    <a:pt x="449638" y="218592"/>
                  </a:cubicBezTo>
                  <a:lnTo>
                    <a:pt x="450879" y="224771"/>
                  </a:lnTo>
                  <a:lnTo>
                    <a:pt x="452121" y="218592"/>
                  </a:lnTo>
                  <a:cubicBezTo>
                    <a:pt x="464886" y="188226"/>
                    <a:pt x="494779" y="166918"/>
                    <a:pt x="529614" y="166918"/>
                  </a:cubicBezTo>
                  <a:cubicBezTo>
                    <a:pt x="551917" y="166918"/>
                    <a:pt x="572195" y="175653"/>
                    <a:pt x="587248" y="189906"/>
                  </a:cubicBezTo>
                  <a:lnTo>
                    <a:pt x="572057" y="205188"/>
                  </a:lnTo>
                  <a:cubicBezTo>
                    <a:pt x="560502" y="194452"/>
                    <a:pt x="545346" y="188495"/>
                    <a:pt x="529614" y="188519"/>
                  </a:cubicBezTo>
                  <a:cubicBezTo>
                    <a:pt x="495025" y="188519"/>
                    <a:pt x="466984" y="216724"/>
                    <a:pt x="466984" y="251521"/>
                  </a:cubicBezTo>
                  <a:cubicBezTo>
                    <a:pt x="466984" y="286317"/>
                    <a:pt x="495025" y="314523"/>
                    <a:pt x="529614" y="314523"/>
                  </a:cubicBezTo>
                  <a:cubicBezTo>
                    <a:pt x="546422" y="314523"/>
                    <a:pt x="561689" y="307859"/>
                    <a:pt x="572937" y="297015"/>
                  </a:cubicBezTo>
                  <a:lnTo>
                    <a:pt x="588127" y="312294"/>
                  </a:lnTo>
                  <a:cubicBezTo>
                    <a:pt x="572987" y="327042"/>
                    <a:pt x="552351" y="336123"/>
                    <a:pt x="529614" y="336123"/>
                  </a:cubicBezTo>
                  <a:cubicBezTo>
                    <a:pt x="494779" y="336123"/>
                    <a:pt x="464886" y="314815"/>
                    <a:pt x="452121" y="284449"/>
                  </a:cubicBezTo>
                  <a:lnTo>
                    <a:pt x="450879" y="278270"/>
                  </a:lnTo>
                  <a:lnTo>
                    <a:pt x="449638" y="284449"/>
                  </a:lnTo>
                  <a:cubicBezTo>
                    <a:pt x="436873" y="314815"/>
                    <a:pt x="406980" y="336123"/>
                    <a:pt x="372141" y="336123"/>
                  </a:cubicBezTo>
                  <a:cubicBezTo>
                    <a:pt x="325694" y="336123"/>
                    <a:pt x="288039" y="298245"/>
                    <a:pt x="288039" y="251521"/>
                  </a:cubicBezTo>
                  <a:cubicBezTo>
                    <a:pt x="288039" y="204796"/>
                    <a:pt x="325694" y="166918"/>
                    <a:pt x="372141" y="166918"/>
                  </a:cubicBezTo>
                  <a:close/>
                  <a:moveTo>
                    <a:pt x="236146" y="163318"/>
                  </a:moveTo>
                  <a:cubicBezTo>
                    <a:pt x="236146" y="163318"/>
                    <a:pt x="193876" y="173831"/>
                    <a:pt x="149557" y="215491"/>
                  </a:cubicBezTo>
                  <a:cubicBezTo>
                    <a:pt x="105239" y="257147"/>
                    <a:pt x="103727" y="305523"/>
                    <a:pt x="103727" y="305523"/>
                  </a:cubicBezTo>
                  <a:cubicBezTo>
                    <a:pt x="103727" y="305523"/>
                    <a:pt x="154491" y="298502"/>
                    <a:pt x="192361" y="256643"/>
                  </a:cubicBezTo>
                  <a:cubicBezTo>
                    <a:pt x="230236" y="214788"/>
                    <a:pt x="236146" y="163318"/>
                    <a:pt x="236146" y="163318"/>
                  </a:cubicBezTo>
                  <a:close/>
                  <a:moveTo>
                    <a:pt x="833818" y="161519"/>
                  </a:moveTo>
                  <a:lnTo>
                    <a:pt x="833818" y="183119"/>
                  </a:lnTo>
                  <a:cubicBezTo>
                    <a:pt x="799230" y="183119"/>
                    <a:pt x="771189" y="211325"/>
                    <a:pt x="771189" y="246122"/>
                  </a:cubicBezTo>
                  <a:lnTo>
                    <a:pt x="771189" y="336123"/>
                  </a:lnTo>
                  <a:lnTo>
                    <a:pt x="749716" y="336123"/>
                  </a:lnTo>
                  <a:lnTo>
                    <a:pt x="749716" y="246122"/>
                  </a:lnTo>
                  <a:cubicBezTo>
                    <a:pt x="749716" y="199397"/>
                    <a:pt x="787371" y="161519"/>
                    <a:pt x="833818" y="161519"/>
                  </a:cubicBezTo>
                  <a:close/>
                  <a:moveTo>
                    <a:pt x="77726" y="107517"/>
                  </a:moveTo>
                  <a:cubicBezTo>
                    <a:pt x="77726" y="107517"/>
                    <a:pt x="36658" y="158061"/>
                    <a:pt x="41492" y="215572"/>
                  </a:cubicBezTo>
                  <a:cubicBezTo>
                    <a:pt x="45047" y="257888"/>
                    <a:pt x="86061" y="305523"/>
                    <a:pt x="86061" y="305523"/>
                  </a:cubicBezTo>
                  <a:cubicBezTo>
                    <a:pt x="86061" y="305523"/>
                    <a:pt x="97925" y="284830"/>
                    <a:pt x="102737" y="261908"/>
                  </a:cubicBezTo>
                  <a:cubicBezTo>
                    <a:pt x="107547" y="238978"/>
                    <a:pt x="105622" y="230839"/>
                    <a:pt x="100714" y="220728"/>
                  </a:cubicBezTo>
                  <a:cubicBezTo>
                    <a:pt x="88508" y="195589"/>
                    <a:pt x="75244" y="186428"/>
                    <a:pt x="77726" y="107517"/>
                  </a:cubicBezTo>
                  <a:close/>
                  <a:moveTo>
                    <a:pt x="130733" y="35515"/>
                  </a:moveTo>
                  <a:cubicBezTo>
                    <a:pt x="130733" y="35515"/>
                    <a:pt x="99768" y="74465"/>
                    <a:pt x="95274" y="126381"/>
                  </a:cubicBezTo>
                  <a:cubicBezTo>
                    <a:pt x="90778" y="178297"/>
                    <a:pt x="118400" y="224521"/>
                    <a:pt x="118400" y="224521"/>
                  </a:cubicBezTo>
                  <a:cubicBezTo>
                    <a:pt x="118400" y="224521"/>
                    <a:pt x="148850" y="190636"/>
                    <a:pt x="154806" y="132410"/>
                  </a:cubicBezTo>
                  <a:cubicBezTo>
                    <a:pt x="160908" y="72709"/>
                    <a:pt x="130733" y="35515"/>
                    <a:pt x="130733" y="35515"/>
                  </a:cubicBezTo>
                  <a:close/>
                  <a:moveTo>
                    <a:pt x="-61" y="-484"/>
                  </a:moveTo>
                  <a:lnTo>
                    <a:pt x="118042" y="-484"/>
                  </a:lnTo>
                  <a:cubicBezTo>
                    <a:pt x="211929" y="-484"/>
                    <a:pt x="288039" y="76075"/>
                    <a:pt x="288039" y="170519"/>
                  </a:cubicBezTo>
                  <a:cubicBezTo>
                    <a:pt x="288039" y="264963"/>
                    <a:pt x="211929" y="341522"/>
                    <a:pt x="118042" y="341522"/>
                  </a:cubicBezTo>
                  <a:lnTo>
                    <a:pt x="-61" y="341522"/>
                  </a:lnTo>
                  <a:close/>
                </a:path>
              </a:pathLst>
            </a:custGeom>
            <a:solidFill>
              <a:schemeClr val="accent1"/>
            </a:solidFill>
            <a:ln w="3830" cap="flat">
              <a:noFill/>
              <a:prstDash val="solid"/>
              <a:miter/>
            </a:ln>
          </p:spPr>
          <p:txBody>
            <a:bodyPr rtlCol="0" anchor="ctr"/>
            <a:lstStyle/>
            <a:p>
              <a:endParaRPr lang="zh-CN" altLang="en-US"/>
            </a:p>
          </p:txBody>
        </p:sp>
        <p:sp>
          <p:nvSpPr>
            <p:cNvPr id="13" name="任意多边形: 形状 12"/>
            <p:cNvSpPr/>
            <p:nvPr/>
          </p:nvSpPr>
          <p:spPr>
            <a:xfrm>
              <a:off x="1104145" y="467788"/>
              <a:ext cx="326634" cy="111440"/>
            </a:xfrm>
            <a:custGeom>
              <a:avLst/>
              <a:gdLst>
                <a:gd name="connsiteX0" fmla="*/ 174984 w 326634"/>
                <a:gd name="connsiteY0" fmla="*/ 30250 h 111440"/>
                <a:gd name="connsiteX1" fmla="*/ 174984 w 326634"/>
                <a:gd name="connsiteY1" fmla="*/ 23076 h 111440"/>
                <a:gd name="connsiteX2" fmla="*/ 135750 w 326634"/>
                <a:gd name="connsiteY2" fmla="*/ 23076 h 111440"/>
                <a:gd name="connsiteX3" fmla="*/ 135750 w 326634"/>
                <a:gd name="connsiteY3" fmla="*/ 14111 h 111440"/>
                <a:gd name="connsiteX4" fmla="*/ 174984 w 326634"/>
                <a:gd name="connsiteY4" fmla="*/ 14111 h 111440"/>
                <a:gd name="connsiteX5" fmla="*/ 174984 w 326634"/>
                <a:gd name="connsiteY5" fmla="*/ -238 h 111440"/>
                <a:gd name="connsiteX6" fmla="*/ 183904 w 326634"/>
                <a:gd name="connsiteY6" fmla="*/ -238 h 111440"/>
                <a:gd name="connsiteX7" fmla="*/ 183904 w 326634"/>
                <a:gd name="connsiteY7" fmla="*/ 14111 h 111440"/>
                <a:gd name="connsiteX8" fmla="*/ 223138 w 326634"/>
                <a:gd name="connsiteY8" fmla="*/ 14111 h 111440"/>
                <a:gd name="connsiteX9" fmla="*/ 223138 w 326634"/>
                <a:gd name="connsiteY9" fmla="*/ 23076 h 111440"/>
                <a:gd name="connsiteX10" fmla="*/ 183904 w 326634"/>
                <a:gd name="connsiteY10" fmla="*/ 23076 h 111440"/>
                <a:gd name="connsiteX11" fmla="*/ 183904 w 326634"/>
                <a:gd name="connsiteY11" fmla="*/ 30250 h 111440"/>
                <a:gd name="connsiteX12" fmla="*/ 208870 w 326634"/>
                <a:gd name="connsiteY12" fmla="*/ 30250 h 111440"/>
                <a:gd name="connsiteX13" fmla="*/ 208870 w 326634"/>
                <a:gd name="connsiteY13" fmla="*/ 39219 h 111440"/>
                <a:gd name="connsiteX14" fmla="*/ 150018 w 326634"/>
                <a:gd name="connsiteY14" fmla="*/ 39219 h 111440"/>
                <a:gd name="connsiteX15" fmla="*/ 150018 w 326634"/>
                <a:gd name="connsiteY15" fmla="*/ 30250 h 111440"/>
                <a:gd name="connsiteX16" fmla="*/ 174984 w 326634"/>
                <a:gd name="connsiteY16" fmla="*/ 30250 h 111440"/>
                <a:gd name="connsiteX17" fmla="*/ 142886 w 326634"/>
                <a:gd name="connsiteY17" fmla="*/ 44599 h 111440"/>
                <a:gd name="connsiteX18" fmla="*/ 224921 w 326634"/>
                <a:gd name="connsiteY18" fmla="*/ 44599 h 111440"/>
                <a:gd name="connsiteX19" fmla="*/ 224921 w 326634"/>
                <a:gd name="connsiteY19" fmla="*/ 58944 h 111440"/>
                <a:gd name="connsiteX20" fmla="*/ 216002 w 326634"/>
                <a:gd name="connsiteY20" fmla="*/ 58944 h 111440"/>
                <a:gd name="connsiteX21" fmla="*/ 216002 w 326634"/>
                <a:gd name="connsiteY21" fmla="*/ 53564 h 111440"/>
                <a:gd name="connsiteX22" fmla="*/ 142886 w 326634"/>
                <a:gd name="connsiteY22" fmla="*/ 53564 h 111440"/>
                <a:gd name="connsiteX23" fmla="*/ 142886 w 326634"/>
                <a:gd name="connsiteY23" fmla="*/ 58944 h 111440"/>
                <a:gd name="connsiteX24" fmla="*/ 133967 w 326634"/>
                <a:gd name="connsiteY24" fmla="*/ 58944 h 111440"/>
                <a:gd name="connsiteX25" fmla="*/ 133967 w 326634"/>
                <a:gd name="connsiteY25" fmla="*/ 44599 h 111440"/>
                <a:gd name="connsiteX26" fmla="*/ 142886 w 326634"/>
                <a:gd name="connsiteY26" fmla="*/ 44599 h 111440"/>
                <a:gd name="connsiteX27" fmla="*/ 162503 w 326634"/>
                <a:gd name="connsiteY27" fmla="*/ 69708 h 111440"/>
                <a:gd name="connsiteX28" fmla="*/ 162503 w 326634"/>
                <a:gd name="connsiteY28" fmla="*/ 80468 h 111440"/>
                <a:gd name="connsiteX29" fmla="*/ 133967 w 326634"/>
                <a:gd name="connsiteY29" fmla="*/ 110902 h 111440"/>
                <a:gd name="connsiteX30" fmla="*/ 133967 w 326634"/>
                <a:gd name="connsiteY30" fmla="*/ 101918 h 111440"/>
                <a:gd name="connsiteX31" fmla="*/ 153584 w 326634"/>
                <a:gd name="connsiteY31" fmla="*/ 80468 h 111440"/>
                <a:gd name="connsiteX32" fmla="*/ 153584 w 326634"/>
                <a:gd name="connsiteY32" fmla="*/ 60739 h 111440"/>
                <a:gd name="connsiteX33" fmla="*/ 205304 w 326634"/>
                <a:gd name="connsiteY33" fmla="*/ 60739 h 111440"/>
                <a:gd name="connsiteX34" fmla="*/ 205304 w 326634"/>
                <a:gd name="connsiteY34" fmla="*/ 80468 h 111440"/>
                <a:gd name="connsiteX35" fmla="*/ 224921 w 326634"/>
                <a:gd name="connsiteY35" fmla="*/ 101914 h 111440"/>
                <a:gd name="connsiteX36" fmla="*/ 224921 w 326634"/>
                <a:gd name="connsiteY36" fmla="*/ 110902 h 111440"/>
                <a:gd name="connsiteX37" fmla="*/ 196389 w 326634"/>
                <a:gd name="connsiteY37" fmla="*/ 80468 h 111440"/>
                <a:gd name="connsiteX38" fmla="*/ 196389 w 326634"/>
                <a:gd name="connsiteY38" fmla="*/ 69708 h 111440"/>
                <a:gd name="connsiteX39" fmla="*/ 162503 w 326634"/>
                <a:gd name="connsiteY39" fmla="*/ 69708 h 111440"/>
                <a:gd name="connsiteX40" fmla="*/ 269505 w 326634"/>
                <a:gd name="connsiteY40" fmla="*/ 82262 h 111440"/>
                <a:gd name="connsiteX41" fmla="*/ 240969 w 326634"/>
                <a:gd name="connsiteY41" fmla="*/ 110956 h 111440"/>
                <a:gd name="connsiteX42" fmla="*/ 240969 w 326634"/>
                <a:gd name="connsiteY42" fmla="*/ 101987 h 111440"/>
                <a:gd name="connsiteX43" fmla="*/ 260590 w 326634"/>
                <a:gd name="connsiteY43" fmla="*/ 82262 h 111440"/>
                <a:gd name="connsiteX44" fmla="*/ 260590 w 326634"/>
                <a:gd name="connsiteY44" fmla="*/ 12316 h 111440"/>
                <a:gd name="connsiteX45" fmla="*/ 269505 w 326634"/>
                <a:gd name="connsiteY45" fmla="*/ 12316 h 111440"/>
                <a:gd name="connsiteX46" fmla="*/ 269505 w 326634"/>
                <a:gd name="connsiteY46" fmla="*/ 82262 h 111440"/>
                <a:gd name="connsiteX47" fmla="*/ 298041 w 326634"/>
                <a:gd name="connsiteY47" fmla="*/ 82262 h 111440"/>
                <a:gd name="connsiteX48" fmla="*/ 298041 w 326634"/>
                <a:gd name="connsiteY48" fmla="*/ 12316 h 111440"/>
                <a:gd name="connsiteX49" fmla="*/ 306956 w 326634"/>
                <a:gd name="connsiteY49" fmla="*/ 12316 h 111440"/>
                <a:gd name="connsiteX50" fmla="*/ 306956 w 326634"/>
                <a:gd name="connsiteY50" fmla="*/ 82262 h 111440"/>
                <a:gd name="connsiteX51" fmla="*/ 326574 w 326634"/>
                <a:gd name="connsiteY51" fmla="*/ 101987 h 111440"/>
                <a:gd name="connsiteX52" fmla="*/ 326574 w 326634"/>
                <a:gd name="connsiteY52" fmla="*/ 110956 h 111440"/>
                <a:gd name="connsiteX53" fmla="*/ 298041 w 326634"/>
                <a:gd name="connsiteY53" fmla="*/ 82262 h 111440"/>
                <a:gd name="connsiteX54" fmla="*/ 21616 w 326634"/>
                <a:gd name="connsiteY54" fmla="*/ 64163 h 111440"/>
                <a:gd name="connsiteX55" fmla="*/ 7659 w 326634"/>
                <a:gd name="connsiteY55" fmla="*/ 88472 h 111440"/>
                <a:gd name="connsiteX56" fmla="*/ -61 w 326634"/>
                <a:gd name="connsiteY56" fmla="*/ 83988 h 111440"/>
                <a:gd name="connsiteX57" fmla="*/ 21616 w 326634"/>
                <a:gd name="connsiteY57" fmla="*/ 46233 h 111440"/>
                <a:gd name="connsiteX58" fmla="*/ 21616 w 326634"/>
                <a:gd name="connsiteY58" fmla="*/ 39219 h 111440"/>
                <a:gd name="connsiteX59" fmla="*/ 3782 w 326634"/>
                <a:gd name="connsiteY59" fmla="*/ 39219 h 111440"/>
                <a:gd name="connsiteX60" fmla="*/ 3782 w 326634"/>
                <a:gd name="connsiteY60" fmla="*/ 30250 h 111440"/>
                <a:gd name="connsiteX61" fmla="*/ 21616 w 326634"/>
                <a:gd name="connsiteY61" fmla="*/ 30250 h 111440"/>
                <a:gd name="connsiteX62" fmla="*/ 21616 w 326634"/>
                <a:gd name="connsiteY62" fmla="*/ 21281 h 111440"/>
                <a:gd name="connsiteX63" fmla="*/ 30531 w 326634"/>
                <a:gd name="connsiteY63" fmla="*/ 21281 h 111440"/>
                <a:gd name="connsiteX64" fmla="*/ 30531 w 326634"/>
                <a:gd name="connsiteY64" fmla="*/ 30250 h 111440"/>
                <a:gd name="connsiteX65" fmla="*/ 50149 w 326634"/>
                <a:gd name="connsiteY65" fmla="*/ 30250 h 111440"/>
                <a:gd name="connsiteX66" fmla="*/ 50149 w 326634"/>
                <a:gd name="connsiteY66" fmla="*/ 39219 h 111440"/>
                <a:gd name="connsiteX67" fmla="*/ 30531 w 326634"/>
                <a:gd name="connsiteY67" fmla="*/ 39219 h 111440"/>
                <a:gd name="connsiteX68" fmla="*/ 30531 w 326634"/>
                <a:gd name="connsiteY68" fmla="*/ 55686 h 111440"/>
                <a:gd name="connsiteX69" fmla="*/ 32068 w 326634"/>
                <a:gd name="connsiteY69" fmla="*/ 54794 h 111440"/>
                <a:gd name="connsiteX70" fmla="*/ 47228 w 326634"/>
                <a:gd name="connsiteY70" fmla="*/ 81198 h 111440"/>
                <a:gd name="connsiteX71" fmla="*/ 39504 w 326634"/>
                <a:gd name="connsiteY71" fmla="*/ 85682 h 111440"/>
                <a:gd name="connsiteX72" fmla="*/ 30531 w 326634"/>
                <a:gd name="connsiteY72" fmla="*/ 70054 h 111440"/>
                <a:gd name="connsiteX73" fmla="*/ 30531 w 326634"/>
                <a:gd name="connsiteY73" fmla="*/ 110956 h 111440"/>
                <a:gd name="connsiteX74" fmla="*/ 21616 w 326634"/>
                <a:gd name="connsiteY74" fmla="*/ 110956 h 111440"/>
                <a:gd name="connsiteX75" fmla="*/ 21616 w 326634"/>
                <a:gd name="connsiteY75" fmla="*/ 64163 h 111440"/>
                <a:gd name="connsiteX76" fmla="*/ 3167 w 326634"/>
                <a:gd name="connsiteY76" fmla="*/ 11321 h 111440"/>
                <a:gd name="connsiteX77" fmla="*/ 44511 w 326634"/>
                <a:gd name="connsiteY77" fmla="*/ 185 h 111440"/>
                <a:gd name="connsiteX78" fmla="*/ 46821 w 326634"/>
                <a:gd name="connsiteY78" fmla="*/ 8846 h 111440"/>
                <a:gd name="connsiteX79" fmla="*/ 5476 w 326634"/>
                <a:gd name="connsiteY79" fmla="*/ 19986 h 111440"/>
                <a:gd name="connsiteX80" fmla="*/ 3167 w 326634"/>
                <a:gd name="connsiteY80" fmla="*/ 11321 h 111440"/>
                <a:gd name="connsiteX81" fmla="*/ 103651 w 326634"/>
                <a:gd name="connsiteY81" fmla="*/ 101987 h 111440"/>
                <a:gd name="connsiteX82" fmla="*/ 103651 w 326634"/>
                <a:gd name="connsiteY82" fmla="*/ 85848 h 111440"/>
                <a:gd name="connsiteX83" fmla="*/ 87600 w 326634"/>
                <a:gd name="connsiteY83" fmla="*/ 85848 h 111440"/>
                <a:gd name="connsiteX84" fmla="*/ 87600 w 326634"/>
                <a:gd name="connsiteY84" fmla="*/ 76882 h 111440"/>
                <a:gd name="connsiteX85" fmla="*/ 103651 w 326634"/>
                <a:gd name="connsiteY85" fmla="*/ 76882 h 111440"/>
                <a:gd name="connsiteX86" fmla="*/ 103651 w 326634"/>
                <a:gd name="connsiteY86" fmla="*/ 60739 h 111440"/>
                <a:gd name="connsiteX87" fmla="*/ 87600 w 326634"/>
                <a:gd name="connsiteY87" fmla="*/ 60739 h 111440"/>
                <a:gd name="connsiteX88" fmla="*/ 87600 w 326634"/>
                <a:gd name="connsiteY88" fmla="*/ 51774 h 111440"/>
                <a:gd name="connsiteX89" fmla="*/ 112567 w 326634"/>
                <a:gd name="connsiteY89" fmla="*/ 51774 h 111440"/>
                <a:gd name="connsiteX90" fmla="*/ 112567 w 326634"/>
                <a:gd name="connsiteY90" fmla="*/ 110956 h 111440"/>
                <a:gd name="connsiteX91" fmla="*/ 51932 w 326634"/>
                <a:gd name="connsiteY91" fmla="*/ 110956 h 111440"/>
                <a:gd name="connsiteX92" fmla="*/ 51932 w 326634"/>
                <a:gd name="connsiteY92" fmla="*/ 51774 h 111440"/>
                <a:gd name="connsiteX93" fmla="*/ 60851 w 326634"/>
                <a:gd name="connsiteY93" fmla="*/ 51774 h 111440"/>
                <a:gd name="connsiteX94" fmla="*/ 60851 w 326634"/>
                <a:gd name="connsiteY94" fmla="*/ 51977 h 111440"/>
                <a:gd name="connsiteX95" fmla="*/ 68459 w 326634"/>
                <a:gd name="connsiteY95" fmla="*/ 47562 h 111440"/>
                <a:gd name="connsiteX96" fmla="*/ 72917 w 326634"/>
                <a:gd name="connsiteY96" fmla="*/ 55328 h 111440"/>
                <a:gd name="connsiteX97" fmla="*/ 60851 w 326634"/>
                <a:gd name="connsiteY97" fmla="*/ 62334 h 111440"/>
                <a:gd name="connsiteX98" fmla="*/ 60851 w 326634"/>
                <a:gd name="connsiteY98" fmla="*/ 76882 h 111440"/>
                <a:gd name="connsiteX99" fmla="*/ 76898 w 326634"/>
                <a:gd name="connsiteY99" fmla="*/ 76882 h 111440"/>
                <a:gd name="connsiteX100" fmla="*/ 76898 w 326634"/>
                <a:gd name="connsiteY100" fmla="*/ 85848 h 111440"/>
                <a:gd name="connsiteX101" fmla="*/ 60851 w 326634"/>
                <a:gd name="connsiteY101" fmla="*/ 85848 h 111440"/>
                <a:gd name="connsiteX102" fmla="*/ 60851 w 326634"/>
                <a:gd name="connsiteY102" fmla="*/ 101987 h 111440"/>
                <a:gd name="connsiteX103" fmla="*/ 103651 w 326634"/>
                <a:gd name="connsiteY103" fmla="*/ 101987 h 111440"/>
                <a:gd name="connsiteX104" fmla="*/ 62937 w 326634"/>
                <a:gd name="connsiteY104" fmla="*/ 23364 h 111440"/>
                <a:gd name="connsiteX105" fmla="*/ 72748 w 326634"/>
                <a:gd name="connsiteY105" fmla="*/ 40449 h 111440"/>
                <a:gd name="connsiteX106" fmla="*/ 65028 w 326634"/>
                <a:gd name="connsiteY106" fmla="*/ 44930 h 111440"/>
                <a:gd name="connsiteX107" fmla="*/ 55221 w 326634"/>
                <a:gd name="connsiteY107" fmla="*/ 27849 h 111440"/>
                <a:gd name="connsiteX108" fmla="*/ 62937 w 326634"/>
                <a:gd name="connsiteY108" fmla="*/ 23364 h 111440"/>
                <a:gd name="connsiteX109" fmla="*/ 105434 w 326634"/>
                <a:gd name="connsiteY109" fmla="*/ 23076 h 111440"/>
                <a:gd name="connsiteX110" fmla="*/ 113158 w 326634"/>
                <a:gd name="connsiteY110" fmla="*/ 27561 h 111440"/>
                <a:gd name="connsiteX111" fmla="*/ 103348 w 326634"/>
                <a:gd name="connsiteY111" fmla="*/ 44645 h 111440"/>
                <a:gd name="connsiteX112" fmla="*/ 95624 w 326634"/>
                <a:gd name="connsiteY112" fmla="*/ 40161 h 111440"/>
                <a:gd name="connsiteX113" fmla="*/ 105434 w 326634"/>
                <a:gd name="connsiteY113" fmla="*/ 23076 h 111440"/>
                <a:gd name="connsiteX114" fmla="*/ 79273 w 326634"/>
                <a:gd name="connsiteY114" fmla="*/ 21281 h 111440"/>
                <a:gd name="connsiteX115" fmla="*/ 88192 w 326634"/>
                <a:gd name="connsiteY115" fmla="*/ 36814 h 111440"/>
                <a:gd name="connsiteX116" fmla="*/ 80468 w 326634"/>
                <a:gd name="connsiteY116" fmla="*/ 41298 h 111440"/>
                <a:gd name="connsiteX117" fmla="*/ 71549 w 326634"/>
                <a:gd name="connsiteY117" fmla="*/ 25766 h 111440"/>
                <a:gd name="connsiteX118" fmla="*/ 79273 w 326634"/>
                <a:gd name="connsiteY118" fmla="*/ 21281 h 111440"/>
                <a:gd name="connsiteX119" fmla="*/ 52293 w 326634"/>
                <a:gd name="connsiteY119" fmla="*/ 11448 h 111440"/>
                <a:gd name="connsiteX120" fmla="*/ 108113 w 326634"/>
                <a:gd name="connsiteY120" fmla="*/ -484 h 111440"/>
                <a:gd name="connsiteX121" fmla="*/ 109969 w 326634"/>
                <a:gd name="connsiteY121" fmla="*/ 8285 h 111440"/>
                <a:gd name="connsiteX122" fmla="*/ 54149 w 326634"/>
                <a:gd name="connsiteY122" fmla="*/ 20217 h 111440"/>
                <a:gd name="connsiteX123" fmla="*/ 52293 w 326634"/>
                <a:gd name="connsiteY123" fmla="*/ 11448 h 11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326634" h="111440">
                  <a:moveTo>
                    <a:pt x="174984" y="30250"/>
                  </a:moveTo>
                  <a:lnTo>
                    <a:pt x="174984" y="23076"/>
                  </a:lnTo>
                  <a:lnTo>
                    <a:pt x="135750" y="23076"/>
                  </a:lnTo>
                  <a:lnTo>
                    <a:pt x="135750" y="14111"/>
                  </a:lnTo>
                  <a:lnTo>
                    <a:pt x="174984" y="14111"/>
                  </a:lnTo>
                  <a:lnTo>
                    <a:pt x="174984" y="-238"/>
                  </a:lnTo>
                  <a:lnTo>
                    <a:pt x="183904" y="-238"/>
                  </a:lnTo>
                  <a:lnTo>
                    <a:pt x="183904" y="14111"/>
                  </a:lnTo>
                  <a:lnTo>
                    <a:pt x="223138" y="14111"/>
                  </a:lnTo>
                  <a:lnTo>
                    <a:pt x="223138" y="23076"/>
                  </a:lnTo>
                  <a:lnTo>
                    <a:pt x="183904" y="23076"/>
                  </a:lnTo>
                  <a:lnTo>
                    <a:pt x="183904" y="30250"/>
                  </a:lnTo>
                  <a:lnTo>
                    <a:pt x="208870" y="30250"/>
                  </a:lnTo>
                  <a:lnTo>
                    <a:pt x="208870" y="39219"/>
                  </a:lnTo>
                  <a:lnTo>
                    <a:pt x="150018" y="39219"/>
                  </a:lnTo>
                  <a:lnTo>
                    <a:pt x="150018" y="30250"/>
                  </a:lnTo>
                  <a:lnTo>
                    <a:pt x="174984" y="30250"/>
                  </a:lnTo>
                  <a:close/>
                  <a:moveTo>
                    <a:pt x="142886" y="44599"/>
                  </a:moveTo>
                  <a:lnTo>
                    <a:pt x="224921" y="44599"/>
                  </a:lnTo>
                  <a:lnTo>
                    <a:pt x="224921" y="58944"/>
                  </a:lnTo>
                  <a:lnTo>
                    <a:pt x="216002" y="58944"/>
                  </a:lnTo>
                  <a:lnTo>
                    <a:pt x="216002" y="53564"/>
                  </a:lnTo>
                  <a:lnTo>
                    <a:pt x="142886" y="53564"/>
                  </a:lnTo>
                  <a:lnTo>
                    <a:pt x="142886" y="58944"/>
                  </a:lnTo>
                  <a:lnTo>
                    <a:pt x="133967" y="58944"/>
                  </a:lnTo>
                  <a:lnTo>
                    <a:pt x="133967" y="44599"/>
                  </a:lnTo>
                  <a:lnTo>
                    <a:pt x="142886" y="44599"/>
                  </a:lnTo>
                  <a:close/>
                  <a:moveTo>
                    <a:pt x="162503" y="69708"/>
                  </a:moveTo>
                  <a:lnTo>
                    <a:pt x="162503" y="80468"/>
                  </a:lnTo>
                  <a:cubicBezTo>
                    <a:pt x="162503" y="96703"/>
                    <a:pt x="149880" y="109976"/>
                    <a:pt x="133967" y="110902"/>
                  </a:cubicBezTo>
                  <a:lnTo>
                    <a:pt x="133967" y="101918"/>
                  </a:lnTo>
                  <a:cubicBezTo>
                    <a:pt x="144953" y="101007"/>
                    <a:pt x="153584" y="91750"/>
                    <a:pt x="153584" y="80468"/>
                  </a:cubicBezTo>
                  <a:lnTo>
                    <a:pt x="153584" y="60739"/>
                  </a:lnTo>
                  <a:lnTo>
                    <a:pt x="205304" y="60739"/>
                  </a:lnTo>
                  <a:lnTo>
                    <a:pt x="205304" y="80468"/>
                  </a:lnTo>
                  <a:cubicBezTo>
                    <a:pt x="205304" y="91746"/>
                    <a:pt x="213935" y="101003"/>
                    <a:pt x="224921" y="101914"/>
                  </a:cubicBezTo>
                  <a:lnTo>
                    <a:pt x="224921" y="110902"/>
                  </a:lnTo>
                  <a:cubicBezTo>
                    <a:pt x="209008" y="109976"/>
                    <a:pt x="196389" y="96703"/>
                    <a:pt x="196389" y="80468"/>
                  </a:cubicBezTo>
                  <a:lnTo>
                    <a:pt x="196389" y="69708"/>
                  </a:lnTo>
                  <a:lnTo>
                    <a:pt x="162503" y="69708"/>
                  </a:lnTo>
                  <a:close/>
                  <a:moveTo>
                    <a:pt x="269505" y="82262"/>
                  </a:moveTo>
                  <a:cubicBezTo>
                    <a:pt x="269505" y="98110"/>
                    <a:pt x="256732" y="110956"/>
                    <a:pt x="240969" y="110956"/>
                  </a:cubicBezTo>
                  <a:lnTo>
                    <a:pt x="240969" y="101987"/>
                  </a:lnTo>
                  <a:cubicBezTo>
                    <a:pt x="251805" y="101987"/>
                    <a:pt x="260590" y="93156"/>
                    <a:pt x="260590" y="82262"/>
                  </a:cubicBezTo>
                  <a:lnTo>
                    <a:pt x="260590" y="12316"/>
                  </a:lnTo>
                  <a:lnTo>
                    <a:pt x="269505" y="12316"/>
                  </a:lnTo>
                  <a:lnTo>
                    <a:pt x="269505" y="82262"/>
                  </a:lnTo>
                  <a:close/>
                  <a:moveTo>
                    <a:pt x="298041" y="82262"/>
                  </a:moveTo>
                  <a:lnTo>
                    <a:pt x="298041" y="12316"/>
                  </a:lnTo>
                  <a:lnTo>
                    <a:pt x="306956" y="12316"/>
                  </a:lnTo>
                  <a:lnTo>
                    <a:pt x="306956" y="82262"/>
                  </a:lnTo>
                  <a:cubicBezTo>
                    <a:pt x="306956" y="93156"/>
                    <a:pt x="315741" y="101987"/>
                    <a:pt x="326574" y="101987"/>
                  </a:cubicBezTo>
                  <a:lnTo>
                    <a:pt x="326574" y="110956"/>
                  </a:lnTo>
                  <a:cubicBezTo>
                    <a:pt x="310815" y="110956"/>
                    <a:pt x="298041" y="98110"/>
                    <a:pt x="298041" y="82262"/>
                  </a:cubicBezTo>
                  <a:close/>
                  <a:moveTo>
                    <a:pt x="21616" y="64163"/>
                  </a:moveTo>
                  <a:lnTo>
                    <a:pt x="7659" y="88472"/>
                  </a:lnTo>
                  <a:lnTo>
                    <a:pt x="-61" y="83988"/>
                  </a:lnTo>
                  <a:lnTo>
                    <a:pt x="21616" y="46233"/>
                  </a:lnTo>
                  <a:lnTo>
                    <a:pt x="21616" y="39219"/>
                  </a:lnTo>
                  <a:lnTo>
                    <a:pt x="3782" y="39219"/>
                  </a:lnTo>
                  <a:lnTo>
                    <a:pt x="3782" y="30250"/>
                  </a:lnTo>
                  <a:lnTo>
                    <a:pt x="21616" y="30250"/>
                  </a:lnTo>
                  <a:lnTo>
                    <a:pt x="21616" y="21281"/>
                  </a:lnTo>
                  <a:lnTo>
                    <a:pt x="30531" y="21281"/>
                  </a:lnTo>
                  <a:lnTo>
                    <a:pt x="30531" y="30250"/>
                  </a:lnTo>
                  <a:lnTo>
                    <a:pt x="50149" y="30250"/>
                  </a:lnTo>
                  <a:lnTo>
                    <a:pt x="50149" y="39219"/>
                  </a:lnTo>
                  <a:lnTo>
                    <a:pt x="30531" y="39219"/>
                  </a:lnTo>
                  <a:lnTo>
                    <a:pt x="30531" y="55686"/>
                  </a:lnTo>
                  <a:lnTo>
                    <a:pt x="32068" y="54794"/>
                  </a:lnTo>
                  <a:lnTo>
                    <a:pt x="47228" y="81198"/>
                  </a:lnTo>
                  <a:lnTo>
                    <a:pt x="39504" y="85682"/>
                  </a:lnTo>
                  <a:lnTo>
                    <a:pt x="30531" y="70054"/>
                  </a:lnTo>
                  <a:lnTo>
                    <a:pt x="30531" y="110956"/>
                  </a:lnTo>
                  <a:lnTo>
                    <a:pt x="21616" y="110956"/>
                  </a:lnTo>
                  <a:lnTo>
                    <a:pt x="21616" y="64163"/>
                  </a:lnTo>
                  <a:close/>
                  <a:moveTo>
                    <a:pt x="3167" y="11321"/>
                  </a:moveTo>
                  <a:lnTo>
                    <a:pt x="44511" y="185"/>
                  </a:lnTo>
                  <a:lnTo>
                    <a:pt x="46821" y="8846"/>
                  </a:lnTo>
                  <a:lnTo>
                    <a:pt x="5476" y="19986"/>
                  </a:lnTo>
                  <a:lnTo>
                    <a:pt x="3167" y="11321"/>
                  </a:lnTo>
                  <a:close/>
                  <a:moveTo>
                    <a:pt x="103651" y="101987"/>
                  </a:moveTo>
                  <a:lnTo>
                    <a:pt x="103651" y="85848"/>
                  </a:lnTo>
                  <a:lnTo>
                    <a:pt x="87600" y="85848"/>
                  </a:lnTo>
                  <a:lnTo>
                    <a:pt x="87600" y="76882"/>
                  </a:lnTo>
                  <a:lnTo>
                    <a:pt x="103651" y="76882"/>
                  </a:lnTo>
                  <a:lnTo>
                    <a:pt x="103651" y="60739"/>
                  </a:lnTo>
                  <a:lnTo>
                    <a:pt x="87600" y="60739"/>
                  </a:lnTo>
                  <a:lnTo>
                    <a:pt x="87600" y="51774"/>
                  </a:lnTo>
                  <a:lnTo>
                    <a:pt x="112567" y="51774"/>
                  </a:lnTo>
                  <a:lnTo>
                    <a:pt x="112567" y="110956"/>
                  </a:lnTo>
                  <a:lnTo>
                    <a:pt x="51932" y="110956"/>
                  </a:lnTo>
                  <a:lnTo>
                    <a:pt x="51932" y="51774"/>
                  </a:lnTo>
                  <a:lnTo>
                    <a:pt x="60851" y="51774"/>
                  </a:lnTo>
                  <a:lnTo>
                    <a:pt x="60851" y="51977"/>
                  </a:lnTo>
                  <a:lnTo>
                    <a:pt x="68459" y="47562"/>
                  </a:lnTo>
                  <a:lnTo>
                    <a:pt x="72917" y="55328"/>
                  </a:lnTo>
                  <a:lnTo>
                    <a:pt x="60851" y="62334"/>
                  </a:lnTo>
                  <a:lnTo>
                    <a:pt x="60851" y="76882"/>
                  </a:lnTo>
                  <a:lnTo>
                    <a:pt x="76898" y="76882"/>
                  </a:lnTo>
                  <a:lnTo>
                    <a:pt x="76898" y="85848"/>
                  </a:lnTo>
                  <a:lnTo>
                    <a:pt x="60851" y="85848"/>
                  </a:lnTo>
                  <a:lnTo>
                    <a:pt x="60851" y="101987"/>
                  </a:lnTo>
                  <a:lnTo>
                    <a:pt x="103651" y="101987"/>
                  </a:lnTo>
                  <a:close/>
                  <a:moveTo>
                    <a:pt x="62937" y="23364"/>
                  </a:moveTo>
                  <a:lnTo>
                    <a:pt x="72748" y="40449"/>
                  </a:lnTo>
                  <a:lnTo>
                    <a:pt x="65028" y="44930"/>
                  </a:lnTo>
                  <a:lnTo>
                    <a:pt x="55221" y="27849"/>
                  </a:lnTo>
                  <a:lnTo>
                    <a:pt x="62937" y="23364"/>
                  </a:lnTo>
                  <a:close/>
                  <a:moveTo>
                    <a:pt x="105434" y="23076"/>
                  </a:moveTo>
                  <a:lnTo>
                    <a:pt x="113158" y="27561"/>
                  </a:lnTo>
                  <a:lnTo>
                    <a:pt x="103348" y="44645"/>
                  </a:lnTo>
                  <a:lnTo>
                    <a:pt x="95624" y="40161"/>
                  </a:lnTo>
                  <a:lnTo>
                    <a:pt x="105434" y="23076"/>
                  </a:lnTo>
                  <a:close/>
                  <a:moveTo>
                    <a:pt x="79273" y="21281"/>
                  </a:moveTo>
                  <a:lnTo>
                    <a:pt x="88192" y="36814"/>
                  </a:lnTo>
                  <a:lnTo>
                    <a:pt x="80468" y="41298"/>
                  </a:lnTo>
                  <a:lnTo>
                    <a:pt x="71549" y="25766"/>
                  </a:lnTo>
                  <a:lnTo>
                    <a:pt x="79273" y="21281"/>
                  </a:lnTo>
                  <a:close/>
                  <a:moveTo>
                    <a:pt x="52293" y="11448"/>
                  </a:moveTo>
                  <a:lnTo>
                    <a:pt x="108113" y="-484"/>
                  </a:lnTo>
                  <a:lnTo>
                    <a:pt x="109969" y="8285"/>
                  </a:lnTo>
                  <a:lnTo>
                    <a:pt x="54149" y="20217"/>
                  </a:lnTo>
                  <a:lnTo>
                    <a:pt x="52293" y="11448"/>
                  </a:lnTo>
                  <a:close/>
                </a:path>
              </a:pathLst>
            </a:custGeom>
            <a:solidFill>
              <a:schemeClr val="accent1"/>
            </a:solidFill>
            <a:ln w="3830" cap="flat">
              <a:noFill/>
              <a:prstDash val="solid"/>
              <a:miter/>
            </a:ln>
          </p:spPr>
          <p:txBody>
            <a:bodyPr rtlCol="0" anchor="ctr"/>
            <a:lstStyle/>
            <a:p>
              <a:endParaRPr lang="zh-CN" altLang="en-US"/>
            </a:p>
          </p:txBody>
        </p:sp>
        <p:sp>
          <p:nvSpPr>
            <p:cNvPr id="14" name="任意多边形: 形状 13"/>
            <p:cNvSpPr/>
            <p:nvPr/>
          </p:nvSpPr>
          <p:spPr>
            <a:xfrm>
              <a:off x="1768944" y="448574"/>
              <a:ext cx="1356494" cy="326634"/>
            </a:xfrm>
            <a:custGeom>
              <a:avLst/>
              <a:gdLst>
                <a:gd name="connsiteX0" fmla="*/ 1337400 w 1356494"/>
                <a:gd name="connsiteY0" fmla="*/ 288242 h 326634"/>
                <a:gd name="connsiteX1" fmla="*/ 1356433 w 1356494"/>
                <a:gd name="connsiteY1" fmla="*/ 307195 h 326634"/>
                <a:gd name="connsiteX2" fmla="*/ 1337400 w 1356494"/>
                <a:gd name="connsiteY2" fmla="*/ 326151 h 326634"/>
                <a:gd name="connsiteX3" fmla="*/ 1318371 w 1356494"/>
                <a:gd name="connsiteY3" fmla="*/ 307195 h 326634"/>
                <a:gd name="connsiteX4" fmla="*/ 1337400 w 1356494"/>
                <a:gd name="connsiteY4" fmla="*/ 288242 h 326634"/>
                <a:gd name="connsiteX5" fmla="*/ 1038460 w 1356494"/>
                <a:gd name="connsiteY5" fmla="*/ 85698 h 326634"/>
                <a:gd name="connsiteX6" fmla="*/ 1031666 w 1356494"/>
                <a:gd name="connsiteY6" fmla="*/ 99174 h 326634"/>
                <a:gd name="connsiteX7" fmla="*/ 1094887 w 1356494"/>
                <a:gd name="connsiteY7" fmla="*/ 227011 h 326634"/>
                <a:gd name="connsiteX8" fmla="*/ 1107199 w 1356494"/>
                <a:gd name="connsiteY8" fmla="*/ 234359 h 326634"/>
                <a:gd name="connsiteX9" fmla="*/ 1118232 w 1356494"/>
                <a:gd name="connsiteY9" fmla="*/ 227011 h 326634"/>
                <a:gd name="connsiteX10" fmla="*/ 1173395 w 1356494"/>
                <a:gd name="connsiteY10" fmla="*/ 114288 h 326634"/>
                <a:gd name="connsiteX11" fmla="*/ 1178068 w 1356494"/>
                <a:gd name="connsiteY11" fmla="*/ 109796 h 326634"/>
                <a:gd name="connsiteX12" fmla="*/ 1211588 w 1356494"/>
                <a:gd name="connsiteY12" fmla="*/ 109796 h 326634"/>
                <a:gd name="connsiteX13" fmla="*/ 1212864 w 1356494"/>
                <a:gd name="connsiteY13" fmla="*/ 114288 h 326634"/>
                <a:gd name="connsiteX14" fmla="*/ 1174671 w 1356494"/>
                <a:gd name="connsiteY14" fmla="*/ 189836 h 326634"/>
                <a:gd name="connsiteX15" fmla="*/ 1169998 w 1356494"/>
                <a:gd name="connsiteY15" fmla="*/ 189836 h 326634"/>
                <a:gd name="connsiteX16" fmla="*/ 1157686 w 1356494"/>
                <a:gd name="connsiteY16" fmla="*/ 163287 h 326634"/>
                <a:gd name="connsiteX17" fmla="*/ 1144113 w 1356494"/>
                <a:gd name="connsiteY17" fmla="*/ 188622 h 326634"/>
                <a:gd name="connsiteX18" fmla="*/ 1144113 w 1356494"/>
                <a:gd name="connsiteY18" fmla="*/ 193114 h 326634"/>
                <a:gd name="connsiteX19" fmla="*/ 1161098 w 1356494"/>
                <a:gd name="connsiteY19" fmla="*/ 227011 h 326634"/>
                <a:gd name="connsiteX20" fmla="*/ 1183586 w 1356494"/>
                <a:gd name="connsiteY20" fmla="*/ 227822 h 326634"/>
                <a:gd name="connsiteX21" fmla="*/ 1246384 w 1356494"/>
                <a:gd name="connsiteY21" fmla="*/ 100404 h 326634"/>
                <a:gd name="connsiteX22" fmla="*/ 1247660 w 1356494"/>
                <a:gd name="connsiteY22" fmla="*/ 91827 h 326634"/>
                <a:gd name="connsiteX23" fmla="*/ 1240866 w 1356494"/>
                <a:gd name="connsiteY23" fmla="*/ 86508 h 326634"/>
                <a:gd name="connsiteX24" fmla="*/ 1163215 w 1356494"/>
                <a:gd name="connsiteY24" fmla="*/ 86508 h 326634"/>
                <a:gd name="connsiteX25" fmla="*/ 1155568 w 1356494"/>
                <a:gd name="connsiteY25" fmla="*/ 93867 h 326634"/>
                <a:gd name="connsiteX26" fmla="*/ 1109317 w 1356494"/>
                <a:gd name="connsiteY26" fmla="*/ 188622 h 326634"/>
                <a:gd name="connsiteX27" fmla="*/ 1105078 w 1356494"/>
                <a:gd name="connsiteY27" fmla="*/ 188622 h 326634"/>
                <a:gd name="connsiteX28" fmla="*/ 1067726 w 1356494"/>
                <a:gd name="connsiteY28" fmla="*/ 115102 h 326634"/>
                <a:gd name="connsiteX29" fmla="*/ 1067726 w 1356494"/>
                <a:gd name="connsiteY29" fmla="*/ 109796 h 326634"/>
                <a:gd name="connsiteX30" fmla="*/ 1099141 w 1356494"/>
                <a:gd name="connsiteY30" fmla="*/ 109796 h 326634"/>
                <a:gd name="connsiteX31" fmla="*/ 1105935 w 1356494"/>
                <a:gd name="connsiteY31" fmla="*/ 115102 h 326634"/>
                <a:gd name="connsiteX32" fmla="*/ 1121614 w 1356494"/>
                <a:gd name="connsiteY32" fmla="*/ 147362 h 326634"/>
                <a:gd name="connsiteX33" fmla="*/ 1135202 w 1356494"/>
                <a:gd name="connsiteY33" fmla="*/ 118377 h 326634"/>
                <a:gd name="connsiteX34" fmla="*/ 1122889 w 1356494"/>
                <a:gd name="connsiteY34" fmla="*/ 93045 h 326634"/>
                <a:gd name="connsiteX35" fmla="*/ 1114820 w 1356494"/>
                <a:gd name="connsiteY35" fmla="*/ 85698 h 326634"/>
                <a:gd name="connsiteX36" fmla="*/ 283277 w 1356494"/>
                <a:gd name="connsiteY36" fmla="*/ 40541 h 326634"/>
                <a:gd name="connsiteX37" fmla="*/ 290194 w 1356494"/>
                <a:gd name="connsiteY37" fmla="*/ 42470 h 326634"/>
                <a:gd name="connsiteX38" fmla="*/ 305695 w 1356494"/>
                <a:gd name="connsiteY38" fmla="*/ 66937 h 326634"/>
                <a:gd name="connsiteX39" fmla="*/ 305695 w 1356494"/>
                <a:gd name="connsiteY39" fmla="*/ 267168 h 326634"/>
                <a:gd name="connsiteX40" fmla="*/ 290393 w 1356494"/>
                <a:gd name="connsiteY40" fmla="*/ 291578 h 326634"/>
                <a:gd name="connsiteX41" fmla="*/ 264001 w 1356494"/>
                <a:gd name="connsiteY41" fmla="*/ 287489 h 326634"/>
                <a:gd name="connsiteX42" fmla="*/ 152819 w 1356494"/>
                <a:gd name="connsiteY42" fmla="*/ 188926 h 326634"/>
                <a:gd name="connsiteX43" fmla="*/ 41617 w 1356494"/>
                <a:gd name="connsiteY43" fmla="*/ 287470 h 326634"/>
                <a:gd name="connsiteX44" fmla="*/ 15213 w 1356494"/>
                <a:gd name="connsiteY44" fmla="*/ 291562 h 326634"/>
                <a:gd name="connsiteX45" fmla="*/ -58 w 1356494"/>
                <a:gd name="connsiteY45" fmla="*/ 267168 h 326634"/>
                <a:gd name="connsiteX46" fmla="*/ -58 w 1356494"/>
                <a:gd name="connsiteY46" fmla="*/ 67299 h 326634"/>
                <a:gd name="connsiteX47" fmla="*/ 15544 w 1356494"/>
                <a:gd name="connsiteY47" fmla="*/ 42736 h 326634"/>
                <a:gd name="connsiteX48" fmla="*/ 42159 w 1356494"/>
                <a:gd name="connsiteY48" fmla="*/ 47470 h 326634"/>
                <a:gd name="connsiteX49" fmla="*/ 129320 w 1356494"/>
                <a:gd name="connsiteY49" fmla="*/ 123614 h 326634"/>
                <a:gd name="connsiteX50" fmla="*/ 131030 w 1356494"/>
                <a:gd name="connsiteY50" fmla="*/ 125582 h 326634"/>
                <a:gd name="connsiteX51" fmla="*/ 107808 w 1356494"/>
                <a:gd name="connsiteY51" fmla="*/ 146571 h 326634"/>
                <a:gd name="connsiteX52" fmla="*/ 31357 w 1356494"/>
                <a:gd name="connsiteY52" fmla="*/ 80487 h 326634"/>
                <a:gd name="connsiteX53" fmla="*/ 31357 w 1356494"/>
                <a:gd name="connsiteY53" fmla="*/ 254549 h 326634"/>
                <a:gd name="connsiteX54" fmla="*/ 152819 w 1356494"/>
                <a:gd name="connsiteY54" fmla="*/ 146890 h 326634"/>
                <a:gd name="connsiteX55" fmla="*/ 274285 w 1356494"/>
                <a:gd name="connsiteY55" fmla="*/ 254549 h 326634"/>
                <a:gd name="connsiteX56" fmla="*/ 274285 w 1356494"/>
                <a:gd name="connsiteY56" fmla="*/ 79930 h 326634"/>
                <a:gd name="connsiteX57" fmla="*/ 196665 w 1356494"/>
                <a:gd name="connsiteY57" fmla="*/ 145499 h 326634"/>
                <a:gd name="connsiteX58" fmla="*/ 174795 w 1356494"/>
                <a:gd name="connsiteY58" fmla="*/ 124414 h 326634"/>
                <a:gd name="connsiteX59" fmla="*/ 175610 w 1356494"/>
                <a:gd name="connsiteY59" fmla="*/ 123495 h 326634"/>
                <a:gd name="connsiteX60" fmla="*/ 263667 w 1356494"/>
                <a:gd name="connsiteY60" fmla="*/ 46963 h 326634"/>
                <a:gd name="connsiteX61" fmla="*/ 283277 w 1356494"/>
                <a:gd name="connsiteY61" fmla="*/ 40541 h 326634"/>
                <a:gd name="connsiteX62" fmla="*/ 362507 w 1356494"/>
                <a:gd name="connsiteY62" fmla="*/ 40338 h 326634"/>
                <a:gd name="connsiteX63" fmla="*/ 541211 w 1356494"/>
                <a:gd name="connsiteY63" fmla="*/ 40338 h 326634"/>
                <a:gd name="connsiteX64" fmla="*/ 589176 w 1356494"/>
                <a:gd name="connsiteY64" fmla="*/ 61611 h 326634"/>
                <a:gd name="connsiteX65" fmla="*/ 585583 w 1356494"/>
                <a:gd name="connsiteY65" fmla="*/ 165274 h 326634"/>
                <a:gd name="connsiteX66" fmla="*/ 542302 w 1356494"/>
                <a:gd name="connsiteY66" fmla="*/ 182320 h 326634"/>
                <a:gd name="connsiteX67" fmla="*/ 541994 w 1356494"/>
                <a:gd name="connsiteY67" fmla="*/ 182320 h 326634"/>
                <a:gd name="connsiteX68" fmla="*/ 394701 w 1356494"/>
                <a:gd name="connsiteY68" fmla="*/ 181748 h 326634"/>
                <a:gd name="connsiteX69" fmla="*/ 381025 w 1356494"/>
                <a:gd name="connsiteY69" fmla="*/ 194367 h 326634"/>
                <a:gd name="connsiteX70" fmla="*/ 380675 w 1356494"/>
                <a:gd name="connsiteY70" fmla="*/ 278039 h 326634"/>
                <a:gd name="connsiteX71" fmla="*/ 364985 w 1356494"/>
                <a:gd name="connsiteY71" fmla="*/ 293776 h 326634"/>
                <a:gd name="connsiteX72" fmla="*/ 364912 w 1356494"/>
                <a:gd name="connsiteY72" fmla="*/ 293776 h 326634"/>
                <a:gd name="connsiteX73" fmla="*/ 349291 w 1356494"/>
                <a:gd name="connsiteY73" fmla="*/ 277944 h 326634"/>
                <a:gd name="connsiteX74" fmla="*/ 349676 w 1356494"/>
                <a:gd name="connsiteY74" fmla="*/ 194021 h 326634"/>
                <a:gd name="connsiteX75" fmla="*/ 394678 w 1356494"/>
                <a:gd name="connsiteY75" fmla="*/ 150222 h 326634"/>
                <a:gd name="connsiteX76" fmla="*/ 394855 w 1356494"/>
                <a:gd name="connsiteY76" fmla="*/ 150222 h 326634"/>
                <a:gd name="connsiteX77" fmla="*/ 542148 w 1356494"/>
                <a:gd name="connsiteY77" fmla="*/ 150790 h 326634"/>
                <a:gd name="connsiteX78" fmla="*/ 542271 w 1356494"/>
                <a:gd name="connsiteY78" fmla="*/ 150790 h 326634"/>
                <a:gd name="connsiteX79" fmla="*/ 563802 w 1356494"/>
                <a:gd name="connsiteY79" fmla="*/ 142567 h 326634"/>
                <a:gd name="connsiteX80" fmla="*/ 565819 w 1356494"/>
                <a:gd name="connsiteY80" fmla="*/ 82677 h 326634"/>
                <a:gd name="connsiteX81" fmla="*/ 541211 w 1356494"/>
                <a:gd name="connsiteY81" fmla="*/ 71864 h 326634"/>
                <a:gd name="connsiteX82" fmla="*/ 362507 w 1356494"/>
                <a:gd name="connsiteY82" fmla="*/ 71864 h 326634"/>
                <a:gd name="connsiteX83" fmla="*/ 347009 w 1356494"/>
                <a:gd name="connsiteY83" fmla="*/ 55770 h 326634"/>
                <a:gd name="connsiteX84" fmla="*/ 362507 w 1356494"/>
                <a:gd name="connsiteY84" fmla="*/ 40338 h 326634"/>
                <a:gd name="connsiteX85" fmla="*/ 711072 w 1356494"/>
                <a:gd name="connsiteY85" fmla="*/ 38862 h 326634"/>
                <a:gd name="connsiteX86" fmla="*/ 875873 w 1356494"/>
                <a:gd name="connsiteY86" fmla="*/ 38862 h 326634"/>
                <a:gd name="connsiteX87" fmla="*/ 891371 w 1356494"/>
                <a:gd name="connsiteY87" fmla="*/ 54959 h 326634"/>
                <a:gd name="connsiteX88" fmla="*/ 875873 w 1356494"/>
                <a:gd name="connsiteY88" fmla="*/ 70392 h 326634"/>
                <a:gd name="connsiteX89" fmla="*/ 711072 w 1356494"/>
                <a:gd name="connsiteY89" fmla="*/ 70392 h 326634"/>
                <a:gd name="connsiteX90" fmla="*/ 670285 w 1356494"/>
                <a:gd name="connsiteY90" fmla="*/ 109930 h 326634"/>
                <a:gd name="connsiteX91" fmla="*/ 681802 w 1356494"/>
                <a:gd name="connsiteY91" fmla="*/ 137464 h 326634"/>
                <a:gd name="connsiteX92" fmla="*/ 711061 w 1356494"/>
                <a:gd name="connsiteY92" fmla="*/ 149468 h 326634"/>
                <a:gd name="connsiteX93" fmla="*/ 711318 w 1356494"/>
                <a:gd name="connsiteY93" fmla="*/ 149468 h 326634"/>
                <a:gd name="connsiteX94" fmla="*/ 827854 w 1356494"/>
                <a:gd name="connsiteY94" fmla="*/ 148773 h 326634"/>
                <a:gd name="connsiteX95" fmla="*/ 828299 w 1356494"/>
                <a:gd name="connsiteY95" fmla="*/ 148773 h 326634"/>
                <a:gd name="connsiteX96" fmla="*/ 879677 w 1356494"/>
                <a:gd name="connsiteY96" fmla="*/ 169942 h 326634"/>
                <a:gd name="connsiteX97" fmla="*/ 900455 w 1356494"/>
                <a:gd name="connsiteY97" fmla="*/ 219848 h 326634"/>
                <a:gd name="connsiteX98" fmla="*/ 900455 w 1356494"/>
                <a:gd name="connsiteY98" fmla="*/ 221240 h 326634"/>
                <a:gd name="connsiteX99" fmla="*/ 828292 w 1356494"/>
                <a:gd name="connsiteY99" fmla="*/ 292285 h 326634"/>
                <a:gd name="connsiteX100" fmla="*/ 662012 w 1356494"/>
                <a:gd name="connsiteY100" fmla="*/ 292285 h 326634"/>
                <a:gd name="connsiteX101" fmla="*/ 646517 w 1356494"/>
                <a:gd name="connsiteY101" fmla="*/ 276191 h 326634"/>
                <a:gd name="connsiteX102" fmla="*/ 662012 w 1356494"/>
                <a:gd name="connsiteY102" fmla="*/ 260755 h 326634"/>
                <a:gd name="connsiteX103" fmla="*/ 828292 w 1356494"/>
                <a:gd name="connsiteY103" fmla="*/ 260755 h 326634"/>
                <a:gd name="connsiteX104" fmla="*/ 869075 w 1356494"/>
                <a:gd name="connsiteY104" fmla="*/ 221217 h 326634"/>
                <a:gd name="connsiteX105" fmla="*/ 869075 w 1356494"/>
                <a:gd name="connsiteY105" fmla="*/ 219825 h 326634"/>
                <a:gd name="connsiteX106" fmla="*/ 857558 w 1356494"/>
                <a:gd name="connsiteY106" fmla="*/ 192296 h 326634"/>
                <a:gd name="connsiteX107" fmla="*/ 828299 w 1356494"/>
                <a:gd name="connsiteY107" fmla="*/ 180295 h 326634"/>
                <a:gd name="connsiteX108" fmla="*/ 828042 w 1356494"/>
                <a:gd name="connsiteY108" fmla="*/ 180295 h 326634"/>
                <a:gd name="connsiteX109" fmla="*/ 711506 w 1356494"/>
                <a:gd name="connsiteY109" fmla="*/ 180990 h 326634"/>
                <a:gd name="connsiteX110" fmla="*/ 711061 w 1356494"/>
                <a:gd name="connsiteY110" fmla="*/ 180990 h 326634"/>
                <a:gd name="connsiteX111" fmla="*/ 659675 w 1356494"/>
                <a:gd name="connsiteY111" fmla="*/ 159821 h 326634"/>
                <a:gd name="connsiteX112" fmla="*/ 638901 w 1356494"/>
                <a:gd name="connsiteY112" fmla="*/ 109930 h 326634"/>
                <a:gd name="connsiteX113" fmla="*/ 711072 w 1356494"/>
                <a:gd name="connsiteY113" fmla="*/ 38862 h 326634"/>
                <a:gd name="connsiteX114" fmla="*/ 1139279 w 1356494"/>
                <a:gd name="connsiteY114" fmla="*/ -484 h 326634"/>
                <a:gd name="connsiteX115" fmla="*/ 1293742 w 1356494"/>
                <a:gd name="connsiteY115" fmla="*/ 153357 h 326634"/>
                <a:gd name="connsiteX116" fmla="*/ 1139279 w 1356494"/>
                <a:gd name="connsiteY116" fmla="*/ 307195 h 326634"/>
                <a:gd name="connsiteX117" fmla="*/ 984811 w 1356494"/>
                <a:gd name="connsiteY117" fmla="*/ 153357 h 326634"/>
                <a:gd name="connsiteX118" fmla="*/ 1139279 w 1356494"/>
                <a:gd name="connsiteY118" fmla="*/ -484 h 32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1356494" h="326634">
                  <a:moveTo>
                    <a:pt x="1337400" y="288242"/>
                  </a:moveTo>
                  <a:cubicBezTo>
                    <a:pt x="1347914" y="288242"/>
                    <a:pt x="1356433" y="296727"/>
                    <a:pt x="1356433" y="307195"/>
                  </a:cubicBezTo>
                  <a:cubicBezTo>
                    <a:pt x="1356433" y="317666"/>
                    <a:pt x="1347914" y="326151"/>
                    <a:pt x="1337400" y="326151"/>
                  </a:cubicBezTo>
                  <a:cubicBezTo>
                    <a:pt x="1326890" y="326151"/>
                    <a:pt x="1318371" y="317666"/>
                    <a:pt x="1318371" y="307195"/>
                  </a:cubicBezTo>
                  <a:cubicBezTo>
                    <a:pt x="1318371" y="296727"/>
                    <a:pt x="1326890" y="288242"/>
                    <a:pt x="1337400" y="288242"/>
                  </a:cubicBezTo>
                  <a:close/>
                  <a:moveTo>
                    <a:pt x="1038460" y="85698"/>
                  </a:moveTo>
                  <a:cubicBezTo>
                    <a:pt x="1026570" y="90190"/>
                    <a:pt x="1031666" y="99174"/>
                    <a:pt x="1031666" y="99174"/>
                  </a:cubicBezTo>
                  <a:lnTo>
                    <a:pt x="1094887" y="227011"/>
                  </a:lnTo>
                  <a:cubicBezTo>
                    <a:pt x="1102104" y="236403"/>
                    <a:pt x="1107199" y="234359"/>
                    <a:pt x="1107199" y="234359"/>
                  </a:cubicBezTo>
                  <a:cubicBezTo>
                    <a:pt x="1113990" y="234359"/>
                    <a:pt x="1118232" y="227011"/>
                    <a:pt x="1118232" y="227011"/>
                  </a:cubicBezTo>
                  <a:lnTo>
                    <a:pt x="1173395" y="114288"/>
                  </a:lnTo>
                  <a:cubicBezTo>
                    <a:pt x="1175512" y="109796"/>
                    <a:pt x="1178068" y="109796"/>
                    <a:pt x="1178068" y="109796"/>
                  </a:cubicBezTo>
                  <a:lnTo>
                    <a:pt x="1211588" y="109796"/>
                  </a:lnTo>
                  <a:cubicBezTo>
                    <a:pt x="1214128" y="110203"/>
                    <a:pt x="1212864" y="114288"/>
                    <a:pt x="1212864" y="114288"/>
                  </a:cubicBezTo>
                  <a:lnTo>
                    <a:pt x="1174671" y="189836"/>
                  </a:lnTo>
                  <a:cubicBezTo>
                    <a:pt x="1172972" y="193925"/>
                    <a:pt x="1169998" y="189836"/>
                    <a:pt x="1169998" y="189836"/>
                  </a:cubicBezTo>
                  <a:lnTo>
                    <a:pt x="1157686" y="163287"/>
                  </a:lnTo>
                  <a:lnTo>
                    <a:pt x="1144113" y="188622"/>
                  </a:lnTo>
                  <a:cubicBezTo>
                    <a:pt x="1143637" y="190079"/>
                    <a:pt x="1143637" y="191654"/>
                    <a:pt x="1144113" y="193114"/>
                  </a:cubicBezTo>
                  <a:lnTo>
                    <a:pt x="1161098" y="227011"/>
                  </a:lnTo>
                  <a:cubicBezTo>
                    <a:pt x="1174248" y="242113"/>
                    <a:pt x="1183586" y="227822"/>
                    <a:pt x="1183586" y="227822"/>
                  </a:cubicBezTo>
                  <a:lnTo>
                    <a:pt x="1246384" y="100404"/>
                  </a:lnTo>
                  <a:cubicBezTo>
                    <a:pt x="1248924" y="95912"/>
                    <a:pt x="1247660" y="91827"/>
                    <a:pt x="1247660" y="91827"/>
                  </a:cubicBezTo>
                  <a:cubicBezTo>
                    <a:pt x="1246807" y="86927"/>
                    <a:pt x="1240866" y="86508"/>
                    <a:pt x="1240866" y="86508"/>
                  </a:cubicBezTo>
                  <a:lnTo>
                    <a:pt x="1163215" y="86508"/>
                  </a:lnTo>
                  <a:cubicBezTo>
                    <a:pt x="1157686" y="86508"/>
                    <a:pt x="1155568" y="93867"/>
                    <a:pt x="1155568" y="93867"/>
                  </a:cubicBezTo>
                  <a:lnTo>
                    <a:pt x="1109317" y="188622"/>
                  </a:lnTo>
                  <a:cubicBezTo>
                    <a:pt x="1107199" y="193114"/>
                    <a:pt x="1105078" y="188622"/>
                    <a:pt x="1105078" y="188622"/>
                  </a:cubicBezTo>
                  <a:lnTo>
                    <a:pt x="1067726" y="115102"/>
                  </a:lnTo>
                  <a:cubicBezTo>
                    <a:pt x="1065186" y="111421"/>
                    <a:pt x="1067726" y="109796"/>
                    <a:pt x="1067726" y="109796"/>
                  </a:cubicBezTo>
                  <a:lnTo>
                    <a:pt x="1099141" y="109796"/>
                  </a:lnTo>
                  <a:cubicBezTo>
                    <a:pt x="1104655" y="110606"/>
                    <a:pt x="1105935" y="115102"/>
                    <a:pt x="1105935" y="115102"/>
                  </a:cubicBezTo>
                  <a:lnTo>
                    <a:pt x="1121614" y="147362"/>
                  </a:lnTo>
                  <a:lnTo>
                    <a:pt x="1135202" y="118377"/>
                  </a:lnTo>
                  <a:lnTo>
                    <a:pt x="1122889" y="93045"/>
                  </a:lnTo>
                  <a:cubicBezTo>
                    <a:pt x="1120349" y="86508"/>
                    <a:pt x="1114820" y="85698"/>
                    <a:pt x="1114820" y="85698"/>
                  </a:cubicBezTo>
                  <a:close/>
                  <a:moveTo>
                    <a:pt x="283277" y="40541"/>
                  </a:moveTo>
                  <a:cubicBezTo>
                    <a:pt x="285628" y="40833"/>
                    <a:pt x="287957" y="41471"/>
                    <a:pt x="290194" y="42470"/>
                  </a:cubicBezTo>
                  <a:cubicBezTo>
                    <a:pt x="299754" y="46866"/>
                    <a:pt x="305826" y="56450"/>
                    <a:pt x="305695" y="66937"/>
                  </a:cubicBezTo>
                  <a:lnTo>
                    <a:pt x="305695" y="267168"/>
                  </a:lnTo>
                  <a:cubicBezTo>
                    <a:pt x="305826" y="277582"/>
                    <a:pt x="299847" y="287120"/>
                    <a:pt x="290393" y="291578"/>
                  </a:cubicBezTo>
                  <a:cubicBezTo>
                    <a:pt x="281570" y="295624"/>
                    <a:pt x="271172" y="294010"/>
                    <a:pt x="264001" y="287489"/>
                  </a:cubicBezTo>
                  <a:lnTo>
                    <a:pt x="152819" y="188926"/>
                  </a:lnTo>
                  <a:lnTo>
                    <a:pt x="41617" y="287470"/>
                  </a:lnTo>
                  <a:cubicBezTo>
                    <a:pt x="34442" y="293991"/>
                    <a:pt x="24044" y="295605"/>
                    <a:pt x="15213" y="291562"/>
                  </a:cubicBezTo>
                  <a:cubicBezTo>
                    <a:pt x="5779" y="287101"/>
                    <a:pt x="-189" y="277571"/>
                    <a:pt x="-58" y="267168"/>
                  </a:cubicBezTo>
                  <a:lnTo>
                    <a:pt x="-58" y="67299"/>
                  </a:lnTo>
                  <a:cubicBezTo>
                    <a:pt x="-219" y="56750"/>
                    <a:pt x="5906" y="47109"/>
                    <a:pt x="15544" y="42736"/>
                  </a:cubicBezTo>
                  <a:cubicBezTo>
                    <a:pt x="24555" y="38762"/>
                    <a:pt x="35088" y="40637"/>
                    <a:pt x="42159" y="47470"/>
                  </a:cubicBezTo>
                  <a:lnTo>
                    <a:pt x="129320" y="123614"/>
                  </a:lnTo>
                  <a:cubicBezTo>
                    <a:pt x="129947" y="124221"/>
                    <a:pt x="130519" y="124878"/>
                    <a:pt x="131030" y="125582"/>
                  </a:cubicBezTo>
                  <a:lnTo>
                    <a:pt x="107808" y="146571"/>
                  </a:lnTo>
                  <a:lnTo>
                    <a:pt x="31357" y="80487"/>
                  </a:lnTo>
                  <a:lnTo>
                    <a:pt x="31357" y="254549"/>
                  </a:lnTo>
                  <a:lnTo>
                    <a:pt x="152819" y="146890"/>
                  </a:lnTo>
                  <a:lnTo>
                    <a:pt x="274285" y="254549"/>
                  </a:lnTo>
                  <a:lnTo>
                    <a:pt x="274285" y="79930"/>
                  </a:lnTo>
                  <a:lnTo>
                    <a:pt x="196665" y="145499"/>
                  </a:lnTo>
                  <a:lnTo>
                    <a:pt x="174795" y="124414"/>
                  </a:lnTo>
                  <a:cubicBezTo>
                    <a:pt x="175072" y="124114"/>
                    <a:pt x="175303" y="123779"/>
                    <a:pt x="175610" y="123495"/>
                  </a:cubicBezTo>
                  <a:lnTo>
                    <a:pt x="263667" y="46963"/>
                  </a:lnTo>
                  <a:cubicBezTo>
                    <a:pt x="268997" y="41925"/>
                    <a:pt x="276225" y="39665"/>
                    <a:pt x="283277" y="40541"/>
                  </a:cubicBezTo>
                  <a:close/>
                  <a:moveTo>
                    <a:pt x="362507" y="40338"/>
                  </a:moveTo>
                  <a:lnTo>
                    <a:pt x="541211" y="40338"/>
                  </a:lnTo>
                  <a:cubicBezTo>
                    <a:pt x="559514" y="40292"/>
                    <a:pt x="576967" y="48031"/>
                    <a:pt x="589176" y="61611"/>
                  </a:cubicBezTo>
                  <a:cubicBezTo>
                    <a:pt x="609112" y="83922"/>
                    <a:pt x="621175" y="130831"/>
                    <a:pt x="585583" y="165274"/>
                  </a:cubicBezTo>
                  <a:cubicBezTo>
                    <a:pt x="573897" y="176295"/>
                    <a:pt x="558395" y="182401"/>
                    <a:pt x="542302" y="182320"/>
                  </a:cubicBezTo>
                  <a:lnTo>
                    <a:pt x="541994" y="182320"/>
                  </a:lnTo>
                  <a:lnTo>
                    <a:pt x="394701" y="181748"/>
                  </a:lnTo>
                  <a:cubicBezTo>
                    <a:pt x="387469" y="181586"/>
                    <a:pt x="381413" y="187173"/>
                    <a:pt x="381025" y="194367"/>
                  </a:cubicBezTo>
                  <a:lnTo>
                    <a:pt x="380675" y="278039"/>
                  </a:lnTo>
                  <a:cubicBezTo>
                    <a:pt x="380695" y="286697"/>
                    <a:pt x="373678" y="293737"/>
                    <a:pt x="364985" y="293776"/>
                  </a:cubicBezTo>
                  <a:lnTo>
                    <a:pt x="364912" y="293776"/>
                  </a:lnTo>
                  <a:cubicBezTo>
                    <a:pt x="356212" y="293699"/>
                    <a:pt x="349218" y="286613"/>
                    <a:pt x="349291" y="277944"/>
                  </a:cubicBezTo>
                  <a:lnTo>
                    <a:pt x="349676" y="194021"/>
                  </a:lnTo>
                  <a:cubicBezTo>
                    <a:pt x="350256" y="169674"/>
                    <a:pt x="370227" y="150237"/>
                    <a:pt x="394678" y="150222"/>
                  </a:cubicBezTo>
                  <a:lnTo>
                    <a:pt x="394855" y="150222"/>
                  </a:lnTo>
                  <a:lnTo>
                    <a:pt x="542148" y="150790"/>
                  </a:lnTo>
                  <a:lnTo>
                    <a:pt x="542271" y="150790"/>
                  </a:lnTo>
                  <a:cubicBezTo>
                    <a:pt x="550245" y="150913"/>
                    <a:pt x="557957" y="147966"/>
                    <a:pt x="563802" y="142567"/>
                  </a:cubicBezTo>
                  <a:cubicBezTo>
                    <a:pt x="588108" y="119045"/>
                    <a:pt x="573025" y="90743"/>
                    <a:pt x="565819" y="82677"/>
                  </a:cubicBezTo>
                  <a:cubicBezTo>
                    <a:pt x="559540" y="75745"/>
                    <a:pt x="550587" y="71810"/>
                    <a:pt x="541211" y="71864"/>
                  </a:cubicBezTo>
                  <a:lnTo>
                    <a:pt x="362507" y="71864"/>
                  </a:lnTo>
                  <a:cubicBezTo>
                    <a:pt x="353764" y="71683"/>
                    <a:pt x="346824" y="64478"/>
                    <a:pt x="347009" y="55770"/>
                  </a:cubicBezTo>
                  <a:cubicBezTo>
                    <a:pt x="347186" y="47320"/>
                    <a:pt x="354022" y="40514"/>
                    <a:pt x="362507" y="40338"/>
                  </a:cubicBezTo>
                  <a:close/>
                  <a:moveTo>
                    <a:pt x="711072" y="38862"/>
                  </a:moveTo>
                  <a:lnTo>
                    <a:pt x="875873" y="38862"/>
                  </a:lnTo>
                  <a:cubicBezTo>
                    <a:pt x="884615" y="39046"/>
                    <a:pt x="891551" y="46252"/>
                    <a:pt x="891371" y="54959"/>
                  </a:cubicBezTo>
                  <a:cubicBezTo>
                    <a:pt x="891190" y="63406"/>
                    <a:pt x="884357" y="70215"/>
                    <a:pt x="875873" y="70392"/>
                  </a:cubicBezTo>
                  <a:lnTo>
                    <a:pt x="711072" y="70392"/>
                  </a:lnTo>
                  <a:cubicBezTo>
                    <a:pt x="688857" y="70123"/>
                    <a:pt x="670616" y="87807"/>
                    <a:pt x="670285" y="109930"/>
                  </a:cubicBezTo>
                  <a:cubicBezTo>
                    <a:pt x="670285" y="120271"/>
                    <a:pt x="674431" y="130181"/>
                    <a:pt x="681802" y="137464"/>
                  </a:cubicBezTo>
                  <a:cubicBezTo>
                    <a:pt x="689549" y="145203"/>
                    <a:pt x="700086" y="149530"/>
                    <a:pt x="711061" y="149468"/>
                  </a:cubicBezTo>
                  <a:lnTo>
                    <a:pt x="711318" y="149468"/>
                  </a:lnTo>
                  <a:lnTo>
                    <a:pt x="827854" y="148773"/>
                  </a:lnTo>
                  <a:lnTo>
                    <a:pt x="828299" y="148773"/>
                  </a:lnTo>
                  <a:cubicBezTo>
                    <a:pt x="847582" y="148696"/>
                    <a:pt x="866089" y="156320"/>
                    <a:pt x="879677" y="169942"/>
                  </a:cubicBezTo>
                  <a:cubicBezTo>
                    <a:pt x="893011" y="183154"/>
                    <a:pt x="900489" y="201119"/>
                    <a:pt x="900455" y="219848"/>
                  </a:cubicBezTo>
                  <a:lnTo>
                    <a:pt x="900455" y="221240"/>
                  </a:lnTo>
                  <a:cubicBezTo>
                    <a:pt x="900174" y="260682"/>
                    <a:pt x="867895" y="292458"/>
                    <a:pt x="828292" y="292285"/>
                  </a:cubicBezTo>
                  <a:lnTo>
                    <a:pt x="662012" y="292285"/>
                  </a:lnTo>
                  <a:cubicBezTo>
                    <a:pt x="653273" y="292104"/>
                    <a:pt x="646333" y="284899"/>
                    <a:pt x="646517" y="276191"/>
                  </a:cubicBezTo>
                  <a:cubicBezTo>
                    <a:pt x="646694" y="267741"/>
                    <a:pt x="653531" y="260935"/>
                    <a:pt x="662012" y="260755"/>
                  </a:cubicBezTo>
                  <a:lnTo>
                    <a:pt x="828292" y="260755"/>
                  </a:lnTo>
                  <a:cubicBezTo>
                    <a:pt x="850507" y="261024"/>
                    <a:pt x="868748" y="243339"/>
                    <a:pt x="869075" y="221217"/>
                  </a:cubicBezTo>
                  <a:lnTo>
                    <a:pt x="869075" y="219825"/>
                  </a:lnTo>
                  <a:cubicBezTo>
                    <a:pt x="869075" y="209488"/>
                    <a:pt x="864929" y="199578"/>
                    <a:pt x="857558" y="192296"/>
                  </a:cubicBezTo>
                  <a:cubicBezTo>
                    <a:pt x="849807" y="184557"/>
                    <a:pt x="839274" y="180237"/>
                    <a:pt x="828299" y="180295"/>
                  </a:cubicBezTo>
                  <a:lnTo>
                    <a:pt x="828042" y="180295"/>
                  </a:lnTo>
                  <a:lnTo>
                    <a:pt x="711506" y="180990"/>
                  </a:lnTo>
                  <a:lnTo>
                    <a:pt x="711061" y="180990"/>
                  </a:lnTo>
                  <a:cubicBezTo>
                    <a:pt x="691778" y="181071"/>
                    <a:pt x="673267" y="173443"/>
                    <a:pt x="659675" y="159821"/>
                  </a:cubicBezTo>
                  <a:cubicBezTo>
                    <a:pt x="646349" y="146613"/>
                    <a:pt x="638870" y="128652"/>
                    <a:pt x="638901" y="109930"/>
                  </a:cubicBezTo>
                  <a:cubicBezTo>
                    <a:pt x="639166" y="70476"/>
                    <a:pt x="671457" y="38681"/>
                    <a:pt x="711072" y="38862"/>
                  </a:cubicBezTo>
                  <a:close/>
                  <a:moveTo>
                    <a:pt x="1139279" y="-484"/>
                  </a:moveTo>
                  <a:cubicBezTo>
                    <a:pt x="1224588" y="-484"/>
                    <a:pt x="1293742" y="68394"/>
                    <a:pt x="1293742" y="153357"/>
                  </a:cubicBezTo>
                  <a:cubicBezTo>
                    <a:pt x="1293742" y="238321"/>
                    <a:pt x="1224588" y="307195"/>
                    <a:pt x="1139279" y="307195"/>
                  </a:cubicBezTo>
                  <a:cubicBezTo>
                    <a:pt x="1053969" y="307195"/>
                    <a:pt x="984811" y="238321"/>
                    <a:pt x="984811" y="153357"/>
                  </a:cubicBezTo>
                  <a:cubicBezTo>
                    <a:pt x="984811" y="68394"/>
                    <a:pt x="1053969" y="-484"/>
                    <a:pt x="1139279" y="-484"/>
                  </a:cubicBezTo>
                  <a:close/>
                </a:path>
              </a:pathLst>
            </a:custGeom>
            <a:solidFill>
              <a:schemeClr val="accent1"/>
            </a:solidFill>
            <a:ln w="3830" cap="flat">
              <a:noFill/>
              <a:prstDash val="solid"/>
              <a:miter/>
            </a:ln>
          </p:spPr>
          <p:txBody>
            <a:bodyPr rtlCol="0" anchor="ctr"/>
            <a:lstStyle/>
            <a:p>
              <a:endParaRPr lang="zh-CN" altLang="en-US"/>
            </a:p>
          </p:txBody>
        </p:sp>
        <p:sp>
          <p:nvSpPr>
            <p:cNvPr id="16" name="任意多边形: 形状 15"/>
            <p:cNvSpPr/>
            <p:nvPr/>
          </p:nvSpPr>
          <p:spPr>
            <a:xfrm>
              <a:off x="1607547" y="487002"/>
              <a:ext cx="3842" cy="268993"/>
            </a:xfrm>
            <a:custGeom>
              <a:avLst/>
              <a:gdLst>
                <a:gd name="connsiteX0" fmla="*/ -61 w 3842"/>
                <a:gd name="connsiteY0" fmla="*/ -484 h 268993"/>
                <a:gd name="connsiteX1" fmla="*/ 3782 w 3842"/>
                <a:gd name="connsiteY1" fmla="*/ -484 h 268993"/>
                <a:gd name="connsiteX2" fmla="*/ 3782 w 3842"/>
                <a:gd name="connsiteY2" fmla="*/ 268509 h 268993"/>
                <a:gd name="connsiteX3" fmla="*/ -61 w 3842"/>
                <a:gd name="connsiteY3" fmla="*/ 268509 h 268993"/>
              </a:gdLst>
              <a:ahLst/>
              <a:cxnLst>
                <a:cxn ang="0">
                  <a:pos x="connsiteX0" y="connsiteY0"/>
                </a:cxn>
                <a:cxn ang="0">
                  <a:pos x="connsiteX1" y="connsiteY1"/>
                </a:cxn>
                <a:cxn ang="0">
                  <a:pos x="connsiteX2" y="connsiteY2"/>
                </a:cxn>
                <a:cxn ang="0">
                  <a:pos x="connsiteX3" y="connsiteY3"/>
                </a:cxn>
              </a:cxnLst>
              <a:rect l="l" t="t" r="r" b="b"/>
              <a:pathLst>
                <a:path w="3842" h="268993">
                  <a:moveTo>
                    <a:pt x="-61" y="-484"/>
                  </a:moveTo>
                  <a:lnTo>
                    <a:pt x="3782" y="-484"/>
                  </a:lnTo>
                  <a:lnTo>
                    <a:pt x="3782" y="268509"/>
                  </a:lnTo>
                  <a:lnTo>
                    <a:pt x="-61" y="268509"/>
                  </a:lnTo>
                  <a:close/>
                </a:path>
              </a:pathLst>
            </a:custGeom>
            <a:solidFill>
              <a:schemeClr val="accent1"/>
            </a:solidFill>
            <a:ln w="3830" cap="flat">
              <a:noFill/>
              <a:prstDash val="solid"/>
              <a:miter/>
            </a:ln>
          </p:spPr>
          <p:txBody>
            <a:bodyPr rtlCol="0" anchor="ctr"/>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0" y="1870449"/>
            <a:ext cx="12192000" cy="4987551"/>
          </a:xfrm>
          <a:custGeom>
            <a:avLst/>
            <a:gdLst>
              <a:gd name="connsiteX0" fmla="*/ 0 w 12192000"/>
              <a:gd name="connsiteY0" fmla="*/ 0 h 4987551"/>
              <a:gd name="connsiteX1" fmla="*/ 69038 w 12192000"/>
              <a:gd name="connsiteY1" fmla="*/ 87853 h 4987551"/>
              <a:gd name="connsiteX2" fmla="*/ 6096000 w 12192000"/>
              <a:gd name="connsiteY2" fmla="*/ 2930150 h 4987551"/>
              <a:gd name="connsiteX3" fmla="*/ 12122961 w 12192000"/>
              <a:gd name="connsiteY3" fmla="*/ 87853 h 4987551"/>
              <a:gd name="connsiteX4" fmla="*/ 12192000 w 12192000"/>
              <a:gd name="connsiteY4" fmla="*/ 0 h 4987551"/>
              <a:gd name="connsiteX5" fmla="*/ 12192000 w 12192000"/>
              <a:gd name="connsiteY5" fmla="*/ 4987551 h 4987551"/>
              <a:gd name="connsiteX6" fmla="*/ 0 w 12192000"/>
              <a:gd name="connsiteY6" fmla="*/ 4987551 h 4987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987551">
                <a:moveTo>
                  <a:pt x="0" y="0"/>
                </a:moveTo>
                <a:lnTo>
                  <a:pt x="69038" y="87853"/>
                </a:lnTo>
                <a:cubicBezTo>
                  <a:pt x="1501599" y="1823715"/>
                  <a:pt x="3669589" y="2930150"/>
                  <a:pt x="6096000" y="2930150"/>
                </a:cubicBezTo>
                <a:cubicBezTo>
                  <a:pt x="8522411" y="2930150"/>
                  <a:pt x="10690401" y="1823715"/>
                  <a:pt x="12122961" y="87853"/>
                </a:cubicBezTo>
                <a:lnTo>
                  <a:pt x="12192000" y="0"/>
                </a:lnTo>
                <a:lnTo>
                  <a:pt x="12192000" y="4987551"/>
                </a:lnTo>
                <a:lnTo>
                  <a:pt x="0" y="4987551"/>
                </a:lnTo>
                <a:close/>
              </a:path>
            </a:pathLst>
          </a:custGeom>
          <a:pattFill prst="shingle">
            <a:fgClr>
              <a:srgbClr val="7030A0"/>
            </a:fgClr>
            <a:bgClr>
              <a:schemeClr val="bg1"/>
            </a:bgClr>
          </a:pattFill>
          <a:effectLst/>
        </p:spPr>
        <p:txBody>
          <a:bodyPr wrap="square">
            <a:noAutofit/>
          </a:bodyPr>
          <a:lstStyle>
            <a:lvl1pPr>
              <a:defRPr sz="2000">
                <a:latin typeface="Arial" panose="020B0604020202090204" pitchFamily="34" charset="0"/>
                <a:cs typeface="Arial" panose="020B0604020202090204" pitchFamily="34" charset="0"/>
              </a:defRPr>
            </a:lvl1pPr>
          </a:lstStyle>
          <a:p>
            <a:endParaRPr lang="en-ID" dirty="0"/>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5" name="图片 4" descr="背景图案&#10;&#10;描述已自动生成"/>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8">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62.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6" Type="http://schemas.openxmlformats.org/officeDocument/2006/relationships/theme" Target="../theme/theme2.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ea"/>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9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9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9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Lst>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tags" Target="../tags/tag63.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9" Type="http://schemas.openxmlformats.org/officeDocument/2006/relationships/tags" Target="../tags/tag72.xml"/><Relationship Id="rId8" Type="http://schemas.openxmlformats.org/officeDocument/2006/relationships/tags" Target="../tags/tag71.xml"/><Relationship Id="rId7" Type="http://schemas.openxmlformats.org/officeDocument/2006/relationships/tags" Target="../tags/tag70.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3" Type="http://schemas.openxmlformats.org/officeDocument/2006/relationships/tags" Target="../tags/tag66.xml"/><Relationship Id="rId2" Type="http://schemas.openxmlformats.org/officeDocument/2006/relationships/tags" Target="../tags/tag65.xml"/><Relationship Id="rId17" Type="http://schemas.openxmlformats.org/officeDocument/2006/relationships/slideLayout" Target="../slideLayouts/slideLayout12.xml"/><Relationship Id="rId16" Type="http://schemas.openxmlformats.org/officeDocument/2006/relationships/tags" Target="../tags/tag76.xml"/><Relationship Id="rId15" Type="http://schemas.openxmlformats.org/officeDocument/2006/relationships/image" Target="../media/image8.png"/><Relationship Id="rId14" Type="http://schemas.openxmlformats.org/officeDocument/2006/relationships/image" Target="../media/image7.png"/><Relationship Id="rId13" Type="http://schemas.openxmlformats.org/officeDocument/2006/relationships/image" Target="../media/image6.png"/><Relationship Id="rId12" Type="http://schemas.openxmlformats.org/officeDocument/2006/relationships/tags" Target="../tags/tag75.xml"/><Relationship Id="rId11" Type="http://schemas.openxmlformats.org/officeDocument/2006/relationships/tags" Target="../tags/tag74.xml"/><Relationship Id="rId10" Type="http://schemas.openxmlformats.org/officeDocument/2006/relationships/tags" Target="../tags/tag73.xml"/><Relationship Id="rId1" Type="http://schemas.openxmlformats.org/officeDocument/2006/relationships/tags" Target="../tags/tag64.xml"/></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80.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84.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9" Type="http://schemas.openxmlformats.org/officeDocument/2006/relationships/tags" Target="../tags/tag92.xml"/><Relationship Id="rId8" Type="http://schemas.openxmlformats.org/officeDocument/2006/relationships/tags" Target="../tags/tag91.xml"/><Relationship Id="rId7" Type="http://schemas.openxmlformats.org/officeDocument/2006/relationships/tags" Target="../tags/tag90.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3" Type="http://schemas.openxmlformats.org/officeDocument/2006/relationships/tags" Target="../tags/tag86.xml"/><Relationship Id="rId2" Type="http://schemas.openxmlformats.org/officeDocument/2006/relationships/tags" Target="../tags/tag85.xml"/><Relationship Id="rId19" Type="http://schemas.openxmlformats.org/officeDocument/2006/relationships/slideLayout" Target="../slideLayouts/slideLayout12.xml"/><Relationship Id="rId18" Type="http://schemas.openxmlformats.org/officeDocument/2006/relationships/tags" Target="../tags/tag98.xml"/><Relationship Id="rId17" Type="http://schemas.openxmlformats.org/officeDocument/2006/relationships/tags" Target="../tags/tag97.xml"/><Relationship Id="rId16" Type="http://schemas.openxmlformats.org/officeDocument/2006/relationships/tags" Target="../tags/tag96.xml"/><Relationship Id="rId15" Type="http://schemas.openxmlformats.org/officeDocument/2006/relationships/tags" Target="../tags/tag95.xml"/><Relationship Id="rId14" Type="http://schemas.openxmlformats.org/officeDocument/2006/relationships/tags" Target="../tags/tag94.xml"/><Relationship Id="rId13" Type="http://schemas.openxmlformats.org/officeDocument/2006/relationships/tags" Target="../tags/tag93.xml"/><Relationship Id="rId12" Type="http://schemas.openxmlformats.org/officeDocument/2006/relationships/image" Target="../media/image8.png"/><Relationship Id="rId11" Type="http://schemas.openxmlformats.org/officeDocument/2006/relationships/image" Target="../media/image7.png"/><Relationship Id="rId10" Type="http://schemas.openxmlformats.org/officeDocument/2006/relationships/image" Target="../media/image6.pn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9" Type="http://schemas.openxmlformats.org/officeDocument/2006/relationships/tags" Target="../tags/tag107.xml"/><Relationship Id="rId8" Type="http://schemas.openxmlformats.org/officeDocument/2006/relationships/tags" Target="../tags/tag106.xml"/><Relationship Id="rId7" Type="http://schemas.openxmlformats.org/officeDocument/2006/relationships/tags" Target="../tags/tag105.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tags" Target="../tags/tag100.xml"/><Relationship Id="rId17" Type="http://schemas.openxmlformats.org/officeDocument/2006/relationships/slideLayout" Target="../slideLayouts/slideLayout1.xml"/><Relationship Id="rId16" Type="http://schemas.openxmlformats.org/officeDocument/2006/relationships/tags" Target="../tags/tag111.xml"/><Relationship Id="rId15" Type="http://schemas.openxmlformats.org/officeDocument/2006/relationships/image" Target="../media/image8.png"/><Relationship Id="rId14" Type="http://schemas.openxmlformats.org/officeDocument/2006/relationships/image" Target="../media/image7.png"/><Relationship Id="rId13" Type="http://schemas.openxmlformats.org/officeDocument/2006/relationships/image" Target="../media/image6.png"/><Relationship Id="rId12" Type="http://schemas.openxmlformats.org/officeDocument/2006/relationships/tags" Target="../tags/tag110.xml"/><Relationship Id="rId11" Type="http://schemas.openxmlformats.org/officeDocument/2006/relationships/tags" Target="../tags/tag109.xml"/><Relationship Id="rId10" Type="http://schemas.openxmlformats.org/officeDocument/2006/relationships/tags" Target="../tags/tag108.xml"/><Relationship Id="rId1" Type="http://schemas.openxmlformats.org/officeDocument/2006/relationships/tags" Target="../tags/tag99.xml"/></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19.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tags" Target="../tags/tag112.xml"/></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ags" Target="../tags/tag115.xml"/><Relationship Id="rId4" Type="http://schemas.openxmlformats.org/officeDocument/2006/relationships/image" Target="../media/image10.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19.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ags" Target="../tags/tag116.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19.xml"/><Relationship Id="rId7" Type="http://schemas.openxmlformats.org/officeDocument/2006/relationships/tags" Target="../tags/tag12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tags" Target="../tags/tag119.xml"/></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19.xml"/><Relationship Id="rId7" Type="http://schemas.openxmlformats.org/officeDocument/2006/relationships/tags" Target="../tags/tag12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tags" Target="../tags/tag125.xml"/><Relationship Id="rId2" Type="http://schemas.openxmlformats.org/officeDocument/2006/relationships/tags" Target="../tags/tag124.xml"/><Relationship Id="rId1" Type="http://schemas.openxmlformats.org/officeDocument/2006/relationships/tags" Target="../tags/tag123.xml"/></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tags" Target="../tags/tag129.xml"/><Relationship Id="rId2" Type="http://schemas.openxmlformats.org/officeDocument/2006/relationships/tags" Target="../tags/tag128.xml"/><Relationship Id="rId1" Type="http://schemas.openxmlformats.org/officeDocument/2006/relationships/tags" Target="../tags/tag127.xml"/></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tags" Target="../tags/tag133.xml"/><Relationship Id="rId4" Type="http://schemas.openxmlformats.org/officeDocument/2006/relationships/tags" Target="../tags/tag132.xml"/><Relationship Id="rId3" Type="http://schemas.openxmlformats.org/officeDocument/2006/relationships/tags" Target="../tags/tag131.xml"/><Relationship Id="rId2" Type="http://schemas.openxmlformats.org/officeDocument/2006/relationships/image" Target="../media/image13.jpeg"/><Relationship Id="rId1" Type="http://schemas.openxmlformats.org/officeDocument/2006/relationships/tags" Target="../tags/tag130.xml"/></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ags" Target="../tags/tag134.xml"/><Relationship Id="rId4" Type="http://schemas.openxmlformats.org/officeDocument/2006/relationships/image" Target="../media/image14.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19.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tags" Target="../tags/tag137.xml"/><Relationship Id="rId2" Type="http://schemas.openxmlformats.org/officeDocument/2006/relationships/tags" Target="../tags/tag136.xml"/><Relationship Id="rId1" Type="http://schemas.openxmlformats.org/officeDocument/2006/relationships/tags" Target="../tags/tag135.xml"/></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image" Target="../media/image15.png"/><Relationship Id="rId7" Type="http://schemas.openxmlformats.org/officeDocument/2006/relationships/tags" Target="../tags/tag14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tags" Target="../tags/tag138.xml"/></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19.xml"/><Relationship Id="rId7" Type="http://schemas.openxmlformats.org/officeDocument/2006/relationships/tags" Target="../tags/tag14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tags" Target="../tags/tag144.xml"/><Relationship Id="rId2" Type="http://schemas.openxmlformats.org/officeDocument/2006/relationships/tags" Target="../tags/tag143.xml"/><Relationship Id="rId1" Type="http://schemas.openxmlformats.org/officeDocument/2006/relationships/tags" Target="../tags/tag142.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19.xml"/><Relationship Id="rId7" Type="http://schemas.openxmlformats.org/officeDocument/2006/relationships/image" Target="../media/image16.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tags" Target="../tags/tag148.xml"/><Relationship Id="rId2" Type="http://schemas.openxmlformats.org/officeDocument/2006/relationships/tags" Target="../tags/tag147.xml"/><Relationship Id="rId1" Type="http://schemas.openxmlformats.org/officeDocument/2006/relationships/tags" Target="../tags/tag146.xml"/></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19.xml"/><Relationship Id="rId7" Type="http://schemas.openxmlformats.org/officeDocument/2006/relationships/image" Target="../media/image17.jpe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tags" Target="../tags/tag151.xml"/><Relationship Id="rId2" Type="http://schemas.openxmlformats.org/officeDocument/2006/relationships/tags" Target="../tags/tag150.xml"/><Relationship Id="rId1" Type="http://schemas.openxmlformats.org/officeDocument/2006/relationships/tags" Target="../tags/tag149.xml"/></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tags" Target="../tags/tag154.xml"/><Relationship Id="rId4" Type="http://schemas.openxmlformats.org/officeDocument/2006/relationships/tags" Target="../tags/tag153.xml"/><Relationship Id="rId3" Type="http://schemas.openxmlformats.org/officeDocument/2006/relationships/tags" Target="../tags/tag152.xml"/><Relationship Id="rId2" Type="http://schemas.openxmlformats.org/officeDocument/2006/relationships/image" Target="../media/image19.svg"/><Relationship Id="rId1" Type="http://schemas.openxmlformats.org/officeDocument/2006/relationships/image" Target="../media/image18.png"/></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ags" Target="../tags/tag155.xml"/><Relationship Id="rId4" Type="http://schemas.openxmlformats.org/officeDocument/2006/relationships/image" Target="../media/image20.jpe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22.xml.rels><?xml version="1.0" encoding="UTF-8" standalone="yes"?>
<Relationships xmlns="http://schemas.openxmlformats.org/package/2006/relationships"><Relationship Id="rId7" Type="http://schemas.openxmlformats.org/officeDocument/2006/relationships/slideLayout" Target="../slideLayouts/slideLayout19.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tags" Target="../tags/tag158.xml"/><Relationship Id="rId2" Type="http://schemas.openxmlformats.org/officeDocument/2006/relationships/tags" Target="../tags/tag157.xml"/><Relationship Id="rId1" Type="http://schemas.openxmlformats.org/officeDocument/2006/relationships/tags" Target="../tags/tag156.xml"/></Relationships>
</file>

<file path=ppt/slides/_rels/slide23.xml.rels><?xml version="1.0" encoding="UTF-8" standalone="yes"?>
<Relationships xmlns="http://schemas.openxmlformats.org/package/2006/relationships"><Relationship Id="rId9" Type="http://schemas.openxmlformats.org/officeDocument/2006/relationships/image" Target="../media/image22.jpeg"/><Relationship Id="rId8" Type="http://schemas.openxmlformats.org/officeDocument/2006/relationships/image" Target="../media/image21.png"/><Relationship Id="rId7" Type="http://schemas.openxmlformats.org/officeDocument/2006/relationships/tags" Target="../tags/tag16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tags" Target="../tags/tag161.xml"/><Relationship Id="rId2" Type="http://schemas.openxmlformats.org/officeDocument/2006/relationships/tags" Target="../tags/tag160.xml"/><Relationship Id="rId11" Type="http://schemas.openxmlformats.org/officeDocument/2006/relationships/slideLayout" Target="../slideLayouts/slideLayout19.xml"/><Relationship Id="rId10" Type="http://schemas.openxmlformats.org/officeDocument/2006/relationships/image" Target="../media/image23.png"/><Relationship Id="rId1" Type="http://schemas.openxmlformats.org/officeDocument/2006/relationships/tags" Target="../tags/tag159.xml"/></Relationships>
</file>

<file path=ppt/slides/_rels/slide24.xml.rels><?xml version="1.0" encoding="UTF-8" standalone="yes"?>
<Relationships xmlns="http://schemas.openxmlformats.org/package/2006/relationships"><Relationship Id="rId8" Type="http://schemas.openxmlformats.org/officeDocument/2006/relationships/slideLayout" Target="../slideLayouts/slideLayout19.xml"/><Relationship Id="rId7" Type="http://schemas.openxmlformats.org/officeDocument/2006/relationships/tags" Target="../tags/tag16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tags" Target="../tags/tag165.xml"/><Relationship Id="rId2" Type="http://schemas.openxmlformats.org/officeDocument/2006/relationships/tags" Target="../tags/tag164.xml"/><Relationship Id="rId1" Type="http://schemas.openxmlformats.org/officeDocument/2006/relationships/tags" Target="../tags/tag163.xml"/></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3.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26.xml.rels><?xml version="1.0" encoding="UTF-8" standalone="yes"?>
<Relationships xmlns="http://schemas.openxmlformats.org/package/2006/relationships"><Relationship Id="rId9" Type="http://schemas.openxmlformats.org/officeDocument/2006/relationships/tags" Target="../tags/tag169.xml"/><Relationship Id="rId8" Type="http://schemas.openxmlformats.org/officeDocument/2006/relationships/tags" Target="../tags/tag168.xml"/><Relationship Id="rId7" Type="http://schemas.openxmlformats.org/officeDocument/2006/relationships/tags" Target="../tags/tag167.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 Id="rId3" Type="http://schemas.openxmlformats.org/officeDocument/2006/relationships/image" Target="../media/image26.png"/><Relationship Id="rId2" Type="http://schemas.openxmlformats.org/officeDocument/2006/relationships/image" Target="../media/image25.svg"/><Relationship Id="rId14" Type="http://schemas.openxmlformats.org/officeDocument/2006/relationships/notesSlide" Target="../notesSlides/notesSlide3.xml"/><Relationship Id="rId13" Type="http://schemas.openxmlformats.org/officeDocument/2006/relationships/slideLayout" Target="../slideLayouts/slideLayout13.xml"/><Relationship Id="rId12" Type="http://schemas.openxmlformats.org/officeDocument/2006/relationships/image" Target="../media/image8.png"/><Relationship Id="rId11" Type="http://schemas.openxmlformats.org/officeDocument/2006/relationships/image" Target="../media/image7.png"/><Relationship Id="rId10" Type="http://schemas.openxmlformats.org/officeDocument/2006/relationships/image" Target="../media/image6.png"/><Relationship Id="rId1" Type="http://schemas.openxmlformats.org/officeDocument/2006/relationships/image" Target="../media/image24.pn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3.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28.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1.jpeg"/><Relationship Id="rId1" Type="http://schemas.openxmlformats.org/officeDocument/2006/relationships/image" Target="../media/image30.jpeg"/></Relationships>
</file>

<file path=ppt/slides/_rels/slide29.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tags" Target="../tags/tag173.xml"/><Relationship Id="rId4" Type="http://schemas.openxmlformats.org/officeDocument/2006/relationships/tags" Target="../tags/tag172.xml"/><Relationship Id="rId3" Type="http://schemas.openxmlformats.org/officeDocument/2006/relationships/tags" Target="../tags/tag171.xml"/><Relationship Id="rId2" Type="http://schemas.openxmlformats.org/officeDocument/2006/relationships/image" Target="../media/image32.jpeg"/><Relationship Id="rId1" Type="http://schemas.openxmlformats.org/officeDocument/2006/relationships/tags" Target="../tags/tag170.xml"/></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ags" Target="../tags/tag174.xml"/><Relationship Id="rId4" Type="http://schemas.openxmlformats.org/officeDocument/2006/relationships/image" Target="../media/image33.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31.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image" Target="../media/image35.jpeg"/><Relationship Id="rId7" Type="http://schemas.openxmlformats.org/officeDocument/2006/relationships/image" Target="../media/image34.jpe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tags" Target="../tags/tag177.xml"/><Relationship Id="rId2" Type="http://schemas.openxmlformats.org/officeDocument/2006/relationships/tags" Target="../tags/tag176.xml"/><Relationship Id="rId1" Type="http://schemas.openxmlformats.org/officeDocument/2006/relationships/tags" Target="../tags/tag175.xml"/></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3.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3.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6.png"/></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3.xml"/><Relationship Id="rId4" Type="http://schemas.openxmlformats.org/officeDocument/2006/relationships/image" Target="../media/image36.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35.xml.rels><?xml version="1.0" encoding="UTF-8" standalone="yes"?>
<Relationships xmlns="http://schemas.openxmlformats.org/package/2006/relationships"><Relationship Id="rId7" Type="http://schemas.openxmlformats.org/officeDocument/2006/relationships/slideLayout" Target="../slideLayouts/slideLayout19.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tags" Target="../tags/tag180.xml"/><Relationship Id="rId2" Type="http://schemas.openxmlformats.org/officeDocument/2006/relationships/tags" Target="../tags/tag179.xml"/><Relationship Id="rId1" Type="http://schemas.openxmlformats.org/officeDocument/2006/relationships/tags" Target="../tags/tag178.xml"/></Relationships>
</file>

<file path=ppt/slides/_rels/slide36.xml.rels><?xml version="1.0" encoding="UTF-8" standalone="yes"?>
<Relationships xmlns="http://schemas.openxmlformats.org/package/2006/relationships"><Relationship Id="rId8" Type="http://schemas.openxmlformats.org/officeDocument/2006/relationships/slideLayout" Target="../slideLayouts/slideLayout19.xml"/><Relationship Id="rId7" Type="http://schemas.openxmlformats.org/officeDocument/2006/relationships/image" Target="../media/image37.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tags" Target="../tags/tag183.xml"/><Relationship Id="rId2" Type="http://schemas.openxmlformats.org/officeDocument/2006/relationships/tags" Target="../tags/tag182.xml"/><Relationship Id="rId1" Type="http://schemas.openxmlformats.org/officeDocument/2006/relationships/tags" Target="../tags/tag18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F:\中关村信息谷\信息谷资料\信息谷VI\PPT\字01.png"/>
          <p:cNvPicPr>
            <a:picLocks noChangeAspect="1" noChangeArrowheads="1"/>
          </p:cNvPicPr>
          <p:nvPr/>
        </p:nvPicPr>
        <p:blipFill>
          <a:blip r:embed="rId1" cstate="print"/>
          <a:srcRect/>
          <a:stretch>
            <a:fillRect/>
          </a:stretch>
        </p:blipFill>
        <p:spPr bwMode="auto">
          <a:xfrm>
            <a:off x="3957080" y="1016212"/>
            <a:ext cx="3384000" cy="388532"/>
          </a:xfrm>
          <a:prstGeom prst="rect">
            <a:avLst/>
          </a:prstGeom>
          <a:noFill/>
        </p:spPr>
      </p:pic>
      <p:pic>
        <p:nvPicPr>
          <p:cNvPr id="9" name="Picture 2" descr="F:\中关村信息谷\信息谷资料\信息谷VI\PPT\未标题-1_画板 1.png"/>
          <p:cNvPicPr>
            <a:picLocks noChangeAspect="1" noChangeArrowheads="1"/>
          </p:cNvPicPr>
          <p:nvPr/>
        </p:nvPicPr>
        <p:blipFill>
          <a:blip r:embed="rId2" cstate="print"/>
          <a:srcRect/>
          <a:stretch>
            <a:fillRect/>
          </a:stretch>
        </p:blipFill>
        <p:spPr bwMode="auto">
          <a:xfrm>
            <a:off x="106045" y="114300"/>
            <a:ext cx="11969750" cy="4505325"/>
          </a:xfrm>
          <a:prstGeom prst="rect">
            <a:avLst/>
          </a:prstGeom>
          <a:noFill/>
        </p:spPr>
      </p:pic>
      <p:sp>
        <p:nvSpPr>
          <p:cNvPr id="12" name="TextBox 9"/>
          <p:cNvSpPr txBox="1"/>
          <p:nvPr/>
        </p:nvSpPr>
        <p:spPr>
          <a:xfrm>
            <a:off x="407035" y="1219200"/>
            <a:ext cx="11179175" cy="922020"/>
          </a:xfrm>
          <a:prstGeom prst="rect">
            <a:avLst/>
          </a:prstGeom>
          <a:noFill/>
        </p:spPr>
        <p:txBody>
          <a:bodyPr wrap="square" rtlCol="0">
            <a:spAutoFit/>
          </a:bodyPr>
          <a:lstStyle/>
          <a:p>
            <a:pPr algn="ctr"/>
            <a:r>
              <a:rPr lang="zh-CN" altLang="en-US" sz="5400" b="1" dirty="0">
                <a:solidFill>
                  <a:schemeClr val="bg1"/>
                </a:solidFill>
                <a:effectLst>
                  <a:outerShdw blurRad="101600" dist="88900" dir="2700000" algn="tl" rotWithShape="0">
                    <a:prstClr val="black">
                      <a:alpha val="40000"/>
                    </a:prstClr>
                  </a:outerShdw>
                </a:effectLst>
                <a:latin typeface="微软雅黑" panose="020B0503020204020204" charset="-122"/>
                <a:ea typeface="微软雅黑" panose="020B0503020204020204" charset="-122"/>
              </a:rPr>
              <a:t>新能源产业</a:t>
            </a:r>
            <a:r>
              <a:rPr lang="zh-CN" altLang="en-US" sz="5400" b="1" dirty="0">
                <a:solidFill>
                  <a:schemeClr val="bg1"/>
                </a:solidFill>
                <a:effectLst>
                  <a:outerShdw blurRad="101600" dist="88900" dir="2700000" algn="tl" rotWithShape="0">
                    <a:prstClr val="black">
                      <a:alpha val="40000"/>
                    </a:prstClr>
                  </a:outerShdw>
                </a:effectLst>
                <a:latin typeface="微软雅黑" panose="020B0503020204020204" charset="-122"/>
                <a:ea typeface="微软雅黑" panose="020B0503020204020204" charset="-122"/>
              </a:rPr>
              <a:t>链中游分析</a:t>
            </a:r>
            <a:endParaRPr lang="zh-CN" altLang="en-US" sz="5400" b="1" dirty="0">
              <a:solidFill>
                <a:schemeClr val="bg1"/>
              </a:solidFill>
              <a:effectLst>
                <a:outerShdw blurRad="101600" dist="88900" dir="2700000" algn="tl" rotWithShape="0">
                  <a:prstClr val="black">
                    <a:alpha val="40000"/>
                  </a:prstClr>
                </a:outerShdw>
              </a:effectLst>
              <a:latin typeface="微软雅黑" panose="020B0503020204020204" charset="-122"/>
              <a:ea typeface="微软雅黑" panose="020B0503020204020204" charset="-122"/>
            </a:endParaRPr>
          </a:p>
        </p:txBody>
      </p:sp>
      <p:sp>
        <p:nvSpPr>
          <p:cNvPr id="3" name="TextBox 10"/>
          <p:cNvSpPr txBox="1"/>
          <p:nvPr/>
        </p:nvSpPr>
        <p:spPr>
          <a:xfrm>
            <a:off x="4164901" y="3441069"/>
            <a:ext cx="3676650" cy="583565"/>
          </a:xfrm>
          <a:prstGeom prst="rect">
            <a:avLst/>
          </a:prstGeom>
          <a:noFill/>
        </p:spPr>
        <p:txBody>
          <a:bodyPr wrap="none" rtlCol="0">
            <a:spAutoFit/>
          </a:bodyPr>
          <a:lstStyle/>
          <a:p>
            <a:r>
              <a:rPr lang="zh-CN" altLang="en-US" sz="3200" b="1" dirty="0">
                <a:gradFill>
                  <a:gsLst>
                    <a:gs pos="0">
                      <a:schemeClr val="accent1">
                        <a:lumMod val="5000"/>
                        <a:lumOff val="95000"/>
                      </a:schemeClr>
                    </a:gs>
                    <a:gs pos="74000">
                      <a:schemeClr val="bg1">
                        <a:lumMod val="75000"/>
                      </a:schemeClr>
                    </a:gs>
                    <a:gs pos="94000">
                      <a:schemeClr val="bg1">
                        <a:lumMod val="50000"/>
                      </a:schemeClr>
                    </a:gs>
                  </a:gsLst>
                  <a:lin ang="5400000" scaled="0"/>
                </a:gradFill>
                <a:latin typeface="微软雅黑" panose="020B0503020204020204" charset="-122"/>
                <a:ea typeface="微软雅黑" panose="020B0503020204020204" charset="-122"/>
              </a:rPr>
              <a:t>创新引领  协同发展</a:t>
            </a:r>
            <a:endParaRPr lang="zh-CN" altLang="en-US" sz="3200" b="1" dirty="0">
              <a:gradFill>
                <a:gsLst>
                  <a:gs pos="0">
                    <a:schemeClr val="accent1">
                      <a:lumMod val="5000"/>
                      <a:lumOff val="95000"/>
                    </a:schemeClr>
                  </a:gs>
                  <a:gs pos="74000">
                    <a:schemeClr val="bg1">
                      <a:lumMod val="75000"/>
                    </a:schemeClr>
                  </a:gs>
                  <a:gs pos="94000">
                    <a:schemeClr val="bg1">
                      <a:lumMod val="50000"/>
                    </a:schemeClr>
                  </a:gs>
                </a:gsLst>
                <a:lin ang="5400000" scaled="0"/>
              </a:gradFill>
              <a:latin typeface="微软雅黑" panose="020B0503020204020204" charset="-122"/>
              <a:ea typeface="微软雅黑" panose="020B0503020204020204" charset="-122"/>
            </a:endParaRPr>
          </a:p>
        </p:txBody>
      </p:sp>
      <p:pic>
        <p:nvPicPr>
          <p:cNvPr id="20" name="Picture 4" descr="F:\中关村信息谷\信息谷资料\信息谷VI\PPT\公司全称.png"/>
          <p:cNvPicPr>
            <a:picLocks noChangeAspect="1" noChangeArrowheads="1"/>
          </p:cNvPicPr>
          <p:nvPr/>
        </p:nvPicPr>
        <p:blipFill>
          <a:blip r:embed="rId3" cstate="print"/>
          <a:srcRect/>
          <a:stretch>
            <a:fillRect/>
          </a:stretch>
        </p:blipFill>
        <p:spPr bwMode="auto">
          <a:xfrm>
            <a:off x="4173855" y="2924810"/>
            <a:ext cx="3713480" cy="427990"/>
          </a:xfrm>
          <a:prstGeom prst="rect">
            <a:avLst/>
          </a:prstGeom>
          <a:noFill/>
        </p:spPr>
      </p:pic>
      <p:pic>
        <p:nvPicPr>
          <p:cNvPr id="2" name="图片 1" descr="图片"/>
          <p:cNvPicPr>
            <a:picLocks noChangeAspect="1"/>
          </p:cNvPicPr>
          <p:nvPr>
            <p:custDataLst>
              <p:tags r:id="rId4"/>
            </p:custDataLst>
          </p:nvPr>
        </p:nvPicPr>
        <p:blipFill>
          <a:blip r:embed="rId5">
            <a:clrChange>
              <a:clrFrom>
                <a:srgbClr val="FEFEFE">
                  <a:alpha val="100000"/>
                </a:srgbClr>
              </a:clrFrom>
              <a:clrTo>
                <a:srgbClr val="FEFEFE">
                  <a:alpha val="100000"/>
                  <a:alpha val="0"/>
                </a:srgbClr>
              </a:clrTo>
            </a:clrChange>
          </a:blip>
          <a:stretch>
            <a:fillRect/>
          </a:stretch>
        </p:blipFill>
        <p:spPr>
          <a:xfrm>
            <a:off x="105410" y="2708910"/>
            <a:ext cx="11970385" cy="39751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a:xfrm>
            <a:off x="1019175" y="60801"/>
            <a:ext cx="1698625" cy="1081088"/>
          </a:xfrm>
        </p:spPr>
        <p:txBody>
          <a:bodyPr/>
          <a:lstStyle/>
          <a:p>
            <a:r>
              <a:rPr lang="zh-CN" altLang="en-US" sz="4800">
                <a:latin typeface="微软雅黑" panose="020B0503020204020204" charset="-122"/>
                <a:ea typeface="微软雅黑" panose="020B0503020204020204" charset="-122"/>
              </a:rPr>
              <a:t>目录</a:t>
            </a:r>
            <a:endParaRPr lang="zh-CN" altLang="en-US" sz="4800">
              <a:latin typeface="微软雅黑" panose="020B0503020204020204" charset="-122"/>
              <a:ea typeface="微软雅黑" panose="020B0503020204020204" charset="-122"/>
            </a:endParaRPr>
          </a:p>
        </p:txBody>
      </p:sp>
      <p:sp>
        <p:nvSpPr>
          <p:cNvPr id="40" name="任意多边形: 形状 39"/>
          <p:cNvSpPr/>
          <p:nvPr>
            <p:custDataLst>
              <p:tags r:id="rId2"/>
            </p:custDataLst>
          </p:nvPr>
        </p:nvSpPr>
        <p:spPr>
          <a:xfrm>
            <a:off x="2783205" y="646430"/>
            <a:ext cx="2828290" cy="397510"/>
          </a:xfrm>
          <a:custGeom>
            <a:avLst/>
            <a:gdLst/>
            <a:ahLst/>
            <a:cxnLst/>
            <a:rect l="l" t="t" r="r" b="b"/>
            <a:pathLst>
              <a:path w="3777444" h="536451">
                <a:moveTo>
                  <a:pt x="703511" y="95771"/>
                </a:moveTo>
                <a:cubicBezTo>
                  <a:pt x="660202" y="95771"/>
                  <a:pt x="626101" y="111845"/>
                  <a:pt x="601210" y="143992"/>
                </a:cubicBezTo>
                <a:cubicBezTo>
                  <a:pt x="576318" y="176138"/>
                  <a:pt x="563873" y="217773"/>
                  <a:pt x="563873" y="268896"/>
                </a:cubicBezTo>
                <a:cubicBezTo>
                  <a:pt x="563873" y="319348"/>
                  <a:pt x="576039" y="360592"/>
                  <a:pt x="600373" y="392628"/>
                </a:cubicBezTo>
                <a:cubicBezTo>
                  <a:pt x="624706" y="424663"/>
                  <a:pt x="658081" y="440681"/>
                  <a:pt x="700497" y="440681"/>
                </a:cubicBezTo>
                <a:cubicBezTo>
                  <a:pt x="743806" y="440681"/>
                  <a:pt x="777515" y="425333"/>
                  <a:pt x="801625" y="394637"/>
                </a:cubicBezTo>
                <a:cubicBezTo>
                  <a:pt x="825736" y="363941"/>
                  <a:pt x="837791" y="322697"/>
                  <a:pt x="837791" y="270905"/>
                </a:cubicBezTo>
                <a:cubicBezTo>
                  <a:pt x="837791" y="216880"/>
                  <a:pt x="826071" y="174185"/>
                  <a:pt x="802630" y="142820"/>
                </a:cubicBezTo>
                <a:cubicBezTo>
                  <a:pt x="779190" y="111454"/>
                  <a:pt x="746150" y="95771"/>
                  <a:pt x="703511" y="95771"/>
                </a:cubicBezTo>
                <a:close/>
                <a:moveTo>
                  <a:pt x="2974777" y="8707"/>
                </a:moveTo>
                <a:lnTo>
                  <a:pt x="3381301" y="8707"/>
                </a:lnTo>
                <a:lnTo>
                  <a:pt x="3381301" y="99120"/>
                </a:lnTo>
                <a:lnTo>
                  <a:pt x="3233291" y="99120"/>
                </a:lnTo>
                <a:lnTo>
                  <a:pt x="3233291" y="527410"/>
                </a:lnTo>
                <a:lnTo>
                  <a:pt x="3122451" y="527410"/>
                </a:lnTo>
                <a:lnTo>
                  <a:pt x="3122451" y="99120"/>
                </a:lnTo>
                <a:lnTo>
                  <a:pt x="2974777" y="99120"/>
                </a:lnTo>
                <a:close/>
                <a:moveTo>
                  <a:pt x="2442307" y="8707"/>
                </a:moveTo>
                <a:lnTo>
                  <a:pt x="2562857" y="8707"/>
                </a:lnTo>
                <a:lnTo>
                  <a:pt x="2774491" y="334864"/>
                </a:lnTo>
                <a:cubicBezTo>
                  <a:pt x="2788555" y="356518"/>
                  <a:pt x="2797150" y="370248"/>
                  <a:pt x="2800276" y="376052"/>
                </a:cubicBezTo>
                <a:lnTo>
                  <a:pt x="2801950" y="376052"/>
                </a:lnTo>
                <a:cubicBezTo>
                  <a:pt x="2799717" y="363550"/>
                  <a:pt x="2798601" y="339663"/>
                  <a:pt x="2798601" y="304391"/>
                </a:cubicBezTo>
                <a:lnTo>
                  <a:pt x="2798601" y="8707"/>
                </a:lnTo>
                <a:lnTo>
                  <a:pt x="2903413" y="8707"/>
                </a:lnTo>
                <a:lnTo>
                  <a:pt x="2903413" y="527410"/>
                </a:lnTo>
                <a:lnTo>
                  <a:pt x="2790230" y="527410"/>
                </a:lnTo>
                <a:lnTo>
                  <a:pt x="2570559" y="191877"/>
                </a:lnTo>
                <a:cubicBezTo>
                  <a:pt x="2559174" y="174464"/>
                  <a:pt x="2550914" y="160400"/>
                  <a:pt x="2545779" y="149684"/>
                </a:cubicBezTo>
                <a:lnTo>
                  <a:pt x="2544105" y="149684"/>
                </a:lnTo>
                <a:cubicBezTo>
                  <a:pt x="2546114" y="167544"/>
                  <a:pt x="2547119" y="195114"/>
                  <a:pt x="2547119" y="232396"/>
                </a:cubicBezTo>
                <a:lnTo>
                  <a:pt x="2547119" y="527410"/>
                </a:lnTo>
                <a:lnTo>
                  <a:pt x="2442307" y="527410"/>
                </a:lnTo>
                <a:close/>
                <a:moveTo>
                  <a:pt x="2051782" y="8707"/>
                </a:moveTo>
                <a:lnTo>
                  <a:pt x="2346796" y="8707"/>
                </a:lnTo>
                <a:lnTo>
                  <a:pt x="2346796" y="99120"/>
                </a:lnTo>
                <a:lnTo>
                  <a:pt x="2162287" y="99120"/>
                </a:lnTo>
                <a:lnTo>
                  <a:pt x="2162287" y="221345"/>
                </a:lnTo>
                <a:lnTo>
                  <a:pt x="2333737" y="221345"/>
                </a:lnTo>
                <a:lnTo>
                  <a:pt x="2333737" y="311423"/>
                </a:lnTo>
                <a:lnTo>
                  <a:pt x="2162287" y="311423"/>
                </a:lnTo>
                <a:lnTo>
                  <a:pt x="2162287" y="436997"/>
                </a:lnTo>
                <a:lnTo>
                  <a:pt x="2358851" y="436997"/>
                </a:lnTo>
                <a:lnTo>
                  <a:pt x="2358851" y="527410"/>
                </a:lnTo>
                <a:lnTo>
                  <a:pt x="2051782" y="527410"/>
                </a:lnTo>
                <a:close/>
                <a:moveTo>
                  <a:pt x="1574602" y="8707"/>
                </a:moveTo>
                <a:lnTo>
                  <a:pt x="1981126" y="8707"/>
                </a:lnTo>
                <a:lnTo>
                  <a:pt x="1981126" y="99120"/>
                </a:lnTo>
                <a:lnTo>
                  <a:pt x="1833116" y="99120"/>
                </a:lnTo>
                <a:lnTo>
                  <a:pt x="1833116" y="527410"/>
                </a:lnTo>
                <a:lnTo>
                  <a:pt x="1722276" y="527410"/>
                </a:lnTo>
                <a:lnTo>
                  <a:pt x="1722276" y="99120"/>
                </a:lnTo>
                <a:lnTo>
                  <a:pt x="1574602" y="99120"/>
                </a:lnTo>
                <a:close/>
                <a:moveTo>
                  <a:pt x="1042132" y="8707"/>
                </a:moveTo>
                <a:lnTo>
                  <a:pt x="1162683" y="8707"/>
                </a:lnTo>
                <a:lnTo>
                  <a:pt x="1374316" y="334864"/>
                </a:lnTo>
                <a:cubicBezTo>
                  <a:pt x="1388380" y="356518"/>
                  <a:pt x="1396975" y="370248"/>
                  <a:pt x="1400101" y="376052"/>
                </a:cubicBezTo>
                <a:lnTo>
                  <a:pt x="1401775" y="376052"/>
                </a:lnTo>
                <a:cubicBezTo>
                  <a:pt x="1399543" y="363550"/>
                  <a:pt x="1398426" y="339663"/>
                  <a:pt x="1398426" y="304391"/>
                </a:cubicBezTo>
                <a:lnTo>
                  <a:pt x="1398426" y="8707"/>
                </a:lnTo>
                <a:lnTo>
                  <a:pt x="1503239" y="8707"/>
                </a:lnTo>
                <a:lnTo>
                  <a:pt x="1503239" y="527410"/>
                </a:lnTo>
                <a:lnTo>
                  <a:pt x="1390055" y="527410"/>
                </a:lnTo>
                <a:lnTo>
                  <a:pt x="1170384" y="191877"/>
                </a:lnTo>
                <a:cubicBezTo>
                  <a:pt x="1158999" y="174464"/>
                  <a:pt x="1150739" y="160400"/>
                  <a:pt x="1145605" y="149684"/>
                </a:cubicBezTo>
                <a:lnTo>
                  <a:pt x="1143930" y="149684"/>
                </a:lnTo>
                <a:cubicBezTo>
                  <a:pt x="1145939" y="167544"/>
                  <a:pt x="1146944" y="195114"/>
                  <a:pt x="1146944" y="232396"/>
                </a:cubicBezTo>
                <a:lnTo>
                  <a:pt x="1146944" y="527410"/>
                </a:lnTo>
                <a:lnTo>
                  <a:pt x="1042132" y="527410"/>
                </a:lnTo>
                <a:close/>
                <a:moveTo>
                  <a:pt x="3627090" y="0"/>
                </a:moveTo>
                <a:cubicBezTo>
                  <a:pt x="3677766" y="0"/>
                  <a:pt x="3720294" y="6586"/>
                  <a:pt x="3754673" y="19757"/>
                </a:cubicBezTo>
                <a:lnTo>
                  <a:pt x="3754673" y="123565"/>
                </a:lnTo>
                <a:cubicBezTo>
                  <a:pt x="3719847" y="99901"/>
                  <a:pt x="3679106" y="88069"/>
                  <a:pt x="3632448" y="88069"/>
                </a:cubicBezTo>
                <a:cubicBezTo>
                  <a:pt x="3605212" y="88069"/>
                  <a:pt x="3583446" y="93037"/>
                  <a:pt x="3567150" y="102971"/>
                </a:cubicBezTo>
                <a:cubicBezTo>
                  <a:pt x="3550853" y="112905"/>
                  <a:pt x="3542705" y="126244"/>
                  <a:pt x="3542705" y="142987"/>
                </a:cubicBezTo>
                <a:cubicBezTo>
                  <a:pt x="3542705" y="156382"/>
                  <a:pt x="3548286" y="168716"/>
                  <a:pt x="3559448" y="179989"/>
                </a:cubicBezTo>
                <a:cubicBezTo>
                  <a:pt x="3570610" y="191263"/>
                  <a:pt x="3598180" y="206499"/>
                  <a:pt x="3642159" y="225698"/>
                </a:cubicBezTo>
                <a:cubicBezTo>
                  <a:pt x="3693728" y="247799"/>
                  <a:pt x="3729168" y="271128"/>
                  <a:pt x="3748478" y="295685"/>
                </a:cubicBezTo>
                <a:cubicBezTo>
                  <a:pt x="3767789" y="320241"/>
                  <a:pt x="3777444" y="349486"/>
                  <a:pt x="3777444" y="383419"/>
                </a:cubicBezTo>
                <a:cubicBezTo>
                  <a:pt x="3777444" y="433202"/>
                  <a:pt x="3759808" y="471153"/>
                  <a:pt x="3724535" y="497272"/>
                </a:cubicBezTo>
                <a:cubicBezTo>
                  <a:pt x="3689263" y="523392"/>
                  <a:pt x="3639145" y="536451"/>
                  <a:pt x="3574182" y="536451"/>
                </a:cubicBezTo>
                <a:cubicBezTo>
                  <a:pt x="3514799" y="536451"/>
                  <a:pt x="3466133" y="526852"/>
                  <a:pt x="3428181" y="507653"/>
                </a:cubicBezTo>
                <a:lnTo>
                  <a:pt x="3428181" y="396813"/>
                </a:lnTo>
                <a:cubicBezTo>
                  <a:pt x="3469928" y="431416"/>
                  <a:pt x="3517367" y="448717"/>
                  <a:pt x="3570498" y="448717"/>
                </a:cubicBezTo>
                <a:cubicBezTo>
                  <a:pt x="3600636" y="448717"/>
                  <a:pt x="3623295" y="443527"/>
                  <a:pt x="3638476" y="433146"/>
                </a:cubicBezTo>
                <a:cubicBezTo>
                  <a:pt x="3653656" y="422765"/>
                  <a:pt x="3661246" y="409427"/>
                  <a:pt x="3661246" y="393130"/>
                </a:cubicBezTo>
                <a:cubicBezTo>
                  <a:pt x="3661246" y="379066"/>
                  <a:pt x="3655219" y="365783"/>
                  <a:pt x="3643164" y="353281"/>
                </a:cubicBezTo>
                <a:cubicBezTo>
                  <a:pt x="3631109" y="340780"/>
                  <a:pt x="3599297" y="323813"/>
                  <a:pt x="3547728" y="302382"/>
                </a:cubicBezTo>
                <a:cubicBezTo>
                  <a:pt x="3466691" y="268003"/>
                  <a:pt x="3426172" y="217996"/>
                  <a:pt x="3426172" y="152363"/>
                </a:cubicBezTo>
                <a:cubicBezTo>
                  <a:pt x="3426172" y="104143"/>
                  <a:pt x="3444534" y="66694"/>
                  <a:pt x="3481257" y="40017"/>
                </a:cubicBezTo>
                <a:cubicBezTo>
                  <a:pt x="3517981" y="13339"/>
                  <a:pt x="3566592" y="0"/>
                  <a:pt x="3627090" y="0"/>
                </a:cubicBezTo>
                <a:close/>
                <a:moveTo>
                  <a:pt x="706859" y="0"/>
                </a:moveTo>
                <a:cubicBezTo>
                  <a:pt x="780976" y="0"/>
                  <a:pt x="840637" y="24669"/>
                  <a:pt x="885844" y="74005"/>
                </a:cubicBezTo>
                <a:cubicBezTo>
                  <a:pt x="931050" y="123342"/>
                  <a:pt x="953653" y="186742"/>
                  <a:pt x="953653" y="264208"/>
                </a:cubicBezTo>
                <a:cubicBezTo>
                  <a:pt x="953653" y="345021"/>
                  <a:pt x="930157" y="410599"/>
                  <a:pt x="883165" y="460940"/>
                </a:cubicBezTo>
                <a:cubicBezTo>
                  <a:pt x="836172" y="511281"/>
                  <a:pt x="774613" y="536451"/>
                  <a:pt x="698488" y="536451"/>
                </a:cubicBezTo>
                <a:cubicBezTo>
                  <a:pt x="624148" y="536451"/>
                  <a:pt x="563761" y="512062"/>
                  <a:pt x="517327" y="463284"/>
                </a:cubicBezTo>
                <a:cubicBezTo>
                  <a:pt x="470892" y="414505"/>
                  <a:pt x="447675" y="351718"/>
                  <a:pt x="447675" y="274923"/>
                </a:cubicBezTo>
                <a:cubicBezTo>
                  <a:pt x="447675" y="193663"/>
                  <a:pt x="471394" y="127527"/>
                  <a:pt x="518833" y="76517"/>
                </a:cubicBezTo>
                <a:cubicBezTo>
                  <a:pt x="566272" y="25506"/>
                  <a:pt x="628948" y="0"/>
                  <a:pt x="706859" y="0"/>
                </a:cubicBezTo>
                <a:close/>
                <a:moveTo>
                  <a:pt x="275258" y="0"/>
                </a:moveTo>
                <a:cubicBezTo>
                  <a:pt x="325934" y="0"/>
                  <a:pt x="368350" y="6586"/>
                  <a:pt x="402506" y="19757"/>
                </a:cubicBezTo>
                <a:lnTo>
                  <a:pt x="402506" y="126579"/>
                </a:lnTo>
                <a:cubicBezTo>
                  <a:pt x="367457" y="106040"/>
                  <a:pt x="327720" y="95771"/>
                  <a:pt x="283295" y="95771"/>
                </a:cubicBezTo>
                <a:cubicBezTo>
                  <a:pt x="232618" y="95771"/>
                  <a:pt x="192100" y="111956"/>
                  <a:pt x="161739" y="144326"/>
                </a:cubicBezTo>
                <a:cubicBezTo>
                  <a:pt x="131378" y="176697"/>
                  <a:pt x="116198" y="219001"/>
                  <a:pt x="116198" y="271240"/>
                </a:cubicBezTo>
                <a:cubicBezTo>
                  <a:pt x="116198" y="322139"/>
                  <a:pt x="130597" y="363104"/>
                  <a:pt x="159395" y="394135"/>
                </a:cubicBezTo>
                <a:cubicBezTo>
                  <a:pt x="188193" y="425165"/>
                  <a:pt x="227149" y="440681"/>
                  <a:pt x="276262" y="440681"/>
                </a:cubicBezTo>
                <a:cubicBezTo>
                  <a:pt x="322474" y="440681"/>
                  <a:pt x="364554" y="429518"/>
                  <a:pt x="402506" y="407194"/>
                </a:cubicBezTo>
                <a:lnTo>
                  <a:pt x="402506" y="508658"/>
                </a:lnTo>
                <a:cubicBezTo>
                  <a:pt x="364778" y="527187"/>
                  <a:pt x="315553" y="536451"/>
                  <a:pt x="254831" y="536451"/>
                </a:cubicBezTo>
                <a:cubicBezTo>
                  <a:pt x="176696" y="536451"/>
                  <a:pt x="114691" y="513067"/>
                  <a:pt x="68814" y="466298"/>
                </a:cubicBezTo>
                <a:cubicBezTo>
                  <a:pt x="22938" y="419528"/>
                  <a:pt x="0" y="357188"/>
                  <a:pt x="0" y="279276"/>
                </a:cubicBezTo>
                <a:cubicBezTo>
                  <a:pt x="0" y="197346"/>
                  <a:pt x="25617" y="130318"/>
                  <a:pt x="76851" y="78191"/>
                </a:cubicBezTo>
                <a:cubicBezTo>
                  <a:pt x="128085" y="26064"/>
                  <a:pt x="194221" y="0"/>
                  <a:pt x="275258" y="0"/>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00">
              <a:latin typeface="微软雅黑" panose="020B0503020204020204" charset="-122"/>
              <a:ea typeface="微软雅黑" panose="020B0503020204020204" charset="-122"/>
            </a:endParaRPr>
          </a:p>
        </p:txBody>
      </p:sp>
      <p:sp>
        <p:nvSpPr>
          <p:cNvPr id="2" name="矩形: 圆角 4"/>
          <p:cNvSpPr/>
          <p:nvPr>
            <p:custDataLst>
              <p:tags r:id="rId3"/>
            </p:custDataLst>
          </p:nvPr>
        </p:nvSpPr>
        <p:spPr>
          <a:xfrm>
            <a:off x="997585" y="2179955"/>
            <a:ext cx="5069205" cy="1085215"/>
          </a:xfrm>
          <a:prstGeom prst="roundRect">
            <a:avLst>
              <a:gd name="adj" fmla="val 5508"/>
            </a:avLst>
          </a:prstGeom>
          <a:gradFill>
            <a:gsLst>
              <a:gs pos="100000">
                <a:schemeClr val="bg2">
                  <a:lumMod val="8000"/>
                  <a:lumOff val="92000"/>
                </a:schemeClr>
              </a:gs>
              <a:gs pos="0">
                <a:schemeClr val="bg2">
                  <a:lumMod val="8000"/>
                  <a:lumOff val="92000"/>
                </a:schemeClr>
              </a:gs>
            </a:gsLst>
            <a:lin ang="2700000" scaled="0"/>
          </a:gradFill>
          <a:ln>
            <a:noFill/>
          </a:ln>
          <a:effectLst>
            <a:outerShdw blurRad="254000" dist="152400" dir="5400000" algn="t" rotWithShape="0">
              <a:schemeClr val="bg2">
                <a:lumMod val="9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600">
              <a:latin typeface="微软雅黑" panose="020B0503020204020204" charset="-122"/>
              <a:ea typeface="微软雅黑" panose="020B0503020204020204" charset="-122"/>
              <a:sym typeface="+mn-ea"/>
            </a:endParaRPr>
          </a:p>
        </p:txBody>
      </p:sp>
      <p:sp>
        <p:nvSpPr>
          <p:cNvPr id="3" name="任意多边形: 形状 18"/>
          <p:cNvSpPr/>
          <p:nvPr>
            <p:custDataLst>
              <p:tags r:id="rId4"/>
            </p:custDataLst>
          </p:nvPr>
        </p:nvSpPr>
        <p:spPr>
          <a:xfrm flipH="1">
            <a:off x="997585" y="2257425"/>
            <a:ext cx="1250950" cy="932180"/>
          </a:xfrm>
          <a:custGeom>
            <a:avLst/>
            <a:gdLst>
              <a:gd name="connsiteX0" fmla="*/ 2364775 w 2364775"/>
              <a:gd name="connsiteY0" fmla="*/ 1604774 h 1604774"/>
              <a:gd name="connsiteX1" fmla="*/ 0 w 2364775"/>
              <a:gd name="connsiteY1" fmla="*/ 1604774 h 1604774"/>
              <a:gd name="connsiteX2" fmla="*/ 2364775 w 2364775"/>
              <a:gd name="connsiteY2" fmla="*/ 0 h 1604774"/>
            </a:gdLst>
            <a:ahLst/>
            <a:cxnLst>
              <a:cxn ang="0">
                <a:pos x="connsiteX0" y="connsiteY0"/>
              </a:cxn>
              <a:cxn ang="0">
                <a:pos x="connsiteX1" y="connsiteY1"/>
              </a:cxn>
              <a:cxn ang="0">
                <a:pos x="connsiteX2" y="connsiteY2"/>
              </a:cxn>
            </a:cxnLst>
            <a:rect l="l" t="t" r="r" b="b"/>
            <a:pathLst>
              <a:path w="2364775" h="1604774">
                <a:moveTo>
                  <a:pt x="2364775" y="1604774"/>
                </a:moveTo>
                <a:lnTo>
                  <a:pt x="0" y="1604774"/>
                </a:lnTo>
                <a:lnTo>
                  <a:pt x="2364775" y="0"/>
                </a:lnTo>
                <a:close/>
              </a:path>
            </a:pathLst>
          </a:custGeom>
          <a:gradFill>
            <a:gsLst>
              <a:gs pos="100000">
                <a:schemeClr val="accent1">
                  <a:alpha val="5000"/>
                </a:schemeClr>
              </a:gs>
              <a:gs pos="0">
                <a:schemeClr val="accent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6" name="项标题"/>
          <p:cNvSpPr txBox="1"/>
          <p:nvPr>
            <p:custDataLst>
              <p:tags r:id="rId5"/>
            </p:custDataLst>
          </p:nvPr>
        </p:nvSpPr>
        <p:spPr>
          <a:xfrm>
            <a:off x="3049905" y="2316480"/>
            <a:ext cx="2727960" cy="812800"/>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400" b="1" spc="300" dirty="0">
                <a:solidFill>
                  <a:srgbClr val="44546A"/>
                </a:solidFill>
                <a:latin typeface="微软雅黑" panose="020B0503020204020204" charset="-122"/>
                <a:ea typeface="微软雅黑" panose="020B0503020204020204" charset="-122"/>
                <a:sym typeface="+mn-ea"/>
              </a:rPr>
              <a:t>产业链中游分析</a:t>
            </a:r>
            <a:endParaRPr lang="zh-CN" altLang="en-US" sz="2400" b="1" spc="300" dirty="0">
              <a:solidFill>
                <a:srgbClr val="44546A"/>
              </a:solidFill>
              <a:latin typeface="微软雅黑" panose="020B0503020204020204" charset="-122"/>
              <a:ea typeface="微软雅黑" panose="020B0503020204020204" charset="-122"/>
              <a:sym typeface="+mn-ea"/>
            </a:endParaRPr>
          </a:p>
        </p:txBody>
      </p:sp>
      <p:sp>
        <p:nvSpPr>
          <p:cNvPr id="7" name="序号"/>
          <p:cNvSpPr txBox="1"/>
          <p:nvPr>
            <p:custDataLst>
              <p:tags r:id="rId6"/>
            </p:custDataLst>
          </p:nvPr>
        </p:nvSpPr>
        <p:spPr>
          <a:xfrm>
            <a:off x="1209675" y="2316480"/>
            <a:ext cx="1101090" cy="812800"/>
          </a:xfrm>
          <a:prstGeom prst="rect">
            <a:avLst/>
          </a:prstGeom>
          <a:noFill/>
        </p:spPr>
        <p:txBody>
          <a:bodyPr wrap="non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200" b="1" dirty="0">
                <a:solidFill>
                  <a:schemeClr val="accent1"/>
                </a:solidFill>
                <a:latin typeface="微软雅黑" panose="020B0503020204020204" charset="-122"/>
                <a:ea typeface="微软雅黑" panose="020B0503020204020204" charset="-122"/>
              </a:rPr>
              <a:t>01</a:t>
            </a:r>
            <a:endParaRPr lang="en-US" sz="3200" b="1" dirty="0">
              <a:solidFill>
                <a:schemeClr val="accent1"/>
              </a:solidFill>
              <a:latin typeface="微软雅黑" panose="020B0503020204020204" charset="-122"/>
              <a:ea typeface="微软雅黑" panose="020B0503020204020204" charset="-122"/>
            </a:endParaRPr>
          </a:p>
        </p:txBody>
      </p:sp>
      <p:cxnSp>
        <p:nvCxnSpPr>
          <p:cNvPr id="34" name="直接连接符 33"/>
          <p:cNvCxnSpPr/>
          <p:nvPr>
            <p:custDataLst>
              <p:tags r:id="rId7"/>
            </p:custDataLst>
          </p:nvPr>
        </p:nvCxnSpPr>
        <p:spPr>
          <a:xfrm>
            <a:off x="2652395" y="2581910"/>
            <a:ext cx="0" cy="282575"/>
          </a:xfrm>
          <a:prstGeom prst="line">
            <a:avLst/>
          </a:prstGeom>
          <a:ln w="25400" cap="rnd">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50" name="矩形: 圆角 49"/>
          <p:cNvSpPr/>
          <p:nvPr>
            <p:custDataLst>
              <p:tags r:id="rId8"/>
            </p:custDataLst>
          </p:nvPr>
        </p:nvSpPr>
        <p:spPr>
          <a:xfrm>
            <a:off x="6224905" y="2179955"/>
            <a:ext cx="5069205" cy="1085215"/>
          </a:xfrm>
          <a:prstGeom prst="roundRect">
            <a:avLst>
              <a:gd name="adj" fmla="val 5508"/>
            </a:avLst>
          </a:prstGeom>
          <a:gradFill>
            <a:gsLst>
              <a:gs pos="100000">
                <a:schemeClr val="bg2">
                  <a:lumMod val="8000"/>
                  <a:lumOff val="92000"/>
                </a:schemeClr>
              </a:gs>
              <a:gs pos="0">
                <a:schemeClr val="bg2">
                  <a:lumMod val="8000"/>
                  <a:lumOff val="92000"/>
                </a:schemeClr>
              </a:gs>
            </a:gsLst>
            <a:lin ang="2700000" scaled="0"/>
          </a:gradFill>
          <a:ln>
            <a:noFill/>
          </a:ln>
          <a:effectLst>
            <a:outerShdw blurRad="254000" dist="152400" dir="5400000" algn="t" rotWithShape="0">
              <a:schemeClr val="bg2">
                <a:lumMod val="9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600">
              <a:latin typeface="微软雅黑" panose="020B0503020204020204" charset="-122"/>
              <a:ea typeface="微软雅黑" panose="020B0503020204020204" charset="-122"/>
              <a:sym typeface="+mn-ea"/>
            </a:endParaRPr>
          </a:p>
        </p:txBody>
      </p:sp>
      <p:sp>
        <p:nvSpPr>
          <p:cNvPr id="51" name="任意多边形: 形状 50"/>
          <p:cNvSpPr/>
          <p:nvPr>
            <p:custDataLst>
              <p:tags r:id="rId9"/>
            </p:custDataLst>
          </p:nvPr>
        </p:nvSpPr>
        <p:spPr>
          <a:xfrm flipH="1">
            <a:off x="6224905" y="2257425"/>
            <a:ext cx="1250950" cy="932180"/>
          </a:xfrm>
          <a:custGeom>
            <a:avLst/>
            <a:gdLst>
              <a:gd name="connsiteX0" fmla="*/ 2364775 w 2364775"/>
              <a:gd name="connsiteY0" fmla="*/ 1604774 h 1604774"/>
              <a:gd name="connsiteX1" fmla="*/ 0 w 2364775"/>
              <a:gd name="connsiteY1" fmla="*/ 1604774 h 1604774"/>
              <a:gd name="connsiteX2" fmla="*/ 2364775 w 2364775"/>
              <a:gd name="connsiteY2" fmla="*/ 0 h 1604774"/>
            </a:gdLst>
            <a:ahLst/>
            <a:cxnLst>
              <a:cxn ang="0">
                <a:pos x="connsiteX0" y="connsiteY0"/>
              </a:cxn>
              <a:cxn ang="0">
                <a:pos x="connsiteX1" y="connsiteY1"/>
              </a:cxn>
              <a:cxn ang="0">
                <a:pos x="connsiteX2" y="connsiteY2"/>
              </a:cxn>
            </a:cxnLst>
            <a:rect l="l" t="t" r="r" b="b"/>
            <a:pathLst>
              <a:path w="2364775" h="1604774">
                <a:moveTo>
                  <a:pt x="2364775" y="1604774"/>
                </a:moveTo>
                <a:lnTo>
                  <a:pt x="0" y="1604774"/>
                </a:lnTo>
                <a:lnTo>
                  <a:pt x="2364775" y="0"/>
                </a:lnTo>
                <a:close/>
              </a:path>
            </a:pathLst>
          </a:custGeom>
          <a:gradFill>
            <a:gsLst>
              <a:gs pos="100000">
                <a:schemeClr val="accent1">
                  <a:alpha val="5000"/>
                </a:schemeClr>
              </a:gs>
              <a:gs pos="0">
                <a:schemeClr val="accent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52" name="项标题"/>
          <p:cNvSpPr txBox="1"/>
          <p:nvPr>
            <p:custDataLst>
              <p:tags r:id="rId10"/>
            </p:custDataLst>
          </p:nvPr>
        </p:nvSpPr>
        <p:spPr>
          <a:xfrm>
            <a:off x="8278495" y="2316480"/>
            <a:ext cx="2801620" cy="812800"/>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buClrTx/>
              <a:buSzTx/>
              <a:buFontTx/>
            </a:pPr>
            <a:r>
              <a:rPr lang="zh-CN" altLang="en-US" sz="2400" b="1" spc="300" dirty="0">
                <a:solidFill>
                  <a:srgbClr val="44546A"/>
                </a:solidFill>
                <a:latin typeface="微软雅黑" panose="020B0503020204020204" charset="-122"/>
                <a:ea typeface="微软雅黑" panose="020B0503020204020204" charset="-122"/>
                <a:sym typeface="+mn-ea"/>
              </a:rPr>
              <a:t>产业招商</a:t>
            </a:r>
            <a:r>
              <a:rPr lang="zh-CN" altLang="en-US" sz="2400" b="1" spc="300" dirty="0">
                <a:solidFill>
                  <a:srgbClr val="44546A"/>
                </a:solidFill>
                <a:latin typeface="微软雅黑" panose="020B0503020204020204" charset="-122"/>
                <a:ea typeface="微软雅黑" panose="020B0503020204020204" charset="-122"/>
                <a:sym typeface="+mn-ea"/>
              </a:rPr>
              <a:t>建议</a:t>
            </a:r>
            <a:endParaRPr lang="zh-CN" altLang="en-US" sz="2400" b="1" spc="300" dirty="0">
              <a:solidFill>
                <a:srgbClr val="44546A"/>
              </a:solidFill>
              <a:latin typeface="微软雅黑" panose="020B0503020204020204" charset="-122"/>
              <a:ea typeface="微软雅黑" panose="020B0503020204020204" charset="-122"/>
              <a:sym typeface="+mn-ea"/>
            </a:endParaRPr>
          </a:p>
        </p:txBody>
      </p:sp>
      <p:sp>
        <p:nvSpPr>
          <p:cNvPr id="53" name="序号"/>
          <p:cNvSpPr txBox="1"/>
          <p:nvPr>
            <p:custDataLst>
              <p:tags r:id="rId11"/>
            </p:custDataLst>
          </p:nvPr>
        </p:nvSpPr>
        <p:spPr>
          <a:xfrm>
            <a:off x="6437630" y="2316480"/>
            <a:ext cx="1101090" cy="812800"/>
          </a:xfrm>
          <a:prstGeom prst="rect">
            <a:avLst/>
          </a:prstGeom>
          <a:noFill/>
        </p:spPr>
        <p:txBody>
          <a:bodyPr wrap="non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200" b="1" dirty="0">
                <a:solidFill>
                  <a:schemeClr val="accent1"/>
                </a:solidFill>
                <a:latin typeface="微软雅黑" panose="020B0503020204020204" charset="-122"/>
                <a:ea typeface="微软雅黑" panose="020B0503020204020204" charset="-122"/>
              </a:rPr>
              <a:t>02</a:t>
            </a:r>
            <a:endParaRPr lang="en-US" sz="3200" b="1" dirty="0">
              <a:solidFill>
                <a:schemeClr val="accent1"/>
              </a:solidFill>
              <a:latin typeface="微软雅黑" panose="020B0503020204020204" charset="-122"/>
              <a:ea typeface="微软雅黑" panose="020B0503020204020204" charset="-122"/>
            </a:endParaRPr>
          </a:p>
        </p:txBody>
      </p:sp>
      <p:cxnSp>
        <p:nvCxnSpPr>
          <p:cNvPr id="54" name="直接连接符 53"/>
          <p:cNvCxnSpPr/>
          <p:nvPr>
            <p:custDataLst>
              <p:tags r:id="rId12"/>
            </p:custDataLst>
          </p:nvPr>
        </p:nvCxnSpPr>
        <p:spPr>
          <a:xfrm>
            <a:off x="7879715" y="2581910"/>
            <a:ext cx="0" cy="282575"/>
          </a:xfrm>
          <a:prstGeom prst="line">
            <a:avLst/>
          </a:prstGeom>
          <a:ln w="25400" cap="rnd">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133" name="组合 132"/>
          <p:cNvGrpSpPr/>
          <p:nvPr/>
        </p:nvGrpSpPr>
        <p:grpSpPr>
          <a:xfrm>
            <a:off x="8975725" y="274955"/>
            <a:ext cx="2840990" cy="366395"/>
            <a:chOff x="11064" y="247"/>
            <a:chExt cx="7750" cy="814"/>
          </a:xfrm>
        </p:grpSpPr>
        <p:grpSp>
          <p:nvGrpSpPr>
            <p:cNvPr id="134" name="组合 10"/>
            <p:cNvGrpSpPr/>
            <p:nvPr/>
          </p:nvGrpSpPr>
          <p:grpSpPr>
            <a:xfrm>
              <a:off x="12344" y="247"/>
              <a:ext cx="6376" cy="656"/>
              <a:chOff x="6697011" y="412203"/>
              <a:chExt cx="3672216" cy="415778"/>
            </a:xfrm>
          </p:grpSpPr>
          <p:pic>
            <p:nvPicPr>
              <p:cNvPr id="135" name="Picture 3" descr="F:\中关村信息谷\信息谷资料\信息谷VI\logo-png.png"/>
              <p:cNvPicPr>
                <a:picLocks noChangeAspect="1" noChangeArrowheads="1"/>
              </p:cNvPicPr>
              <p:nvPr/>
            </p:nvPicPr>
            <p:blipFill>
              <a:blip r:embed="rId13" cstate="print"/>
              <a:srcRect/>
              <a:stretch>
                <a:fillRect/>
              </a:stretch>
            </p:blipFill>
            <p:spPr bwMode="auto">
              <a:xfrm>
                <a:off x="8713227" y="467941"/>
                <a:ext cx="1656000" cy="311029"/>
              </a:xfrm>
              <a:prstGeom prst="rect">
                <a:avLst/>
              </a:prstGeom>
              <a:noFill/>
            </p:spPr>
          </p:pic>
          <p:pic>
            <p:nvPicPr>
              <p:cNvPr id="151" name="Picture 3" descr="F:\中关村信息谷\信息谷资料\信息谷VI\PPT\LOGO02.png"/>
              <p:cNvPicPr>
                <a:picLocks noChangeAspect="1" noChangeArrowheads="1"/>
              </p:cNvPicPr>
              <p:nvPr/>
            </p:nvPicPr>
            <p:blipFill>
              <a:blip r:embed="rId14" cstate="print"/>
              <a:srcRect/>
              <a:stretch>
                <a:fillRect/>
              </a:stretch>
            </p:blipFill>
            <p:spPr bwMode="auto">
              <a:xfrm>
                <a:off x="6697011" y="412203"/>
                <a:ext cx="1728000" cy="415778"/>
              </a:xfrm>
              <a:prstGeom prst="rect">
                <a:avLst/>
              </a:prstGeom>
              <a:noFill/>
            </p:spPr>
          </p:pic>
        </p:grpSp>
        <p:pic>
          <p:nvPicPr>
            <p:cNvPr id="175" name="Picture 3" descr="F:\中关村信息谷\信息谷资料\信息谷VI\PPT\边条03.png"/>
            <p:cNvPicPr>
              <a:picLocks noChangeAspect="1" noChangeArrowheads="1"/>
            </p:cNvPicPr>
            <p:nvPr/>
          </p:nvPicPr>
          <p:blipFill>
            <a:blip r:embed="rId15" cstate="print"/>
            <a:srcRect/>
            <a:stretch>
              <a:fillRect/>
            </a:stretch>
          </p:blipFill>
          <p:spPr bwMode="auto">
            <a:xfrm flipV="1">
              <a:off x="11064" y="941"/>
              <a:ext cx="7751" cy="120"/>
            </a:xfrm>
            <a:prstGeom prst="rect">
              <a:avLst/>
            </a:prstGeom>
            <a:noFill/>
          </p:spPr>
        </p:pic>
      </p:grpSp>
    </p:spTree>
    <p:custDataLst>
      <p:tags r:id="rId16"/>
    </p:custDataLst>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52" name="Picture 3" descr="F:\中关村信息谷\信息谷资料\信息谷VI\logo-png.png"/>
              <p:cNvPicPr>
                <a:picLocks noChangeAspect="1" noChangeArrowheads="1"/>
              </p:cNvPicPr>
              <p:nvPr/>
            </p:nvPicPr>
            <p:blipFill>
              <a:blip r:embed="rId1" cstate="print"/>
              <a:srcRect/>
              <a:stretch>
                <a:fillRect/>
              </a:stretch>
            </p:blipFill>
            <p:spPr bwMode="auto">
              <a:xfrm>
                <a:off x="8713227" y="467941"/>
                <a:ext cx="1656000" cy="311029"/>
              </a:xfrm>
              <a:prstGeom prst="rect">
                <a:avLst/>
              </a:prstGeom>
              <a:noFill/>
            </p:spPr>
          </p:pic>
          <p:pic>
            <p:nvPicPr>
              <p:cNvPr id="53" name="Picture 3" descr="F:\中关村信息谷\信息谷资料\信息谷VI\PPT\LOGO02.png"/>
              <p:cNvPicPr>
                <a:picLocks noChangeAspect="1" noChangeArrowheads="1"/>
              </p:cNvPicPr>
              <p:nvPr/>
            </p:nvPicPr>
            <p:blipFill>
              <a:blip r:embed="rId2" cstate="print"/>
              <a:srcRect/>
              <a:stretch>
                <a:fillRect/>
              </a:stretch>
            </p:blipFill>
            <p:spPr bwMode="auto">
              <a:xfrm>
                <a:off x="6697011" y="412203"/>
                <a:ext cx="1728000" cy="415778"/>
              </a:xfrm>
              <a:prstGeom prst="rect">
                <a:avLst/>
              </a:prstGeom>
              <a:noFill/>
            </p:spPr>
          </p:pic>
        </p:grpSp>
        <p:pic>
          <p:nvPicPr>
            <p:cNvPr id="54" name="Picture 3" descr="F:\中关村信息谷\信息谷资料\信息谷VI\PPT\边条03.png"/>
            <p:cNvPicPr>
              <a:picLocks noChangeAspect="1" noChangeArrowheads="1"/>
            </p:cNvPicPr>
            <p:nvPr/>
          </p:nvPicPr>
          <p:blipFill>
            <a:blip r:embed="rId3" cstate="print"/>
            <a:srcRect/>
            <a:stretch>
              <a:fillRect/>
            </a:stretch>
          </p:blipFill>
          <p:spPr bwMode="auto">
            <a:xfrm flipV="1">
              <a:off x="11064" y="941"/>
              <a:ext cx="7751" cy="120"/>
            </a:xfrm>
            <a:prstGeom prst="rect">
              <a:avLst/>
            </a:prstGeom>
            <a:noFill/>
          </p:spPr>
        </p:pic>
      </p:grpSp>
      <p:grpSp>
        <p:nvGrpSpPr>
          <p:cNvPr id="55" name="组合 54"/>
          <p:cNvGrpSpPr/>
          <p:nvPr/>
        </p:nvGrpSpPr>
        <p:grpSpPr>
          <a:xfrm>
            <a:off x="498475" y="274955"/>
            <a:ext cx="9058910" cy="922020"/>
            <a:chOff x="1128" y="853"/>
            <a:chExt cx="14266" cy="1452"/>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4"/>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charset="0"/>
                  <a:ea typeface="微软雅黑" charset="0"/>
                  <a:cs typeface="+mn-cs"/>
                </a:endParaRPr>
              </a:p>
            </p:txBody>
          </p:sp>
          <p:sp>
            <p:nvSpPr>
              <p:cNvPr id="29" name="椭圆 28"/>
              <p:cNvSpPr/>
              <p:nvPr>
                <p:custDataLst>
                  <p:tags r:id="rId5"/>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charset="0"/>
                  <a:ea typeface="微软雅黑" charset="0"/>
                  <a:cs typeface="+mn-cs"/>
                </a:endParaRPr>
              </a:p>
            </p:txBody>
          </p:sp>
        </p:grpSp>
        <p:sp>
          <p:nvSpPr>
            <p:cNvPr id="42" name="文本框 41"/>
            <p:cNvSpPr txBox="1"/>
            <p:nvPr>
              <p:custDataLst>
                <p:tags r:id="rId6"/>
              </p:custDataLst>
            </p:nvPr>
          </p:nvSpPr>
          <p:spPr>
            <a:xfrm>
              <a:off x="2076" y="853"/>
              <a:ext cx="13318" cy="1452"/>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charset="0"/>
                  <a:ea typeface="微软雅黑" charset="0"/>
                  <a:cs typeface="微软雅黑" charset="0"/>
                  <a:sym typeface="微软雅黑" panose="020B0503020204020204" charset="-122"/>
                </a:rPr>
                <a:t>中国新能源正跨越</a:t>
              </a:r>
              <a:r>
                <a:rPr kumimoji="0" lang="zh-CN" altLang="en-US" sz="3200" b="1" i="0" u="none" strike="noStrike"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charset="0"/>
                  <a:ea typeface="微软雅黑" charset="0"/>
                  <a:cs typeface="微软雅黑" charset="0"/>
                  <a:sym typeface="微软雅黑" panose="020B0503020204020204" charset="-122"/>
                </a:rPr>
                <a:t>关键"规模化拐点"</a:t>
              </a:r>
              <a:endParaRPr kumimoji="0" lang="zh-CN" altLang="en-US" sz="3200" b="1" i="0" u="none" strike="noStrike"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charset="0"/>
                <a:ea typeface="微软雅黑" charset="0"/>
                <a:cs typeface="微软雅黑" charset="0"/>
                <a:sym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en-US" sz="2200">
                  <a:solidFill>
                    <a:srgbClr val="0070C0"/>
                  </a:solidFill>
                  <a:latin typeface="微软雅黑" charset="0"/>
                  <a:ea typeface="微软雅黑" charset="0"/>
                  <a:cs typeface="微软雅黑" charset="0"/>
                  <a:sym typeface="Noto Sans SC"/>
                </a:rPr>
                <a:t>2026年</a:t>
              </a:r>
              <a:r>
                <a:rPr lang="en-US" sz="2200">
                  <a:solidFill>
                    <a:srgbClr val="0070C0"/>
                  </a:solidFill>
                  <a:latin typeface="微软雅黑" charset="0"/>
                  <a:ea typeface="微软雅黑" charset="0"/>
                  <a:cs typeface="微软雅黑" charset="0"/>
                  <a:sym typeface="Noto Sans SC"/>
                </a:rPr>
                <a:t>电碳</a:t>
              </a:r>
              <a:r>
                <a:rPr lang="en-US" sz="2200">
                  <a:solidFill>
                    <a:srgbClr val="0070C0"/>
                  </a:solidFill>
                  <a:latin typeface="微软雅黑" charset="0"/>
                  <a:ea typeface="微软雅黑" charset="0"/>
                  <a:cs typeface="微软雅黑" charset="0"/>
                  <a:sym typeface="Noto Sans SC"/>
                </a:rPr>
                <a:t>关键趋势与核心判断</a:t>
              </a:r>
              <a:endParaRPr lang="en-US" altLang="zh-CN" sz="2200">
                <a:solidFill>
                  <a:srgbClr val="0070C0"/>
                </a:solidFill>
                <a:latin typeface="微软雅黑" charset="0"/>
                <a:ea typeface="微软雅黑" charset="0"/>
                <a:cs typeface="微软雅黑" charset="0"/>
                <a:sym typeface="Noto Sans SC"/>
              </a:endParaRPr>
            </a:p>
          </p:txBody>
        </p:sp>
      </p:grpSp>
      <p:sp>
        <p:nvSpPr>
          <p:cNvPr id="43" name="AutoShape 4"/>
          <p:cNvSpPr/>
          <p:nvPr/>
        </p:nvSpPr>
        <p:spPr>
          <a:xfrm>
            <a:off x="533400" y="1780540"/>
            <a:ext cx="3579495" cy="4713605"/>
          </a:xfrm>
          <a:prstGeom prst="roundRect">
            <a:avLst>
              <a:gd name="adj" fmla="val 3529"/>
            </a:avLst>
          </a:prstGeom>
          <a:solidFill>
            <a:srgbClr val="F8FAFC">
              <a:alpha val="100000"/>
            </a:srgbClr>
          </a:solidFill>
          <a:ln w="12700" cap="flat" cmpd="sng">
            <a:solidFill>
              <a:srgbClr val="E2E8F0">
                <a:alpha val="100000"/>
              </a:srgbClr>
            </a:solidFill>
            <a:prstDash val="solid"/>
            <a:round/>
          </a:ln>
        </p:spPr>
        <p:txBody>
          <a:bodyPr vert="horz" wrap="square" lIns="0" tIns="0" rIns="0" bIns="0" rtlCol="0" anchor="ctr" anchorCtr="0"/>
          <a:p>
            <a:pPr algn="ctr">
              <a:defRPr/>
            </a:pPr>
            <a:endParaRPr>
              <a:latin typeface="微软雅黑" charset="0"/>
              <a:ea typeface="微软雅黑" charset="0"/>
            </a:endParaRPr>
          </a:p>
        </p:txBody>
      </p:sp>
      <p:sp>
        <p:nvSpPr>
          <p:cNvPr id="45" name="AutoShape 5"/>
          <p:cNvSpPr/>
          <p:nvPr/>
        </p:nvSpPr>
        <p:spPr>
          <a:xfrm>
            <a:off x="673100" y="1383665"/>
            <a:ext cx="3375660" cy="381000"/>
          </a:xfrm>
          <a:prstGeom prst="rect">
            <a:avLst/>
          </a:prstGeom>
          <a:noFill/>
          <a:ln w="12700" cap="flat" cmpd="sng">
            <a:noFill/>
            <a:prstDash val="solid"/>
            <a:round/>
          </a:ln>
        </p:spPr>
        <p:txBody>
          <a:bodyPr vert="horz" wrap="square" lIns="0" tIns="0" rIns="0" bIns="0" rtlCol="0" anchor="ctr" anchorCtr="0"/>
          <a:p>
            <a:pPr indent="0" algn="l">
              <a:lnSpc>
                <a:spcPct val="125000"/>
              </a:lnSpc>
              <a:buFont typeface="Wingdings" panose="05000000000000000000" charset="0"/>
              <a:buNone/>
              <a:defRPr/>
            </a:pPr>
            <a:r>
              <a:rPr lang="zh-CN" altLang="en-US" sz="2200" b="1">
                <a:solidFill>
                  <a:srgbClr val="4A78F0"/>
                </a:solidFill>
                <a:effectLst>
                  <a:outerShdw blurRad="38100" dist="38100" dir="2700000" algn="tl">
                    <a:srgbClr val="000000">
                      <a:alpha val="43137"/>
                    </a:srgbClr>
                  </a:outerShdw>
                </a:effectLst>
                <a:latin typeface="微软雅黑" charset="0"/>
                <a:ea typeface="微软雅黑" charset="0"/>
                <a:cs typeface="微软雅黑" charset="0"/>
                <a:sym typeface="Noto Sans SC"/>
              </a:rPr>
              <a:t>“</a:t>
            </a:r>
            <a:r>
              <a:rPr lang="en-US" altLang="zh-CN" sz="2200" b="1">
                <a:solidFill>
                  <a:srgbClr val="4A78F0"/>
                </a:solidFill>
                <a:effectLst>
                  <a:outerShdw blurRad="38100" dist="38100" dir="2700000" algn="tl">
                    <a:srgbClr val="000000">
                      <a:alpha val="43137"/>
                    </a:srgbClr>
                  </a:outerShdw>
                </a:effectLst>
                <a:latin typeface="微软雅黑" charset="0"/>
                <a:ea typeface="微软雅黑" charset="0"/>
                <a:cs typeface="微软雅黑" charset="0"/>
                <a:sym typeface="Noto Sans SC"/>
              </a:rPr>
              <a:t>84</a:t>
            </a:r>
            <a:r>
              <a:rPr lang="zh-CN" altLang="en-US" sz="2200" b="1">
                <a:solidFill>
                  <a:srgbClr val="4A78F0"/>
                </a:solidFill>
                <a:effectLst>
                  <a:outerShdw blurRad="38100" dist="38100" dir="2700000" algn="tl">
                    <a:srgbClr val="000000">
                      <a:alpha val="43137"/>
                    </a:srgbClr>
                  </a:outerShdw>
                </a:effectLst>
                <a:latin typeface="微软雅黑" charset="0"/>
                <a:ea typeface="微软雅黑" charset="0"/>
                <a:cs typeface="微软雅黑" charset="0"/>
                <a:sym typeface="Noto Sans SC"/>
              </a:rPr>
              <a:t>”</a:t>
            </a:r>
            <a:r>
              <a:rPr lang="en-US" altLang="zh-CN" b="1">
                <a:solidFill>
                  <a:srgbClr val="374151"/>
                </a:solidFill>
                <a:latin typeface="微软雅黑" charset="0"/>
                <a:ea typeface="微软雅黑" charset="0"/>
                <a:cs typeface="微软雅黑" charset="0"/>
                <a:sym typeface="Noto Sans SC"/>
              </a:rPr>
              <a:t>：</a:t>
            </a:r>
            <a:r>
              <a:rPr lang="zh-CN" altLang="en-US" b="1">
                <a:solidFill>
                  <a:srgbClr val="374151"/>
                </a:solidFill>
                <a:latin typeface="微软雅黑" charset="0"/>
                <a:ea typeface="微软雅黑" charset="0"/>
                <a:cs typeface="微软雅黑" charset="0"/>
                <a:sym typeface="Noto Sans SC"/>
              </a:rPr>
              <a:t>绿电直接进入规模化</a:t>
            </a:r>
            <a:endParaRPr lang="zh-CN" altLang="en-US" b="1" i="0" u="none" strike="noStrike">
              <a:solidFill>
                <a:srgbClr val="0070C0"/>
              </a:solidFill>
              <a:latin typeface="微软雅黑" charset="0"/>
              <a:ea typeface="微软雅黑" charset="0"/>
              <a:cs typeface="微软雅黑" charset="0"/>
              <a:sym typeface="Noto Sans SC"/>
            </a:endParaRPr>
          </a:p>
        </p:txBody>
      </p:sp>
      <p:sp>
        <p:nvSpPr>
          <p:cNvPr id="46" name="AutoShape 6"/>
          <p:cNvSpPr/>
          <p:nvPr/>
        </p:nvSpPr>
        <p:spPr>
          <a:xfrm>
            <a:off x="679450" y="2939415"/>
            <a:ext cx="3336290" cy="3007360"/>
          </a:xfrm>
          <a:prstGeom prst="rect">
            <a:avLst/>
          </a:prstGeom>
          <a:noFill/>
          <a:ln w="12700" cap="flat" cmpd="sng">
            <a:noFill/>
            <a:prstDash val="solid"/>
            <a:round/>
          </a:ln>
        </p:spPr>
        <p:txBody>
          <a:bodyPr vert="horz" wrap="square" lIns="0" tIns="0" rIns="0" bIns="0" rtlCol="0" anchor="ctr" anchorCtr="0"/>
          <a:p>
            <a:pPr indent="0" algn="l">
              <a:lnSpc>
                <a:spcPct val="125000"/>
              </a:lnSpc>
              <a:buFont typeface="Wingdings" panose="05000000000000000000" charset="0"/>
              <a:buNone/>
              <a:defRPr/>
            </a:pPr>
            <a:r>
              <a:rPr lang="en-US" altLang="zh-CN" sz="1700" b="1" i="0" u="none" strike="noStrike">
                <a:solidFill>
                  <a:srgbClr val="C00000"/>
                </a:solidFill>
                <a:latin typeface="微软雅黑" charset="0"/>
                <a:ea typeface="微软雅黑" charset="0"/>
                <a:cs typeface="微软雅黑" charset="0"/>
                <a:sym typeface="Noto Sans SC"/>
              </a:rPr>
              <a:t>84</a:t>
            </a:r>
            <a:r>
              <a:rPr lang="zh-CN" altLang="en-US" sz="1700" b="1" i="0" u="none" strike="noStrike">
                <a:solidFill>
                  <a:srgbClr val="C00000"/>
                </a:solidFill>
                <a:latin typeface="微软雅黑" charset="0"/>
                <a:ea typeface="微软雅黑" charset="0"/>
                <a:cs typeface="微软雅黑" charset="0"/>
                <a:sym typeface="Noto Sans SC"/>
              </a:rPr>
              <a:t>个</a:t>
            </a:r>
            <a:r>
              <a:rPr lang="zh-CN" altLang="en-US" sz="1700" i="0" u="none" strike="noStrike">
                <a:solidFill>
                  <a:srgbClr val="007BFF"/>
                </a:solidFill>
                <a:latin typeface="微软雅黑" charset="0"/>
                <a:ea typeface="微软雅黑" charset="0"/>
                <a:cs typeface="微软雅黑" charset="0"/>
                <a:sym typeface="Noto Sans SC"/>
              </a:rPr>
              <a:t>绿电直连项目完成审批</a:t>
            </a:r>
            <a:endParaRPr lang="zh-CN" altLang="en-US" sz="1700" i="0" u="none" strike="noStrike">
              <a:solidFill>
                <a:srgbClr val="007BFF"/>
              </a:solidFill>
              <a:latin typeface="微软雅黑" charset="0"/>
              <a:ea typeface="微软雅黑" charset="0"/>
              <a:cs typeface="微软雅黑" charset="0"/>
              <a:sym typeface="Noto Sans SC"/>
            </a:endParaRPr>
          </a:p>
          <a:p>
            <a:pPr marL="285750" indent="-285750" algn="l">
              <a:lnSpc>
                <a:spcPct val="125000"/>
              </a:lnSpc>
              <a:buFont typeface="Arial" panose="020B0604020202090204" pitchFamily="34" charset="0"/>
              <a:buChar char="•"/>
              <a:defRPr/>
            </a:pPr>
            <a:r>
              <a:rPr lang="zh-CN" altLang="en-US" sz="1700" i="0" u="none" strike="noStrike">
                <a:solidFill>
                  <a:srgbClr val="007BFF"/>
                </a:solidFill>
                <a:latin typeface="微软雅黑" charset="0"/>
                <a:ea typeface="微软雅黑" charset="0"/>
                <a:cs typeface="微软雅黑" charset="0"/>
                <a:sym typeface="Noto Sans SC"/>
              </a:rPr>
              <a:t>涉及装机量</a:t>
            </a:r>
            <a:r>
              <a:rPr lang="en-US" altLang="zh-CN" sz="1700" b="1" i="0" u="none" strike="noStrike">
                <a:solidFill>
                  <a:schemeClr val="tx1">
                    <a:lumMod val="85000"/>
                    <a:lumOff val="15000"/>
                  </a:schemeClr>
                </a:solidFill>
                <a:latin typeface="微软雅黑" charset="0"/>
                <a:ea typeface="微软雅黑" charset="0"/>
                <a:cs typeface="微软雅黑" charset="0"/>
                <a:sym typeface="Noto Sans SC"/>
              </a:rPr>
              <a:t>3259</a:t>
            </a:r>
            <a:r>
              <a:rPr lang="zh-CN" altLang="en-US" sz="1700" b="1" i="0" u="none" strike="noStrike">
                <a:solidFill>
                  <a:schemeClr val="tx1">
                    <a:lumMod val="85000"/>
                    <a:lumOff val="15000"/>
                  </a:schemeClr>
                </a:solidFill>
                <a:latin typeface="微软雅黑" charset="0"/>
                <a:ea typeface="微软雅黑" charset="0"/>
                <a:cs typeface="微软雅黑" charset="0"/>
                <a:sym typeface="Noto Sans SC"/>
              </a:rPr>
              <a:t>万千瓦</a:t>
            </a:r>
            <a:endParaRPr lang="zh-CN" altLang="en-US" sz="1700" b="1" i="0" u="none" strike="noStrike">
              <a:solidFill>
                <a:schemeClr val="tx1">
                  <a:lumMod val="85000"/>
                  <a:lumOff val="15000"/>
                </a:schemeClr>
              </a:solidFill>
              <a:latin typeface="微软雅黑" charset="0"/>
              <a:ea typeface="微软雅黑" charset="0"/>
              <a:cs typeface="微软雅黑" charset="0"/>
              <a:sym typeface="Noto Sans SC"/>
            </a:endParaRPr>
          </a:p>
          <a:p>
            <a:pPr marL="285750" indent="-285750" algn="l">
              <a:lnSpc>
                <a:spcPct val="125000"/>
              </a:lnSpc>
              <a:buFont typeface="Wingdings" panose="05000000000000000000" charset="0"/>
              <a:buChar char=""/>
              <a:defRPr/>
            </a:pP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相当于一个中等省份全部新能源的体量</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被集中贴上绿电直连的</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标签</a:t>
            </a:r>
            <a:endParaRPr lang="zh-CN" altLang="en-US" sz="1300" i="0" u="none" strike="noStrike">
              <a:solidFill>
                <a:schemeClr val="tx1">
                  <a:lumMod val="85000"/>
                  <a:lumOff val="15000"/>
                </a:schemeClr>
              </a:solidFill>
              <a:latin typeface="微软雅黑" charset="0"/>
              <a:ea typeface="微软雅黑" charset="0"/>
              <a:cs typeface="微软雅黑" charset="0"/>
              <a:sym typeface="Noto Sans SC"/>
            </a:endParaRPr>
          </a:p>
          <a:p>
            <a:pPr marL="285750" indent="-285750" algn="l">
              <a:lnSpc>
                <a:spcPct val="125000"/>
              </a:lnSpc>
              <a:buFont typeface="Wingdings" panose="05000000000000000000" charset="0"/>
              <a:buChar char=""/>
              <a:defRPr/>
            </a:pP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同步配套有三件</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endParaRPr lang="en-US" altLang="zh-CN" sz="1300" i="0" u="none" strike="noStrike">
              <a:solidFill>
                <a:schemeClr val="tx1">
                  <a:lumMod val="85000"/>
                  <a:lumOff val="15000"/>
                </a:schemeClr>
              </a:solidFill>
              <a:latin typeface="微软雅黑" charset="0"/>
              <a:ea typeface="微软雅黑" charset="0"/>
              <a:cs typeface="微软雅黑" charset="0"/>
              <a:sym typeface="Noto Sans SC"/>
            </a:endParaRPr>
          </a:p>
          <a:p>
            <a:pPr marL="342900" indent="-342900" algn="l">
              <a:lnSpc>
                <a:spcPct val="125000"/>
              </a:lnSpc>
              <a:buFont typeface="+mj-lt"/>
              <a:buAutoNum type="arabicPeriod"/>
              <a:defRPr/>
            </a:pP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河北张家口打造出</a:t>
            </a:r>
            <a:r>
              <a:rPr lang="zh-CN" altLang="en-US" sz="1300" b="1" i="0" u="none" strike="noStrike">
                <a:solidFill>
                  <a:schemeClr val="tx1">
                    <a:lumMod val="85000"/>
                    <a:lumOff val="15000"/>
                  </a:schemeClr>
                </a:solidFill>
                <a:latin typeface="微软雅黑" charset="0"/>
                <a:ea typeface="微软雅黑" charset="0"/>
                <a:cs typeface="微软雅黑" charset="0"/>
                <a:sym typeface="Noto Sans SC"/>
              </a:rPr>
              <a:t>绿电</a:t>
            </a:r>
            <a:r>
              <a:rPr lang="en-US" altLang="zh-CN" sz="1300" b="1"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b="1" i="0" u="none" strike="noStrike">
                <a:solidFill>
                  <a:schemeClr val="tx1">
                    <a:lumMod val="85000"/>
                    <a:lumOff val="15000"/>
                  </a:schemeClr>
                </a:solidFill>
                <a:latin typeface="微软雅黑" charset="0"/>
                <a:ea typeface="微软雅黑" charset="0"/>
                <a:cs typeface="微软雅黑" charset="0"/>
                <a:sym typeface="Noto Sans SC"/>
              </a:rPr>
              <a:t>算力</a:t>
            </a:r>
            <a:r>
              <a:rPr lang="en-US" altLang="zh-CN" sz="1300" b="1"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b="1" i="0" u="none" strike="noStrike">
                <a:solidFill>
                  <a:schemeClr val="tx1">
                    <a:lumMod val="85000"/>
                    <a:lumOff val="15000"/>
                  </a:schemeClr>
                </a:solidFill>
                <a:latin typeface="微软雅黑" charset="0"/>
                <a:ea typeface="微软雅黑" charset="0"/>
                <a:cs typeface="微软雅黑" charset="0"/>
                <a:sym typeface="Noto Sans SC"/>
              </a:rPr>
              <a:t>数据协同标杆</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数据中心的绿电使用目标是</a:t>
            </a:r>
            <a:r>
              <a:rPr lang="en-US" altLang="zh-CN" sz="1300" b="1" i="0" u="none" strike="noStrike">
                <a:solidFill>
                  <a:schemeClr val="tx1">
                    <a:lumMod val="85000"/>
                    <a:lumOff val="15000"/>
                  </a:schemeClr>
                </a:solidFill>
                <a:latin typeface="微软雅黑" charset="0"/>
                <a:ea typeface="微软雅黑" charset="0"/>
                <a:cs typeface="微软雅黑" charset="0"/>
                <a:sym typeface="Noto Sans SC"/>
              </a:rPr>
              <a:t>100%</a:t>
            </a:r>
            <a:endParaRPr lang="en-US" altLang="zh-CN" sz="1300" b="1" i="0" u="none" strike="noStrike">
              <a:solidFill>
                <a:schemeClr val="tx1">
                  <a:lumMod val="85000"/>
                  <a:lumOff val="15000"/>
                </a:schemeClr>
              </a:solidFill>
              <a:latin typeface="微软雅黑" charset="0"/>
              <a:ea typeface="微软雅黑" charset="0"/>
              <a:cs typeface="微软雅黑" charset="0"/>
              <a:sym typeface="Noto Sans SC"/>
            </a:endParaRPr>
          </a:p>
          <a:p>
            <a:pPr marL="342900" indent="-342900" algn="l">
              <a:lnSpc>
                <a:spcPct val="125000"/>
              </a:lnSpc>
              <a:buFont typeface="+mj-lt"/>
              <a:buAutoNum type="arabicPeriod"/>
              <a:defRPr/>
            </a:pP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青海的绿电首送福建</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外送范围扩展到</a:t>
            </a:r>
            <a:r>
              <a:rPr lang="en-US" altLang="zh-CN" sz="1300" b="1" i="0" u="none" strike="noStrike">
                <a:solidFill>
                  <a:schemeClr val="tx1">
                    <a:lumMod val="85000"/>
                    <a:lumOff val="15000"/>
                  </a:schemeClr>
                </a:solidFill>
                <a:latin typeface="微软雅黑" charset="0"/>
                <a:ea typeface="微软雅黑" charset="0"/>
                <a:cs typeface="微软雅黑" charset="0"/>
                <a:sym typeface="Noto Sans SC"/>
              </a:rPr>
              <a:t>23</a:t>
            </a:r>
            <a:r>
              <a:rPr lang="zh-CN" altLang="en-US" sz="1300" b="1" i="0" u="none" strike="noStrike">
                <a:solidFill>
                  <a:schemeClr val="tx1">
                    <a:lumMod val="85000"/>
                    <a:lumOff val="15000"/>
                  </a:schemeClr>
                </a:solidFill>
                <a:latin typeface="微软雅黑" charset="0"/>
                <a:ea typeface="微软雅黑" charset="0"/>
                <a:cs typeface="微软雅黑" charset="0"/>
                <a:sym typeface="Noto Sans SC"/>
              </a:rPr>
              <a:t>个</a:t>
            </a:r>
            <a:r>
              <a:rPr lang="zh-CN" altLang="en-US" sz="1300" b="1" i="0" u="none" strike="noStrike">
                <a:solidFill>
                  <a:schemeClr val="tx1">
                    <a:lumMod val="85000"/>
                    <a:lumOff val="15000"/>
                  </a:schemeClr>
                </a:solidFill>
                <a:latin typeface="微软雅黑" charset="0"/>
                <a:ea typeface="微软雅黑" charset="0"/>
                <a:cs typeface="微软雅黑" charset="0"/>
                <a:sym typeface="Noto Sans SC"/>
              </a:rPr>
              <a:t>省</a:t>
            </a:r>
            <a:endParaRPr lang="zh-CN" altLang="en-US" sz="1300" b="1" i="0" u="none" strike="noStrike">
              <a:solidFill>
                <a:schemeClr val="tx1">
                  <a:lumMod val="85000"/>
                  <a:lumOff val="15000"/>
                </a:schemeClr>
              </a:solidFill>
              <a:latin typeface="微软雅黑" charset="0"/>
              <a:ea typeface="微软雅黑" charset="0"/>
              <a:cs typeface="微软雅黑" charset="0"/>
              <a:sym typeface="Noto Sans SC"/>
            </a:endParaRPr>
          </a:p>
          <a:p>
            <a:pPr marL="342900" indent="-342900" algn="l">
              <a:lnSpc>
                <a:spcPct val="125000"/>
              </a:lnSpc>
              <a:buFont typeface="+mj-lt"/>
              <a:buAutoNum type="arabicPeriod"/>
              <a:defRPr/>
            </a:pP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江西的电力中长期交易细则</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5</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月</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6</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日正式开始实施</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储能可以自主选择发电侧</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用电测身份来参与交易</a:t>
            </a:r>
            <a:endParaRPr lang="zh-CN" altLang="en-US" sz="1300" i="0" u="none" strike="noStrike">
              <a:solidFill>
                <a:schemeClr val="tx1">
                  <a:lumMod val="85000"/>
                  <a:lumOff val="15000"/>
                </a:schemeClr>
              </a:solidFill>
              <a:latin typeface="微软雅黑" charset="0"/>
              <a:ea typeface="微软雅黑" charset="0"/>
              <a:cs typeface="微软雅黑" charset="0"/>
              <a:sym typeface="Noto Sans SC"/>
            </a:endParaRPr>
          </a:p>
          <a:p>
            <a:pPr marL="342900" indent="-342900" algn="l">
              <a:lnSpc>
                <a:spcPct val="125000"/>
              </a:lnSpc>
              <a:buFont typeface="Wingdings" panose="05000000000000000000" charset="0"/>
              <a:buChar char=""/>
              <a:defRPr/>
            </a:pPr>
            <a:r>
              <a:rPr lang="zh-CN" altLang="en-US" sz="1300" b="1" i="0" u="none" strike="noStrike">
                <a:solidFill>
                  <a:srgbClr val="0070C0"/>
                </a:solidFill>
                <a:latin typeface="微软雅黑" charset="0"/>
                <a:ea typeface="微软雅黑" charset="0"/>
                <a:cs typeface="微软雅黑" charset="0"/>
                <a:sym typeface="Noto Sans SC"/>
              </a:rPr>
              <a:t>绿电直连从概念政策正式进入项目政策阶段</a:t>
            </a:r>
            <a:endParaRPr lang="zh-CN" altLang="en-US" sz="1300" b="1" i="0" u="none" strike="noStrike">
              <a:solidFill>
                <a:srgbClr val="0070C0"/>
              </a:solidFill>
              <a:latin typeface="微软雅黑" charset="0"/>
              <a:ea typeface="微软雅黑" charset="0"/>
              <a:cs typeface="微软雅黑" charset="0"/>
              <a:sym typeface="Noto Sans SC"/>
            </a:endParaRPr>
          </a:p>
          <a:p>
            <a:pPr marL="285750" indent="-285750" algn="l">
              <a:lnSpc>
                <a:spcPct val="125000"/>
              </a:lnSpc>
              <a:buFont typeface="Arial" panose="020B0604020202090204" pitchFamily="34" charset="0"/>
              <a:buChar char="•"/>
              <a:defRPr/>
            </a:pPr>
            <a:r>
              <a:rPr lang="zh-CN" altLang="en-US" sz="1700" i="0" u="none" strike="noStrike">
                <a:solidFill>
                  <a:srgbClr val="007BFF"/>
                </a:solidFill>
                <a:latin typeface="微软雅黑" charset="0"/>
                <a:ea typeface="微软雅黑" charset="0"/>
                <a:cs typeface="微软雅黑" charset="0"/>
                <a:sym typeface="Noto Sans SC"/>
              </a:rPr>
              <a:t>绿电</a:t>
            </a:r>
            <a:r>
              <a:rPr lang="en-US" altLang="zh-CN" sz="1700" i="0" u="none" strike="noStrike">
                <a:solidFill>
                  <a:srgbClr val="007BFF"/>
                </a:solidFill>
                <a:latin typeface="微软雅黑" charset="0"/>
                <a:ea typeface="微软雅黑" charset="0"/>
                <a:cs typeface="微软雅黑" charset="0"/>
                <a:sym typeface="Noto Sans SC"/>
              </a:rPr>
              <a:t>-</a:t>
            </a:r>
            <a:r>
              <a:rPr lang="zh-CN" altLang="en-US" sz="1700" i="0" u="none" strike="noStrike">
                <a:solidFill>
                  <a:srgbClr val="007BFF"/>
                </a:solidFill>
                <a:latin typeface="微软雅黑" charset="0"/>
                <a:ea typeface="微软雅黑" charset="0"/>
                <a:cs typeface="微软雅黑" charset="0"/>
                <a:sym typeface="Noto Sans SC"/>
              </a:rPr>
              <a:t>算力</a:t>
            </a:r>
            <a:r>
              <a:rPr lang="en-US" altLang="zh-CN" sz="1700" i="0" u="none" strike="noStrike">
                <a:solidFill>
                  <a:srgbClr val="007BFF"/>
                </a:solidFill>
                <a:latin typeface="微软雅黑" charset="0"/>
                <a:ea typeface="微软雅黑" charset="0"/>
                <a:cs typeface="微软雅黑" charset="0"/>
                <a:sym typeface="Noto Sans SC"/>
              </a:rPr>
              <a:t>-</a:t>
            </a:r>
            <a:r>
              <a:rPr lang="zh-CN" altLang="en-US" sz="1700" i="0" u="none" strike="noStrike">
                <a:solidFill>
                  <a:srgbClr val="007BFF"/>
                </a:solidFill>
                <a:latin typeface="微软雅黑" charset="0"/>
                <a:ea typeface="微软雅黑" charset="0"/>
                <a:cs typeface="微软雅黑" charset="0"/>
                <a:sym typeface="Noto Sans SC"/>
              </a:rPr>
              <a:t>数据“协同标杆”</a:t>
            </a:r>
            <a:endParaRPr lang="zh-CN" altLang="en-US" sz="1700" i="0" u="none" strike="noStrike">
              <a:solidFill>
                <a:srgbClr val="007BFF"/>
              </a:solidFill>
              <a:latin typeface="微软雅黑" charset="0"/>
              <a:ea typeface="微软雅黑" charset="0"/>
              <a:cs typeface="微软雅黑" charset="0"/>
              <a:sym typeface="Noto Sans SC"/>
            </a:endParaRPr>
          </a:p>
          <a:p>
            <a:pPr marL="285750" indent="-285750" algn="l">
              <a:lnSpc>
                <a:spcPct val="125000"/>
              </a:lnSpc>
              <a:buFont typeface="Arial" panose="020B0604020202090204" pitchFamily="34" charset="0"/>
              <a:buChar char="•"/>
              <a:defRPr/>
            </a:pPr>
            <a:r>
              <a:rPr lang="zh-CN" altLang="en-US" sz="1700" i="0" u="none" strike="noStrike">
                <a:solidFill>
                  <a:srgbClr val="007BFF"/>
                </a:solidFill>
                <a:latin typeface="微软雅黑" charset="0"/>
                <a:ea typeface="微软雅黑" charset="0"/>
                <a:cs typeface="微软雅黑" charset="0"/>
                <a:sym typeface="Noto Sans SC"/>
              </a:rPr>
              <a:t>储能自主选择身份参与市场交易</a:t>
            </a:r>
            <a:endParaRPr lang="zh-CN" altLang="en-US" sz="1700" i="0" u="none" strike="noStrike">
              <a:solidFill>
                <a:srgbClr val="007BFF"/>
              </a:solidFill>
              <a:latin typeface="微软雅黑" charset="0"/>
              <a:ea typeface="微软雅黑" charset="0"/>
              <a:cs typeface="微软雅黑" charset="0"/>
              <a:sym typeface="Noto Sans SC"/>
            </a:endParaRPr>
          </a:p>
          <a:p>
            <a:pPr marL="285750" indent="-285750" algn="l">
              <a:lnSpc>
                <a:spcPct val="125000"/>
              </a:lnSpc>
              <a:buFont typeface="Arial" panose="020B0604020202090204" pitchFamily="34" charset="0"/>
              <a:buChar char="•"/>
              <a:defRPr/>
            </a:pPr>
            <a:endParaRPr lang="zh-CN" altLang="en-US" sz="1700" b="1" i="0" u="none" strike="noStrike">
              <a:solidFill>
                <a:srgbClr val="007BFF"/>
              </a:solidFill>
              <a:latin typeface="微软雅黑" charset="0"/>
              <a:ea typeface="微软雅黑" charset="0"/>
              <a:cs typeface="微软雅黑" charset="0"/>
              <a:sym typeface="Noto Sans SC"/>
            </a:endParaRPr>
          </a:p>
          <a:p>
            <a:pPr marL="285750" indent="-285750" algn="l">
              <a:lnSpc>
                <a:spcPct val="125000"/>
              </a:lnSpc>
              <a:buFont typeface="Wingdings" panose="05000000000000000000" charset="0"/>
              <a:buChar char=""/>
              <a:defRPr/>
            </a:pPr>
            <a:endParaRPr lang="zh-CN" altLang="en-US" sz="1700" b="0" i="0" u="none" strike="noStrike">
              <a:solidFill>
                <a:srgbClr val="374151"/>
              </a:solidFill>
              <a:latin typeface="微软雅黑" charset="0"/>
              <a:ea typeface="微软雅黑" charset="0"/>
              <a:cs typeface="微软雅黑" charset="0"/>
              <a:sym typeface="Noto Sans SC"/>
            </a:endParaRPr>
          </a:p>
        </p:txBody>
      </p:sp>
      <p:sp>
        <p:nvSpPr>
          <p:cNvPr id="4" name="AutoShape 4"/>
          <p:cNvSpPr/>
          <p:nvPr/>
        </p:nvSpPr>
        <p:spPr>
          <a:xfrm>
            <a:off x="4303395" y="1780540"/>
            <a:ext cx="3579495" cy="4711065"/>
          </a:xfrm>
          <a:prstGeom prst="roundRect">
            <a:avLst>
              <a:gd name="adj" fmla="val 3529"/>
            </a:avLst>
          </a:prstGeom>
          <a:solidFill>
            <a:srgbClr val="F8FAFC">
              <a:alpha val="100000"/>
            </a:srgbClr>
          </a:solidFill>
          <a:ln w="12700" cap="flat" cmpd="sng">
            <a:solidFill>
              <a:srgbClr val="E2E8F0">
                <a:alpha val="100000"/>
              </a:srgbClr>
            </a:solidFill>
            <a:prstDash val="solid"/>
            <a:round/>
          </a:ln>
        </p:spPr>
        <p:txBody>
          <a:bodyPr vert="horz" wrap="square" lIns="0" tIns="0" rIns="0" bIns="0" rtlCol="0" anchor="ctr" anchorCtr="0"/>
          <a:p>
            <a:pPr algn="ctr">
              <a:defRPr/>
            </a:pPr>
            <a:endParaRPr>
              <a:latin typeface="微软雅黑" charset="0"/>
              <a:ea typeface="微软雅黑" charset="0"/>
            </a:endParaRPr>
          </a:p>
        </p:txBody>
      </p:sp>
      <p:sp>
        <p:nvSpPr>
          <p:cNvPr id="5" name="AutoShape 6"/>
          <p:cNvSpPr/>
          <p:nvPr/>
        </p:nvSpPr>
        <p:spPr>
          <a:xfrm>
            <a:off x="4424045" y="2354580"/>
            <a:ext cx="3375660" cy="3476625"/>
          </a:xfrm>
          <a:prstGeom prst="rect">
            <a:avLst/>
          </a:prstGeom>
          <a:noFill/>
          <a:ln w="12700" cap="flat" cmpd="sng">
            <a:noFill/>
            <a:prstDash val="solid"/>
            <a:round/>
          </a:ln>
        </p:spPr>
        <p:txBody>
          <a:bodyPr vert="horz" wrap="square" lIns="0" tIns="0" rIns="0" bIns="0" rtlCol="0" anchor="ctr" anchorCtr="0"/>
          <a:p>
            <a:pPr indent="0" algn="l">
              <a:lnSpc>
                <a:spcPct val="125000"/>
              </a:lnSpc>
              <a:buFont typeface="Arial" panose="020B0604020202090204" pitchFamily="34" charset="0"/>
              <a:buNone/>
              <a:defRPr/>
            </a:pPr>
            <a:r>
              <a:rPr lang="zh-CN" altLang="en-US" sz="1700" i="0" u="none" strike="noStrike">
                <a:solidFill>
                  <a:srgbClr val="007BFF"/>
                </a:solidFill>
                <a:latin typeface="微软雅黑" charset="0"/>
                <a:ea typeface="微软雅黑" charset="0"/>
                <a:cs typeface="微软雅黑" charset="0"/>
                <a:sym typeface="Noto Sans SC"/>
              </a:rPr>
              <a:t>全国可再生能源制氢的产能</a:t>
            </a:r>
            <a:r>
              <a:rPr lang="zh-CN" altLang="en-US" sz="1700" i="0" u="none" strike="noStrike">
                <a:solidFill>
                  <a:srgbClr val="C00000"/>
                </a:solidFill>
                <a:latin typeface="微软雅黑" charset="0"/>
                <a:ea typeface="微软雅黑" charset="0"/>
                <a:cs typeface="微软雅黑" charset="0"/>
                <a:sym typeface="Noto Sans SC"/>
              </a:rPr>
              <a:t>已</a:t>
            </a:r>
            <a:r>
              <a:rPr lang="zh-CN" altLang="en-US" sz="1700" b="1">
                <a:solidFill>
                  <a:srgbClr val="C00000"/>
                </a:solidFill>
                <a:latin typeface="微软雅黑" charset="0"/>
                <a:ea typeface="微软雅黑" charset="0"/>
                <a:cs typeface="微软雅黑" charset="0"/>
                <a:sym typeface="Noto Sans SC"/>
              </a:rPr>
              <a:t>超过100万吨</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建成有</a:t>
            </a:r>
            <a:r>
              <a:rPr lang="en-US" altLang="zh-CN" sz="1300" b="1" i="0" u="none" strike="noStrike">
                <a:solidFill>
                  <a:schemeClr val="tx1">
                    <a:lumMod val="85000"/>
                    <a:lumOff val="15000"/>
                  </a:schemeClr>
                </a:solidFill>
                <a:latin typeface="微软雅黑" charset="0"/>
                <a:ea typeface="微软雅黑" charset="0"/>
                <a:cs typeface="微软雅黑" charset="0"/>
                <a:sym typeface="Noto Sans SC"/>
              </a:rPr>
              <a:t>25</a:t>
            </a:r>
            <a:r>
              <a:rPr lang="zh-CN" altLang="en-US" sz="1300" b="1" i="0" u="none" strike="noStrike">
                <a:solidFill>
                  <a:schemeClr val="tx1">
                    <a:lumMod val="85000"/>
                    <a:lumOff val="15000"/>
                  </a:schemeClr>
                </a:solidFill>
                <a:latin typeface="微软雅黑" charset="0"/>
                <a:ea typeface="微软雅黑" charset="0"/>
                <a:cs typeface="微软雅黑" charset="0"/>
                <a:sym typeface="Noto Sans SC"/>
              </a:rPr>
              <a:t>万吨</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在建的</a:t>
            </a:r>
            <a:r>
              <a:rPr lang="en-US" altLang="zh-CN" sz="1300" b="1" i="0" u="none" strike="noStrike">
                <a:solidFill>
                  <a:schemeClr val="tx1">
                    <a:lumMod val="85000"/>
                    <a:lumOff val="15000"/>
                  </a:schemeClr>
                </a:solidFill>
                <a:latin typeface="微软雅黑" charset="0"/>
                <a:ea typeface="微软雅黑" charset="0"/>
                <a:cs typeface="微软雅黑" charset="0"/>
                <a:sym typeface="Noto Sans SC"/>
              </a:rPr>
              <a:t>90</a:t>
            </a:r>
            <a:r>
              <a:rPr lang="zh-CN" altLang="en-US" sz="1300" b="1" i="0" u="none" strike="noStrike">
                <a:solidFill>
                  <a:schemeClr val="tx1">
                    <a:lumMod val="85000"/>
                    <a:lumOff val="15000"/>
                  </a:schemeClr>
                </a:solidFill>
                <a:latin typeface="微软雅黑" charset="0"/>
                <a:ea typeface="微软雅黑" charset="0"/>
                <a:cs typeface="微软雅黑" charset="0"/>
                <a:sym typeface="Noto Sans SC"/>
              </a:rPr>
              <a:t>万吨</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跟</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2024</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年翻了一倍</a:t>
            </a:r>
            <a:endParaRPr lang="zh-CN" altLang="en-US" sz="1300" i="0" u="none" strike="noStrike">
              <a:solidFill>
                <a:schemeClr val="tx1">
                  <a:lumMod val="85000"/>
                  <a:lumOff val="15000"/>
                </a:schemeClr>
              </a:solidFill>
              <a:latin typeface="微软雅黑" charset="0"/>
              <a:ea typeface="微软雅黑" charset="0"/>
              <a:cs typeface="微软雅黑" charset="0"/>
              <a:sym typeface="Noto Sans SC"/>
            </a:endParaRPr>
          </a:p>
          <a:p>
            <a:pPr marL="285750" indent="-285750" algn="l">
              <a:lnSpc>
                <a:spcPct val="125000"/>
              </a:lnSpc>
              <a:buFont typeface="Wingdings" panose="05000000000000000000" charset="0"/>
              <a:buChar char=""/>
              <a:defRPr/>
            </a:pP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三个标志性动作</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endParaRPr lang="en-US" altLang="zh-CN" sz="1300" i="0" u="none" strike="noStrike">
              <a:solidFill>
                <a:schemeClr val="tx1">
                  <a:lumMod val="85000"/>
                  <a:lumOff val="15000"/>
                </a:schemeClr>
              </a:solidFill>
              <a:latin typeface="微软雅黑" charset="0"/>
              <a:ea typeface="微软雅黑" charset="0"/>
              <a:cs typeface="微软雅黑" charset="0"/>
              <a:sym typeface="Noto Sans SC"/>
            </a:endParaRPr>
          </a:p>
          <a:p>
            <a:pPr marL="342900" indent="-342900" algn="l">
              <a:lnSpc>
                <a:spcPct val="125000"/>
              </a:lnSpc>
              <a:buFont typeface="+mj-lt"/>
              <a:buAutoNum type="arabicPeriod"/>
              <a:defRPr/>
            </a:pP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深能南控</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风光氢储一体化项目</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全容量并网</a:t>
            </a:r>
            <a:endParaRPr lang="zh-CN" altLang="en-US" sz="1300" i="0" u="none" strike="noStrike">
              <a:solidFill>
                <a:schemeClr val="tx1">
                  <a:lumMod val="85000"/>
                  <a:lumOff val="15000"/>
                </a:schemeClr>
              </a:solidFill>
              <a:latin typeface="微软雅黑" charset="0"/>
              <a:ea typeface="微软雅黑" charset="0"/>
              <a:cs typeface="微软雅黑" charset="0"/>
              <a:sym typeface="Noto Sans SC"/>
            </a:endParaRPr>
          </a:p>
          <a:p>
            <a:pPr marL="342900" indent="-342900" algn="l">
              <a:lnSpc>
                <a:spcPct val="125000"/>
              </a:lnSpc>
              <a:buFont typeface="+mj-lt"/>
              <a:buAutoNum type="arabicPeriod"/>
              <a:defRPr/>
            </a:pP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国富氢能</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签下新疆</a:t>
            </a:r>
            <a:r>
              <a:rPr lang="en-US" altLang="zh-CN" sz="1300" b="1" i="0" u="none" strike="noStrike">
                <a:solidFill>
                  <a:schemeClr val="tx1">
                    <a:lumMod val="85000"/>
                    <a:lumOff val="15000"/>
                  </a:schemeClr>
                </a:solidFill>
                <a:latin typeface="微软雅黑" charset="0"/>
                <a:ea typeface="微软雅黑" charset="0"/>
                <a:cs typeface="微软雅黑" charset="0"/>
                <a:sym typeface="Noto Sans SC"/>
              </a:rPr>
              <a:t>300</a:t>
            </a:r>
            <a:r>
              <a:rPr lang="zh-CN" altLang="en-US" sz="1300" b="1" i="0" u="none" strike="noStrike">
                <a:solidFill>
                  <a:schemeClr val="tx1">
                    <a:lumMod val="85000"/>
                    <a:lumOff val="15000"/>
                  </a:schemeClr>
                </a:solidFill>
                <a:latin typeface="微软雅黑" charset="0"/>
                <a:ea typeface="微软雅黑" charset="0"/>
                <a:cs typeface="微软雅黑" charset="0"/>
                <a:sym typeface="Noto Sans SC"/>
              </a:rPr>
              <a:t>兆瓦</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新能源耦合项目</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en-US" altLang="zh-CN" sz="1300" b="1" i="0" u="none" strike="noStrike">
                <a:solidFill>
                  <a:schemeClr val="tx1">
                    <a:lumMod val="85000"/>
                    <a:lumOff val="15000"/>
                  </a:schemeClr>
                </a:solidFill>
                <a:latin typeface="微软雅黑" charset="0"/>
                <a:ea typeface="微软雅黑" charset="0"/>
                <a:cs typeface="微软雅黑" charset="0"/>
                <a:sym typeface="Noto Sans SC"/>
              </a:rPr>
              <a:t>1.5</a:t>
            </a:r>
            <a:r>
              <a:rPr lang="zh-CN" altLang="en-US" sz="1300" b="1" i="0" u="none" strike="noStrike">
                <a:solidFill>
                  <a:schemeClr val="tx1">
                    <a:lumMod val="85000"/>
                    <a:lumOff val="15000"/>
                  </a:schemeClr>
                </a:solidFill>
                <a:latin typeface="微软雅黑" charset="0"/>
                <a:ea typeface="微软雅黑" charset="0"/>
                <a:cs typeface="微软雅黑" charset="0"/>
                <a:sym typeface="Noto Sans SC"/>
              </a:rPr>
              <a:t>亿订单</a:t>
            </a:r>
            <a:endParaRPr lang="zh-CN" altLang="en-US" sz="1300" b="1" i="0" u="none" strike="noStrike">
              <a:solidFill>
                <a:schemeClr val="tx1">
                  <a:lumMod val="85000"/>
                  <a:lumOff val="15000"/>
                </a:schemeClr>
              </a:solidFill>
              <a:latin typeface="微软雅黑" charset="0"/>
              <a:ea typeface="微软雅黑" charset="0"/>
              <a:cs typeface="微软雅黑" charset="0"/>
              <a:sym typeface="Noto Sans SC"/>
            </a:endParaRPr>
          </a:p>
          <a:p>
            <a:pPr marL="342900" indent="-342900" algn="l">
              <a:lnSpc>
                <a:spcPct val="125000"/>
              </a:lnSpc>
              <a:buFont typeface="+mj-lt"/>
              <a:buAutoNum type="arabicPeriod"/>
              <a:defRPr/>
            </a:pP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阿布扎比落地的氢能本地化的制造基地</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以及新疆的离网型的风光制氢项目进入自治区第二批绿电直连的清单，年产绿氢</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3</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万吨</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不亚于当年光伏产业的第一次</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出海</a:t>
            </a:r>
            <a:b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br>
            <a:endParaRPr lang="zh-CN" altLang="en-US" sz="1300" i="0" u="none" strike="noStrike">
              <a:solidFill>
                <a:schemeClr val="tx1">
                  <a:lumMod val="85000"/>
                  <a:lumOff val="15000"/>
                </a:schemeClr>
              </a:solidFill>
              <a:latin typeface="微软雅黑" charset="0"/>
              <a:ea typeface="微软雅黑" charset="0"/>
              <a:cs typeface="微软雅黑" charset="0"/>
              <a:sym typeface="Noto Sans SC"/>
            </a:endParaRPr>
          </a:p>
          <a:p>
            <a:pPr marL="342900" indent="-342900" algn="l">
              <a:lnSpc>
                <a:spcPct val="125000"/>
              </a:lnSpc>
              <a:buFont typeface="Wingdings" panose="05000000000000000000" charset="0"/>
              <a:buChar char=""/>
              <a:defRPr/>
            </a:pP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预测在“十五五”期间风光氢氨醇一定有大动作</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产业链正在培育阶段</a:t>
            </a:r>
            <a:endParaRPr lang="zh-CN" altLang="en-US" sz="1300" i="0" u="none" strike="noStrike">
              <a:solidFill>
                <a:schemeClr val="tx1">
                  <a:lumMod val="85000"/>
                  <a:lumOff val="15000"/>
                </a:schemeClr>
              </a:solidFill>
              <a:latin typeface="微软雅黑" charset="0"/>
              <a:ea typeface="微软雅黑" charset="0"/>
              <a:cs typeface="微软雅黑" charset="0"/>
              <a:sym typeface="Noto Sans SC"/>
            </a:endParaRPr>
          </a:p>
          <a:p>
            <a:pPr marL="285750" indent="-285750" algn="l">
              <a:lnSpc>
                <a:spcPct val="125000"/>
              </a:lnSpc>
              <a:buFont typeface="Arial" panose="020B0604020202090204" pitchFamily="34" charset="0"/>
              <a:buChar char="•"/>
              <a:defRPr/>
            </a:pPr>
            <a:r>
              <a:rPr lang="zh-CN" altLang="en-US" sz="1700" i="0" u="none" strike="noStrike">
                <a:solidFill>
                  <a:srgbClr val="007BFF"/>
                </a:solidFill>
                <a:latin typeface="微软雅黑" charset="0"/>
                <a:ea typeface="微软雅黑" charset="0"/>
                <a:cs typeface="微软雅黑" charset="0"/>
                <a:sym typeface="Noto Sans SC"/>
              </a:rPr>
              <a:t>氢能打法</a:t>
            </a:r>
            <a:r>
              <a:rPr lang="en-US" altLang="zh-CN" sz="1700" i="0" u="none" strike="noStrike">
                <a:solidFill>
                  <a:srgbClr val="007BFF"/>
                </a:solidFill>
                <a:latin typeface="微软雅黑" charset="0"/>
                <a:ea typeface="微软雅黑" charset="0"/>
                <a:cs typeface="微软雅黑" charset="0"/>
                <a:sym typeface="Noto Sans SC"/>
              </a:rPr>
              <a:t>：</a:t>
            </a:r>
            <a:r>
              <a:rPr lang="zh-CN" altLang="en-US" sz="1700" i="0" u="none" strike="noStrike">
                <a:solidFill>
                  <a:srgbClr val="007BFF"/>
                </a:solidFill>
                <a:latin typeface="微软雅黑" charset="0"/>
                <a:ea typeface="微软雅黑" charset="0"/>
                <a:cs typeface="微软雅黑" charset="0"/>
                <a:sym typeface="Noto Sans SC"/>
              </a:rPr>
              <a:t>国内规模化</a:t>
            </a:r>
            <a:r>
              <a:rPr lang="en-US" altLang="zh-CN" sz="1700" i="0" u="none" strike="noStrike">
                <a:solidFill>
                  <a:srgbClr val="007BFF"/>
                </a:solidFill>
                <a:latin typeface="微软雅黑" charset="0"/>
                <a:ea typeface="微软雅黑" charset="0"/>
                <a:cs typeface="微软雅黑" charset="0"/>
                <a:sym typeface="Noto Sans SC"/>
              </a:rPr>
              <a:t>、</a:t>
            </a:r>
            <a:r>
              <a:rPr lang="zh-CN" altLang="en-US" sz="1700" i="0" u="none" strike="noStrike">
                <a:solidFill>
                  <a:srgbClr val="007BFF"/>
                </a:solidFill>
                <a:latin typeface="微软雅黑" charset="0"/>
                <a:ea typeface="微软雅黑" charset="0"/>
                <a:cs typeface="微软雅黑" charset="0"/>
                <a:sym typeface="Noto Sans SC"/>
              </a:rPr>
              <a:t>海外</a:t>
            </a:r>
            <a:r>
              <a:rPr lang="zh-CN" altLang="en-US" sz="1700" i="0" u="none" strike="noStrike">
                <a:solidFill>
                  <a:srgbClr val="007BFF"/>
                </a:solidFill>
                <a:latin typeface="微软雅黑" charset="0"/>
                <a:ea typeface="微软雅黑" charset="0"/>
                <a:cs typeface="微软雅黑" charset="0"/>
                <a:sym typeface="Noto Sans SC"/>
              </a:rPr>
              <a:t>本地化</a:t>
            </a:r>
            <a:endParaRPr lang="zh-CN" altLang="en-US" sz="1700" i="0" u="none" strike="noStrike">
              <a:solidFill>
                <a:srgbClr val="007BFF"/>
              </a:solidFill>
              <a:latin typeface="微软雅黑" charset="0"/>
              <a:ea typeface="微软雅黑" charset="0"/>
              <a:cs typeface="微软雅黑" charset="0"/>
              <a:sym typeface="Noto Sans SC"/>
            </a:endParaRPr>
          </a:p>
        </p:txBody>
      </p:sp>
      <p:sp>
        <p:nvSpPr>
          <p:cNvPr id="6" name="AutoShape 4"/>
          <p:cNvSpPr/>
          <p:nvPr/>
        </p:nvSpPr>
        <p:spPr>
          <a:xfrm>
            <a:off x="8047990" y="1779905"/>
            <a:ext cx="3844290" cy="4711700"/>
          </a:xfrm>
          <a:prstGeom prst="roundRect">
            <a:avLst>
              <a:gd name="adj" fmla="val 3529"/>
            </a:avLst>
          </a:prstGeom>
          <a:solidFill>
            <a:srgbClr val="F8FAFC">
              <a:alpha val="100000"/>
            </a:srgbClr>
          </a:solidFill>
          <a:ln w="12700" cap="flat" cmpd="sng">
            <a:solidFill>
              <a:srgbClr val="E2E8F0">
                <a:alpha val="100000"/>
              </a:srgbClr>
            </a:solidFill>
            <a:prstDash val="solid"/>
            <a:round/>
          </a:ln>
        </p:spPr>
        <p:txBody>
          <a:bodyPr vert="horz" wrap="square" lIns="0" tIns="0" rIns="0" bIns="0" rtlCol="0" anchor="ctr" anchorCtr="0"/>
          <a:p>
            <a:pPr algn="ctr">
              <a:defRPr/>
            </a:pPr>
            <a:endParaRPr>
              <a:latin typeface="微软雅黑" charset="0"/>
              <a:ea typeface="微软雅黑" charset="0"/>
            </a:endParaRPr>
          </a:p>
        </p:txBody>
      </p:sp>
      <p:sp>
        <p:nvSpPr>
          <p:cNvPr id="7" name="AutoShape 6"/>
          <p:cNvSpPr/>
          <p:nvPr/>
        </p:nvSpPr>
        <p:spPr>
          <a:xfrm>
            <a:off x="8219440" y="2672715"/>
            <a:ext cx="3579495" cy="3007360"/>
          </a:xfrm>
          <a:prstGeom prst="rect">
            <a:avLst/>
          </a:prstGeom>
          <a:noFill/>
          <a:ln w="12700" cap="flat" cmpd="sng">
            <a:noFill/>
            <a:prstDash val="solid"/>
            <a:round/>
          </a:ln>
        </p:spPr>
        <p:txBody>
          <a:bodyPr vert="horz" wrap="square" lIns="0" tIns="0" rIns="0" bIns="0" rtlCol="0" anchor="ctr" anchorCtr="0"/>
          <a:p>
            <a:pPr indent="0" algn="l">
              <a:lnSpc>
                <a:spcPct val="125000"/>
              </a:lnSpc>
              <a:buFont typeface="Wingdings" panose="05000000000000000000" charset="0"/>
              <a:buNone/>
              <a:defRPr/>
            </a:pPr>
            <a:r>
              <a:rPr lang="zh-CN" altLang="en-US" sz="1700" i="0" u="none" strike="noStrike">
                <a:solidFill>
                  <a:srgbClr val="007BFF"/>
                </a:solidFill>
                <a:latin typeface="微软雅黑" charset="0"/>
                <a:ea typeface="微软雅黑" charset="0"/>
                <a:cs typeface="微软雅黑" charset="0"/>
                <a:sym typeface="Noto Sans SC"/>
              </a:rPr>
              <a:t>中国储能锂电池出货</a:t>
            </a:r>
            <a:r>
              <a:rPr lang="zh-CN" altLang="en-US" sz="1700" i="0" u="none" strike="noStrike">
                <a:solidFill>
                  <a:srgbClr val="C00000"/>
                </a:solidFill>
                <a:latin typeface="微软雅黑" charset="0"/>
                <a:ea typeface="微软雅黑" charset="0"/>
                <a:cs typeface="微软雅黑" charset="0"/>
                <a:sym typeface="Noto Sans SC"/>
              </a:rPr>
              <a:t>215GWh</a:t>
            </a:r>
            <a:r>
              <a:rPr lang="zh-CN" altLang="en-US" sz="1300" i="0" u="none" strike="noStrike">
                <a:solidFill>
                  <a:srgbClr val="007BFF"/>
                </a:solidFill>
                <a:latin typeface="微软雅黑" charset="0"/>
                <a:ea typeface="微软雅黑" charset="0"/>
                <a:cs typeface="微软雅黑" charset="0"/>
                <a:sym typeface="Noto Sans SC"/>
              </a:rPr>
              <a:t>，</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同步增长139%</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头部企业订单已排产到</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2027</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年</a:t>
            </a:r>
            <a:endParaRPr lang="zh-CN" altLang="en-US" sz="1300" i="0" u="none" strike="noStrike">
              <a:solidFill>
                <a:schemeClr val="tx1">
                  <a:lumMod val="85000"/>
                  <a:lumOff val="15000"/>
                </a:schemeClr>
              </a:solidFill>
              <a:latin typeface="微软雅黑" charset="0"/>
              <a:ea typeface="微软雅黑" charset="0"/>
              <a:cs typeface="微软雅黑" charset="0"/>
              <a:sym typeface="Noto Sans SC"/>
            </a:endParaRPr>
          </a:p>
          <a:p>
            <a:pPr marL="285750" indent="-285750" algn="l">
              <a:lnSpc>
                <a:spcPct val="125000"/>
              </a:lnSpc>
              <a:buFont typeface="Wingdings" panose="05000000000000000000" charset="0"/>
              <a:buChar char=""/>
              <a:defRPr/>
            </a:pP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Q1-</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中国储能锂电池出货量</a:t>
            </a:r>
            <a:r>
              <a:rPr lang="en-US" altLang="zh-CN" sz="1300" b="1" i="0" u="none" strike="noStrike">
                <a:solidFill>
                  <a:schemeClr val="tx1">
                    <a:lumMod val="85000"/>
                    <a:lumOff val="15000"/>
                  </a:schemeClr>
                </a:solidFill>
                <a:latin typeface="微软雅黑" charset="0"/>
                <a:ea typeface="微软雅黑" charset="0"/>
                <a:cs typeface="微软雅黑" charset="0"/>
                <a:sym typeface="Noto Sans SC"/>
              </a:rPr>
              <a:t>215GWh</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同比</a:t>
            </a:r>
            <a:r>
              <a:rPr lang="zh-CN" altLang="en-US" sz="1300" b="1" i="0" u="none" strike="noStrike">
                <a:solidFill>
                  <a:schemeClr val="tx1">
                    <a:lumMod val="85000"/>
                    <a:lumOff val="15000"/>
                  </a:schemeClr>
                </a:solidFill>
                <a:latin typeface="微软雅黑" charset="0"/>
                <a:ea typeface="微软雅黑" charset="0"/>
                <a:cs typeface="微软雅黑" charset="0"/>
                <a:sym typeface="Noto Sans SC"/>
              </a:rPr>
              <a:t>增长</a:t>
            </a:r>
            <a:r>
              <a:rPr lang="en-US" altLang="zh-CN" sz="1300" b="1" i="0" u="none" strike="noStrike">
                <a:solidFill>
                  <a:schemeClr val="tx1">
                    <a:lumMod val="85000"/>
                    <a:lumOff val="15000"/>
                  </a:schemeClr>
                </a:solidFill>
                <a:latin typeface="微软雅黑" charset="0"/>
                <a:ea typeface="微软雅黑" charset="0"/>
                <a:cs typeface="微软雅黑" charset="0"/>
                <a:sym typeface="Noto Sans SC"/>
              </a:rPr>
              <a:t>139%</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b="1" i="0" u="none" strike="noStrike">
                <a:solidFill>
                  <a:schemeClr val="tx1">
                    <a:lumMod val="85000"/>
                    <a:lumOff val="15000"/>
                  </a:schemeClr>
                </a:solidFill>
                <a:latin typeface="微软雅黑" charset="0"/>
                <a:ea typeface="微软雅黑" charset="0"/>
                <a:cs typeface="微软雅黑" charset="0"/>
                <a:sym typeface="Noto Sans SC"/>
              </a:rPr>
              <a:t>头部企业订单已排产到</a:t>
            </a:r>
            <a:r>
              <a:rPr lang="en-US" altLang="zh-CN" sz="1300" b="1" i="0" u="none" strike="noStrike">
                <a:solidFill>
                  <a:schemeClr val="tx1">
                    <a:lumMod val="85000"/>
                    <a:lumOff val="15000"/>
                  </a:schemeClr>
                </a:solidFill>
                <a:latin typeface="微软雅黑" charset="0"/>
                <a:ea typeface="微软雅黑" charset="0"/>
                <a:cs typeface="微软雅黑" charset="0"/>
                <a:sym typeface="Noto Sans SC"/>
              </a:rPr>
              <a:t>2027</a:t>
            </a:r>
            <a:r>
              <a:rPr lang="zh-CN" altLang="en-US" sz="1300" b="1" i="0" u="none" strike="noStrike">
                <a:solidFill>
                  <a:schemeClr val="tx1">
                    <a:lumMod val="85000"/>
                    <a:lumOff val="15000"/>
                  </a:schemeClr>
                </a:solidFill>
                <a:latin typeface="微软雅黑" charset="0"/>
                <a:ea typeface="微软雅黑" charset="0"/>
                <a:cs typeface="微软雅黑" charset="0"/>
                <a:sym typeface="Noto Sans SC"/>
              </a:rPr>
              <a:t>年</a:t>
            </a:r>
            <a:endParaRPr lang="zh-CN" altLang="en-US" sz="1300" b="1" i="0" u="none" strike="noStrike">
              <a:solidFill>
                <a:schemeClr val="tx1">
                  <a:lumMod val="85000"/>
                  <a:lumOff val="15000"/>
                </a:schemeClr>
              </a:solidFill>
              <a:latin typeface="微软雅黑" charset="0"/>
              <a:ea typeface="微软雅黑" charset="0"/>
              <a:cs typeface="微软雅黑" charset="0"/>
              <a:sym typeface="Noto Sans SC"/>
            </a:endParaRPr>
          </a:p>
          <a:p>
            <a:pPr marL="285750" indent="-285750" algn="l">
              <a:lnSpc>
                <a:spcPct val="125000"/>
              </a:lnSpc>
              <a:buFont typeface="Wingdings" panose="05000000000000000000" charset="0"/>
              <a:buChar char=""/>
              <a:defRPr/>
            </a:pP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标志性</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动作：</a:t>
            </a:r>
            <a:endParaRPr lang="zh-CN" altLang="en-US" sz="1300" i="0" u="none" strike="noStrike">
              <a:solidFill>
                <a:schemeClr val="tx1">
                  <a:lumMod val="85000"/>
                  <a:lumOff val="15000"/>
                </a:schemeClr>
              </a:solidFill>
              <a:latin typeface="微软雅黑" charset="0"/>
              <a:ea typeface="微软雅黑" charset="0"/>
              <a:cs typeface="微软雅黑" charset="0"/>
              <a:sym typeface="Noto Sans SC"/>
            </a:endParaRPr>
          </a:p>
          <a:p>
            <a:pPr marL="342900" indent="-342900" algn="l">
              <a:lnSpc>
                <a:spcPct val="125000"/>
              </a:lnSpc>
              <a:buFont typeface="+mj-lt"/>
              <a:buAutoNum type="arabicPeriod"/>
              <a:defRPr/>
            </a:pP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海博思创</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锁定了海外储能订单</a:t>
            </a:r>
            <a:r>
              <a:rPr lang="en-US" altLang="zh-CN" sz="1300" b="1" i="0" u="none" strike="noStrike">
                <a:solidFill>
                  <a:schemeClr val="tx1">
                    <a:lumMod val="85000"/>
                    <a:lumOff val="15000"/>
                  </a:schemeClr>
                </a:solidFill>
                <a:latin typeface="微软雅黑" charset="0"/>
                <a:ea typeface="微软雅黑" charset="0"/>
                <a:cs typeface="微软雅黑" charset="0"/>
                <a:sym typeface="Noto Sans SC"/>
              </a:rPr>
              <a:t>10GWh</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b="1" i="0" u="none" strike="noStrike">
                <a:solidFill>
                  <a:schemeClr val="tx1">
                    <a:lumMod val="85000"/>
                    <a:lumOff val="15000"/>
                  </a:schemeClr>
                </a:solidFill>
                <a:latin typeface="微软雅黑" charset="0"/>
                <a:ea typeface="微软雅黑" charset="0"/>
                <a:cs typeface="微软雅黑" charset="0"/>
                <a:sym typeface="Noto Sans SC"/>
              </a:rPr>
              <a:t>欧洲</a:t>
            </a:r>
            <a:r>
              <a:rPr lang="en-US" altLang="zh-CN" sz="1300" b="1" i="0" u="none" strike="noStrike">
                <a:solidFill>
                  <a:schemeClr val="tx1">
                    <a:lumMod val="85000"/>
                    <a:lumOff val="15000"/>
                  </a:schemeClr>
                </a:solidFill>
                <a:latin typeface="微软雅黑" charset="0"/>
                <a:ea typeface="微软雅黑" charset="0"/>
                <a:cs typeface="微软雅黑" charset="0"/>
                <a:sym typeface="Noto Sans SC"/>
              </a:rPr>
              <a:t>40%，</a:t>
            </a:r>
            <a:r>
              <a:rPr lang="zh-CN" altLang="en-US" sz="1300" b="1" i="0" u="none" strike="noStrike">
                <a:solidFill>
                  <a:schemeClr val="tx1">
                    <a:lumMod val="85000"/>
                    <a:lumOff val="15000"/>
                  </a:schemeClr>
                </a:solidFill>
                <a:latin typeface="微软雅黑" charset="0"/>
                <a:ea typeface="微软雅黑" charset="0"/>
                <a:cs typeface="微软雅黑" charset="0"/>
                <a:sym typeface="Noto Sans SC"/>
              </a:rPr>
              <a:t>美洲</a:t>
            </a:r>
            <a:r>
              <a:rPr lang="en-US" altLang="zh-CN" sz="1300" b="1" i="0" u="none" strike="noStrike">
                <a:solidFill>
                  <a:schemeClr val="tx1">
                    <a:lumMod val="85000"/>
                    <a:lumOff val="15000"/>
                  </a:schemeClr>
                </a:solidFill>
                <a:latin typeface="微软雅黑" charset="0"/>
                <a:ea typeface="微软雅黑" charset="0"/>
                <a:cs typeface="微软雅黑" charset="0"/>
                <a:sym typeface="Noto Sans SC"/>
              </a:rPr>
              <a:t>35%</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；同天与宁德时代签下</a:t>
            </a:r>
            <a:r>
              <a:rPr lang="en-US" altLang="zh-CN" sz="1300" b="1" i="0" u="none" strike="noStrike">
                <a:solidFill>
                  <a:schemeClr val="tx1">
                    <a:lumMod val="85000"/>
                    <a:lumOff val="15000"/>
                  </a:schemeClr>
                </a:solidFill>
                <a:latin typeface="微软雅黑" charset="0"/>
                <a:ea typeface="微软雅黑" charset="0"/>
                <a:cs typeface="微软雅黑" charset="0"/>
                <a:sym typeface="Noto Sans SC"/>
              </a:rPr>
              <a:t>60GWh</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的钠电池合作协议</a:t>
            </a:r>
            <a:r>
              <a:rPr lang="en-US" altLang="zh-CN" sz="1300" b="1" i="0" u="none" strike="noStrike">
                <a:solidFill>
                  <a:srgbClr val="0070C0"/>
                </a:solidFill>
                <a:latin typeface="微软雅黑" charset="0"/>
                <a:ea typeface="微软雅黑" charset="0"/>
                <a:cs typeface="微软雅黑" charset="0"/>
                <a:sym typeface="Noto Sans SC"/>
              </a:rPr>
              <a:t>（</a:t>
            </a:r>
            <a:r>
              <a:rPr lang="zh-CN" altLang="en-US" sz="1300" b="1" i="0" u="none" strike="noStrike">
                <a:solidFill>
                  <a:srgbClr val="0070C0"/>
                </a:solidFill>
                <a:latin typeface="微软雅黑" charset="0"/>
                <a:ea typeface="微软雅黑" charset="0"/>
                <a:cs typeface="微软雅黑" charset="0"/>
                <a:sym typeface="Noto Sans SC"/>
              </a:rPr>
              <a:t>系统集成出海</a:t>
            </a:r>
            <a:r>
              <a:rPr lang="en-US" altLang="zh-CN" sz="1300" b="1" i="0" u="none" strike="noStrike">
                <a:solidFill>
                  <a:srgbClr val="0070C0"/>
                </a:solidFill>
                <a:latin typeface="微软雅黑" charset="0"/>
                <a:ea typeface="微软雅黑" charset="0"/>
                <a:cs typeface="微软雅黑" charset="0"/>
                <a:sym typeface="Noto Sans SC"/>
              </a:rPr>
              <a:t>）</a:t>
            </a:r>
            <a:endParaRPr lang="en-US" altLang="zh-CN" sz="1300" b="1" i="0" u="none" strike="noStrike">
              <a:solidFill>
                <a:srgbClr val="0070C0"/>
              </a:solidFill>
              <a:latin typeface="微软雅黑" charset="0"/>
              <a:ea typeface="微软雅黑" charset="0"/>
              <a:cs typeface="微软雅黑" charset="0"/>
              <a:sym typeface="Noto Sans SC"/>
            </a:endParaRPr>
          </a:p>
          <a:p>
            <a:pPr marL="342900" indent="-342900" algn="l">
              <a:lnSpc>
                <a:spcPct val="125000"/>
              </a:lnSpc>
              <a:buFont typeface="Wingdings" panose="05000000000000000000" charset="0"/>
              <a:buChar char=""/>
              <a:defRPr/>
            </a:pPr>
            <a:r>
              <a:rPr lang="zh-CN" altLang="en-US" sz="1300" b="1" i="0" u="none" strike="noStrike">
                <a:solidFill>
                  <a:srgbClr val="0070C0"/>
                </a:solidFill>
                <a:latin typeface="微软雅黑" charset="0"/>
                <a:ea typeface="微软雅黑" charset="0"/>
                <a:cs typeface="微软雅黑" charset="0"/>
                <a:sym typeface="Noto Sans SC"/>
              </a:rPr>
              <a:t>意味着储能技术路线开始分叉</a:t>
            </a:r>
            <a:r>
              <a:rPr lang="en-US" altLang="zh-CN" sz="1300" b="1" i="0" u="none" strike="noStrike">
                <a:solidFill>
                  <a:srgbClr val="0070C0"/>
                </a:solidFill>
                <a:latin typeface="微软雅黑" charset="0"/>
                <a:ea typeface="微软雅黑" charset="0"/>
                <a:cs typeface="微软雅黑" charset="0"/>
                <a:sym typeface="Noto Sans SC"/>
              </a:rPr>
              <a:t>：</a:t>
            </a:r>
            <a:r>
              <a:rPr lang="zh-CN" altLang="en-US" sz="1300" i="0" u="none" strike="noStrike">
                <a:solidFill>
                  <a:srgbClr val="FF6600"/>
                </a:solidFill>
                <a:latin typeface="微软雅黑" charset="0"/>
                <a:ea typeface="微软雅黑" charset="0"/>
                <a:cs typeface="微软雅黑" charset="0"/>
                <a:sym typeface="Noto Sans SC"/>
              </a:rPr>
              <a:t>锂电拿大型电站</a:t>
            </a:r>
            <a:r>
              <a:rPr lang="en-US" altLang="zh-CN" sz="1300" i="0" u="none" strike="noStrike">
                <a:solidFill>
                  <a:srgbClr val="FF6600"/>
                </a:solidFill>
                <a:latin typeface="微软雅黑" charset="0"/>
                <a:ea typeface="微软雅黑" charset="0"/>
                <a:cs typeface="微软雅黑" charset="0"/>
                <a:sym typeface="Noto Sans SC"/>
              </a:rPr>
              <a:t>，</a:t>
            </a:r>
            <a:r>
              <a:rPr lang="zh-CN" altLang="en-US" sz="1300" i="0" u="none" strike="noStrike">
                <a:solidFill>
                  <a:srgbClr val="FF6600"/>
                </a:solidFill>
                <a:latin typeface="微软雅黑" charset="0"/>
                <a:ea typeface="微软雅黑" charset="0"/>
                <a:cs typeface="微软雅黑" charset="0"/>
                <a:sym typeface="Noto Sans SC"/>
              </a:rPr>
              <a:t>钠电拿低成本场景</a:t>
            </a:r>
            <a:endParaRPr lang="zh-CN" altLang="en-US" sz="1300" i="0" u="none" strike="noStrike">
              <a:solidFill>
                <a:srgbClr val="FF6600"/>
              </a:solidFill>
              <a:latin typeface="微软雅黑" charset="0"/>
              <a:ea typeface="微软雅黑" charset="0"/>
              <a:cs typeface="微软雅黑" charset="0"/>
              <a:sym typeface="Noto Sans SC"/>
            </a:endParaRPr>
          </a:p>
          <a:p>
            <a:pPr indent="0" algn="l">
              <a:lnSpc>
                <a:spcPct val="125000"/>
              </a:lnSpc>
              <a:buFont typeface="+mj-lt"/>
              <a:buNone/>
              <a:defRPr/>
            </a:pP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2.   </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晶科储能</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拿下了日本</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21</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套液冷的工商储订单</a:t>
            </a:r>
            <a:r>
              <a:rPr lang="en-US" altLang="zh-CN" sz="1300" b="1" i="0" u="none" strike="noStrike">
                <a:solidFill>
                  <a:srgbClr val="0070C0"/>
                </a:solidFill>
                <a:latin typeface="微软雅黑" charset="0"/>
                <a:ea typeface="微软雅黑" charset="0"/>
                <a:cs typeface="微软雅黑" charset="0"/>
                <a:sym typeface="Noto Sans SC"/>
              </a:rPr>
              <a:t>（</a:t>
            </a:r>
            <a:r>
              <a:rPr lang="zh-CN" altLang="en-US" sz="1300" b="1" i="0" u="none" strike="noStrike">
                <a:solidFill>
                  <a:srgbClr val="0070C0"/>
                </a:solidFill>
                <a:latin typeface="微软雅黑" charset="0"/>
                <a:ea typeface="微软雅黑" charset="0"/>
                <a:cs typeface="微软雅黑" charset="0"/>
                <a:sym typeface="Noto Sans SC"/>
              </a:rPr>
              <a:t>单产品出海</a:t>
            </a:r>
            <a:r>
              <a:rPr lang="en-US" altLang="zh-CN" sz="1300" b="1" i="0" u="none" strike="noStrike">
                <a:solidFill>
                  <a:srgbClr val="0070C0"/>
                </a:solidFill>
                <a:latin typeface="微软雅黑" charset="0"/>
                <a:ea typeface="微软雅黑" charset="0"/>
                <a:cs typeface="微软雅黑" charset="0"/>
                <a:sym typeface="Noto Sans SC"/>
              </a:rPr>
              <a:t>）</a:t>
            </a:r>
            <a:endParaRPr lang="zh-CN" altLang="en-US" sz="1300" b="1" i="0" u="none" strike="noStrike">
              <a:solidFill>
                <a:srgbClr val="0070C0"/>
              </a:solidFill>
              <a:latin typeface="微软雅黑" charset="0"/>
              <a:ea typeface="微软雅黑" charset="0"/>
              <a:cs typeface="微软雅黑" charset="0"/>
              <a:sym typeface="Noto Sans SC"/>
            </a:endParaRPr>
          </a:p>
          <a:p>
            <a:pPr indent="0" algn="l">
              <a:lnSpc>
                <a:spcPct val="125000"/>
              </a:lnSpc>
              <a:buFont typeface="+mj-lt"/>
              <a:buNone/>
              <a:defRPr/>
            </a:pP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3.   </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山东电力设备</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：400</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千伏变压器即将发往希腊</a:t>
            </a:r>
            <a:r>
              <a:rPr lang="en-US" altLang="zh-CN" sz="1300"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用于希腊国家级的储能电站项目</a:t>
            </a:r>
            <a:r>
              <a:rPr lang="en-US" altLang="zh-CN" sz="1300" b="1" i="0" u="none" strike="noStrike">
                <a:solidFill>
                  <a:srgbClr val="0070C0"/>
                </a:solidFill>
                <a:latin typeface="微软雅黑" charset="0"/>
                <a:ea typeface="微软雅黑" charset="0"/>
                <a:cs typeface="微软雅黑" charset="0"/>
                <a:sym typeface="Noto Sans SC"/>
              </a:rPr>
              <a:t>（</a:t>
            </a:r>
            <a:r>
              <a:rPr lang="zh-CN" altLang="en-US" sz="1300" b="1" i="0" u="none" strike="noStrike">
                <a:solidFill>
                  <a:srgbClr val="0070C0"/>
                </a:solidFill>
                <a:latin typeface="微软雅黑" charset="0"/>
                <a:ea typeface="微软雅黑" charset="0"/>
                <a:cs typeface="微软雅黑" charset="0"/>
                <a:sym typeface="Noto Sans SC"/>
              </a:rPr>
              <a:t>关键配套出海</a:t>
            </a:r>
            <a:r>
              <a:rPr lang="en-US" altLang="zh-CN" sz="1300" b="1" i="0" u="none" strike="noStrike">
                <a:solidFill>
                  <a:srgbClr val="0070C0"/>
                </a:solidFill>
                <a:latin typeface="微软雅黑" charset="0"/>
                <a:ea typeface="微软雅黑" charset="0"/>
                <a:cs typeface="微软雅黑" charset="0"/>
                <a:sym typeface="Noto Sans SC"/>
              </a:rPr>
              <a:t>）</a:t>
            </a:r>
            <a:endParaRPr lang="zh-CN" altLang="en-US" sz="1300" b="1" i="0" u="none" strike="noStrike">
              <a:solidFill>
                <a:srgbClr val="0070C0"/>
              </a:solidFill>
              <a:latin typeface="微软雅黑" charset="0"/>
              <a:ea typeface="微软雅黑" charset="0"/>
              <a:cs typeface="微软雅黑" charset="0"/>
              <a:sym typeface="Noto Sans SC"/>
            </a:endParaRPr>
          </a:p>
          <a:p>
            <a:pPr marL="285750" indent="-285750" algn="l">
              <a:lnSpc>
                <a:spcPct val="125000"/>
              </a:lnSpc>
              <a:buFont typeface="Arial" panose="020B0604020202090204" pitchFamily="34" charset="0"/>
              <a:buChar char="•"/>
              <a:defRPr/>
            </a:pPr>
            <a:r>
              <a:rPr lang="zh-CN" altLang="en-US" sz="1700" i="0" u="none" strike="noStrike">
                <a:solidFill>
                  <a:srgbClr val="007BFF"/>
                </a:solidFill>
                <a:latin typeface="微软雅黑" charset="0"/>
                <a:ea typeface="微软雅黑" charset="0"/>
                <a:cs typeface="微软雅黑" charset="0"/>
                <a:sym typeface="Noto Sans SC"/>
              </a:rPr>
              <a:t>中国储能出海形成完整产业链</a:t>
            </a:r>
            <a:r>
              <a:rPr lang="zh-CN" altLang="en-US" sz="1300" b="1" i="0" u="none" strike="noStrike">
                <a:solidFill>
                  <a:schemeClr val="tx1">
                    <a:lumMod val="85000"/>
                    <a:lumOff val="15000"/>
                  </a:schemeClr>
                </a:solidFill>
                <a:latin typeface="微软雅黑" charset="0"/>
                <a:ea typeface="微软雅黑" charset="0"/>
                <a:cs typeface="微软雅黑" charset="0"/>
                <a:sym typeface="Noto Sans SC"/>
              </a:rPr>
              <a:t>系统</a:t>
            </a:r>
            <a:r>
              <a:rPr lang="en-US" altLang="zh-CN" sz="1300" b="1"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b="1" i="0" u="none" strike="noStrike">
                <a:solidFill>
                  <a:schemeClr val="tx1">
                    <a:lumMod val="85000"/>
                    <a:lumOff val="15000"/>
                  </a:schemeClr>
                </a:solidFill>
                <a:latin typeface="微软雅黑" charset="0"/>
                <a:ea typeface="微软雅黑" charset="0"/>
                <a:cs typeface="微软雅黑" charset="0"/>
                <a:sym typeface="Noto Sans SC"/>
              </a:rPr>
              <a:t>电芯</a:t>
            </a:r>
            <a:r>
              <a:rPr lang="en-US" altLang="zh-CN" sz="1300" b="1" i="0" u="none" strike="noStrike">
                <a:solidFill>
                  <a:schemeClr val="tx1">
                    <a:lumMod val="85000"/>
                    <a:lumOff val="15000"/>
                  </a:schemeClr>
                </a:solidFill>
                <a:latin typeface="微软雅黑" charset="0"/>
                <a:ea typeface="微软雅黑" charset="0"/>
                <a:cs typeface="微软雅黑" charset="0"/>
                <a:sym typeface="Noto Sans SC"/>
              </a:rPr>
              <a:t>+</a:t>
            </a:r>
            <a:r>
              <a:rPr lang="zh-CN" altLang="en-US" sz="1300" b="1" i="0" u="none" strike="noStrike">
                <a:solidFill>
                  <a:schemeClr val="tx1">
                    <a:lumMod val="85000"/>
                    <a:lumOff val="15000"/>
                  </a:schemeClr>
                </a:solidFill>
                <a:latin typeface="微软雅黑" charset="0"/>
                <a:ea typeface="微软雅黑" charset="0"/>
                <a:cs typeface="微软雅黑" charset="0"/>
                <a:sym typeface="Noto Sans SC"/>
              </a:rPr>
              <a:t>配套</a:t>
            </a:r>
            <a:r>
              <a:rPr lang="zh-CN" altLang="en-US" sz="1300" i="0" u="none" strike="noStrike">
                <a:solidFill>
                  <a:schemeClr val="tx1">
                    <a:lumMod val="85000"/>
                    <a:lumOff val="15000"/>
                  </a:schemeClr>
                </a:solidFill>
                <a:latin typeface="微软雅黑" charset="0"/>
                <a:ea typeface="微软雅黑" charset="0"/>
                <a:cs typeface="微软雅黑" charset="0"/>
                <a:sym typeface="Noto Sans SC"/>
              </a:rPr>
              <a:t>三段式分工正式成型</a:t>
            </a:r>
            <a:endParaRPr lang="zh-CN" altLang="en-US" sz="1300" i="0" u="none" strike="noStrike">
              <a:solidFill>
                <a:schemeClr val="tx1">
                  <a:lumMod val="85000"/>
                  <a:lumOff val="15000"/>
                </a:schemeClr>
              </a:solidFill>
              <a:latin typeface="微软雅黑" charset="0"/>
              <a:ea typeface="微软雅黑" charset="0"/>
              <a:cs typeface="微软雅黑" charset="0"/>
              <a:sym typeface="Noto Sans SC"/>
            </a:endParaRPr>
          </a:p>
          <a:p>
            <a:pPr marL="285750" indent="-285750" algn="l">
              <a:lnSpc>
                <a:spcPct val="125000"/>
              </a:lnSpc>
              <a:buFont typeface="Arial" panose="020B0604020202090204" pitchFamily="34" charset="0"/>
              <a:buChar char="•"/>
              <a:defRPr/>
            </a:pPr>
            <a:endParaRPr lang="en-US" altLang="zh-CN" sz="1300" i="0" u="none" strike="noStrike">
              <a:solidFill>
                <a:schemeClr val="tx1">
                  <a:lumMod val="85000"/>
                  <a:lumOff val="15000"/>
                </a:schemeClr>
              </a:solidFill>
              <a:latin typeface="微软雅黑" charset="0"/>
              <a:ea typeface="微软雅黑" charset="0"/>
              <a:cs typeface="微软雅黑" charset="0"/>
              <a:sym typeface="Noto Sans SC"/>
            </a:endParaRPr>
          </a:p>
        </p:txBody>
      </p:sp>
      <p:sp>
        <p:nvSpPr>
          <p:cNvPr id="8" name="AutoShape 5"/>
          <p:cNvSpPr/>
          <p:nvPr/>
        </p:nvSpPr>
        <p:spPr>
          <a:xfrm>
            <a:off x="4741545" y="1385570"/>
            <a:ext cx="3187065" cy="381000"/>
          </a:xfrm>
          <a:prstGeom prst="rect">
            <a:avLst/>
          </a:prstGeom>
          <a:noFill/>
          <a:ln w="12700" cap="flat" cmpd="sng">
            <a:noFill/>
            <a:prstDash val="solid"/>
            <a:round/>
          </a:ln>
        </p:spPr>
        <p:txBody>
          <a:bodyPr vert="horz" wrap="square" lIns="0" tIns="0" rIns="0" bIns="0" rtlCol="0" anchor="ctr" anchorCtr="0"/>
          <a:p>
            <a:pPr indent="0" algn="l">
              <a:lnSpc>
                <a:spcPct val="125000"/>
              </a:lnSpc>
              <a:buFont typeface="Wingdings" panose="05000000000000000000" charset="0"/>
              <a:buNone/>
              <a:defRPr/>
            </a:pPr>
            <a:r>
              <a:rPr lang="zh-CN" altLang="en-US" sz="2200" b="1">
                <a:solidFill>
                  <a:srgbClr val="4A78F0"/>
                </a:solidFill>
                <a:effectLst>
                  <a:outerShdw blurRad="38100" dist="38100" dir="2700000" algn="tl">
                    <a:srgbClr val="000000">
                      <a:alpha val="43137"/>
                    </a:srgbClr>
                  </a:outerShdw>
                </a:effectLst>
                <a:latin typeface="微软雅黑" charset="0"/>
                <a:ea typeface="微软雅黑" charset="0"/>
                <a:cs typeface="微软雅黑" charset="0"/>
                <a:sym typeface="Noto Sans SC"/>
              </a:rPr>
              <a:t>“100”</a:t>
            </a:r>
            <a:r>
              <a:rPr lang="en-US" altLang="zh-CN" b="1">
                <a:solidFill>
                  <a:srgbClr val="374151"/>
                </a:solidFill>
                <a:latin typeface="微软雅黑" charset="0"/>
                <a:ea typeface="微软雅黑" charset="0"/>
                <a:cs typeface="微软雅黑" charset="0"/>
                <a:sym typeface="Noto Sans SC"/>
              </a:rPr>
              <a:t>：</a:t>
            </a:r>
            <a:r>
              <a:rPr lang="zh-CN" altLang="en-US" b="1">
                <a:solidFill>
                  <a:srgbClr val="374151"/>
                </a:solidFill>
                <a:latin typeface="微软雅黑" charset="0"/>
                <a:ea typeface="微软雅黑" charset="0"/>
                <a:cs typeface="微软雅黑" charset="0"/>
                <a:sym typeface="Noto Sans SC"/>
              </a:rPr>
              <a:t>绿氢产能翻倍</a:t>
            </a:r>
            <a:endParaRPr lang="zh-CN" altLang="en-US" b="1" i="0" u="none" strike="noStrike">
              <a:solidFill>
                <a:srgbClr val="0070C0"/>
              </a:solidFill>
              <a:latin typeface="微软雅黑" charset="0"/>
              <a:ea typeface="微软雅黑" charset="0"/>
              <a:cs typeface="微软雅黑" charset="0"/>
              <a:sym typeface="Noto Sans SC"/>
            </a:endParaRPr>
          </a:p>
        </p:txBody>
      </p:sp>
      <p:sp>
        <p:nvSpPr>
          <p:cNvPr id="9" name="AutoShape 5"/>
          <p:cNvSpPr/>
          <p:nvPr/>
        </p:nvSpPr>
        <p:spPr>
          <a:xfrm>
            <a:off x="8473440" y="1391920"/>
            <a:ext cx="3187065" cy="381000"/>
          </a:xfrm>
          <a:prstGeom prst="rect">
            <a:avLst/>
          </a:prstGeom>
          <a:noFill/>
          <a:ln w="12700" cap="flat" cmpd="sng">
            <a:noFill/>
            <a:prstDash val="solid"/>
            <a:round/>
          </a:ln>
        </p:spPr>
        <p:txBody>
          <a:bodyPr vert="horz" wrap="square" lIns="0" tIns="0" rIns="0" bIns="0" rtlCol="0" anchor="ctr" anchorCtr="0"/>
          <a:p>
            <a:pPr indent="0" algn="l">
              <a:lnSpc>
                <a:spcPct val="125000"/>
              </a:lnSpc>
              <a:buFont typeface="Wingdings" panose="05000000000000000000" charset="0"/>
              <a:buNone/>
              <a:defRPr/>
            </a:pPr>
            <a:r>
              <a:rPr lang="zh-CN" altLang="en-US" sz="2200" b="1">
                <a:solidFill>
                  <a:srgbClr val="4A78F0"/>
                </a:solidFill>
                <a:effectLst>
                  <a:outerShdw blurRad="38100" dist="38100" dir="2700000" algn="tl">
                    <a:srgbClr val="000000">
                      <a:alpha val="43137"/>
                    </a:srgbClr>
                  </a:outerShdw>
                </a:effectLst>
                <a:latin typeface="微软雅黑" charset="0"/>
                <a:ea typeface="微软雅黑" charset="0"/>
                <a:cs typeface="微软雅黑" charset="0"/>
                <a:sym typeface="Noto Sans SC"/>
              </a:rPr>
              <a:t>“215”</a:t>
            </a:r>
            <a:r>
              <a:rPr lang="en-US" altLang="zh-CN" b="1">
                <a:solidFill>
                  <a:srgbClr val="374151"/>
                </a:solidFill>
                <a:latin typeface="微软雅黑" charset="0"/>
                <a:ea typeface="微软雅黑" charset="0"/>
                <a:cs typeface="微软雅黑" charset="0"/>
                <a:sym typeface="Noto Sans SC"/>
              </a:rPr>
              <a:t>：</a:t>
            </a:r>
            <a:r>
              <a:rPr lang="zh-CN" altLang="en-US" b="1">
                <a:solidFill>
                  <a:srgbClr val="374151"/>
                </a:solidFill>
                <a:latin typeface="微软雅黑" charset="0"/>
                <a:ea typeface="微软雅黑" charset="0"/>
                <a:cs typeface="微软雅黑" charset="0"/>
                <a:sym typeface="Noto Sans SC"/>
              </a:rPr>
              <a:t>储能高景气坐实</a:t>
            </a:r>
            <a:endParaRPr lang="zh-CN" altLang="en-US" b="1">
              <a:solidFill>
                <a:srgbClr val="374151"/>
              </a:solidFill>
              <a:latin typeface="微软雅黑" charset="0"/>
              <a:ea typeface="微软雅黑" charset="0"/>
              <a:cs typeface="微软雅黑" charset="0"/>
              <a:sym typeface="Noto Sans SC"/>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Rectangle 5"/>
          <p:cNvSpPr/>
          <p:nvPr/>
        </p:nvSpPr>
        <p:spPr>
          <a:xfrm>
            <a:off x="522605" y="1155700"/>
            <a:ext cx="623570" cy="3614420"/>
          </a:xfrm>
          <a:prstGeom prst="rect">
            <a:avLst/>
          </a:prstGeom>
          <a:gradFill>
            <a:gsLst>
              <a:gs pos="0">
                <a:srgbClr val="007BD3"/>
              </a:gs>
              <a:gs pos="100000">
                <a:srgbClr val="034373"/>
              </a:gs>
            </a:gsLst>
            <a:lin scaled="0"/>
          </a:gra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p>
            <a:pPr algn="ctr"/>
            <a:r>
              <a:rPr lang="zh-CN" altLang="en-US" sz="3200" b="1" cap="all" noProof="0" dirty="0">
                <a:ln>
                  <a:noFill/>
                </a:ln>
                <a:solidFill>
                  <a:schemeClr val="bg1"/>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新能源</a:t>
            </a:r>
            <a:endParaRPr lang="zh-CN" altLang="en-US" sz="3200" b="1" cap="all" noProof="0" dirty="0" smtClean="0">
              <a:ln>
                <a:noFill/>
              </a:ln>
              <a:solidFill>
                <a:schemeClr val="bg1"/>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nvGrpSpPr>
          <p:cNvPr id="73" name="组合 72"/>
          <p:cNvGrpSpPr/>
          <p:nvPr/>
        </p:nvGrpSpPr>
        <p:grpSpPr>
          <a:xfrm rot="0">
            <a:off x="1260000" y="1169670"/>
            <a:ext cx="10121341" cy="3047640"/>
            <a:chOff x="2619" y="1715"/>
            <a:chExt cx="16044" cy="4790"/>
          </a:xfrm>
        </p:grpSpPr>
        <p:grpSp>
          <p:nvGrpSpPr>
            <p:cNvPr id="74" name="组合 73"/>
            <p:cNvGrpSpPr/>
            <p:nvPr/>
          </p:nvGrpSpPr>
          <p:grpSpPr>
            <a:xfrm>
              <a:off x="2619" y="1715"/>
              <a:ext cx="16044" cy="1606"/>
              <a:chOff x="2619" y="1715"/>
              <a:chExt cx="16044" cy="1606"/>
            </a:xfrm>
          </p:grpSpPr>
          <p:sp>
            <p:nvSpPr>
              <p:cNvPr id="75" name="AutoShape 103"/>
              <p:cNvSpPr>
                <a:spLocks noChangeArrowheads="1"/>
              </p:cNvSpPr>
              <p:nvPr/>
            </p:nvSpPr>
            <p:spPr bwMode="auto">
              <a:xfrm>
                <a:off x="2619" y="1720"/>
                <a:ext cx="5678" cy="770"/>
              </a:xfrm>
              <a:prstGeom prst="homePlate">
                <a:avLst>
                  <a:gd name="adj" fmla="val 26494"/>
                </a:avLst>
              </a:prstGeom>
            </p:spPr>
            <p:style>
              <a:lnRef idx="2">
                <a:schemeClr val="lt1"/>
              </a:lnRef>
              <a:fillRef idx="1">
                <a:schemeClr val="accent1"/>
              </a:fillRef>
              <a:effectRef idx="1">
                <a:schemeClr val="accent1"/>
              </a:effectRef>
              <a:fontRef idx="minor">
                <a:schemeClr val="lt1"/>
              </a:fontRef>
            </p:style>
            <p:txBody>
              <a:bodyPr lIns="182880" tIns="91440" bIns="91440" anchor="ctr"/>
              <a:lstStyle/>
              <a:p>
                <a:pPr algn="ctr" eaLnBrk="0" hangingPunct="0"/>
                <a:r>
                  <a:rPr lang="zh-CN" altLang="en-US" sz="1600" b="1" dirty="0" smtClean="0">
                    <a:solidFill>
                      <a:schemeClr val="bg1"/>
                    </a:solidFill>
                    <a:latin typeface="微软雅黑" panose="020B0503020204020204" charset="-122"/>
                    <a:ea typeface="微软雅黑" panose="020B0503020204020204" charset="-122"/>
                  </a:rPr>
                  <a:t>上游</a:t>
                </a:r>
                <a:endParaRPr lang="zh-CN" altLang="en-US" sz="1600" b="1" dirty="0" smtClean="0">
                  <a:solidFill>
                    <a:schemeClr val="bg1"/>
                  </a:solidFill>
                  <a:latin typeface="微软雅黑" panose="020B0503020204020204" charset="-122"/>
                  <a:ea typeface="微软雅黑" panose="020B0503020204020204" charset="-122"/>
                </a:endParaRPr>
              </a:p>
            </p:txBody>
          </p:sp>
          <p:sp>
            <p:nvSpPr>
              <p:cNvPr id="76" name="AutoShape 103"/>
              <p:cNvSpPr>
                <a:spLocks noChangeArrowheads="1"/>
              </p:cNvSpPr>
              <p:nvPr/>
            </p:nvSpPr>
            <p:spPr bwMode="auto">
              <a:xfrm>
                <a:off x="8320" y="1715"/>
                <a:ext cx="6095" cy="772"/>
              </a:xfrm>
              <a:prstGeom prst="chevron">
                <a:avLst>
                  <a:gd name="adj" fmla="val 26188"/>
                </a:avLst>
              </a:prstGeom>
            </p:spPr>
            <p:style>
              <a:lnRef idx="2">
                <a:schemeClr val="lt1"/>
              </a:lnRef>
              <a:fillRef idx="1">
                <a:schemeClr val="accent1"/>
              </a:fillRef>
              <a:effectRef idx="1">
                <a:schemeClr val="accent1"/>
              </a:effectRef>
              <a:fontRef idx="minor">
                <a:schemeClr val="lt1"/>
              </a:fontRef>
            </p:style>
            <p:txBody>
              <a:bodyPr lIns="182880" tIns="91440" bIns="91440" anchor="ctr"/>
              <a:lstStyle/>
              <a:p>
                <a:pPr algn="ctr" eaLnBrk="0" hangingPunct="0">
                  <a:buClrTx/>
                  <a:buSzTx/>
                  <a:buFontTx/>
                </a:pPr>
                <a:r>
                  <a:rPr lang="zh-CN" altLang="en-US" sz="1600" b="1" dirty="0" smtClean="0">
                    <a:solidFill>
                      <a:schemeClr val="bg1"/>
                    </a:solidFill>
                    <a:latin typeface="微软雅黑" panose="020B0503020204020204" charset="-122"/>
                    <a:ea typeface="微软雅黑" panose="020B0503020204020204" charset="-122"/>
                  </a:rPr>
                  <a:t>中游</a:t>
                </a:r>
                <a:endParaRPr lang="zh-CN" altLang="en-US" sz="1600" b="1" dirty="0" smtClean="0">
                  <a:solidFill>
                    <a:schemeClr val="bg1"/>
                  </a:solidFill>
                  <a:latin typeface="微软雅黑" panose="020B0503020204020204" charset="-122"/>
                  <a:ea typeface="微软雅黑" panose="020B0503020204020204" charset="-122"/>
                </a:endParaRPr>
              </a:p>
            </p:txBody>
          </p:sp>
          <p:sp>
            <p:nvSpPr>
              <p:cNvPr id="77" name="AutoShape 103"/>
              <p:cNvSpPr>
                <a:spLocks noChangeArrowheads="1"/>
              </p:cNvSpPr>
              <p:nvPr/>
            </p:nvSpPr>
            <p:spPr bwMode="auto">
              <a:xfrm>
                <a:off x="14415" y="1722"/>
                <a:ext cx="4248" cy="734"/>
              </a:xfrm>
              <a:prstGeom prst="chevron">
                <a:avLst>
                  <a:gd name="adj" fmla="val 26188"/>
                </a:avLst>
              </a:prstGeom>
            </p:spPr>
            <p:style>
              <a:lnRef idx="2">
                <a:schemeClr val="lt1"/>
              </a:lnRef>
              <a:fillRef idx="1">
                <a:schemeClr val="accent1"/>
              </a:fillRef>
              <a:effectRef idx="1">
                <a:schemeClr val="accent1"/>
              </a:effectRef>
              <a:fontRef idx="minor">
                <a:schemeClr val="lt1"/>
              </a:fontRef>
            </p:style>
            <p:txBody>
              <a:bodyPr lIns="182880" tIns="91440" bIns="91440" anchor="ctr"/>
              <a:lstStyle/>
              <a:p>
                <a:pPr algn="ctr" eaLnBrk="0" hangingPunct="0"/>
                <a:r>
                  <a:rPr lang="zh-CN" altLang="en-US" sz="1600" b="1" dirty="0" smtClean="0">
                    <a:solidFill>
                      <a:schemeClr val="bg1"/>
                    </a:solidFill>
                    <a:latin typeface="微软雅黑" panose="020B0503020204020204" charset="-122"/>
                    <a:ea typeface="微软雅黑" panose="020B0503020204020204" charset="-122"/>
                  </a:rPr>
                  <a:t>下游</a:t>
                </a:r>
                <a:endParaRPr lang="zh-CN" altLang="en-US" sz="1600" b="1" dirty="0" smtClean="0">
                  <a:solidFill>
                    <a:schemeClr val="bg1"/>
                  </a:solidFill>
                  <a:latin typeface="微软雅黑" panose="020B0503020204020204" charset="-122"/>
                  <a:ea typeface="微软雅黑" panose="020B0503020204020204" charset="-122"/>
                </a:endParaRPr>
              </a:p>
            </p:txBody>
          </p:sp>
          <p:sp>
            <p:nvSpPr>
              <p:cNvPr id="78" name="TextBox 20"/>
              <p:cNvSpPr txBox="1"/>
              <p:nvPr/>
            </p:nvSpPr>
            <p:spPr>
              <a:xfrm>
                <a:off x="2633" y="2741"/>
                <a:ext cx="1639" cy="571"/>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spAutoFit/>
              </a:bodyPr>
              <a:lstStyle/>
              <a:p>
                <a:pPr algn="ctr"/>
                <a:r>
                  <a:rPr lang="zh-CN" altLang="en-US" sz="1200" b="1" dirty="0" smtClean="0">
                    <a:solidFill>
                      <a:schemeClr val="bg1"/>
                    </a:solidFill>
                    <a:latin typeface="微软雅黑" panose="020B0503020204020204" charset="-122"/>
                    <a:ea typeface="微软雅黑" panose="020B0503020204020204" charset="-122"/>
                    <a:cs typeface="Arial" panose="020B0604020202090204" pitchFamily="34" charset="0"/>
                  </a:rPr>
                  <a:t>矿产资源</a:t>
                </a:r>
                <a:endParaRPr lang="zh-CN" altLang="en-US" sz="1200" b="1" dirty="0" smtClean="0">
                  <a:solidFill>
                    <a:schemeClr val="bg1"/>
                  </a:solidFill>
                  <a:latin typeface="微软雅黑" panose="020B0503020204020204" charset="-122"/>
                  <a:ea typeface="微软雅黑" panose="020B0503020204020204" charset="-122"/>
                  <a:cs typeface="Arial" panose="020B0604020202090204" pitchFamily="34" charset="0"/>
                </a:endParaRPr>
              </a:p>
            </p:txBody>
          </p:sp>
          <p:sp>
            <p:nvSpPr>
              <p:cNvPr id="79" name="TextBox 21"/>
              <p:cNvSpPr txBox="1"/>
              <p:nvPr/>
            </p:nvSpPr>
            <p:spPr>
              <a:xfrm>
                <a:off x="4398" y="2740"/>
                <a:ext cx="1797" cy="570"/>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dirty="0">
                    <a:solidFill>
                      <a:schemeClr val="bg1"/>
                    </a:solidFill>
                    <a:latin typeface="微软雅黑" panose="020B0503020204020204" charset="-122"/>
                    <a:ea typeface="微软雅黑" panose="020B0503020204020204" charset="-122"/>
                  </a:rPr>
                  <a:t>关键材料</a:t>
                </a:r>
                <a:endParaRPr lang="zh-CN" altLang="en-US" dirty="0">
                  <a:solidFill>
                    <a:schemeClr val="bg1"/>
                  </a:solidFill>
                  <a:latin typeface="微软雅黑" panose="020B0503020204020204" charset="-122"/>
                  <a:ea typeface="微软雅黑" panose="020B0503020204020204" charset="-122"/>
                </a:endParaRPr>
              </a:p>
            </p:txBody>
          </p:sp>
          <p:sp>
            <p:nvSpPr>
              <p:cNvPr id="80" name="Rectangle 24"/>
              <p:cNvSpPr/>
              <p:nvPr/>
            </p:nvSpPr>
            <p:spPr>
              <a:xfrm rot="10800000" flipH="1" flipV="1">
                <a:off x="8342" y="2741"/>
                <a:ext cx="1965" cy="571"/>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spAutoFit/>
              </a:bodyPr>
              <a:lstStyle/>
              <a:p>
                <a:pPr algn="ctr"/>
                <a:r>
                  <a:rPr lang="zh-CN" altLang="en-US" sz="1200" b="1" dirty="0">
                    <a:solidFill>
                      <a:schemeClr val="bg1"/>
                    </a:solidFill>
                    <a:latin typeface="微软雅黑" panose="020B0503020204020204" charset="-122"/>
                    <a:ea typeface="微软雅黑" panose="020B0503020204020204" charset="-122"/>
                    <a:cs typeface="Arial" panose="020B0604020202090204" pitchFamily="34" charset="0"/>
                  </a:rPr>
                  <a:t>核心部件</a:t>
                </a:r>
                <a:endParaRPr lang="zh-CN" altLang="en-US" sz="1200" b="1" dirty="0">
                  <a:solidFill>
                    <a:schemeClr val="bg1"/>
                  </a:solidFill>
                  <a:latin typeface="微软雅黑" panose="020B0503020204020204" charset="-122"/>
                  <a:ea typeface="微软雅黑" panose="020B0503020204020204" charset="-122"/>
                  <a:cs typeface="Arial" panose="020B0604020202090204" pitchFamily="34" charset="0"/>
                </a:endParaRPr>
              </a:p>
            </p:txBody>
          </p:sp>
          <p:sp>
            <p:nvSpPr>
              <p:cNvPr id="81" name="Rectangle 25"/>
              <p:cNvSpPr/>
              <p:nvPr/>
            </p:nvSpPr>
            <p:spPr>
              <a:xfrm rot="10800000" flipH="1" flipV="1">
                <a:off x="10466" y="2750"/>
                <a:ext cx="1892" cy="571"/>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spAutoFit/>
              </a:bodyPr>
              <a:lstStyle/>
              <a:p>
                <a:pPr algn="ctr"/>
                <a:r>
                  <a:rPr lang="zh-CN" altLang="en-US" sz="1200" b="1" dirty="0">
                    <a:solidFill>
                      <a:schemeClr val="bg1"/>
                    </a:solidFill>
                    <a:latin typeface="微软雅黑" panose="020B0503020204020204" charset="-122"/>
                    <a:ea typeface="微软雅黑" panose="020B0503020204020204" charset="-122"/>
                    <a:cs typeface="Arial" panose="020B0604020202090204" pitchFamily="34" charset="0"/>
                  </a:rPr>
                  <a:t>能源装备</a:t>
                </a:r>
                <a:endParaRPr lang="zh-CN" altLang="en-US" sz="1200" b="1" dirty="0">
                  <a:solidFill>
                    <a:schemeClr val="bg1"/>
                  </a:solidFill>
                  <a:latin typeface="微软雅黑" panose="020B0503020204020204" charset="-122"/>
                  <a:ea typeface="微软雅黑" panose="020B0503020204020204" charset="-122"/>
                  <a:cs typeface="Arial" panose="020B0604020202090204" pitchFamily="34" charset="0"/>
                </a:endParaRPr>
              </a:p>
            </p:txBody>
          </p:sp>
          <p:sp>
            <p:nvSpPr>
              <p:cNvPr id="82" name="Rectangle 26"/>
              <p:cNvSpPr/>
              <p:nvPr/>
            </p:nvSpPr>
            <p:spPr>
              <a:xfrm rot="10800000" flipH="1" flipV="1">
                <a:off x="14419" y="2731"/>
                <a:ext cx="2036" cy="571"/>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spAutoFit/>
              </a:bodyPr>
              <a:lstStyle/>
              <a:p>
                <a:pPr algn="ctr"/>
                <a:r>
                  <a:rPr lang="zh-CN" altLang="en-US" sz="1200" b="1" dirty="0">
                    <a:solidFill>
                      <a:schemeClr val="bg1"/>
                    </a:solidFill>
                    <a:latin typeface="微软雅黑" panose="020B0503020204020204" charset="-122"/>
                    <a:ea typeface="微软雅黑" panose="020B0503020204020204" charset="-122"/>
                    <a:cs typeface="Arial" panose="020B0604020202090204" pitchFamily="34" charset="0"/>
                  </a:rPr>
                  <a:t>交通与终端应用</a:t>
                </a:r>
                <a:endParaRPr lang="zh-CN" altLang="en-US" sz="1200" b="1" dirty="0">
                  <a:solidFill>
                    <a:schemeClr val="bg1"/>
                  </a:solidFill>
                  <a:latin typeface="微软雅黑" panose="020B0503020204020204" charset="-122"/>
                  <a:ea typeface="微软雅黑" panose="020B0503020204020204" charset="-122"/>
                  <a:cs typeface="Arial" panose="020B0604020202090204" pitchFamily="34" charset="0"/>
                </a:endParaRPr>
              </a:p>
            </p:txBody>
          </p:sp>
          <p:sp>
            <p:nvSpPr>
              <p:cNvPr id="83" name="Rectangle 28"/>
              <p:cNvSpPr/>
              <p:nvPr/>
            </p:nvSpPr>
            <p:spPr>
              <a:xfrm rot="10800000" flipH="1" flipV="1">
                <a:off x="16652" y="2728"/>
                <a:ext cx="2011" cy="571"/>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spAutoFit/>
              </a:bodyPr>
              <a:lstStyle/>
              <a:p>
                <a:pPr algn="ctr"/>
                <a:r>
                  <a:rPr lang="zh-CN" altLang="en-US" sz="1200" b="1" dirty="0">
                    <a:solidFill>
                      <a:schemeClr val="bg1"/>
                    </a:solidFill>
                    <a:latin typeface="微软雅黑" panose="020B0503020204020204" charset="-122"/>
                    <a:ea typeface="微软雅黑" panose="020B0503020204020204" charset="-122"/>
                    <a:cs typeface="Arial" panose="020B0604020202090204" pitchFamily="34" charset="0"/>
                  </a:rPr>
                  <a:t>能源系统应用</a:t>
                </a:r>
                <a:endParaRPr lang="zh-CN" altLang="en-US" sz="1200" b="1" dirty="0">
                  <a:solidFill>
                    <a:schemeClr val="bg1"/>
                  </a:solidFill>
                  <a:latin typeface="微软雅黑" panose="020B0503020204020204" charset="-122"/>
                  <a:ea typeface="微软雅黑" panose="020B0503020204020204" charset="-122"/>
                  <a:cs typeface="Arial" panose="020B0604020202090204" pitchFamily="34" charset="0"/>
                </a:endParaRPr>
              </a:p>
            </p:txBody>
          </p:sp>
        </p:grpSp>
        <p:sp>
          <p:nvSpPr>
            <p:cNvPr id="84" name="Text Box 109"/>
            <p:cNvSpPr txBox="1">
              <a:spLocks noChangeArrowheads="1"/>
            </p:cNvSpPr>
            <p:nvPr/>
          </p:nvSpPr>
          <p:spPr bwMode="auto">
            <a:xfrm>
              <a:off x="16663" y="3419"/>
              <a:ext cx="2000" cy="621"/>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lstStyle>
              <a:defPPr>
                <a:defRPr lang="zh-CN"/>
              </a:defPPr>
              <a:lvl1pPr algn="ctr">
                <a:defRPr sz="1200">
                  <a:latin typeface="微软雅黑" panose="020B0503020204020204" charset="-122"/>
                  <a:ea typeface="微软雅黑" panose="020B0503020204020204" charset="-122"/>
                </a:defRPr>
              </a:lvl1pPr>
            </a:lstStyle>
            <a:p>
              <a:r>
                <a:rPr lang="zh-CN" altLang="en-US" dirty="0">
                  <a:latin typeface="微软雅黑" panose="020B0503020204020204" charset="-122"/>
                  <a:ea typeface="微软雅黑" panose="020B0503020204020204" charset="-122"/>
                </a:rPr>
                <a:t>储能电站</a:t>
              </a:r>
              <a:endParaRPr lang="zh-CN" altLang="en-US" dirty="0">
                <a:latin typeface="微软雅黑" panose="020B0503020204020204" charset="-122"/>
                <a:ea typeface="微软雅黑" panose="020B0503020204020204" charset="-122"/>
              </a:endParaRPr>
            </a:p>
          </p:txBody>
        </p:sp>
        <p:sp>
          <p:nvSpPr>
            <p:cNvPr id="85" name="Text Box 109"/>
            <p:cNvSpPr txBox="1">
              <a:spLocks noChangeArrowheads="1"/>
            </p:cNvSpPr>
            <p:nvPr/>
          </p:nvSpPr>
          <p:spPr bwMode="auto">
            <a:xfrm>
              <a:off x="16649" y="4226"/>
              <a:ext cx="2000" cy="693"/>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lstStyle>
              <a:defPPr>
                <a:defRPr lang="zh-CN"/>
              </a:defPPr>
              <a:lvl1pPr algn="ctr">
                <a:defRPr sz="1200">
                  <a:latin typeface="微软雅黑" panose="020B0503020204020204" charset="-122"/>
                  <a:ea typeface="微软雅黑" panose="020B0503020204020204" charset="-122"/>
                </a:defRPr>
              </a:lvl1pPr>
            </a:lstStyle>
            <a:p>
              <a:r>
                <a:rPr lang="zh-CN" altLang="en-US" dirty="0">
                  <a:latin typeface="微软雅黑" panose="020B0503020204020204" charset="-122"/>
                  <a:ea typeface="微软雅黑" panose="020B0503020204020204" charset="-122"/>
                </a:rPr>
                <a:t>分布式能源</a:t>
              </a:r>
              <a:endParaRPr lang="zh-CN" altLang="en-US" dirty="0">
                <a:latin typeface="微软雅黑" panose="020B0503020204020204" charset="-122"/>
                <a:ea typeface="微软雅黑" panose="020B0503020204020204" charset="-122"/>
              </a:endParaRPr>
            </a:p>
          </p:txBody>
        </p:sp>
        <p:sp>
          <p:nvSpPr>
            <p:cNvPr id="86" name="Text Box 109"/>
            <p:cNvSpPr txBox="1">
              <a:spLocks noChangeArrowheads="1"/>
            </p:cNvSpPr>
            <p:nvPr/>
          </p:nvSpPr>
          <p:spPr bwMode="auto">
            <a:xfrm>
              <a:off x="4398" y="3495"/>
              <a:ext cx="1793" cy="63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lstStyle/>
            <a:p>
              <a:pPr lvl="0" algn="ctr">
                <a:buClrTx/>
                <a:buSzTx/>
                <a:buFontTx/>
              </a:pPr>
              <a:r>
                <a:rPr lang="zh-CN" altLang="en-US" sz="1200" dirty="0" smtClean="0">
                  <a:latin typeface="微软雅黑" panose="020B0503020204020204" charset="-122"/>
                  <a:ea typeface="微软雅黑" panose="020B0503020204020204" charset="-122"/>
                  <a:sym typeface="+mn-ea"/>
                </a:rPr>
                <a:t>正极材料</a:t>
              </a:r>
              <a:endParaRPr lang="zh-CN" altLang="en-US" sz="1200" dirty="0" smtClean="0">
                <a:latin typeface="微软雅黑" panose="020B0503020204020204" charset="-122"/>
                <a:ea typeface="微软雅黑" panose="020B0503020204020204" charset="-122"/>
                <a:sym typeface="+mn-ea"/>
              </a:endParaRPr>
            </a:p>
          </p:txBody>
        </p:sp>
        <p:sp>
          <p:nvSpPr>
            <p:cNvPr id="87" name="Text Box 109"/>
            <p:cNvSpPr txBox="1">
              <a:spLocks noChangeArrowheads="1"/>
            </p:cNvSpPr>
            <p:nvPr/>
          </p:nvSpPr>
          <p:spPr bwMode="auto">
            <a:xfrm>
              <a:off x="8306" y="3493"/>
              <a:ext cx="1964" cy="621"/>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lstStyle/>
            <a:p>
              <a:pPr lvl="0" algn="ctr">
                <a:buClrTx/>
                <a:buSzTx/>
                <a:buFontTx/>
              </a:pPr>
              <a:r>
                <a:rPr lang="zh-CN" altLang="en-US" sz="1200" dirty="0" smtClean="0">
                  <a:latin typeface="微软雅黑" panose="020B0503020204020204" charset="-122"/>
                  <a:ea typeface="微软雅黑" panose="020B0503020204020204" charset="-122"/>
                  <a:sym typeface="+mn-ea"/>
                </a:rPr>
                <a:t>电池</a:t>
              </a:r>
              <a:endParaRPr lang="zh-CN" altLang="en-US" sz="1200" dirty="0" smtClean="0">
                <a:latin typeface="微软雅黑" panose="020B0503020204020204" charset="-122"/>
                <a:ea typeface="微软雅黑" panose="020B0503020204020204" charset="-122"/>
                <a:sym typeface="+mn-ea"/>
              </a:endParaRPr>
            </a:p>
          </p:txBody>
        </p:sp>
        <p:sp>
          <p:nvSpPr>
            <p:cNvPr id="88" name="Text Box 109"/>
            <p:cNvSpPr txBox="1">
              <a:spLocks noChangeArrowheads="1"/>
            </p:cNvSpPr>
            <p:nvPr/>
          </p:nvSpPr>
          <p:spPr bwMode="auto">
            <a:xfrm>
              <a:off x="8296" y="4265"/>
              <a:ext cx="1978" cy="656"/>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lstStyle/>
            <a:p>
              <a:pPr lvl="0" algn="ctr">
                <a:buClrTx/>
                <a:buSzTx/>
                <a:buFontTx/>
              </a:pPr>
              <a:r>
                <a:rPr lang="zh-CN" altLang="en-US" sz="1200" dirty="0" smtClean="0">
                  <a:latin typeface="微软雅黑" panose="020B0503020204020204" charset="-122"/>
                  <a:ea typeface="微软雅黑" panose="020B0503020204020204" charset="-122"/>
                  <a:sym typeface="+mn-ea"/>
                </a:rPr>
                <a:t>电机</a:t>
              </a:r>
              <a:endParaRPr lang="zh-CN" altLang="en-US" sz="1200" dirty="0" smtClean="0">
                <a:latin typeface="微软雅黑" panose="020B0503020204020204" charset="-122"/>
                <a:ea typeface="微软雅黑" panose="020B0503020204020204" charset="-122"/>
                <a:sym typeface="+mn-ea"/>
              </a:endParaRPr>
            </a:p>
          </p:txBody>
        </p:sp>
        <p:sp>
          <p:nvSpPr>
            <p:cNvPr id="89" name="Text Box 109"/>
            <p:cNvSpPr txBox="1">
              <a:spLocks noChangeArrowheads="1"/>
            </p:cNvSpPr>
            <p:nvPr/>
          </p:nvSpPr>
          <p:spPr bwMode="auto">
            <a:xfrm>
              <a:off x="14434" y="3441"/>
              <a:ext cx="2018" cy="62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lstStyle>
              <a:defPPr>
                <a:defRPr lang="zh-CN"/>
              </a:defPPr>
              <a:lvl1pPr algn="ctr">
                <a:defRPr sz="1200">
                  <a:latin typeface="微软雅黑" panose="020B0503020204020204" charset="-122"/>
                  <a:ea typeface="微软雅黑" panose="020B0503020204020204" charset="-122"/>
                </a:defRPr>
              </a:lvl1pPr>
            </a:lstStyle>
            <a:p>
              <a:r>
                <a:rPr lang="zh-CN" altLang="en-US" dirty="0">
                  <a:latin typeface="微软雅黑" panose="020B0503020204020204" charset="-122"/>
                  <a:ea typeface="微软雅黑" panose="020B0503020204020204" charset="-122"/>
                </a:rPr>
                <a:t>新能源汽车</a:t>
              </a:r>
              <a:endParaRPr lang="zh-CN" altLang="en-US" dirty="0">
                <a:latin typeface="微软雅黑" panose="020B0503020204020204" charset="-122"/>
                <a:ea typeface="微软雅黑" panose="020B0503020204020204" charset="-122"/>
              </a:endParaRPr>
            </a:p>
          </p:txBody>
        </p:sp>
        <p:sp>
          <p:nvSpPr>
            <p:cNvPr id="90" name="Text Box 109"/>
            <p:cNvSpPr txBox="1">
              <a:spLocks noChangeArrowheads="1"/>
            </p:cNvSpPr>
            <p:nvPr/>
          </p:nvSpPr>
          <p:spPr bwMode="auto">
            <a:xfrm>
              <a:off x="14420" y="4257"/>
              <a:ext cx="2018" cy="68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lstStyle>
              <a:defPPr>
                <a:defRPr lang="zh-CN"/>
              </a:defPPr>
              <a:lvl1pPr algn="ctr">
                <a:defRPr sz="1200">
                  <a:latin typeface="微软雅黑" panose="020B0503020204020204" charset="-122"/>
                  <a:ea typeface="微软雅黑" panose="020B0503020204020204" charset="-122"/>
                </a:defRPr>
              </a:lvl1pPr>
            </a:lstStyle>
            <a:p>
              <a:r>
                <a:rPr lang="zh-CN" altLang="en-US" dirty="0">
                  <a:latin typeface="微软雅黑" panose="020B0503020204020204" charset="-122"/>
                  <a:ea typeface="微软雅黑" panose="020B0503020204020204" charset="-122"/>
                </a:rPr>
                <a:t>充换电网络</a:t>
              </a:r>
              <a:endParaRPr lang="zh-CN" altLang="en-US" dirty="0">
                <a:latin typeface="微软雅黑" panose="020B0503020204020204" charset="-122"/>
                <a:ea typeface="微软雅黑" panose="020B0503020204020204" charset="-122"/>
              </a:endParaRPr>
            </a:p>
          </p:txBody>
        </p:sp>
        <p:sp>
          <p:nvSpPr>
            <p:cNvPr id="91" name="Text Box 109"/>
            <p:cNvSpPr txBox="1">
              <a:spLocks noChangeArrowheads="1"/>
            </p:cNvSpPr>
            <p:nvPr/>
          </p:nvSpPr>
          <p:spPr bwMode="auto">
            <a:xfrm>
              <a:off x="14413" y="5065"/>
              <a:ext cx="2018" cy="653"/>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lstStyle>
              <a:defPPr>
                <a:defRPr lang="zh-CN"/>
              </a:defPPr>
              <a:lvl1pPr algn="ctr">
                <a:defRPr sz="1200">
                  <a:latin typeface="微软雅黑" panose="020B0503020204020204" charset="-122"/>
                  <a:ea typeface="微软雅黑" panose="020B0503020204020204" charset="-122"/>
                </a:defRPr>
              </a:lvl1pPr>
            </a:lstStyle>
            <a:p>
              <a:r>
                <a:rPr lang="zh-CN" altLang="en-US" dirty="0">
                  <a:latin typeface="微软雅黑" panose="020B0503020204020204" charset="-122"/>
                  <a:ea typeface="微软雅黑" panose="020B0503020204020204" charset="-122"/>
                </a:rPr>
                <a:t>氢能交通</a:t>
              </a:r>
              <a:endParaRPr lang="zh-CN" altLang="en-US" dirty="0">
                <a:latin typeface="微软雅黑" panose="020B0503020204020204" charset="-122"/>
                <a:ea typeface="微软雅黑" panose="020B0503020204020204" charset="-122"/>
              </a:endParaRPr>
            </a:p>
          </p:txBody>
        </p:sp>
        <p:sp>
          <p:nvSpPr>
            <p:cNvPr id="92" name="Text Box 109"/>
            <p:cNvSpPr txBox="1">
              <a:spLocks noChangeArrowheads="1"/>
            </p:cNvSpPr>
            <p:nvPr/>
          </p:nvSpPr>
          <p:spPr bwMode="auto">
            <a:xfrm>
              <a:off x="2633" y="3491"/>
              <a:ext cx="1639" cy="629"/>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lstStyle/>
            <a:p>
              <a:pPr algn="ctr"/>
              <a:r>
                <a:rPr lang="zh-CN" altLang="en-US" sz="1200" dirty="0" smtClean="0">
                  <a:latin typeface="微软雅黑" panose="020B0503020204020204" charset="-122"/>
                  <a:ea typeface="微软雅黑" panose="020B0503020204020204" charset="-122"/>
                </a:rPr>
                <a:t>锂矿、镍矿、钴矿</a:t>
              </a:r>
              <a:endParaRPr lang="zh-CN" altLang="en-US" sz="1200" dirty="0" smtClean="0">
                <a:latin typeface="微软雅黑" panose="020B0503020204020204" charset="-122"/>
                <a:ea typeface="微软雅黑" panose="020B0503020204020204" charset="-122"/>
              </a:endParaRPr>
            </a:p>
          </p:txBody>
        </p:sp>
        <p:sp>
          <p:nvSpPr>
            <p:cNvPr id="93" name="Text Box 109"/>
            <p:cNvSpPr txBox="1">
              <a:spLocks noChangeArrowheads="1"/>
            </p:cNvSpPr>
            <p:nvPr/>
          </p:nvSpPr>
          <p:spPr bwMode="auto">
            <a:xfrm>
              <a:off x="2633" y="4248"/>
              <a:ext cx="1639" cy="673"/>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lstStyle>
              <a:defPPr>
                <a:defRPr lang="zh-CN"/>
              </a:defPPr>
              <a:lvl1pPr algn="ctr">
                <a:defRPr sz="1200">
                  <a:latin typeface="微软雅黑" panose="020B0503020204020204" charset="-122"/>
                  <a:ea typeface="微软雅黑" panose="020B0503020204020204" charset="-122"/>
                </a:defRPr>
              </a:lvl1pPr>
            </a:lstStyle>
            <a:p>
              <a:r>
                <a:rPr lang="zh-CN" altLang="en-US" dirty="0">
                  <a:latin typeface="微软雅黑" panose="020B0503020204020204" charset="-122"/>
                  <a:ea typeface="微软雅黑" panose="020B0503020204020204" charset="-122"/>
                </a:rPr>
                <a:t>石墨、稀土</a:t>
              </a:r>
              <a:endParaRPr lang="zh-CN" altLang="en-US" dirty="0">
                <a:latin typeface="微软雅黑" panose="020B0503020204020204" charset="-122"/>
                <a:ea typeface="微软雅黑" panose="020B0503020204020204" charset="-122"/>
              </a:endParaRPr>
            </a:p>
          </p:txBody>
        </p:sp>
        <p:sp>
          <p:nvSpPr>
            <p:cNvPr id="94" name="Text Box 109"/>
            <p:cNvSpPr txBox="1">
              <a:spLocks noChangeArrowheads="1"/>
            </p:cNvSpPr>
            <p:nvPr/>
          </p:nvSpPr>
          <p:spPr bwMode="auto">
            <a:xfrm>
              <a:off x="10464" y="3493"/>
              <a:ext cx="1893" cy="62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lstStyle/>
            <a:p>
              <a:pPr lvl="0" algn="ctr">
                <a:buClrTx/>
                <a:buSzTx/>
                <a:buFontTx/>
              </a:pPr>
              <a:r>
                <a:rPr lang="zh-CN" altLang="en-US" sz="1200" dirty="0" smtClean="0">
                  <a:latin typeface="微软雅黑" panose="020B0503020204020204" charset="-122"/>
                  <a:ea typeface="微软雅黑" panose="020B0503020204020204" charset="-122"/>
                  <a:sym typeface="+mn-ea"/>
                </a:rPr>
                <a:t>光伏组件</a:t>
              </a:r>
              <a:endParaRPr lang="zh-CN" altLang="en-US" sz="1200" dirty="0" smtClean="0">
                <a:latin typeface="微软雅黑" panose="020B0503020204020204" charset="-122"/>
                <a:ea typeface="微软雅黑" panose="020B0503020204020204" charset="-122"/>
                <a:sym typeface="+mn-ea"/>
              </a:endParaRPr>
            </a:p>
          </p:txBody>
        </p:sp>
        <p:sp>
          <p:nvSpPr>
            <p:cNvPr id="95" name="Text Box 109"/>
            <p:cNvSpPr txBox="1">
              <a:spLocks noChangeArrowheads="1"/>
            </p:cNvSpPr>
            <p:nvPr/>
          </p:nvSpPr>
          <p:spPr bwMode="auto">
            <a:xfrm>
              <a:off x="10450" y="4265"/>
              <a:ext cx="1893" cy="654"/>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lstStyle/>
            <a:p>
              <a:pPr lvl="0" algn="ctr">
                <a:buClrTx/>
                <a:buSzTx/>
                <a:buFontTx/>
              </a:pPr>
              <a:r>
                <a:rPr lang="zh-CN" altLang="en-US" sz="1200" dirty="0" smtClean="0">
                  <a:latin typeface="微软雅黑" panose="020B0503020204020204" charset="-122"/>
                  <a:ea typeface="微软雅黑" panose="020B0503020204020204" charset="-122"/>
                  <a:sym typeface="+mn-ea"/>
                </a:rPr>
                <a:t>储能系统</a:t>
              </a:r>
              <a:endParaRPr lang="zh-CN" altLang="en-US" sz="1200" dirty="0" smtClean="0">
                <a:latin typeface="微软雅黑" panose="020B0503020204020204" charset="-122"/>
                <a:ea typeface="微软雅黑" panose="020B0503020204020204" charset="-122"/>
                <a:sym typeface="+mn-ea"/>
              </a:endParaRPr>
            </a:p>
          </p:txBody>
        </p:sp>
        <p:sp>
          <p:nvSpPr>
            <p:cNvPr id="96" name="Text Box 109"/>
            <p:cNvSpPr txBox="1">
              <a:spLocks noChangeArrowheads="1"/>
            </p:cNvSpPr>
            <p:nvPr/>
          </p:nvSpPr>
          <p:spPr bwMode="auto">
            <a:xfrm>
              <a:off x="8296" y="5083"/>
              <a:ext cx="1978" cy="653"/>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lstStyle/>
            <a:p>
              <a:pPr lvl="0" algn="ctr">
                <a:buClrTx/>
                <a:buSzTx/>
                <a:buFontTx/>
              </a:pPr>
              <a:r>
                <a:rPr lang="zh-CN" altLang="en-US" sz="1200" dirty="0" smtClean="0">
                  <a:latin typeface="微软雅黑" panose="020B0503020204020204" charset="-122"/>
                  <a:ea typeface="微软雅黑" panose="020B0503020204020204" charset="-122"/>
                  <a:sym typeface="+mn-ea"/>
                </a:rPr>
                <a:t>电控系统</a:t>
              </a:r>
              <a:endParaRPr lang="zh-CN" altLang="en-US" sz="1200" dirty="0" smtClean="0">
                <a:latin typeface="微软雅黑" panose="020B0503020204020204" charset="-122"/>
                <a:ea typeface="微软雅黑" panose="020B0503020204020204" charset="-122"/>
                <a:sym typeface="+mn-ea"/>
              </a:endParaRPr>
            </a:p>
          </p:txBody>
        </p:sp>
        <p:sp>
          <p:nvSpPr>
            <p:cNvPr id="97" name="Text Box 109"/>
            <p:cNvSpPr txBox="1">
              <a:spLocks noChangeArrowheads="1"/>
            </p:cNvSpPr>
            <p:nvPr/>
          </p:nvSpPr>
          <p:spPr bwMode="auto">
            <a:xfrm>
              <a:off x="10466" y="5083"/>
              <a:ext cx="1893" cy="656"/>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lstStyle/>
            <a:p>
              <a:pPr lvl="0" algn="ctr">
                <a:buClrTx/>
                <a:buSzTx/>
                <a:buFontTx/>
              </a:pPr>
              <a:r>
                <a:rPr lang="zh-CN" altLang="en-US" sz="1200" dirty="0" smtClean="0">
                  <a:latin typeface="微软雅黑" panose="020B0503020204020204" charset="-122"/>
                  <a:ea typeface="微软雅黑" panose="020B0503020204020204" charset="-122"/>
                  <a:sym typeface="+mn-ea"/>
                </a:rPr>
                <a:t>氢能装备</a:t>
              </a:r>
              <a:endParaRPr lang="zh-CN" altLang="en-US" sz="1200" dirty="0" smtClean="0">
                <a:latin typeface="微软雅黑" panose="020B0503020204020204" charset="-122"/>
                <a:ea typeface="微软雅黑" panose="020B0503020204020204" charset="-122"/>
                <a:sym typeface="+mn-ea"/>
              </a:endParaRPr>
            </a:p>
          </p:txBody>
        </p:sp>
        <p:sp>
          <p:nvSpPr>
            <p:cNvPr id="98" name="Text Box 109"/>
            <p:cNvSpPr txBox="1">
              <a:spLocks noChangeArrowheads="1"/>
            </p:cNvSpPr>
            <p:nvPr/>
          </p:nvSpPr>
          <p:spPr bwMode="auto">
            <a:xfrm>
              <a:off x="4397" y="4248"/>
              <a:ext cx="1793" cy="673"/>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lstStyle/>
            <a:p>
              <a:pPr lvl="0" algn="ctr">
                <a:buClrTx/>
                <a:buSzTx/>
                <a:buFontTx/>
              </a:pPr>
              <a:r>
                <a:rPr lang="zh-CN" altLang="en-US" sz="1200" dirty="0" smtClean="0">
                  <a:latin typeface="微软雅黑" panose="020B0503020204020204" charset="-122"/>
                  <a:ea typeface="微软雅黑" panose="020B0503020204020204" charset="-122"/>
                  <a:sym typeface="+mn-ea"/>
                </a:rPr>
                <a:t>负极材料</a:t>
              </a:r>
              <a:endParaRPr lang="zh-CN" altLang="en-US" sz="1200" dirty="0" smtClean="0">
                <a:latin typeface="微软雅黑" panose="020B0503020204020204" charset="-122"/>
                <a:ea typeface="微软雅黑" panose="020B0503020204020204" charset="-122"/>
                <a:sym typeface="+mn-ea"/>
              </a:endParaRPr>
            </a:p>
          </p:txBody>
        </p:sp>
        <p:sp>
          <p:nvSpPr>
            <p:cNvPr id="99" name="Text Box 109"/>
            <p:cNvSpPr txBox="1">
              <a:spLocks noChangeArrowheads="1"/>
            </p:cNvSpPr>
            <p:nvPr/>
          </p:nvSpPr>
          <p:spPr bwMode="auto">
            <a:xfrm>
              <a:off x="16612" y="5067"/>
              <a:ext cx="2037" cy="714"/>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lstStyle>
              <a:defPPr>
                <a:defRPr lang="zh-CN"/>
              </a:defPPr>
              <a:lvl1pPr algn="ctr">
                <a:defRPr sz="1200">
                  <a:latin typeface="微软雅黑" panose="020B0503020204020204" charset="-122"/>
                  <a:ea typeface="微软雅黑" panose="020B0503020204020204" charset="-122"/>
                </a:defRPr>
              </a:lvl1pPr>
            </a:lstStyle>
            <a:p>
              <a:r>
                <a:rPr lang="zh-CN" altLang="en-US" dirty="0">
                  <a:latin typeface="微软雅黑" panose="020B0503020204020204" charset="-122"/>
                  <a:ea typeface="微软雅黑" panose="020B0503020204020204" charset="-122"/>
                </a:rPr>
                <a:t>工业节能</a:t>
              </a:r>
              <a:endParaRPr lang="zh-CN" altLang="en-US" dirty="0">
                <a:latin typeface="微软雅黑" panose="020B0503020204020204" charset="-122"/>
                <a:ea typeface="微软雅黑" panose="020B0503020204020204" charset="-122"/>
              </a:endParaRPr>
            </a:p>
          </p:txBody>
        </p:sp>
        <p:sp>
          <p:nvSpPr>
            <p:cNvPr id="101" name="Text Box 109"/>
            <p:cNvSpPr txBox="1">
              <a:spLocks noChangeArrowheads="1"/>
            </p:cNvSpPr>
            <p:nvPr/>
          </p:nvSpPr>
          <p:spPr bwMode="auto">
            <a:xfrm>
              <a:off x="16612" y="5929"/>
              <a:ext cx="2037" cy="576"/>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lstStyle>
              <a:defPPr>
                <a:defRPr lang="zh-CN"/>
              </a:defPPr>
              <a:lvl1pPr algn="ctr">
                <a:defRPr sz="1200">
                  <a:latin typeface="微软雅黑" panose="020B0503020204020204" charset="-122"/>
                  <a:ea typeface="微软雅黑" panose="020B0503020204020204" charset="-122"/>
                </a:defRPr>
              </a:lvl1pPr>
            </a:lstStyle>
            <a:p>
              <a:r>
                <a:rPr lang="en-US" altLang="zh-CN" dirty="0">
                  <a:latin typeface="微软雅黑" panose="020B0503020204020204" charset="-122"/>
                  <a:ea typeface="微软雅黑" panose="020B0503020204020204" charset="-122"/>
                </a:rPr>
                <a:t>智慧能源</a:t>
              </a:r>
              <a:endParaRPr lang="en-US" altLang="zh-CN" dirty="0">
                <a:latin typeface="微软雅黑" panose="020B0503020204020204" charset="-122"/>
                <a:ea typeface="微软雅黑" panose="020B0503020204020204" charset="-122"/>
              </a:endParaRPr>
            </a:p>
          </p:txBody>
        </p:sp>
      </p:grpSp>
      <p:sp>
        <p:nvSpPr>
          <p:cNvPr id="2" name="TextBox 21"/>
          <p:cNvSpPr txBox="1"/>
          <p:nvPr/>
        </p:nvSpPr>
        <p:spPr>
          <a:xfrm>
            <a:off x="3619500" y="1822450"/>
            <a:ext cx="1090930" cy="363220"/>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sp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dirty="0">
                <a:solidFill>
                  <a:schemeClr val="bg1"/>
                </a:solidFill>
                <a:latin typeface="微软雅黑" panose="020B0503020204020204" charset="-122"/>
                <a:ea typeface="微软雅黑" panose="020B0503020204020204" charset="-122"/>
              </a:rPr>
              <a:t>核心零部件</a:t>
            </a:r>
            <a:endParaRPr lang="zh-CN" altLang="en-US" dirty="0">
              <a:solidFill>
                <a:schemeClr val="bg1"/>
              </a:solidFill>
              <a:latin typeface="微软雅黑" panose="020B0503020204020204" charset="-122"/>
              <a:ea typeface="微软雅黑" panose="020B0503020204020204" charset="-122"/>
            </a:endParaRPr>
          </a:p>
        </p:txBody>
      </p:sp>
      <p:sp>
        <p:nvSpPr>
          <p:cNvPr id="5" name="Text Box 109"/>
          <p:cNvSpPr txBox="1">
            <a:spLocks noChangeArrowheads="1"/>
          </p:cNvSpPr>
          <p:nvPr/>
        </p:nvSpPr>
        <p:spPr bwMode="auto">
          <a:xfrm>
            <a:off x="1261212" y="3303898"/>
            <a:ext cx="1033962" cy="428197"/>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lstStyle>
            <a:defPPr>
              <a:defRPr lang="zh-CN"/>
            </a:defPPr>
            <a:lvl1pPr algn="ctr">
              <a:defRPr sz="1200">
                <a:latin typeface="微软雅黑" panose="020B0503020204020204" charset="-122"/>
                <a:ea typeface="微软雅黑" panose="020B0503020204020204" charset="-122"/>
              </a:defRPr>
            </a:lvl1pPr>
          </a:lstStyle>
          <a:p>
            <a:r>
              <a:rPr lang="zh-CN" altLang="en-US" dirty="0">
                <a:latin typeface="微软雅黑" panose="020B0503020204020204" charset="-122"/>
                <a:ea typeface="微软雅黑" panose="020B0503020204020204" charset="-122"/>
              </a:rPr>
              <a:t>硅矿、铜铝资源</a:t>
            </a:r>
            <a:endParaRPr lang="zh-CN" altLang="en-US" dirty="0">
              <a:latin typeface="微软雅黑" panose="020B0503020204020204" charset="-122"/>
              <a:ea typeface="微软雅黑" panose="020B0503020204020204" charset="-122"/>
            </a:endParaRPr>
          </a:p>
        </p:txBody>
      </p:sp>
      <p:sp>
        <p:nvSpPr>
          <p:cNvPr id="6" name="Text Box 109"/>
          <p:cNvSpPr txBox="1">
            <a:spLocks noChangeArrowheads="1"/>
          </p:cNvSpPr>
          <p:nvPr/>
        </p:nvSpPr>
        <p:spPr bwMode="auto">
          <a:xfrm>
            <a:off x="2373395" y="3300088"/>
            <a:ext cx="1131112" cy="428197"/>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200" dirty="0" smtClean="0">
                <a:latin typeface="微软雅黑" panose="020B0503020204020204" charset="-122"/>
                <a:ea typeface="微软雅黑" panose="020B0503020204020204" charset="-122"/>
                <a:sym typeface="+mn-ea"/>
              </a:rPr>
              <a:t>电解液、隔膜</a:t>
            </a:r>
            <a:endParaRPr lang="zh-CN" altLang="en-US" sz="1200" dirty="0" smtClean="0">
              <a:latin typeface="微软雅黑" panose="020B0503020204020204" charset="-122"/>
              <a:ea typeface="微软雅黑" panose="020B0503020204020204" charset="-122"/>
              <a:sym typeface="+mn-ea"/>
            </a:endParaRPr>
          </a:p>
        </p:txBody>
      </p:sp>
      <p:sp>
        <p:nvSpPr>
          <p:cNvPr id="37" name="Text Box 109"/>
          <p:cNvSpPr txBox="1">
            <a:spLocks noChangeArrowheads="1"/>
          </p:cNvSpPr>
          <p:nvPr/>
        </p:nvSpPr>
        <p:spPr bwMode="auto">
          <a:xfrm>
            <a:off x="2374665" y="3823328"/>
            <a:ext cx="1131112" cy="428197"/>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200" dirty="0" smtClean="0">
                <a:latin typeface="微软雅黑" panose="020B0503020204020204" charset="-122"/>
                <a:ea typeface="微软雅黑" panose="020B0503020204020204" charset="-122"/>
                <a:sym typeface="+mn-ea"/>
              </a:rPr>
              <a:t>光伏硅料、硅片</a:t>
            </a:r>
            <a:endParaRPr lang="zh-CN" altLang="en-US" sz="1200" dirty="0" smtClean="0">
              <a:latin typeface="微软雅黑" panose="020B0503020204020204" charset="-122"/>
              <a:ea typeface="微软雅黑" panose="020B0503020204020204" charset="-122"/>
              <a:sym typeface="+mn-ea"/>
            </a:endParaRPr>
          </a:p>
        </p:txBody>
      </p:sp>
      <p:sp>
        <p:nvSpPr>
          <p:cNvPr id="38" name="Text Box 109"/>
          <p:cNvSpPr txBox="1">
            <a:spLocks noChangeArrowheads="1"/>
          </p:cNvSpPr>
          <p:nvPr/>
        </p:nvSpPr>
        <p:spPr bwMode="auto">
          <a:xfrm>
            <a:off x="2373395" y="4346568"/>
            <a:ext cx="1131112" cy="428197"/>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200" dirty="0" smtClean="0">
                <a:latin typeface="微软雅黑" panose="020B0503020204020204" charset="-122"/>
                <a:ea typeface="微软雅黑" panose="020B0503020204020204" charset="-122"/>
                <a:sym typeface="+mn-ea"/>
              </a:rPr>
              <a:t>氢能催化材料</a:t>
            </a:r>
            <a:endParaRPr lang="zh-CN" altLang="en-US" sz="1200" dirty="0" smtClean="0">
              <a:latin typeface="微软雅黑" panose="020B0503020204020204" charset="-122"/>
              <a:ea typeface="微软雅黑" panose="020B0503020204020204" charset="-122"/>
              <a:sym typeface="+mn-ea"/>
            </a:endParaRPr>
          </a:p>
        </p:txBody>
      </p:sp>
      <p:sp>
        <p:nvSpPr>
          <p:cNvPr id="39" name="Text Box 109"/>
          <p:cNvSpPr txBox="1">
            <a:spLocks noChangeArrowheads="1"/>
          </p:cNvSpPr>
          <p:nvPr/>
        </p:nvSpPr>
        <p:spPr bwMode="auto">
          <a:xfrm>
            <a:off x="3611245" y="2307590"/>
            <a:ext cx="1092835" cy="40068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200" dirty="0" smtClean="0">
                <a:latin typeface="微软雅黑" panose="020B0503020204020204" charset="-122"/>
                <a:ea typeface="微软雅黑" panose="020B0503020204020204" charset="-122"/>
                <a:sym typeface="+mn-ea"/>
              </a:rPr>
              <a:t>功率半导体（IGBT、SiC）</a:t>
            </a:r>
            <a:endParaRPr lang="zh-CN" altLang="en-US" sz="1200" dirty="0" smtClean="0">
              <a:latin typeface="微软雅黑" panose="020B0503020204020204" charset="-122"/>
              <a:ea typeface="微软雅黑" panose="020B0503020204020204" charset="-122"/>
              <a:sym typeface="+mn-ea"/>
            </a:endParaRPr>
          </a:p>
        </p:txBody>
      </p:sp>
      <p:sp>
        <p:nvSpPr>
          <p:cNvPr id="40" name="Text Box 109"/>
          <p:cNvSpPr txBox="1">
            <a:spLocks noChangeArrowheads="1"/>
          </p:cNvSpPr>
          <p:nvPr/>
        </p:nvSpPr>
        <p:spPr bwMode="auto">
          <a:xfrm>
            <a:off x="3610610" y="2786380"/>
            <a:ext cx="1092835" cy="42799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200" dirty="0" smtClean="0">
                <a:latin typeface="微软雅黑" panose="020B0503020204020204" charset="-122"/>
                <a:ea typeface="微软雅黑" panose="020B0503020204020204" charset="-122"/>
                <a:sym typeface="+mn-ea"/>
              </a:rPr>
              <a:t>电池结构件</a:t>
            </a:r>
            <a:endParaRPr lang="zh-CN" altLang="en-US" sz="1200" dirty="0" smtClean="0">
              <a:latin typeface="微软雅黑" panose="020B0503020204020204" charset="-122"/>
              <a:ea typeface="微软雅黑" panose="020B0503020204020204" charset="-122"/>
              <a:sym typeface="+mn-ea"/>
            </a:endParaRPr>
          </a:p>
        </p:txBody>
      </p:sp>
      <p:sp>
        <p:nvSpPr>
          <p:cNvPr id="41" name="Text Box 109"/>
          <p:cNvSpPr txBox="1">
            <a:spLocks noChangeArrowheads="1"/>
          </p:cNvSpPr>
          <p:nvPr/>
        </p:nvSpPr>
        <p:spPr bwMode="auto">
          <a:xfrm>
            <a:off x="3595370" y="3300730"/>
            <a:ext cx="1102995" cy="42799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200" dirty="0" smtClean="0">
                <a:latin typeface="微软雅黑" panose="020B0503020204020204" charset="-122"/>
                <a:ea typeface="微软雅黑" panose="020B0503020204020204" charset="-122"/>
                <a:sym typeface="+mn-ea"/>
              </a:rPr>
              <a:t>光伏逆变器</a:t>
            </a:r>
            <a:endParaRPr lang="zh-CN" altLang="en-US" sz="1200" dirty="0" smtClean="0">
              <a:latin typeface="微软雅黑" panose="020B0503020204020204" charset="-122"/>
              <a:ea typeface="微软雅黑" panose="020B0503020204020204" charset="-122"/>
              <a:sym typeface="+mn-ea"/>
            </a:endParaRPr>
          </a:p>
        </p:txBody>
      </p:sp>
      <p:sp>
        <p:nvSpPr>
          <p:cNvPr id="42" name="Text Box 109"/>
          <p:cNvSpPr txBox="1">
            <a:spLocks noChangeArrowheads="1"/>
          </p:cNvSpPr>
          <p:nvPr/>
        </p:nvSpPr>
        <p:spPr bwMode="auto">
          <a:xfrm>
            <a:off x="3596640" y="3823970"/>
            <a:ext cx="1102995" cy="42799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200" dirty="0" smtClean="0">
                <a:latin typeface="微软雅黑" panose="020B0503020204020204" charset="-122"/>
                <a:ea typeface="微软雅黑" panose="020B0503020204020204" charset="-122"/>
                <a:sym typeface="+mn-ea"/>
              </a:rPr>
              <a:t>储能PCS</a:t>
            </a:r>
            <a:endParaRPr lang="zh-CN" altLang="en-US" sz="1200" dirty="0" smtClean="0">
              <a:latin typeface="微软雅黑" panose="020B0503020204020204" charset="-122"/>
              <a:ea typeface="微软雅黑" panose="020B0503020204020204" charset="-122"/>
              <a:sym typeface="+mn-ea"/>
            </a:endParaRPr>
          </a:p>
        </p:txBody>
      </p:sp>
      <p:sp>
        <p:nvSpPr>
          <p:cNvPr id="43" name="Text Box 109"/>
          <p:cNvSpPr txBox="1">
            <a:spLocks noChangeArrowheads="1"/>
          </p:cNvSpPr>
          <p:nvPr/>
        </p:nvSpPr>
        <p:spPr bwMode="auto">
          <a:xfrm>
            <a:off x="3603625" y="4347210"/>
            <a:ext cx="1102995" cy="42799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200" dirty="0" smtClean="0">
                <a:latin typeface="微软雅黑" panose="020B0503020204020204" charset="-122"/>
                <a:ea typeface="微软雅黑" panose="020B0503020204020204" charset="-122"/>
                <a:sym typeface="+mn-ea"/>
              </a:rPr>
              <a:t>传感器与控制芯片</a:t>
            </a:r>
            <a:endParaRPr lang="zh-CN" altLang="en-US" sz="1200" dirty="0" smtClean="0">
              <a:latin typeface="微软雅黑" panose="020B0503020204020204" charset="-122"/>
              <a:ea typeface="微软雅黑" panose="020B0503020204020204" charset="-122"/>
              <a:sym typeface="+mn-ea"/>
            </a:endParaRPr>
          </a:p>
        </p:txBody>
      </p:sp>
      <p:sp>
        <p:nvSpPr>
          <p:cNvPr id="44" name="Rectangle 25"/>
          <p:cNvSpPr/>
          <p:nvPr/>
        </p:nvSpPr>
        <p:spPr>
          <a:xfrm rot="10800000" flipH="1" flipV="1">
            <a:off x="7490460" y="1822450"/>
            <a:ext cx="1061720" cy="363220"/>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spAutoFit/>
          </a:bodyPr>
          <a:p>
            <a:pPr algn="ctr"/>
            <a:r>
              <a:rPr lang="zh-CN" altLang="en-US" sz="1200" b="1" dirty="0">
                <a:solidFill>
                  <a:schemeClr val="bg1"/>
                </a:solidFill>
                <a:latin typeface="微软雅黑" panose="020B0503020204020204" charset="-122"/>
                <a:ea typeface="微软雅黑" panose="020B0503020204020204" charset="-122"/>
                <a:cs typeface="Arial" panose="020B0604020202090204" pitchFamily="34" charset="0"/>
              </a:rPr>
              <a:t>系统集成</a:t>
            </a:r>
            <a:endParaRPr lang="zh-CN" altLang="en-US" sz="1200" b="1" dirty="0">
              <a:solidFill>
                <a:schemeClr val="bg1"/>
              </a:solidFill>
              <a:latin typeface="微软雅黑" panose="020B0503020204020204" charset="-122"/>
              <a:ea typeface="微软雅黑" panose="020B0503020204020204" charset="-122"/>
              <a:cs typeface="Arial" panose="020B0604020202090204" pitchFamily="34" charset="0"/>
            </a:endParaRPr>
          </a:p>
        </p:txBody>
      </p:sp>
      <p:sp>
        <p:nvSpPr>
          <p:cNvPr id="45" name="Text Box 109"/>
          <p:cNvSpPr txBox="1">
            <a:spLocks noChangeArrowheads="1"/>
          </p:cNvSpPr>
          <p:nvPr/>
        </p:nvSpPr>
        <p:spPr bwMode="auto">
          <a:xfrm>
            <a:off x="7489190" y="2298700"/>
            <a:ext cx="1062355" cy="39751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200" dirty="0" smtClean="0">
                <a:latin typeface="微软雅黑" panose="020B0503020204020204" charset="-122"/>
                <a:ea typeface="微软雅黑" panose="020B0503020204020204" charset="-122"/>
                <a:sym typeface="+mn-ea"/>
              </a:rPr>
              <a:t>新能源汽车整车</a:t>
            </a:r>
            <a:endParaRPr lang="zh-CN" altLang="en-US" sz="1200" dirty="0" smtClean="0">
              <a:latin typeface="微软雅黑" panose="020B0503020204020204" charset="-122"/>
              <a:ea typeface="微软雅黑" panose="020B0503020204020204" charset="-122"/>
              <a:sym typeface="+mn-ea"/>
            </a:endParaRPr>
          </a:p>
        </p:txBody>
      </p:sp>
      <p:sp>
        <p:nvSpPr>
          <p:cNvPr id="46" name="Text Box 109"/>
          <p:cNvSpPr txBox="1">
            <a:spLocks noChangeArrowheads="1"/>
          </p:cNvSpPr>
          <p:nvPr/>
        </p:nvSpPr>
        <p:spPr bwMode="auto">
          <a:xfrm>
            <a:off x="7480300" y="2781300"/>
            <a:ext cx="1062355" cy="44513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200" dirty="0" smtClean="0">
                <a:latin typeface="微软雅黑" panose="020B0503020204020204" charset="-122"/>
                <a:ea typeface="微软雅黑" panose="020B0503020204020204" charset="-122"/>
                <a:sym typeface="+mn-ea"/>
              </a:rPr>
              <a:t>光伏电站集成</a:t>
            </a:r>
            <a:endParaRPr lang="zh-CN" altLang="en-US" sz="1200" dirty="0" smtClean="0">
              <a:latin typeface="微软雅黑" panose="020B0503020204020204" charset="-122"/>
              <a:ea typeface="微软雅黑" panose="020B0503020204020204" charset="-122"/>
              <a:sym typeface="+mn-ea"/>
            </a:endParaRPr>
          </a:p>
        </p:txBody>
      </p:sp>
      <p:sp>
        <p:nvSpPr>
          <p:cNvPr id="47" name="Text Box 109"/>
          <p:cNvSpPr txBox="1">
            <a:spLocks noChangeArrowheads="1"/>
          </p:cNvSpPr>
          <p:nvPr/>
        </p:nvSpPr>
        <p:spPr bwMode="auto">
          <a:xfrm>
            <a:off x="7490460" y="3311525"/>
            <a:ext cx="1062355" cy="41719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200" dirty="0" smtClean="0">
                <a:latin typeface="微软雅黑" panose="020B0503020204020204" charset="-122"/>
                <a:ea typeface="微软雅黑" panose="020B0503020204020204" charset="-122"/>
                <a:sym typeface="+mn-ea"/>
              </a:rPr>
              <a:t>储能电站集成</a:t>
            </a:r>
            <a:endParaRPr lang="zh-CN" altLang="en-US" sz="1200" dirty="0" smtClean="0">
              <a:latin typeface="微软雅黑" panose="020B0503020204020204" charset="-122"/>
              <a:ea typeface="微软雅黑" panose="020B0503020204020204" charset="-122"/>
              <a:sym typeface="+mn-ea"/>
            </a:endParaRPr>
          </a:p>
        </p:txBody>
      </p:sp>
      <p:sp>
        <p:nvSpPr>
          <p:cNvPr id="48" name="Text Box 109"/>
          <p:cNvSpPr txBox="1">
            <a:spLocks noChangeArrowheads="1"/>
          </p:cNvSpPr>
          <p:nvPr/>
        </p:nvSpPr>
        <p:spPr bwMode="auto">
          <a:xfrm>
            <a:off x="7489190" y="3823335"/>
            <a:ext cx="1062355" cy="415925"/>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200" dirty="0" smtClean="0">
                <a:latin typeface="微软雅黑" panose="020B0503020204020204" charset="-122"/>
                <a:ea typeface="微软雅黑" panose="020B0503020204020204" charset="-122"/>
                <a:sym typeface="+mn-ea"/>
              </a:rPr>
              <a:t>微电网系统</a:t>
            </a:r>
            <a:endParaRPr lang="zh-CN" altLang="en-US" sz="1200" dirty="0" smtClean="0">
              <a:latin typeface="微软雅黑" panose="020B0503020204020204" charset="-122"/>
              <a:ea typeface="微软雅黑" panose="020B0503020204020204" charset="-122"/>
              <a:sym typeface="+mn-ea"/>
            </a:endParaRPr>
          </a:p>
        </p:txBody>
      </p:sp>
      <p:sp>
        <p:nvSpPr>
          <p:cNvPr id="49" name="Text Box 109"/>
          <p:cNvSpPr txBox="1">
            <a:spLocks noChangeArrowheads="1"/>
          </p:cNvSpPr>
          <p:nvPr/>
        </p:nvSpPr>
        <p:spPr bwMode="auto">
          <a:xfrm>
            <a:off x="10086835" y="4306125"/>
            <a:ext cx="1285039" cy="36648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lstStyle>
            <a:defPPr>
              <a:defRPr lang="zh-CN"/>
            </a:defPPr>
            <a:lvl1pPr algn="ctr">
              <a:defRPr sz="1200">
                <a:latin typeface="微软雅黑" panose="020B0503020204020204" charset="-122"/>
                <a:ea typeface="微软雅黑" panose="020B0503020204020204" charset="-122"/>
              </a:defRPr>
            </a:lvl1pPr>
          </a:lstStyle>
          <a:p>
            <a:r>
              <a:rPr lang="en-US" altLang="zh-CN" dirty="0">
                <a:latin typeface="微软雅黑" panose="020B0503020204020204" charset="-122"/>
                <a:ea typeface="微软雅黑" panose="020B0503020204020204" charset="-122"/>
              </a:rPr>
              <a:t>绿氢应用</a:t>
            </a:r>
            <a:endParaRPr lang="en-US" altLang="zh-CN" dirty="0">
              <a:latin typeface="微软雅黑" panose="020B0503020204020204" charset="-122"/>
              <a:ea typeface="微软雅黑" panose="020B0503020204020204" charset="-122"/>
            </a:endParaRPr>
          </a:p>
        </p:txBody>
      </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52" name="Picture 3" descr="F:\中关村信息谷\信息谷资料\信息谷VI\logo-png.png"/>
              <p:cNvPicPr>
                <a:picLocks noChangeAspect="1" noChangeArrowheads="1"/>
              </p:cNvPicPr>
              <p:nvPr/>
            </p:nvPicPr>
            <p:blipFill>
              <a:blip r:embed="rId1" cstate="print"/>
              <a:srcRect/>
              <a:stretch>
                <a:fillRect/>
              </a:stretch>
            </p:blipFill>
            <p:spPr bwMode="auto">
              <a:xfrm>
                <a:off x="8713227" y="467941"/>
                <a:ext cx="1656000" cy="311029"/>
              </a:xfrm>
              <a:prstGeom prst="rect">
                <a:avLst/>
              </a:prstGeom>
              <a:noFill/>
            </p:spPr>
          </p:pic>
          <p:pic>
            <p:nvPicPr>
              <p:cNvPr id="53" name="Picture 3" descr="F:\中关村信息谷\信息谷资料\信息谷VI\PPT\LOGO02.png"/>
              <p:cNvPicPr>
                <a:picLocks noChangeAspect="1" noChangeArrowheads="1"/>
              </p:cNvPicPr>
              <p:nvPr/>
            </p:nvPicPr>
            <p:blipFill>
              <a:blip r:embed="rId2" cstate="print"/>
              <a:srcRect/>
              <a:stretch>
                <a:fillRect/>
              </a:stretch>
            </p:blipFill>
            <p:spPr bwMode="auto">
              <a:xfrm>
                <a:off x="6697011" y="412203"/>
                <a:ext cx="1728000" cy="415778"/>
              </a:xfrm>
              <a:prstGeom prst="rect">
                <a:avLst/>
              </a:prstGeom>
              <a:noFill/>
            </p:spPr>
          </p:pic>
        </p:grpSp>
        <p:pic>
          <p:nvPicPr>
            <p:cNvPr id="54" name="Picture 3" descr="F:\中关村信息谷\信息谷资料\信息谷VI\PPT\边条03.png"/>
            <p:cNvPicPr>
              <a:picLocks noChangeAspect="1" noChangeArrowheads="1"/>
            </p:cNvPicPr>
            <p:nvPr/>
          </p:nvPicPr>
          <p:blipFill>
            <a:blip r:embed="rId3" cstate="print"/>
            <a:srcRect/>
            <a:stretch>
              <a:fillRect/>
            </a:stretch>
          </p:blipFill>
          <p:spPr bwMode="auto">
            <a:xfrm flipV="1">
              <a:off x="11064" y="941"/>
              <a:ext cx="7751" cy="120"/>
            </a:xfrm>
            <a:prstGeom prst="rect">
              <a:avLst/>
            </a:prstGeom>
            <a:noFill/>
          </p:spPr>
        </p:pic>
      </p:grpSp>
      <p:grpSp>
        <p:nvGrpSpPr>
          <p:cNvPr id="55" name="组合 54"/>
          <p:cNvGrpSpPr/>
          <p:nvPr/>
        </p:nvGrpSpPr>
        <p:grpSpPr>
          <a:xfrm>
            <a:off x="498475" y="274955"/>
            <a:ext cx="9058910" cy="1076325"/>
            <a:chOff x="1128" y="853"/>
            <a:chExt cx="14266" cy="1695"/>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4"/>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5"/>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6"/>
              </p:custDataLst>
            </p:nvPr>
          </p:nvSpPr>
          <p:spPr>
            <a:xfrm>
              <a:off x="2076" y="853"/>
              <a:ext cx="13318" cy="1695"/>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新能源产业链</a:t>
              </a: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结构</a:t>
              </a:r>
              <a:endPar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sp>
        <p:nvSpPr>
          <p:cNvPr id="60" name="任意多边形 59"/>
          <p:cNvSpPr/>
          <p:nvPr/>
        </p:nvSpPr>
        <p:spPr>
          <a:xfrm rot="5400000">
            <a:off x="5701665" y="1331595"/>
            <a:ext cx="941070" cy="9269730"/>
          </a:xfrm>
          <a:custGeom>
            <a:avLst/>
            <a:gdLst>
              <a:gd name="adj" fmla="val 50000"/>
              <a:gd name="a" fmla="pin 0 adj 100000"/>
              <a:gd name="x1" fmla="*/ w a 200000"/>
              <a:gd name="x2" fmla="*/ w a 100000"/>
              <a:gd name="x3" fmla="+- x1 wd2 0"/>
            </a:gdLst>
            <a:ahLst/>
            <a:cxnLst>
              <a:cxn ang="3">
                <a:pos x="x2" y="t"/>
              </a:cxn>
              <a:cxn ang="cd2">
                <a:pos x="x1" y="vc"/>
              </a:cxn>
              <a:cxn ang="cd4">
                <a:pos x="l" y="b"/>
              </a:cxn>
              <a:cxn ang="cd4">
                <a:pos x="x2" y="b"/>
              </a:cxn>
              <a:cxn ang="cd4">
                <a:pos x="r" y="b"/>
              </a:cxn>
              <a:cxn ang="0">
                <a:pos x="x3" y="vc"/>
              </a:cxn>
            </a:cxnLst>
            <a:rect l="l" t="t" r="r" b="b"/>
            <a:pathLst>
              <a:path w="1770" h="7108">
                <a:moveTo>
                  <a:pt x="886" y="0"/>
                </a:moveTo>
                <a:lnTo>
                  <a:pt x="1754" y="641"/>
                </a:lnTo>
                <a:lnTo>
                  <a:pt x="1769" y="641"/>
                </a:lnTo>
                <a:lnTo>
                  <a:pt x="1769" y="652"/>
                </a:lnTo>
                <a:lnTo>
                  <a:pt x="1770" y="653"/>
                </a:lnTo>
                <a:lnTo>
                  <a:pt x="1769" y="653"/>
                </a:lnTo>
                <a:lnTo>
                  <a:pt x="1769" y="7108"/>
                </a:lnTo>
                <a:lnTo>
                  <a:pt x="0" y="7108"/>
                </a:lnTo>
                <a:lnTo>
                  <a:pt x="0" y="641"/>
                </a:lnTo>
                <a:lnTo>
                  <a:pt x="17" y="641"/>
                </a:lnTo>
                <a:lnTo>
                  <a:pt x="886"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62" name="Content Placeholder 2"/>
          <p:cNvSpPr txBox="1"/>
          <p:nvPr/>
        </p:nvSpPr>
        <p:spPr bwMode="auto">
          <a:xfrm>
            <a:off x="1661795" y="5495925"/>
            <a:ext cx="2973705"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500" b="1">
                <a:solidFill>
                  <a:srgbClr val="0070C0"/>
                </a:solidFill>
                <a:latin typeface="微软雅黑" panose="020B0503020204020204" charset="-122"/>
                <a:ea typeface="微软雅黑" panose="020B0503020204020204" charset="-122"/>
                <a:cs typeface="+mn-ea"/>
                <a:sym typeface="+mn-lt"/>
              </a:rPr>
              <a:t>外部保障体系</a:t>
            </a:r>
            <a:endParaRPr lang="en-US" altLang="zh-CN" sz="1500" b="1">
              <a:solidFill>
                <a:srgbClr val="0070C0"/>
              </a:solidFill>
              <a:latin typeface="微软雅黑" panose="020B0503020204020204" charset="-122"/>
              <a:ea typeface="微软雅黑" panose="020B0503020204020204" charset="-122"/>
              <a:cs typeface="+mn-ea"/>
              <a:sym typeface="+mn-lt"/>
            </a:endParaRPr>
          </a:p>
        </p:txBody>
      </p:sp>
      <p:sp>
        <p:nvSpPr>
          <p:cNvPr id="64" name="文本框 63"/>
          <p:cNvSpPr txBox="1"/>
          <p:nvPr/>
        </p:nvSpPr>
        <p:spPr>
          <a:xfrm>
            <a:off x="1765300" y="5960745"/>
            <a:ext cx="7832090" cy="352425"/>
          </a:xfrm>
          <a:prstGeom prst="rect">
            <a:avLst/>
          </a:prstGeom>
          <a:noFill/>
        </p:spPr>
        <p:txBody>
          <a:bodyPr wrap="square" rtlCol="0">
            <a:spAutoFit/>
          </a:bodyPr>
          <a:p>
            <a:r>
              <a:rPr lang="zh-CN" altLang="en-US" sz="17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政策支持 ｜ 资本投入 ｜ 人才体系 ｜ 产业园区 ｜ 标准体系 ｜ 电网基础设施</a:t>
            </a:r>
            <a:endParaRPr lang="zh-CN" altLang="en-US" sz="17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1">
            <a:alphaModFix amt="90000"/>
          </a:blip>
          <a:srcRect t="7234" b="7234"/>
          <a:stretch>
            <a:fillRect/>
          </a:stretch>
        </p:blipFill>
        <p:spPr>
          <a:xfrm>
            <a:off x="0" y="1700530"/>
            <a:ext cx="5696585" cy="3654425"/>
          </a:xfrm>
          <a:prstGeom prst="rect">
            <a:avLst/>
          </a:prstGeom>
          <a:effectLst/>
        </p:spPr>
      </p:pic>
      <p:sp>
        <p:nvSpPr>
          <p:cNvPr id="35" name="文本框 34"/>
          <p:cNvSpPr txBox="1"/>
          <p:nvPr/>
        </p:nvSpPr>
        <p:spPr>
          <a:xfrm>
            <a:off x="643890" y="2239645"/>
            <a:ext cx="11548110" cy="3935730"/>
          </a:xfrm>
          <a:prstGeom prst="rect">
            <a:avLst/>
          </a:prstGeom>
          <a:solidFill>
            <a:schemeClr val="bg1">
              <a:alpha val="44000"/>
            </a:schemeClr>
          </a:solidFill>
          <a:ln>
            <a:noFill/>
          </a:ln>
        </p:spPr>
        <p:txBody>
          <a:bodyPr wrap="square" rtlCol="0">
            <a:normAutofit/>
          </a:bodyPr>
          <a:lstStyle/>
          <a:p>
            <a:pPr>
              <a:lnSpc>
                <a:spcPct val="140000"/>
              </a:lnSpc>
            </a:pPr>
            <a:endParaRPr lang="zh-CN" altLang="en-US" sz="2400" kern="100" dirty="0">
              <a:effectLst/>
              <a:latin typeface="+mn-ea"/>
              <a:cs typeface="汉仪尚巍手书W" panose="00020600040101010101" charset="-122"/>
            </a:endParaRPr>
          </a:p>
        </p:txBody>
      </p:sp>
      <p:sp>
        <p:nvSpPr>
          <p:cNvPr id="4" name="标题"/>
          <p:cNvSpPr>
            <a:spLocks noGrp="1"/>
          </p:cNvSpPr>
          <p:nvPr>
            <p:ph type="title"/>
            <p:custDataLst>
              <p:tags r:id="rId2"/>
            </p:custDataLst>
          </p:nvPr>
        </p:nvSpPr>
        <p:spPr>
          <a:xfrm>
            <a:off x="1019175" y="60801"/>
            <a:ext cx="1698625" cy="1081088"/>
          </a:xfrm>
        </p:spPr>
        <p:txBody>
          <a:bodyPr/>
          <a:lstStyle/>
          <a:p>
            <a:r>
              <a:rPr lang="zh-CN" altLang="en-US" sz="4800">
                <a:latin typeface="微软雅黑" panose="020B0503020204020204" charset="-122"/>
                <a:ea typeface="微软雅黑" panose="020B0503020204020204" charset="-122"/>
              </a:rPr>
              <a:t>目录</a:t>
            </a:r>
            <a:endParaRPr lang="zh-CN" altLang="en-US" sz="4800">
              <a:latin typeface="微软雅黑" panose="020B0503020204020204" charset="-122"/>
              <a:ea typeface="微软雅黑" panose="020B0503020204020204" charset="-122"/>
            </a:endParaRPr>
          </a:p>
        </p:txBody>
      </p:sp>
      <p:sp>
        <p:nvSpPr>
          <p:cNvPr id="40" name="任意多边形: 形状 39"/>
          <p:cNvSpPr/>
          <p:nvPr>
            <p:custDataLst>
              <p:tags r:id="rId3"/>
            </p:custDataLst>
          </p:nvPr>
        </p:nvSpPr>
        <p:spPr>
          <a:xfrm>
            <a:off x="2783205" y="646430"/>
            <a:ext cx="2828290" cy="397510"/>
          </a:xfrm>
          <a:custGeom>
            <a:avLst/>
            <a:gdLst/>
            <a:ahLst/>
            <a:cxnLst/>
            <a:rect l="l" t="t" r="r" b="b"/>
            <a:pathLst>
              <a:path w="3777444" h="536451">
                <a:moveTo>
                  <a:pt x="703511" y="95771"/>
                </a:moveTo>
                <a:cubicBezTo>
                  <a:pt x="660202" y="95771"/>
                  <a:pt x="626101" y="111845"/>
                  <a:pt x="601210" y="143992"/>
                </a:cubicBezTo>
                <a:cubicBezTo>
                  <a:pt x="576318" y="176138"/>
                  <a:pt x="563873" y="217773"/>
                  <a:pt x="563873" y="268896"/>
                </a:cubicBezTo>
                <a:cubicBezTo>
                  <a:pt x="563873" y="319348"/>
                  <a:pt x="576039" y="360592"/>
                  <a:pt x="600373" y="392628"/>
                </a:cubicBezTo>
                <a:cubicBezTo>
                  <a:pt x="624706" y="424663"/>
                  <a:pt x="658081" y="440681"/>
                  <a:pt x="700497" y="440681"/>
                </a:cubicBezTo>
                <a:cubicBezTo>
                  <a:pt x="743806" y="440681"/>
                  <a:pt x="777515" y="425333"/>
                  <a:pt x="801625" y="394637"/>
                </a:cubicBezTo>
                <a:cubicBezTo>
                  <a:pt x="825736" y="363941"/>
                  <a:pt x="837791" y="322697"/>
                  <a:pt x="837791" y="270905"/>
                </a:cubicBezTo>
                <a:cubicBezTo>
                  <a:pt x="837791" y="216880"/>
                  <a:pt x="826071" y="174185"/>
                  <a:pt x="802630" y="142820"/>
                </a:cubicBezTo>
                <a:cubicBezTo>
                  <a:pt x="779190" y="111454"/>
                  <a:pt x="746150" y="95771"/>
                  <a:pt x="703511" y="95771"/>
                </a:cubicBezTo>
                <a:close/>
                <a:moveTo>
                  <a:pt x="2974777" y="8707"/>
                </a:moveTo>
                <a:lnTo>
                  <a:pt x="3381301" y="8707"/>
                </a:lnTo>
                <a:lnTo>
                  <a:pt x="3381301" y="99120"/>
                </a:lnTo>
                <a:lnTo>
                  <a:pt x="3233291" y="99120"/>
                </a:lnTo>
                <a:lnTo>
                  <a:pt x="3233291" y="527410"/>
                </a:lnTo>
                <a:lnTo>
                  <a:pt x="3122451" y="527410"/>
                </a:lnTo>
                <a:lnTo>
                  <a:pt x="3122451" y="99120"/>
                </a:lnTo>
                <a:lnTo>
                  <a:pt x="2974777" y="99120"/>
                </a:lnTo>
                <a:close/>
                <a:moveTo>
                  <a:pt x="2442307" y="8707"/>
                </a:moveTo>
                <a:lnTo>
                  <a:pt x="2562857" y="8707"/>
                </a:lnTo>
                <a:lnTo>
                  <a:pt x="2774491" y="334864"/>
                </a:lnTo>
                <a:cubicBezTo>
                  <a:pt x="2788555" y="356518"/>
                  <a:pt x="2797150" y="370248"/>
                  <a:pt x="2800276" y="376052"/>
                </a:cubicBezTo>
                <a:lnTo>
                  <a:pt x="2801950" y="376052"/>
                </a:lnTo>
                <a:cubicBezTo>
                  <a:pt x="2799717" y="363550"/>
                  <a:pt x="2798601" y="339663"/>
                  <a:pt x="2798601" y="304391"/>
                </a:cubicBezTo>
                <a:lnTo>
                  <a:pt x="2798601" y="8707"/>
                </a:lnTo>
                <a:lnTo>
                  <a:pt x="2903413" y="8707"/>
                </a:lnTo>
                <a:lnTo>
                  <a:pt x="2903413" y="527410"/>
                </a:lnTo>
                <a:lnTo>
                  <a:pt x="2790230" y="527410"/>
                </a:lnTo>
                <a:lnTo>
                  <a:pt x="2570559" y="191877"/>
                </a:lnTo>
                <a:cubicBezTo>
                  <a:pt x="2559174" y="174464"/>
                  <a:pt x="2550914" y="160400"/>
                  <a:pt x="2545779" y="149684"/>
                </a:cubicBezTo>
                <a:lnTo>
                  <a:pt x="2544105" y="149684"/>
                </a:lnTo>
                <a:cubicBezTo>
                  <a:pt x="2546114" y="167544"/>
                  <a:pt x="2547119" y="195114"/>
                  <a:pt x="2547119" y="232396"/>
                </a:cubicBezTo>
                <a:lnTo>
                  <a:pt x="2547119" y="527410"/>
                </a:lnTo>
                <a:lnTo>
                  <a:pt x="2442307" y="527410"/>
                </a:lnTo>
                <a:close/>
                <a:moveTo>
                  <a:pt x="2051782" y="8707"/>
                </a:moveTo>
                <a:lnTo>
                  <a:pt x="2346796" y="8707"/>
                </a:lnTo>
                <a:lnTo>
                  <a:pt x="2346796" y="99120"/>
                </a:lnTo>
                <a:lnTo>
                  <a:pt x="2162287" y="99120"/>
                </a:lnTo>
                <a:lnTo>
                  <a:pt x="2162287" y="221345"/>
                </a:lnTo>
                <a:lnTo>
                  <a:pt x="2333737" y="221345"/>
                </a:lnTo>
                <a:lnTo>
                  <a:pt x="2333737" y="311423"/>
                </a:lnTo>
                <a:lnTo>
                  <a:pt x="2162287" y="311423"/>
                </a:lnTo>
                <a:lnTo>
                  <a:pt x="2162287" y="436997"/>
                </a:lnTo>
                <a:lnTo>
                  <a:pt x="2358851" y="436997"/>
                </a:lnTo>
                <a:lnTo>
                  <a:pt x="2358851" y="527410"/>
                </a:lnTo>
                <a:lnTo>
                  <a:pt x="2051782" y="527410"/>
                </a:lnTo>
                <a:close/>
                <a:moveTo>
                  <a:pt x="1574602" y="8707"/>
                </a:moveTo>
                <a:lnTo>
                  <a:pt x="1981126" y="8707"/>
                </a:lnTo>
                <a:lnTo>
                  <a:pt x="1981126" y="99120"/>
                </a:lnTo>
                <a:lnTo>
                  <a:pt x="1833116" y="99120"/>
                </a:lnTo>
                <a:lnTo>
                  <a:pt x="1833116" y="527410"/>
                </a:lnTo>
                <a:lnTo>
                  <a:pt x="1722276" y="527410"/>
                </a:lnTo>
                <a:lnTo>
                  <a:pt x="1722276" y="99120"/>
                </a:lnTo>
                <a:lnTo>
                  <a:pt x="1574602" y="99120"/>
                </a:lnTo>
                <a:close/>
                <a:moveTo>
                  <a:pt x="1042132" y="8707"/>
                </a:moveTo>
                <a:lnTo>
                  <a:pt x="1162683" y="8707"/>
                </a:lnTo>
                <a:lnTo>
                  <a:pt x="1374316" y="334864"/>
                </a:lnTo>
                <a:cubicBezTo>
                  <a:pt x="1388380" y="356518"/>
                  <a:pt x="1396975" y="370248"/>
                  <a:pt x="1400101" y="376052"/>
                </a:cubicBezTo>
                <a:lnTo>
                  <a:pt x="1401775" y="376052"/>
                </a:lnTo>
                <a:cubicBezTo>
                  <a:pt x="1399543" y="363550"/>
                  <a:pt x="1398426" y="339663"/>
                  <a:pt x="1398426" y="304391"/>
                </a:cubicBezTo>
                <a:lnTo>
                  <a:pt x="1398426" y="8707"/>
                </a:lnTo>
                <a:lnTo>
                  <a:pt x="1503239" y="8707"/>
                </a:lnTo>
                <a:lnTo>
                  <a:pt x="1503239" y="527410"/>
                </a:lnTo>
                <a:lnTo>
                  <a:pt x="1390055" y="527410"/>
                </a:lnTo>
                <a:lnTo>
                  <a:pt x="1170384" y="191877"/>
                </a:lnTo>
                <a:cubicBezTo>
                  <a:pt x="1158999" y="174464"/>
                  <a:pt x="1150739" y="160400"/>
                  <a:pt x="1145605" y="149684"/>
                </a:cubicBezTo>
                <a:lnTo>
                  <a:pt x="1143930" y="149684"/>
                </a:lnTo>
                <a:cubicBezTo>
                  <a:pt x="1145939" y="167544"/>
                  <a:pt x="1146944" y="195114"/>
                  <a:pt x="1146944" y="232396"/>
                </a:cubicBezTo>
                <a:lnTo>
                  <a:pt x="1146944" y="527410"/>
                </a:lnTo>
                <a:lnTo>
                  <a:pt x="1042132" y="527410"/>
                </a:lnTo>
                <a:close/>
                <a:moveTo>
                  <a:pt x="3627090" y="0"/>
                </a:moveTo>
                <a:cubicBezTo>
                  <a:pt x="3677766" y="0"/>
                  <a:pt x="3720294" y="6586"/>
                  <a:pt x="3754673" y="19757"/>
                </a:cubicBezTo>
                <a:lnTo>
                  <a:pt x="3754673" y="123565"/>
                </a:lnTo>
                <a:cubicBezTo>
                  <a:pt x="3719847" y="99901"/>
                  <a:pt x="3679106" y="88069"/>
                  <a:pt x="3632448" y="88069"/>
                </a:cubicBezTo>
                <a:cubicBezTo>
                  <a:pt x="3605212" y="88069"/>
                  <a:pt x="3583446" y="93037"/>
                  <a:pt x="3567150" y="102971"/>
                </a:cubicBezTo>
                <a:cubicBezTo>
                  <a:pt x="3550853" y="112905"/>
                  <a:pt x="3542705" y="126244"/>
                  <a:pt x="3542705" y="142987"/>
                </a:cubicBezTo>
                <a:cubicBezTo>
                  <a:pt x="3542705" y="156382"/>
                  <a:pt x="3548286" y="168716"/>
                  <a:pt x="3559448" y="179989"/>
                </a:cubicBezTo>
                <a:cubicBezTo>
                  <a:pt x="3570610" y="191263"/>
                  <a:pt x="3598180" y="206499"/>
                  <a:pt x="3642159" y="225698"/>
                </a:cubicBezTo>
                <a:cubicBezTo>
                  <a:pt x="3693728" y="247799"/>
                  <a:pt x="3729168" y="271128"/>
                  <a:pt x="3748478" y="295685"/>
                </a:cubicBezTo>
                <a:cubicBezTo>
                  <a:pt x="3767789" y="320241"/>
                  <a:pt x="3777444" y="349486"/>
                  <a:pt x="3777444" y="383419"/>
                </a:cubicBezTo>
                <a:cubicBezTo>
                  <a:pt x="3777444" y="433202"/>
                  <a:pt x="3759808" y="471153"/>
                  <a:pt x="3724535" y="497272"/>
                </a:cubicBezTo>
                <a:cubicBezTo>
                  <a:pt x="3689263" y="523392"/>
                  <a:pt x="3639145" y="536451"/>
                  <a:pt x="3574182" y="536451"/>
                </a:cubicBezTo>
                <a:cubicBezTo>
                  <a:pt x="3514799" y="536451"/>
                  <a:pt x="3466133" y="526852"/>
                  <a:pt x="3428181" y="507653"/>
                </a:cubicBezTo>
                <a:lnTo>
                  <a:pt x="3428181" y="396813"/>
                </a:lnTo>
                <a:cubicBezTo>
                  <a:pt x="3469928" y="431416"/>
                  <a:pt x="3517367" y="448717"/>
                  <a:pt x="3570498" y="448717"/>
                </a:cubicBezTo>
                <a:cubicBezTo>
                  <a:pt x="3600636" y="448717"/>
                  <a:pt x="3623295" y="443527"/>
                  <a:pt x="3638476" y="433146"/>
                </a:cubicBezTo>
                <a:cubicBezTo>
                  <a:pt x="3653656" y="422765"/>
                  <a:pt x="3661246" y="409427"/>
                  <a:pt x="3661246" y="393130"/>
                </a:cubicBezTo>
                <a:cubicBezTo>
                  <a:pt x="3661246" y="379066"/>
                  <a:pt x="3655219" y="365783"/>
                  <a:pt x="3643164" y="353281"/>
                </a:cubicBezTo>
                <a:cubicBezTo>
                  <a:pt x="3631109" y="340780"/>
                  <a:pt x="3599297" y="323813"/>
                  <a:pt x="3547728" y="302382"/>
                </a:cubicBezTo>
                <a:cubicBezTo>
                  <a:pt x="3466691" y="268003"/>
                  <a:pt x="3426172" y="217996"/>
                  <a:pt x="3426172" y="152363"/>
                </a:cubicBezTo>
                <a:cubicBezTo>
                  <a:pt x="3426172" y="104143"/>
                  <a:pt x="3444534" y="66694"/>
                  <a:pt x="3481257" y="40017"/>
                </a:cubicBezTo>
                <a:cubicBezTo>
                  <a:pt x="3517981" y="13339"/>
                  <a:pt x="3566592" y="0"/>
                  <a:pt x="3627090" y="0"/>
                </a:cubicBezTo>
                <a:close/>
                <a:moveTo>
                  <a:pt x="706859" y="0"/>
                </a:moveTo>
                <a:cubicBezTo>
                  <a:pt x="780976" y="0"/>
                  <a:pt x="840637" y="24669"/>
                  <a:pt x="885844" y="74005"/>
                </a:cubicBezTo>
                <a:cubicBezTo>
                  <a:pt x="931050" y="123342"/>
                  <a:pt x="953653" y="186742"/>
                  <a:pt x="953653" y="264208"/>
                </a:cubicBezTo>
                <a:cubicBezTo>
                  <a:pt x="953653" y="345021"/>
                  <a:pt x="930157" y="410599"/>
                  <a:pt x="883165" y="460940"/>
                </a:cubicBezTo>
                <a:cubicBezTo>
                  <a:pt x="836172" y="511281"/>
                  <a:pt x="774613" y="536451"/>
                  <a:pt x="698488" y="536451"/>
                </a:cubicBezTo>
                <a:cubicBezTo>
                  <a:pt x="624148" y="536451"/>
                  <a:pt x="563761" y="512062"/>
                  <a:pt x="517327" y="463284"/>
                </a:cubicBezTo>
                <a:cubicBezTo>
                  <a:pt x="470892" y="414505"/>
                  <a:pt x="447675" y="351718"/>
                  <a:pt x="447675" y="274923"/>
                </a:cubicBezTo>
                <a:cubicBezTo>
                  <a:pt x="447675" y="193663"/>
                  <a:pt x="471394" y="127527"/>
                  <a:pt x="518833" y="76517"/>
                </a:cubicBezTo>
                <a:cubicBezTo>
                  <a:pt x="566272" y="25506"/>
                  <a:pt x="628948" y="0"/>
                  <a:pt x="706859" y="0"/>
                </a:cubicBezTo>
                <a:close/>
                <a:moveTo>
                  <a:pt x="275258" y="0"/>
                </a:moveTo>
                <a:cubicBezTo>
                  <a:pt x="325934" y="0"/>
                  <a:pt x="368350" y="6586"/>
                  <a:pt x="402506" y="19757"/>
                </a:cubicBezTo>
                <a:lnTo>
                  <a:pt x="402506" y="126579"/>
                </a:lnTo>
                <a:cubicBezTo>
                  <a:pt x="367457" y="106040"/>
                  <a:pt x="327720" y="95771"/>
                  <a:pt x="283295" y="95771"/>
                </a:cubicBezTo>
                <a:cubicBezTo>
                  <a:pt x="232618" y="95771"/>
                  <a:pt x="192100" y="111956"/>
                  <a:pt x="161739" y="144326"/>
                </a:cubicBezTo>
                <a:cubicBezTo>
                  <a:pt x="131378" y="176697"/>
                  <a:pt x="116198" y="219001"/>
                  <a:pt x="116198" y="271240"/>
                </a:cubicBezTo>
                <a:cubicBezTo>
                  <a:pt x="116198" y="322139"/>
                  <a:pt x="130597" y="363104"/>
                  <a:pt x="159395" y="394135"/>
                </a:cubicBezTo>
                <a:cubicBezTo>
                  <a:pt x="188193" y="425165"/>
                  <a:pt x="227149" y="440681"/>
                  <a:pt x="276262" y="440681"/>
                </a:cubicBezTo>
                <a:cubicBezTo>
                  <a:pt x="322474" y="440681"/>
                  <a:pt x="364554" y="429518"/>
                  <a:pt x="402506" y="407194"/>
                </a:cubicBezTo>
                <a:lnTo>
                  <a:pt x="402506" y="508658"/>
                </a:lnTo>
                <a:cubicBezTo>
                  <a:pt x="364778" y="527187"/>
                  <a:pt x="315553" y="536451"/>
                  <a:pt x="254831" y="536451"/>
                </a:cubicBezTo>
                <a:cubicBezTo>
                  <a:pt x="176696" y="536451"/>
                  <a:pt x="114691" y="513067"/>
                  <a:pt x="68814" y="466298"/>
                </a:cubicBezTo>
                <a:cubicBezTo>
                  <a:pt x="22938" y="419528"/>
                  <a:pt x="0" y="357188"/>
                  <a:pt x="0" y="279276"/>
                </a:cubicBezTo>
                <a:cubicBezTo>
                  <a:pt x="0" y="197346"/>
                  <a:pt x="25617" y="130318"/>
                  <a:pt x="76851" y="78191"/>
                </a:cubicBezTo>
                <a:cubicBezTo>
                  <a:pt x="128085" y="26064"/>
                  <a:pt x="194221" y="0"/>
                  <a:pt x="275258" y="0"/>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00">
              <a:latin typeface="微软雅黑" panose="020B0503020204020204" charset="-122"/>
              <a:ea typeface="微软雅黑" panose="020B0503020204020204" charset="-122"/>
            </a:endParaRPr>
          </a:p>
        </p:txBody>
      </p:sp>
      <p:grpSp>
        <p:nvGrpSpPr>
          <p:cNvPr id="30" name="组合 29"/>
          <p:cNvGrpSpPr/>
          <p:nvPr>
            <p:custDataLst>
              <p:tags r:id="rId4"/>
            </p:custDataLst>
          </p:nvPr>
        </p:nvGrpSpPr>
        <p:grpSpPr>
          <a:xfrm>
            <a:off x="4761230" y="1925320"/>
            <a:ext cx="6781165" cy="1620520"/>
            <a:chOff x="10627" y="3019"/>
            <a:chExt cx="7983" cy="1709"/>
          </a:xfrm>
        </p:grpSpPr>
        <p:sp>
          <p:nvSpPr>
            <p:cNvPr id="2" name="矩形: 圆角 4"/>
            <p:cNvSpPr/>
            <p:nvPr>
              <p:custDataLst>
                <p:tags r:id="rId5"/>
              </p:custDataLst>
            </p:nvPr>
          </p:nvSpPr>
          <p:spPr>
            <a:xfrm>
              <a:off x="10627" y="3019"/>
              <a:ext cx="7983" cy="1709"/>
            </a:xfrm>
            <a:prstGeom prst="roundRect">
              <a:avLst>
                <a:gd name="adj" fmla="val 5508"/>
              </a:avLst>
            </a:prstGeom>
            <a:gradFill>
              <a:gsLst>
                <a:gs pos="100000">
                  <a:schemeClr val="bg2">
                    <a:lumMod val="8000"/>
                    <a:lumOff val="92000"/>
                  </a:schemeClr>
                </a:gs>
                <a:gs pos="0">
                  <a:schemeClr val="bg2">
                    <a:lumMod val="8000"/>
                    <a:lumOff val="92000"/>
                  </a:schemeClr>
                </a:gs>
              </a:gsLst>
              <a:lin ang="2700000" scaled="0"/>
            </a:gradFill>
            <a:ln>
              <a:noFill/>
            </a:ln>
            <a:effectLst>
              <a:outerShdw blurRad="254000" dist="152400" dir="5400000" algn="t" rotWithShape="0">
                <a:schemeClr val="bg2">
                  <a:lumMod val="9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3600">
                <a:latin typeface="微软雅黑" panose="020B0503020204020204" charset="-122"/>
                <a:ea typeface="微软雅黑" panose="020B0503020204020204" charset="-122"/>
                <a:sym typeface="+mn-ea"/>
              </a:endParaRPr>
            </a:p>
          </p:txBody>
        </p:sp>
        <p:sp>
          <p:nvSpPr>
            <p:cNvPr id="3" name="任意多边形: 形状 18"/>
            <p:cNvSpPr/>
            <p:nvPr>
              <p:custDataLst>
                <p:tags r:id="rId6"/>
              </p:custDataLst>
            </p:nvPr>
          </p:nvSpPr>
          <p:spPr>
            <a:xfrm flipH="1">
              <a:off x="10627" y="3141"/>
              <a:ext cx="1970" cy="1468"/>
            </a:xfrm>
            <a:custGeom>
              <a:avLst/>
              <a:gdLst>
                <a:gd name="connsiteX0" fmla="*/ 2364775 w 2364775"/>
                <a:gd name="connsiteY0" fmla="*/ 1604774 h 1604774"/>
                <a:gd name="connsiteX1" fmla="*/ 0 w 2364775"/>
                <a:gd name="connsiteY1" fmla="*/ 1604774 h 1604774"/>
                <a:gd name="connsiteX2" fmla="*/ 2364775 w 2364775"/>
                <a:gd name="connsiteY2" fmla="*/ 0 h 1604774"/>
              </a:gdLst>
              <a:ahLst/>
              <a:cxnLst>
                <a:cxn ang="0">
                  <a:pos x="connsiteX0" y="connsiteY0"/>
                </a:cxn>
                <a:cxn ang="0">
                  <a:pos x="connsiteX1" y="connsiteY1"/>
                </a:cxn>
                <a:cxn ang="0">
                  <a:pos x="connsiteX2" y="connsiteY2"/>
                </a:cxn>
              </a:cxnLst>
              <a:rect l="l" t="t" r="r" b="b"/>
              <a:pathLst>
                <a:path w="2364775" h="1604774">
                  <a:moveTo>
                    <a:pt x="2364775" y="1604774"/>
                  </a:moveTo>
                  <a:lnTo>
                    <a:pt x="0" y="1604774"/>
                  </a:lnTo>
                  <a:lnTo>
                    <a:pt x="2364775" y="0"/>
                  </a:lnTo>
                  <a:close/>
                </a:path>
              </a:pathLst>
            </a:custGeom>
            <a:gradFill>
              <a:gsLst>
                <a:gs pos="100000">
                  <a:schemeClr val="accent1">
                    <a:alpha val="5000"/>
                  </a:schemeClr>
                </a:gs>
                <a:gs pos="0">
                  <a:schemeClr val="accent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4000">
                <a:latin typeface="微软雅黑" panose="020B0503020204020204" charset="-122"/>
                <a:ea typeface="微软雅黑" panose="020B0503020204020204" charset="-122"/>
                <a:sym typeface="+mn-ea"/>
              </a:endParaRPr>
            </a:p>
          </p:txBody>
        </p:sp>
        <p:sp>
          <p:nvSpPr>
            <p:cNvPr id="6" name="项标题"/>
            <p:cNvSpPr txBox="1"/>
            <p:nvPr>
              <p:custDataLst>
                <p:tags r:id="rId7"/>
              </p:custDataLst>
            </p:nvPr>
          </p:nvSpPr>
          <p:spPr>
            <a:xfrm>
              <a:off x="13160" y="3234"/>
              <a:ext cx="5450" cy="1280"/>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4800" b="1" spc="300" dirty="0">
                  <a:solidFill>
                    <a:srgbClr val="44546A"/>
                  </a:solidFill>
                  <a:latin typeface="微软雅黑" panose="020B0503020204020204" charset="-122"/>
                  <a:ea typeface="微软雅黑" panose="020B0503020204020204" charset="-122"/>
                  <a:sym typeface="+mn-ea"/>
                </a:rPr>
                <a:t>产业链中游分析</a:t>
              </a:r>
              <a:endParaRPr lang="zh-CN" altLang="en-US" sz="4800" b="1" spc="300" dirty="0">
                <a:solidFill>
                  <a:srgbClr val="44546A"/>
                </a:solidFill>
                <a:latin typeface="微软雅黑" panose="020B0503020204020204" charset="-122"/>
                <a:ea typeface="微软雅黑" panose="020B0503020204020204" charset="-122"/>
                <a:sym typeface="+mn-ea"/>
              </a:endParaRPr>
            </a:p>
          </p:txBody>
        </p:sp>
        <p:sp>
          <p:nvSpPr>
            <p:cNvPr id="7" name="序号"/>
            <p:cNvSpPr txBox="1"/>
            <p:nvPr>
              <p:custDataLst>
                <p:tags r:id="rId8"/>
              </p:custDataLst>
            </p:nvPr>
          </p:nvSpPr>
          <p:spPr>
            <a:xfrm>
              <a:off x="10961" y="3234"/>
              <a:ext cx="1734" cy="1280"/>
            </a:xfrm>
            <a:prstGeom prst="rect">
              <a:avLst/>
            </a:prstGeom>
            <a:noFill/>
          </p:spPr>
          <p:txBody>
            <a:bodyPr wrap="non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000" b="1" dirty="0">
                  <a:solidFill>
                    <a:schemeClr val="accent1"/>
                  </a:solidFill>
                  <a:latin typeface="微软雅黑" panose="020B0503020204020204" charset="-122"/>
                  <a:ea typeface="微软雅黑" panose="020B0503020204020204" charset="-122"/>
                </a:rPr>
                <a:t>01</a:t>
              </a:r>
              <a:endParaRPr lang="en-US" sz="6000" b="1" dirty="0">
                <a:solidFill>
                  <a:schemeClr val="accent1"/>
                </a:solidFill>
                <a:latin typeface="微软雅黑" panose="020B0503020204020204" charset="-122"/>
                <a:ea typeface="微软雅黑" panose="020B0503020204020204" charset="-122"/>
              </a:endParaRPr>
            </a:p>
          </p:txBody>
        </p:sp>
        <p:cxnSp>
          <p:nvCxnSpPr>
            <p:cNvPr id="34" name="直接连接符 33"/>
            <p:cNvCxnSpPr/>
            <p:nvPr>
              <p:custDataLst>
                <p:tags r:id="rId9"/>
              </p:custDataLst>
            </p:nvPr>
          </p:nvCxnSpPr>
          <p:spPr>
            <a:xfrm>
              <a:off x="12789" y="3652"/>
              <a:ext cx="0" cy="445"/>
            </a:xfrm>
            <a:prstGeom prst="line">
              <a:avLst/>
            </a:prstGeom>
            <a:ln w="25400" cap="rnd">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33" name="组合 132"/>
          <p:cNvGrpSpPr/>
          <p:nvPr/>
        </p:nvGrpSpPr>
        <p:grpSpPr>
          <a:xfrm>
            <a:off x="8975725" y="274955"/>
            <a:ext cx="2840990" cy="366395"/>
            <a:chOff x="11064" y="247"/>
            <a:chExt cx="7750" cy="814"/>
          </a:xfrm>
        </p:grpSpPr>
        <p:grpSp>
          <p:nvGrpSpPr>
            <p:cNvPr id="134" name="组合 10"/>
            <p:cNvGrpSpPr/>
            <p:nvPr/>
          </p:nvGrpSpPr>
          <p:grpSpPr>
            <a:xfrm>
              <a:off x="12344" y="247"/>
              <a:ext cx="6376" cy="656"/>
              <a:chOff x="6697011" y="412203"/>
              <a:chExt cx="3672216" cy="415778"/>
            </a:xfrm>
          </p:grpSpPr>
          <p:pic>
            <p:nvPicPr>
              <p:cNvPr id="135" name="Picture 3" descr="F:\中关村信息谷\信息谷资料\信息谷VI\logo-png.png"/>
              <p:cNvPicPr>
                <a:picLocks noChangeAspect="1" noChangeArrowheads="1"/>
              </p:cNvPicPr>
              <p:nvPr/>
            </p:nvPicPr>
            <p:blipFill>
              <a:blip r:embed="rId10" cstate="print"/>
              <a:srcRect/>
              <a:stretch>
                <a:fillRect/>
              </a:stretch>
            </p:blipFill>
            <p:spPr bwMode="auto">
              <a:xfrm>
                <a:off x="8713227" y="467941"/>
                <a:ext cx="1656000" cy="311029"/>
              </a:xfrm>
              <a:prstGeom prst="rect">
                <a:avLst/>
              </a:prstGeom>
              <a:noFill/>
            </p:spPr>
          </p:pic>
          <p:pic>
            <p:nvPicPr>
              <p:cNvPr id="151" name="Picture 3" descr="F:\中关村信息谷\信息谷资料\信息谷VI\PPT\LOGO02.png"/>
              <p:cNvPicPr>
                <a:picLocks noChangeAspect="1" noChangeArrowheads="1"/>
              </p:cNvPicPr>
              <p:nvPr/>
            </p:nvPicPr>
            <p:blipFill>
              <a:blip r:embed="rId11" cstate="print"/>
              <a:srcRect/>
              <a:stretch>
                <a:fillRect/>
              </a:stretch>
            </p:blipFill>
            <p:spPr bwMode="auto">
              <a:xfrm>
                <a:off x="6697011" y="412203"/>
                <a:ext cx="1728000" cy="415778"/>
              </a:xfrm>
              <a:prstGeom prst="rect">
                <a:avLst/>
              </a:prstGeom>
              <a:noFill/>
            </p:spPr>
          </p:pic>
        </p:grpSp>
        <p:pic>
          <p:nvPicPr>
            <p:cNvPr id="175" name="Picture 3" descr="F:\中关村信息谷\信息谷资料\信息谷VI\PPT\边条03.png"/>
            <p:cNvPicPr>
              <a:picLocks noChangeAspect="1" noChangeArrowheads="1"/>
            </p:cNvPicPr>
            <p:nvPr/>
          </p:nvPicPr>
          <p:blipFill>
            <a:blip r:embed="rId12" cstate="print"/>
            <a:srcRect/>
            <a:stretch>
              <a:fillRect/>
            </a:stretch>
          </p:blipFill>
          <p:spPr bwMode="auto">
            <a:xfrm flipV="1">
              <a:off x="11064" y="941"/>
              <a:ext cx="7751" cy="120"/>
            </a:xfrm>
            <a:prstGeom prst="rect">
              <a:avLst/>
            </a:prstGeom>
            <a:noFill/>
          </p:spPr>
        </p:pic>
      </p:grpSp>
      <p:grpSp>
        <p:nvGrpSpPr>
          <p:cNvPr id="31" name="组合 30"/>
          <p:cNvGrpSpPr/>
          <p:nvPr/>
        </p:nvGrpSpPr>
        <p:grpSpPr>
          <a:xfrm>
            <a:off x="7747635" y="3919855"/>
            <a:ext cx="3794125" cy="773430"/>
            <a:chOff x="10626" y="5184"/>
            <a:chExt cx="8248" cy="1709"/>
          </a:xfrm>
        </p:grpSpPr>
        <p:sp>
          <p:nvSpPr>
            <p:cNvPr id="18" name="矩形: 圆角 49"/>
            <p:cNvSpPr/>
            <p:nvPr>
              <p:custDataLst>
                <p:tags r:id="rId13"/>
              </p:custDataLst>
            </p:nvPr>
          </p:nvSpPr>
          <p:spPr>
            <a:xfrm>
              <a:off x="10626" y="5184"/>
              <a:ext cx="7983" cy="1709"/>
            </a:xfrm>
            <a:prstGeom prst="roundRect">
              <a:avLst>
                <a:gd name="adj" fmla="val 5508"/>
              </a:avLst>
            </a:prstGeom>
            <a:gradFill>
              <a:gsLst>
                <a:gs pos="100000">
                  <a:schemeClr val="bg2">
                    <a:lumMod val="8000"/>
                    <a:lumOff val="92000"/>
                  </a:schemeClr>
                </a:gs>
                <a:gs pos="0">
                  <a:schemeClr val="bg2">
                    <a:lumMod val="8000"/>
                    <a:lumOff val="92000"/>
                  </a:schemeClr>
                </a:gs>
              </a:gsLst>
              <a:lin ang="2700000" scaled="0"/>
            </a:gradFill>
            <a:ln>
              <a:noFill/>
            </a:ln>
            <a:effectLst>
              <a:outerShdw blurRad="254000" dist="152400" dir="5400000" algn="t" rotWithShape="0">
                <a:schemeClr val="bg2">
                  <a:lumMod val="9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600">
                <a:latin typeface="微软雅黑" panose="020B0503020204020204" charset="-122"/>
                <a:ea typeface="微软雅黑" panose="020B0503020204020204" charset="-122"/>
                <a:sym typeface="+mn-ea"/>
              </a:endParaRPr>
            </a:p>
          </p:txBody>
        </p:sp>
        <p:sp>
          <p:nvSpPr>
            <p:cNvPr id="19" name="任意多边形: 形状 50"/>
            <p:cNvSpPr/>
            <p:nvPr>
              <p:custDataLst>
                <p:tags r:id="rId14"/>
              </p:custDataLst>
            </p:nvPr>
          </p:nvSpPr>
          <p:spPr>
            <a:xfrm flipH="1">
              <a:off x="10626" y="5306"/>
              <a:ext cx="1970" cy="1468"/>
            </a:xfrm>
            <a:custGeom>
              <a:avLst/>
              <a:gdLst>
                <a:gd name="connsiteX0" fmla="*/ 2364775 w 2364775"/>
                <a:gd name="connsiteY0" fmla="*/ 1604774 h 1604774"/>
                <a:gd name="connsiteX1" fmla="*/ 0 w 2364775"/>
                <a:gd name="connsiteY1" fmla="*/ 1604774 h 1604774"/>
                <a:gd name="connsiteX2" fmla="*/ 2364775 w 2364775"/>
                <a:gd name="connsiteY2" fmla="*/ 0 h 1604774"/>
              </a:gdLst>
              <a:ahLst/>
              <a:cxnLst>
                <a:cxn ang="0">
                  <a:pos x="connsiteX0" y="connsiteY0"/>
                </a:cxn>
                <a:cxn ang="0">
                  <a:pos x="connsiteX1" y="connsiteY1"/>
                </a:cxn>
                <a:cxn ang="0">
                  <a:pos x="connsiteX2" y="connsiteY2"/>
                </a:cxn>
              </a:cxnLst>
              <a:rect l="l" t="t" r="r" b="b"/>
              <a:pathLst>
                <a:path w="2364775" h="1604774">
                  <a:moveTo>
                    <a:pt x="2364775" y="1604774"/>
                  </a:moveTo>
                  <a:lnTo>
                    <a:pt x="0" y="1604774"/>
                  </a:lnTo>
                  <a:lnTo>
                    <a:pt x="2364775" y="0"/>
                  </a:lnTo>
                  <a:close/>
                </a:path>
              </a:pathLst>
            </a:custGeom>
            <a:gradFill>
              <a:gsLst>
                <a:gs pos="100000">
                  <a:schemeClr val="accent1">
                    <a:alpha val="5000"/>
                  </a:schemeClr>
                </a:gs>
                <a:gs pos="0">
                  <a:schemeClr val="accent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20" name="项标题"/>
            <p:cNvSpPr txBox="1"/>
            <p:nvPr>
              <p:custDataLst>
                <p:tags r:id="rId15"/>
              </p:custDataLst>
            </p:nvPr>
          </p:nvSpPr>
          <p:spPr>
            <a:xfrm>
              <a:off x="13860" y="5399"/>
              <a:ext cx="5014" cy="1280"/>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buClrTx/>
                <a:buSzTx/>
                <a:buFontTx/>
              </a:pPr>
              <a:r>
                <a:rPr lang="zh-CN" altLang="en-US" sz="2400" b="1" spc="300" dirty="0">
                  <a:solidFill>
                    <a:srgbClr val="44546A"/>
                  </a:solidFill>
                  <a:latin typeface="微软雅黑" panose="020B0503020204020204" charset="-122"/>
                  <a:ea typeface="微软雅黑" panose="020B0503020204020204" charset="-122"/>
                  <a:sym typeface="+mn-ea"/>
                </a:rPr>
                <a:t>产业招商建议</a:t>
              </a:r>
              <a:endParaRPr lang="zh-CN" altLang="en-US" sz="2400" b="1" spc="300" dirty="0">
                <a:solidFill>
                  <a:srgbClr val="44546A"/>
                </a:solidFill>
                <a:latin typeface="微软雅黑" panose="020B0503020204020204" charset="-122"/>
                <a:ea typeface="微软雅黑" panose="020B0503020204020204" charset="-122"/>
                <a:sym typeface="+mn-ea"/>
              </a:endParaRPr>
            </a:p>
          </p:txBody>
        </p:sp>
        <p:sp>
          <p:nvSpPr>
            <p:cNvPr id="28" name="序号"/>
            <p:cNvSpPr txBox="1"/>
            <p:nvPr>
              <p:custDataLst>
                <p:tags r:id="rId16"/>
              </p:custDataLst>
            </p:nvPr>
          </p:nvSpPr>
          <p:spPr>
            <a:xfrm>
              <a:off x="10961" y="5399"/>
              <a:ext cx="1734" cy="1280"/>
            </a:xfrm>
            <a:prstGeom prst="rect">
              <a:avLst/>
            </a:prstGeom>
            <a:noFill/>
          </p:spPr>
          <p:txBody>
            <a:bodyPr wrap="non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200" b="1" dirty="0">
                  <a:solidFill>
                    <a:schemeClr val="accent1"/>
                  </a:solidFill>
                  <a:latin typeface="微软雅黑" panose="020B0503020204020204" charset="-122"/>
                  <a:ea typeface="微软雅黑" panose="020B0503020204020204" charset="-122"/>
                </a:rPr>
                <a:t>02</a:t>
              </a:r>
              <a:endParaRPr lang="en-US" sz="3200" b="1" dirty="0">
                <a:solidFill>
                  <a:schemeClr val="accent1"/>
                </a:solidFill>
                <a:latin typeface="微软雅黑" panose="020B0503020204020204" charset="-122"/>
                <a:ea typeface="微软雅黑" panose="020B0503020204020204" charset="-122"/>
              </a:endParaRPr>
            </a:p>
          </p:txBody>
        </p:sp>
        <p:cxnSp>
          <p:nvCxnSpPr>
            <p:cNvPr id="29" name="直接连接符 28"/>
            <p:cNvCxnSpPr/>
            <p:nvPr>
              <p:custDataLst>
                <p:tags r:id="rId17"/>
              </p:custDataLst>
            </p:nvPr>
          </p:nvCxnSpPr>
          <p:spPr>
            <a:xfrm>
              <a:off x="13232" y="5817"/>
              <a:ext cx="0" cy="445"/>
            </a:xfrm>
            <a:prstGeom prst="line">
              <a:avLst/>
            </a:prstGeom>
            <a:ln w="25400" cap="rnd">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spTree>
    <p:custDataLst>
      <p:tags r:id="rId18"/>
    </p:custDataLst>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274955"/>
            <a:ext cx="9058910" cy="583565"/>
            <a:chOff x="1128" y="853"/>
            <a:chExt cx="14266" cy="919"/>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3"/>
              </p:custDataLst>
            </p:nvPr>
          </p:nvSpPr>
          <p:spPr>
            <a:xfrm>
              <a:off x="2076" y="853"/>
              <a:ext cx="13318" cy="919"/>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新能源产业中游</a:t>
              </a:r>
              <a:r>
                <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结构</a:t>
              </a:r>
              <a:endPar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sp>
        <p:nvSpPr>
          <p:cNvPr id="5" name="矩形 4"/>
          <p:cNvSpPr/>
          <p:nvPr/>
        </p:nvSpPr>
        <p:spPr>
          <a:xfrm>
            <a:off x="367030" y="1340485"/>
            <a:ext cx="1145540" cy="147447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dirty="0">
                <a:solidFill>
                  <a:schemeClr val="bg1"/>
                </a:solidFill>
                <a:latin typeface="微软雅黑" panose="020B0503020204020204" charset="-122"/>
                <a:ea typeface="微软雅黑" panose="020B0503020204020204" charset="-122"/>
                <a:cs typeface="Arial" panose="020B0604020202090204" pitchFamily="34" charset="0"/>
                <a:sym typeface="+mn-ea"/>
              </a:rPr>
              <a:t>核心部件</a:t>
            </a:r>
            <a:endParaRPr lang="zh-CN" altLang="en-US">
              <a:latin typeface="微软雅黑" panose="020B0503020204020204" charset="-122"/>
              <a:ea typeface="微软雅黑" panose="020B0503020204020204" charset="-122"/>
            </a:endParaRPr>
          </a:p>
        </p:txBody>
      </p:sp>
      <p:sp>
        <p:nvSpPr>
          <p:cNvPr id="17" name="矩形 16"/>
          <p:cNvSpPr/>
          <p:nvPr/>
        </p:nvSpPr>
        <p:spPr>
          <a:xfrm>
            <a:off x="380365" y="3096895"/>
            <a:ext cx="1144905" cy="1496695"/>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dirty="0">
                <a:solidFill>
                  <a:schemeClr val="bg1"/>
                </a:solidFill>
                <a:latin typeface="微软雅黑" panose="020B0503020204020204" charset="-122"/>
                <a:ea typeface="微软雅黑" panose="020B0503020204020204" charset="-122"/>
                <a:cs typeface="Arial" panose="020B0604020202090204" pitchFamily="34" charset="0"/>
                <a:sym typeface="+mn-ea"/>
              </a:rPr>
              <a:t>能源装备</a:t>
            </a:r>
            <a:endParaRPr lang="zh-CN" altLang="en-US">
              <a:latin typeface="微软雅黑" panose="020B0503020204020204" charset="-122"/>
              <a:ea typeface="微软雅黑" panose="020B0503020204020204" charset="-122"/>
            </a:endParaRPr>
          </a:p>
        </p:txBody>
      </p:sp>
      <p:sp>
        <p:nvSpPr>
          <p:cNvPr id="18" name="矩形 17"/>
          <p:cNvSpPr/>
          <p:nvPr/>
        </p:nvSpPr>
        <p:spPr>
          <a:xfrm>
            <a:off x="381000" y="4857750"/>
            <a:ext cx="1144905" cy="157226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dirty="0">
                <a:solidFill>
                  <a:schemeClr val="bg1"/>
                </a:solidFill>
                <a:latin typeface="微软雅黑" panose="020B0503020204020204" charset="-122"/>
                <a:ea typeface="微软雅黑" panose="020B0503020204020204" charset="-122"/>
                <a:cs typeface="Arial" panose="020B0604020202090204" pitchFamily="34" charset="0"/>
                <a:sym typeface="+mn-ea"/>
              </a:rPr>
              <a:t>系统集成</a:t>
            </a:r>
            <a:endParaRPr lang="zh-CN" altLang="en-US">
              <a:latin typeface="微软雅黑" panose="020B0503020204020204" charset="-122"/>
              <a:ea typeface="微软雅黑" panose="020B0503020204020204" charset="-122"/>
            </a:endParaRPr>
          </a:p>
        </p:txBody>
      </p:sp>
      <p:sp>
        <p:nvSpPr>
          <p:cNvPr id="19" name="矩形 18"/>
          <p:cNvSpPr/>
          <p:nvPr/>
        </p:nvSpPr>
        <p:spPr>
          <a:xfrm>
            <a:off x="276860" y="1241425"/>
            <a:ext cx="11612245" cy="1657350"/>
          </a:xfrm>
          <a:prstGeom prst="rect">
            <a:avLst/>
          </a:prstGeom>
          <a:noFill/>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0" name="矩形 19"/>
          <p:cNvSpPr/>
          <p:nvPr/>
        </p:nvSpPr>
        <p:spPr>
          <a:xfrm>
            <a:off x="289560" y="3021330"/>
            <a:ext cx="11612245" cy="1647825"/>
          </a:xfrm>
          <a:prstGeom prst="rect">
            <a:avLst/>
          </a:prstGeom>
          <a:noFill/>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1" name="矩形 20"/>
          <p:cNvSpPr/>
          <p:nvPr/>
        </p:nvSpPr>
        <p:spPr>
          <a:xfrm>
            <a:off x="289560" y="4798695"/>
            <a:ext cx="11612245" cy="1706880"/>
          </a:xfrm>
          <a:prstGeom prst="rect">
            <a:avLst/>
          </a:prstGeom>
          <a:noFill/>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aphicFrame>
        <p:nvGraphicFramePr>
          <p:cNvPr id="22" name="表格 21"/>
          <p:cNvGraphicFramePr/>
          <p:nvPr>
            <p:custDataLst>
              <p:tags r:id="rId4"/>
            </p:custDataLst>
          </p:nvPr>
        </p:nvGraphicFramePr>
        <p:xfrm>
          <a:off x="1600835" y="1302385"/>
          <a:ext cx="10182225" cy="444500"/>
        </p:xfrm>
        <a:graphic>
          <a:graphicData uri="http://schemas.openxmlformats.org/drawingml/2006/table">
            <a:tbl>
              <a:tblPr firstRow="1" bandRow="1">
                <a:tableStyleId>{5C22544A-7EE6-4342-B048-85BDC9FD1C3A}</a:tableStyleId>
              </a:tblPr>
              <a:tblGrid>
                <a:gridCol w="5428615"/>
                <a:gridCol w="2390775"/>
                <a:gridCol w="2362835"/>
              </a:tblGrid>
              <a:tr h="444500">
                <a:tc>
                  <a:txBody>
                    <a:bodyPr/>
                    <a:p>
                      <a:pPr lvl="0" algn="ctr">
                        <a:buClrTx/>
                        <a:buSzTx/>
                        <a:buFontTx/>
                      </a:pPr>
                      <a:r>
                        <a:rPr lang="zh-CN" altLang="en-US" dirty="0" smtClean="0">
                          <a:latin typeface="微软雅黑" panose="020B0503020204020204" charset="-122"/>
                          <a:ea typeface="微软雅黑" panose="020B0503020204020204" charset="-122"/>
                          <a:sym typeface="+mn-ea"/>
                        </a:rPr>
                        <a:t>电池</a:t>
                      </a:r>
                      <a:endParaRPr lang="zh-CN" altLang="en-US"/>
                    </a:p>
                  </a:txBody>
                  <a:tcPr anchor="ctr" anchorCtr="0">
                    <a:solidFill>
                      <a:srgbClr val="3BA0FF"/>
                    </a:solidFill>
                  </a:tcPr>
                </a:tc>
                <a:tc>
                  <a:txBody>
                    <a:bodyPr/>
                    <a:p>
                      <a:pPr lvl="0" algn="ctr">
                        <a:buClrTx/>
                        <a:buSzTx/>
                        <a:buFontTx/>
                      </a:pPr>
                      <a:r>
                        <a:rPr lang="zh-CN" altLang="en-US" dirty="0" smtClean="0">
                          <a:latin typeface="微软雅黑" panose="020B0503020204020204" charset="-122"/>
                          <a:ea typeface="微软雅黑" panose="020B0503020204020204" charset="-122"/>
                          <a:sym typeface="+mn-ea"/>
                        </a:rPr>
                        <a:t>电机</a:t>
                      </a:r>
                      <a:endParaRPr lang="zh-CN" altLang="en-US"/>
                    </a:p>
                  </a:txBody>
                  <a:tcPr anchor="ctr" anchorCtr="0">
                    <a:solidFill>
                      <a:srgbClr val="3BA0FF"/>
                    </a:solidFill>
                  </a:tcPr>
                </a:tc>
                <a:tc>
                  <a:txBody>
                    <a:bodyPr/>
                    <a:p>
                      <a:pPr lvl="0" algn="ctr">
                        <a:buClrTx/>
                        <a:buSzTx/>
                        <a:buFontTx/>
                      </a:pPr>
                      <a:r>
                        <a:rPr lang="zh-CN" altLang="en-US" dirty="0" smtClean="0">
                          <a:latin typeface="微软雅黑" panose="020B0503020204020204" charset="-122"/>
                          <a:ea typeface="微软雅黑" panose="020B0503020204020204" charset="-122"/>
                          <a:sym typeface="+mn-ea"/>
                        </a:rPr>
                        <a:t>电控系统</a:t>
                      </a:r>
                      <a:endParaRPr lang="zh-CN" altLang="en-US"/>
                    </a:p>
                  </a:txBody>
                  <a:tcPr anchor="ctr" anchorCtr="0">
                    <a:solidFill>
                      <a:srgbClr val="3BA0FF"/>
                    </a:solidFill>
                  </a:tcPr>
                </a:tc>
              </a:tr>
            </a:tbl>
          </a:graphicData>
        </a:graphic>
      </p:graphicFrame>
      <p:graphicFrame>
        <p:nvGraphicFramePr>
          <p:cNvPr id="23" name="表格 22"/>
          <p:cNvGraphicFramePr/>
          <p:nvPr>
            <p:custDataLst>
              <p:tags r:id="rId5"/>
            </p:custDataLst>
          </p:nvPr>
        </p:nvGraphicFramePr>
        <p:xfrm>
          <a:off x="1600835" y="1767205"/>
          <a:ext cx="10183495" cy="422275"/>
        </p:xfrm>
        <a:graphic>
          <a:graphicData uri="http://schemas.openxmlformats.org/drawingml/2006/table">
            <a:tbl>
              <a:tblPr firstRow="1" bandRow="1">
                <a:tableStyleId>{5C22544A-7EE6-4342-B048-85BDC9FD1C3A}</a:tableStyleId>
              </a:tblPr>
              <a:tblGrid>
                <a:gridCol w="2017395"/>
                <a:gridCol w="1748790"/>
                <a:gridCol w="1656715"/>
                <a:gridCol w="1293495"/>
                <a:gridCol w="1106805"/>
                <a:gridCol w="1119505"/>
                <a:gridCol w="1240790"/>
              </a:tblGrid>
              <a:tr h="422275">
                <a:tc>
                  <a:txBody>
                    <a:bodyPr/>
                    <a:p>
                      <a:pPr marL="0" marR="0" algn="ctr" rtl="0" eaLnBrk="1" fontAlgn="auto" latinLnBrk="0" hangingPunct="1">
                        <a:buClrTx/>
                        <a:buSzTx/>
                        <a:buFontTx/>
                        <a:buNone/>
                      </a:pPr>
                      <a:r>
                        <a:rPr lang="zh-CN" altLang="en-US" sz="1600" b="0">
                          <a:solidFill>
                            <a:schemeClr val="tx1"/>
                          </a:solidFill>
                          <a:latin typeface="微软雅黑" panose="020B0503020204020204" charset="-122"/>
                          <a:ea typeface="微软雅黑" panose="020B0503020204020204" charset="-122"/>
                          <a:cs typeface="+mn-ea"/>
                        </a:rPr>
                        <a:t>动力锂电池</a:t>
                      </a:r>
                      <a:endParaRPr lang="zh-CN" altLang="en-US" sz="1600" b="0">
                        <a:solidFill>
                          <a:schemeClr val="tx1"/>
                        </a:solidFill>
                        <a:latin typeface="微软雅黑" panose="020B0503020204020204" charset="-122"/>
                        <a:ea typeface="微软雅黑" panose="020B0503020204020204" charset="-122"/>
                        <a:cs typeface="+mn-ea"/>
                      </a:endParaRPr>
                    </a:p>
                  </a:txBody>
                  <a:tcPr marL="0" marR="0" marT="0" marB="0" anchor="ctr" anchorCtr="0">
                    <a:solidFill>
                      <a:srgbClr val="96DCF8"/>
                    </a:solidFill>
                  </a:tcPr>
                </a:tc>
                <a:tc>
                  <a:txBody>
                    <a:bodyPr/>
                    <a:p>
                      <a:pPr marL="0" marR="0" algn="ctr" rtl="0" eaLnBrk="1" fontAlgn="auto" latinLnBrk="0" hangingPunct="1">
                        <a:buClrTx/>
                        <a:buSzTx/>
                        <a:buFontTx/>
                        <a:buNone/>
                      </a:pPr>
                      <a:r>
                        <a:rPr lang="zh-CN" altLang="en-US" sz="1600" b="0">
                          <a:solidFill>
                            <a:schemeClr val="tx1"/>
                          </a:solidFill>
                          <a:latin typeface="微软雅黑" panose="020B0503020204020204" charset="-122"/>
                          <a:ea typeface="微软雅黑" panose="020B0503020204020204" charset="-122"/>
                          <a:cs typeface="+mn-ea"/>
                        </a:rPr>
                        <a:t>储能电池</a:t>
                      </a:r>
                      <a:endParaRPr lang="zh-CN" altLang="en-US" sz="1600" b="0">
                        <a:solidFill>
                          <a:schemeClr val="tx1"/>
                        </a:solidFill>
                        <a:latin typeface="微软雅黑" panose="020B0503020204020204" charset="-122"/>
                        <a:ea typeface="微软雅黑" panose="020B0503020204020204" charset="-122"/>
                        <a:cs typeface="+mn-ea"/>
                      </a:endParaRPr>
                    </a:p>
                  </a:txBody>
                  <a:tcPr marL="0" marR="0" marT="0" marB="0" anchor="ctr" anchorCtr="0">
                    <a:solidFill>
                      <a:srgbClr val="96DCF8"/>
                    </a:solidFill>
                  </a:tcPr>
                </a:tc>
                <a:tc>
                  <a:txBody>
                    <a:bodyPr/>
                    <a:p>
                      <a:pPr marL="0" marR="0" algn="ctr" rtl="0" eaLnBrk="1" fontAlgn="auto" latinLnBrk="0" hangingPunct="1">
                        <a:buClrTx/>
                        <a:buSzTx/>
                        <a:buFontTx/>
                        <a:buNone/>
                      </a:pPr>
                      <a:r>
                        <a:rPr lang="zh-CN" altLang="en-US" sz="1600" b="0">
                          <a:solidFill>
                            <a:schemeClr val="tx1"/>
                          </a:solidFill>
                          <a:latin typeface="微软雅黑" panose="020B0503020204020204" charset="-122"/>
                          <a:ea typeface="微软雅黑" panose="020B0503020204020204" charset="-122"/>
                          <a:cs typeface="+mn-ea"/>
                        </a:rPr>
                        <a:t>电池管理系统</a:t>
                      </a:r>
                      <a:endParaRPr lang="zh-CN" altLang="en-US" sz="1600" b="0">
                        <a:solidFill>
                          <a:schemeClr val="tx1"/>
                        </a:solidFill>
                        <a:latin typeface="微软雅黑" panose="020B0503020204020204" charset="-122"/>
                        <a:ea typeface="微软雅黑" panose="020B0503020204020204" charset="-122"/>
                        <a:cs typeface="+mn-ea"/>
                      </a:endParaRPr>
                    </a:p>
                  </a:txBody>
                  <a:tcPr marL="0" marR="0" marT="0" marB="0" anchor="ctr" anchorCtr="0">
                    <a:solidFill>
                      <a:srgbClr val="96DCF8"/>
                    </a:solidFill>
                  </a:tcPr>
                </a:tc>
                <a:tc>
                  <a:txBody>
                    <a:bodyPr/>
                    <a:p>
                      <a:pPr marL="0" marR="0" algn="ctr" rtl="0" eaLnBrk="1" fontAlgn="auto" latinLnBrk="0" hangingPunct="1">
                        <a:buClrTx/>
                        <a:buSzTx/>
                        <a:buFontTx/>
                        <a:buNone/>
                      </a:pPr>
                      <a:r>
                        <a:rPr lang="zh-CN" altLang="en-US" sz="1600" b="0">
                          <a:solidFill>
                            <a:schemeClr val="tx1"/>
                          </a:solidFill>
                          <a:latin typeface="微软雅黑" panose="020B0503020204020204" charset="-122"/>
                          <a:ea typeface="微软雅黑" panose="020B0503020204020204" charset="-122"/>
                          <a:cs typeface="+mn-ea"/>
                        </a:rPr>
                        <a:t>永磁同步电机</a:t>
                      </a:r>
                      <a:endParaRPr lang="zh-CN" altLang="en-US" sz="1600" b="0">
                        <a:solidFill>
                          <a:schemeClr val="tx1"/>
                        </a:solidFill>
                        <a:latin typeface="微软雅黑" panose="020B0503020204020204" charset="-122"/>
                        <a:ea typeface="微软雅黑" panose="020B0503020204020204" charset="-122"/>
                        <a:cs typeface="+mn-ea"/>
                      </a:endParaRPr>
                    </a:p>
                  </a:txBody>
                  <a:tcPr marL="0" marR="0" marT="0" marB="0" anchor="ctr" anchorCtr="0">
                    <a:solidFill>
                      <a:srgbClr val="96DCF8"/>
                    </a:solidFill>
                  </a:tcPr>
                </a:tc>
                <a:tc>
                  <a:txBody>
                    <a:bodyPr/>
                    <a:p>
                      <a:pPr marL="0" marR="0" algn="ctr" rtl="0" eaLnBrk="1" fontAlgn="auto" latinLnBrk="0" hangingPunct="1">
                        <a:buClrTx/>
                        <a:buSzTx/>
                        <a:buFontTx/>
                        <a:buNone/>
                      </a:pPr>
                      <a:r>
                        <a:rPr lang="zh-CN" altLang="en-US" sz="1600" b="0">
                          <a:solidFill>
                            <a:schemeClr val="tx1"/>
                          </a:solidFill>
                          <a:latin typeface="微软雅黑" panose="020B0503020204020204" charset="-122"/>
                          <a:ea typeface="微软雅黑" panose="020B0503020204020204" charset="-122"/>
                          <a:cs typeface="+mn-ea"/>
                        </a:rPr>
                        <a:t>异步电机</a:t>
                      </a:r>
                      <a:endParaRPr lang="zh-CN" altLang="en-US" sz="1600" b="0">
                        <a:solidFill>
                          <a:schemeClr val="tx1"/>
                        </a:solidFill>
                        <a:latin typeface="微软雅黑" panose="020B0503020204020204" charset="-122"/>
                        <a:ea typeface="微软雅黑" panose="020B0503020204020204" charset="-122"/>
                        <a:cs typeface="+mn-ea"/>
                      </a:endParaRPr>
                    </a:p>
                  </a:txBody>
                  <a:tcPr marL="0" marR="0" marT="0" marB="0" anchor="ctr" anchorCtr="0">
                    <a:solidFill>
                      <a:srgbClr val="96DCF8"/>
                    </a:solidFill>
                  </a:tcPr>
                </a:tc>
                <a:tc>
                  <a:txBody>
                    <a:bodyPr/>
                    <a:p>
                      <a:pPr marL="0" marR="0" algn="ctr" rtl="0" eaLnBrk="1" fontAlgn="auto" latinLnBrk="0" hangingPunct="1">
                        <a:buClrTx/>
                        <a:buSzTx/>
                        <a:buFontTx/>
                        <a:buNone/>
                      </a:pPr>
                      <a:r>
                        <a:rPr lang="zh-CN" altLang="en-US" sz="1600" b="0">
                          <a:solidFill>
                            <a:schemeClr val="tx1"/>
                          </a:solidFill>
                          <a:latin typeface="微软雅黑" panose="020B0503020204020204" charset="-122"/>
                          <a:ea typeface="微软雅黑" panose="020B0503020204020204" charset="-122"/>
                          <a:cs typeface="+mn-ea"/>
                        </a:rPr>
                        <a:t>电机控制器</a:t>
                      </a:r>
                      <a:endParaRPr lang="zh-CN" altLang="en-US" sz="1600" b="0">
                        <a:solidFill>
                          <a:schemeClr val="tx1"/>
                        </a:solidFill>
                        <a:latin typeface="微软雅黑" panose="020B0503020204020204" charset="-122"/>
                        <a:ea typeface="微软雅黑" panose="020B0503020204020204" charset="-122"/>
                        <a:cs typeface="+mn-ea"/>
                      </a:endParaRPr>
                    </a:p>
                  </a:txBody>
                  <a:tcPr marL="0" marR="0" marT="0" marB="0" anchor="ctr" anchorCtr="0">
                    <a:solidFill>
                      <a:srgbClr val="96DCF8"/>
                    </a:solidFill>
                  </a:tcPr>
                </a:tc>
                <a:tc>
                  <a:txBody>
                    <a:bodyPr/>
                    <a:p>
                      <a:pPr algn="ctr">
                        <a:buNone/>
                      </a:pPr>
                      <a:r>
                        <a:rPr lang="zh-CN" altLang="en-US" b="0">
                          <a:solidFill>
                            <a:schemeClr val="tx1"/>
                          </a:solidFill>
                          <a:latin typeface="微软雅黑" panose="020B0503020204020204" charset="-122"/>
                          <a:ea typeface="微软雅黑" panose="020B0503020204020204" charset="-122"/>
                        </a:rPr>
                        <a:t>整车控制器</a:t>
                      </a:r>
                      <a:endParaRPr lang="zh-CN" altLang="en-US" b="0">
                        <a:solidFill>
                          <a:schemeClr val="tx1"/>
                        </a:solidFill>
                        <a:latin typeface="微软雅黑" panose="020B0503020204020204" charset="-122"/>
                        <a:ea typeface="微软雅黑" panose="020B0503020204020204" charset="-122"/>
                      </a:endParaRPr>
                    </a:p>
                  </a:txBody>
                  <a:tcPr marL="0" marR="0" marT="0" marB="0" anchor="ctr" anchorCtr="0">
                    <a:solidFill>
                      <a:srgbClr val="96DCF8"/>
                    </a:solidFill>
                  </a:tcPr>
                </a:tc>
              </a:tr>
            </a:tbl>
          </a:graphicData>
        </a:graphic>
      </p:graphicFrame>
      <p:graphicFrame>
        <p:nvGraphicFramePr>
          <p:cNvPr id="24" name="表格 23"/>
          <p:cNvGraphicFramePr/>
          <p:nvPr>
            <p:custDataLst>
              <p:tags r:id="rId6"/>
            </p:custDataLst>
          </p:nvPr>
        </p:nvGraphicFramePr>
        <p:xfrm>
          <a:off x="1605915" y="2193925"/>
          <a:ext cx="10181590" cy="683260"/>
        </p:xfrm>
        <a:graphic>
          <a:graphicData uri="http://schemas.openxmlformats.org/drawingml/2006/table">
            <a:tbl>
              <a:tblPr firstRow="1" bandRow="1">
                <a:tableStyleId>{5C22544A-7EE6-4342-B048-85BDC9FD1C3A}</a:tableStyleId>
              </a:tblPr>
              <a:tblGrid>
                <a:gridCol w="393700"/>
                <a:gridCol w="393700"/>
                <a:gridCol w="393700"/>
                <a:gridCol w="393700"/>
                <a:gridCol w="393700"/>
                <a:gridCol w="393700"/>
                <a:gridCol w="393700"/>
                <a:gridCol w="337820"/>
                <a:gridCol w="337185"/>
                <a:gridCol w="338455"/>
                <a:gridCol w="337185"/>
                <a:gridCol w="337185"/>
                <a:gridCol w="337820"/>
                <a:gridCol w="337820"/>
                <a:gridCol w="311150"/>
                <a:gridCol w="420370"/>
                <a:gridCol w="393700"/>
                <a:gridCol w="393700"/>
                <a:gridCol w="393700"/>
                <a:gridCol w="393700"/>
                <a:gridCol w="393700"/>
                <a:gridCol w="393700"/>
                <a:gridCol w="393700"/>
                <a:gridCol w="326390"/>
                <a:gridCol w="461010"/>
                <a:gridCol w="393700"/>
                <a:gridCol w="393700"/>
              </a:tblGrid>
              <a:tr h="683260">
                <a:tc>
                  <a:txBody>
                    <a:bodyPr/>
                    <a:p>
                      <a:pPr algn="ctr" fontAlgn="ctr"/>
                      <a:r>
                        <a:rPr lang="zh-CN" altLang="en-US" sz="1100" b="0" i="0">
                          <a:solidFill>
                            <a:srgbClr val="000000"/>
                          </a:solidFill>
                          <a:latin typeface="宋体" pitchFamily="2" charset="-122"/>
                          <a:ea typeface="宋体" pitchFamily="2" charset="-122"/>
                        </a:rPr>
                        <a:t>三元锂电池</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磷酸铁锂电池</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钴酸锂电池</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锰酸锂电池</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磷酸锰铁锂</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钠离子电池</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液流电池</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铅炭电池</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固态电池</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钒电池</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采集单元</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均衡单元</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主控单元</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通信单元</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保护单元</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车用同步电机</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工业用同步电机</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高速同步电机</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车用异步电机</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牵引异步电机</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高效异步电机</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en-US" altLang="zh-CN" sz="1100" b="0" i="0">
                          <a:solidFill>
                            <a:srgbClr val="000000"/>
                          </a:solidFill>
                          <a:latin typeface="宋体" pitchFamily="2" charset="-122"/>
                          <a:ea typeface="宋体" pitchFamily="2" charset="-122"/>
                        </a:rPr>
                        <a:t>IGBT </a:t>
                      </a:r>
                      <a:r>
                        <a:rPr lang="zh-CN" altLang="en-US" sz="1100" b="0" i="0">
                          <a:solidFill>
                            <a:srgbClr val="000000"/>
                          </a:solidFill>
                          <a:latin typeface="宋体" pitchFamily="2" charset="-122"/>
                          <a:ea typeface="宋体" pitchFamily="2" charset="-122"/>
                        </a:rPr>
                        <a:t>电机控制器</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en-US" altLang="zh-CN" sz="1100" b="0" i="0">
                          <a:solidFill>
                            <a:srgbClr val="000000"/>
                          </a:solidFill>
                          <a:latin typeface="宋体" pitchFamily="2" charset="-122"/>
                          <a:ea typeface="宋体" pitchFamily="2" charset="-122"/>
                        </a:rPr>
                        <a:t>SiC </a:t>
                      </a:r>
                      <a:r>
                        <a:rPr lang="zh-CN" altLang="en-US" sz="1100" b="0" i="0">
                          <a:solidFill>
                            <a:srgbClr val="000000"/>
                          </a:solidFill>
                          <a:latin typeface="宋体" pitchFamily="2" charset="-122"/>
                          <a:ea typeface="宋体" pitchFamily="2" charset="-122"/>
                        </a:rPr>
                        <a:t>电机控制器</a:t>
                      </a:r>
                      <a:endParaRPr lang="zh-CN" altLang="en-US"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车载 </a:t>
                      </a:r>
                      <a:r>
                        <a:rPr lang="en-US" altLang="zh-CN" sz="1100" b="0" i="0">
                          <a:solidFill>
                            <a:srgbClr val="000000"/>
                          </a:solidFill>
                          <a:latin typeface="宋体" pitchFamily="2" charset="-122"/>
                          <a:ea typeface="宋体" pitchFamily="2" charset="-122"/>
                        </a:rPr>
                        <a:t>DC-DC</a:t>
                      </a:r>
                      <a:endParaRPr lang="en-US" altLang="zh-CN"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乘用车 </a:t>
                      </a:r>
                      <a:r>
                        <a:rPr lang="en-US" altLang="zh-CN" sz="1100" b="0" i="0">
                          <a:solidFill>
                            <a:srgbClr val="000000"/>
                          </a:solidFill>
                          <a:latin typeface="宋体" pitchFamily="2" charset="-122"/>
                          <a:ea typeface="宋体" pitchFamily="2" charset="-122"/>
                        </a:rPr>
                        <a:t>VCU</a:t>
                      </a:r>
                      <a:endParaRPr lang="en-US" altLang="zh-CN"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商用车 </a:t>
                      </a:r>
                      <a:r>
                        <a:rPr lang="en-US" altLang="zh-CN" sz="1100" b="0" i="0">
                          <a:solidFill>
                            <a:srgbClr val="000000"/>
                          </a:solidFill>
                          <a:latin typeface="宋体" pitchFamily="2" charset="-122"/>
                          <a:ea typeface="宋体" pitchFamily="2" charset="-122"/>
                        </a:rPr>
                        <a:t>VCU</a:t>
                      </a:r>
                      <a:endParaRPr lang="en-US" altLang="zh-CN"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特种车 </a:t>
                      </a:r>
                      <a:r>
                        <a:rPr lang="en-US" altLang="zh-CN" sz="1100" b="0" i="0">
                          <a:solidFill>
                            <a:srgbClr val="000000"/>
                          </a:solidFill>
                          <a:latin typeface="宋体" pitchFamily="2" charset="-122"/>
                          <a:ea typeface="宋体" pitchFamily="2" charset="-122"/>
                        </a:rPr>
                        <a:t>VCU</a:t>
                      </a:r>
                      <a:endParaRPr lang="en-US" altLang="zh-CN" sz="1100" b="0" i="0">
                        <a:solidFill>
                          <a:srgbClr val="000000"/>
                        </a:solidFill>
                        <a:latin typeface="宋体" pitchFamily="2" charset="-122"/>
                        <a:ea typeface="宋体" pitchFamily="2" charset="-122"/>
                      </a:endParaRPr>
                    </a:p>
                  </a:txBody>
                  <a:tcPr marL="13017" marR="13017" marT="13017" marB="0" anchor="ctr" anchorCtr="0">
                    <a:solidFill>
                      <a:srgbClr val="BEDFFF"/>
                    </a:solidFill>
                  </a:tcPr>
                </a:tc>
              </a:tr>
            </a:tbl>
          </a:graphicData>
        </a:graphic>
      </p:graphicFrame>
      <p:graphicFrame>
        <p:nvGraphicFramePr>
          <p:cNvPr id="25" name="表格 24"/>
          <p:cNvGraphicFramePr/>
          <p:nvPr>
            <p:custDataLst>
              <p:tags r:id="rId7"/>
            </p:custDataLst>
          </p:nvPr>
        </p:nvGraphicFramePr>
        <p:xfrm>
          <a:off x="1635125" y="3107690"/>
          <a:ext cx="10182225" cy="444500"/>
        </p:xfrm>
        <a:graphic>
          <a:graphicData uri="http://schemas.openxmlformats.org/drawingml/2006/table">
            <a:tbl>
              <a:tblPr firstRow="1" bandRow="1">
                <a:tableStyleId>{5C22544A-7EE6-4342-B048-85BDC9FD1C3A}</a:tableStyleId>
              </a:tblPr>
              <a:tblGrid>
                <a:gridCol w="4036695"/>
                <a:gridCol w="4518660"/>
                <a:gridCol w="1626870"/>
              </a:tblGrid>
              <a:tr h="444500">
                <a:tc>
                  <a:txBody>
                    <a:bodyPr/>
                    <a:p>
                      <a:pPr lvl="0" algn="ctr">
                        <a:buClrTx/>
                        <a:buSzTx/>
                        <a:buFontTx/>
                      </a:pPr>
                      <a:r>
                        <a:rPr lang="zh-CN" altLang="en-US" dirty="0" smtClean="0">
                          <a:latin typeface="微软雅黑" panose="020B0503020204020204" charset="-122"/>
                          <a:ea typeface="微软雅黑" panose="020B0503020204020204" charset="-122"/>
                          <a:sym typeface="+mn-ea"/>
                        </a:rPr>
                        <a:t>光伏组件</a:t>
                      </a:r>
                      <a:endParaRPr lang="zh-CN" altLang="en-US"/>
                    </a:p>
                  </a:txBody>
                  <a:tcPr anchor="ctr" anchorCtr="0">
                    <a:solidFill>
                      <a:srgbClr val="3BA0FF"/>
                    </a:solidFill>
                  </a:tcPr>
                </a:tc>
                <a:tc>
                  <a:txBody>
                    <a:bodyPr/>
                    <a:p>
                      <a:pPr algn="ctr">
                        <a:buNone/>
                      </a:pPr>
                      <a:r>
                        <a:rPr lang="zh-CN" altLang="en-US" dirty="0" smtClean="0">
                          <a:latin typeface="微软雅黑" panose="020B0503020204020204" charset="-122"/>
                          <a:ea typeface="微软雅黑" panose="020B0503020204020204" charset="-122"/>
                          <a:sym typeface="+mn-ea"/>
                        </a:rPr>
                        <a:t>储能系统</a:t>
                      </a:r>
                      <a:endParaRPr lang="zh-CN" altLang="en-US"/>
                    </a:p>
                  </a:txBody>
                  <a:tcPr anchor="ctr" anchorCtr="0">
                    <a:solidFill>
                      <a:srgbClr val="3BA0FF"/>
                    </a:solidFill>
                  </a:tcPr>
                </a:tc>
                <a:tc>
                  <a:txBody>
                    <a:bodyPr/>
                    <a:p>
                      <a:pPr lvl="0" algn="ctr">
                        <a:buClrTx/>
                        <a:buSzTx/>
                        <a:buFontTx/>
                      </a:pPr>
                      <a:r>
                        <a:rPr lang="zh-CN" altLang="en-US" dirty="0" smtClean="0">
                          <a:latin typeface="微软雅黑" panose="020B0503020204020204" charset="-122"/>
                          <a:ea typeface="微软雅黑" panose="020B0503020204020204" charset="-122"/>
                          <a:sym typeface="+mn-ea"/>
                        </a:rPr>
                        <a:t>氢能装备</a:t>
                      </a:r>
                      <a:endParaRPr lang="zh-CN" altLang="en-US"/>
                    </a:p>
                  </a:txBody>
                  <a:tcPr anchor="ctr" anchorCtr="0">
                    <a:solidFill>
                      <a:srgbClr val="3BA0FF"/>
                    </a:solidFill>
                  </a:tcPr>
                </a:tc>
              </a:tr>
            </a:tbl>
          </a:graphicData>
        </a:graphic>
      </p:graphicFrame>
      <p:graphicFrame>
        <p:nvGraphicFramePr>
          <p:cNvPr id="26" name="表格 25"/>
          <p:cNvGraphicFramePr/>
          <p:nvPr>
            <p:custDataLst>
              <p:tags r:id="rId8"/>
            </p:custDataLst>
          </p:nvPr>
        </p:nvGraphicFramePr>
        <p:xfrm>
          <a:off x="1635125" y="3600450"/>
          <a:ext cx="10194290" cy="365125"/>
        </p:xfrm>
        <a:graphic>
          <a:graphicData uri="http://schemas.openxmlformats.org/drawingml/2006/table">
            <a:tbl>
              <a:tblPr firstRow="1" bandRow="1">
                <a:tableStyleId>{5C22544A-7EE6-4342-B048-85BDC9FD1C3A}</a:tableStyleId>
              </a:tblPr>
              <a:tblGrid>
                <a:gridCol w="1338580"/>
                <a:gridCol w="1399540"/>
                <a:gridCol w="1272540"/>
                <a:gridCol w="2251075"/>
                <a:gridCol w="1974850"/>
                <a:gridCol w="1957705"/>
              </a:tblGrid>
              <a:tr h="365125">
                <a:tc>
                  <a:txBody>
                    <a:bodyPr/>
                    <a:p>
                      <a:pPr marL="0" marR="0" algn="ctr" rtl="0" eaLnBrk="1" fontAlgn="auto" latinLnBrk="0" hangingPunct="1">
                        <a:buClrTx/>
                        <a:buSzTx/>
                        <a:buFontTx/>
                        <a:buNone/>
                      </a:pPr>
                      <a:r>
                        <a:rPr lang="zh-CN" altLang="en-US" sz="1600" b="0" i="0">
                          <a:solidFill>
                            <a:schemeClr val="tx1"/>
                          </a:solidFill>
                          <a:latin typeface="微软雅黑" panose="020B0503020204020204" charset="-122"/>
                          <a:ea typeface="微软雅黑" panose="020B0503020204020204" charset="-122"/>
                          <a:cs typeface="+mn-ea"/>
                        </a:rPr>
                        <a:t>PERC 组件</a:t>
                      </a:r>
                      <a:endParaRPr lang="zh-CN" altLang="en-US" sz="1600" b="0" i="0">
                        <a:solidFill>
                          <a:schemeClr val="tx1"/>
                        </a:solidFill>
                        <a:latin typeface="微软雅黑" panose="020B0503020204020204" charset="-122"/>
                        <a:ea typeface="微软雅黑" panose="020B0503020204020204" charset="-122"/>
                        <a:cs typeface="+mn-ea"/>
                      </a:endParaRPr>
                    </a:p>
                  </a:txBody>
                  <a:tcPr marL="13017" marR="13017" marT="13017" marB="0" anchor="ctr" anchorCtr="0">
                    <a:solidFill>
                      <a:srgbClr val="96DCF8"/>
                    </a:solidFill>
                  </a:tcPr>
                </a:tc>
                <a:tc>
                  <a:txBody>
                    <a:bodyPr/>
                    <a:p>
                      <a:pPr marL="0" marR="0" algn="ctr" rtl="0" eaLnBrk="1" fontAlgn="auto" latinLnBrk="0" hangingPunct="1">
                        <a:buClrTx/>
                        <a:buSzTx/>
                        <a:buFontTx/>
                        <a:buNone/>
                      </a:pPr>
                      <a:r>
                        <a:rPr lang="zh-CN" altLang="en-US" sz="1600" b="0" i="0">
                          <a:solidFill>
                            <a:schemeClr val="tx1"/>
                          </a:solidFill>
                          <a:latin typeface="微软雅黑" panose="020B0503020204020204" charset="-122"/>
                          <a:ea typeface="微软雅黑" panose="020B0503020204020204" charset="-122"/>
                          <a:cs typeface="+mn-ea"/>
                        </a:rPr>
                        <a:t>TOPCon 组件</a:t>
                      </a:r>
                      <a:endParaRPr lang="zh-CN" altLang="en-US" sz="1600" b="0" i="0">
                        <a:solidFill>
                          <a:schemeClr val="tx1"/>
                        </a:solidFill>
                        <a:latin typeface="微软雅黑" panose="020B0503020204020204" charset="-122"/>
                        <a:ea typeface="微软雅黑" panose="020B0503020204020204" charset="-122"/>
                        <a:cs typeface="+mn-ea"/>
                      </a:endParaRPr>
                    </a:p>
                  </a:txBody>
                  <a:tcPr marL="13017" marR="13017" marT="13017" marB="0" anchor="ctr" anchorCtr="0">
                    <a:solidFill>
                      <a:srgbClr val="96DCF8"/>
                    </a:solidFill>
                  </a:tcPr>
                </a:tc>
                <a:tc>
                  <a:txBody>
                    <a:bodyPr/>
                    <a:p>
                      <a:pPr marL="0" marR="0" algn="ctr" rtl="0" eaLnBrk="1" fontAlgn="auto" latinLnBrk="0" hangingPunct="1">
                        <a:buClrTx/>
                        <a:buSzTx/>
                        <a:buFontTx/>
                        <a:buNone/>
                      </a:pPr>
                      <a:r>
                        <a:rPr lang="zh-CN" altLang="en-US" sz="1600" b="0" i="0">
                          <a:solidFill>
                            <a:schemeClr val="tx1"/>
                          </a:solidFill>
                          <a:latin typeface="微软雅黑" panose="020B0503020204020204" charset="-122"/>
                          <a:ea typeface="微软雅黑" panose="020B0503020204020204" charset="-122"/>
                          <a:cs typeface="+mn-ea"/>
                        </a:rPr>
                        <a:t>HJT 组件</a:t>
                      </a:r>
                      <a:endParaRPr lang="zh-CN" altLang="en-US" sz="1600" b="0" i="0">
                        <a:solidFill>
                          <a:schemeClr val="tx1"/>
                        </a:solidFill>
                        <a:latin typeface="微软雅黑" panose="020B0503020204020204" charset="-122"/>
                        <a:ea typeface="微软雅黑" panose="020B0503020204020204" charset="-122"/>
                        <a:cs typeface="+mn-ea"/>
                      </a:endParaRPr>
                    </a:p>
                  </a:txBody>
                  <a:tcPr marL="13017" marR="13017" marT="13017" marB="0" anchor="ctr" anchorCtr="0">
                    <a:solidFill>
                      <a:srgbClr val="96DCF8"/>
                    </a:solidFill>
                  </a:tcPr>
                </a:tc>
                <a:tc>
                  <a:txBody>
                    <a:bodyPr/>
                    <a:p>
                      <a:pPr marL="0" marR="0" algn="ctr" rtl="0" eaLnBrk="1" fontAlgn="auto" latinLnBrk="0" hangingPunct="1">
                        <a:buClrTx/>
                        <a:buSzTx/>
                        <a:buFontTx/>
                        <a:buNone/>
                      </a:pPr>
                      <a:r>
                        <a:rPr lang="zh-CN" altLang="en-US" sz="1600" b="0" i="0">
                          <a:solidFill>
                            <a:schemeClr val="tx1"/>
                          </a:solidFill>
                          <a:latin typeface="微软雅黑" panose="020B0503020204020204" charset="-122"/>
                          <a:ea typeface="微软雅黑" panose="020B0503020204020204" charset="-122"/>
                          <a:cs typeface="+mn-ea"/>
                        </a:rPr>
                        <a:t>电化学储能系统</a:t>
                      </a:r>
                      <a:endParaRPr lang="zh-CN" altLang="en-US" sz="1600" b="0" i="0">
                        <a:solidFill>
                          <a:schemeClr val="tx1"/>
                        </a:solidFill>
                        <a:latin typeface="微软雅黑" panose="020B0503020204020204" charset="-122"/>
                        <a:ea typeface="微软雅黑" panose="020B0503020204020204" charset="-122"/>
                        <a:cs typeface="+mn-ea"/>
                      </a:endParaRPr>
                    </a:p>
                  </a:txBody>
                  <a:tcPr marL="13017" marR="13017" marT="13017" marB="0" anchor="ctr" anchorCtr="0">
                    <a:solidFill>
                      <a:srgbClr val="96DCF8"/>
                    </a:solidFill>
                  </a:tcPr>
                </a:tc>
                <a:tc>
                  <a:txBody>
                    <a:bodyPr/>
                    <a:p>
                      <a:pPr marL="0" marR="0" algn="ctr" rtl="0" eaLnBrk="1" fontAlgn="auto" latinLnBrk="0" hangingPunct="1">
                        <a:buClrTx/>
                        <a:buSzTx/>
                        <a:buFontTx/>
                        <a:buNone/>
                      </a:pPr>
                      <a:r>
                        <a:rPr lang="zh-CN" altLang="en-US" sz="1600" b="0" i="0">
                          <a:solidFill>
                            <a:schemeClr val="tx1"/>
                          </a:solidFill>
                          <a:latin typeface="微软雅黑" panose="020B0503020204020204" charset="-122"/>
                          <a:ea typeface="微软雅黑" panose="020B0503020204020204" charset="-122"/>
                          <a:cs typeface="+mn-ea"/>
                        </a:rPr>
                        <a:t>物理储能系统</a:t>
                      </a:r>
                      <a:endParaRPr lang="zh-CN" altLang="en-US" sz="1600" b="0" i="0">
                        <a:solidFill>
                          <a:schemeClr val="tx1"/>
                        </a:solidFill>
                        <a:latin typeface="微软雅黑" panose="020B0503020204020204" charset="-122"/>
                        <a:ea typeface="微软雅黑" panose="020B0503020204020204" charset="-122"/>
                        <a:cs typeface="+mn-ea"/>
                      </a:endParaRPr>
                    </a:p>
                  </a:txBody>
                  <a:tcPr marL="13017" marR="13017" marT="13017" marB="0" anchor="ctr" anchorCtr="0">
                    <a:solidFill>
                      <a:srgbClr val="96DCF8"/>
                    </a:solidFill>
                  </a:tcPr>
                </a:tc>
                <a:tc>
                  <a:txBody>
                    <a:bodyPr/>
                    <a:p>
                      <a:pPr marL="0" marR="0" algn="ctr" rtl="0" eaLnBrk="1" fontAlgn="auto" latinLnBrk="0" hangingPunct="1">
                        <a:buClrTx/>
                        <a:buSzTx/>
                        <a:buFontTx/>
                        <a:buNone/>
                      </a:pPr>
                      <a:r>
                        <a:rPr lang="zh-CN" altLang="en-US" sz="1600" b="0" i="0">
                          <a:solidFill>
                            <a:schemeClr val="tx1"/>
                          </a:solidFill>
                          <a:latin typeface="微软雅黑" panose="020B0503020204020204" charset="-122"/>
                          <a:ea typeface="微软雅黑" panose="020B0503020204020204" charset="-122"/>
                          <a:cs typeface="+mn-ea"/>
                        </a:rPr>
                        <a:t>氢能核心装备</a:t>
                      </a:r>
                      <a:endParaRPr lang="zh-CN" altLang="en-US" sz="1600" b="0" i="0">
                        <a:solidFill>
                          <a:schemeClr val="tx1"/>
                        </a:solidFill>
                        <a:latin typeface="微软雅黑" panose="020B0503020204020204" charset="-122"/>
                        <a:ea typeface="微软雅黑" panose="020B0503020204020204" charset="-122"/>
                        <a:cs typeface="+mn-ea"/>
                      </a:endParaRPr>
                    </a:p>
                  </a:txBody>
                  <a:tcPr marL="13017" marR="13017" marT="13017" marB="0" anchor="ctr" anchorCtr="0">
                    <a:solidFill>
                      <a:srgbClr val="96DCF8"/>
                    </a:solidFill>
                  </a:tcPr>
                </a:tc>
              </a:tr>
            </a:tbl>
          </a:graphicData>
        </a:graphic>
      </p:graphicFrame>
      <p:graphicFrame>
        <p:nvGraphicFramePr>
          <p:cNvPr id="27" name="表格 26"/>
          <p:cNvGraphicFramePr/>
          <p:nvPr>
            <p:custDataLst>
              <p:tags r:id="rId9"/>
            </p:custDataLst>
          </p:nvPr>
        </p:nvGraphicFramePr>
        <p:xfrm>
          <a:off x="1635125" y="4029710"/>
          <a:ext cx="10194290" cy="536575"/>
        </p:xfrm>
        <a:graphic>
          <a:graphicData uri="http://schemas.openxmlformats.org/drawingml/2006/table">
            <a:tbl>
              <a:tblPr firstRow="1" bandRow="1">
                <a:tableStyleId>{5C22544A-7EE6-4342-B048-85BDC9FD1C3A}</a:tableStyleId>
              </a:tblPr>
              <a:tblGrid>
                <a:gridCol w="375920"/>
                <a:gridCol w="390525"/>
                <a:gridCol w="375920"/>
                <a:gridCol w="497205"/>
                <a:gridCol w="496570"/>
                <a:gridCol w="523240"/>
                <a:gridCol w="443230"/>
                <a:gridCol w="443230"/>
                <a:gridCol w="443230"/>
                <a:gridCol w="443230"/>
                <a:gridCol w="469900"/>
                <a:gridCol w="470535"/>
                <a:gridCol w="389255"/>
                <a:gridCol w="443230"/>
                <a:gridCol w="443230"/>
                <a:gridCol w="443230"/>
                <a:gridCol w="443230"/>
                <a:gridCol w="443230"/>
                <a:gridCol w="443230"/>
                <a:gridCol w="443230"/>
                <a:gridCol w="443230"/>
                <a:gridCol w="443230"/>
                <a:gridCol w="443230"/>
              </a:tblGrid>
              <a:tr h="536575">
                <a:tc>
                  <a:txBody>
                    <a:bodyPr/>
                    <a:p>
                      <a:pPr algn="ctr" fontAlgn="ctr"/>
                      <a:r>
                        <a:rPr lang="zh-CN" altLang="en-US" sz="1100" b="0" i="0">
                          <a:solidFill>
                            <a:srgbClr val="000000"/>
                          </a:solidFill>
                          <a:latin typeface="宋体" pitchFamily="2" charset="-122"/>
                          <a:ea typeface="宋体" pitchFamily="2" charset="-122"/>
                        </a:rPr>
                        <a:t>双面 </a:t>
                      </a:r>
                      <a:r>
                        <a:rPr lang="en-US" altLang="zh-CN" sz="1100" b="0" i="0">
                          <a:solidFill>
                            <a:srgbClr val="000000"/>
                          </a:solidFill>
                          <a:latin typeface="宋体" pitchFamily="2" charset="-122"/>
                          <a:ea typeface="宋体" pitchFamily="2" charset="-122"/>
                        </a:rPr>
                        <a:t>PERC</a:t>
                      </a:r>
                      <a:endParaRPr lang="en-US" altLang="zh-CN"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透明 </a:t>
                      </a:r>
                      <a:r>
                        <a:rPr lang="en-US" altLang="zh-CN" sz="1100" b="0" i="0">
                          <a:solidFill>
                            <a:srgbClr val="000000"/>
                          </a:solidFill>
                          <a:latin typeface="宋体" pitchFamily="2" charset="-122"/>
                          <a:ea typeface="宋体" pitchFamily="2" charset="-122"/>
                        </a:rPr>
                        <a:t>PERC</a:t>
                      </a:r>
                      <a:endParaRPr lang="en-US" altLang="zh-CN"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半片 </a:t>
                      </a:r>
                      <a:r>
                        <a:rPr lang="en-US" altLang="zh-CN" sz="1100" b="0" i="0">
                          <a:solidFill>
                            <a:srgbClr val="000000"/>
                          </a:solidFill>
                          <a:latin typeface="宋体" pitchFamily="2" charset="-122"/>
                          <a:ea typeface="宋体" pitchFamily="2" charset="-122"/>
                        </a:rPr>
                        <a:t>PERC</a:t>
                      </a:r>
                      <a:endParaRPr lang="en-US" altLang="zh-CN"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en-US" altLang="zh-CN" sz="1100" b="0" i="0">
                          <a:solidFill>
                            <a:srgbClr val="000000"/>
                          </a:solidFill>
                          <a:latin typeface="宋体" pitchFamily="2" charset="-122"/>
                          <a:ea typeface="宋体" pitchFamily="2" charset="-122"/>
                        </a:rPr>
                        <a:t>N </a:t>
                      </a:r>
                      <a:r>
                        <a:rPr lang="zh-CN" altLang="en-US" sz="1100" b="0" i="0">
                          <a:solidFill>
                            <a:srgbClr val="000000"/>
                          </a:solidFill>
                          <a:latin typeface="宋体" pitchFamily="2" charset="-122"/>
                          <a:ea typeface="宋体" pitchFamily="2" charset="-122"/>
                        </a:rPr>
                        <a:t>型 </a:t>
                      </a:r>
                      <a:r>
                        <a:rPr lang="en-US" altLang="zh-CN" sz="1100" b="0" i="0">
                          <a:solidFill>
                            <a:srgbClr val="000000"/>
                          </a:solidFill>
                          <a:latin typeface="宋体" pitchFamily="2" charset="-122"/>
                          <a:ea typeface="宋体" pitchFamily="2" charset="-122"/>
                        </a:rPr>
                        <a:t>TOPCon</a:t>
                      </a:r>
                      <a:endParaRPr lang="en-US" altLang="zh-CN"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双面 </a:t>
                      </a:r>
                      <a:r>
                        <a:rPr lang="en-US" altLang="zh-CN" sz="1100" b="0" i="0">
                          <a:solidFill>
                            <a:srgbClr val="000000"/>
                          </a:solidFill>
                          <a:latin typeface="宋体" pitchFamily="2" charset="-122"/>
                          <a:ea typeface="宋体" pitchFamily="2" charset="-122"/>
                        </a:rPr>
                        <a:t>TOPCon</a:t>
                      </a:r>
                      <a:endParaRPr lang="en-US" altLang="zh-CN"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大尺寸 </a:t>
                      </a:r>
                      <a:r>
                        <a:rPr lang="en-US" altLang="zh-CN" sz="1100" b="0" i="0">
                          <a:solidFill>
                            <a:srgbClr val="000000"/>
                          </a:solidFill>
                          <a:latin typeface="宋体" pitchFamily="2" charset="-122"/>
                          <a:ea typeface="宋体" pitchFamily="2" charset="-122"/>
                        </a:rPr>
                        <a:t>TOPCon</a:t>
                      </a:r>
                      <a:endParaRPr lang="en-US" altLang="zh-CN"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异质结 </a:t>
                      </a:r>
                      <a:r>
                        <a:rPr lang="en-US" altLang="zh-CN" sz="1100" b="0" i="0">
                          <a:solidFill>
                            <a:srgbClr val="000000"/>
                          </a:solidFill>
                          <a:latin typeface="宋体" pitchFamily="2" charset="-122"/>
                          <a:ea typeface="宋体" pitchFamily="2" charset="-122"/>
                        </a:rPr>
                        <a:t>HJT</a:t>
                      </a:r>
                      <a:endParaRPr lang="en-US" altLang="zh-CN"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钙钛矿</a:t>
                      </a:r>
                      <a:r>
                        <a:rPr lang="en-US" altLang="zh-CN" sz="1100" b="0" i="0">
                          <a:solidFill>
                            <a:srgbClr val="000000"/>
                          </a:solidFill>
                          <a:latin typeface="宋体" pitchFamily="2" charset="-122"/>
                          <a:ea typeface="宋体" pitchFamily="2" charset="-122"/>
                        </a:rPr>
                        <a:t>HJT </a:t>
                      </a:r>
                      <a:r>
                        <a:rPr lang="zh-CN" altLang="en-US" sz="1100" b="0" i="0">
                          <a:solidFill>
                            <a:srgbClr val="000000"/>
                          </a:solidFill>
                          <a:latin typeface="宋体" pitchFamily="2" charset="-122"/>
                          <a:ea typeface="宋体" pitchFamily="2" charset="-122"/>
                        </a:rPr>
                        <a:t>叠层</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大尺寸 </a:t>
                      </a:r>
                      <a:r>
                        <a:rPr lang="en-US" altLang="zh-CN" sz="1100" b="0" i="0">
                          <a:solidFill>
                            <a:srgbClr val="000000"/>
                          </a:solidFill>
                          <a:latin typeface="宋体" pitchFamily="2" charset="-122"/>
                          <a:ea typeface="宋体" pitchFamily="2" charset="-122"/>
                        </a:rPr>
                        <a:t>HJT</a:t>
                      </a:r>
                      <a:endParaRPr lang="en-US" altLang="zh-CN"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户用储能</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工商业储能</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电网侧储能</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共享储能</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便携式储能</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抽水蓄能</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压缩空气储能</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飞轮储能</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重力储能</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碱性电解槽</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en-US" altLang="zh-CN" sz="1100" b="0" i="0">
                          <a:solidFill>
                            <a:srgbClr val="000000"/>
                          </a:solidFill>
                          <a:latin typeface="宋体" pitchFamily="2" charset="-122"/>
                          <a:ea typeface="宋体" pitchFamily="2" charset="-122"/>
                        </a:rPr>
                        <a:t>PEM </a:t>
                      </a:r>
                      <a:r>
                        <a:rPr lang="zh-CN" altLang="en-US" sz="1100" b="0" i="0">
                          <a:solidFill>
                            <a:srgbClr val="000000"/>
                          </a:solidFill>
                          <a:latin typeface="宋体" pitchFamily="2" charset="-122"/>
                          <a:ea typeface="宋体" pitchFamily="2" charset="-122"/>
                        </a:rPr>
                        <a:t>电解槽</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储氢瓶</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marL="0" marR="0" algn="ctr" rtl="0" eaLnBrk="1" fontAlgn="ctr" latinLnBrk="0" hangingPunct="1">
                        <a:buClrTx/>
                        <a:buSzTx/>
                        <a:buFontTx/>
                        <a:buNone/>
                      </a:pPr>
                      <a:r>
                        <a:rPr lang="zh-CN" altLang="en-US" sz="1100" b="0" i="0">
                          <a:solidFill>
                            <a:srgbClr val="000000"/>
                          </a:solidFill>
                          <a:latin typeface="宋体" pitchFamily="2" charset="-122"/>
                          <a:ea typeface="宋体" pitchFamily="2" charset="-122"/>
                          <a:cs typeface="+mn-ea"/>
                        </a:rPr>
                        <a:t>加氢机</a:t>
                      </a:r>
                      <a:endParaRPr lang="zh-CN" altLang="en-US" sz="1100" b="0" i="0">
                        <a:solidFill>
                          <a:srgbClr val="000000"/>
                        </a:solidFill>
                        <a:latin typeface="宋体" pitchFamily="2" charset="-122"/>
                        <a:ea typeface="宋体" pitchFamily="2" charset="-122"/>
                        <a:cs typeface="+mn-ea"/>
                      </a:endParaRPr>
                    </a:p>
                  </a:txBody>
                  <a:tcPr marL="0" marR="0" marT="0" marB="0" anchor="ctr" anchorCtr="0">
                    <a:solidFill>
                      <a:srgbClr val="BEDFFF"/>
                    </a:solidFill>
                  </a:tcPr>
                </a:tc>
                <a:tc>
                  <a:txBody>
                    <a:bodyPr/>
                    <a:p>
                      <a:pPr marL="0" marR="0" algn="ctr" rtl="0" eaLnBrk="1" fontAlgn="ctr" latinLnBrk="0" hangingPunct="1">
                        <a:buClrTx/>
                        <a:buSzTx/>
                        <a:buFontTx/>
                        <a:buNone/>
                      </a:pPr>
                      <a:r>
                        <a:rPr lang="zh-CN" altLang="en-US" sz="1100" b="0" i="0">
                          <a:solidFill>
                            <a:srgbClr val="000000"/>
                          </a:solidFill>
                          <a:latin typeface="宋体" pitchFamily="2" charset="-122"/>
                          <a:ea typeface="宋体" pitchFamily="2" charset="-122"/>
                          <a:cs typeface="+mn-ea"/>
                        </a:rPr>
                        <a:t>膜电极</a:t>
                      </a:r>
                      <a:endParaRPr lang="zh-CN" altLang="en-US" sz="1100" b="0" i="0">
                        <a:solidFill>
                          <a:srgbClr val="000000"/>
                        </a:solidFill>
                        <a:latin typeface="宋体" pitchFamily="2" charset="-122"/>
                        <a:ea typeface="宋体" pitchFamily="2" charset="-122"/>
                        <a:cs typeface="+mn-ea"/>
                      </a:endParaRPr>
                    </a:p>
                  </a:txBody>
                  <a:tcPr marL="0" marR="0" marT="0" marB="0" anchor="ctr" anchorCtr="0">
                    <a:solidFill>
                      <a:srgbClr val="BEDFFF"/>
                    </a:solidFill>
                  </a:tcPr>
                </a:tc>
              </a:tr>
            </a:tbl>
          </a:graphicData>
        </a:graphic>
      </p:graphicFrame>
      <p:graphicFrame>
        <p:nvGraphicFramePr>
          <p:cNvPr id="30" name="表格 29"/>
          <p:cNvGraphicFramePr/>
          <p:nvPr>
            <p:custDataLst>
              <p:tags r:id="rId10"/>
            </p:custDataLst>
          </p:nvPr>
        </p:nvGraphicFramePr>
        <p:xfrm>
          <a:off x="1605280" y="4881880"/>
          <a:ext cx="10182225" cy="444500"/>
        </p:xfrm>
        <a:graphic>
          <a:graphicData uri="http://schemas.openxmlformats.org/drawingml/2006/table">
            <a:tbl>
              <a:tblPr firstRow="1" bandRow="1">
                <a:tableStyleId>{5C22544A-7EE6-4342-B048-85BDC9FD1C3A}</a:tableStyleId>
              </a:tblPr>
              <a:tblGrid>
                <a:gridCol w="1838960"/>
                <a:gridCol w="3292475"/>
                <a:gridCol w="3348355"/>
                <a:gridCol w="1702435"/>
              </a:tblGrid>
              <a:tr h="444500">
                <a:tc>
                  <a:txBody>
                    <a:bodyPr/>
                    <a:p>
                      <a:pPr lvl="0" algn="ctr">
                        <a:buClrTx/>
                        <a:buSzTx/>
                        <a:buFontTx/>
                      </a:pPr>
                      <a:r>
                        <a:rPr lang="zh-CN" altLang="en-US" sz="1800" dirty="0" smtClean="0">
                          <a:latin typeface="微软雅黑" panose="020B0503020204020204" charset="-122"/>
                          <a:ea typeface="微软雅黑" panose="020B0503020204020204" charset="-122"/>
                          <a:sym typeface="+mn-ea"/>
                        </a:rPr>
                        <a:t>新能源汽车整车</a:t>
                      </a:r>
                      <a:endParaRPr lang="zh-CN" altLang="en-US" sz="1800">
                        <a:cs typeface="+mn-ea"/>
                      </a:endParaRPr>
                    </a:p>
                  </a:txBody>
                  <a:tcPr anchor="ctr" anchorCtr="0">
                    <a:solidFill>
                      <a:srgbClr val="3BA0FF"/>
                    </a:solidFill>
                  </a:tcPr>
                </a:tc>
                <a:tc>
                  <a:txBody>
                    <a:bodyPr/>
                    <a:p>
                      <a:pPr lvl="0" algn="ctr">
                        <a:buClrTx/>
                        <a:buSzTx/>
                        <a:buFontTx/>
                      </a:pPr>
                      <a:r>
                        <a:rPr lang="zh-CN" altLang="en-US" sz="1800" dirty="0" smtClean="0">
                          <a:latin typeface="微软雅黑" panose="020B0503020204020204" charset="-122"/>
                          <a:ea typeface="微软雅黑" panose="020B0503020204020204" charset="-122"/>
                          <a:sym typeface="+mn-ea"/>
                        </a:rPr>
                        <a:t>光伏电站集成</a:t>
                      </a:r>
                      <a:endParaRPr lang="zh-CN" altLang="en-US" sz="1800" b="1" i="0">
                        <a:cs typeface="+mn-ea"/>
                      </a:endParaRPr>
                    </a:p>
                  </a:txBody>
                  <a:tcPr marL="13017" marR="13017" marT="13017" marB="0" anchor="ctr" anchorCtr="0">
                    <a:solidFill>
                      <a:srgbClr val="3BA0FF"/>
                    </a:solidFill>
                  </a:tcPr>
                </a:tc>
                <a:tc>
                  <a:txBody>
                    <a:bodyPr/>
                    <a:p>
                      <a:pPr lvl="0" algn="ctr">
                        <a:buClrTx/>
                        <a:buSzTx/>
                        <a:buFontTx/>
                      </a:pPr>
                      <a:r>
                        <a:rPr lang="zh-CN" altLang="en-US" dirty="0" smtClean="0">
                          <a:latin typeface="微软雅黑" panose="020B0503020204020204" charset="-122"/>
                          <a:ea typeface="微软雅黑" panose="020B0503020204020204" charset="-122"/>
                          <a:sym typeface="+mn-ea"/>
                        </a:rPr>
                        <a:t>储能电站集成</a:t>
                      </a:r>
                      <a:endParaRPr lang="zh-CN" altLang="en-US"/>
                    </a:p>
                  </a:txBody>
                  <a:tcPr anchor="ctr" anchorCtr="0">
                    <a:solidFill>
                      <a:srgbClr val="3BA0FF"/>
                    </a:solidFill>
                  </a:tcPr>
                </a:tc>
                <a:tc>
                  <a:txBody>
                    <a:bodyPr/>
                    <a:p>
                      <a:pPr lvl="0" algn="ctr">
                        <a:buClrTx/>
                        <a:buSzTx/>
                        <a:buFontTx/>
                      </a:pPr>
                      <a:r>
                        <a:rPr lang="zh-CN" altLang="en-US" dirty="0" smtClean="0">
                          <a:latin typeface="微软雅黑" panose="020B0503020204020204" charset="-122"/>
                          <a:ea typeface="微软雅黑" panose="020B0503020204020204" charset="-122"/>
                          <a:sym typeface="+mn-ea"/>
                        </a:rPr>
                        <a:t>微电网系统</a:t>
                      </a:r>
                      <a:endParaRPr lang="zh-CN" altLang="en-US"/>
                    </a:p>
                  </a:txBody>
                  <a:tcPr anchor="ctr" anchorCtr="0">
                    <a:solidFill>
                      <a:srgbClr val="3BA0FF"/>
                    </a:solidFill>
                  </a:tcPr>
                </a:tc>
              </a:tr>
            </a:tbl>
          </a:graphicData>
        </a:graphic>
      </p:graphicFrame>
      <p:graphicFrame>
        <p:nvGraphicFramePr>
          <p:cNvPr id="31" name="表格 30"/>
          <p:cNvGraphicFramePr/>
          <p:nvPr>
            <p:custDataLst>
              <p:tags r:id="rId11"/>
            </p:custDataLst>
          </p:nvPr>
        </p:nvGraphicFramePr>
        <p:xfrm>
          <a:off x="1605280" y="5374640"/>
          <a:ext cx="10176510" cy="381000"/>
        </p:xfrm>
        <a:graphic>
          <a:graphicData uri="http://schemas.openxmlformats.org/drawingml/2006/table">
            <a:tbl>
              <a:tblPr firstRow="1" bandRow="1">
                <a:tableStyleId>{5C22544A-7EE6-4342-B048-85BDC9FD1C3A}</a:tableStyleId>
              </a:tblPr>
              <a:tblGrid>
                <a:gridCol w="1845310"/>
                <a:gridCol w="1530350"/>
                <a:gridCol w="1753870"/>
                <a:gridCol w="1556385"/>
                <a:gridCol w="1764665"/>
                <a:gridCol w="1725930"/>
              </a:tblGrid>
              <a:tr h="381000">
                <a:tc>
                  <a:txBody>
                    <a:bodyPr/>
                    <a:p>
                      <a:pPr marL="0" marR="0" algn="ctr" rtl="0" eaLnBrk="1" fontAlgn="auto" latinLnBrk="0" hangingPunct="1">
                        <a:buClrTx/>
                        <a:buSzTx/>
                        <a:buFontTx/>
                        <a:buNone/>
                      </a:pPr>
                      <a:r>
                        <a:rPr lang="zh-CN" altLang="en-US" sz="1600" b="0" i="0">
                          <a:solidFill>
                            <a:schemeClr val="tx1"/>
                          </a:solidFill>
                          <a:latin typeface="微软雅黑" panose="020B0503020204020204" charset="-122"/>
                          <a:ea typeface="微软雅黑" panose="020B0503020204020204" charset="-122"/>
                          <a:cs typeface="+mn-ea"/>
                        </a:rPr>
                        <a:t>新能源整车</a:t>
                      </a:r>
                      <a:endParaRPr lang="zh-CN" altLang="en-US" sz="1600" b="0" i="0">
                        <a:solidFill>
                          <a:schemeClr val="tx1"/>
                        </a:solidFill>
                        <a:latin typeface="微软雅黑" panose="020B0503020204020204" charset="-122"/>
                        <a:ea typeface="微软雅黑" panose="020B0503020204020204" charset="-122"/>
                        <a:cs typeface="+mn-ea"/>
                      </a:endParaRPr>
                    </a:p>
                  </a:txBody>
                  <a:tcPr marL="13017" marR="13017" marT="13017" marB="0" anchor="ctr" anchorCtr="0">
                    <a:solidFill>
                      <a:srgbClr val="96DCF8"/>
                    </a:solidFill>
                  </a:tcPr>
                </a:tc>
                <a:tc>
                  <a:txBody>
                    <a:bodyPr/>
                    <a:p>
                      <a:pPr marL="0" marR="0" algn="ctr" rtl="0" eaLnBrk="1" fontAlgn="auto" latinLnBrk="0" hangingPunct="1">
                        <a:buClrTx/>
                        <a:buSzTx/>
                        <a:buFontTx/>
                        <a:buNone/>
                      </a:pPr>
                      <a:r>
                        <a:rPr lang="zh-CN" altLang="en-US" sz="1600" b="0" i="0">
                          <a:solidFill>
                            <a:schemeClr val="tx1"/>
                          </a:solidFill>
                          <a:latin typeface="微软雅黑" panose="020B0503020204020204" charset="-122"/>
                          <a:ea typeface="微软雅黑" panose="020B0503020204020204" charset="-122"/>
                          <a:cs typeface="+mn-ea"/>
                        </a:rPr>
                        <a:t>集中式光伏电站</a:t>
                      </a:r>
                      <a:endParaRPr lang="zh-CN" altLang="en-US" sz="1600" b="0" i="0">
                        <a:solidFill>
                          <a:schemeClr val="tx1"/>
                        </a:solidFill>
                        <a:latin typeface="微软雅黑" panose="020B0503020204020204" charset="-122"/>
                        <a:ea typeface="微软雅黑" panose="020B0503020204020204" charset="-122"/>
                        <a:cs typeface="+mn-ea"/>
                      </a:endParaRPr>
                    </a:p>
                  </a:txBody>
                  <a:tcPr marL="13017" marR="13017" marT="13017" marB="0" anchor="ctr" anchorCtr="0">
                    <a:solidFill>
                      <a:srgbClr val="96DCF8"/>
                    </a:solidFill>
                  </a:tcPr>
                </a:tc>
                <a:tc>
                  <a:txBody>
                    <a:bodyPr/>
                    <a:p>
                      <a:pPr marL="0" marR="0" algn="ctr" rtl="0" eaLnBrk="1" fontAlgn="auto" latinLnBrk="0" hangingPunct="1">
                        <a:buClrTx/>
                        <a:buSzTx/>
                        <a:buFontTx/>
                        <a:buNone/>
                      </a:pPr>
                      <a:r>
                        <a:rPr lang="zh-CN" altLang="en-US" sz="1600" b="0" i="0">
                          <a:solidFill>
                            <a:schemeClr val="tx1"/>
                          </a:solidFill>
                          <a:latin typeface="微软雅黑" panose="020B0503020204020204" charset="-122"/>
                          <a:ea typeface="微软雅黑" panose="020B0503020204020204" charset="-122"/>
                          <a:cs typeface="+mn-ea"/>
                        </a:rPr>
                        <a:t>分布式光伏电站</a:t>
                      </a:r>
                      <a:endParaRPr lang="zh-CN" altLang="en-US" sz="1600" b="0" i="0">
                        <a:solidFill>
                          <a:schemeClr val="tx1"/>
                        </a:solidFill>
                        <a:latin typeface="微软雅黑" panose="020B0503020204020204" charset="-122"/>
                        <a:ea typeface="微软雅黑" panose="020B0503020204020204" charset="-122"/>
                        <a:cs typeface="+mn-ea"/>
                      </a:endParaRPr>
                    </a:p>
                  </a:txBody>
                  <a:tcPr marL="13017" marR="13017" marT="13017" marB="0" anchor="ctr" anchorCtr="0">
                    <a:solidFill>
                      <a:srgbClr val="96DCF8"/>
                    </a:solidFill>
                  </a:tcPr>
                </a:tc>
                <a:tc>
                  <a:txBody>
                    <a:bodyPr/>
                    <a:p>
                      <a:pPr marL="0" marR="0" algn="ctr" rtl="0" eaLnBrk="1" fontAlgn="auto" latinLnBrk="0" hangingPunct="1">
                        <a:buClrTx/>
                        <a:buSzTx/>
                        <a:buFontTx/>
                        <a:buNone/>
                      </a:pPr>
                      <a:r>
                        <a:rPr lang="zh-CN" altLang="en-US" sz="1600" b="0" i="0">
                          <a:solidFill>
                            <a:schemeClr val="tx1"/>
                          </a:solidFill>
                          <a:latin typeface="微软雅黑" panose="020B0503020204020204" charset="-122"/>
                          <a:ea typeface="微软雅黑" panose="020B0503020204020204" charset="-122"/>
                          <a:cs typeface="+mn-ea"/>
                        </a:rPr>
                        <a:t>电网侧储能电站</a:t>
                      </a:r>
                      <a:endParaRPr lang="zh-CN" altLang="en-US" sz="1600" b="0" i="0">
                        <a:solidFill>
                          <a:schemeClr val="tx1"/>
                        </a:solidFill>
                        <a:latin typeface="微软雅黑" panose="020B0503020204020204" charset="-122"/>
                        <a:ea typeface="微软雅黑" panose="020B0503020204020204" charset="-122"/>
                        <a:cs typeface="+mn-ea"/>
                      </a:endParaRPr>
                    </a:p>
                  </a:txBody>
                  <a:tcPr marL="13017" marR="13017" marT="13017" marB="0" anchor="ctr" anchorCtr="0">
                    <a:solidFill>
                      <a:srgbClr val="96DCF8"/>
                    </a:solidFill>
                  </a:tcPr>
                </a:tc>
                <a:tc>
                  <a:txBody>
                    <a:bodyPr/>
                    <a:p>
                      <a:pPr marL="0" marR="0" algn="ctr" rtl="0" eaLnBrk="1" fontAlgn="auto" latinLnBrk="0" hangingPunct="1">
                        <a:buClrTx/>
                        <a:buSzTx/>
                        <a:buFontTx/>
                        <a:buNone/>
                      </a:pPr>
                      <a:r>
                        <a:rPr lang="zh-CN" altLang="en-US" sz="1600" b="0" i="0">
                          <a:solidFill>
                            <a:schemeClr val="tx1"/>
                          </a:solidFill>
                          <a:latin typeface="微软雅黑" panose="020B0503020204020204" charset="-122"/>
                          <a:ea typeface="微软雅黑" panose="020B0503020204020204" charset="-122"/>
                          <a:cs typeface="+mn-ea"/>
                        </a:rPr>
                        <a:t>用户侧储能电站</a:t>
                      </a:r>
                      <a:endParaRPr lang="zh-CN" altLang="en-US" sz="1600" b="0" i="0">
                        <a:solidFill>
                          <a:schemeClr val="tx1"/>
                        </a:solidFill>
                        <a:latin typeface="微软雅黑" panose="020B0503020204020204" charset="-122"/>
                        <a:ea typeface="微软雅黑" panose="020B0503020204020204" charset="-122"/>
                        <a:cs typeface="+mn-ea"/>
                      </a:endParaRPr>
                    </a:p>
                  </a:txBody>
                  <a:tcPr marL="13017" marR="13017" marT="13017" marB="0" anchor="ctr" anchorCtr="0">
                    <a:solidFill>
                      <a:srgbClr val="96DCF8"/>
                    </a:solidFill>
                  </a:tcPr>
                </a:tc>
                <a:tc>
                  <a:txBody>
                    <a:bodyPr/>
                    <a:p>
                      <a:pPr marL="0" marR="0" algn="ctr" rtl="0" eaLnBrk="1" fontAlgn="auto" latinLnBrk="0" hangingPunct="1">
                        <a:buClrTx/>
                        <a:buSzTx/>
                        <a:buFontTx/>
                        <a:buNone/>
                      </a:pPr>
                      <a:r>
                        <a:rPr lang="zh-CN" altLang="en-US" sz="1600" b="0" i="0">
                          <a:solidFill>
                            <a:schemeClr val="tx1"/>
                          </a:solidFill>
                          <a:latin typeface="微软雅黑" panose="020B0503020204020204" charset="-122"/>
                          <a:ea typeface="微软雅黑" panose="020B0503020204020204" charset="-122"/>
                          <a:cs typeface="+mn-ea"/>
                        </a:rPr>
                        <a:t>微电网与虚拟电厂</a:t>
                      </a:r>
                      <a:endParaRPr lang="zh-CN" altLang="en-US" sz="1600" b="0" i="0">
                        <a:solidFill>
                          <a:schemeClr val="tx1"/>
                        </a:solidFill>
                        <a:latin typeface="微软雅黑" panose="020B0503020204020204" charset="-122"/>
                        <a:ea typeface="微软雅黑" panose="020B0503020204020204" charset="-122"/>
                        <a:cs typeface="+mn-ea"/>
                      </a:endParaRPr>
                    </a:p>
                  </a:txBody>
                  <a:tcPr marL="13017" marR="13017" marT="13017" marB="0" anchor="ctr" anchorCtr="0">
                    <a:solidFill>
                      <a:srgbClr val="96DCF8"/>
                    </a:solidFill>
                  </a:tcPr>
                </a:tc>
              </a:tr>
            </a:tbl>
          </a:graphicData>
        </a:graphic>
      </p:graphicFrame>
      <p:graphicFrame>
        <p:nvGraphicFramePr>
          <p:cNvPr id="39" name="表格 38"/>
          <p:cNvGraphicFramePr/>
          <p:nvPr>
            <p:custDataLst>
              <p:tags r:id="rId12"/>
            </p:custDataLst>
          </p:nvPr>
        </p:nvGraphicFramePr>
        <p:xfrm>
          <a:off x="1610995" y="5768340"/>
          <a:ext cx="10171430" cy="670560"/>
        </p:xfrm>
        <a:graphic>
          <a:graphicData uri="http://schemas.openxmlformats.org/drawingml/2006/table">
            <a:tbl>
              <a:tblPr firstRow="1" bandRow="1">
                <a:tableStyleId>{5C22544A-7EE6-4342-B048-85BDC9FD1C3A}</a:tableStyleId>
              </a:tblPr>
              <a:tblGrid>
                <a:gridCol w="388620"/>
                <a:gridCol w="387350"/>
                <a:gridCol w="468630"/>
                <a:gridCol w="387985"/>
                <a:gridCol w="387985"/>
                <a:gridCol w="387985"/>
                <a:gridCol w="387985"/>
                <a:gridCol w="387350"/>
                <a:gridCol w="388620"/>
                <a:gridCol w="387985"/>
                <a:gridCol w="388620"/>
                <a:gridCol w="387985"/>
                <a:gridCol w="387985"/>
                <a:gridCol w="388620"/>
                <a:gridCol w="387350"/>
                <a:gridCol w="389255"/>
                <a:gridCol w="387985"/>
                <a:gridCol w="387985"/>
                <a:gridCol w="388620"/>
                <a:gridCol w="387350"/>
                <a:gridCol w="388620"/>
                <a:gridCol w="387985"/>
                <a:gridCol w="387985"/>
                <a:gridCol w="388620"/>
                <a:gridCol w="387350"/>
                <a:gridCol w="388620"/>
              </a:tblGrid>
              <a:tr h="670560">
                <a:tc>
                  <a:txBody>
                    <a:bodyPr/>
                    <a:p>
                      <a:pPr algn="ctr" fontAlgn="ctr"/>
                      <a:r>
                        <a:rPr lang="zh-CN" altLang="en-US" sz="1100" b="0" i="0">
                          <a:solidFill>
                            <a:srgbClr val="000000"/>
                          </a:solidFill>
                          <a:latin typeface="宋体" pitchFamily="2" charset="-122"/>
                          <a:ea typeface="宋体" pitchFamily="2" charset="-122"/>
                        </a:rPr>
                        <a:t>纯电</a:t>
                      </a:r>
                      <a:r>
                        <a:rPr lang="zh-CN" altLang="en-US" sz="1100" b="0" i="0">
                          <a:solidFill>
                            <a:srgbClr val="000000"/>
                          </a:solidFill>
                          <a:latin typeface="宋体" pitchFamily="2" charset="-122"/>
                          <a:ea typeface="宋体" pitchFamily="2" charset="-122"/>
                        </a:rPr>
                        <a:t>车</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插混</a:t>
                      </a:r>
                      <a:r>
                        <a:rPr lang="zh-CN" altLang="en-US" sz="1100" b="0" i="0">
                          <a:solidFill>
                            <a:srgbClr val="000000"/>
                          </a:solidFill>
                          <a:latin typeface="宋体" pitchFamily="2" charset="-122"/>
                          <a:ea typeface="宋体" pitchFamily="2" charset="-122"/>
                        </a:rPr>
                        <a:t>车</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燃料电池</a:t>
                      </a:r>
                      <a:r>
                        <a:rPr lang="zh-CN" altLang="en-US" sz="1100" b="0" i="0">
                          <a:solidFill>
                            <a:srgbClr val="000000"/>
                          </a:solidFill>
                          <a:latin typeface="宋体" pitchFamily="2" charset="-122"/>
                          <a:ea typeface="宋体" pitchFamily="2" charset="-122"/>
                        </a:rPr>
                        <a:t>车</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沙漠光伏</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水面光伏</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农光互补</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渔光互补</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工商业屋顶</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户用光伏</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园区光伏</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en-US" altLang="zh-CN" sz="1100" b="0" i="0">
                          <a:solidFill>
                            <a:srgbClr val="000000"/>
                          </a:solidFill>
                          <a:latin typeface="宋体" pitchFamily="2" charset="-122"/>
                          <a:ea typeface="宋体" pitchFamily="2" charset="-122"/>
                        </a:rPr>
                        <a:t>BIPV</a:t>
                      </a:r>
                      <a:endParaRPr lang="en-US" altLang="zh-CN"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车棚光伏</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调峰调频储能</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共享储能</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新能源储能</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火电配套储能</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峰谷套利储能</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需求响应储能</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备用电源储能</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微电网储能</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户用储能</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并网微电网</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园区微电网</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社区微电网</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虚拟电厂</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c>
                  <a:txBody>
                    <a:bodyPr/>
                    <a:p>
                      <a:pPr algn="ctr" fontAlgn="ctr"/>
                      <a:r>
                        <a:rPr lang="zh-CN" altLang="en-US" sz="1100" b="0" i="0">
                          <a:solidFill>
                            <a:srgbClr val="000000"/>
                          </a:solidFill>
                          <a:latin typeface="宋体" pitchFamily="2" charset="-122"/>
                          <a:ea typeface="宋体" pitchFamily="2" charset="-122"/>
                        </a:rPr>
                        <a:t>源网荷储一体化</a:t>
                      </a:r>
                      <a:endParaRPr lang="zh-CN" altLang="en-US" sz="1100" b="0" i="0">
                        <a:solidFill>
                          <a:srgbClr val="000000"/>
                        </a:solidFill>
                        <a:latin typeface="宋体" pitchFamily="2" charset="-122"/>
                        <a:ea typeface="宋体" pitchFamily="2" charset="-122"/>
                      </a:endParaRPr>
                    </a:p>
                  </a:txBody>
                  <a:tcPr marL="0" marR="0" marT="0" marB="0" anchor="ctr" anchorCtr="0">
                    <a:solidFill>
                      <a:srgbClr val="BEDFFF"/>
                    </a:solidFill>
                  </a:tcPr>
                </a:tc>
              </a:tr>
            </a:tbl>
          </a:graphicData>
        </a:graphic>
      </p:graphicFrame>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13"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14"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15" cstate="print"/>
            <a:srcRect/>
            <a:stretch>
              <a:fillRect/>
            </a:stretch>
          </p:blipFill>
          <p:spPr bwMode="auto">
            <a:xfrm flipV="1">
              <a:off x="11064" y="941"/>
              <a:ext cx="7751" cy="120"/>
            </a:xfrm>
            <a:prstGeom prst="rect">
              <a:avLst/>
            </a:prstGeom>
            <a:noFill/>
          </p:spPr>
        </p:pic>
      </p:grpSp>
    </p:spTree>
    <p:custDataLst>
      <p:tags r:id="rId16"/>
    </p:custDataLst>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3913364" y="1419000"/>
            <a:ext cx="4410746" cy="1442758"/>
            <a:chOff x="3800637" y="1609125"/>
            <a:chExt cx="5563654" cy="1819875"/>
          </a:xfrm>
        </p:grpSpPr>
        <p:grpSp>
          <p:nvGrpSpPr>
            <p:cNvPr id="15" name="组合 14"/>
            <p:cNvGrpSpPr/>
            <p:nvPr/>
          </p:nvGrpSpPr>
          <p:grpSpPr>
            <a:xfrm>
              <a:off x="3800637" y="1609125"/>
              <a:ext cx="5563654" cy="1819875"/>
              <a:chOff x="6998463" y="3818520"/>
              <a:chExt cx="6823882" cy="2232096"/>
            </a:xfrm>
          </p:grpSpPr>
          <p:sp>
            <p:nvSpPr>
              <p:cNvPr id="25" name="Freeform 10"/>
              <p:cNvSpPr/>
              <p:nvPr/>
            </p:nvSpPr>
            <p:spPr bwMode="auto">
              <a:xfrm>
                <a:off x="7885005" y="4118452"/>
                <a:ext cx="5458443" cy="1048937"/>
              </a:xfrm>
              <a:custGeom>
                <a:avLst/>
                <a:gdLst>
                  <a:gd name="T0" fmla="*/ 1310 w 1310"/>
                  <a:gd name="T1" fmla="*/ 252 h 252"/>
                  <a:gd name="T2" fmla="*/ 691 w 1310"/>
                  <a:gd name="T3" fmla="*/ 8 h 252"/>
                  <a:gd name="T4" fmla="*/ 618 w 1310"/>
                  <a:gd name="T5" fmla="*/ 8 h 252"/>
                  <a:gd name="T6" fmla="*/ 0 w 1310"/>
                  <a:gd name="T7" fmla="*/ 252 h 252"/>
                  <a:gd name="T8" fmla="*/ 1310 w 1310"/>
                  <a:gd name="T9" fmla="*/ 252 h 252"/>
                </a:gdLst>
                <a:ahLst/>
                <a:cxnLst>
                  <a:cxn ang="0">
                    <a:pos x="T0" y="T1"/>
                  </a:cxn>
                  <a:cxn ang="0">
                    <a:pos x="T2" y="T3"/>
                  </a:cxn>
                  <a:cxn ang="0">
                    <a:pos x="T4" y="T5"/>
                  </a:cxn>
                  <a:cxn ang="0">
                    <a:pos x="T6" y="T7"/>
                  </a:cxn>
                  <a:cxn ang="0">
                    <a:pos x="T8" y="T9"/>
                  </a:cxn>
                </a:cxnLst>
                <a:rect l="0" t="0" r="r" b="b"/>
                <a:pathLst>
                  <a:path w="1310" h="252">
                    <a:moveTo>
                      <a:pt x="1310" y="252"/>
                    </a:moveTo>
                    <a:cubicBezTo>
                      <a:pt x="691" y="8"/>
                      <a:pt x="691" y="8"/>
                      <a:pt x="691" y="8"/>
                    </a:cubicBezTo>
                    <a:cubicBezTo>
                      <a:pt x="671" y="0"/>
                      <a:pt x="638" y="0"/>
                      <a:pt x="618" y="8"/>
                    </a:cubicBezTo>
                    <a:cubicBezTo>
                      <a:pt x="0" y="252"/>
                      <a:pt x="0" y="252"/>
                      <a:pt x="0" y="252"/>
                    </a:cubicBezTo>
                    <a:cubicBezTo>
                      <a:pt x="1310" y="252"/>
                      <a:pt x="1310" y="252"/>
                      <a:pt x="1310" y="252"/>
                    </a:cubicBezTo>
                  </a:path>
                </a:pathLst>
              </a:custGeom>
              <a:solidFill>
                <a:schemeClr val="accent3"/>
              </a:solidFill>
              <a:ln>
                <a:noFill/>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26" name="Freeform 11"/>
              <p:cNvSpPr/>
              <p:nvPr/>
            </p:nvSpPr>
            <p:spPr bwMode="auto">
              <a:xfrm>
                <a:off x="6998463" y="3818520"/>
                <a:ext cx="4798923" cy="2232096"/>
              </a:xfrm>
              <a:custGeom>
                <a:avLst/>
                <a:gdLst>
                  <a:gd name="T0" fmla="*/ 1152 w 1152"/>
                  <a:gd name="T1" fmla="*/ 425 h 536"/>
                  <a:gd name="T2" fmla="*/ 517 w 1152"/>
                  <a:gd name="T3" fmla="*/ 11 h 536"/>
                  <a:gd name="T4" fmla="*/ 462 w 1152"/>
                  <a:gd name="T5" fmla="*/ 11 h 536"/>
                  <a:gd name="T6" fmla="*/ 0 w 1152"/>
                  <a:gd name="T7" fmla="*/ 316 h 536"/>
                  <a:gd name="T8" fmla="*/ 224 w 1152"/>
                  <a:gd name="T9" fmla="*/ 536 h 536"/>
                  <a:gd name="T10" fmla="*/ 1152 w 1152"/>
                  <a:gd name="T11" fmla="*/ 425 h 536"/>
                </a:gdLst>
                <a:ahLst/>
                <a:cxnLst>
                  <a:cxn ang="0">
                    <a:pos x="T0" y="T1"/>
                  </a:cxn>
                  <a:cxn ang="0">
                    <a:pos x="T2" y="T3"/>
                  </a:cxn>
                  <a:cxn ang="0">
                    <a:pos x="T4" y="T5"/>
                  </a:cxn>
                  <a:cxn ang="0">
                    <a:pos x="T6" y="T7"/>
                  </a:cxn>
                  <a:cxn ang="0">
                    <a:pos x="T8" y="T9"/>
                  </a:cxn>
                  <a:cxn ang="0">
                    <a:pos x="T10" y="T11"/>
                  </a:cxn>
                </a:cxnLst>
                <a:rect l="0" t="0" r="r" b="b"/>
                <a:pathLst>
                  <a:path w="1152" h="536">
                    <a:moveTo>
                      <a:pt x="1152" y="425"/>
                    </a:moveTo>
                    <a:cubicBezTo>
                      <a:pt x="517" y="11"/>
                      <a:pt x="517" y="11"/>
                      <a:pt x="517" y="11"/>
                    </a:cubicBezTo>
                    <a:cubicBezTo>
                      <a:pt x="502" y="0"/>
                      <a:pt x="478" y="0"/>
                      <a:pt x="462" y="11"/>
                    </a:cubicBezTo>
                    <a:cubicBezTo>
                      <a:pt x="0" y="316"/>
                      <a:pt x="0" y="316"/>
                      <a:pt x="0" y="316"/>
                    </a:cubicBezTo>
                    <a:cubicBezTo>
                      <a:pt x="224" y="536"/>
                      <a:pt x="224" y="536"/>
                      <a:pt x="224" y="536"/>
                    </a:cubicBezTo>
                    <a:cubicBezTo>
                      <a:pt x="1152" y="425"/>
                      <a:pt x="1152" y="425"/>
                      <a:pt x="1152" y="425"/>
                    </a:cubicBezTo>
                  </a:path>
                </a:pathLst>
              </a:custGeom>
              <a:solidFill>
                <a:schemeClr val="accent5"/>
              </a:solidFill>
              <a:ln>
                <a:noFill/>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27" name="Freeform 12"/>
              <p:cNvSpPr/>
              <p:nvPr/>
            </p:nvSpPr>
            <p:spPr bwMode="auto">
              <a:xfrm>
                <a:off x="9610031" y="4388557"/>
                <a:ext cx="4212314" cy="1521205"/>
              </a:xfrm>
              <a:custGeom>
                <a:avLst/>
                <a:gdLst>
                  <a:gd name="T0" fmla="*/ 1011 w 1011"/>
                  <a:gd name="T1" fmla="*/ 179 h 365"/>
                  <a:gd name="T2" fmla="*/ 696 w 1011"/>
                  <a:gd name="T3" fmla="*/ 5 h 365"/>
                  <a:gd name="T4" fmla="*/ 658 w 1011"/>
                  <a:gd name="T5" fmla="*/ 5 h 365"/>
                  <a:gd name="T6" fmla="*/ 0 w 1011"/>
                  <a:gd name="T7" fmla="*/ 365 h 365"/>
                  <a:gd name="T8" fmla="*/ 1004 w 1011"/>
                  <a:gd name="T9" fmla="*/ 244 h 365"/>
                  <a:gd name="T10" fmla="*/ 1011 w 1011"/>
                  <a:gd name="T11" fmla="*/ 179 h 365"/>
                </a:gdLst>
                <a:ahLst/>
                <a:cxnLst>
                  <a:cxn ang="0">
                    <a:pos x="T0" y="T1"/>
                  </a:cxn>
                  <a:cxn ang="0">
                    <a:pos x="T2" y="T3"/>
                  </a:cxn>
                  <a:cxn ang="0">
                    <a:pos x="T4" y="T5"/>
                  </a:cxn>
                  <a:cxn ang="0">
                    <a:pos x="T6" y="T7"/>
                  </a:cxn>
                  <a:cxn ang="0">
                    <a:pos x="T8" y="T9"/>
                  </a:cxn>
                  <a:cxn ang="0">
                    <a:pos x="T10" y="T11"/>
                  </a:cxn>
                </a:cxnLst>
                <a:rect l="0" t="0" r="r" b="b"/>
                <a:pathLst>
                  <a:path w="1011" h="365">
                    <a:moveTo>
                      <a:pt x="1011" y="179"/>
                    </a:moveTo>
                    <a:cubicBezTo>
                      <a:pt x="696" y="5"/>
                      <a:pt x="696" y="5"/>
                      <a:pt x="696" y="5"/>
                    </a:cubicBezTo>
                    <a:cubicBezTo>
                      <a:pt x="685" y="0"/>
                      <a:pt x="668" y="0"/>
                      <a:pt x="658" y="5"/>
                    </a:cubicBezTo>
                    <a:cubicBezTo>
                      <a:pt x="0" y="365"/>
                      <a:pt x="0" y="365"/>
                      <a:pt x="0" y="365"/>
                    </a:cubicBezTo>
                    <a:cubicBezTo>
                      <a:pt x="1004" y="244"/>
                      <a:pt x="1004" y="244"/>
                      <a:pt x="1004" y="244"/>
                    </a:cubicBezTo>
                    <a:cubicBezTo>
                      <a:pt x="1011" y="179"/>
                      <a:pt x="1011" y="179"/>
                      <a:pt x="1011" y="179"/>
                    </a:cubicBezTo>
                  </a:path>
                </a:pathLst>
              </a:custGeom>
              <a:solidFill>
                <a:schemeClr val="accent4"/>
              </a:solidFill>
              <a:ln>
                <a:noFill/>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28" name="Freeform 16"/>
              <p:cNvSpPr/>
              <p:nvPr/>
            </p:nvSpPr>
            <p:spPr bwMode="auto">
              <a:xfrm>
                <a:off x="6998463" y="5134246"/>
                <a:ext cx="6823882" cy="192222"/>
              </a:xfrm>
              <a:custGeom>
                <a:avLst/>
                <a:gdLst>
                  <a:gd name="T0" fmla="*/ 1589 w 1638"/>
                  <a:gd name="T1" fmla="*/ 46 h 46"/>
                  <a:gd name="T2" fmla="*/ 1638 w 1638"/>
                  <a:gd name="T3" fmla="*/ 0 h 46"/>
                  <a:gd name="T4" fmla="*/ 0 w 1638"/>
                  <a:gd name="T5" fmla="*/ 0 h 46"/>
                  <a:gd name="T6" fmla="*/ 27 w 1638"/>
                  <a:gd name="T7" fmla="*/ 43 h 46"/>
                  <a:gd name="T8" fmla="*/ 1589 w 1638"/>
                  <a:gd name="T9" fmla="*/ 46 h 46"/>
                </a:gdLst>
                <a:ahLst/>
                <a:cxnLst>
                  <a:cxn ang="0">
                    <a:pos x="T0" y="T1"/>
                  </a:cxn>
                  <a:cxn ang="0">
                    <a:pos x="T2" y="T3"/>
                  </a:cxn>
                  <a:cxn ang="0">
                    <a:pos x="T4" y="T5"/>
                  </a:cxn>
                  <a:cxn ang="0">
                    <a:pos x="T6" y="T7"/>
                  </a:cxn>
                  <a:cxn ang="0">
                    <a:pos x="T8" y="T9"/>
                  </a:cxn>
                </a:cxnLst>
                <a:rect l="0" t="0" r="r" b="b"/>
                <a:pathLst>
                  <a:path w="1638" h="46">
                    <a:moveTo>
                      <a:pt x="1589" y="46"/>
                    </a:moveTo>
                    <a:cubicBezTo>
                      <a:pt x="1591" y="34"/>
                      <a:pt x="1637" y="13"/>
                      <a:pt x="1638" y="0"/>
                    </a:cubicBezTo>
                    <a:cubicBezTo>
                      <a:pt x="0" y="0"/>
                      <a:pt x="0" y="0"/>
                      <a:pt x="0" y="0"/>
                    </a:cubicBezTo>
                    <a:cubicBezTo>
                      <a:pt x="2" y="13"/>
                      <a:pt x="25" y="30"/>
                      <a:pt x="27" y="43"/>
                    </a:cubicBezTo>
                    <a:cubicBezTo>
                      <a:pt x="1589" y="46"/>
                      <a:pt x="1589" y="46"/>
                      <a:pt x="1589" y="46"/>
                    </a:cubicBezTo>
                  </a:path>
                </a:pathLst>
              </a:custGeom>
              <a:solidFill>
                <a:schemeClr val="accent3"/>
              </a:solidFill>
              <a:ln>
                <a:noFill/>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29" name="Freeform 21"/>
              <p:cNvSpPr/>
              <p:nvPr/>
            </p:nvSpPr>
            <p:spPr bwMode="auto">
              <a:xfrm>
                <a:off x="6998463" y="5134246"/>
                <a:ext cx="6823882" cy="354617"/>
              </a:xfrm>
              <a:custGeom>
                <a:avLst/>
                <a:gdLst>
                  <a:gd name="T0" fmla="*/ 120 w 1638"/>
                  <a:gd name="T1" fmla="*/ 78 h 85"/>
                  <a:gd name="T2" fmla="*/ 293 w 1638"/>
                  <a:gd name="T3" fmla="*/ 48 h 85"/>
                  <a:gd name="T4" fmla="*/ 546 w 1638"/>
                  <a:gd name="T5" fmla="*/ 85 h 85"/>
                  <a:gd name="T6" fmla="*/ 795 w 1638"/>
                  <a:gd name="T7" fmla="*/ 48 h 85"/>
                  <a:gd name="T8" fmla="*/ 1037 w 1638"/>
                  <a:gd name="T9" fmla="*/ 85 h 85"/>
                  <a:gd name="T10" fmla="*/ 1273 w 1638"/>
                  <a:gd name="T11" fmla="*/ 48 h 85"/>
                  <a:gd name="T12" fmla="*/ 1494 w 1638"/>
                  <a:gd name="T13" fmla="*/ 85 h 85"/>
                  <a:gd name="T14" fmla="*/ 1633 w 1638"/>
                  <a:gd name="T15" fmla="*/ 50 h 85"/>
                  <a:gd name="T16" fmla="*/ 1638 w 1638"/>
                  <a:gd name="T17" fmla="*/ 0 h 85"/>
                  <a:gd name="T18" fmla="*/ 1494 w 1638"/>
                  <a:gd name="T19" fmla="*/ 36 h 85"/>
                  <a:gd name="T20" fmla="*/ 1273 w 1638"/>
                  <a:gd name="T21" fmla="*/ 0 h 85"/>
                  <a:gd name="T22" fmla="*/ 1037 w 1638"/>
                  <a:gd name="T23" fmla="*/ 36 h 85"/>
                  <a:gd name="T24" fmla="*/ 795 w 1638"/>
                  <a:gd name="T25" fmla="*/ 0 h 85"/>
                  <a:gd name="T26" fmla="*/ 546 w 1638"/>
                  <a:gd name="T27" fmla="*/ 36 h 85"/>
                  <a:gd name="T28" fmla="*/ 293 w 1638"/>
                  <a:gd name="T29" fmla="*/ 0 h 85"/>
                  <a:gd name="T30" fmla="*/ 120 w 1638"/>
                  <a:gd name="T31" fmla="*/ 29 h 85"/>
                  <a:gd name="T32" fmla="*/ 0 w 1638"/>
                  <a:gd name="T33" fmla="*/ 0 h 85"/>
                  <a:gd name="T34" fmla="*/ 6 w 1638"/>
                  <a:gd name="T35" fmla="*/ 51 h 85"/>
                  <a:gd name="T36" fmla="*/ 120 w 1638"/>
                  <a:gd name="T37" fmla="*/ 7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38" h="85">
                    <a:moveTo>
                      <a:pt x="120" y="78"/>
                    </a:moveTo>
                    <a:cubicBezTo>
                      <a:pt x="179" y="78"/>
                      <a:pt x="260" y="48"/>
                      <a:pt x="293" y="48"/>
                    </a:cubicBezTo>
                    <a:cubicBezTo>
                      <a:pt x="356" y="48"/>
                      <a:pt x="483" y="85"/>
                      <a:pt x="546" y="85"/>
                    </a:cubicBezTo>
                    <a:cubicBezTo>
                      <a:pt x="608" y="85"/>
                      <a:pt x="733" y="48"/>
                      <a:pt x="795" y="48"/>
                    </a:cubicBezTo>
                    <a:cubicBezTo>
                      <a:pt x="856" y="48"/>
                      <a:pt x="977" y="85"/>
                      <a:pt x="1037" y="85"/>
                    </a:cubicBezTo>
                    <a:cubicBezTo>
                      <a:pt x="1096" y="85"/>
                      <a:pt x="1214" y="48"/>
                      <a:pt x="1273" y="48"/>
                    </a:cubicBezTo>
                    <a:cubicBezTo>
                      <a:pt x="1328" y="48"/>
                      <a:pt x="1439" y="85"/>
                      <a:pt x="1494" y="85"/>
                    </a:cubicBezTo>
                    <a:cubicBezTo>
                      <a:pt x="1526" y="85"/>
                      <a:pt x="1611" y="57"/>
                      <a:pt x="1633" y="50"/>
                    </a:cubicBezTo>
                    <a:cubicBezTo>
                      <a:pt x="1635" y="33"/>
                      <a:pt x="1637" y="16"/>
                      <a:pt x="1638" y="0"/>
                    </a:cubicBezTo>
                    <a:cubicBezTo>
                      <a:pt x="1638" y="0"/>
                      <a:pt x="1530" y="36"/>
                      <a:pt x="1494" y="36"/>
                    </a:cubicBezTo>
                    <a:cubicBezTo>
                      <a:pt x="1439" y="36"/>
                      <a:pt x="1328" y="0"/>
                      <a:pt x="1273" y="0"/>
                    </a:cubicBezTo>
                    <a:cubicBezTo>
                      <a:pt x="1214" y="0"/>
                      <a:pt x="1096" y="36"/>
                      <a:pt x="1037" y="36"/>
                    </a:cubicBezTo>
                    <a:cubicBezTo>
                      <a:pt x="977" y="36"/>
                      <a:pt x="856" y="0"/>
                      <a:pt x="795" y="0"/>
                    </a:cubicBezTo>
                    <a:cubicBezTo>
                      <a:pt x="733" y="0"/>
                      <a:pt x="608" y="36"/>
                      <a:pt x="546" y="36"/>
                    </a:cubicBezTo>
                    <a:cubicBezTo>
                      <a:pt x="483" y="36"/>
                      <a:pt x="356" y="0"/>
                      <a:pt x="293" y="0"/>
                    </a:cubicBezTo>
                    <a:cubicBezTo>
                      <a:pt x="260" y="0"/>
                      <a:pt x="179" y="29"/>
                      <a:pt x="120" y="29"/>
                    </a:cubicBezTo>
                    <a:cubicBezTo>
                      <a:pt x="49" y="29"/>
                      <a:pt x="0" y="0"/>
                      <a:pt x="0" y="0"/>
                    </a:cubicBezTo>
                    <a:cubicBezTo>
                      <a:pt x="1" y="17"/>
                      <a:pt x="3" y="34"/>
                      <a:pt x="6" y="51"/>
                    </a:cubicBezTo>
                    <a:cubicBezTo>
                      <a:pt x="20" y="59"/>
                      <a:pt x="63" y="78"/>
                      <a:pt x="120" y="78"/>
                    </a:cubicBezTo>
                  </a:path>
                </a:pathLst>
              </a:custGeom>
              <a:solidFill>
                <a:srgbClr val="AEF0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30" name="Freeform 140"/>
              <p:cNvSpPr/>
              <p:nvPr/>
            </p:nvSpPr>
            <p:spPr bwMode="auto">
              <a:xfrm>
                <a:off x="6998463" y="5134246"/>
                <a:ext cx="6823882" cy="354617"/>
              </a:xfrm>
              <a:custGeom>
                <a:avLst/>
                <a:gdLst>
                  <a:gd name="T0" fmla="*/ 1638 w 1638"/>
                  <a:gd name="T1" fmla="*/ 0 h 85"/>
                  <a:gd name="T2" fmla="*/ 1494 w 1638"/>
                  <a:gd name="T3" fmla="*/ 36 h 85"/>
                  <a:gd name="T4" fmla="*/ 1273 w 1638"/>
                  <a:gd name="T5" fmla="*/ 0 h 85"/>
                  <a:gd name="T6" fmla="*/ 1273 w 1638"/>
                  <a:gd name="T7" fmla="*/ 0 h 85"/>
                  <a:gd name="T8" fmla="*/ 1037 w 1638"/>
                  <a:gd name="T9" fmla="*/ 36 h 85"/>
                  <a:gd name="T10" fmla="*/ 1037 w 1638"/>
                  <a:gd name="T11" fmla="*/ 36 h 85"/>
                  <a:gd name="T12" fmla="*/ 807 w 1638"/>
                  <a:gd name="T13" fmla="*/ 0 h 85"/>
                  <a:gd name="T14" fmla="*/ 797 w 1638"/>
                  <a:gd name="T15" fmla="*/ 0 h 85"/>
                  <a:gd name="T16" fmla="*/ 796 w 1638"/>
                  <a:gd name="T17" fmla="*/ 0 h 85"/>
                  <a:gd name="T18" fmla="*/ 795 w 1638"/>
                  <a:gd name="T19" fmla="*/ 0 h 85"/>
                  <a:gd name="T20" fmla="*/ 795 w 1638"/>
                  <a:gd name="T21" fmla="*/ 0 h 85"/>
                  <a:gd name="T22" fmla="*/ 795 w 1638"/>
                  <a:gd name="T23" fmla="*/ 0 h 85"/>
                  <a:gd name="T24" fmla="*/ 546 w 1638"/>
                  <a:gd name="T25" fmla="*/ 36 h 85"/>
                  <a:gd name="T26" fmla="*/ 293 w 1638"/>
                  <a:gd name="T27" fmla="*/ 0 h 85"/>
                  <a:gd name="T28" fmla="*/ 293 w 1638"/>
                  <a:gd name="T29" fmla="*/ 0 h 85"/>
                  <a:gd name="T30" fmla="*/ 293 w 1638"/>
                  <a:gd name="T31" fmla="*/ 0 h 85"/>
                  <a:gd name="T32" fmla="*/ 120 w 1638"/>
                  <a:gd name="T33" fmla="*/ 29 h 85"/>
                  <a:gd name="T34" fmla="*/ 0 w 1638"/>
                  <a:gd name="T35" fmla="*/ 0 h 85"/>
                  <a:gd name="T36" fmla="*/ 0 w 1638"/>
                  <a:gd name="T37" fmla="*/ 0 h 85"/>
                  <a:gd name="T38" fmla="*/ 0 w 1638"/>
                  <a:gd name="T39" fmla="*/ 0 h 85"/>
                  <a:gd name="T40" fmla="*/ 6 w 1638"/>
                  <a:gd name="T41" fmla="*/ 51 h 85"/>
                  <a:gd name="T42" fmla="*/ 120 w 1638"/>
                  <a:gd name="T43" fmla="*/ 78 h 85"/>
                  <a:gd name="T44" fmla="*/ 293 w 1638"/>
                  <a:gd name="T45" fmla="*/ 48 h 85"/>
                  <a:gd name="T46" fmla="*/ 546 w 1638"/>
                  <a:gd name="T47" fmla="*/ 85 h 85"/>
                  <a:gd name="T48" fmla="*/ 711 w 1638"/>
                  <a:gd name="T49" fmla="*/ 59 h 85"/>
                  <a:gd name="T50" fmla="*/ 795 w 1638"/>
                  <a:gd name="T51" fmla="*/ 48 h 85"/>
                  <a:gd name="T52" fmla="*/ 1037 w 1638"/>
                  <a:gd name="T53" fmla="*/ 85 h 85"/>
                  <a:gd name="T54" fmla="*/ 1100 w 1638"/>
                  <a:gd name="T55" fmla="*/ 77 h 85"/>
                  <a:gd name="T56" fmla="*/ 1273 w 1638"/>
                  <a:gd name="T57" fmla="*/ 48 h 85"/>
                  <a:gd name="T58" fmla="*/ 1494 w 1638"/>
                  <a:gd name="T59" fmla="*/ 85 h 85"/>
                  <a:gd name="T60" fmla="*/ 1503 w 1638"/>
                  <a:gd name="T61" fmla="*/ 84 h 85"/>
                  <a:gd name="T62" fmla="*/ 1633 w 1638"/>
                  <a:gd name="T63" fmla="*/ 50 h 85"/>
                  <a:gd name="T64" fmla="*/ 1638 w 1638"/>
                  <a:gd name="T65" fmla="*/ 0 h 85"/>
                  <a:gd name="T66" fmla="*/ 1638 w 1638"/>
                  <a:gd name="T6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38" h="85">
                    <a:moveTo>
                      <a:pt x="1638" y="0"/>
                    </a:moveTo>
                    <a:cubicBezTo>
                      <a:pt x="1638" y="0"/>
                      <a:pt x="1530" y="36"/>
                      <a:pt x="1494" y="36"/>
                    </a:cubicBezTo>
                    <a:cubicBezTo>
                      <a:pt x="1439" y="36"/>
                      <a:pt x="1328" y="0"/>
                      <a:pt x="1273" y="0"/>
                    </a:cubicBezTo>
                    <a:cubicBezTo>
                      <a:pt x="1273" y="0"/>
                      <a:pt x="1273" y="0"/>
                      <a:pt x="1273" y="0"/>
                    </a:cubicBezTo>
                    <a:cubicBezTo>
                      <a:pt x="1214" y="0"/>
                      <a:pt x="1096" y="36"/>
                      <a:pt x="1037" y="36"/>
                    </a:cubicBezTo>
                    <a:cubicBezTo>
                      <a:pt x="1037" y="36"/>
                      <a:pt x="1037" y="36"/>
                      <a:pt x="1037" y="36"/>
                    </a:cubicBezTo>
                    <a:cubicBezTo>
                      <a:pt x="981" y="36"/>
                      <a:pt x="871" y="4"/>
                      <a:pt x="807" y="0"/>
                    </a:cubicBezTo>
                    <a:cubicBezTo>
                      <a:pt x="797" y="0"/>
                      <a:pt x="797" y="0"/>
                      <a:pt x="797" y="0"/>
                    </a:cubicBezTo>
                    <a:cubicBezTo>
                      <a:pt x="797" y="0"/>
                      <a:pt x="796" y="0"/>
                      <a:pt x="796" y="0"/>
                    </a:cubicBezTo>
                    <a:cubicBezTo>
                      <a:pt x="795" y="0"/>
                      <a:pt x="795" y="0"/>
                      <a:pt x="795" y="0"/>
                    </a:cubicBezTo>
                    <a:cubicBezTo>
                      <a:pt x="795" y="0"/>
                      <a:pt x="795" y="0"/>
                      <a:pt x="795" y="0"/>
                    </a:cubicBezTo>
                    <a:cubicBezTo>
                      <a:pt x="795" y="0"/>
                      <a:pt x="795" y="0"/>
                      <a:pt x="795" y="0"/>
                    </a:cubicBezTo>
                    <a:cubicBezTo>
                      <a:pt x="733" y="0"/>
                      <a:pt x="608" y="36"/>
                      <a:pt x="546" y="36"/>
                    </a:cubicBezTo>
                    <a:cubicBezTo>
                      <a:pt x="483" y="36"/>
                      <a:pt x="356" y="0"/>
                      <a:pt x="293" y="0"/>
                    </a:cubicBezTo>
                    <a:cubicBezTo>
                      <a:pt x="293" y="0"/>
                      <a:pt x="293" y="0"/>
                      <a:pt x="293" y="0"/>
                    </a:cubicBezTo>
                    <a:cubicBezTo>
                      <a:pt x="293" y="0"/>
                      <a:pt x="293" y="0"/>
                      <a:pt x="293" y="0"/>
                    </a:cubicBezTo>
                    <a:cubicBezTo>
                      <a:pt x="260" y="0"/>
                      <a:pt x="179" y="29"/>
                      <a:pt x="120" y="29"/>
                    </a:cubicBezTo>
                    <a:cubicBezTo>
                      <a:pt x="49" y="29"/>
                      <a:pt x="0" y="0"/>
                      <a:pt x="0" y="0"/>
                    </a:cubicBezTo>
                    <a:cubicBezTo>
                      <a:pt x="0" y="0"/>
                      <a:pt x="0" y="0"/>
                      <a:pt x="0" y="0"/>
                    </a:cubicBezTo>
                    <a:cubicBezTo>
                      <a:pt x="0" y="0"/>
                      <a:pt x="0" y="0"/>
                      <a:pt x="0" y="0"/>
                    </a:cubicBezTo>
                    <a:cubicBezTo>
                      <a:pt x="2" y="17"/>
                      <a:pt x="3" y="34"/>
                      <a:pt x="6" y="51"/>
                    </a:cubicBezTo>
                    <a:cubicBezTo>
                      <a:pt x="20" y="59"/>
                      <a:pt x="63" y="78"/>
                      <a:pt x="120" y="78"/>
                    </a:cubicBezTo>
                    <a:cubicBezTo>
                      <a:pt x="179" y="78"/>
                      <a:pt x="260" y="48"/>
                      <a:pt x="293" y="48"/>
                    </a:cubicBezTo>
                    <a:cubicBezTo>
                      <a:pt x="356" y="48"/>
                      <a:pt x="483" y="85"/>
                      <a:pt x="546" y="85"/>
                    </a:cubicBezTo>
                    <a:cubicBezTo>
                      <a:pt x="586" y="85"/>
                      <a:pt x="652" y="69"/>
                      <a:pt x="711" y="59"/>
                    </a:cubicBezTo>
                    <a:cubicBezTo>
                      <a:pt x="743" y="53"/>
                      <a:pt x="773" y="48"/>
                      <a:pt x="795" y="48"/>
                    </a:cubicBezTo>
                    <a:cubicBezTo>
                      <a:pt x="856" y="48"/>
                      <a:pt x="977" y="85"/>
                      <a:pt x="1037" y="85"/>
                    </a:cubicBezTo>
                    <a:cubicBezTo>
                      <a:pt x="1054" y="85"/>
                      <a:pt x="1076" y="82"/>
                      <a:pt x="1100" y="77"/>
                    </a:cubicBezTo>
                    <a:cubicBezTo>
                      <a:pt x="1159" y="67"/>
                      <a:pt x="1231" y="48"/>
                      <a:pt x="1273" y="48"/>
                    </a:cubicBezTo>
                    <a:cubicBezTo>
                      <a:pt x="1328" y="48"/>
                      <a:pt x="1439" y="85"/>
                      <a:pt x="1494" y="85"/>
                    </a:cubicBezTo>
                    <a:cubicBezTo>
                      <a:pt x="1497" y="85"/>
                      <a:pt x="1500" y="84"/>
                      <a:pt x="1503" y="84"/>
                    </a:cubicBezTo>
                    <a:cubicBezTo>
                      <a:pt x="1540" y="80"/>
                      <a:pt x="1613" y="56"/>
                      <a:pt x="1633" y="50"/>
                    </a:cubicBezTo>
                    <a:cubicBezTo>
                      <a:pt x="1635" y="33"/>
                      <a:pt x="1637" y="17"/>
                      <a:pt x="1638" y="0"/>
                    </a:cubicBezTo>
                    <a:cubicBezTo>
                      <a:pt x="1638" y="0"/>
                      <a:pt x="1638" y="0"/>
                      <a:pt x="1638" y="0"/>
                    </a:cubicBezTo>
                  </a:path>
                </a:pathLst>
              </a:custGeom>
              <a:solidFill>
                <a:srgbClr val="9EE9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grpSp>
        <p:sp>
          <p:nvSpPr>
            <p:cNvPr id="16" name="Freeform 22"/>
            <p:cNvSpPr>
              <a:spLocks noEditPoints="1"/>
            </p:cNvSpPr>
            <p:nvPr/>
          </p:nvSpPr>
          <p:spPr bwMode="auto">
            <a:xfrm>
              <a:off x="7349693" y="2220698"/>
              <a:ext cx="476853" cy="605285"/>
            </a:xfrm>
            <a:custGeom>
              <a:avLst/>
              <a:gdLst>
                <a:gd name="T0" fmla="*/ 98 w 149"/>
                <a:gd name="T1" fmla="*/ 110 h 189"/>
                <a:gd name="T2" fmla="*/ 97 w 149"/>
                <a:gd name="T3" fmla="*/ 109 h 189"/>
                <a:gd name="T4" fmla="*/ 147 w 149"/>
                <a:gd name="T5" fmla="*/ 74 h 189"/>
                <a:gd name="T6" fmla="*/ 147 w 149"/>
                <a:gd name="T7" fmla="*/ 66 h 189"/>
                <a:gd name="T8" fmla="*/ 142 w 149"/>
                <a:gd name="T9" fmla="*/ 67 h 189"/>
                <a:gd name="T10" fmla="*/ 125 w 149"/>
                <a:gd name="T11" fmla="*/ 33 h 189"/>
                <a:gd name="T12" fmla="*/ 126 w 149"/>
                <a:gd name="T13" fmla="*/ 27 h 189"/>
                <a:gd name="T14" fmla="*/ 121 w 149"/>
                <a:gd name="T15" fmla="*/ 21 h 189"/>
                <a:gd name="T16" fmla="*/ 30 w 149"/>
                <a:gd name="T17" fmla="*/ 24 h 189"/>
                <a:gd name="T18" fmla="*/ 26 w 149"/>
                <a:gd name="T19" fmla="*/ 20 h 189"/>
                <a:gd name="T20" fmla="*/ 24 w 149"/>
                <a:gd name="T21" fmla="*/ 27 h 189"/>
                <a:gd name="T22" fmla="*/ 53 w 149"/>
                <a:gd name="T23" fmla="*/ 31 h 189"/>
                <a:gd name="T24" fmla="*/ 9 w 149"/>
                <a:gd name="T25" fmla="*/ 66 h 189"/>
                <a:gd name="T26" fmla="*/ 3 w 149"/>
                <a:gd name="T27" fmla="*/ 67 h 189"/>
                <a:gd name="T28" fmla="*/ 4 w 149"/>
                <a:gd name="T29" fmla="*/ 74 h 189"/>
                <a:gd name="T30" fmla="*/ 53 w 149"/>
                <a:gd name="T31" fmla="*/ 109 h 189"/>
                <a:gd name="T32" fmla="*/ 52 w 149"/>
                <a:gd name="T33" fmla="*/ 110 h 189"/>
                <a:gd name="T34" fmla="*/ 1 w 149"/>
                <a:gd name="T35" fmla="*/ 183 h 189"/>
                <a:gd name="T36" fmla="*/ 14 w 149"/>
                <a:gd name="T37" fmla="*/ 188 h 189"/>
                <a:gd name="T38" fmla="*/ 133 w 149"/>
                <a:gd name="T39" fmla="*/ 186 h 189"/>
                <a:gd name="T40" fmla="*/ 149 w 149"/>
                <a:gd name="T41" fmla="*/ 187 h 189"/>
                <a:gd name="T42" fmla="*/ 58 w 149"/>
                <a:gd name="T43" fmla="*/ 13 h 189"/>
                <a:gd name="T44" fmla="*/ 94 w 149"/>
                <a:gd name="T45" fmla="*/ 14 h 189"/>
                <a:gd name="T46" fmla="*/ 74 w 149"/>
                <a:gd name="T47" fmla="*/ 27 h 189"/>
                <a:gd name="T48" fmla="*/ 56 w 149"/>
                <a:gd name="T49" fmla="*/ 14 h 189"/>
                <a:gd name="T50" fmla="*/ 82 w 149"/>
                <a:gd name="T51" fmla="*/ 27 h 189"/>
                <a:gd name="T52" fmla="*/ 56 w 149"/>
                <a:gd name="T53" fmla="*/ 19 h 189"/>
                <a:gd name="T54" fmla="*/ 56 w 149"/>
                <a:gd name="T55" fmla="*/ 19 h 189"/>
                <a:gd name="T56" fmla="*/ 75 w 149"/>
                <a:gd name="T57" fmla="*/ 93 h 189"/>
                <a:gd name="T58" fmla="*/ 95 w 149"/>
                <a:gd name="T59" fmla="*/ 111 h 189"/>
                <a:gd name="T60" fmla="*/ 56 w 149"/>
                <a:gd name="T61" fmla="*/ 110 h 189"/>
                <a:gd name="T62" fmla="*/ 80 w 149"/>
                <a:gd name="T63" fmla="*/ 120 h 189"/>
                <a:gd name="T64" fmla="*/ 77 w 149"/>
                <a:gd name="T65" fmla="*/ 91 h 189"/>
                <a:gd name="T66" fmla="*/ 94 w 149"/>
                <a:gd name="T67" fmla="*/ 73 h 189"/>
                <a:gd name="T68" fmla="*/ 75 w 149"/>
                <a:gd name="T69" fmla="*/ 60 h 189"/>
                <a:gd name="T70" fmla="*/ 94 w 149"/>
                <a:gd name="T71" fmla="*/ 47 h 189"/>
                <a:gd name="T72" fmla="*/ 75 w 149"/>
                <a:gd name="T73" fmla="*/ 56 h 189"/>
                <a:gd name="T74" fmla="*/ 94 w 149"/>
                <a:gd name="T75" fmla="*/ 44 h 189"/>
                <a:gd name="T76" fmla="*/ 56 w 149"/>
                <a:gd name="T77" fmla="*/ 69 h 189"/>
                <a:gd name="T78" fmla="*/ 73 w 149"/>
                <a:gd name="T79" fmla="*/ 91 h 189"/>
                <a:gd name="T80" fmla="*/ 73 w 149"/>
                <a:gd name="T81" fmla="*/ 91 h 189"/>
                <a:gd name="T82" fmla="*/ 54 w 149"/>
                <a:gd name="T83" fmla="*/ 114 h 189"/>
                <a:gd name="T84" fmla="*/ 105 w 149"/>
                <a:gd name="T85" fmla="*/ 133 h 189"/>
                <a:gd name="T86" fmla="*/ 75 w 149"/>
                <a:gd name="T87" fmla="*/ 122 h 189"/>
                <a:gd name="T88" fmla="*/ 97 w 149"/>
                <a:gd name="T89" fmla="*/ 47 h 189"/>
                <a:gd name="T90" fmla="*/ 79 w 149"/>
                <a:gd name="T91" fmla="*/ 31 h 189"/>
                <a:gd name="T92" fmla="*/ 97 w 149"/>
                <a:gd name="T93" fmla="*/ 27 h 189"/>
                <a:gd name="T94" fmla="*/ 97 w 149"/>
                <a:gd name="T95" fmla="*/ 27 h 189"/>
                <a:gd name="T96" fmla="*/ 75 w 149"/>
                <a:gd name="T97" fmla="*/ 4 h 189"/>
                <a:gd name="T98" fmla="*/ 53 w 149"/>
                <a:gd name="T99" fmla="*/ 16 h 189"/>
                <a:gd name="T100" fmla="*/ 70 w 149"/>
                <a:gd name="T101" fmla="*/ 31 h 189"/>
                <a:gd name="T102" fmla="*/ 70 w 149"/>
                <a:gd name="T103" fmla="*/ 31 h 189"/>
                <a:gd name="T104" fmla="*/ 53 w 149"/>
                <a:gd name="T105" fmla="*/ 70 h 189"/>
                <a:gd name="T106" fmla="*/ 41 w 149"/>
                <a:gd name="T107" fmla="*/ 137 h 189"/>
                <a:gd name="T108" fmla="*/ 109 w 149"/>
                <a:gd name="T109" fmla="*/ 137 h 189"/>
                <a:gd name="T110" fmla="*/ 109 w 149"/>
                <a:gd name="T111" fmla="*/ 13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9" h="189">
                  <a:moveTo>
                    <a:pt x="147" y="182"/>
                  </a:moveTo>
                  <a:cubicBezTo>
                    <a:pt x="137" y="182"/>
                    <a:pt x="137" y="182"/>
                    <a:pt x="137" y="182"/>
                  </a:cubicBezTo>
                  <a:cubicBezTo>
                    <a:pt x="98" y="110"/>
                    <a:pt x="98" y="110"/>
                    <a:pt x="98" y="110"/>
                  </a:cubicBezTo>
                  <a:cubicBezTo>
                    <a:pt x="98" y="110"/>
                    <a:pt x="98" y="110"/>
                    <a:pt x="98" y="110"/>
                  </a:cubicBezTo>
                  <a:cubicBezTo>
                    <a:pt x="98" y="110"/>
                    <a:pt x="98" y="110"/>
                    <a:pt x="98" y="110"/>
                  </a:cubicBezTo>
                  <a:cubicBezTo>
                    <a:pt x="97" y="109"/>
                    <a:pt x="97" y="109"/>
                    <a:pt x="97" y="109"/>
                  </a:cubicBezTo>
                  <a:cubicBezTo>
                    <a:pt x="97" y="74"/>
                    <a:pt x="97" y="74"/>
                    <a:pt x="97" y="74"/>
                  </a:cubicBezTo>
                  <a:cubicBezTo>
                    <a:pt x="146" y="76"/>
                    <a:pt x="146" y="76"/>
                    <a:pt x="146" y="76"/>
                  </a:cubicBezTo>
                  <a:cubicBezTo>
                    <a:pt x="147" y="74"/>
                    <a:pt x="147" y="74"/>
                    <a:pt x="147" y="74"/>
                  </a:cubicBezTo>
                  <a:cubicBezTo>
                    <a:pt x="147" y="72"/>
                    <a:pt x="147" y="72"/>
                    <a:pt x="147" y="72"/>
                  </a:cubicBezTo>
                  <a:cubicBezTo>
                    <a:pt x="147" y="72"/>
                    <a:pt x="147" y="72"/>
                    <a:pt x="147" y="72"/>
                  </a:cubicBezTo>
                  <a:cubicBezTo>
                    <a:pt x="147" y="66"/>
                    <a:pt x="147" y="66"/>
                    <a:pt x="147" y="66"/>
                  </a:cubicBezTo>
                  <a:cubicBezTo>
                    <a:pt x="147" y="64"/>
                    <a:pt x="146" y="63"/>
                    <a:pt x="144" y="63"/>
                  </a:cubicBezTo>
                  <a:cubicBezTo>
                    <a:pt x="143" y="63"/>
                    <a:pt x="142" y="64"/>
                    <a:pt x="142" y="66"/>
                  </a:cubicBezTo>
                  <a:cubicBezTo>
                    <a:pt x="142" y="67"/>
                    <a:pt x="142" y="67"/>
                    <a:pt x="142" y="67"/>
                  </a:cubicBezTo>
                  <a:cubicBezTo>
                    <a:pt x="97" y="43"/>
                    <a:pt x="97" y="43"/>
                    <a:pt x="97" y="43"/>
                  </a:cubicBezTo>
                  <a:cubicBezTo>
                    <a:pt x="97" y="31"/>
                    <a:pt x="97" y="31"/>
                    <a:pt x="97" y="31"/>
                  </a:cubicBezTo>
                  <a:cubicBezTo>
                    <a:pt x="125" y="33"/>
                    <a:pt x="125" y="33"/>
                    <a:pt x="125" y="33"/>
                  </a:cubicBezTo>
                  <a:cubicBezTo>
                    <a:pt x="126" y="31"/>
                    <a:pt x="126" y="31"/>
                    <a:pt x="126" y="31"/>
                  </a:cubicBezTo>
                  <a:cubicBezTo>
                    <a:pt x="126" y="27"/>
                    <a:pt x="126" y="27"/>
                    <a:pt x="126" y="27"/>
                  </a:cubicBezTo>
                  <a:cubicBezTo>
                    <a:pt x="126" y="27"/>
                    <a:pt x="126" y="27"/>
                    <a:pt x="126" y="27"/>
                  </a:cubicBezTo>
                  <a:cubicBezTo>
                    <a:pt x="126" y="21"/>
                    <a:pt x="126" y="21"/>
                    <a:pt x="126" y="21"/>
                  </a:cubicBezTo>
                  <a:cubicBezTo>
                    <a:pt x="126" y="20"/>
                    <a:pt x="125" y="19"/>
                    <a:pt x="123" y="19"/>
                  </a:cubicBezTo>
                  <a:cubicBezTo>
                    <a:pt x="122" y="19"/>
                    <a:pt x="121" y="20"/>
                    <a:pt x="121" y="21"/>
                  </a:cubicBezTo>
                  <a:cubicBezTo>
                    <a:pt x="121" y="24"/>
                    <a:pt x="121" y="24"/>
                    <a:pt x="121" y="24"/>
                  </a:cubicBezTo>
                  <a:cubicBezTo>
                    <a:pt x="75" y="0"/>
                    <a:pt x="75" y="0"/>
                    <a:pt x="75" y="0"/>
                  </a:cubicBezTo>
                  <a:cubicBezTo>
                    <a:pt x="30" y="24"/>
                    <a:pt x="30" y="24"/>
                    <a:pt x="30" y="24"/>
                  </a:cubicBezTo>
                  <a:cubicBezTo>
                    <a:pt x="30" y="21"/>
                    <a:pt x="30" y="21"/>
                    <a:pt x="30" y="21"/>
                  </a:cubicBezTo>
                  <a:cubicBezTo>
                    <a:pt x="30" y="20"/>
                    <a:pt x="28" y="19"/>
                    <a:pt x="27" y="19"/>
                  </a:cubicBezTo>
                  <a:cubicBezTo>
                    <a:pt x="27" y="19"/>
                    <a:pt x="26" y="19"/>
                    <a:pt x="26" y="20"/>
                  </a:cubicBezTo>
                  <a:cubicBezTo>
                    <a:pt x="25" y="20"/>
                    <a:pt x="24" y="23"/>
                    <a:pt x="24" y="23"/>
                  </a:cubicBezTo>
                  <a:cubicBezTo>
                    <a:pt x="25" y="27"/>
                    <a:pt x="25" y="27"/>
                    <a:pt x="25" y="27"/>
                  </a:cubicBezTo>
                  <a:cubicBezTo>
                    <a:pt x="24" y="27"/>
                    <a:pt x="24" y="27"/>
                    <a:pt x="24" y="27"/>
                  </a:cubicBezTo>
                  <a:cubicBezTo>
                    <a:pt x="24" y="31"/>
                    <a:pt x="24" y="31"/>
                    <a:pt x="24" y="31"/>
                  </a:cubicBezTo>
                  <a:cubicBezTo>
                    <a:pt x="25" y="31"/>
                    <a:pt x="25" y="31"/>
                    <a:pt x="25" y="31"/>
                  </a:cubicBezTo>
                  <a:cubicBezTo>
                    <a:pt x="53" y="31"/>
                    <a:pt x="53" y="31"/>
                    <a:pt x="53" y="31"/>
                  </a:cubicBezTo>
                  <a:cubicBezTo>
                    <a:pt x="53" y="44"/>
                    <a:pt x="53" y="44"/>
                    <a:pt x="53" y="44"/>
                  </a:cubicBezTo>
                  <a:cubicBezTo>
                    <a:pt x="9" y="67"/>
                    <a:pt x="9" y="67"/>
                    <a:pt x="9" y="67"/>
                  </a:cubicBezTo>
                  <a:cubicBezTo>
                    <a:pt x="9" y="66"/>
                    <a:pt x="9" y="66"/>
                    <a:pt x="9" y="66"/>
                  </a:cubicBezTo>
                  <a:cubicBezTo>
                    <a:pt x="9" y="64"/>
                    <a:pt x="8" y="63"/>
                    <a:pt x="7" y="63"/>
                  </a:cubicBezTo>
                  <a:cubicBezTo>
                    <a:pt x="6" y="63"/>
                    <a:pt x="5" y="64"/>
                    <a:pt x="5" y="64"/>
                  </a:cubicBezTo>
                  <a:cubicBezTo>
                    <a:pt x="5" y="65"/>
                    <a:pt x="3" y="67"/>
                    <a:pt x="3" y="67"/>
                  </a:cubicBezTo>
                  <a:cubicBezTo>
                    <a:pt x="4" y="72"/>
                    <a:pt x="4" y="72"/>
                    <a:pt x="4" y="72"/>
                  </a:cubicBezTo>
                  <a:cubicBezTo>
                    <a:pt x="4" y="72"/>
                    <a:pt x="4" y="72"/>
                    <a:pt x="4" y="72"/>
                  </a:cubicBezTo>
                  <a:cubicBezTo>
                    <a:pt x="4" y="74"/>
                    <a:pt x="4" y="74"/>
                    <a:pt x="4" y="74"/>
                  </a:cubicBezTo>
                  <a:cubicBezTo>
                    <a:pt x="5" y="74"/>
                    <a:pt x="5" y="74"/>
                    <a:pt x="5" y="74"/>
                  </a:cubicBezTo>
                  <a:cubicBezTo>
                    <a:pt x="53" y="74"/>
                    <a:pt x="53" y="74"/>
                    <a:pt x="53" y="74"/>
                  </a:cubicBezTo>
                  <a:cubicBezTo>
                    <a:pt x="53" y="109"/>
                    <a:pt x="53" y="109"/>
                    <a:pt x="53" y="109"/>
                  </a:cubicBezTo>
                  <a:cubicBezTo>
                    <a:pt x="52" y="110"/>
                    <a:pt x="52" y="110"/>
                    <a:pt x="52" y="110"/>
                  </a:cubicBezTo>
                  <a:cubicBezTo>
                    <a:pt x="52" y="110"/>
                    <a:pt x="52" y="110"/>
                    <a:pt x="52" y="110"/>
                  </a:cubicBezTo>
                  <a:cubicBezTo>
                    <a:pt x="52" y="110"/>
                    <a:pt x="52" y="110"/>
                    <a:pt x="52" y="110"/>
                  </a:cubicBezTo>
                  <a:cubicBezTo>
                    <a:pt x="13" y="182"/>
                    <a:pt x="13" y="182"/>
                    <a:pt x="13" y="182"/>
                  </a:cubicBezTo>
                  <a:cubicBezTo>
                    <a:pt x="3" y="182"/>
                    <a:pt x="3" y="182"/>
                    <a:pt x="3" y="182"/>
                  </a:cubicBezTo>
                  <a:cubicBezTo>
                    <a:pt x="3" y="182"/>
                    <a:pt x="2" y="183"/>
                    <a:pt x="1" y="183"/>
                  </a:cubicBezTo>
                  <a:cubicBezTo>
                    <a:pt x="1" y="184"/>
                    <a:pt x="0" y="186"/>
                    <a:pt x="0" y="187"/>
                  </a:cubicBezTo>
                  <a:cubicBezTo>
                    <a:pt x="0" y="187"/>
                    <a:pt x="2" y="188"/>
                    <a:pt x="3" y="188"/>
                  </a:cubicBezTo>
                  <a:cubicBezTo>
                    <a:pt x="14" y="188"/>
                    <a:pt x="14" y="188"/>
                    <a:pt x="14" y="188"/>
                  </a:cubicBezTo>
                  <a:cubicBezTo>
                    <a:pt x="16" y="188"/>
                    <a:pt x="17" y="187"/>
                    <a:pt x="17" y="186"/>
                  </a:cubicBezTo>
                  <a:cubicBezTo>
                    <a:pt x="75" y="155"/>
                    <a:pt x="75" y="155"/>
                    <a:pt x="75" y="155"/>
                  </a:cubicBezTo>
                  <a:cubicBezTo>
                    <a:pt x="133" y="186"/>
                    <a:pt x="133" y="186"/>
                    <a:pt x="133" y="186"/>
                  </a:cubicBezTo>
                  <a:cubicBezTo>
                    <a:pt x="133" y="187"/>
                    <a:pt x="134" y="188"/>
                    <a:pt x="136" y="188"/>
                  </a:cubicBezTo>
                  <a:cubicBezTo>
                    <a:pt x="148" y="189"/>
                    <a:pt x="148" y="189"/>
                    <a:pt x="148" y="189"/>
                  </a:cubicBezTo>
                  <a:cubicBezTo>
                    <a:pt x="148" y="189"/>
                    <a:pt x="148" y="187"/>
                    <a:pt x="149" y="187"/>
                  </a:cubicBezTo>
                  <a:cubicBezTo>
                    <a:pt x="149" y="186"/>
                    <a:pt x="149" y="186"/>
                    <a:pt x="149" y="185"/>
                  </a:cubicBezTo>
                  <a:cubicBezTo>
                    <a:pt x="149" y="184"/>
                    <a:pt x="148" y="182"/>
                    <a:pt x="147" y="182"/>
                  </a:cubicBezTo>
                  <a:close/>
                  <a:moveTo>
                    <a:pt x="58" y="13"/>
                  </a:moveTo>
                  <a:cubicBezTo>
                    <a:pt x="93" y="13"/>
                    <a:pt x="93" y="13"/>
                    <a:pt x="93" y="13"/>
                  </a:cubicBezTo>
                  <a:cubicBezTo>
                    <a:pt x="93" y="13"/>
                    <a:pt x="93" y="13"/>
                    <a:pt x="93" y="13"/>
                  </a:cubicBezTo>
                  <a:cubicBezTo>
                    <a:pt x="94" y="14"/>
                    <a:pt x="94" y="14"/>
                    <a:pt x="94" y="14"/>
                  </a:cubicBezTo>
                  <a:cubicBezTo>
                    <a:pt x="94" y="14"/>
                    <a:pt x="94" y="14"/>
                    <a:pt x="94" y="15"/>
                  </a:cubicBezTo>
                  <a:cubicBezTo>
                    <a:pt x="76" y="27"/>
                    <a:pt x="76" y="27"/>
                    <a:pt x="76" y="27"/>
                  </a:cubicBezTo>
                  <a:cubicBezTo>
                    <a:pt x="74" y="27"/>
                    <a:pt x="74" y="27"/>
                    <a:pt x="74" y="27"/>
                  </a:cubicBezTo>
                  <a:cubicBezTo>
                    <a:pt x="56" y="15"/>
                    <a:pt x="56" y="15"/>
                    <a:pt x="56" y="15"/>
                  </a:cubicBezTo>
                  <a:cubicBezTo>
                    <a:pt x="56" y="15"/>
                    <a:pt x="56" y="15"/>
                    <a:pt x="56" y="15"/>
                  </a:cubicBezTo>
                  <a:cubicBezTo>
                    <a:pt x="56" y="15"/>
                    <a:pt x="56" y="14"/>
                    <a:pt x="56" y="14"/>
                  </a:cubicBezTo>
                  <a:lnTo>
                    <a:pt x="58" y="13"/>
                  </a:lnTo>
                  <a:close/>
                  <a:moveTo>
                    <a:pt x="94" y="27"/>
                  </a:moveTo>
                  <a:cubicBezTo>
                    <a:pt x="82" y="27"/>
                    <a:pt x="82" y="27"/>
                    <a:pt x="82" y="27"/>
                  </a:cubicBezTo>
                  <a:cubicBezTo>
                    <a:pt x="94" y="19"/>
                    <a:pt x="94" y="19"/>
                    <a:pt x="94" y="19"/>
                  </a:cubicBezTo>
                  <a:lnTo>
                    <a:pt x="94" y="27"/>
                  </a:lnTo>
                  <a:close/>
                  <a:moveTo>
                    <a:pt x="56" y="19"/>
                  </a:moveTo>
                  <a:cubicBezTo>
                    <a:pt x="68" y="27"/>
                    <a:pt x="68" y="27"/>
                    <a:pt x="68" y="27"/>
                  </a:cubicBezTo>
                  <a:cubicBezTo>
                    <a:pt x="56" y="27"/>
                    <a:pt x="56" y="27"/>
                    <a:pt x="56" y="27"/>
                  </a:cubicBezTo>
                  <a:lnTo>
                    <a:pt x="56" y="19"/>
                  </a:lnTo>
                  <a:close/>
                  <a:moveTo>
                    <a:pt x="56" y="110"/>
                  </a:moveTo>
                  <a:cubicBezTo>
                    <a:pt x="56" y="110"/>
                    <a:pt x="56" y="110"/>
                    <a:pt x="56" y="110"/>
                  </a:cubicBezTo>
                  <a:cubicBezTo>
                    <a:pt x="75" y="93"/>
                    <a:pt x="75" y="93"/>
                    <a:pt x="75" y="93"/>
                  </a:cubicBezTo>
                  <a:cubicBezTo>
                    <a:pt x="94" y="110"/>
                    <a:pt x="94" y="110"/>
                    <a:pt x="94" y="110"/>
                  </a:cubicBezTo>
                  <a:cubicBezTo>
                    <a:pt x="94" y="110"/>
                    <a:pt x="94" y="110"/>
                    <a:pt x="94" y="110"/>
                  </a:cubicBezTo>
                  <a:cubicBezTo>
                    <a:pt x="95" y="111"/>
                    <a:pt x="95" y="111"/>
                    <a:pt x="95" y="111"/>
                  </a:cubicBezTo>
                  <a:cubicBezTo>
                    <a:pt x="75" y="118"/>
                    <a:pt x="75" y="118"/>
                    <a:pt x="75" y="118"/>
                  </a:cubicBezTo>
                  <a:cubicBezTo>
                    <a:pt x="55" y="111"/>
                    <a:pt x="55" y="111"/>
                    <a:pt x="55" y="111"/>
                  </a:cubicBezTo>
                  <a:lnTo>
                    <a:pt x="56" y="110"/>
                  </a:lnTo>
                  <a:close/>
                  <a:moveTo>
                    <a:pt x="96" y="114"/>
                  </a:moveTo>
                  <a:cubicBezTo>
                    <a:pt x="105" y="130"/>
                    <a:pt x="105" y="130"/>
                    <a:pt x="105" y="130"/>
                  </a:cubicBezTo>
                  <a:cubicBezTo>
                    <a:pt x="80" y="120"/>
                    <a:pt x="80" y="120"/>
                    <a:pt x="80" y="120"/>
                  </a:cubicBezTo>
                  <a:lnTo>
                    <a:pt x="96" y="114"/>
                  </a:lnTo>
                  <a:close/>
                  <a:moveTo>
                    <a:pt x="94" y="106"/>
                  </a:moveTo>
                  <a:cubicBezTo>
                    <a:pt x="77" y="91"/>
                    <a:pt x="77" y="91"/>
                    <a:pt x="77" y="91"/>
                  </a:cubicBezTo>
                  <a:cubicBezTo>
                    <a:pt x="94" y="77"/>
                    <a:pt x="94" y="77"/>
                    <a:pt x="94" y="77"/>
                  </a:cubicBezTo>
                  <a:lnTo>
                    <a:pt x="94" y="106"/>
                  </a:lnTo>
                  <a:close/>
                  <a:moveTo>
                    <a:pt x="94" y="73"/>
                  </a:moveTo>
                  <a:cubicBezTo>
                    <a:pt x="75" y="89"/>
                    <a:pt x="75" y="89"/>
                    <a:pt x="75" y="89"/>
                  </a:cubicBezTo>
                  <a:cubicBezTo>
                    <a:pt x="56" y="73"/>
                    <a:pt x="56" y="73"/>
                    <a:pt x="56" y="73"/>
                  </a:cubicBezTo>
                  <a:cubicBezTo>
                    <a:pt x="75" y="60"/>
                    <a:pt x="75" y="60"/>
                    <a:pt x="75" y="60"/>
                  </a:cubicBezTo>
                  <a:lnTo>
                    <a:pt x="94" y="73"/>
                  </a:lnTo>
                  <a:close/>
                  <a:moveTo>
                    <a:pt x="78" y="58"/>
                  </a:moveTo>
                  <a:cubicBezTo>
                    <a:pt x="94" y="47"/>
                    <a:pt x="94" y="47"/>
                    <a:pt x="94" y="47"/>
                  </a:cubicBezTo>
                  <a:cubicBezTo>
                    <a:pt x="94" y="69"/>
                    <a:pt x="94" y="69"/>
                    <a:pt x="94" y="69"/>
                  </a:cubicBezTo>
                  <a:lnTo>
                    <a:pt x="78" y="58"/>
                  </a:lnTo>
                  <a:close/>
                  <a:moveTo>
                    <a:pt x="75" y="56"/>
                  </a:moveTo>
                  <a:cubicBezTo>
                    <a:pt x="56" y="44"/>
                    <a:pt x="56" y="44"/>
                    <a:pt x="56" y="44"/>
                  </a:cubicBezTo>
                  <a:cubicBezTo>
                    <a:pt x="75" y="32"/>
                    <a:pt x="75" y="32"/>
                    <a:pt x="75" y="32"/>
                  </a:cubicBezTo>
                  <a:cubicBezTo>
                    <a:pt x="94" y="44"/>
                    <a:pt x="94" y="44"/>
                    <a:pt x="94" y="44"/>
                  </a:cubicBezTo>
                  <a:lnTo>
                    <a:pt x="75" y="56"/>
                  </a:lnTo>
                  <a:close/>
                  <a:moveTo>
                    <a:pt x="72" y="58"/>
                  </a:moveTo>
                  <a:cubicBezTo>
                    <a:pt x="56" y="69"/>
                    <a:pt x="56" y="69"/>
                    <a:pt x="56" y="69"/>
                  </a:cubicBezTo>
                  <a:cubicBezTo>
                    <a:pt x="56" y="47"/>
                    <a:pt x="56" y="47"/>
                    <a:pt x="56" y="47"/>
                  </a:cubicBezTo>
                  <a:lnTo>
                    <a:pt x="72" y="58"/>
                  </a:lnTo>
                  <a:close/>
                  <a:moveTo>
                    <a:pt x="73" y="91"/>
                  </a:moveTo>
                  <a:cubicBezTo>
                    <a:pt x="56" y="106"/>
                    <a:pt x="56" y="106"/>
                    <a:pt x="56" y="106"/>
                  </a:cubicBezTo>
                  <a:cubicBezTo>
                    <a:pt x="56" y="77"/>
                    <a:pt x="56" y="77"/>
                    <a:pt x="56" y="77"/>
                  </a:cubicBezTo>
                  <a:lnTo>
                    <a:pt x="73" y="91"/>
                  </a:lnTo>
                  <a:close/>
                  <a:moveTo>
                    <a:pt x="71" y="120"/>
                  </a:moveTo>
                  <a:cubicBezTo>
                    <a:pt x="45" y="130"/>
                    <a:pt x="45" y="130"/>
                    <a:pt x="45" y="130"/>
                  </a:cubicBezTo>
                  <a:cubicBezTo>
                    <a:pt x="54" y="114"/>
                    <a:pt x="54" y="114"/>
                    <a:pt x="54" y="114"/>
                  </a:cubicBezTo>
                  <a:lnTo>
                    <a:pt x="71" y="120"/>
                  </a:lnTo>
                  <a:close/>
                  <a:moveTo>
                    <a:pt x="75" y="122"/>
                  </a:moveTo>
                  <a:cubicBezTo>
                    <a:pt x="105" y="133"/>
                    <a:pt x="105" y="133"/>
                    <a:pt x="105" y="133"/>
                  </a:cubicBezTo>
                  <a:cubicBezTo>
                    <a:pt x="75" y="150"/>
                    <a:pt x="75" y="150"/>
                    <a:pt x="75" y="150"/>
                  </a:cubicBezTo>
                  <a:cubicBezTo>
                    <a:pt x="45" y="133"/>
                    <a:pt x="45" y="133"/>
                    <a:pt x="45" y="133"/>
                  </a:cubicBezTo>
                  <a:lnTo>
                    <a:pt x="75" y="122"/>
                  </a:lnTo>
                  <a:close/>
                  <a:moveTo>
                    <a:pt x="140" y="70"/>
                  </a:moveTo>
                  <a:cubicBezTo>
                    <a:pt x="97" y="70"/>
                    <a:pt x="97" y="70"/>
                    <a:pt x="97" y="70"/>
                  </a:cubicBezTo>
                  <a:cubicBezTo>
                    <a:pt x="97" y="47"/>
                    <a:pt x="97" y="47"/>
                    <a:pt x="97" y="47"/>
                  </a:cubicBezTo>
                  <a:lnTo>
                    <a:pt x="140" y="70"/>
                  </a:lnTo>
                  <a:close/>
                  <a:moveTo>
                    <a:pt x="94" y="41"/>
                  </a:moveTo>
                  <a:cubicBezTo>
                    <a:pt x="79" y="31"/>
                    <a:pt x="79" y="31"/>
                    <a:pt x="79" y="31"/>
                  </a:cubicBezTo>
                  <a:cubicBezTo>
                    <a:pt x="94" y="31"/>
                    <a:pt x="94" y="31"/>
                    <a:pt x="94" y="31"/>
                  </a:cubicBezTo>
                  <a:lnTo>
                    <a:pt x="94" y="41"/>
                  </a:lnTo>
                  <a:close/>
                  <a:moveTo>
                    <a:pt x="97" y="27"/>
                  </a:moveTo>
                  <a:cubicBezTo>
                    <a:pt x="97" y="16"/>
                    <a:pt x="97" y="16"/>
                    <a:pt x="97" y="16"/>
                  </a:cubicBezTo>
                  <a:cubicBezTo>
                    <a:pt x="119" y="27"/>
                    <a:pt x="119" y="27"/>
                    <a:pt x="119" y="27"/>
                  </a:cubicBezTo>
                  <a:lnTo>
                    <a:pt x="97" y="27"/>
                  </a:lnTo>
                  <a:close/>
                  <a:moveTo>
                    <a:pt x="87" y="10"/>
                  </a:moveTo>
                  <a:cubicBezTo>
                    <a:pt x="63" y="10"/>
                    <a:pt x="63" y="10"/>
                    <a:pt x="63" y="10"/>
                  </a:cubicBezTo>
                  <a:cubicBezTo>
                    <a:pt x="75" y="4"/>
                    <a:pt x="75" y="4"/>
                    <a:pt x="75" y="4"/>
                  </a:cubicBezTo>
                  <a:lnTo>
                    <a:pt x="87" y="10"/>
                  </a:lnTo>
                  <a:close/>
                  <a:moveTo>
                    <a:pt x="32" y="27"/>
                  </a:moveTo>
                  <a:cubicBezTo>
                    <a:pt x="53" y="16"/>
                    <a:pt x="53" y="16"/>
                    <a:pt x="53" y="16"/>
                  </a:cubicBezTo>
                  <a:cubicBezTo>
                    <a:pt x="53" y="27"/>
                    <a:pt x="53" y="27"/>
                    <a:pt x="53" y="27"/>
                  </a:cubicBezTo>
                  <a:lnTo>
                    <a:pt x="32" y="27"/>
                  </a:lnTo>
                  <a:close/>
                  <a:moveTo>
                    <a:pt x="70" y="31"/>
                  </a:moveTo>
                  <a:cubicBezTo>
                    <a:pt x="56" y="40"/>
                    <a:pt x="56" y="40"/>
                    <a:pt x="56" y="40"/>
                  </a:cubicBezTo>
                  <a:cubicBezTo>
                    <a:pt x="56" y="31"/>
                    <a:pt x="56" y="31"/>
                    <a:pt x="56" y="31"/>
                  </a:cubicBezTo>
                  <a:lnTo>
                    <a:pt x="70" y="31"/>
                  </a:lnTo>
                  <a:close/>
                  <a:moveTo>
                    <a:pt x="12" y="70"/>
                  </a:moveTo>
                  <a:cubicBezTo>
                    <a:pt x="53" y="48"/>
                    <a:pt x="53" y="48"/>
                    <a:pt x="53" y="48"/>
                  </a:cubicBezTo>
                  <a:cubicBezTo>
                    <a:pt x="53" y="70"/>
                    <a:pt x="53" y="70"/>
                    <a:pt x="53" y="70"/>
                  </a:cubicBezTo>
                  <a:lnTo>
                    <a:pt x="12" y="70"/>
                  </a:lnTo>
                  <a:close/>
                  <a:moveTo>
                    <a:pt x="18" y="180"/>
                  </a:moveTo>
                  <a:cubicBezTo>
                    <a:pt x="41" y="137"/>
                    <a:pt x="41" y="137"/>
                    <a:pt x="41" y="137"/>
                  </a:cubicBezTo>
                  <a:cubicBezTo>
                    <a:pt x="70" y="152"/>
                    <a:pt x="70" y="152"/>
                    <a:pt x="70" y="152"/>
                  </a:cubicBezTo>
                  <a:lnTo>
                    <a:pt x="18" y="180"/>
                  </a:lnTo>
                  <a:close/>
                  <a:moveTo>
                    <a:pt x="109" y="137"/>
                  </a:moveTo>
                  <a:cubicBezTo>
                    <a:pt x="132" y="180"/>
                    <a:pt x="132" y="180"/>
                    <a:pt x="132" y="180"/>
                  </a:cubicBezTo>
                  <a:cubicBezTo>
                    <a:pt x="80" y="152"/>
                    <a:pt x="80" y="152"/>
                    <a:pt x="80" y="152"/>
                  </a:cubicBezTo>
                  <a:lnTo>
                    <a:pt x="109" y="137"/>
                  </a:lnTo>
                  <a:close/>
                </a:path>
              </a:pathLst>
            </a:custGeom>
            <a:solidFill>
              <a:srgbClr val="A3A3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17" name="Freeform 23"/>
            <p:cNvSpPr>
              <a:spLocks noEditPoints="1"/>
            </p:cNvSpPr>
            <p:nvPr/>
          </p:nvSpPr>
          <p:spPr bwMode="auto">
            <a:xfrm>
              <a:off x="7349694" y="2227056"/>
              <a:ext cx="474310" cy="601470"/>
            </a:xfrm>
            <a:custGeom>
              <a:avLst/>
              <a:gdLst>
                <a:gd name="T0" fmla="*/ 97 w 148"/>
                <a:gd name="T1" fmla="*/ 110 h 188"/>
                <a:gd name="T2" fmla="*/ 96 w 148"/>
                <a:gd name="T3" fmla="*/ 109 h 188"/>
                <a:gd name="T4" fmla="*/ 146 w 148"/>
                <a:gd name="T5" fmla="*/ 74 h 188"/>
                <a:gd name="T6" fmla="*/ 146 w 148"/>
                <a:gd name="T7" fmla="*/ 66 h 188"/>
                <a:gd name="T8" fmla="*/ 141 w 148"/>
                <a:gd name="T9" fmla="*/ 67 h 188"/>
                <a:gd name="T10" fmla="*/ 125 w 148"/>
                <a:gd name="T11" fmla="*/ 31 h 188"/>
                <a:gd name="T12" fmla="*/ 125 w 148"/>
                <a:gd name="T13" fmla="*/ 27 h 188"/>
                <a:gd name="T14" fmla="*/ 120 w 148"/>
                <a:gd name="T15" fmla="*/ 21 h 188"/>
                <a:gd name="T16" fmla="*/ 29 w 148"/>
                <a:gd name="T17" fmla="*/ 24 h 188"/>
                <a:gd name="T18" fmla="*/ 24 w 148"/>
                <a:gd name="T19" fmla="*/ 21 h 188"/>
                <a:gd name="T20" fmla="*/ 23 w 148"/>
                <a:gd name="T21" fmla="*/ 31 h 188"/>
                <a:gd name="T22" fmla="*/ 52 w 148"/>
                <a:gd name="T23" fmla="*/ 44 h 188"/>
                <a:gd name="T24" fmla="*/ 6 w 148"/>
                <a:gd name="T25" fmla="*/ 63 h 188"/>
                <a:gd name="T26" fmla="*/ 3 w 148"/>
                <a:gd name="T27" fmla="*/ 72 h 188"/>
                <a:gd name="T28" fmla="*/ 52 w 148"/>
                <a:gd name="T29" fmla="*/ 74 h 188"/>
                <a:gd name="T30" fmla="*/ 51 w 148"/>
                <a:gd name="T31" fmla="*/ 110 h 188"/>
                <a:gd name="T32" fmla="*/ 2 w 148"/>
                <a:gd name="T33" fmla="*/ 182 h 188"/>
                <a:gd name="T34" fmla="*/ 13 w 148"/>
                <a:gd name="T35" fmla="*/ 188 h 188"/>
                <a:gd name="T36" fmla="*/ 132 w 148"/>
                <a:gd name="T37" fmla="*/ 186 h 188"/>
                <a:gd name="T38" fmla="*/ 148 w 148"/>
                <a:gd name="T39" fmla="*/ 185 h 188"/>
                <a:gd name="T40" fmla="*/ 91 w 148"/>
                <a:gd name="T41" fmla="*/ 13 h 188"/>
                <a:gd name="T42" fmla="*/ 93 w 148"/>
                <a:gd name="T43" fmla="*/ 15 h 188"/>
                <a:gd name="T44" fmla="*/ 55 w 148"/>
                <a:gd name="T45" fmla="*/ 15 h 188"/>
                <a:gd name="T46" fmla="*/ 57 w 148"/>
                <a:gd name="T47" fmla="*/ 13 h 188"/>
                <a:gd name="T48" fmla="*/ 93 w 148"/>
                <a:gd name="T49" fmla="*/ 19 h 188"/>
                <a:gd name="T50" fmla="*/ 67 w 148"/>
                <a:gd name="T51" fmla="*/ 27 h 188"/>
                <a:gd name="T52" fmla="*/ 55 w 148"/>
                <a:gd name="T53" fmla="*/ 110 h 188"/>
                <a:gd name="T54" fmla="*/ 93 w 148"/>
                <a:gd name="T55" fmla="*/ 110 h 188"/>
                <a:gd name="T56" fmla="*/ 74 w 148"/>
                <a:gd name="T57" fmla="*/ 118 h 188"/>
                <a:gd name="T58" fmla="*/ 95 w 148"/>
                <a:gd name="T59" fmla="*/ 114 h 188"/>
                <a:gd name="T60" fmla="*/ 95 w 148"/>
                <a:gd name="T61" fmla="*/ 114 h 188"/>
                <a:gd name="T62" fmla="*/ 93 w 148"/>
                <a:gd name="T63" fmla="*/ 77 h 188"/>
                <a:gd name="T64" fmla="*/ 74 w 148"/>
                <a:gd name="T65" fmla="*/ 89 h 188"/>
                <a:gd name="T66" fmla="*/ 93 w 148"/>
                <a:gd name="T67" fmla="*/ 73 h 188"/>
                <a:gd name="T68" fmla="*/ 93 w 148"/>
                <a:gd name="T69" fmla="*/ 69 h 188"/>
                <a:gd name="T70" fmla="*/ 55 w 148"/>
                <a:gd name="T71" fmla="*/ 44 h 188"/>
                <a:gd name="T72" fmla="*/ 74 w 148"/>
                <a:gd name="T73" fmla="*/ 56 h 188"/>
                <a:gd name="T74" fmla="*/ 55 w 148"/>
                <a:gd name="T75" fmla="*/ 48 h 188"/>
                <a:gd name="T76" fmla="*/ 55 w 148"/>
                <a:gd name="T77" fmla="*/ 106 h 188"/>
                <a:gd name="T78" fmla="*/ 69 w 148"/>
                <a:gd name="T79" fmla="*/ 120 h 188"/>
                <a:gd name="T80" fmla="*/ 69 w 148"/>
                <a:gd name="T81" fmla="*/ 120 h 188"/>
                <a:gd name="T82" fmla="*/ 74 w 148"/>
                <a:gd name="T83" fmla="*/ 150 h 188"/>
                <a:gd name="T84" fmla="*/ 139 w 148"/>
                <a:gd name="T85" fmla="*/ 70 h 188"/>
                <a:gd name="T86" fmla="*/ 139 w 148"/>
                <a:gd name="T87" fmla="*/ 70 h 188"/>
                <a:gd name="T88" fmla="*/ 93 w 148"/>
                <a:gd name="T89" fmla="*/ 31 h 188"/>
                <a:gd name="T90" fmla="*/ 96 w 148"/>
                <a:gd name="T91" fmla="*/ 16 h 188"/>
                <a:gd name="T92" fmla="*/ 86 w 148"/>
                <a:gd name="T93" fmla="*/ 10 h 188"/>
                <a:gd name="T94" fmla="*/ 86 w 148"/>
                <a:gd name="T95" fmla="*/ 10 h 188"/>
                <a:gd name="T96" fmla="*/ 52 w 148"/>
                <a:gd name="T97" fmla="*/ 27 h 188"/>
                <a:gd name="T98" fmla="*/ 55 w 148"/>
                <a:gd name="T99" fmla="*/ 41 h 188"/>
                <a:gd name="T100" fmla="*/ 11 w 148"/>
                <a:gd name="T101" fmla="*/ 70 h 188"/>
                <a:gd name="T102" fmla="*/ 11 w 148"/>
                <a:gd name="T103" fmla="*/ 70 h 188"/>
                <a:gd name="T104" fmla="*/ 69 w 148"/>
                <a:gd name="T105" fmla="*/ 152 h 188"/>
                <a:gd name="T106" fmla="*/ 131 w 148"/>
                <a:gd name="T107" fmla="*/ 18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8" h="188">
                  <a:moveTo>
                    <a:pt x="146" y="182"/>
                  </a:moveTo>
                  <a:cubicBezTo>
                    <a:pt x="136" y="182"/>
                    <a:pt x="136" y="182"/>
                    <a:pt x="136" y="182"/>
                  </a:cubicBezTo>
                  <a:cubicBezTo>
                    <a:pt x="97" y="110"/>
                    <a:pt x="97" y="110"/>
                    <a:pt x="97" y="110"/>
                  </a:cubicBezTo>
                  <a:cubicBezTo>
                    <a:pt x="97" y="110"/>
                    <a:pt x="97" y="110"/>
                    <a:pt x="97" y="110"/>
                  </a:cubicBezTo>
                  <a:cubicBezTo>
                    <a:pt x="97" y="110"/>
                    <a:pt x="97" y="110"/>
                    <a:pt x="97" y="110"/>
                  </a:cubicBezTo>
                  <a:cubicBezTo>
                    <a:pt x="96" y="109"/>
                    <a:pt x="96" y="109"/>
                    <a:pt x="96" y="109"/>
                  </a:cubicBezTo>
                  <a:cubicBezTo>
                    <a:pt x="96" y="74"/>
                    <a:pt x="96" y="74"/>
                    <a:pt x="96" y="74"/>
                  </a:cubicBezTo>
                  <a:cubicBezTo>
                    <a:pt x="146" y="74"/>
                    <a:pt x="146" y="74"/>
                    <a:pt x="146" y="74"/>
                  </a:cubicBezTo>
                  <a:cubicBezTo>
                    <a:pt x="146" y="74"/>
                    <a:pt x="146" y="74"/>
                    <a:pt x="146" y="74"/>
                  </a:cubicBezTo>
                  <a:cubicBezTo>
                    <a:pt x="146" y="72"/>
                    <a:pt x="146" y="72"/>
                    <a:pt x="146" y="72"/>
                  </a:cubicBezTo>
                  <a:cubicBezTo>
                    <a:pt x="146" y="72"/>
                    <a:pt x="146" y="72"/>
                    <a:pt x="146" y="72"/>
                  </a:cubicBezTo>
                  <a:cubicBezTo>
                    <a:pt x="146" y="66"/>
                    <a:pt x="146" y="66"/>
                    <a:pt x="146" y="66"/>
                  </a:cubicBezTo>
                  <a:cubicBezTo>
                    <a:pt x="146" y="65"/>
                    <a:pt x="145" y="63"/>
                    <a:pt x="143" y="63"/>
                  </a:cubicBezTo>
                  <a:cubicBezTo>
                    <a:pt x="142" y="63"/>
                    <a:pt x="141" y="65"/>
                    <a:pt x="141" y="66"/>
                  </a:cubicBezTo>
                  <a:cubicBezTo>
                    <a:pt x="141" y="67"/>
                    <a:pt x="141" y="67"/>
                    <a:pt x="141" y="67"/>
                  </a:cubicBezTo>
                  <a:cubicBezTo>
                    <a:pt x="96" y="43"/>
                    <a:pt x="96" y="43"/>
                    <a:pt x="96" y="43"/>
                  </a:cubicBezTo>
                  <a:cubicBezTo>
                    <a:pt x="96" y="31"/>
                    <a:pt x="96" y="31"/>
                    <a:pt x="96" y="31"/>
                  </a:cubicBezTo>
                  <a:cubicBezTo>
                    <a:pt x="125" y="31"/>
                    <a:pt x="125" y="31"/>
                    <a:pt x="125" y="31"/>
                  </a:cubicBezTo>
                  <a:cubicBezTo>
                    <a:pt x="125" y="31"/>
                    <a:pt x="125" y="31"/>
                    <a:pt x="125" y="31"/>
                  </a:cubicBezTo>
                  <a:cubicBezTo>
                    <a:pt x="125" y="27"/>
                    <a:pt x="125" y="27"/>
                    <a:pt x="125" y="27"/>
                  </a:cubicBezTo>
                  <a:cubicBezTo>
                    <a:pt x="125" y="27"/>
                    <a:pt x="125" y="27"/>
                    <a:pt x="125" y="27"/>
                  </a:cubicBezTo>
                  <a:cubicBezTo>
                    <a:pt x="125" y="21"/>
                    <a:pt x="125" y="21"/>
                    <a:pt x="125" y="21"/>
                  </a:cubicBezTo>
                  <a:cubicBezTo>
                    <a:pt x="125" y="20"/>
                    <a:pt x="124" y="19"/>
                    <a:pt x="122" y="19"/>
                  </a:cubicBezTo>
                  <a:cubicBezTo>
                    <a:pt x="121" y="19"/>
                    <a:pt x="120" y="20"/>
                    <a:pt x="120" y="21"/>
                  </a:cubicBezTo>
                  <a:cubicBezTo>
                    <a:pt x="120" y="24"/>
                    <a:pt x="120" y="24"/>
                    <a:pt x="120" y="24"/>
                  </a:cubicBezTo>
                  <a:cubicBezTo>
                    <a:pt x="74" y="0"/>
                    <a:pt x="74" y="0"/>
                    <a:pt x="74" y="0"/>
                  </a:cubicBezTo>
                  <a:cubicBezTo>
                    <a:pt x="29" y="24"/>
                    <a:pt x="29" y="24"/>
                    <a:pt x="29" y="24"/>
                  </a:cubicBezTo>
                  <a:cubicBezTo>
                    <a:pt x="29" y="21"/>
                    <a:pt x="29" y="21"/>
                    <a:pt x="29" y="21"/>
                  </a:cubicBezTo>
                  <a:cubicBezTo>
                    <a:pt x="29" y="20"/>
                    <a:pt x="27" y="19"/>
                    <a:pt x="26" y="19"/>
                  </a:cubicBezTo>
                  <a:cubicBezTo>
                    <a:pt x="25" y="19"/>
                    <a:pt x="24" y="20"/>
                    <a:pt x="24" y="21"/>
                  </a:cubicBezTo>
                  <a:cubicBezTo>
                    <a:pt x="24" y="27"/>
                    <a:pt x="24" y="27"/>
                    <a:pt x="24" y="27"/>
                  </a:cubicBezTo>
                  <a:cubicBezTo>
                    <a:pt x="23" y="27"/>
                    <a:pt x="23" y="27"/>
                    <a:pt x="23" y="27"/>
                  </a:cubicBezTo>
                  <a:cubicBezTo>
                    <a:pt x="23" y="31"/>
                    <a:pt x="23" y="31"/>
                    <a:pt x="23" y="31"/>
                  </a:cubicBezTo>
                  <a:cubicBezTo>
                    <a:pt x="23" y="31"/>
                    <a:pt x="23" y="31"/>
                    <a:pt x="23" y="31"/>
                  </a:cubicBezTo>
                  <a:cubicBezTo>
                    <a:pt x="52" y="31"/>
                    <a:pt x="52" y="31"/>
                    <a:pt x="52" y="31"/>
                  </a:cubicBezTo>
                  <a:cubicBezTo>
                    <a:pt x="52" y="44"/>
                    <a:pt x="52" y="44"/>
                    <a:pt x="52" y="44"/>
                  </a:cubicBezTo>
                  <a:cubicBezTo>
                    <a:pt x="8" y="67"/>
                    <a:pt x="8" y="67"/>
                    <a:pt x="8" y="67"/>
                  </a:cubicBezTo>
                  <a:cubicBezTo>
                    <a:pt x="8" y="66"/>
                    <a:pt x="8" y="66"/>
                    <a:pt x="8" y="66"/>
                  </a:cubicBezTo>
                  <a:cubicBezTo>
                    <a:pt x="8" y="65"/>
                    <a:pt x="7" y="63"/>
                    <a:pt x="6" y="63"/>
                  </a:cubicBezTo>
                  <a:cubicBezTo>
                    <a:pt x="4" y="63"/>
                    <a:pt x="3" y="65"/>
                    <a:pt x="3" y="66"/>
                  </a:cubicBezTo>
                  <a:cubicBezTo>
                    <a:pt x="3" y="72"/>
                    <a:pt x="3" y="72"/>
                    <a:pt x="3" y="72"/>
                  </a:cubicBezTo>
                  <a:cubicBezTo>
                    <a:pt x="3" y="72"/>
                    <a:pt x="3" y="72"/>
                    <a:pt x="3" y="72"/>
                  </a:cubicBezTo>
                  <a:cubicBezTo>
                    <a:pt x="3" y="74"/>
                    <a:pt x="3" y="74"/>
                    <a:pt x="3" y="74"/>
                  </a:cubicBezTo>
                  <a:cubicBezTo>
                    <a:pt x="4" y="74"/>
                    <a:pt x="4" y="74"/>
                    <a:pt x="4" y="74"/>
                  </a:cubicBezTo>
                  <a:cubicBezTo>
                    <a:pt x="52" y="74"/>
                    <a:pt x="52" y="74"/>
                    <a:pt x="52" y="74"/>
                  </a:cubicBezTo>
                  <a:cubicBezTo>
                    <a:pt x="52" y="109"/>
                    <a:pt x="52" y="109"/>
                    <a:pt x="52" y="109"/>
                  </a:cubicBezTo>
                  <a:cubicBezTo>
                    <a:pt x="51" y="110"/>
                    <a:pt x="51" y="110"/>
                    <a:pt x="51" y="110"/>
                  </a:cubicBezTo>
                  <a:cubicBezTo>
                    <a:pt x="51" y="110"/>
                    <a:pt x="51" y="110"/>
                    <a:pt x="51" y="110"/>
                  </a:cubicBezTo>
                  <a:cubicBezTo>
                    <a:pt x="51" y="110"/>
                    <a:pt x="51" y="110"/>
                    <a:pt x="51" y="110"/>
                  </a:cubicBezTo>
                  <a:cubicBezTo>
                    <a:pt x="12" y="182"/>
                    <a:pt x="12" y="182"/>
                    <a:pt x="12" y="182"/>
                  </a:cubicBezTo>
                  <a:cubicBezTo>
                    <a:pt x="2" y="182"/>
                    <a:pt x="2" y="182"/>
                    <a:pt x="2" y="182"/>
                  </a:cubicBezTo>
                  <a:cubicBezTo>
                    <a:pt x="1" y="182"/>
                    <a:pt x="0" y="184"/>
                    <a:pt x="0" y="185"/>
                  </a:cubicBezTo>
                  <a:cubicBezTo>
                    <a:pt x="0" y="187"/>
                    <a:pt x="1" y="188"/>
                    <a:pt x="2" y="188"/>
                  </a:cubicBezTo>
                  <a:cubicBezTo>
                    <a:pt x="13" y="188"/>
                    <a:pt x="13" y="188"/>
                    <a:pt x="13" y="188"/>
                  </a:cubicBezTo>
                  <a:cubicBezTo>
                    <a:pt x="15" y="188"/>
                    <a:pt x="16" y="187"/>
                    <a:pt x="16" y="186"/>
                  </a:cubicBezTo>
                  <a:cubicBezTo>
                    <a:pt x="74" y="155"/>
                    <a:pt x="74" y="155"/>
                    <a:pt x="74" y="155"/>
                  </a:cubicBezTo>
                  <a:cubicBezTo>
                    <a:pt x="132" y="186"/>
                    <a:pt x="132" y="186"/>
                    <a:pt x="132" y="186"/>
                  </a:cubicBezTo>
                  <a:cubicBezTo>
                    <a:pt x="132" y="187"/>
                    <a:pt x="133" y="188"/>
                    <a:pt x="135" y="188"/>
                  </a:cubicBezTo>
                  <a:cubicBezTo>
                    <a:pt x="146" y="188"/>
                    <a:pt x="146" y="188"/>
                    <a:pt x="146" y="188"/>
                  </a:cubicBezTo>
                  <a:cubicBezTo>
                    <a:pt x="147" y="188"/>
                    <a:pt x="148" y="187"/>
                    <a:pt x="148" y="185"/>
                  </a:cubicBezTo>
                  <a:cubicBezTo>
                    <a:pt x="148" y="184"/>
                    <a:pt x="147" y="182"/>
                    <a:pt x="146" y="182"/>
                  </a:cubicBezTo>
                  <a:moveTo>
                    <a:pt x="57" y="13"/>
                  </a:moveTo>
                  <a:cubicBezTo>
                    <a:pt x="91" y="13"/>
                    <a:pt x="91" y="13"/>
                    <a:pt x="91" y="13"/>
                  </a:cubicBezTo>
                  <a:cubicBezTo>
                    <a:pt x="92" y="13"/>
                    <a:pt x="92" y="13"/>
                    <a:pt x="92" y="13"/>
                  </a:cubicBezTo>
                  <a:cubicBezTo>
                    <a:pt x="93" y="14"/>
                    <a:pt x="93" y="14"/>
                    <a:pt x="93" y="14"/>
                  </a:cubicBezTo>
                  <a:cubicBezTo>
                    <a:pt x="93" y="14"/>
                    <a:pt x="93" y="15"/>
                    <a:pt x="93" y="15"/>
                  </a:cubicBezTo>
                  <a:cubicBezTo>
                    <a:pt x="75" y="27"/>
                    <a:pt x="75" y="27"/>
                    <a:pt x="75" y="27"/>
                  </a:cubicBezTo>
                  <a:cubicBezTo>
                    <a:pt x="73" y="27"/>
                    <a:pt x="73" y="27"/>
                    <a:pt x="73" y="27"/>
                  </a:cubicBezTo>
                  <a:cubicBezTo>
                    <a:pt x="55" y="15"/>
                    <a:pt x="55" y="15"/>
                    <a:pt x="55" y="15"/>
                  </a:cubicBezTo>
                  <a:cubicBezTo>
                    <a:pt x="55" y="15"/>
                    <a:pt x="55" y="15"/>
                    <a:pt x="55" y="15"/>
                  </a:cubicBezTo>
                  <a:cubicBezTo>
                    <a:pt x="55" y="15"/>
                    <a:pt x="55" y="14"/>
                    <a:pt x="55" y="14"/>
                  </a:cubicBezTo>
                  <a:cubicBezTo>
                    <a:pt x="57" y="13"/>
                    <a:pt x="57" y="13"/>
                    <a:pt x="57" y="13"/>
                  </a:cubicBezTo>
                  <a:moveTo>
                    <a:pt x="93" y="27"/>
                  </a:moveTo>
                  <a:cubicBezTo>
                    <a:pt x="81" y="27"/>
                    <a:pt x="81" y="27"/>
                    <a:pt x="81" y="27"/>
                  </a:cubicBezTo>
                  <a:cubicBezTo>
                    <a:pt x="93" y="19"/>
                    <a:pt x="93" y="19"/>
                    <a:pt x="93" y="19"/>
                  </a:cubicBezTo>
                  <a:cubicBezTo>
                    <a:pt x="93" y="27"/>
                    <a:pt x="93" y="27"/>
                    <a:pt x="93" y="27"/>
                  </a:cubicBezTo>
                  <a:moveTo>
                    <a:pt x="55" y="19"/>
                  </a:moveTo>
                  <a:cubicBezTo>
                    <a:pt x="67" y="27"/>
                    <a:pt x="67" y="27"/>
                    <a:pt x="67" y="27"/>
                  </a:cubicBezTo>
                  <a:cubicBezTo>
                    <a:pt x="55" y="27"/>
                    <a:pt x="55" y="27"/>
                    <a:pt x="55" y="27"/>
                  </a:cubicBezTo>
                  <a:cubicBezTo>
                    <a:pt x="55" y="19"/>
                    <a:pt x="55" y="19"/>
                    <a:pt x="55" y="19"/>
                  </a:cubicBezTo>
                  <a:moveTo>
                    <a:pt x="55" y="110"/>
                  </a:moveTo>
                  <a:cubicBezTo>
                    <a:pt x="55" y="110"/>
                    <a:pt x="55" y="110"/>
                    <a:pt x="55" y="110"/>
                  </a:cubicBezTo>
                  <a:cubicBezTo>
                    <a:pt x="74" y="93"/>
                    <a:pt x="74" y="93"/>
                    <a:pt x="74" y="93"/>
                  </a:cubicBezTo>
                  <a:cubicBezTo>
                    <a:pt x="93" y="110"/>
                    <a:pt x="93" y="110"/>
                    <a:pt x="93" y="110"/>
                  </a:cubicBezTo>
                  <a:cubicBezTo>
                    <a:pt x="93" y="110"/>
                    <a:pt x="93" y="110"/>
                    <a:pt x="93" y="110"/>
                  </a:cubicBezTo>
                  <a:cubicBezTo>
                    <a:pt x="94" y="111"/>
                    <a:pt x="94" y="111"/>
                    <a:pt x="94" y="111"/>
                  </a:cubicBezTo>
                  <a:cubicBezTo>
                    <a:pt x="74" y="118"/>
                    <a:pt x="74" y="118"/>
                    <a:pt x="74" y="118"/>
                  </a:cubicBezTo>
                  <a:cubicBezTo>
                    <a:pt x="54" y="111"/>
                    <a:pt x="54" y="111"/>
                    <a:pt x="54" y="111"/>
                  </a:cubicBezTo>
                  <a:cubicBezTo>
                    <a:pt x="55" y="110"/>
                    <a:pt x="55" y="110"/>
                    <a:pt x="55" y="110"/>
                  </a:cubicBezTo>
                  <a:moveTo>
                    <a:pt x="95" y="114"/>
                  </a:moveTo>
                  <a:cubicBezTo>
                    <a:pt x="104" y="130"/>
                    <a:pt x="104" y="130"/>
                    <a:pt x="104" y="130"/>
                  </a:cubicBezTo>
                  <a:cubicBezTo>
                    <a:pt x="79" y="120"/>
                    <a:pt x="79" y="120"/>
                    <a:pt x="79" y="120"/>
                  </a:cubicBezTo>
                  <a:cubicBezTo>
                    <a:pt x="95" y="114"/>
                    <a:pt x="95" y="114"/>
                    <a:pt x="95" y="114"/>
                  </a:cubicBezTo>
                  <a:moveTo>
                    <a:pt x="93" y="106"/>
                  </a:moveTo>
                  <a:cubicBezTo>
                    <a:pt x="76" y="91"/>
                    <a:pt x="76" y="91"/>
                    <a:pt x="76" y="91"/>
                  </a:cubicBezTo>
                  <a:cubicBezTo>
                    <a:pt x="93" y="77"/>
                    <a:pt x="93" y="77"/>
                    <a:pt x="93" y="77"/>
                  </a:cubicBezTo>
                  <a:cubicBezTo>
                    <a:pt x="93" y="106"/>
                    <a:pt x="93" y="106"/>
                    <a:pt x="93" y="106"/>
                  </a:cubicBezTo>
                  <a:moveTo>
                    <a:pt x="93" y="73"/>
                  </a:moveTo>
                  <a:cubicBezTo>
                    <a:pt x="74" y="89"/>
                    <a:pt x="74" y="89"/>
                    <a:pt x="74" y="89"/>
                  </a:cubicBezTo>
                  <a:cubicBezTo>
                    <a:pt x="55" y="73"/>
                    <a:pt x="55" y="73"/>
                    <a:pt x="55" y="73"/>
                  </a:cubicBezTo>
                  <a:cubicBezTo>
                    <a:pt x="74" y="60"/>
                    <a:pt x="74" y="60"/>
                    <a:pt x="74" y="60"/>
                  </a:cubicBezTo>
                  <a:cubicBezTo>
                    <a:pt x="93" y="73"/>
                    <a:pt x="93" y="73"/>
                    <a:pt x="93" y="73"/>
                  </a:cubicBezTo>
                  <a:moveTo>
                    <a:pt x="77" y="58"/>
                  </a:moveTo>
                  <a:cubicBezTo>
                    <a:pt x="93" y="47"/>
                    <a:pt x="93" y="47"/>
                    <a:pt x="93" y="47"/>
                  </a:cubicBezTo>
                  <a:cubicBezTo>
                    <a:pt x="93" y="69"/>
                    <a:pt x="93" y="69"/>
                    <a:pt x="93" y="69"/>
                  </a:cubicBezTo>
                  <a:cubicBezTo>
                    <a:pt x="77" y="58"/>
                    <a:pt x="77" y="58"/>
                    <a:pt x="77" y="58"/>
                  </a:cubicBezTo>
                  <a:moveTo>
                    <a:pt x="74" y="56"/>
                  </a:moveTo>
                  <a:cubicBezTo>
                    <a:pt x="55" y="44"/>
                    <a:pt x="55" y="44"/>
                    <a:pt x="55" y="44"/>
                  </a:cubicBezTo>
                  <a:cubicBezTo>
                    <a:pt x="74" y="32"/>
                    <a:pt x="74" y="32"/>
                    <a:pt x="74" y="32"/>
                  </a:cubicBezTo>
                  <a:cubicBezTo>
                    <a:pt x="93" y="44"/>
                    <a:pt x="93" y="44"/>
                    <a:pt x="93" y="44"/>
                  </a:cubicBezTo>
                  <a:cubicBezTo>
                    <a:pt x="74" y="56"/>
                    <a:pt x="74" y="56"/>
                    <a:pt x="74" y="56"/>
                  </a:cubicBezTo>
                  <a:moveTo>
                    <a:pt x="71" y="58"/>
                  </a:moveTo>
                  <a:cubicBezTo>
                    <a:pt x="55" y="69"/>
                    <a:pt x="55" y="69"/>
                    <a:pt x="55" y="69"/>
                  </a:cubicBezTo>
                  <a:cubicBezTo>
                    <a:pt x="55" y="48"/>
                    <a:pt x="55" y="48"/>
                    <a:pt x="55" y="48"/>
                  </a:cubicBezTo>
                  <a:cubicBezTo>
                    <a:pt x="71" y="58"/>
                    <a:pt x="71" y="58"/>
                    <a:pt x="71" y="58"/>
                  </a:cubicBezTo>
                  <a:moveTo>
                    <a:pt x="72" y="91"/>
                  </a:moveTo>
                  <a:cubicBezTo>
                    <a:pt x="55" y="106"/>
                    <a:pt x="55" y="106"/>
                    <a:pt x="55" y="106"/>
                  </a:cubicBezTo>
                  <a:cubicBezTo>
                    <a:pt x="55" y="77"/>
                    <a:pt x="55" y="77"/>
                    <a:pt x="55" y="77"/>
                  </a:cubicBezTo>
                  <a:cubicBezTo>
                    <a:pt x="72" y="91"/>
                    <a:pt x="72" y="91"/>
                    <a:pt x="72" y="91"/>
                  </a:cubicBezTo>
                  <a:moveTo>
                    <a:pt x="69" y="120"/>
                  </a:moveTo>
                  <a:cubicBezTo>
                    <a:pt x="44" y="130"/>
                    <a:pt x="44" y="130"/>
                    <a:pt x="44" y="130"/>
                  </a:cubicBezTo>
                  <a:cubicBezTo>
                    <a:pt x="53" y="114"/>
                    <a:pt x="53" y="114"/>
                    <a:pt x="53" y="114"/>
                  </a:cubicBezTo>
                  <a:cubicBezTo>
                    <a:pt x="69" y="120"/>
                    <a:pt x="69" y="120"/>
                    <a:pt x="69" y="120"/>
                  </a:cubicBezTo>
                  <a:moveTo>
                    <a:pt x="74" y="122"/>
                  </a:moveTo>
                  <a:cubicBezTo>
                    <a:pt x="104" y="134"/>
                    <a:pt x="104" y="134"/>
                    <a:pt x="104" y="134"/>
                  </a:cubicBezTo>
                  <a:cubicBezTo>
                    <a:pt x="74" y="150"/>
                    <a:pt x="74" y="150"/>
                    <a:pt x="74" y="150"/>
                  </a:cubicBezTo>
                  <a:cubicBezTo>
                    <a:pt x="44" y="134"/>
                    <a:pt x="44" y="134"/>
                    <a:pt x="44" y="134"/>
                  </a:cubicBezTo>
                  <a:cubicBezTo>
                    <a:pt x="74" y="122"/>
                    <a:pt x="74" y="122"/>
                    <a:pt x="74" y="122"/>
                  </a:cubicBezTo>
                  <a:moveTo>
                    <a:pt x="139" y="70"/>
                  </a:moveTo>
                  <a:cubicBezTo>
                    <a:pt x="96" y="70"/>
                    <a:pt x="96" y="70"/>
                    <a:pt x="96" y="70"/>
                  </a:cubicBezTo>
                  <a:cubicBezTo>
                    <a:pt x="96" y="47"/>
                    <a:pt x="96" y="47"/>
                    <a:pt x="96" y="47"/>
                  </a:cubicBezTo>
                  <a:cubicBezTo>
                    <a:pt x="139" y="70"/>
                    <a:pt x="139" y="70"/>
                    <a:pt x="139" y="70"/>
                  </a:cubicBezTo>
                  <a:moveTo>
                    <a:pt x="93" y="41"/>
                  </a:moveTo>
                  <a:cubicBezTo>
                    <a:pt x="78" y="31"/>
                    <a:pt x="78" y="31"/>
                    <a:pt x="78" y="31"/>
                  </a:cubicBezTo>
                  <a:cubicBezTo>
                    <a:pt x="93" y="31"/>
                    <a:pt x="93" y="31"/>
                    <a:pt x="93" y="31"/>
                  </a:cubicBezTo>
                  <a:cubicBezTo>
                    <a:pt x="93" y="41"/>
                    <a:pt x="93" y="41"/>
                    <a:pt x="93" y="41"/>
                  </a:cubicBezTo>
                  <a:moveTo>
                    <a:pt x="96" y="27"/>
                  </a:moveTo>
                  <a:cubicBezTo>
                    <a:pt x="96" y="16"/>
                    <a:pt x="96" y="16"/>
                    <a:pt x="96" y="16"/>
                  </a:cubicBezTo>
                  <a:cubicBezTo>
                    <a:pt x="118" y="27"/>
                    <a:pt x="118" y="27"/>
                    <a:pt x="118" y="27"/>
                  </a:cubicBezTo>
                  <a:cubicBezTo>
                    <a:pt x="96" y="27"/>
                    <a:pt x="96" y="27"/>
                    <a:pt x="96" y="27"/>
                  </a:cubicBezTo>
                  <a:moveTo>
                    <a:pt x="86" y="10"/>
                  </a:moveTo>
                  <a:cubicBezTo>
                    <a:pt x="62" y="10"/>
                    <a:pt x="62" y="10"/>
                    <a:pt x="62" y="10"/>
                  </a:cubicBezTo>
                  <a:cubicBezTo>
                    <a:pt x="74" y="4"/>
                    <a:pt x="74" y="4"/>
                    <a:pt x="74" y="4"/>
                  </a:cubicBezTo>
                  <a:cubicBezTo>
                    <a:pt x="86" y="10"/>
                    <a:pt x="86" y="10"/>
                    <a:pt x="86" y="10"/>
                  </a:cubicBezTo>
                  <a:moveTo>
                    <a:pt x="31" y="27"/>
                  </a:moveTo>
                  <a:cubicBezTo>
                    <a:pt x="52" y="16"/>
                    <a:pt x="52" y="16"/>
                    <a:pt x="52" y="16"/>
                  </a:cubicBezTo>
                  <a:cubicBezTo>
                    <a:pt x="52" y="27"/>
                    <a:pt x="52" y="27"/>
                    <a:pt x="52" y="27"/>
                  </a:cubicBezTo>
                  <a:cubicBezTo>
                    <a:pt x="31" y="27"/>
                    <a:pt x="31" y="27"/>
                    <a:pt x="31" y="27"/>
                  </a:cubicBezTo>
                  <a:moveTo>
                    <a:pt x="69" y="31"/>
                  </a:moveTo>
                  <a:cubicBezTo>
                    <a:pt x="55" y="41"/>
                    <a:pt x="55" y="41"/>
                    <a:pt x="55" y="41"/>
                  </a:cubicBezTo>
                  <a:cubicBezTo>
                    <a:pt x="55" y="31"/>
                    <a:pt x="55" y="31"/>
                    <a:pt x="55" y="31"/>
                  </a:cubicBezTo>
                  <a:cubicBezTo>
                    <a:pt x="69" y="31"/>
                    <a:pt x="69" y="31"/>
                    <a:pt x="69" y="31"/>
                  </a:cubicBezTo>
                  <a:moveTo>
                    <a:pt x="11" y="70"/>
                  </a:moveTo>
                  <a:cubicBezTo>
                    <a:pt x="52" y="48"/>
                    <a:pt x="52" y="48"/>
                    <a:pt x="52" y="48"/>
                  </a:cubicBezTo>
                  <a:cubicBezTo>
                    <a:pt x="52" y="70"/>
                    <a:pt x="52" y="70"/>
                    <a:pt x="52" y="70"/>
                  </a:cubicBezTo>
                  <a:cubicBezTo>
                    <a:pt x="11" y="70"/>
                    <a:pt x="11" y="70"/>
                    <a:pt x="11" y="70"/>
                  </a:cubicBezTo>
                  <a:moveTo>
                    <a:pt x="17" y="180"/>
                  </a:moveTo>
                  <a:cubicBezTo>
                    <a:pt x="40" y="137"/>
                    <a:pt x="40" y="137"/>
                    <a:pt x="40" y="137"/>
                  </a:cubicBezTo>
                  <a:cubicBezTo>
                    <a:pt x="69" y="152"/>
                    <a:pt x="69" y="152"/>
                    <a:pt x="69" y="152"/>
                  </a:cubicBezTo>
                  <a:cubicBezTo>
                    <a:pt x="17" y="180"/>
                    <a:pt x="17" y="180"/>
                    <a:pt x="17" y="180"/>
                  </a:cubicBezTo>
                  <a:moveTo>
                    <a:pt x="108" y="137"/>
                  </a:moveTo>
                  <a:cubicBezTo>
                    <a:pt x="131" y="180"/>
                    <a:pt x="131" y="180"/>
                    <a:pt x="131" y="180"/>
                  </a:cubicBezTo>
                  <a:cubicBezTo>
                    <a:pt x="79" y="152"/>
                    <a:pt x="79" y="152"/>
                    <a:pt x="79" y="152"/>
                  </a:cubicBezTo>
                  <a:cubicBezTo>
                    <a:pt x="108" y="137"/>
                    <a:pt x="108" y="137"/>
                    <a:pt x="108" y="137"/>
                  </a:cubicBezTo>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18" name="Freeform 24"/>
            <p:cNvSpPr>
              <a:spLocks noEditPoints="1"/>
            </p:cNvSpPr>
            <p:nvPr/>
          </p:nvSpPr>
          <p:spPr bwMode="auto">
            <a:xfrm>
              <a:off x="6538410" y="1968919"/>
              <a:ext cx="677767" cy="853249"/>
            </a:xfrm>
            <a:custGeom>
              <a:avLst/>
              <a:gdLst>
                <a:gd name="T0" fmla="*/ 139 w 212"/>
                <a:gd name="T1" fmla="*/ 155 h 267"/>
                <a:gd name="T2" fmla="*/ 138 w 212"/>
                <a:gd name="T3" fmla="*/ 154 h 267"/>
                <a:gd name="T4" fmla="*/ 208 w 212"/>
                <a:gd name="T5" fmla="*/ 104 h 267"/>
                <a:gd name="T6" fmla="*/ 208 w 212"/>
                <a:gd name="T7" fmla="*/ 93 h 267"/>
                <a:gd name="T8" fmla="*/ 201 w 212"/>
                <a:gd name="T9" fmla="*/ 95 h 267"/>
                <a:gd name="T10" fmla="*/ 177 w 212"/>
                <a:gd name="T11" fmla="*/ 47 h 267"/>
                <a:gd name="T12" fmla="*/ 178 w 212"/>
                <a:gd name="T13" fmla="*/ 38 h 267"/>
                <a:gd name="T14" fmla="*/ 172 w 212"/>
                <a:gd name="T15" fmla="*/ 30 h 267"/>
                <a:gd name="T16" fmla="*/ 42 w 212"/>
                <a:gd name="T17" fmla="*/ 34 h 267"/>
                <a:gd name="T18" fmla="*/ 37 w 212"/>
                <a:gd name="T19" fmla="*/ 28 h 267"/>
                <a:gd name="T20" fmla="*/ 35 w 212"/>
                <a:gd name="T21" fmla="*/ 38 h 267"/>
                <a:gd name="T22" fmla="*/ 75 w 212"/>
                <a:gd name="T23" fmla="*/ 43 h 267"/>
                <a:gd name="T24" fmla="*/ 14 w 212"/>
                <a:gd name="T25" fmla="*/ 93 h 267"/>
                <a:gd name="T26" fmla="*/ 5 w 212"/>
                <a:gd name="T27" fmla="*/ 95 h 267"/>
                <a:gd name="T28" fmla="*/ 7 w 212"/>
                <a:gd name="T29" fmla="*/ 104 h 267"/>
                <a:gd name="T30" fmla="*/ 75 w 212"/>
                <a:gd name="T31" fmla="*/ 154 h 267"/>
                <a:gd name="T32" fmla="*/ 74 w 212"/>
                <a:gd name="T33" fmla="*/ 155 h 267"/>
                <a:gd name="T34" fmla="*/ 2 w 212"/>
                <a:gd name="T35" fmla="*/ 259 h 267"/>
                <a:gd name="T36" fmla="*/ 21 w 212"/>
                <a:gd name="T37" fmla="*/ 266 h 267"/>
                <a:gd name="T38" fmla="*/ 189 w 212"/>
                <a:gd name="T39" fmla="*/ 263 h 267"/>
                <a:gd name="T40" fmla="*/ 211 w 212"/>
                <a:gd name="T41" fmla="*/ 264 h 267"/>
                <a:gd name="T42" fmla="*/ 82 w 212"/>
                <a:gd name="T43" fmla="*/ 18 h 267"/>
                <a:gd name="T44" fmla="*/ 134 w 212"/>
                <a:gd name="T45" fmla="*/ 19 h 267"/>
                <a:gd name="T46" fmla="*/ 105 w 212"/>
                <a:gd name="T47" fmla="*/ 38 h 267"/>
                <a:gd name="T48" fmla="*/ 80 w 212"/>
                <a:gd name="T49" fmla="*/ 20 h 267"/>
                <a:gd name="T50" fmla="*/ 116 w 212"/>
                <a:gd name="T51" fmla="*/ 38 h 267"/>
                <a:gd name="T52" fmla="*/ 79 w 212"/>
                <a:gd name="T53" fmla="*/ 27 h 267"/>
                <a:gd name="T54" fmla="*/ 79 w 212"/>
                <a:gd name="T55" fmla="*/ 27 h 267"/>
                <a:gd name="T56" fmla="*/ 107 w 212"/>
                <a:gd name="T57" fmla="*/ 132 h 267"/>
                <a:gd name="T58" fmla="*/ 134 w 212"/>
                <a:gd name="T59" fmla="*/ 157 h 267"/>
                <a:gd name="T60" fmla="*/ 79 w 212"/>
                <a:gd name="T61" fmla="*/ 156 h 267"/>
                <a:gd name="T62" fmla="*/ 113 w 212"/>
                <a:gd name="T63" fmla="*/ 170 h 267"/>
                <a:gd name="T64" fmla="*/ 110 w 212"/>
                <a:gd name="T65" fmla="*/ 129 h 267"/>
                <a:gd name="T66" fmla="*/ 134 w 212"/>
                <a:gd name="T67" fmla="*/ 103 h 267"/>
                <a:gd name="T68" fmla="*/ 106 w 212"/>
                <a:gd name="T69" fmla="*/ 85 h 267"/>
                <a:gd name="T70" fmla="*/ 134 w 212"/>
                <a:gd name="T71" fmla="*/ 67 h 267"/>
                <a:gd name="T72" fmla="*/ 106 w 212"/>
                <a:gd name="T73" fmla="*/ 80 h 267"/>
                <a:gd name="T74" fmla="*/ 133 w 212"/>
                <a:gd name="T75" fmla="*/ 62 h 267"/>
                <a:gd name="T76" fmla="*/ 79 w 212"/>
                <a:gd name="T77" fmla="*/ 97 h 267"/>
                <a:gd name="T78" fmla="*/ 104 w 212"/>
                <a:gd name="T79" fmla="*/ 129 h 267"/>
                <a:gd name="T80" fmla="*/ 104 w 212"/>
                <a:gd name="T81" fmla="*/ 129 h 267"/>
                <a:gd name="T82" fmla="*/ 77 w 212"/>
                <a:gd name="T83" fmla="*/ 161 h 267"/>
                <a:gd name="T84" fmla="*/ 149 w 212"/>
                <a:gd name="T85" fmla="*/ 189 h 267"/>
                <a:gd name="T86" fmla="*/ 107 w 212"/>
                <a:gd name="T87" fmla="*/ 172 h 267"/>
                <a:gd name="T88" fmla="*/ 138 w 212"/>
                <a:gd name="T89" fmla="*/ 66 h 267"/>
                <a:gd name="T90" fmla="*/ 113 w 212"/>
                <a:gd name="T91" fmla="*/ 43 h 267"/>
                <a:gd name="T92" fmla="*/ 138 w 212"/>
                <a:gd name="T93" fmla="*/ 38 h 267"/>
                <a:gd name="T94" fmla="*/ 138 w 212"/>
                <a:gd name="T95" fmla="*/ 38 h 267"/>
                <a:gd name="T96" fmla="*/ 107 w 212"/>
                <a:gd name="T97" fmla="*/ 5 h 267"/>
                <a:gd name="T98" fmla="*/ 75 w 212"/>
                <a:gd name="T99" fmla="*/ 22 h 267"/>
                <a:gd name="T100" fmla="*/ 100 w 212"/>
                <a:gd name="T101" fmla="*/ 43 h 267"/>
                <a:gd name="T102" fmla="*/ 100 w 212"/>
                <a:gd name="T103" fmla="*/ 43 h 267"/>
                <a:gd name="T104" fmla="*/ 75 w 212"/>
                <a:gd name="T105" fmla="*/ 98 h 267"/>
                <a:gd name="T106" fmla="*/ 59 w 212"/>
                <a:gd name="T107" fmla="*/ 193 h 267"/>
                <a:gd name="T108" fmla="*/ 154 w 212"/>
                <a:gd name="T109" fmla="*/ 193 h 267"/>
                <a:gd name="T110" fmla="*/ 154 w 212"/>
                <a:gd name="T111" fmla="*/ 19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2" h="267">
                  <a:moveTo>
                    <a:pt x="208" y="258"/>
                  </a:moveTo>
                  <a:cubicBezTo>
                    <a:pt x="195" y="258"/>
                    <a:pt x="195" y="258"/>
                    <a:pt x="195" y="258"/>
                  </a:cubicBezTo>
                  <a:cubicBezTo>
                    <a:pt x="139" y="155"/>
                    <a:pt x="139" y="155"/>
                    <a:pt x="139" y="155"/>
                  </a:cubicBezTo>
                  <a:cubicBezTo>
                    <a:pt x="139" y="155"/>
                    <a:pt x="139" y="155"/>
                    <a:pt x="139" y="155"/>
                  </a:cubicBezTo>
                  <a:cubicBezTo>
                    <a:pt x="139" y="155"/>
                    <a:pt x="139" y="155"/>
                    <a:pt x="139" y="155"/>
                  </a:cubicBezTo>
                  <a:cubicBezTo>
                    <a:pt x="138" y="154"/>
                    <a:pt x="138" y="154"/>
                    <a:pt x="138" y="154"/>
                  </a:cubicBezTo>
                  <a:cubicBezTo>
                    <a:pt x="138" y="104"/>
                    <a:pt x="138" y="104"/>
                    <a:pt x="138" y="104"/>
                  </a:cubicBezTo>
                  <a:cubicBezTo>
                    <a:pt x="207" y="107"/>
                    <a:pt x="207" y="107"/>
                    <a:pt x="207" y="107"/>
                  </a:cubicBezTo>
                  <a:cubicBezTo>
                    <a:pt x="208" y="104"/>
                    <a:pt x="208" y="104"/>
                    <a:pt x="208" y="104"/>
                  </a:cubicBezTo>
                  <a:cubicBezTo>
                    <a:pt x="208" y="102"/>
                    <a:pt x="208" y="102"/>
                    <a:pt x="208" y="102"/>
                  </a:cubicBezTo>
                  <a:cubicBezTo>
                    <a:pt x="208" y="102"/>
                    <a:pt x="208" y="102"/>
                    <a:pt x="208" y="102"/>
                  </a:cubicBezTo>
                  <a:cubicBezTo>
                    <a:pt x="208" y="93"/>
                    <a:pt x="208" y="93"/>
                    <a:pt x="208" y="93"/>
                  </a:cubicBezTo>
                  <a:cubicBezTo>
                    <a:pt x="208" y="91"/>
                    <a:pt x="207" y="90"/>
                    <a:pt x="205" y="90"/>
                  </a:cubicBezTo>
                  <a:cubicBezTo>
                    <a:pt x="203" y="90"/>
                    <a:pt x="201" y="91"/>
                    <a:pt x="201" y="93"/>
                  </a:cubicBezTo>
                  <a:cubicBezTo>
                    <a:pt x="201" y="95"/>
                    <a:pt x="201" y="95"/>
                    <a:pt x="201" y="95"/>
                  </a:cubicBezTo>
                  <a:cubicBezTo>
                    <a:pt x="138" y="61"/>
                    <a:pt x="138" y="61"/>
                    <a:pt x="138" y="61"/>
                  </a:cubicBezTo>
                  <a:cubicBezTo>
                    <a:pt x="138" y="43"/>
                    <a:pt x="138" y="43"/>
                    <a:pt x="138" y="43"/>
                  </a:cubicBezTo>
                  <a:cubicBezTo>
                    <a:pt x="177" y="47"/>
                    <a:pt x="177" y="47"/>
                    <a:pt x="177" y="47"/>
                  </a:cubicBezTo>
                  <a:cubicBezTo>
                    <a:pt x="179" y="44"/>
                    <a:pt x="179" y="44"/>
                    <a:pt x="179" y="44"/>
                  </a:cubicBezTo>
                  <a:cubicBezTo>
                    <a:pt x="179" y="38"/>
                    <a:pt x="179" y="38"/>
                    <a:pt x="179" y="38"/>
                  </a:cubicBezTo>
                  <a:cubicBezTo>
                    <a:pt x="178" y="38"/>
                    <a:pt x="178" y="38"/>
                    <a:pt x="178" y="38"/>
                  </a:cubicBezTo>
                  <a:cubicBezTo>
                    <a:pt x="178" y="30"/>
                    <a:pt x="178" y="30"/>
                    <a:pt x="178" y="30"/>
                  </a:cubicBezTo>
                  <a:cubicBezTo>
                    <a:pt x="178" y="28"/>
                    <a:pt x="177" y="27"/>
                    <a:pt x="175" y="27"/>
                  </a:cubicBezTo>
                  <a:cubicBezTo>
                    <a:pt x="173" y="27"/>
                    <a:pt x="172" y="28"/>
                    <a:pt x="172" y="30"/>
                  </a:cubicBezTo>
                  <a:cubicBezTo>
                    <a:pt x="172" y="34"/>
                    <a:pt x="172" y="34"/>
                    <a:pt x="172" y="34"/>
                  </a:cubicBezTo>
                  <a:cubicBezTo>
                    <a:pt x="107" y="0"/>
                    <a:pt x="107" y="0"/>
                    <a:pt x="107" y="0"/>
                  </a:cubicBezTo>
                  <a:cubicBezTo>
                    <a:pt x="42" y="34"/>
                    <a:pt x="42" y="34"/>
                    <a:pt x="42" y="34"/>
                  </a:cubicBezTo>
                  <a:cubicBezTo>
                    <a:pt x="42" y="30"/>
                    <a:pt x="42" y="30"/>
                    <a:pt x="42" y="30"/>
                  </a:cubicBezTo>
                  <a:cubicBezTo>
                    <a:pt x="42" y="28"/>
                    <a:pt x="41" y="27"/>
                    <a:pt x="39" y="27"/>
                  </a:cubicBezTo>
                  <a:cubicBezTo>
                    <a:pt x="38" y="27"/>
                    <a:pt x="37" y="27"/>
                    <a:pt x="37" y="28"/>
                  </a:cubicBezTo>
                  <a:cubicBezTo>
                    <a:pt x="36" y="28"/>
                    <a:pt x="34" y="32"/>
                    <a:pt x="34" y="32"/>
                  </a:cubicBezTo>
                  <a:cubicBezTo>
                    <a:pt x="36" y="38"/>
                    <a:pt x="36" y="38"/>
                    <a:pt x="36" y="38"/>
                  </a:cubicBezTo>
                  <a:cubicBezTo>
                    <a:pt x="35" y="38"/>
                    <a:pt x="35" y="38"/>
                    <a:pt x="35" y="38"/>
                  </a:cubicBezTo>
                  <a:cubicBezTo>
                    <a:pt x="35" y="44"/>
                    <a:pt x="35" y="44"/>
                    <a:pt x="35" y="44"/>
                  </a:cubicBezTo>
                  <a:cubicBezTo>
                    <a:pt x="35" y="43"/>
                    <a:pt x="35" y="43"/>
                    <a:pt x="35" y="43"/>
                  </a:cubicBezTo>
                  <a:cubicBezTo>
                    <a:pt x="75" y="43"/>
                    <a:pt x="75" y="43"/>
                    <a:pt x="75" y="43"/>
                  </a:cubicBezTo>
                  <a:cubicBezTo>
                    <a:pt x="75" y="62"/>
                    <a:pt x="75" y="62"/>
                    <a:pt x="75" y="62"/>
                  </a:cubicBezTo>
                  <a:cubicBezTo>
                    <a:pt x="14" y="95"/>
                    <a:pt x="14" y="95"/>
                    <a:pt x="14" y="95"/>
                  </a:cubicBezTo>
                  <a:cubicBezTo>
                    <a:pt x="14" y="93"/>
                    <a:pt x="14" y="93"/>
                    <a:pt x="14" y="93"/>
                  </a:cubicBezTo>
                  <a:cubicBezTo>
                    <a:pt x="14" y="91"/>
                    <a:pt x="12" y="90"/>
                    <a:pt x="10" y="90"/>
                  </a:cubicBezTo>
                  <a:cubicBezTo>
                    <a:pt x="9" y="90"/>
                    <a:pt x="8" y="90"/>
                    <a:pt x="8" y="91"/>
                  </a:cubicBezTo>
                  <a:cubicBezTo>
                    <a:pt x="7" y="91"/>
                    <a:pt x="5" y="95"/>
                    <a:pt x="5" y="95"/>
                  </a:cubicBezTo>
                  <a:cubicBezTo>
                    <a:pt x="7" y="102"/>
                    <a:pt x="7" y="102"/>
                    <a:pt x="7" y="102"/>
                  </a:cubicBezTo>
                  <a:cubicBezTo>
                    <a:pt x="7" y="102"/>
                    <a:pt x="7" y="102"/>
                    <a:pt x="7" y="102"/>
                  </a:cubicBezTo>
                  <a:cubicBezTo>
                    <a:pt x="7" y="104"/>
                    <a:pt x="7" y="104"/>
                    <a:pt x="7" y="104"/>
                  </a:cubicBezTo>
                  <a:cubicBezTo>
                    <a:pt x="7" y="104"/>
                    <a:pt x="7" y="104"/>
                    <a:pt x="7" y="104"/>
                  </a:cubicBezTo>
                  <a:cubicBezTo>
                    <a:pt x="75" y="104"/>
                    <a:pt x="75" y="104"/>
                    <a:pt x="75" y="104"/>
                  </a:cubicBezTo>
                  <a:cubicBezTo>
                    <a:pt x="75" y="154"/>
                    <a:pt x="75" y="154"/>
                    <a:pt x="75" y="154"/>
                  </a:cubicBezTo>
                  <a:cubicBezTo>
                    <a:pt x="74" y="155"/>
                    <a:pt x="74" y="155"/>
                    <a:pt x="74" y="155"/>
                  </a:cubicBezTo>
                  <a:cubicBezTo>
                    <a:pt x="74" y="155"/>
                    <a:pt x="74" y="155"/>
                    <a:pt x="74" y="155"/>
                  </a:cubicBezTo>
                  <a:cubicBezTo>
                    <a:pt x="74" y="155"/>
                    <a:pt x="74" y="155"/>
                    <a:pt x="74" y="155"/>
                  </a:cubicBezTo>
                  <a:cubicBezTo>
                    <a:pt x="19" y="258"/>
                    <a:pt x="19" y="258"/>
                    <a:pt x="19" y="258"/>
                  </a:cubicBezTo>
                  <a:cubicBezTo>
                    <a:pt x="5" y="258"/>
                    <a:pt x="5" y="258"/>
                    <a:pt x="5" y="258"/>
                  </a:cubicBezTo>
                  <a:cubicBezTo>
                    <a:pt x="4" y="258"/>
                    <a:pt x="3" y="258"/>
                    <a:pt x="2" y="259"/>
                  </a:cubicBezTo>
                  <a:cubicBezTo>
                    <a:pt x="2" y="260"/>
                    <a:pt x="0" y="264"/>
                    <a:pt x="0" y="264"/>
                  </a:cubicBezTo>
                  <a:cubicBezTo>
                    <a:pt x="0" y="264"/>
                    <a:pt x="3" y="266"/>
                    <a:pt x="5" y="266"/>
                  </a:cubicBezTo>
                  <a:cubicBezTo>
                    <a:pt x="21" y="266"/>
                    <a:pt x="21" y="266"/>
                    <a:pt x="21" y="266"/>
                  </a:cubicBezTo>
                  <a:cubicBezTo>
                    <a:pt x="23" y="266"/>
                    <a:pt x="24" y="264"/>
                    <a:pt x="25" y="263"/>
                  </a:cubicBezTo>
                  <a:cubicBezTo>
                    <a:pt x="107" y="219"/>
                    <a:pt x="107" y="219"/>
                    <a:pt x="107" y="219"/>
                  </a:cubicBezTo>
                  <a:cubicBezTo>
                    <a:pt x="189" y="263"/>
                    <a:pt x="189" y="263"/>
                    <a:pt x="189" y="263"/>
                  </a:cubicBezTo>
                  <a:cubicBezTo>
                    <a:pt x="189" y="264"/>
                    <a:pt x="191" y="266"/>
                    <a:pt x="192" y="266"/>
                  </a:cubicBezTo>
                  <a:cubicBezTo>
                    <a:pt x="210" y="267"/>
                    <a:pt x="210" y="267"/>
                    <a:pt x="210" y="267"/>
                  </a:cubicBezTo>
                  <a:cubicBezTo>
                    <a:pt x="210" y="267"/>
                    <a:pt x="211" y="265"/>
                    <a:pt x="211" y="264"/>
                  </a:cubicBezTo>
                  <a:cubicBezTo>
                    <a:pt x="212" y="263"/>
                    <a:pt x="212" y="262"/>
                    <a:pt x="212" y="262"/>
                  </a:cubicBezTo>
                  <a:cubicBezTo>
                    <a:pt x="212" y="259"/>
                    <a:pt x="210" y="258"/>
                    <a:pt x="208" y="258"/>
                  </a:cubicBezTo>
                  <a:close/>
                  <a:moveTo>
                    <a:pt x="82" y="18"/>
                  </a:moveTo>
                  <a:cubicBezTo>
                    <a:pt x="131" y="18"/>
                    <a:pt x="131" y="18"/>
                    <a:pt x="131" y="18"/>
                  </a:cubicBezTo>
                  <a:cubicBezTo>
                    <a:pt x="132" y="18"/>
                    <a:pt x="132" y="18"/>
                    <a:pt x="132" y="18"/>
                  </a:cubicBezTo>
                  <a:cubicBezTo>
                    <a:pt x="134" y="19"/>
                    <a:pt x="134" y="19"/>
                    <a:pt x="134" y="19"/>
                  </a:cubicBezTo>
                  <a:cubicBezTo>
                    <a:pt x="134" y="20"/>
                    <a:pt x="134" y="20"/>
                    <a:pt x="134" y="21"/>
                  </a:cubicBezTo>
                  <a:cubicBezTo>
                    <a:pt x="108" y="38"/>
                    <a:pt x="108" y="38"/>
                    <a:pt x="108" y="38"/>
                  </a:cubicBezTo>
                  <a:cubicBezTo>
                    <a:pt x="105" y="38"/>
                    <a:pt x="105" y="38"/>
                    <a:pt x="105" y="38"/>
                  </a:cubicBezTo>
                  <a:cubicBezTo>
                    <a:pt x="79" y="21"/>
                    <a:pt x="79" y="21"/>
                    <a:pt x="79" y="21"/>
                  </a:cubicBezTo>
                  <a:cubicBezTo>
                    <a:pt x="79" y="21"/>
                    <a:pt x="79" y="21"/>
                    <a:pt x="79" y="21"/>
                  </a:cubicBezTo>
                  <a:cubicBezTo>
                    <a:pt x="79" y="20"/>
                    <a:pt x="79" y="20"/>
                    <a:pt x="80" y="20"/>
                  </a:cubicBezTo>
                  <a:lnTo>
                    <a:pt x="82" y="18"/>
                  </a:lnTo>
                  <a:close/>
                  <a:moveTo>
                    <a:pt x="134" y="38"/>
                  </a:moveTo>
                  <a:cubicBezTo>
                    <a:pt x="116" y="38"/>
                    <a:pt x="116" y="38"/>
                    <a:pt x="116" y="38"/>
                  </a:cubicBezTo>
                  <a:cubicBezTo>
                    <a:pt x="134" y="26"/>
                    <a:pt x="134" y="26"/>
                    <a:pt x="134" y="26"/>
                  </a:cubicBezTo>
                  <a:lnTo>
                    <a:pt x="134" y="38"/>
                  </a:lnTo>
                  <a:close/>
                  <a:moveTo>
                    <a:pt x="79" y="27"/>
                  </a:moveTo>
                  <a:cubicBezTo>
                    <a:pt x="97" y="38"/>
                    <a:pt x="97" y="38"/>
                    <a:pt x="97" y="38"/>
                  </a:cubicBezTo>
                  <a:cubicBezTo>
                    <a:pt x="79" y="38"/>
                    <a:pt x="79" y="38"/>
                    <a:pt x="79" y="38"/>
                  </a:cubicBezTo>
                  <a:lnTo>
                    <a:pt x="79" y="27"/>
                  </a:lnTo>
                  <a:close/>
                  <a:moveTo>
                    <a:pt x="79" y="156"/>
                  </a:moveTo>
                  <a:cubicBezTo>
                    <a:pt x="79" y="156"/>
                    <a:pt x="79" y="156"/>
                    <a:pt x="79" y="156"/>
                  </a:cubicBezTo>
                  <a:cubicBezTo>
                    <a:pt x="107" y="132"/>
                    <a:pt x="107" y="132"/>
                    <a:pt x="107" y="132"/>
                  </a:cubicBezTo>
                  <a:cubicBezTo>
                    <a:pt x="134" y="155"/>
                    <a:pt x="134" y="155"/>
                    <a:pt x="134" y="155"/>
                  </a:cubicBezTo>
                  <a:cubicBezTo>
                    <a:pt x="134" y="156"/>
                    <a:pt x="134" y="156"/>
                    <a:pt x="134" y="156"/>
                  </a:cubicBezTo>
                  <a:cubicBezTo>
                    <a:pt x="134" y="157"/>
                    <a:pt x="134" y="157"/>
                    <a:pt x="134" y="157"/>
                  </a:cubicBezTo>
                  <a:cubicBezTo>
                    <a:pt x="107" y="167"/>
                    <a:pt x="107" y="167"/>
                    <a:pt x="107" y="167"/>
                  </a:cubicBezTo>
                  <a:cubicBezTo>
                    <a:pt x="79" y="157"/>
                    <a:pt x="79" y="157"/>
                    <a:pt x="79" y="157"/>
                  </a:cubicBezTo>
                  <a:lnTo>
                    <a:pt x="79" y="156"/>
                  </a:lnTo>
                  <a:close/>
                  <a:moveTo>
                    <a:pt x="137" y="161"/>
                  </a:moveTo>
                  <a:cubicBezTo>
                    <a:pt x="149" y="184"/>
                    <a:pt x="149" y="184"/>
                    <a:pt x="149" y="184"/>
                  </a:cubicBezTo>
                  <a:cubicBezTo>
                    <a:pt x="113" y="170"/>
                    <a:pt x="113" y="170"/>
                    <a:pt x="113" y="170"/>
                  </a:cubicBezTo>
                  <a:lnTo>
                    <a:pt x="137" y="161"/>
                  </a:lnTo>
                  <a:close/>
                  <a:moveTo>
                    <a:pt x="134" y="150"/>
                  </a:moveTo>
                  <a:cubicBezTo>
                    <a:pt x="110" y="129"/>
                    <a:pt x="110" y="129"/>
                    <a:pt x="110" y="129"/>
                  </a:cubicBezTo>
                  <a:cubicBezTo>
                    <a:pt x="134" y="108"/>
                    <a:pt x="134" y="108"/>
                    <a:pt x="134" y="108"/>
                  </a:cubicBezTo>
                  <a:lnTo>
                    <a:pt x="134" y="150"/>
                  </a:lnTo>
                  <a:close/>
                  <a:moveTo>
                    <a:pt x="134" y="103"/>
                  </a:moveTo>
                  <a:cubicBezTo>
                    <a:pt x="107" y="126"/>
                    <a:pt x="107" y="126"/>
                    <a:pt x="107" y="126"/>
                  </a:cubicBezTo>
                  <a:cubicBezTo>
                    <a:pt x="80" y="103"/>
                    <a:pt x="80" y="103"/>
                    <a:pt x="80" y="103"/>
                  </a:cubicBezTo>
                  <a:cubicBezTo>
                    <a:pt x="106" y="85"/>
                    <a:pt x="106" y="85"/>
                    <a:pt x="106" y="85"/>
                  </a:cubicBezTo>
                  <a:lnTo>
                    <a:pt x="134" y="103"/>
                  </a:lnTo>
                  <a:close/>
                  <a:moveTo>
                    <a:pt x="111" y="82"/>
                  </a:moveTo>
                  <a:cubicBezTo>
                    <a:pt x="134" y="67"/>
                    <a:pt x="134" y="67"/>
                    <a:pt x="134" y="67"/>
                  </a:cubicBezTo>
                  <a:cubicBezTo>
                    <a:pt x="134" y="98"/>
                    <a:pt x="134" y="98"/>
                    <a:pt x="134" y="98"/>
                  </a:cubicBezTo>
                  <a:lnTo>
                    <a:pt x="111" y="82"/>
                  </a:lnTo>
                  <a:close/>
                  <a:moveTo>
                    <a:pt x="106" y="80"/>
                  </a:moveTo>
                  <a:cubicBezTo>
                    <a:pt x="80" y="62"/>
                    <a:pt x="80" y="62"/>
                    <a:pt x="80" y="62"/>
                  </a:cubicBezTo>
                  <a:cubicBezTo>
                    <a:pt x="106" y="45"/>
                    <a:pt x="106" y="45"/>
                    <a:pt x="106" y="45"/>
                  </a:cubicBezTo>
                  <a:cubicBezTo>
                    <a:pt x="133" y="62"/>
                    <a:pt x="133" y="62"/>
                    <a:pt x="133" y="62"/>
                  </a:cubicBezTo>
                  <a:lnTo>
                    <a:pt x="106" y="80"/>
                  </a:lnTo>
                  <a:close/>
                  <a:moveTo>
                    <a:pt x="102" y="82"/>
                  </a:moveTo>
                  <a:cubicBezTo>
                    <a:pt x="79" y="97"/>
                    <a:pt x="79" y="97"/>
                    <a:pt x="79" y="97"/>
                  </a:cubicBezTo>
                  <a:cubicBezTo>
                    <a:pt x="79" y="67"/>
                    <a:pt x="79" y="67"/>
                    <a:pt x="79" y="67"/>
                  </a:cubicBezTo>
                  <a:lnTo>
                    <a:pt x="102" y="82"/>
                  </a:lnTo>
                  <a:close/>
                  <a:moveTo>
                    <a:pt x="104" y="129"/>
                  </a:moveTo>
                  <a:cubicBezTo>
                    <a:pt x="79" y="150"/>
                    <a:pt x="79" y="150"/>
                    <a:pt x="79" y="150"/>
                  </a:cubicBezTo>
                  <a:cubicBezTo>
                    <a:pt x="79" y="108"/>
                    <a:pt x="79" y="108"/>
                    <a:pt x="79" y="108"/>
                  </a:cubicBezTo>
                  <a:lnTo>
                    <a:pt x="104" y="129"/>
                  </a:lnTo>
                  <a:close/>
                  <a:moveTo>
                    <a:pt x="100" y="170"/>
                  </a:moveTo>
                  <a:cubicBezTo>
                    <a:pt x="64" y="184"/>
                    <a:pt x="64" y="184"/>
                    <a:pt x="64" y="184"/>
                  </a:cubicBezTo>
                  <a:cubicBezTo>
                    <a:pt x="77" y="161"/>
                    <a:pt x="77" y="161"/>
                    <a:pt x="77" y="161"/>
                  </a:cubicBezTo>
                  <a:lnTo>
                    <a:pt x="100" y="170"/>
                  </a:lnTo>
                  <a:close/>
                  <a:moveTo>
                    <a:pt x="107" y="172"/>
                  </a:moveTo>
                  <a:cubicBezTo>
                    <a:pt x="149" y="189"/>
                    <a:pt x="149" y="189"/>
                    <a:pt x="149" y="189"/>
                  </a:cubicBezTo>
                  <a:cubicBezTo>
                    <a:pt x="107" y="211"/>
                    <a:pt x="107" y="211"/>
                    <a:pt x="107" y="211"/>
                  </a:cubicBezTo>
                  <a:cubicBezTo>
                    <a:pt x="64" y="189"/>
                    <a:pt x="64" y="189"/>
                    <a:pt x="64" y="189"/>
                  </a:cubicBezTo>
                  <a:lnTo>
                    <a:pt x="107" y="172"/>
                  </a:lnTo>
                  <a:close/>
                  <a:moveTo>
                    <a:pt x="198" y="98"/>
                  </a:moveTo>
                  <a:cubicBezTo>
                    <a:pt x="138" y="98"/>
                    <a:pt x="138" y="98"/>
                    <a:pt x="138" y="98"/>
                  </a:cubicBezTo>
                  <a:cubicBezTo>
                    <a:pt x="138" y="66"/>
                    <a:pt x="138" y="66"/>
                    <a:pt x="138" y="66"/>
                  </a:cubicBezTo>
                  <a:lnTo>
                    <a:pt x="198" y="98"/>
                  </a:lnTo>
                  <a:close/>
                  <a:moveTo>
                    <a:pt x="134" y="57"/>
                  </a:moveTo>
                  <a:cubicBezTo>
                    <a:pt x="113" y="43"/>
                    <a:pt x="113" y="43"/>
                    <a:pt x="113" y="43"/>
                  </a:cubicBezTo>
                  <a:cubicBezTo>
                    <a:pt x="134" y="43"/>
                    <a:pt x="134" y="43"/>
                    <a:pt x="134" y="43"/>
                  </a:cubicBezTo>
                  <a:lnTo>
                    <a:pt x="134" y="57"/>
                  </a:lnTo>
                  <a:close/>
                  <a:moveTo>
                    <a:pt x="138" y="38"/>
                  </a:moveTo>
                  <a:cubicBezTo>
                    <a:pt x="138" y="22"/>
                    <a:pt x="138" y="22"/>
                    <a:pt x="138" y="22"/>
                  </a:cubicBezTo>
                  <a:cubicBezTo>
                    <a:pt x="168" y="38"/>
                    <a:pt x="168" y="38"/>
                    <a:pt x="168" y="38"/>
                  </a:cubicBezTo>
                  <a:lnTo>
                    <a:pt x="138" y="38"/>
                  </a:lnTo>
                  <a:close/>
                  <a:moveTo>
                    <a:pt x="124" y="14"/>
                  </a:moveTo>
                  <a:cubicBezTo>
                    <a:pt x="90" y="14"/>
                    <a:pt x="90" y="14"/>
                    <a:pt x="90" y="14"/>
                  </a:cubicBezTo>
                  <a:cubicBezTo>
                    <a:pt x="107" y="5"/>
                    <a:pt x="107" y="5"/>
                    <a:pt x="107" y="5"/>
                  </a:cubicBezTo>
                  <a:lnTo>
                    <a:pt x="124" y="14"/>
                  </a:lnTo>
                  <a:close/>
                  <a:moveTo>
                    <a:pt x="45" y="38"/>
                  </a:moveTo>
                  <a:cubicBezTo>
                    <a:pt x="75" y="22"/>
                    <a:pt x="75" y="22"/>
                    <a:pt x="75" y="22"/>
                  </a:cubicBezTo>
                  <a:cubicBezTo>
                    <a:pt x="75" y="38"/>
                    <a:pt x="75" y="38"/>
                    <a:pt x="75" y="38"/>
                  </a:cubicBezTo>
                  <a:lnTo>
                    <a:pt x="45" y="38"/>
                  </a:lnTo>
                  <a:close/>
                  <a:moveTo>
                    <a:pt x="100" y="43"/>
                  </a:moveTo>
                  <a:cubicBezTo>
                    <a:pt x="79" y="57"/>
                    <a:pt x="79" y="57"/>
                    <a:pt x="79" y="57"/>
                  </a:cubicBezTo>
                  <a:cubicBezTo>
                    <a:pt x="79" y="43"/>
                    <a:pt x="79" y="43"/>
                    <a:pt x="79" y="43"/>
                  </a:cubicBezTo>
                  <a:lnTo>
                    <a:pt x="100" y="43"/>
                  </a:lnTo>
                  <a:close/>
                  <a:moveTo>
                    <a:pt x="17" y="98"/>
                  </a:moveTo>
                  <a:cubicBezTo>
                    <a:pt x="75" y="67"/>
                    <a:pt x="75" y="67"/>
                    <a:pt x="75" y="67"/>
                  </a:cubicBezTo>
                  <a:cubicBezTo>
                    <a:pt x="75" y="98"/>
                    <a:pt x="75" y="98"/>
                    <a:pt x="75" y="98"/>
                  </a:cubicBezTo>
                  <a:lnTo>
                    <a:pt x="17" y="98"/>
                  </a:lnTo>
                  <a:close/>
                  <a:moveTo>
                    <a:pt x="26" y="255"/>
                  </a:moveTo>
                  <a:cubicBezTo>
                    <a:pt x="59" y="193"/>
                    <a:pt x="59" y="193"/>
                    <a:pt x="59" y="193"/>
                  </a:cubicBezTo>
                  <a:cubicBezTo>
                    <a:pt x="100" y="215"/>
                    <a:pt x="100" y="215"/>
                    <a:pt x="100" y="215"/>
                  </a:cubicBezTo>
                  <a:lnTo>
                    <a:pt x="26" y="255"/>
                  </a:lnTo>
                  <a:close/>
                  <a:moveTo>
                    <a:pt x="154" y="193"/>
                  </a:moveTo>
                  <a:cubicBezTo>
                    <a:pt x="188" y="255"/>
                    <a:pt x="188" y="255"/>
                    <a:pt x="188" y="255"/>
                  </a:cubicBezTo>
                  <a:cubicBezTo>
                    <a:pt x="113" y="215"/>
                    <a:pt x="113" y="215"/>
                    <a:pt x="113" y="215"/>
                  </a:cubicBezTo>
                  <a:lnTo>
                    <a:pt x="154" y="193"/>
                  </a:ln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19" name="Freeform 25"/>
            <p:cNvSpPr>
              <a:spLocks noEditPoints="1"/>
            </p:cNvSpPr>
            <p:nvPr/>
          </p:nvSpPr>
          <p:spPr bwMode="auto">
            <a:xfrm>
              <a:off x="6538411" y="1975277"/>
              <a:ext cx="671409" cy="853249"/>
            </a:xfrm>
            <a:custGeom>
              <a:avLst/>
              <a:gdLst>
                <a:gd name="T0" fmla="*/ 138 w 210"/>
                <a:gd name="T1" fmla="*/ 156 h 267"/>
                <a:gd name="T2" fmla="*/ 137 w 210"/>
                <a:gd name="T3" fmla="*/ 155 h 267"/>
                <a:gd name="T4" fmla="*/ 207 w 210"/>
                <a:gd name="T5" fmla="*/ 105 h 267"/>
                <a:gd name="T6" fmla="*/ 207 w 210"/>
                <a:gd name="T7" fmla="*/ 94 h 267"/>
                <a:gd name="T8" fmla="*/ 200 w 210"/>
                <a:gd name="T9" fmla="*/ 96 h 267"/>
                <a:gd name="T10" fmla="*/ 177 w 210"/>
                <a:gd name="T11" fmla="*/ 44 h 267"/>
                <a:gd name="T12" fmla="*/ 177 w 210"/>
                <a:gd name="T13" fmla="*/ 39 h 267"/>
                <a:gd name="T14" fmla="*/ 170 w 210"/>
                <a:gd name="T15" fmla="*/ 31 h 267"/>
                <a:gd name="T16" fmla="*/ 41 w 210"/>
                <a:gd name="T17" fmla="*/ 35 h 267"/>
                <a:gd name="T18" fmla="*/ 34 w 210"/>
                <a:gd name="T19" fmla="*/ 31 h 267"/>
                <a:gd name="T20" fmla="*/ 34 w 210"/>
                <a:gd name="T21" fmla="*/ 45 h 267"/>
                <a:gd name="T22" fmla="*/ 74 w 210"/>
                <a:gd name="T23" fmla="*/ 63 h 267"/>
                <a:gd name="T24" fmla="*/ 9 w 210"/>
                <a:gd name="T25" fmla="*/ 90 h 267"/>
                <a:gd name="T26" fmla="*/ 5 w 210"/>
                <a:gd name="T27" fmla="*/ 103 h 267"/>
                <a:gd name="T28" fmla="*/ 74 w 210"/>
                <a:gd name="T29" fmla="*/ 105 h 267"/>
                <a:gd name="T30" fmla="*/ 73 w 210"/>
                <a:gd name="T31" fmla="*/ 156 h 267"/>
                <a:gd name="T32" fmla="*/ 4 w 210"/>
                <a:gd name="T33" fmla="*/ 259 h 267"/>
                <a:gd name="T34" fmla="*/ 20 w 210"/>
                <a:gd name="T35" fmla="*/ 267 h 267"/>
                <a:gd name="T36" fmla="*/ 187 w 210"/>
                <a:gd name="T37" fmla="*/ 264 h 267"/>
                <a:gd name="T38" fmla="*/ 210 w 210"/>
                <a:gd name="T39" fmla="*/ 263 h 267"/>
                <a:gd name="T40" fmla="*/ 130 w 210"/>
                <a:gd name="T41" fmla="*/ 19 h 267"/>
                <a:gd name="T42" fmla="*/ 133 w 210"/>
                <a:gd name="T43" fmla="*/ 22 h 267"/>
                <a:gd name="T44" fmla="*/ 78 w 210"/>
                <a:gd name="T45" fmla="*/ 22 h 267"/>
                <a:gd name="T46" fmla="*/ 81 w 210"/>
                <a:gd name="T47" fmla="*/ 19 h 267"/>
                <a:gd name="T48" fmla="*/ 133 w 210"/>
                <a:gd name="T49" fmla="*/ 27 h 267"/>
                <a:gd name="T50" fmla="*/ 95 w 210"/>
                <a:gd name="T51" fmla="*/ 39 h 267"/>
                <a:gd name="T52" fmla="*/ 78 w 210"/>
                <a:gd name="T53" fmla="*/ 157 h 267"/>
                <a:gd name="T54" fmla="*/ 133 w 210"/>
                <a:gd name="T55" fmla="*/ 156 h 267"/>
                <a:gd name="T56" fmla="*/ 105 w 210"/>
                <a:gd name="T57" fmla="*/ 168 h 267"/>
                <a:gd name="T58" fmla="*/ 135 w 210"/>
                <a:gd name="T59" fmla="*/ 162 h 267"/>
                <a:gd name="T60" fmla="*/ 135 w 210"/>
                <a:gd name="T61" fmla="*/ 162 h 267"/>
                <a:gd name="T62" fmla="*/ 133 w 210"/>
                <a:gd name="T63" fmla="*/ 109 h 267"/>
                <a:gd name="T64" fmla="*/ 105 w 210"/>
                <a:gd name="T65" fmla="*/ 127 h 267"/>
                <a:gd name="T66" fmla="*/ 132 w 210"/>
                <a:gd name="T67" fmla="*/ 104 h 267"/>
                <a:gd name="T68" fmla="*/ 133 w 210"/>
                <a:gd name="T69" fmla="*/ 99 h 267"/>
                <a:gd name="T70" fmla="*/ 79 w 210"/>
                <a:gd name="T71" fmla="*/ 63 h 267"/>
                <a:gd name="T72" fmla="*/ 105 w 210"/>
                <a:gd name="T73" fmla="*/ 80 h 267"/>
                <a:gd name="T74" fmla="*/ 78 w 210"/>
                <a:gd name="T75" fmla="*/ 68 h 267"/>
                <a:gd name="T76" fmla="*/ 78 w 210"/>
                <a:gd name="T77" fmla="*/ 151 h 267"/>
                <a:gd name="T78" fmla="*/ 99 w 210"/>
                <a:gd name="T79" fmla="*/ 171 h 267"/>
                <a:gd name="T80" fmla="*/ 99 w 210"/>
                <a:gd name="T81" fmla="*/ 171 h 267"/>
                <a:gd name="T82" fmla="*/ 105 w 210"/>
                <a:gd name="T83" fmla="*/ 212 h 267"/>
                <a:gd name="T84" fmla="*/ 196 w 210"/>
                <a:gd name="T85" fmla="*/ 99 h 267"/>
                <a:gd name="T86" fmla="*/ 196 w 210"/>
                <a:gd name="T87" fmla="*/ 99 h 267"/>
                <a:gd name="T88" fmla="*/ 133 w 210"/>
                <a:gd name="T89" fmla="*/ 44 h 267"/>
                <a:gd name="T90" fmla="*/ 137 w 210"/>
                <a:gd name="T91" fmla="*/ 23 h 267"/>
                <a:gd name="T92" fmla="*/ 122 w 210"/>
                <a:gd name="T93" fmla="*/ 15 h 267"/>
                <a:gd name="T94" fmla="*/ 122 w 210"/>
                <a:gd name="T95" fmla="*/ 15 h 267"/>
                <a:gd name="T96" fmla="*/ 74 w 210"/>
                <a:gd name="T97" fmla="*/ 39 h 267"/>
                <a:gd name="T98" fmla="*/ 78 w 210"/>
                <a:gd name="T99" fmla="*/ 58 h 267"/>
                <a:gd name="T100" fmla="*/ 16 w 210"/>
                <a:gd name="T101" fmla="*/ 99 h 267"/>
                <a:gd name="T102" fmla="*/ 16 w 210"/>
                <a:gd name="T103" fmla="*/ 99 h 267"/>
                <a:gd name="T104" fmla="*/ 99 w 210"/>
                <a:gd name="T105" fmla="*/ 216 h 267"/>
                <a:gd name="T106" fmla="*/ 186 w 210"/>
                <a:gd name="T107" fmla="*/ 25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 h="267">
                  <a:moveTo>
                    <a:pt x="206" y="259"/>
                  </a:moveTo>
                  <a:cubicBezTo>
                    <a:pt x="193" y="259"/>
                    <a:pt x="193" y="259"/>
                    <a:pt x="193" y="259"/>
                  </a:cubicBezTo>
                  <a:cubicBezTo>
                    <a:pt x="138" y="156"/>
                    <a:pt x="138" y="156"/>
                    <a:pt x="138" y="156"/>
                  </a:cubicBezTo>
                  <a:cubicBezTo>
                    <a:pt x="138" y="156"/>
                    <a:pt x="138" y="156"/>
                    <a:pt x="138" y="156"/>
                  </a:cubicBezTo>
                  <a:cubicBezTo>
                    <a:pt x="137" y="156"/>
                    <a:pt x="137" y="156"/>
                    <a:pt x="137" y="156"/>
                  </a:cubicBezTo>
                  <a:cubicBezTo>
                    <a:pt x="137" y="155"/>
                    <a:pt x="137" y="155"/>
                    <a:pt x="137" y="155"/>
                  </a:cubicBezTo>
                  <a:cubicBezTo>
                    <a:pt x="137" y="105"/>
                    <a:pt x="137" y="105"/>
                    <a:pt x="137" y="105"/>
                  </a:cubicBezTo>
                  <a:cubicBezTo>
                    <a:pt x="206" y="105"/>
                    <a:pt x="206" y="105"/>
                    <a:pt x="206" y="105"/>
                  </a:cubicBezTo>
                  <a:cubicBezTo>
                    <a:pt x="207" y="105"/>
                    <a:pt x="207" y="105"/>
                    <a:pt x="207" y="105"/>
                  </a:cubicBezTo>
                  <a:cubicBezTo>
                    <a:pt x="207" y="103"/>
                    <a:pt x="207" y="103"/>
                    <a:pt x="207" y="103"/>
                  </a:cubicBezTo>
                  <a:cubicBezTo>
                    <a:pt x="207" y="103"/>
                    <a:pt x="207" y="103"/>
                    <a:pt x="207" y="103"/>
                  </a:cubicBezTo>
                  <a:cubicBezTo>
                    <a:pt x="207" y="94"/>
                    <a:pt x="207" y="94"/>
                    <a:pt x="207" y="94"/>
                  </a:cubicBezTo>
                  <a:cubicBezTo>
                    <a:pt x="207" y="92"/>
                    <a:pt x="205" y="90"/>
                    <a:pt x="203" y="90"/>
                  </a:cubicBezTo>
                  <a:cubicBezTo>
                    <a:pt x="201" y="90"/>
                    <a:pt x="200" y="92"/>
                    <a:pt x="200" y="94"/>
                  </a:cubicBezTo>
                  <a:cubicBezTo>
                    <a:pt x="200" y="96"/>
                    <a:pt x="200" y="96"/>
                    <a:pt x="200" y="96"/>
                  </a:cubicBezTo>
                  <a:cubicBezTo>
                    <a:pt x="137" y="62"/>
                    <a:pt x="137" y="62"/>
                    <a:pt x="137" y="62"/>
                  </a:cubicBezTo>
                  <a:cubicBezTo>
                    <a:pt x="137" y="44"/>
                    <a:pt x="137" y="44"/>
                    <a:pt x="137" y="44"/>
                  </a:cubicBezTo>
                  <a:cubicBezTo>
                    <a:pt x="177" y="44"/>
                    <a:pt x="177" y="44"/>
                    <a:pt x="177" y="44"/>
                  </a:cubicBezTo>
                  <a:cubicBezTo>
                    <a:pt x="177" y="45"/>
                    <a:pt x="177" y="45"/>
                    <a:pt x="177" y="45"/>
                  </a:cubicBezTo>
                  <a:cubicBezTo>
                    <a:pt x="177" y="39"/>
                    <a:pt x="177" y="39"/>
                    <a:pt x="177" y="39"/>
                  </a:cubicBezTo>
                  <a:cubicBezTo>
                    <a:pt x="177" y="39"/>
                    <a:pt x="177" y="39"/>
                    <a:pt x="177" y="39"/>
                  </a:cubicBezTo>
                  <a:cubicBezTo>
                    <a:pt x="177" y="31"/>
                    <a:pt x="177" y="31"/>
                    <a:pt x="177" y="31"/>
                  </a:cubicBezTo>
                  <a:cubicBezTo>
                    <a:pt x="177" y="29"/>
                    <a:pt x="175" y="28"/>
                    <a:pt x="173" y="28"/>
                  </a:cubicBezTo>
                  <a:cubicBezTo>
                    <a:pt x="172" y="28"/>
                    <a:pt x="170" y="29"/>
                    <a:pt x="170" y="31"/>
                  </a:cubicBezTo>
                  <a:cubicBezTo>
                    <a:pt x="170" y="35"/>
                    <a:pt x="170" y="35"/>
                    <a:pt x="170" y="35"/>
                  </a:cubicBezTo>
                  <a:cubicBezTo>
                    <a:pt x="105" y="0"/>
                    <a:pt x="105" y="0"/>
                    <a:pt x="105" y="0"/>
                  </a:cubicBezTo>
                  <a:cubicBezTo>
                    <a:pt x="41" y="35"/>
                    <a:pt x="41" y="35"/>
                    <a:pt x="41" y="35"/>
                  </a:cubicBezTo>
                  <a:cubicBezTo>
                    <a:pt x="41" y="31"/>
                    <a:pt x="41" y="31"/>
                    <a:pt x="41" y="31"/>
                  </a:cubicBezTo>
                  <a:cubicBezTo>
                    <a:pt x="41" y="29"/>
                    <a:pt x="39" y="28"/>
                    <a:pt x="38" y="28"/>
                  </a:cubicBezTo>
                  <a:cubicBezTo>
                    <a:pt x="36" y="28"/>
                    <a:pt x="34" y="29"/>
                    <a:pt x="34" y="31"/>
                  </a:cubicBezTo>
                  <a:cubicBezTo>
                    <a:pt x="34" y="39"/>
                    <a:pt x="34" y="39"/>
                    <a:pt x="34" y="39"/>
                  </a:cubicBezTo>
                  <a:cubicBezTo>
                    <a:pt x="34" y="39"/>
                    <a:pt x="34" y="39"/>
                    <a:pt x="34" y="39"/>
                  </a:cubicBezTo>
                  <a:cubicBezTo>
                    <a:pt x="34" y="45"/>
                    <a:pt x="34" y="45"/>
                    <a:pt x="34" y="45"/>
                  </a:cubicBezTo>
                  <a:cubicBezTo>
                    <a:pt x="34" y="44"/>
                    <a:pt x="34" y="44"/>
                    <a:pt x="34" y="44"/>
                  </a:cubicBezTo>
                  <a:cubicBezTo>
                    <a:pt x="74" y="44"/>
                    <a:pt x="74" y="44"/>
                    <a:pt x="74" y="44"/>
                  </a:cubicBezTo>
                  <a:cubicBezTo>
                    <a:pt x="74" y="63"/>
                    <a:pt x="74" y="63"/>
                    <a:pt x="74" y="63"/>
                  </a:cubicBezTo>
                  <a:cubicBezTo>
                    <a:pt x="12" y="96"/>
                    <a:pt x="12" y="96"/>
                    <a:pt x="12" y="96"/>
                  </a:cubicBezTo>
                  <a:cubicBezTo>
                    <a:pt x="12" y="94"/>
                    <a:pt x="12" y="94"/>
                    <a:pt x="12" y="94"/>
                  </a:cubicBezTo>
                  <a:cubicBezTo>
                    <a:pt x="12" y="92"/>
                    <a:pt x="11" y="90"/>
                    <a:pt x="9" y="90"/>
                  </a:cubicBezTo>
                  <a:cubicBezTo>
                    <a:pt x="7" y="90"/>
                    <a:pt x="5" y="92"/>
                    <a:pt x="5" y="94"/>
                  </a:cubicBezTo>
                  <a:cubicBezTo>
                    <a:pt x="5" y="103"/>
                    <a:pt x="5" y="103"/>
                    <a:pt x="5" y="103"/>
                  </a:cubicBezTo>
                  <a:cubicBezTo>
                    <a:pt x="5" y="103"/>
                    <a:pt x="5" y="103"/>
                    <a:pt x="5" y="103"/>
                  </a:cubicBezTo>
                  <a:cubicBezTo>
                    <a:pt x="5" y="105"/>
                    <a:pt x="5" y="105"/>
                    <a:pt x="5" y="105"/>
                  </a:cubicBezTo>
                  <a:cubicBezTo>
                    <a:pt x="6" y="105"/>
                    <a:pt x="6" y="105"/>
                    <a:pt x="6" y="105"/>
                  </a:cubicBezTo>
                  <a:cubicBezTo>
                    <a:pt x="74" y="105"/>
                    <a:pt x="74" y="105"/>
                    <a:pt x="74" y="105"/>
                  </a:cubicBezTo>
                  <a:cubicBezTo>
                    <a:pt x="74" y="155"/>
                    <a:pt x="74" y="155"/>
                    <a:pt x="74" y="155"/>
                  </a:cubicBezTo>
                  <a:cubicBezTo>
                    <a:pt x="73" y="156"/>
                    <a:pt x="73" y="156"/>
                    <a:pt x="73" y="156"/>
                  </a:cubicBezTo>
                  <a:cubicBezTo>
                    <a:pt x="73" y="156"/>
                    <a:pt x="73" y="156"/>
                    <a:pt x="73" y="156"/>
                  </a:cubicBezTo>
                  <a:cubicBezTo>
                    <a:pt x="73" y="156"/>
                    <a:pt x="73" y="156"/>
                    <a:pt x="73" y="156"/>
                  </a:cubicBezTo>
                  <a:cubicBezTo>
                    <a:pt x="17" y="259"/>
                    <a:pt x="17" y="259"/>
                    <a:pt x="17" y="259"/>
                  </a:cubicBezTo>
                  <a:cubicBezTo>
                    <a:pt x="4" y="259"/>
                    <a:pt x="4" y="259"/>
                    <a:pt x="4" y="259"/>
                  </a:cubicBezTo>
                  <a:cubicBezTo>
                    <a:pt x="2" y="259"/>
                    <a:pt x="0" y="260"/>
                    <a:pt x="0" y="263"/>
                  </a:cubicBezTo>
                  <a:cubicBezTo>
                    <a:pt x="0" y="265"/>
                    <a:pt x="2" y="267"/>
                    <a:pt x="4" y="267"/>
                  </a:cubicBezTo>
                  <a:cubicBezTo>
                    <a:pt x="20" y="267"/>
                    <a:pt x="20" y="267"/>
                    <a:pt x="20" y="267"/>
                  </a:cubicBezTo>
                  <a:cubicBezTo>
                    <a:pt x="21" y="267"/>
                    <a:pt x="23" y="265"/>
                    <a:pt x="23" y="264"/>
                  </a:cubicBezTo>
                  <a:cubicBezTo>
                    <a:pt x="105" y="219"/>
                    <a:pt x="105" y="219"/>
                    <a:pt x="105" y="219"/>
                  </a:cubicBezTo>
                  <a:cubicBezTo>
                    <a:pt x="187" y="264"/>
                    <a:pt x="187" y="264"/>
                    <a:pt x="187" y="264"/>
                  </a:cubicBezTo>
                  <a:cubicBezTo>
                    <a:pt x="187" y="265"/>
                    <a:pt x="189" y="267"/>
                    <a:pt x="191" y="267"/>
                  </a:cubicBezTo>
                  <a:cubicBezTo>
                    <a:pt x="206" y="267"/>
                    <a:pt x="206" y="267"/>
                    <a:pt x="206" y="267"/>
                  </a:cubicBezTo>
                  <a:cubicBezTo>
                    <a:pt x="209" y="267"/>
                    <a:pt x="210" y="265"/>
                    <a:pt x="210" y="263"/>
                  </a:cubicBezTo>
                  <a:cubicBezTo>
                    <a:pt x="210" y="260"/>
                    <a:pt x="209" y="259"/>
                    <a:pt x="206" y="259"/>
                  </a:cubicBezTo>
                  <a:close/>
                  <a:moveTo>
                    <a:pt x="81" y="19"/>
                  </a:moveTo>
                  <a:cubicBezTo>
                    <a:pt x="130" y="19"/>
                    <a:pt x="130" y="19"/>
                    <a:pt x="130" y="19"/>
                  </a:cubicBezTo>
                  <a:cubicBezTo>
                    <a:pt x="130" y="19"/>
                    <a:pt x="130" y="19"/>
                    <a:pt x="130" y="19"/>
                  </a:cubicBezTo>
                  <a:cubicBezTo>
                    <a:pt x="132" y="20"/>
                    <a:pt x="132" y="20"/>
                    <a:pt x="132" y="20"/>
                  </a:cubicBezTo>
                  <a:cubicBezTo>
                    <a:pt x="132" y="21"/>
                    <a:pt x="133" y="21"/>
                    <a:pt x="133" y="22"/>
                  </a:cubicBezTo>
                  <a:cubicBezTo>
                    <a:pt x="107" y="39"/>
                    <a:pt x="107" y="39"/>
                    <a:pt x="107" y="39"/>
                  </a:cubicBezTo>
                  <a:cubicBezTo>
                    <a:pt x="103" y="39"/>
                    <a:pt x="103" y="39"/>
                    <a:pt x="103" y="39"/>
                  </a:cubicBezTo>
                  <a:cubicBezTo>
                    <a:pt x="78" y="22"/>
                    <a:pt x="78" y="22"/>
                    <a:pt x="78" y="22"/>
                  </a:cubicBezTo>
                  <a:cubicBezTo>
                    <a:pt x="78" y="22"/>
                    <a:pt x="78" y="22"/>
                    <a:pt x="78" y="22"/>
                  </a:cubicBezTo>
                  <a:cubicBezTo>
                    <a:pt x="78" y="21"/>
                    <a:pt x="78" y="21"/>
                    <a:pt x="78" y="20"/>
                  </a:cubicBezTo>
                  <a:lnTo>
                    <a:pt x="81" y="19"/>
                  </a:lnTo>
                  <a:close/>
                  <a:moveTo>
                    <a:pt x="133" y="39"/>
                  </a:moveTo>
                  <a:cubicBezTo>
                    <a:pt x="115" y="39"/>
                    <a:pt x="115" y="39"/>
                    <a:pt x="115" y="39"/>
                  </a:cubicBezTo>
                  <a:cubicBezTo>
                    <a:pt x="133" y="27"/>
                    <a:pt x="133" y="27"/>
                    <a:pt x="133" y="27"/>
                  </a:cubicBezTo>
                  <a:lnTo>
                    <a:pt x="133" y="39"/>
                  </a:lnTo>
                  <a:close/>
                  <a:moveTo>
                    <a:pt x="78" y="28"/>
                  </a:moveTo>
                  <a:cubicBezTo>
                    <a:pt x="95" y="39"/>
                    <a:pt x="95" y="39"/>
                    <a:pt x="95" y="39"/>
                  </a:cubicBezTo>
                  <a:cubicBezTo>
                    <a:pt x="78" y="39"/>
                    <a:pt x="78" y="39"/>
                    <a:pt x="78" y="39"/>
                  </a:cubicBezTo>
                  <a:lnTo>
                    <a:pt x="78" y="28"/>
                  </a:lnTo>
                  <a:close/>
                  <a:moveTo>
                    <a:pt x="78" y="157"/>
                  </a:moveTo>
                  <a:cubicBezTo>
                    <a:pt x="78" y="157"/>
                    <a:pt x="78" y="157"/>
                    <a:pt x="78" y="157"/>
                  </a:cubicBezTo>
                  <a:cubicBezTo>
                    <a:pt x="105" y="133"/>
                    <a:pt x="105" y="133"/>
                    <a:pt x="105" y="133"/>
                  </a:cubicBezTo>
                  <a:cubicBezTo>
                    <a:pt x="133" y="156"/>
                    <a:pt x="133" y="156"/>
                    <a:pt x="133" y="156"/>
                  </a:cubicBezTo>
                  <a:cubicBezTo>
                    <a:pt x="133" y="157"/>
                    <a:pt x="133" y="157"/>
                    <a:pt x="133" y="157"/>
                  </a:cubicBezTo>
                  <a:cubicBezTo>
                    <a:pt x="133" y="158"/>
                    <a:pt x="133" y="158"/>
                    <a:pt x="133" y="158"/>
                  </a:cubicBezTo>
                  <a:cubicBezTo>
                    <a:pt x="105" y="168"/>
                    <a:pt x="105" y="168"/>
                    <a:pt x="105" y="168"/>
                  </a:cubicBezTo>
                  <a:cubicBezTo>
                    <a:pt x="77" y="158"/>
                    <a:pt x="77" y="158"/>
                    <a:pt x="77" y="158"/>
                  </a:cubicBezTo>
                  <a:lnTo>
                    <a:pt x="78" y="157"/>
                  </a:lnTo>
                  <a:close/>
                  <a:moveTo>
                    <a:pt x="135" y="162"/>
                  </a:moveTo>
                  <a:cubicBezTo>
                    <a:pt x="148" y="185"/>
                    <a:pt x="148" y="185"/>
                    <a:pt x="148" y="185"/>
                  </a:cubicBezTo>
                  <a:cubicBezTo>
                    <a:pt x="112" y="171"/>
                    <a:pt x="112" y="171"/>
                    <a:pt x="112" y="171"/>
                  </a:cubicBezTo>
                  <a:lnTo>
                    <a:pt x="135" y="162"/>
                  </a:lnTo>
                  <a:close/>
                  <a:moveTo>
                    <a:pt x="133" y="151"/>
                  </a:moveTo>
                  <a:cubicBezTo>
                    <a:pt x="109" y="130"/>
                    <a:pt x="109" y="130"/>
                    <a:pt x="109" y="130"/>
                  </a:cubicBezTo>
                  <a:cubicBezTo>
                    <a:pt x="133" y="109"/>
                    <a:pt x="133" y="109"/>
                    <a:pt x="133" y="109"/>
                  </a:cubicBezTo>
                  <a:lnTo>
                    <a:pt x="133" y="151"/>
                  </a:lnTo>
                  <a:close/>
                  <a:moveTo>
                    <a:pt x="132" y="104"/>
                  </a:moveTo>
                  <a:cubicBezTo>
                    <a:pt x="105" y="127"/>
                    <a:pt x="105" y="127"/>
                    <a:pt x="105" y="127"/>
                  </a:cubicBezTo>
                  <a:cubicBezTo>
                    <a:pt x="78" y="104"/>
                    <a:pt x="78" y="104"/>
                    <a:pt x="78" y="104"/>
                  </a:cubicBezTo>
                  <a:cubicBezTo>
                    <a:pt x="105" y="86"/>
                    <a:pt x="105" y="86"/>
                    <a:pt x="105" y="86"/>
                  </a:cubicBezTo>
                  <a:lnTo>
                    <a:pt x="132" y="104"/>
                  </a:lnTo>
                  <a:close/>
                  <a:moveTo>
                    <a:pt x="109" y="83"/>
                  </a:moveTo>
                  <a:cubicBezTo>
                    <a:pt x="133" y="68"/>
                    <a:pt x="133" y="68"/>
                    <a:pt x="133" y="68"/>
                  </a:cubicBezTo>
                  <a:cubicBezTo>
                    <a:pt x="133" y="99"/>
                    <a:pt x="133" y="99"/>
                    <a:pt x="133" y="99"/>
                  </a:cubicBezTo>
                  <a:lnTo>
                    <a:pt x="109" y="83"/>
                  </a:lnTo>
                  <a:close/>
                  <a:moveTo>
                    <a:pt x="105" y="80"/>
                  </a:moveTo>
                  <a:cubicBezTo>
                    <a:pt x="79" y="63"/>
                    <a:pt x="79" y="63"/>
                    <a:pt x="79" y="63"/>
                  </a:cubicBezTo>
                  <a:cubicBezTo>
                    <a:pt x="105" y="46"/>
                    <a:pt x="105" y="46"/>
                    <a:pt x="105" y="46"/>
                  </a:cubicBezTo>
                  <a:cubicBezTo>
                    <a:pt x="131" y="63"/>
                    <a:pt x="131" y="63"/>
                    <a:pt x="131" y="63"/>
                  </a:cubicBezTo>
                  <a:lnTo>
                    <a:pt x="105" y="80"/>
                  </a:lnTo>
                  <a:close/>
                  <a:moveTo>
                    <a:pt x="101" y="83"/>
                  </a:moveTo>
                  <a:cubicBezTo>
                    <a:pt x="78" y="98"/>
                    <a:pt x="78" y="98"/>
                    <a:pt x="78" y="98"/>
                  </a:cubicBezTo>
                  <a:cubicBezTo>
                    <a:pt x="78" y="68"/>
                    <a:pt x="78" y="68"/>
                    <a:pt x="78" y="68"/>
                  </a:cubicBezTo>
                  <a:lnTo>
                    <a:pt x="101" y="83"/>
                  </a:lnTo>
                  <a:close/>
                  <a:moveTo>
                    <a:pt x="102" y="130"/>
                  </a:moveTo>
                  <a:cubicBezTo>
                    <a:pt x="78" y="151"/>
                    <a:pt x="78" y="151"/>
                    <a:pt x="78" y="151"/>
                  </a:cubicBezTo>
                  <a:cubicBezTo>
                    <a:pt x="78" y="109"/>
                    <a:pt x="78" y="109"/>
                    <a:pt x="78" y="109"/>
                  </a:cubicBezTo>
                  <a:lnTo>
                    <a:pt x="102" y="130"/>
                  </a:lnTo>
                  <a:close/>
                  <a:moveTo>
                    <a:pt x="99" y="171"/>
                  </a:moveTo>
                  <a:cubicBezTo>
                    <a:pt x="63" y="185"/>
                    <a:pt x="63" y="185"/>
                    <a:pt x="63" y="185"/>
                  </a:cubicBezTo>
                  <a:cubicBezTo>
                    <a:pt x="75" y="162"/>
                    <a:pt x="75" y="162"/>
                    <a:pt x="75" y="162"/>
                  </a:cubicBezTo>
                  <a:lnTo>
                    <a:pt x="99" y="171"/>
                  </a:lnTo>
                  <a:close/>
                  <a:moveTo>
                    <a:pt x="105" y="173"/>
                  </a:moveTo>
                  <a:cubicBezTo>
                    <a:pt x="148" y="190"/>
                    <a:pt x="148" y="190"/>
                    <a:pt x="148" y="190"/>
                  </a:cubicBezTo>
                  <a:cubicBezTo>
                    <a:pt x="105" y="212"/>
                    <a:pt x="105" y="212"/>
                    <a:pt x="105" y="212"/>
                  </a:cubicBezTo>
                  <a:cubicBezTo>
                    <a:pt x="63" y="190"/>
                    <a:pt x="63" y="190"/>
                    <a:pt x="63" y="190"/>
                  </a:cubicBezTo>
                  <a:lnTo>
                    <a:pt x="105" y="173"/>
                  </a:lnTo>
                  <a:close/>
                  <a:moveTo>
                    <a:pt x="196" y="99"/>
                  </a:moveTo>
                  <a:cubicBezTo>
                    <a:pt x="137" y="99"/>
                    <a:pt x="137" y="99"/>
                    <a:pt x="137" y="99"/>
                  </a:cubicBezTo>
                  <a:cubicBezTo>
                    <a:pt x="137" y="67"/>
                    <a:pt x="137" y="67"/>
                    <a:pt x="137" y="67"/>
                  </a:cubicBezTo>
                  <a:lnTo>
                    <a:pt x="196" y="99"/>
                  </a:lnTo>
                  <a:close/>
                  <a:moveTo>
                    <a:pt x="133" y="58"/>
                  </a:moveTo>
                  <a:cubicBezTo>
                    <a:pt x="111" y="44"/>
                    <a:pt x="111" y="44"/>
                    <a:pt x="111" y="44"/>
                  </a:cubicBezTo>
                  <a:cubicBezTo>
                    <a:pt x="133" y="44"/>
                    <a:pt x="133" y="44"/>
                    <a:pt x="133" y="44"/>
                  </a:cubicBezTo>
                  <a:lnTo>
                    <a:pt x="133" y="58"/>
                  </a:lnTo>
                  <a:close/>
                  <a:moveTo>
                    <a:pt x="137" y="39"/>
                  </a:moveTo>
                  <a:cubicBezTo>
                    <a:pt x="137" y="23"/>
                    <a:pt x="137" y="23"/>
                    <a:pt x="137" y="23"/>
                  </a:cubicBezTo>
                  <a:cubicBezTo>
                    <a:pt x="167" y="39"/>
                    <a:pt x="167" y="39"/>
                    <a:pt x="167" y="39"/>
                  </a:cubicBezTo>
                  <a:lnTo>
                    <a:pt x="137" y="39"/>
                  </a:lnTo>
                  <a:close/>
                  <a:moveTo>
                    <a:pt x="122" y="15"/>
                  </a:moveTo>
                  <a:cubicBezTo>
                    <a:pt x="89" y="15"/>
                    <a:pt x="89" y="15"/>
                    <a:pt x="89" y="15"/>
                  </a:cubicBezTo>
                  <a:cubicBezTo>
                    <a:pt x="105" y="6"/>
                    <a:pt x="105" y="6"/>
                    <a:pt x="105" y="6"/>
                  </a:cubicBezTo>
                  <a:lnTo>
                    <a:pt x="122" y="15"/>
                  </a:lnTo>
                  <a:close/>
                  <a:moveTo>
                    <a:pt x="44" y="39"/>
                  </a:moveTo>
                  <a:cubicBezTo>
                    <a:pt x="74" y="23"/>
                    <a:pt x="74" y="23"/>
                    <a:pt x="74" y="23"/>
                  </a:cubicBezTo>
                  <a:cubicBezTo>
                    <a:pt x="74" y="39"/>
                    <a:pt x="74" y="39"/>
                    <a:pt x="74" y="39"/>
                  </a:cubicBezTo>
                  <a:lnTo>
                    <a:pt x="44" y="39"/>
                  </a:lnTo>
                  <a:close/>
                  <a:moveTo>
                    <a:pt x="98" y="44"/>
                  </a:moveTo>
                  <a:cubicBezTo>
                    <a:pt x="78" y="58"/>
                    <a:pt x="78" y="58"/>
                    <a:pt x="78" y="58"/>
                  </a:cubicBezTo>
                  <a:cubicBezTo>
                    <a:pt x="78" y="44"/>
                    <a:pt x="78" y="44"/>
                    <a:pt x="78" y="44"/>
                  </a:cubicBezTo>
                  <a:lnTo>
                    <a:pt x="98" y="44"/>
                  </a:lnTo>
                  <a:close/>
                  <a:moveTo>
                    <a:pt x="16" y="99"/>
                  </a:moveTo>
                  <a:cubicBezTo>
                    <a:pt x="74" y="68"/>
                    <a:pt x="74" y="68"/>
                    <a:pt x="74" y="68"/>
                  </a:cubicBezTo>
                  <a:cubicBezTo>
                    <a:pt x="74" y="99"/>
                    <a:pt x="74" y="99"/>
                    <a:pt x="74" y="99"/>
                  </a:cubicBezTo>
                  <a:lnTo>
                    <a:pt x="16" y="99"/>
                  </a:lnTo>
                  <a:close/>
                  <a:moveTo>
                    <a:pt x="24" y="256"/>
                  </a:moveTo>
                  <a:cubicBezTo>
                    <a:pt x="58" y="194"/>
                    <a:pt x="58" y="194"/>
                    <a:pt x="58" y="194"/>
                  </a:cubicBezTo>
                  <a:cubicBezTo>
                    <a:pt x="99" y="216"/>
                    <a:pt x="99" y="216"/>
                    <a:pt x="99" y="216"/>
                  </a:cubicBezTo>
                  <a:lnTo>
                    <a:pt x="24" y="256"/>
                  </a:lnTo>
                  <a:close/>
                  <a:moveTo>
                    <a:pt x="153" y="194"/>
                  </a:moveTo>
                  <a:cubicBezTo>
                    <a:pt x="186" y="256"/>
                    <a:pt x="186" y="256"/>
                    <a:pt x="186" y="256"/>
                  </a:cubicBezTo>
                  <a:cubicBezTo>
                    <a:pt x="112" y="216"/>
                    <a:pt x="112" y="216"/>
                    <a:pt x="112" y="216"/>
                  </a:cubicBezTo>
                  <a:lnTo>
                    <a:pt x="153" y="194"/>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20" name="Freeform 26"/>
            <p:cNvSpPr>
              <a:spLocks noEditPoints="1"/>
            </p:cNvSpPr>
            <p:nvPr/>
          </p:nvSpPr>
          <p:spPr bwMode="auto">
            <a:xfrm>
              <a:off x="5917864" y="2220698"/>
              <a:ext cx="479396" cy="605285"/>
            </a:xfrm>
            <a:custGeom>
              <a:avLst/>
              <a:gdLst>
                <a:gd name="T0" fmla="*/ 99 w 150"/>
                <a:gd name="T1" fmla="*/ 110 h 189"/>
                <a:gd name="T2" fmla="*/ 98 w 150"/>
                <a:gd name="T3" fmla="*/ 109 h 189"/>
                <a:gd name="T4" fmla="*/ 148 w 150"/>
                <a:gd name="T5" fmla="*/ 74 h 189"/>
                <a:gd name="T6" fmla="*/ 148 w 150"/>
                <a:gd name="T7" fmla="*/ 66 h 189"/>
                <a:gd name="T8" fmla="*/ 143 w 150"/>
                <a:gd name="T9" fmla="*/ 67 h 189"/>
                <a:gd name="T10" fmla="*/ 126 w 150"/>
                <a:gd name="T11" fmla="*/ 33 h 189"/>
                <a:gd name="T12" fmla="*/ 126 w 150"/>
                <a:gd name="T13" fmla="*/ 27 h 189"/>
                <a:gd name="T14" fmla="*/ 122 w 150"/>
                <a:gd name="T15" fmla="*/ 21 h 189"/>
                <a:gd name="T16" fmla="*/ 30 w 150"/>
                <a:gd name="T17" fmla="*/ 24 h 189"/>
                <a:gd name="T18" fmla="*/ 26 w 150"/>
                <a:gd name="T19" fmla="*/ 20 h 189"/>
                <a:gd name="T20" fmla="*/ 25 w 150"/>
                <a:gd name="T21" fmla="*/ 27 h 189"/>
                <a:gd name="T22" fmla="*/ 53 w 150"/>
                <a:gd name="T23" fmla="*/ 31 h 189"/>
                <a:gd name="T24" fmla="*/ 10 w 150"/>
                <a:gd name="T25" fmla="*/ 66 h 189"/>
                <a:gd name="T26" fmla="*/ 4 w 150"/>
                <a:gd name="T27" fmla="*/ 67 h 189"/>
                <a:gd name="T28" fmla="*/ 5 w 150"/>
                <a:gd name="T29" fmla="*/ 74 h 189"/>
                <a:gd name="T30" fmla="*/ 53 w 150"/>
                <a:gd name="T31" fmla="*/ 109 h 189"/>
                <a:gd name="T32" fmla="*/ 53 w 150"/>
                <a:gd name="T33" fmla="*/ 110 h 189"/>
                <a:gd name="T34" fmla="*/ 2 w 150"/>
                <a:gd name="T35" fmla="*/ 183 h 189"/>
                <a:gd name="T36" fmla="*/ 15 w 150"/>
                <a:gd name="T37" fmla="*/ 188 h 189"/>
                <a:gd name="T38" fmla="*/ 134 w 150"/>
                <a:gd name="T39" fmla="*/ 186 h 189"/>
                <a:gd name="T40" fmla="*/ 150 w 150"/>
                <a:gd name="T41" fmla="*/ 187 h 189"/>
                <a:gd name="T42" fmla="*/ 58 w 150"/>
                <a:gd name="T43" fmla="*/ 13 h 189"/>
                <a:gd name="T44" fmla="*/ 95 w 150"/>
                <a:gd name="T45" fmla="*/ 14 h 189"/>
                <a:gd name="T46" fmla="*/ 74 w 150"/>
                <a:gd name="T47" fmla="*/ 27 h 189"/>
                <a:gd name="T48" fmla="*/ 57 w 150"/>
                <a:gd name="T49" fmla="*/ 14 h 189"/>
                <a:gd name="T50" fmla="*/ 83 w 150"/>
                <a:gd name="T51" fmla="*/ 27 h 189"/>
                <a:gd name="T52" fmla="*/ 56 w 150"/>
                <a:gd name="T53" fmla="*/ 19 h 189"/>
                <a:gd name="T54" fmla="*/ 56 w 150"/>
                <a:gd name="T55" fmla="*/ 19 h 189"/>
                <a:gd name="T56" fmla="*/ 76 w 150"/>
                <a:gd name="T57" fmla="*/ 93 h 189"/>
                <a:gd name="T58" fmla="*/ 95 w 150"/>
                <a:gd name="T59" fmla="*/ 111 h 189"/>
                <a:gd name="T60" fmla="*/ 56 w 150"/>
                <a:gd name="T61" fmla="*/ 110 h 189"/>
                <a:gd name="T62" fmla="*/ 80 w 150"/>
                <a:gd name="T63" fmla="*/ 120 h 189"/>
                <a:gd name="T64" fmla="*/ 78 w 150"/>
                <a:gd name="T65" fmla="*/ 91 h 189"/>
                <a:gd name="T66" fmla="*/ 95 w 150"/>
                <a:gd name="T67" fmla="*/ 73 h 189"/>
                <a:gd name="T68" fmla="*/ 76 w 150"/>
                <a:gd name="T69" fmla="*/ 60 h 189"/>
                <a:gd name="T70" fmla="*/ 95 w 150"/>
                <a:gd name="T71" fmla="*/ 47 h 189"/>
                <a:gd name="T72" fmla="*/ 76 w 150"/>
                <a:gd name="T73" fmla="*/ 56 h 189"/>
                <a:gd name="T74" fmla="*/ 94 w 150"/>
                <a:gd name="T75" fmla="*/ 44 h 189"/>
                <a:gd name="T76" fmla="*/ 56 w 150"/>
                <a:gd name="T77" fmla="*/ 69 h 189"/>
                <a:gd name="T78" fmla="*/ 74 w 150"/>
                <a:gd name="T79" fmla="*/ 91 h 189"/>
                <a:gd name="T80" fmla="*/ 74 w 150"/>
                <a:gd name="T81" fmla="*/ 91 h 189"/>
                <a:gd name="T82" fmla="*/ 55 w 150"/>
                <a:gd name="T83" fmla="*/ 114 h 189"/>
                <a:gd name="T84" fmla="*/ 106 w 150"/>
                <a:gd name="T85" fmla="*/ 133 h 189"/>
                <a:gd name="T86" fmla="*/ 76 w 150"/>
                <a:gd name="T87" fmla="*/ 122 h 189"/>
                <a:gd name="T88" fmla="*/ 98 w 150"/>
                <a:gd name="T89" fmla="*/ 47 h 189"/>
                <a:gd name="T90" fmla="*/ 80 w 150"/>
                <a:gd name="T91" fmla="*/ 31 h 189"/>
                <a:gd name="T92" fmla="*/ 98 w 150"/>
                <a:gd name="T93" fmla="*/ 27 h 189"/>
                <a:gd name="T94" fmla="*/ 98 w 150"/>
                <a:gd name="T95" fmla="*/ 27 h 189"/>
                <a:gd name="T96" fmla="*/ 76 w 150"/>
                <a:gd name="T97" fmla="*/ 4 h 189"/>
                <a:gd name="T98" fmla="*/ 53 w 150"/>
                <a:gd name="T99" fmla="*/ 16 h 189"/>
                <a:gd name="T100" fmla="*/ 71 w 150"/>
                <a:gd name="T101" fmla="*/ 31 h 189"/>
                <a:gd name="T102" fmla="*/ 71 w 150"/>
                <a:gd name="T103" fmla="*/ 31 h 189"/>
                <a:gd name="T104" fmla="*/ 53 w 150"/>
                <a:gd name="T105" fmla="*/ 70 h 189"/>
                <a:gd name="T106" fmla="*/ 42 w 150"/>
                <a:gd name="T107" fmla="*/ 137 h 189"/>
                <a:gd name="T108" fmla="*/ 109 w 150"/>
                <a:gd name="T109" fmla="*/ 137 h 189"/>
                <a:gd name="T110" fmla="*/ 109 w 150"/>
                <a:gd name="T111" fmla="*/ 13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0" h="189">
                  <a:moveTo>
                    <a:pt x="147" y="182"/>
                  </a:moveTo>
                  <a:cubicBezTo>
                    <a:pt x="138" y="182"/>
                    <a:pt x="138" y="182"/>
                    <a:pt x="138" y="182"/>
                  </a:cubicBezTo>
                  <a:cubicBezTo>
                    <a:pt x="99" y="110"/>
                    <a:pt x="99" y="110"/>
                    <a:pt x="99" y="110"/>
                  </a:cubicBezTo>
                  <a:cubicBezTo>
                    <a:pt x="99" y="110"/>
                    <a:pt x="99" y="110"/>
                    <a:pt x="99" y="110"/>
                  </a:cubicBezTo>
                  <a:cubicBezTo>
                    <a:pt x="99" y="110"/>
                    <a:pt x="99" y="110"/>
                    <a:pt x="99" y="110"/>
                  </a:cubicBezTo>
                  <a:cubicBezTo>
                    <a:pt x="98" y="109"/>
                    <a:pt x="98" y="109"/>
                    <a:pt x="98" y="109"/>
                  </a:cubicBezTo>
                  <a:cubicBezTo>
                    <a:pt x="98" y="74"/>
                    <a:pt x="98" y="74"/>
                    <a:pt x="98" y="74"/>
                  </a:cubicBezTo>
                  <a:cubicBezTo>
                    <a:pt x="147" y="76"/>
                    <a:pt x="147" y="76"/>
                    <a:pt x="147" y="76"/>
                  </a:cubicBezTo>
                  <a:cubicBezTo>
                    <a:pt x="148" y="74"/>
                    <a:pt x="148" y="74"/>
                    <a:pt x="148" y="74"/>
                  </a:cubicBezTo>
                  <a:cubicBezTo>
                    <a:pt x="148" y="72"/>
                    <a:pt x="148" y="72"/>
                    <a:pt x="148" y="72"/>
                  </a:cubicBezTo>
                  <a:cubicBezTo>
                    <a:pt x="148" y="72"/>
                    <a:pt x="148" y="72"/>
                    <a:pt x="148" y="72"/>
                  </a:cubicBezTo>
                  <a:cubicBezTo>
                    <a:pt x="148" y="66"/>
                    <a:pt x="148" y="66"/>
                    <a:pt x="148" y="66"/>
                  </a:cubicBezTo>
                  <a:cubicBezTo>
                    <a:pt x="148" y="64"/>
                    <a:pt x="147" y="63"/>
                    <a:pt x="145" y="63"/>
                  </a:cubicBezTo>
                  <a:cubicBezTo>
                    <a:pt x="144" y="63"/>
                    <a:pt x="143" y="64"/>
                    <a:pt x="143" y="66"/>
                  </a:cubicBezTo>
                  <a:cubicBezTo>
                    <a:pt x="143" y="67"/>
                    <a:pt x="143" y="67"/>
                    <a:pt x="143" y="67"/>
                  </a:cubicBezTo>
                  <a:cubicBezTo>
                    <a:pt x="98" y="43"/>
                    <a:pt x="98" y="43"/>
                    <a:pt x="98" y="43"/>
                  </a:cubicBezTo>
                  <a:cubicBezTo>
                    <a:pt x="98" y="31"/>
                    <a:pt x="98" y="31"/>
                    <a:pt x="98" y="31"/>
                  </a:cubicBezTo>
                  <a:cubicBezTo>
                    <a:pt x="126" y="33"/>
                    <a:pt x="126" y="33"/>
                    <a:pt x="126" y="33"/>
                  </a:cubicBezTo>
                  <a:cubicBezTo>
                    <a:pt x="127" y="31"/>
                    <a:pt x="127" y="31"/>
                    <a:pt x="127" y="31"/>
                  </a:cubicBezTo>
                  <a:cubicBezTo>
                    <a:pt x="127" y="27"/>
                    <a:pt x="127" y="27"/>
                    <a:pt x="127" y="27"/>
                  </a:cubicBezTo>
                  <a:cubicBezTo>
                    <a:pt x="126" y="27"/>
                    <a:pt x="126" y="27"/>
                    <a:pt x="126" y="27"/>
                  </a:cubicBezTo>
                  <a:cubicBezTo>
                    <a:pt x="126" y="21"/>
                    <a:pt x="126" y="21"/>
                    <a:pt x="126" y="21"/>
                  </a:cubicBezTo>
                  <a:cubicBezTo>
                    <a:pt x="126" y="20"/>
                    <a:pt x="125" y="19"/>
                    <a:pt x="124" y="19"/>
                  </a:cubicBezTo>
                  <a:cubicBezTo>
                    <a:pt x="123" y="19"/>
                    <a:pt x="122" y="20"/>
                    <a:pt x="122" y="21"/>
                  </a:cubicBezTo>
                  <a:cubicBezTo>
                    <a:pt x="122" y="24"/>
                    <a:pt x="122" y="24"/>
                    <a:pt x="122" y="24"/>
                  </a:cubicBezTo>
                  <a:cubicBezTo>
                    <a:pt x="76" y="0"/>
                    <a:pt x="76" y="0"/>
                    <a:pt x="76" y="0"/>
                  </a:cubicBezTo>
                  <a:cubicBezTo>
                    <a:pt x="30" y="24"/>
                    <a:pt x="30" y="24"/>
                    <a:pt x="30" y="24"/>
                  </a:cubicBezTo>
                  <a:cubicBezTo>
                    <a:pt x="30" y="21"/>
                    <a:pt x="30" y="21"/>
                    <a:pt x="30" y="21"/>
                  </a:cubicBezTo>
                  <a:cubicBezTo>
                    <a:pt x="30" y="20"/>
                    <a:pt x="29" y="19"/>
                    <a:pt x="28" y="19"/>
                  </a:cubicBezTo>
                  <a:cubicBezTo>
                    <a:pt x="27" y="19"/>
                    <a:pt x="27" y="19"/>
                    <a:pt x="26" y="20"/>
                  </a:cubicBezTo>
                  <a:cubicBezTo>
                    <a:pt x="26" y="20"/>
                    <a:pt x="25" y="23"/>
                    <a:pt x="25" y="23"/>
                  </a:cubicBezTo>
                  <a:cubicBezTo>
                    <a:pt x="26" y="27"/>
                    <a:pt x="26" y="27"/>
                    <a:pt x="26" y="27"/>
                  </a:cubicBezTo>
                  <a:cubicBezTo>
                    <a:pt x="25" y="27"/>
                    <a:pt x="25" y="27"/>
                    <a:pt x="25" y="27"/>
                  </a:cubicBezTo>
                  <a:cubicBezTo>
                    <a:pt x="25" y="31"/>
                    <a:pt x="25" y="31"/>
                    <a:pt x="25" y="31"/>
                  </a:cubicBezTo>
                  <a:cubicBezTo>
                    <a:pt x="25" y="31"/>
                    <a:pt x="25" y="31"/>
                    <a:pt x="25" y="31"/>
                  </a:cubicBezTo>
                  <a:cubicBezTo>
                    <a:pt x="53" y="31"/>
                    <a:pt x="53" y="31"/>
                    <a:pt x="53" y="31"/>
                  </a:cubicBezTo>
                  <a:cubicBezTo>
                    <a:pt x="53" y="44"/>
                    <a:pt x="53" y="44"/>
                    <a:pt x="53" y="44"/>
                  </a:cubicBezTo>
                  <a:cubicBezTo>
                    <a:pt x="10" y="67"/>
                    <a:pt x="10" y="67"/>
                    <a:pt x="10" y="67"/>
                  </a:cubicBezTo>
                  <a:cubicBezTo>
                    <a:pt x="10" y="66"/>
                    <a:pt x="10" y="66"/>
                    <a:pt x="10" y="66"/>
                  </a:cubicBezTo>
                  <a:cubicBezTo>
                    <a:pt x="10" y="64"/>
                    <a:pt x="9" y="63"/>
                    <a:pt x="8" y="63"/>
                  </a:cubicBezTo>
                  <a:cubicBezTo>
                    <a:pt x="7" y="63"/>
                    <a:pt x="6" y="64"/>
                    <a:pt x="6" y="64"/>
                  </a:cubicBezTo>
                  <a:cubicBezTo>
                    <a:pt x="5" y="65"/>
                    <a:pt x="4" y="67"/>
                    <a:pt x="4" y="67"/>
                  </a:cubicBezTo>
                  <a:cubicBezTo>
                    <a:pt x="5" y="72"/>
                    <a:pt x="5" y="72"/>
                    <a:pt x="5" y="72"/>
                  </a:cubicBezTo>
                  <a:cubicBezTo>
                    <a:pt x="5" y="72"/>
                    <a:pt x="5" y="72"/>
                    <a:pt x="5" y="72"/>
                  </a:cubicBezTo>
                  <a:cubicBezTo>
                    <a:pt x="5" y="74"/>
                    <a:pt x="5" y="74"/>
                    <a:pt x="5" y="74"/>
                  </a:cubicBezTo>
                  <a:cubicBezTo>
                    <a:pt x="5" y="74"/>
                    <a:pt x="5" y="74"/>
                    <a:pt x="5" y="74"/>
                  </a:cubicBezTo>
                  <a:cubicBezTo>
                    <a:pt x="53" y="74"/>
                    <a:pt x="53" y="74"/>
                    <a:pt x="53" y="74"/>
                  </a:cubicBezTo>
                  <a:cubicBezTo>
                    <a:pt x="53" y="109"/>
                    <a:pt x="53" y="109"/>
                    <a:pt x="53" y="109"/>
                  </a:cubicBezTo>
                  <a:cubicBezTo>
                    <a:pt x="53" y="110"/>
                    <a:pt x="53" y="110"/>
                    <a:pt x="53" y="110"/>
                  </a:cubicBezTo>
                  <a:cubicBezTo>
                    <a:pt x="53" y="110"/>
                    <a:pt x="53" y="110"/>
                    <a:pt x="53" y="110"/>
                  </a:cubicBezTo>
                  <a:cubicBezTo>
                    <a:pt x="53" y="110"/>
                    <a:pt x="53" y="110"/>
                    <a:pt x="53" y="110"/>
                  </a:cubicBezTo>
                  <a:cubicBezTo>
                    <a:pt x="14" y="182"/>
                    <a:pt x="14" y="182"/>
                    <a:pt x="14" y="182"/>
                  </a:cubicBezTo>
                  <a:cubicBezTo>
                    <a:pt x="4" y="182"/>
                    <a:pt x="4" y="182"/>
                    <a:pt x="4" y="182"/>
                  </a:cubicBezTo>
                  <a:cubicBezTo>
                    <a:pt x="3" y="182"/>
                    <a:pt x="2" y="183"/>
                    <a:pt x="2" y="183"/>
                  </a:cubicBezTo>
                  <a:cubicBezTo>
                    <a:pt x="2" y="184"/>
                    <a:pt x="0" y="186"/>
                    <a:pt x="0" y="187"/>
                  </a:cubicBezTo>
                  <a:cubicBezTo>
                    <a:pt x="0" y="187"/>
                    <a:pt x="3" y="188"/>
                    <a:pt x="4" y="188"/>
                  </a:cubicBezTo>
                  <a:cubicBezTo>
                    <a:pt x="15" y="188"/>
                    <a:pt x="15" y="188"/>
                    <a:pt x="15" y="188"/>
                  </a:cubicBezTo>
                  <a:cubicBezTo>
                    <a:pt x="17" y="188"/>
                    <a:pt x="18" y="187"/>
                    <a:pt x="18" y="186"/>
                  </a:cubicBezTo>
                  <a:cubicBezTo>
                    <a:pt x="76" y="155"/>
                    <a:pt x="76" y="155"/>
                    <a:pt x="76" y="155"/>
                  </a:cubicBezTo>
                  <a:cubicBezTo>
                    <a:pt x="134" y="186"/>
                    <a:pt x="134" y="186"/>
                    <a:pt x="134" y="186"/>
                  </a:cubicBezTo>
                  <a:cubicBezTo>
                    <a:pt x="134" y="187"/>
                    <a:pt x="135" y="188"/>
                    <a:pt x="136" y="188"/>
                  </a:cubicBezTo>
                  <a:cubicBezTo>
                    <a:pt x="149" y="189"/>
                    <a:pt x="149" y="189"/>
                    <a:pt x="149" y="189"/>
                  </a:cubicBezTo>
                  <a:cubicBezTo>
                    <a:pt x="149" y="189"/>
                    <a:pt x="149" y="187"/>
                    <a:pt x="150" y="187"/>
                  </a:cubicBezTo>
                  <a:cubicBezTo>
                    <a:pt x="150" y="186"/>
                    <a:pt x="150" y="186"/>
                    <a:pt x="150" y="185"/>
                  </a:cubicBezTo>
                  <a:cubicBezTo>
                    <a:pt x="150" y="184"/>
                    <a:pt x="149" y="182"/>
                    <a:pt x="147" y="182"/>
                  </a:cubicBezTo>
                  <a:close/>
                  <a:moveTo>
                    <a:pt x="58" y="13"/>
                  </a:moveTo>
                  <a:cubicBezTo>
                    <a:pt x="93" y="13"/>
                    <a:pt x="93" y="13"/>
                    <a:pt x="93" y="13"/>
                  </a:cubicBezTo>
                  <a:cubicBezTo>
                    <a:pt x="93" y="13"/>
                    <a:pt x="93" y="13"/>
                    <a:pt x="93" y="13"/>
                  </a:cubicBezTo>
                  <a:cubicBezTo>
                    <a:pt x="95" y="14"/>
                    <a:pt x="95" y="14"/>
                    <a:pt x="95" y="14"/>
                  </a:cubicBezTo>
                  <a:cubicBezTo>
                    <a:pt x="95" y="14"/>
                    <a:pt x="95" y="14"/>
                    <a:pt x="95" y="15"/>
                  </a:cubicBezTo>
                  <a:cubicBezTo>
                    <a:pt x="77" y="27"/>
                    <a:pt x="77" y="27"/>
                    <a:pt x="77" y="27"/>
                  </a:cubicBezTo>
                  <a:cubicBezTo>
                    <a:pt x="74" y="27"/>
                    <a:pt x="74" y="27"/>
                    <a:pt x="74" y="27"/>
                  </a:cubicBezTo>
                  <a:cubicBezTo>
                    <a:pt x="56" y="15"/>
                    <a:pt x="56" y="15"/>
                    <a:pt x="56" y="15"/>
                  </a:cubicBezTo>
                  <a:cubicBezTo>
                    <a:pt x="56" y="15"/>
                    <a:pt x="56" y="15"/>
                    <a:pt x="56" y="15"/>
                  </a:cubicBezTo>
                  <a:cubicBezTo>
                    <a:pt x="56" y="15"/>
                    <a:pt x="57" y="14"/>
                    <a:pt x="57" y="14"/>
                  </a:cubicBezTo>
                  <a:lnTo>
                    <a:pt x="58" y="13"/>
                  </a:lnTo>
                  <a:close/>
                  <a:moveTo>
                    <a:pt x="95" y="27"/>
                  </a:moveTo>
                  <a:cubicBezTo>
                    <a:pt x="83" y="27"/>
                    <a:pt x="83" y="27"/>
                    <a:pt x="83" y="27"/>
                  </a:cubicBezTo>
                  <a:cubicBezTo>
                    <a:pt x="95" y="19"/>
                    <a:pt x="95" y="19"/>
                    <a:pt x="95" y="19"/>
                  </a:cubicBezTo>
                  <a:lnTo>
                    <a:pt x="95" y="27"/>
                  </a:lnTo>
                  <a:close/>
                  <a:moveTo>
                    <a:pt x="56" y="19"/>
                  </a:moveTo>
                  <a:cubicBezTo>
                    <a:pt x="69" y="27"/>
                    <a:pt x="69" y="27"/>
                    <a:pt x="69" y="27"/>
                  </a:cubicBezTo>
                  <a:cubicBezTo>
                    <a:pt x="56" y="27"/>
                    <a:pt x="56" y="27"/>
                    <a:pt x="56" y="27"/>
                  </a:cubicBezTo>
                  <a:lnTo>
                    <a:pt x="56" y="19"/>
                  </a:lnTo>
                  <a:close/>
                  <a:moveTo>
                    <a:pt x="56" y="110"/>
                  </a:moveTo>
                  <a:cubicBezTo>
                    <a:pt x="56" y="110"/>
                    <a:pt x="56" y="110"/>
                    <a:pt x="56" y="110"/>
                  </a:cubicBezTo>
                  <a:cubicBezTo>
                    <a:pt x="76" y="93"/>
                    <a:pt x="76" y="93"/>
                    <a:pt x="76" y="93"/>
                  </a:cubicBezTo>
                  <a:cubicBezTo>
                    <a:pt x="95" y="110"/>
                    <a:pt x="95" y="110"/>
                    <a:pt x="95" y="110"/>
                  </a:cubicBezTo>
                  <a:cubicBezTo>
                    <a:pt x="95" y="110"/>
                    <a:pt x="95" y="110"/>
                    <a:pt x="95" y="110"/>
                  </a:cubicBezTo>
                  <a:cubicBezTo>
                    <a:pt x="95" y="111"/>
                    <a:pt x="95" y="111"/>
                    <a:pt x="95" y="111"/>
                  </a:cubicBezTo>
                  <a:cubicBezTo>
                    <a:pt x="76" y="118"/>
                    <a:pt x="76" y="118"/>
                    <a:pt x="76" y="118"/>
                  </a:cubicBezTo>
                  <a:cubicBezTo>
                    <a:pt x="56" y="111"/>
                    <a:pt x="56" y="111"/>
                    <a:pt x="56" y="111"/>
                  </a:cubicBezTo>
                  <a:lnTo>
                    <a:pt x="56" y="110"/>
                  </a:lnTo>
                  <a:close/>
                  <a:moveTo>
                    <a:pt x="97" y="114"/>
                  </a:moveTo>
                  <a:cubicBezTo>
                    <a:pt x="106" y="130"/>
                    <a:pt x="106" y="130"/>
                    <a:pt x="106" y="130"/>
                  </a:cubicBezTo>
                  <a:cubicBezTo>
                    <a:pt x="80" y="120"/>
                    <a:pt x="80" y="120"/>
                    <a:pt x="80" y="120"/>
                  </a:cubicBezTo>
                  <a:lnTo>
                    <a:pt x="97" y="114"/>
                  </a:lnTo>
                  <a:close/>
                  <a:moveTo>
                    <a:pt x="95" y="106"/>
                  </a:moveTo>
                  <a:cubicBezTo>
                    <a:pt x="78" y="91"/>
                    <a:pt x="78" y="91"/>
                    <a:pt x="78" y="91"/>
                  </a:cubicBezTo>
                  <a:cubicBezTo>
                    <a:pt x="95" y="77"/>
                    <a:pt x="95" y="77"/>
                    <a:pt x="95" y="77"/>
                  </a:cubicBezTo>
                  <a:lnTo>
                    <a:pt x="95" y="106"/>
                  </a:lnTo>
                  <a:close/>
                  <a:moveTo>
                    <a:pt x="95" y="73"/>
                  </a:moveTo>
                  <a:cubicBezTo>
                    <a:pt x="76" y="89"/>
                    <a:pt x="76" y="89"/>
                    <a:pt x="76" y="89"/>
                  </a:cubicBezTo>
                  <a:cubicBezTo>
                    <a:pt x="57" y="73"/>
                    <a:pt x="57" y="73"/>
                    <a:pt x="57" y="73"/>
                  </a:cubicBezTo>
                  <a:cubicBezTo>
                    <a:pt x="76" y="60"/>
                    <a:pt x="76" y="60"/>
                    <a:pt x="76" y="60"/>
                  </a:cubicBezTo>
                  <a:lnTo>
                    <a:pt x="95" y="73"/>
                  </a:lnTo>
                  <a:close/>
                  <a:moveTo>
                    <a:pt x="79" y="58"/>
                  </a:moveTo>
                  <a:cubicBezTo>
                    <a:pt x="95" y="47"/>
                    <a:pt x="95" y="47"/>
                    <a:pt x="95" y="47"/>
                  </a:cubicBezTo>
                  <a:cubicBezTo>
                    <a:pt x="95" y="69"/>
                    <a:pt x="95" y="69"/>
                    <a:pt x="95" y="69"/>
                  </a:cubicBezTo>
                  <a:lnTo>
                    <a:pt x="79" y="58"/>
                  </a:lnTo>
                  <a:close/>
                  <a:moveTo>
                    <a:pt x="76" y="56"/>
                  </a:moveTo>
                  <a:cubicBezTo>
                    <a:pt x="57" y="44"/>
                    <a:pt x="57" y="44"/>
                    <a:pt x="57" y="44"/>
                  </a:cubicBezTo>
                  <a:cubicBezTo>
                    <a:pt x="76" y="32"/>
                    <a:pt x="76" y="32"/>
                    <a:pt x="76" y="32"/>
                  </a:cubicBezTo>
                  <a:cubicBezTo>
                    <a:pt x="94" y="44"/>
                    <a:pt x="94" y="44"/>
                    <a:pt x="94" y="44"/>
                  </a:cubicBezTo>
                  <a:lnTo>
                    <a:pt x="76" y="56"/>
                  </a:lnTo>
                  <a:close/>
                  <a:moveTo>
                    <a:pt x="73" y="58"/>
                  </a:moveTo>
                  <a:cubicBezTo>
                    <a:pt x="56" y="69"/>
                    <a:pt x="56" y="69"/>
                    <a:pt x="56" y="69"/>
                  </a:cubicBezTo>
                  <a:cubicBezTo>
                    <a:pt x="56" y="47"/>
                    <a:pt x="56" y="47"/>
                    <a:pt x="56" y="47"/>
                  </a:cubicBezTo>
                  <a:lnTo>
                    <a:pt x="73" y="58"/>
                  </a:lnTo>
                  <a:close/>
                  <a:moveTo>
                    <a:pt x="74" y="91"/>
                  </a:moveTo>
                  <a:cubicBezTo>
                    <a:pt x="56" y="106"/>
                    <a:pt x="56" y="106"/>
                    <a:pt x="56" y="106"/>
                  </a:cubicBezTo>
                  <a:cubicBezTo>
                    <a:pt x="56" y="77"/>
                    <a:pt x="56" y="77"/>
                    <a:pt x="56" y="77"/>
                  </a:cubicBezTo>
                  <a:lnTo>
                    <a:pt x="74" y="91"/>
                  </a:lnTo>
                  <a:close/>
                  <a:moveTo>
                    <a:pt x="71" y="120"/>
                  </a:moveTo>
                  <a:cubicBezTo>
                    <a:pt x="46" y="130"/>
                    <a:pt x="46" y="130"/>
                    <a:pt x="46" y="130"/>
                  </a:cubicBezTo>
                  <a:cubicBezTo>
                    <a:pt x="55" y="114"/>
                    <a:pt x="55" y="114"/>
                    <a:pt x="55" y="114"/>
                  </a:cubicBezTo>
                  <a:lnTo>
                    <a:pt x="71" y="120"/>
                  </a:lnTo>
                  <a:close/>
                  <a:moveTo>
                    <a:pt x="76" y="122"/>
                  </a:moveTo>
                  <a:cubicBezTo>
                    <a:pt x="106" y="133"/>
                    <a:pt x="106" y="133"/>
                    <a:pt x="106" y="133"/>
                  </a:cubicBezTo>
                  <a:cubicBezTo>
                    <a:pt x="76" y="150"/>
                    <a:pt x="76" y="150"/>
                    <a:pt x="76" y="150"/>
                  </a:cubicBezTo>
                  <a:cubicBezTo>
                    <a:pt x="46" y="133"/>
                    <a:pt x="46" y="133"/>
                    <a:pt x="46" y="133"/>
                  </a:cubicBezTo>
                  <a:lnTo>
                    <a:pt x="76" y="122"/>
                  </a:lnTo>
                  <a:close/>
                  <a:moveTo>
                    <a:pt x="140" y="70"/>
                  </a:moveTo>
                  <a:cubicBezTo>
                    <a:pt x="98" y="70"/>
                    <a:pt x="98" y="70"/>
                    <a:pt x="98" y="70"/>
                  </a:cubicBezTo>
                  <a:cubicBezTo>
                    <a:pt x="98" y="47"/>
                    <a:pt x="98" y="47"/>
                    <a:pt x="98" y="47"/>
                  </a:cubicBezTo>
                  <a:lnTo>
                    <a:pt x="140" y="70"/>
                  </a:lnTo>
                  <a:close/>
                  <a:moveTo>
                    <a:pt x="95" y="41"/>
                  </a:moveTo>
                  <a:cubicBezTo>
                    <a:pt x="80" y="31"/>
                    <a:pt x="80" y="31"/>
                    <a:pt x="80" y="31"/>
                  </a:cubicBezTo>
                  <a:cubicBezTo>
                    <a:pt x="95" y="31"/>
                    <a:pt x="95" y="31"/>
                    <a:pt x="95" y="31"/>
                  </a:cubicBezTo>
                  <a:lnTo>
                    <a:pt x="95" y="41"/>
                  </a:lnTo>
                  <a:close/>
                  <a:moveTo>
                    <a:pt x="98" y="27"/>
                  </a:moveTo>
                  <a:cubicBezTo>
                    <a:pt x="98" y="16"/>
                    <a:pt x="98" y="16"/>
                    <a:pt x="98" y="16"/>
                  </a:cubicBezTo>
                  <a:cubicBezTo>
                    <a:pt x="119" y="27"/>
                    <a:pt x="119" y="27"/>
                    <a:pt x="119" y="27"/>
                  </a:cubicBezTo>
                  <a:lnTo>
                    <a:pt x="98" y="27"/>
                  </a:lnTo>
                  <a:close/>
                  <a:moveTo>
                    <a:pt x="88" y="10"/>
                  </a:moveTo>
                  <a:cubicBezTo>
                    <a:pt x="64" y="10"/>
                    <a:pt x="64" y="10"/>
                    <a:pt x="64" y="10"/>
                  </a:cubicBezTo>
                  <a:cubicBezTo>
                    <a:pt x="76" y="4"/>
                    <a:pt x="76" y="4"/>
                    <a:pt x="76" y="4"/>
                  </a:cubicBezTo>
                  <a:lnTo>
                    <a:pt x="88" y="10"/>
                  </a:lnTo>
                  <a:close/>
                  <a:moveTo>
                    <a:pt x="32" y="27"/>
                  </a:moveTo>
                  <a:cubicBezTo>
                    <a:pt x="53" y="16"/>
                    <a:pt x="53" y="16"/>
                    <a:pt x="53" y="16"/>
                  </a:cubicBezTo>
                  <a:cubicBezTo>
                    <a:pt x="53" y="27"/>
                    <a:pt x="53" y="27"/>
                    <a:pt x="53" y="27"/>
                  </a:cubicBezTo>
                  <a:lnTo>
                    <a:pt x="32" y="27"/>
                  </a:lnTo>
                  <a:close/>
                  <a:moveTo>
                    <a:pt x="71" y="31"/>
                  </a:moveTo>
                  <a:cubicBezTo>
                    <a:pt x="56" y="40"/>
                    <a:pt x="56" y="40"/>
                    <a:pt x="56" y="40"/>
                  </a:cubicBezTo>
                  <a:cubicBezTo>
                    <a:pt x="56" y="31"/>
                    <a:pt x="56" y="31"/>
                    <a:pt x="56" y="31"/>
                  </a:cubicBezTo>
                  <a:lnTo>
                    <a:pt x="71" y="31"/>
                  </a:lnTo>
                  <a:close/>
                  <a:moveTo>
                    <a:pt x="12" y="70"/>
                  </a:moveTo>
                  <a:cubicBezTo>
                    <a:pt x="53" y="48"/>
                    <a:pt x="53" y="48"/>
                    <a:pt x="53" y="48"/>
                  </a:cubicBezTo>
                  <a:cubicBezTo>
                    <a:pt x="53" y="70"/>
                    <a:pt x="53" y="70"/>
                    <a:pt x="53" y="70"/>
                  </a:cubicBezTo>
                  <a:lnTo>
                    <a:pt x="12" y="70"/>
                  </a:lnTo>
                  <a:close/>
                  <a:moveTo>
                    <a:pt x="18" y="180"/>
                  </a:moveTo>
                  <a:cubicBezTo>
                    <a:pt x="42" y="137"/>
                    <a:pt x="42" y="137"/>
                    <a:pt x="42" y="137"/>
                  </a:cubicBezTo>
                  <a:cubicBezTo>
                    <a:pt x="71" y="152"/>
                    <a:pt x="71" y="152"/>
                    <a:pt x="71" y="152"/>
                  </a:cubicBezTo>
                  <a:lnTo>
                    <a:pt x="18" y="180"/>
                  </a:lnTo>
                  <a:close/>
                  <a:moveTo>
                    <a:pt x="109" y="137"/>
                  </a:moveTo>
                  <a:cubicBezTo>
                    <a:pt x="133" y="180"/>
                    <a:pt x="133" y="180"/>
                    <a:pt x="133" y="180"/>
                  </a:cubicBezTo>
                  <a:cubicBezTo>
                    <a:pt x="80" y="152"/>
                    <a:pt x="80" y="152"/>
                    <a:pt x="80" y="152"/>
                  </a:cubicBezTo>
                  <a:lnTo>
                    <a:pt x="109" y="137"/>
                  </a:lnTo>
                  <a:close/>
                </a:path>
              </a:pathLst>
            </a:custGeom>
            <a:solidFill>
              <a:srgbClr val="A3A3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21" name="Freeform 27"/>
            <p:cNvSpPr>
              <a:spLocks noEditPoints="1"/>
            </p:cNvSpPr>
            <p:nvPr/>
          </p:nvSpPr>
          <p:spPr bwMode="auto">
            <a:xfrm>
              <a:off x="5917864" y="2227056"/>
              <a:ext cx="476853" cy="601470"/>
            </a:xfrm>
            <a:custGeom>
              <a:avLst/>
              <a:gdLst>
                <a:gd name="T0" fmla="*/ 98 w 149"/>
                <a:gd name="T1" fmla="*/ 110 h 188"/>
                <a:gd name="T2" fmla="*/ 97 w 149"/>
                <a:gd name="T3" fmla="*/ 109 h 188"/>
                <a:gd name="T4" fmla="*/ 147 w 149"/>
                <a:gd name="T5" fmla="*/ 74 h 188"/>
                <a:gd name="T6" fmla="*/ 147 w 149"/>
                <a:gd name="T7" fmla="*/ 66 h 188"/>
                <a:gd name="T8" fmla="*/ 142 w 149"/>
                <a:gd name="T9" fmla="*/ 67 h 188"/>
                <a:gd name="T10" fmla="*/ 125 w 149"/>
                <a:gd name="T11" fmla="*/ 31 h 188"/>
                <a:gd name="T12" fmla="*/ 125 w 149"/>
                <a:gd name="T13" fmla="*/ 27 h 188"/>
                <a:gd name="T14" fmla="*/ 121 w 149"/>
                <a:gd name="T15" fmla="*/ 21 h 188"/>
                <a:gd name="T16" fmla="*/ 29 w 149"/>
                <a:gd name="T17" fmla="*/ 24 h 188"/>
                <a:gd name="T18" fmla="*/ 25 w 149"/>
                <a:gd name="T19" fmla="*/ 21 h 188"/>
                <a:gd name="T20" fmla="*/ 24 w 149"/>
                <a:gd name="T21" fmla="*/ 31 h 188"/>
                <a:gd name="T22" fmla="*/ 52 w 149"/>
                <a:gd name="T23" fmla="*/ 44 h 188"/>
                <a:gd name="T24" fmla="*/ 7 w 149"/>
                <a:gd name="T25" fmla="*/ 63 h 188"/>
                <a:gd name="T26" fmla="*/ 4 w 149"/>
                <a:gd name="T27" fmla="*/ 72 h 188"/>
                <a:gd name="T28" fmla="*/ 52 w 149"/>
                <a:gd name="T29" fmla="*/ 74 h 188"/>
                <a:gd name="T30" fmla="*/ 52 w 149"/>
                <a:gd name="T31" fmla="*/ 110 h 188"/>
                <a:gd name="T32" fmla="*/ 3 w 149"/>
                <a:gd name="T33" fmla="*/ 182 h 188"/>
                <a:gd name="T34" fmla="*/ 14 w 149"/>
                <a:gd name="T35" fmla="*/ 188 h 188"/>
                <a:gd name="T36" fmla="*/ 133 w 149"/>
                <a:gd name="T37" fmla="*/ 186 h 188"/>
                <a:gd name="T38" fmla="*/ 149 w 149"/>
                <a:gd name="T39" fmla="*/ 185 h 188"/>
                <a:gd name="T40" fmla="*/ 92 w 149"/>
                <a:gd name="T41" fmla="*/ 13 h 188"/>
                <a:gd name="T42" fmla="*/ 94 w 149"/>
                <a:gd name="T43" fmla="*/ 15 h 188"/>
                <a:gd name="T44" fmla="*/ 55 w 149"/>
                <a:gd name="T45" fmla="*/ 15 h 188"/>
                <a:gd name="T46" fmla="*/ 57 w 149"/>
                <a:gd name="T47" fmla="*/ 13 h 188"/>
                <a:gd name="T48" fmla="*/ 94 w 149"/>
                <a:gd name="T49" fmla="*/ 19 h 188"/>
                <a:gd name="T50" fmla="*/ 68 w 149"/>
                <a:gd name="T51" fmla="*/ 27 h 188"/>
                <a:gd name="T52" fmla="*/ 55 w 149"/>
                <a:gd name="T53" fmla="*/ 110 h 188"/>
                <a:gd name="T54" fmla="*/ 94 w 149"/>
                <a:gd name="T55" fmla="*/ 110 h 188"/>
                <a:gd name="T56" fmla="*/ 75 w 149"/>
                <a:gd name="T57" fmla="*/ 118 h 188"/>
                <a:gd name="T58" fmla="*/ 96 w 149"/>
                <a:gd name="T59" fmla="*/ 114 h 188"/>
                <a:gd name="T60" fmla="*/ 96 w 149"/>
                <a:gd name="T61" fmla="*/ 114 h 188"/>
                <a:gd name="T62" fmla="*/ 94 w 149"/>
                <a:gd name="T63" fmla="*/ 77 h 188"/>
                <a:gd name="T64" fmla="*/ 75 w 149"/>
                <a:gd name="T65" fmla="*/ 89 h 188"/>
                <a:gd name="T66" fmla="*/ 94 w 149"/>
                <a:gd name="T67" fmla="*/ 73 h 188"/>
                <a:gd name="T68" fmla="*/ 94 w 149"/>
                <a:gd name="T69" fmla="*/ 69 h 188"/>
                <a:gd name="T70" fmla="*/ 56 w 149"/>
                <a:gd name="T71" fmla="*/ 44 h 188"/>
                <a:gd name="T72" fmla="*/ 75 w 149"/>
                <a:gd name="T73" fmla="*/ 56 h 188"/>
                <a:gd name="T74" fmla="*/ 55 w 149"/>
                <a:gd name="T75" fmla="*/ 48 h 188"/>
                <a:gd name="T76" fmla="*/ 55 w 149"/>
                <a:gd name="T77" fmla="*/ 106 h 188"/>
                <a:gd name="T78" fmla="*/ 70 w 149"/>
                <a:gd name="T79" fmla="*/ 120 h 188"/>
                <a:gd name="T80" fmla="*/ 70 w 149"/>
                <a:gd name="T81" fmla="*/ 120 h 188"/>
                <a:gd name="T82" fmla="*/ 75 w 149"/>
                <a:gd name="T83" fmla="*/ 150 h 188"/>
                <a:gd name="T84" fmla="*/ 139 w 149"/>
                <a:gd name="T85" fmla="*/ 70 h 188"/>
                <a:gd name="T86" fmla="*/ 139 w 149"/>
                <a:gd name="T87" fmla="*/ 70 h 188"/>
                <a:gd name="T88" fmla="*/ 94 w 149"/>
                <a:gd name="T89" fmla="*/ 31 h 188"/>
                <a:gd name="T90" fmla="*/ 97 w 149"/>
                <a:gd name="T91" fmla="*/ 16 h 188"/>
                <a:gd name="T92" fmla="*/ 87 w 149"/>
                <a:gd name="T93" fmla="*/ 10 h 188"/>
                <a:gd name="T94" fmla="*/ 87 w 149"/>
                <a:gd name="T95" fmla="*/ 10 h 188"/>
                <a:gd name="T96" fmla="*/ 52 w 149"/>
                <a:gd name="T97" fmla="*/ 27 h 188"/>
                <a:gd name="T98" fmla="*/ 55 w 149"/>
                <a:gd name="T99" fmla="*/ 41 h 188"/>
                <a:gd name="T100" fmla="*/ 11 w 149"/>
                <a:gd name="T101" fmla="*/ 70 h 188"/>
                <a:gd name="T102" fmla="*/ 11 w 149"/>
                <a:gd name="T103" fmla="*/ 70 h 188"/>
                <a:gd name="T104" fmla="*/ 70 w 149"/>
                <a:gd name="T105" fmla="*/ 152 h 188"/>
                <a:gd name="T106" fmla="*/ 132 w 149"/>
                <a:gd name="T107" fmla="*/ 18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9" h="188">
                  <a:moveTo>
                    <a:pt x="146" y="182"/>
                  </a:moveTo>
                  <a:cubicBezTo>
                    <a:pt x="137" y="182"/>
                    <a:pt x="137" y="182"/>
                    <a:pt x="137" y="182"/>
                  </a:cubicBezTo>
                  <a:cubicBezTo>
                    <a:pt x="98" y="110"/>
                    <a:pt x="98" y="110"/>
                    <a:pt x="98" y="110"/>
                  </a:cubicBezTo>
                  <a:cubicBezTo>
                    <a:pt x="98" y="110"/>
                    <a:pt x="98" y="110"/>
                    <a:pt x="98" y="110"/>
                  </a:cubicBezTo>
                  <a:cubicBezTo>
                    <a:pt x="98" y="110"/>
                    <a:pt x="98" y="110"/>
                    <a:pt x="98" y="110"/>
                  </a:cubicBezTo>
                  <a:cubicBezTo>
                    <a:pt x="97" y="109"/>
                    <a:pt x="97" y="109"/>
                    <a:pt x="97" y="109"/>
                  </a:cubicBezTo>
                  <a:cubicBezTo>
                    <a:pt x="97" y="74"/>
                    <a:pt x="97" y="74"/>
                    <a:pt x="97" y="74"/>
                  </a:cubicBezTo>
                  <a:cubicBezTo>
                    <a:pt x="146" y="74"/>
                    <a:pt x="146" y="74"/>
                    <a:pt x="146" y="74"/>
                  </a:cubicBezTo>
                  <a:cubicBezTo>
                    <a:pt x="147" y="74"/>
                    <a:pt x="147" y="74"/>
                    <a:pt x="147" y="74"/>
                  </a:cubicBezTo>
                  <a:cubicBezTo>
                    <a:pt x="147" y="72"/>
                    <a:pt x="147" y="72"/>
                    <a:pt x="147" y="72"/>
                  </a:cubicBezTo>
                  <a:cubicBezTo>
                    <a:pt x="147" y="72"/>
                    <a:pt x="147" y="72"/>
                    <a:pt x="147" y="72"/>
                  </a:cubicBezTo>
                  <a:cubicBezTo>
                    <a:pt x="147" y="66"/>
                    <a:pt x="147" y="66"/>
                    <a:pt x="147" y="66"/>
                  </a:cubicBezTo>
                  <a:cubicBezTo>
                    <a:pt x="147" y="65"/>
                    <a:pt x="145" y="63"/>
                    <a:pt x="144" y="63"/>
                  </a:cubicBezTo>
                  <a:cubicBezTo>
                    <a:pt x="143" y="63"/>
                    <a:pt x="142" y="65"/>
                    <a:pt x="142" y="66"/>
                  </a:cubicBezTo>
                  <a:cubicBezTo>
                    <a:pt x="142" y="67"/>
                    <a:pt x="142" y="67"/>
                    <a:pt x="142" y="67"/>
                  </a:cubicBezTo>
                  <a:cubicBezTo>
                    <a:pt x="97" y="43"/>
                    <a:pt x="97" y="43"/>
                    <a:pt x="97" y="43"/>
                  </a:cubicBezTo>
                  <a:cubicBezTo>
                    <a:pt x="97" y="31"/>
                    <a:pt x="97" y="31"/>
                    <a:pt x="97" y="31"/>
                  </a:cubicBezTo>
                  <a:cubicBezTo>
                    <a:pt x="125" y="31"/>
                    <a:pt x="125" y="31"/>
                    <a:pt x="125" y="31"/>
                  </a:cubicBezTo>
                  <a:cubicBezTo>
                    <a:pt x="126" y="31"/>
                    <a:pt x="126" y="31"/>
                    <a:pt x="126" y="31"/>
                  </a:cubicBezTo>
                  <a:cubicBezTo>
                    <a:pt x="126" y="27"/>
                    <a:pt x="126" y="27"/>
                    <a:pt x="126" y="27"/>
                  </a:cubicBezTo>
                  <a:cubicBezTo>
                    <a:pt x="125" y="27"/>
                    <a:pt x="125" y="27"/>
                    <a:pt x="125" y="27"/>
                  </a:cubicBezTo>
                  <a:cubicBezTo>
                    <a:pt x="125" y="21"/>
                    <a:pt x="125" y="21"/>
                    <a:pt x="125" y="21"/>
                  </a:cubicBezTo>
                  <a:cubicBezTo>
                    <a:pt x="125" y="20"/>
                    <a:pt x="124" y="19"/>
                    <a:pt x="123" y="19"/>
                  </a:cubicBezTo>
                  <a:cubicBezTo>
                    <a:pt x="122" y="19"/>
                    <a:pt x="121" y="20"/>
                    <a:pt x="121" y="21"/>
                  </a:cubicBezTo>
                  <a:cubicBezTo>
                    <a:pt x="121" y="24"/>
                    <a:pt x="121" y="24"/>
                    <a:pt x="121" y="24"/>
                  </a:cubicBezTo>
                  <a:cubicBezTo>
                    <a:pt x="75" y="0"/>
                    <a:pt x="75" y="0"/>
                    <a:pt x="75" y="0"/>
                  </a:cubicBezTo>
                  <a:cubicBezTo>
                    <a:pt x="29" y="24"/>
                    <a:pt x="29" y="24"/>
                    <a:pt x="29" y="24"/>
                  </a:cubicBezTo>
                  <a:cubicBezTo>
                    <a:pt x="29" y="21"/>
                    <a:pt x="29" y="21"/>
                    <a:pt x="29" y="21"/>
                  </a:cubicBezTo>
                  <a:cubicBezTo>
                    <a:pt x="29" y="20"/>
                    <a:pt x="28" y="19"/>
                    <a:pt x="27" y="19"/>
                  </a:cubicBezTo>
                  <a:cubicBezTo>
                    <a:pt x="26" y="19"/>
                    <a:pt x="25" y="20"/>
                    <a:pt x="25" y="21"/>
                  </a:cubicBezTo>
                  <a:cubicBezTo>
                    <a:pt x="25" y="27"/>
                    <a:pt x="25" y="27"/>
                    <a:pt x="25" y="27"/>
                  </a:cubicBezTo>
                  <a:cubicBezTo>
                    <a:pt x="24" y="27"/>
                    <a:pt x="24" y="27"/>
                    <a:pt x="24" y="27"/>
                  </a:cubicBezTo>
                  <a:cubicBezTo>
                    <a:pt x="24" y="31"/>
                    <a:pt x="24" y="31"/>
                    <a:pt x="24" y="31"/>
                  </a:cubicBezTo>
                  <a:cubicBezTo>
                    <a:pt x="24" y="31"/>
                    <a:pt x="24" y="31"/>
                    <a:pt x="24" y="31"/>
                  </a:cubicBezTo>
                  <a:cubicBezTo>
                    <a:pt x="52" y="31"/>
                    <a:pt x="52" y="31"/>
                    <a:pt x="52" y="31"/>
                  </a:cubicBezTo>
                  <a:cubicBezTo>
                    <a:pt x="52" y="44"/>
                    <a:pt x="52" y="44"/>
                    <a:pt x="52" y="44"/>
                  </a:cubicBezTo>
                  <a:cubicBezTo>
                    <a:pt x="9" y="67"/>
                    <a:pt x="9" y="67"/>
                    <a:pt x="9" y="67"/>
                  </a:cubicBezTo>
                  <a:cubicBezTo>
                    <a:pt x="9" y="66"/>
                    <a:pt x="9" y="66"/>
                    <a:pt x="9" y="66"/>
                  </a:cubicBezTo>
                  <a:cubicBezTo>
                    <a:pt x="9" y="65"/>
                    <a:pt x="8" y="63"/>
                    <a:pt x="7" y="63"/>
                  </a:cubicBezTo>
                  <a:cubicBezTo>
                    <a:pt x="5" y="63"/>
                    <a:pt x="4" y="65"/>
                    <a:pt x="4" y="66"/>
                  </a:cubicBezTo>
                  <a:cubicBezTo>
                    <a:pt x="4" y="72"/>
                    <a:pt x="4" y="72"/>
                    <a:pt x="4" y="72"/>
                  </a:cubicBezTo>
                  <a:cubicBezTo>
                    <a:pt x="4" y="72"/>
                    <a:pt x="4" y="72"/>
                    <a:pt x="4" y="72"/>
                  </a:cubicBezTo>
                  <a:cubicBezTo>
                    <a:pt x="4" y="74"/>
                    <a:pt x="4" y="74"/>
                    <a:pt x="4" y="74"/>
                  </a:cubicBezTo>
                  <a:cubicBezTo>
                    <a:pt x="4" y="74"/>
                    <a:pt x="4" y="74"/>
                    <a:pt x="4" y="74"/>
                  </a:cubicBezTo>
                  <a:cubicBezTo>
                    <a:pt x="52" y="74"/>
                    <a:pt x="52" y="74"/>
                    <a:pt x="52" y="74"/>
                  </a:cubicBezTo>
                  <a:cubicBezTo>
                    <a:pt x="52" y="109"/>
                    <a:pt x="52" y="109"/>
                    <a:pt x="52" y="109"/>
                  </a:cubicBezTo>
                  <a:cubicBezTo>
                    <a:pt x="52" y="110"/>
                    <a:pt x="52" y="110"/>
                    <a:pt x="52" y="110"/>
                  </a:cubicBezTo>
                  <a:cubicBezTo>
                    <a:pt x="52" y="110"/>
                    <a:pt x="52" y="110"/>
                    <a:pt x="52" y="110"/>
                  </a:cubicBezTo>
                  <a:cubicBezTo>
                    <a:pt x="52" y="110"/>
                    <a:pt x="52" y="110"/>
                    <a:pt x="52" y="110"/>
                  </a:cubicBezTo>
                  <a:cubicBezTo>
                    <a:pt x="13" y="182"/>
                    <a:pt x="13" y="182"/>
                    <a:pt x="13" y="182"/>
                  </a:cubicBezTo>
                  <a:cubicBezTo>
                    <a:pt x="3" y="182"/>
                    <a:pt x="3" y="182"/>
                    <a:pt x="3" y="182"/>
                  </a:cubicBezTo>
                  <a:cubicBezTo>
                    <a:pt x="2" y="182"/>
                    <a:pt x="0" y="184"/>
                    <a:pt x="0" y="185"/>
                  </a:cubicBezTo>
                  <a:cubicBezTo>
                    <a:pt x="0" y="187"/>
                    <a:pt x="2" y="188"/>
                    <a:pt x="3" y="188"/>
                  </a:cubicBezTo>
                  <a:cubicBezTo>
                    <a:pt x="14" y="188"/>
                    <a:pt x="14" y="188"/>
                    <a:pt x="14" y="188"/>
                  </a:cubicBezTo>
                  <a:cubicBezTo>
                    <a:pt x="16" y="188"/>
                    <a:pt x="17" y="187"/>
                    <a:pt x="17" y="186"/>
                  </a:cubicBezTo>
                  <a:cubicBezTo>
                    <a:pt x="75" y="155"/>
                    <a:pt x="75" y="155"/>
                    <a:pt x="75" y="155"/>
                  </a:cubicBezTo>
                  <a:cubicBezTo>
                    <a:pt x="133" y="186"/>
                    <a:pt x="133" y="186"/>
                    <a:pt x="133" y="186"/>
                  </a:cubicBezTo>
                  <a:cubicBezTo>
                    <a:pt x="133" y="187"/>
                    <a:pt x="134" y="188"/>
                    <a:pt x="135" y="188"/>
                  </a:cubicBezTo>
                  <a:cubicBezTo>
                    <a:pt x="146" y="188"/>
                    <a:pt x="146" y="188"/>
                    <a:pt x="146" y="188"/>
                  </a:cubicBezTo>
                  <a:cubicBezTo>
                    <a:pt x="148" y="188"/>
                    <a:pt x="149" y="187"/>
                    <a:pt x="149" y="185"/>
                  </a:cubicBezTo>
                  <a:cubicBezTo>
                    <a:pt x="149" y="184"/>
                    <a:pt x="148" y="182"/>
                    <a:pt x="146" y="182"/>
                  </a:cubicBezTo>
                  <a:moveTo>
                    <a:pt x="57" y="13"/>
                  </a:moveTo>
                  <a:cubicBezTo>
                    <a:pt x="92" y="13"/>
                    <a:pt x="92" y="13"/>
                    <a:pt x="92" y="13"/>
                  </a:cubicBezTo>
                  <a:cubicBezTo>
                    <a:pt x="92" y="13"/>
                    <a:pt x="92" y="13"/>
                    <a:pt x="92" y="13"/>
                  </a:cubicBezTo>
                  <a:cubicBezTo>
                    <a:pt x="94" y="14"/>
                    <a:pt x="94" y="14"/>
                    <a:pt x="94" y="14"/>
                  </a:cubicBezTo>
                  <a:cubicBezTo>
                    <a:pt x="94" y="14"/>
                    <a:pt x="94" y="15"/>
                    <a:pt x="94" y="15"/>
                  </a:cubicBezTo>
                  <a:cubicBezTo>
                    <a:pt x="76" y="27"/>
                    <a:pt x="76" y="27"/>
                    <a:pt x="76" y="27"/>
                  </a:cubicBezTo>
                  <a:cubicBezTo>
                    <a:pt x="73" y="27"/>
                    <a:pt x="73" y="27"/>
                    <a:pt x="73" y="27"/>
                  </a:cubicBezTo>
                  <a:cubicBezTo>
                    <a:pt x="55" y="15"/>
                    <a:pt x="55" y="15"/>
                    <a:pt x="55" y="15"/>
                  </a:cubicBezTo>
                  <a:cubicBezTo>
                    <a:pt x="55" y="15"/>
                    <a:pt x="55" y="15"/>
                    <a:pt x="55" y="15"/>
                  </a:cubicBezTo>
                  <a:cubicBezTo>
                    <a:pt x="55" y="15"/>
                    <a:pt x="56" y="14"/>
                    <a:pt x="56" y="14"/>
                  </a:cubicBezTo>
                  <a:cubicBezTo>
                    <a:pt x="57" y="13"/>
                    <a:pt x="57" y="13"/>
                    <a:pt x="57" y="13"/>
                  </a:cubicBezTo>
                  <a:moveTo>
                    <a:pt x="94" y="27"/>
                  </a:moveTo>
                  <a:cubicBezTo>
                    <a:pt x="82" y="27"/>
                    <a:pt x="82" y="27"/>
                    <a:pt x="82" y="27"/>
                  </a:cubicBezTo>
                  <a:cubicBezTo>
                    <a:pt x="94" y="19"/>
                    <a:pt x="94" y="19"/>
                    <a:pt x="94" y="19"/>
                  </a:cubicBezTo>
                  <a:cubicBezTo>
                    <a:pt x="94" y="27"/>
                    <a:pt x="94" y="27"/>
                    <a:pt x="94" y="27"/>
                  </a:cubicBezTo>
                  <a:moveTo>
                    <a:pt x="55" y="19"/>
                  </a:moveTo>
                  <a:cubicBezTo>
                    <a:pt x="68" y="27"/>
                    <a:pt x="68" y="27"/>
                    <a:pt x="68" y="27"/>
                  </a:cubicBezTo>
                  <a:cubicBezTo>
                    <a:pt x="55" y="27"/>
                    <a:pt x="55" y="27"/>
                    <a:pt x="55" y="27"/>
                  </a:cubicBezTo>
                  <a:cubicBezTo>
                    <a:pt x="55" y="19"/>
                    <a:pt x="55" y="19"/>
                    <a:pt x="55" y="19"/>
                  </a:cubicBezTo>
                  <a:moveTo>
                    <a:pt x="55" y="110"/>
                  </a:moveTo>
                  <a:cubicBezTo>
                    <a:pt x="55" y="110"/>
                    <a:pt x="55" y="110"/>
                    <a:pt x="55" y="110"/>
                  </a:cubicBezTo>
                  <a:cubicBezTo>
                    <a:pt x="75" y="93"/>
                    <a:pt x="75" y="93"/>
                    <a:pt x="75" y="93"/>
                  </a:cubicBezTo>
                  <a:cubicBezTo>
                    <a:pt x="94" y="110"/>
                    <a:pt x="94" y="110"/>
                    <a:pt x="94" y="110"/>
                  </a:cubicBezTo>
                  <a:cubicBezTo>
                    <a:pt x="94" y="110"/>
                    <a:pt x="94" y="110"/>
                    <a:pt x="94" y="110"/>
                  </a:cubicBezTo>
                  <a:cubicBezTo>
                    <a:pt x="94" y="111"/>
                    <a:pt x="94" y="111"/>
                    <a:pt x="94" y="111"/>
                  </a:cubicBezTo>
                  <a:cubicBezTo>
                    <a:pt x="75" y="118"/>
                    <a:pt x="75" y="118"/>
                    <a:pt x="75" y="118"/>
                  </a:cubicBezTo>
                  <a:cubicBezTo>
                    <a:pt x="55" y="111"/>
                    <a:pt x="55" y="111"/>
                    <a:pt x="55" y="111"/>
                  </a:cubicBezTo>
                  <a:cubicBezTo>
                    <a:pt x="55" y="110"/>
                    <a:pt x="55" y="110"/>
                    <a:pt x="55" y="110"/>
                  </a:cubicBezTo>
                  <a:moveTo>
                    <a:pt x="96" y="114"/>
                  </a:moveTo>
                  <a:cubicBezTo>
                    <a:pt x="105" y="130"/>
                    <a:pt x="105" y="130"/>
                    <a:pt x="105" y="130"/>
                  </a:cubicBezTo>
                  <a:cubicBezTo>
                    <a:pt x="79" y="120"/>
                    <a:pt x="79" y="120"/>
                    <a:pt x="79" y="120"/>
                  </a:cubicBezTo>
                  <a:cubicBezTo>
                    <a:pt x="96" y="114"/>
                    <a:pt x="96" y="114"/>
                    <a:pt x="96" y="114"/>
                  </a:cubicBezTo>
                  <a:moveTo>
                    <a:pt x="94" y="106"/>
                  </a:moveTo>
                  <a:cubicBezTo>
                    <a:pt x="77" y="91"/>
                    <a:pt x="77" y="91"/>
                    <a:pt x="77" y="91"/>
                  </a:cubicBezTo>
                  <a:cubicBezTo>
                    <a:pt x="94" y="77"/>
                    <a:pt x="94" y="77"/>
                    <a:pt x="94" y="77"/>
                  </a:cubicBezTo>
                  <a:cubicBezTo>
                    <a:pt x="94" y="106"/>
                    <a:pt x="94" y="106"/>
                    <a:pt x="94" y="106"/>
                  </a:cubicBezTo>
                  <a:moveTo>
                    <a:pt x="94" y="73"/>
                  </a:moveTo>
                  <a:cubicBezTo>
                    <a:pt x="75" y="89"/>
                    <a:pt x="75" y="89"/>
                    <a:pt x="75" y="89"/>
                  </a:cubicBezTo>
                  <a:cubicBezTo>
                    <a:pt x="56" y="73"/>
                    <a:pt x="56" y="73"/>
                    <a:pt x="56" y="73"/>
                  </a:cubicBezTo>
                  <a:cubicBezTo>
                    <a:pt x="75" y="60"/>
                    <a:pt x="75" y="60"/>
                    <a:pt x="75" y="60"/>
                  </a:cubicBezTo>
                  <a:cubicBezTo>
                    <a:pt x="94" y="73"/>
                    <a:pt x="94" y="73"/>
                    <a:pt x="94" y="73"/>
                  </a:cubicBezTo>
                  <a:moveTo>
                    <a:pt x="77" y="58"/>
                  </a:moveTo>
                  <a:cubicBezTo>
                    <a:pt x="94" y="47"/>
                    <a:pt x="94" y="47"/>
                    <a:pt x="94" y="47"/>
                  </a:cubicBezTo>
                  <a:cubicBezTo>
                    <a:pt x="94" y="69"/>
                    <a:pt x="94" y="69"/>
                    <a:pt x="94" y="69"/>
                  </a:cubicBezTo>
                  <a:cubicBezTo>
                    <a:pt x="77" y="58"/>
                    <a:pt x="77" y="58"/>
                    <a:pt x="77" y="58"/>
                  </a:cubicBezTo>
                  <a:moveTo>
                    <a:pt x="75" y="56"/>
                  </a:moveTo>
                  <a:cubicBezTo>
                    <a:pt x="56" y="44"/>
                    <a:pt x="56" y="44"/>
                    <a:pt x="56" y="44"/>
                  </a:cubicBezTo>
                  <a:cubicBezTo>
                    <a:pt x="75" y="32"/>
                    <a:pt x="75" y="32"/>
                    <a:pt x="75" y="32"/>
                  </a:cubicBezTo>
                  <a:cubicBezTo>
                    <a:pt x="93" y="44"/>
                    <a:pt x="93" y="44"/>
                    <a:pt x="93" y="44"/>
                  </a:cubicBezTo>
                  <a:cubicBezTo>
                    <a:pt x="75" y="56"/>
                    <a:pt x="75" y="56"/>
                    <a:pt x="75" y="56"/>
                  </a:cubicBezTo>
                  <a:moveTo>
                    <a:pt x="72" y="58"/>
                  </a:moveTo>
                  <a:cubicBezTo>
                    <a:pt x="55" y="69"/>
                    <a:pt x="55" y="69"/>
                    <a:pt x="55" y="69"/>
                  </a:cubicBezTo>
                  <a:cubicBezTo>
                    <a:pt x="55" y="48"/>
                    <a:pt x="55" y="48"/>
                    <a:pt x="55" y="48"/>
                  </a:cubicBezTo>
                  <a:cubicBezTo>
                    <a:pt x="72" y="58"/>
                    <a:pt x="72" y="58"/>
                    <a:pt x="72" y="58"/>
                  </a:cubicBezTo>
                  <a:moveTo>
                    <a:pt x="73" y="91"/>
                  </a:moveTo>
                  <a:cubicBezTo>
                    <a:pt x="55" y="106"/>
                    <a:pt x="55" y="106"/>
                    <a:pt x="55" y="106"/>
                  </a:cubicBezTo>
                  <a:cubicBezTo>
                    <a:pt x="55" y="77"/>
                    <a:pt x="55" y="77"/>
                    <a:pt x="55" y="77"/>
                  </a:cubicBezTo>
                  <a:cubicBezTo>
                    <a:pt x="73" y="91"/>
                    <a:pt x="73" y="91"/>
                    <a:pt x="73" y="91"/>
                  </a:cubicBezTo>
                  <a:moveTo>
                    <a:pt x="70" y="120"/>
                  </a:moveTo>
                  <a:cubicBezTo>
                    <a:pt x="45" y="130"/>
                    <a:pt x="45" y="130"/>
                    <a:pt x="45" y="130"/>
                  </a:cubicBezTo>
                  <a:cubicBezTo>
                    <a:pt x="54" y="114"/>
                    <a:pt x="54" y="114"/>
                    <a:pt x="54" y="114"/>
                  </a:cubicBezTo>
                  <a:cubicBezTo>
                    <a:pt x="70" y="120"/>
                    <a:pt x="70" y="120"/>
                    <a:pt x="70" y="120"/>
                  </a:cubicBezTo>
                  <a:moveTo>
                    <a:pt x="75" y="122"/>
                  </a:moveTo>
                  <a:cubicBezTo>
                    <a:pt x="105" y="134"/>
                    <a:pt x="105" y="134"/>
                    <a:pt x="105" y="134"/>
                  </a:cubicBezTo>
                  <a:cubicBezTo>
                    <a:pt x="75" y="150"/>
                    <a:pt x="75" y="150"/>
                    <a:pt x="75" y="150"/>
                  </a:cubicBezTo>
                  <a:cubicBezTo>
                    <a:pt x="45" y="134"/>
                    <a:pt x="45" y="134"/>
                    <a:pt x="45" y="134"/>
                  </a:cubicBezTo>
                  <a:cubicBezTo>
                    <a:pt x="75" y="122"/>
                    <a:pt x="75" y="122"/>
                    <a:pt x="75" y="122"/>
                  </a:cubicBezTo>
                  <a:moveTo>
                    <a:pt x="139" y="70"/>
                  </a:moveTo>
                  <a:cubicBezTo>
                    <a:pt x="97" y="70"/>
                    <a:pt x="97" y="70"/>
                    <a:pt x="97" y="70"/>
                  </a:cubicBezTo>
                  <a:cubicBezTo>
                    <a:pt x="97" y="47"/>
                    <a:pt x="97" y="47"/>
                    <a:pt x="97" y="47"/>
                  </a:cubicBezTo>
                  <a:cubicBezTo>
                    <a:pt x="139" y="70"/>
                    <a:pt x="139" y="70"/>
                    <a:pt x="139" y="70"/>
                  </a:cubicBezTo>
                  <a:moveTo>
                    <a:pt x="94" y="41"/>
                  </a:moveTo>
                  <a:cubicBezTo>
                    <a:pt x="79" y="31"/>
                    <a:pt x="79" y="31"/>
                    <a:pt x="79" y="31"/>
                  </a:cubicBezTo>
                  <a:cubicBezTo>
                    <a:pt x="94" y="31"/>
                    <a:pt x="94" y="31"/>
                    <a:pt x="94" y="31"/>
                  </a:cubicBezTo>
                  <a:cubicBezTo>
                    <a:pt x="94" y="41"/>
                    <a:pt x="94" y="41"/>
                    <a:pt x="94" y="41"/>
                  </a:cubicBezTo>
                  <a:moveTo>
                    <a:pt x="97" y="27"/>
                  </a:moveTo>
                  <a:cubicBezTo>
                    <a:pt x="97" y="16"/>
                    <a:pt x="97" y="16"/>
                    <a:pt x="97" y="16"/>
                  </a:cubicBezTo>
                  <a:cubicBezTo>
                    <a:pt x="118" y="27"/>
                    <a:pt x="118" y="27"/>
                    <a:pt x="118" y="27"/>
                  </a:cubicBezTo>
                  <a:cubicBezTo>
                    <a:pt x="97" y="27"/>
                    <a:pt x="97" y="27"/>
                    <a:pt x="97" y="27"/>
                  </a:cubicBezTo>
                  <a:moveTo>
                    <a:pt x="87" y="10"/>
                  </a:moveTo>
                  <a:cubicBezTo>
                    <a:pt x="63" y="10"/>
                    <a:pt x="63" y="10"/>
                    <a:pt x="63" y="10"/>
                  </a:cubicBezTo>
                  <a:cubicBezTo>
                    <a:pt x="75" y="4"/>
                    <a:pt x="75" y="4"/>
                    <a:pt x="75" y="4"/>
                  </a:cubicBezTo>
                  <a:cubicBezTo>
                    <a:pt x="87" y="10"/>
                    <a:pt x="87" y="10"/>
                    <a:pt x="87" y="10"/>
                  </a:cubicBezTo>
                  <a:moveTo>
                    <a:pt x="31" y="27"/>
                  </a:moveTo>
                  <a:cubicBezTo>
                    <a:pt x="52" y="16"/>
                    <a:pt x="52" y="16"/>
                    <a:pt x="52" y="16"/>
                  </a:cubicBezTo>
                  <a:cubicBezTo>
                    <a:pt x="52" y="27"/>
                    <a:pt x="52" y="27"/>
                    <a:pt x="52" y="27"/>
                  </a:cubicBezTo>
                  <a:cubicBezTo>
                    <a:pt x="31" y="27"/>
                    <a:pt x="31" y="27"/>
                    <a:pt x="31" y="27"/>
                  </a:cubicBezTo>
                  <a:moveTo>
                    <a:pt x="70" y="31"/>
                  </a:moveTo>
                  <a:cubicBezTo>
                    <a:pt x="55" y="41"/>
                    <a:pt x="55" y="41"/>
                    <a:pt x="55" y="41"/>
                  </a:cubicBezTo>
                  <a:cubicBezTo>
                    <a:pt x="55" y="31"/>
                    <a:pt x="55" y="31"/>
                    <a:pt x="55" y="31"/>
                  </a:cubicBezTo>
                  <a:cubicBezTo>
                    <a:pt x="70" y="31"/>
                    <a:pt x="70" y="31"/>
                    <a:pt x="70" y="31"/>
                  </a:cubicBezTo>
                  <a:moveTo>
                    <a:pt x="11" y="70"/>
                  </a:moveTo>
                  <a:cubicBezTo>
                    <a:pt x="52" y="48"/>
                    <a:pt x="52" y="48"/>
                    <a:pt x="52" y="48"/>
                  </a:cubicBezTo>
                  <a:cubicBezTo>
                    <a:pt x="52" y="70"/>
                    <a:pt x="52" y="70"/>
                    <a:pt x="52" y="70"/>
                  </a:cubicBezTo>
                  <a:cubicBezTo>
                    <a:pt x="11" y="70"/>
                    <a:pt x="11" y="70"/>
                    <a:pt x="11" y="70"/>
                  </a:cubicBezTo>
                  <a:moveTo>
                    <a:pt x="17" y="180"/>
                  </a:moveTo>
                  <a:cubicBezTo>
                    <a:pt x="41" y="137"/>
                    <a:pt x="41" y="137"/>
                    <a:pt x="41" y="137"/>
                  </a:cubicBezTo>
                  <a:cubicBezTo>
                    <a:pt x="70" y="152"/>
                    <a:pt x="70" y="152"/>
                    <a:pt x="70" y="152"/>
                  </a:cubicBezTo>
                  <a:cubicBezTo>
                    <a:pt x="17" y="180"/>
                    <a:pt x="17" y="180"/>
                    <a:pt x="17" y="180"/>
                  </a:cubicBezTo>
                  <a:moveTo>
                    <a:pt x="108" y="137"/>
                  </a:moveTo>
                  <a:cubicBezTo>
                    <a:pt x="132" y="180"/>
                    <a:pt x="132" y="180"/>
                    <a:pt x="132" y="180"/>
                  </a:cubicBezTo>
                  <a:cubicBezTo>
                    <a:pt x="79" y="152"/>
                    <a:pt x="79" y="152"/>
                    <a:pt x="79" y="152"/>
                  </a:cubicBezTo>
                  <a:cubicBezTo>
                    <a:pt x="108" y="137"/>
                    <a:pt x="108" y="137"/>
                    <a:pt x="108" y="137"/>
                  </a:cubicBezTo>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22" name="Freeform 28"/>
            <p:cNvSpPr>
              <a:spLocks noEditPoints="1"/>
            </p:cNvSpPr>
            <p:nvPr/>
          </p:nvSpPr>
          <p:spPr bwMode="auto">
            <a:xfrm>
              <a:off x="5109125" y="1968919"/>
              <a:ext cx="677768" cy="853249"/>
            </a:xfrm>
            <a:custGeom>
              <a:avLst/>
              <a:gdLst>
                <a:gd name="T0" fmla="*/ 139 w 212"/>
                <a:gd name="T1" fmla="*/ 155 h 267"/>
                <a:gd name="T2" fmla="*/ 138 w 212"/>
                <a:gd name="T3" fmla="*/ 154 h 267"/>
                <a:gd name="T4" fmla="*/ 208 w 212"/>
                <a:gd name="T5" fmla="*/ 104 h 267"/>
                <a:gd name="T6" fmla="*/ 208 w 212"/>
                <a:gd name="T7" fmla="*/ 93 h 267"/>
                <a:gd name="T8" fmla="*/ 201 w 212"/>
                <a:gd name="T9" fmla="*/ 95 h 267"/>
                <a:gd name="T10" fmla="*/ 177 w 212"/>
                <a:gd name="T11" fmla="*/ 47 h 267"/>
                <a:gd name="T12" fmla="*/ 178 w 212"/>
                <a:gd name="T13" fmla="*/ 38 h 267"/>
                <a:gd name="T14" fmla="*/ 171 w 212"/>
                <a:gd name="T15" fmla="*/ 30 h 267"/>
                <a:gd name="T16" fmla="*/ 42 w 212"/>
                <a:gd name="T17" fmla="*/ 34 h 267"/>
                <a:gd name="T18" fmla="*/ 36 w 212"/>
                <a:gd name="T19" fmla="*/ 28 h 267"/>
                <a:gd name="T20" fmla="*/ 35 w 212"/>
                <a:gd name="T21" fmla="*/ 38 h 267"/>
                <a:gd name="T22" fmla="*/ 75 w 212"/>
                <a:gd name="T23" fmla="*/ 43 h 267"/>
                <a:gd name="T24" fmla="*/ 13 w 212"/>
                <a:gd name="T25" fmla="*/ 93 h 267"/>
                <a:gd name="T26" fmla="*/ 5 w 212"/>
                <a:gd name="T27" fmla="*/ 95 h 267"/>
                <a:gd name="T28" fmla="*/ 7 w 212"/>
                <a:gd name="T29" fmla="*/ 104 h 267"/>
                <a:gd name="T30" fmla="*/ 75 w 212"/>
                <a:gd name="T31" fmla="*/ 154 h 267"/>
                <a:gd name="T32" fmla="*/ 74 w 212"/>
                <a:gd name="T33" fmla="*/ 155 h 267"/>
                <a:gd name="T34" fmla="*/ 2 w 212"/>
                <a:gd name="T35" fmla="*/ 259 h 267"/>
                <a:gd name="T36" fmla="*/ 21 w 212"/>
                <a:gd name="T37" fmla="*/ 266 h 267"/>
                <a:gd name="T38" fmla="*/ 188 w 212"/>
                <a:gd name="T39" fmla="*/ 263 h 267"/>
                <a:gd name="T40" fmla="*/ 211 w 212"/>
                <a:gd name="T41" fmla="*/ 264 h 267"/>
                <a:gd name="T42" fmla="*/ 82 w 212"/>
                <a:gd name="T43" fmla="*/ 18 h 267"/>
                <a:gd name="T44" fmla="*/ 133 w 212"/>
                <a:gd name="T45" fmla="*/ 19 h 267"/>
                <a:gd name="T46" fmla="*/ 105 w 212"/>
                <a:gd name="T47" fmla="*/ 38 h 267"/>
                <a:gd name="T48" fmla="*/ 80 w 212"/>
                <a:gd name="T49" fmla="*/ 20 h 267"/>
                <a:gd name="T50" fmla="*/ 116 w 212"/>
                <a:gd name="T51" fmla="*/ 38 h 267"/>
                <a:gd name="T52" fmla="*/ 79 w 212"/>
                <a:gd name="T53" fmla="*/ 27 h 267"/>
                <a:gd name="T54" fmla="*/ 79 w 212"/>
                <a:gd name="T55" fmla="*/ 27 h 267"/>
                <a:gd name="T56" fmla="*/ 107 w 212"/>
                <a:gd name="T57" fmla="*/ 132 h 267"/>
                <a:gd name="T58" fmla="*/ 134 w 212"/>
                <a:gd name="T59" fmla="*/ 157 h 267"/>
                <a:gd name="T60" fmla="*/ 79 w 212"/>
                <a:gd name="T61" fmla="*/ 156 h 267"/>
                <a:gd name="T62" fmla="*/ 113 w 212"/>
                <a:gd name="T63" fmla="*/ 170 h 267"/>
                <a:gd name="T64" fmla="*/ 110 w 212"/>
                <a:gd name="T65" fmla="*/ 129 h 267"/>
                <a:gd name="T66" fmla="*/ 134 w 212"/>
                <a:gd name="T67" fmla="*/ 103 h 267"/>
                <a:gd name="T68" fmla="*/ 106 w 212"/>
                <a:gd name="T69" fmla="*/ 85 h 267"/>
                <a:gd name="T70" fmla="*/ 134 w 212"/>
                <a:gd name="T71" fmla="*/ 67 h 267"/>
                <a:gd name="T72" fmla="*/ 106 w 212"/>
                <a:gd name="T73" fmla="*/ 80 h 267"/>
                <a:gd name="T74" fmla="*/ 133 w 212"/>
                <a:gd name="T75" fmla="*/ 62 h 267"/>
                <a:gd name="T76" fmla="*/ 79 w 212"/>
                <a:gd name="T77" fmla="*/ 97 h 267"/>
                <a:gd name="T78" fmla="*/ 103 w 212"/>
                <a:gd name="T79" fmla="*/ 129 h 267"/>
                <a:gd name="T80" fmla="*/ 103 w 212"/>
                <a:gd name="T81" fmla="*/ 129 h 267"/>
                <a:gd name="T82" fmla="*/ 76 w 212"/>
                <a:gd name="T83" fmla="*/ 161 h 267"/>
                <a:gd name="T84" fmla="*/ 149 w 212"/>
                <a:gd name="T85" fmla="*/ 189 h 267"/>
                <a:gd name="T86" fmla="*/ 106 w 212"/>
                <a:gd name="T87" fmla="*/ 172 h 267"/>
                <a:gd name="T88" fmla="*/ 138 w 212"/>
                <a:gd name="T89" fmla="*/ 66 h 267"/>
                <a:gd name="T90" fmla="*/ 113 w 212"/>
                <a:gd name="T91" fmla="*/ 43 h 267"/>
                <a:gd name="T92" fmla="*/ 138 w 212"/>
                <a:gd name="T93" fmla="*/ 38 h 267"/>
                <a:gd name="T94" fmla="*/ 138 w 212"/>
                <a:gd name="T95" fmla="*/ 38 h 267"/>
                <a:gd name="T96" fmla="*/ 107 w 212"/>
                <a:gd name="T97" fmla="*/ 5 h 267"/>
                <a:gd name="T98" fmla="*/ 75 w 212"/>
                <a:gd name="T99" fmla="*/ 22 h 267"/>
                <a:gd name="T100" fmla="*/ 100 w 212"/>
                <a:gd name="T101" fmla="*/ 43 h 267"/>
                <a:gd name="T102" fmla="*/ 100 w 212"/>
                <a:gd name="T103" fmla="*/ 43 h 267"/>
                <a:gd name="T104" fmla="*/ 75 w 212"/>
                <a:gd name="T105" fmla="*/ 98 h 267"/>
                <a:gd name="T106" fmla="*/ 59 w 212"/>
                <a:gd name="T107" fmla="*/ 193 h 267"/>
                <a:gd name="T108" fmla="*/ 154 w 212"/>
                <a:gd name="T109" fmla="*/ 193 h 267"/>
                <a:gd name="T110" fmla="*/ 154 w 212"/>
                <a:gd name="T111" fmla="*/ 19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2" h="267">
                  <a:moveTo>
                    <a:pt x="208" y="258"/>
                  </a:moveTo>
                  <a:cubicBezTo>
                    <a:pt x="195" y="258"/>
                    <a:pt x="195" y="258"/>
                    <a:pt x="195" y="258"/>
                  </a:cubicBezTo>
                  <a:cubicBezTo>
                    <a:pt x="139" y="155"/>
                    <a:pt x="139" y="155"/>
                    <a:pt x="139" y="155"/>
                  </a:cubicBezTo>
                  <a:cubicBezTo>
                    <a:pt x="139" y="155"/>
                    <a:pt x="139" y="155"/>
                    <a:pt x="139" y="155"/>
                  </a:cubicBezTo>
                  <a:cubicBezTo>
                    <a:pt x="139" y="155"/>
                    <a:pt x="139" y="155"/>
                    <a:pt x="139" y="155"/>
                  </a:cubicBezTo>
                  <a:cubicBezTo>
                    <a:pt x="138" y="154"/>
                    <a:pt x="138" y="154"/>
                    <a:pt x="138" y="154"/>
                  </a:cubicBezTo>
                  <a:cubicBezTo>
                    <a:pt x="138" y="104"/>
                    <a:pt x="138" y="104"/>
                    <a:pt x="138" y="104"/>
                  </a:cubicBezTo>
                  <a:cubicBezTo>
                    <a:pt x="206" y="107"/>
                    <a:pt x="206" y="107"/>
                    <a:pt x="206" y="107"/>
                  </a:cubicBezTo>
                  <a:cubicBezTo>
                    <a:pt x="208" y="104"/>
                    <a:pt x="208" y="104"/>
                    <a:pt x="208" y="104"/>
                  </a:cubicBezTo>
                  <a:cubicBezTo>
                    <a:pt x="208" y="102"/>
                    <a:pt x="208" y="102"/>
                    <a:pt x="208" y="102"/>
                  </a:cubicBezTo>
                  <a:cubicBezTo>
                    <a:pt x="208" y="102"/>
                    <a:pt x="208" y="102"/>
                    <a:pt x="208" y="102"/>
                  </a:cubicBezTo>
                  <a:cubicBezTo>
                    <a:pt x="208" y="93"/>
                    <a:pt x="208" y="93"/>
                    <a:pt x="208" y="93"/>
                  </a:cubicBezTo>
                  <a:cubicBezTo>
                    <a:pt x="208" y="91"/>
                    <a:pt x="206" y="90"/>
                    <a:pt x="205" y="90"/>
                  </a:cubicBezTo>
                  <a:cubicBezTo>
                    <a:pt x="203" y="90"/>
                    <a:pt x="201" y="91"/>
                    <a:pt x="201" y="93"/>
                  </a:cubicBezTo>
                  <a:cubicBezTo>
                    <a:pt x="201" y="95"/>
                    <a:pt x="201" y="95"/>
                    <a:pt x="201" y="95"/>
                  </a:cubicBezTo>
                  <a:cubicBezTo>
                    <a:pt x="138" y="61"/>
                    <a:pt x="138" y="61"/>
                    <a:pt x="138" y="61"/>
                  </a:cubicBezTo>
                  <a:cubicBezTo>
                    <a:pt x="138" y="43"/>
                    <a:pt x="138" y="43"/>
                    <a:pt x="138" y="43"/>
                  </a:cubicBezTo>
                  <a:cubicBezTo>
                    <a:pt x="177" y="47"/>
                    <a:pt x="177" y="47"/>
                    <a:pt x="177" y="47"/>
                  </a:cubicBezTo>
                  <a:cubicBezTo>
                    <a:pt x="178" y="44"/>
                    <a:pt x="178" y="44"/>
                    <a:pt x="178" y="44"/>
                  </a:cubicBezTo>
                  <a:cubicBezTo>
                    <a:pt x="178" y="38"/>
                    <a:pt x="178" y="38"/>
                    <a:pt x="178" y="38"/>
                  </a:cubicBezTo>
                  <a:cubicBezTo>
                    <a:pt x="178" y="38"/>
                    <a:pt x="178" y="38"/>
                    <a:pt x="178" y="38"/>
                  </a:cubicBezTo>
                  <a:cubicBezTo>
                    <a:pt x="178" y="30"/>
                    <a:pt x="178" y="30"/>
                    <a:pt x="178" y="30"/>
                  </a:cubicBezTo>
                  <a:cubicBezTo>
                    <a:pt x="178" y="28"/>
                    <a:pt x="177" y="27"/>
                    <a:pt x="175" y="27"/>
                  </a:cubicBezTo>
                  <a:cubicBezTo>
                    <a:pt x="173" y="27"/>
                    <a:pt x="171" y="28"/>
                    <a:pt x="171" y="30"/>
                  </a:cubicBezTo>
                  <a:cubicBezTo>
                    <a:pt x="171" y="34"/>
                    <a:pt x="171" y="34"/>
                    <a:pt x="171" y="34"/>
                  </a:cubicBezTo>
                  <a:cubicBezTo>
                    <a:pt x="107" y="0"/>
                    <a:pt x="107" y="0"/>
                    <a:pt x="107" y="0"/>
                  </a:cubicBezTo>
                  <a:cubicBezTo>
                    <a:pt x="42" y="34"/>
                    <a:pt x="42" y="34"/>
                    <a:pt x="42" y="34"/>
                  </a:cubicBezTo>
                  <a:cubicBezTo>
                    <a:pt x="42" y="30"/>
                    <a:pt x="42" y="30"/>
                    <a:pt x="42" y="30"/>
                  </a:cubicBezTo>
                  <a:cubicBezTo>
                    <a:pt x="42" y="28"/>
                    <a:pt x="41" y="27"/>
                    <a:pt x="39" y="27"/>
                  </a:cubicBezTo>
                  <a:cubicBezTo>
                    <a:pt x="38" y="27"/>
                    <a:pt x="37" y="27"/>
                    <a:pt x="36" y="28"/>
                  </a:cubicBezTo>
                  <a:cubicBezTo>
                    <a:pt x="36" y="28"/>
                    <a:pt x="34" y="32"/>
                    <a:pt x="34" y="32"/>
                  </a:cubicBezTo>
                  <a:cubicBezTo>
                    <a:pt x="35" y="38"/>
                    <a:pt x="35" y="38"/>
                    <a:pt x="35" y="38"/>
                  </a:cubicBezTo>
                  <a:cubicBezTo>
                    <a:pt x="35" y="38"/>
                    <a:pt x="35" y="38"/>
                    <a:pt x="35" y="38"/>
                  </a:cubicBezTo>
                  <a:cubicBezTo>
                    <a:pt x="35" y="44"/>
                    <a:pt x="35" y="44"/>
                    <a:pt x="35" y="44"/>
                  </a:cubicBezTo>
                  <a:cubicBezTo>
                    <a:pt x="35" y="43"/>
                    <a:pt x="35" y="43"/>
                    <a:pt x="35" y="43"/>
                  </a:cubicBezTo>
                  <a:cubicBezTo>
                    <a:pt x="75" y="43"/>
                    <a:pt x="75" y="43"/>
                    <a:pt x="75" y="43"/>
                  </a:cubicBezTo>
                  <a:cubicBezTo>
                    <a:pt x="75" y="62"/>
                    <a:pt x="75" y="62"/>
                    <a:pt x="75" y="62"/>
                  </a:cubicBezTo>
                  <a:cubicBezTo>
                    <a:pt x="13" y="95"/>
                    <a:pt x="13" y="95"/>
                    <a:pt x="13" y="95"/>
                  </a:cubicBezTo>
                  <a:cubicBezTo>
                    <a:pt x="13" y="93"/>
                    <a:pt x="13" y="93"/>
                    <a:pt x="13" y="93"/>
                  </a:cubicBezTo>
                  <a:cubicBezTo>
                    <a:pt x="13" y="91"/>
                    <a:pt x="12" y="90"/>
                    <a:pt x="10" y="90"/>
                  </a:cubicBezTo>
                  <a:cubicBezTo>
                    <a:pt x="9" y="90"/>
                    <a:pt x="8" y="90"/>
                    <a:pt x="7" y="91"/>
                  </a:cubicBezTo>
                  <a:cubicBezTo>
                    <a:pt x="7" y="91"/>
                    <a:pt x="5" y="95"/>
                    <a:pt x="5" y="95"/>
                  </a:cubicBezTo>
                  <a:cubicBezTo>
                    <a:pt x="7" y="102"/>
                    <a:pt x="7" y="102"/>
                    <a:pt x="7" y="102"/>
                  </a:cubicBezTo>
                  <a:cubicBezTo>
                    <a:pt x="7" y="102"/>
                    <a:pt x="7" y="102"/>
                    <a:pt x="7" y="102"/>
                  </a:cubicBezTo>
                  <a:cubicBezTo>
                    <a:pt x="7" y="104"/>
                    <a:pt x="7" y="104"/>
                    <a:pt x="7" y="104"/>
                  </a:cubicBezTo>
                  <a:cubicBezTo>
                    <a:pt x="7" y="104"/>
                    <a:pt x="7" y="104"/>
                    <a:pt x="7" y="104"/>
                  </a:cubicBezTo>
                  <a:cubicBezTo>
                    <a:pt x="75" y="104"/>
                    <a:pt x="75" y="104"/>
                    <a:pt x="75" y="104"/>
                  </a:cubicBezTo>
                  <a:cubicBezTo>
                    <a:pt x="75" y="154"/>
                    <a:pt x="75" y="154"/>
                    <a:pt x="75" y="154"/>
                  </a:cubicBezTo>
                  <a:cubicBezTo>
                    <a:pt x="74" y="155"/>
                    <a:pt x="74" y="155"/>
                    <a:pt x="74" y="155"/>
                  </a:cubicBezTo>
                  <a:cubicBezTo>
                    <a:pt x="74" y="155"/>
                    <a:pt x="74" y="155"/>
                    <a:pt x="74" y="155"/>
                  </a:cubicBezTo>
                  <a:cubicBezTo>
                    <a:pt x="74" y="155"/>
                    <a:pt x="74" y="155"/>
                    <a:pt x="74" y="155"/>
                  </a:cubicBezTo>
                  <a:cubicBezTo>
                    <a:pt x="18" y="258"/>
                    <a:pt x="18" y="258"/>
                    <a:pt x="18" y="258"/>
                  </a:cubicBezTo>
                  <a:cubicBezTo>
                    <a:pt x="5" y="258"/>
                    <a:pt x="5" y="258"/>
                    <a:pt x="5" y="258"/>
                  </a:cubicBezTo>
                  <a:cubicBezTo>
                    <a:pt x="4" y="258"/>
                    <a:pt x="3" y="258"/>
                    <a:pt x="2" y="259"/>
                  </a:cubicBezTo>
                  <a:cubicBezTo>
                    <a:pt x="2" y="260"/>
                    <a:pt x="0" y="264"/>
                    <a:pt x="0" y="264"/>
                  </a:cubicBezTo>
                  <a:cubicBezTo>
                    <a:pt x="0" y="264"/>
                    <a:pt x="3" y="266"/>
                    <a:pt x="5" y="266"/>
                  </a:cubicBezTo>
                  <a:cubicBezTo>
                    <a:pt x="21" y="266"/>
                    <a:pt x="21" y="266"/>
                    <a:pt x="21" y="266"/>
                  </a:cubicBezTo>
                  <a:cubicBezTo>
                    <a:pt x="23" y="266"/>
                    <a:pt x="24" y="264"/>
                    <a:pt x="25" y="263"/>
                  </a:cubicBezTo>
                  <a:cubicBezTo>
                    <a:pt x="106" y="219"/>
                    <a:pt x="106" y="219"/>
                    <a:pt x="106" y="219"/>
                  </a:cubicBezTo>
                  <a:cubicBezTo>
                    <a:pt x="188" y="263"/>
                    <a:pt x="188" y="263"/>
                    <a:pt x="188" y="263"/>
                  </a:cubicBezTo>
                  <a:cubicBezTo>
                    <a:pt x="189" y="264"/>
                    <a:pt x="190" y="266"/>
                    <a:pt x="192" y="266"/>
                  </a:cubicBezTo>
                  <a:cubicBezTo>
                    <a:pt x="210" y="267"/>
                    <a:pt x="210" y="267"/>
                    <a:pt x="210" y="267"/>
                  </a:cubicBezTo>
                  <a:cubicBezTo>
                    <a:pt x="210" y="267"/>
                    <a:pt x="210" y="265"/>
                    <a:pt x="211" y="264"/>
                  </a:cubicBezTo>
                  <a:cubicBezTo>
                    <a:pt x="211" y="263"/>
                    <a:pt x="212" y="262"/>
                    <a:pt x="212" y="262"/>
                  </a:cubicBezTo>
                  <a:cubicBezTo>
                    <a:pt x="212" y="259"/>
                    <a:pt x="210" y="258"/>
                    <a:pt x="208" y="258"/>
                  </a:cubicBezTo>
                  <a:close/>
                  <a:moveTo>
                    <a:pt x="82" y="18"/>
                  </a:moveTo>
                  <a:cubicBezTo>
                    <a:pt x="131" y="18"/>
                    <a:pt x="131" y="18"/>
                    <a:pt x="131" y="18"/>
                  </a:cubicBezTo>
                  <a:cubicBezTo>
                    <a:pt x="131" y="18"/>
                    <a:pt x="131" y="18"/>
                    <a:pt x="131" y="18"/>
                  </a:cubicBezTo>
                  <a:cubicBezTo>
                    <a:pt x="133" y="19"/>
                    <a:pt x="133" y="19"/>
                    <a:pt x="133" y="19"/>
                  </a:cubicBezTo>
                  <a:cubicBezTo>
                    <a:pt x="134" y="20"/>
                    <a:pt x="134" y="20"/>
                    <a:pt x="134" y="21"/>
                  </a:cubicBezTo>
                  <a:cubicBezTo>
                    <a:pt x="108" y="38"/>
                    <a:pt x="108" y="38"/>
                    <a:pt x="108" y="38"/>
                  </a:cubicBezTo>
                  <a:cubicBezTo>
                    <a:pt x="105" y="38"/>
                    <a:pt x="105" y="38"/>
                    <a:pt x="105" y="38"/>
                  </a:cubicBezTo>
                  <a:cubicBezTo>
                    <a:pt x="79" y="21"/>
                    <a:pt x="79" y="21"/>
                    <a:pt x="79" y="21"/>
                  </a:cubicBezTo>
                  <a:cubicBezTo>
                    <a:pt x="79" y="21"/>
                    <a:pt x="79" y="21"/>
                    <a:pt x="79" y="21"/>
                  </a:cubicBezTo>
                  <a:cubicBezTo>
                    <a:pt x="79" y="20"/>
                    <a:pt x="79" y="20"/>
                    <a:pt x="80" y="20"/>
                  </a:cubicBezTo>
                  <a:lnTo>
                    <a:pt x="82" y="18"/>
                  </a:lnTo>
                  <a:close/>
                  <a:moveTo>
                    <a:pt x="134" y="38"/>
                  </a:moveTo>
                  <a:cubicBezTo>
                    <a:pt x="116" y="38"/>
                    <a:pt x="116" y="38"/>
                    <a:pt x="116" y="38"/>
                  </a:cubicBezTo>
                  <a:cubicBezTo>
                    <a:pt x="134" y="26"/>
                    <a:pt x="134" y="26"/>
                    <a:pt x="134" y="26"/>
                  </a:cubicBezTo>
                  <a:lnTo>
                    <a:pt x="134" y="38"/>
                  </a:lnTo>
                  <a:close/>
                  <a:moveTo>
                    <a:pt x="79" y="27"/>
                  </a:moveTo>
                  <a:cubicBezTo>
                    <a:pt x="96" y="38"/>
                    <a:pt x="96" y="38"/>
                    <a:pt x="96" y="38"/>
                  </a:cubicBezTo>
                  <a:cubicBezTo>
                    <a:pt x="79" y="38"/>
                    <a:pt x="79" y="38"/>
                    <a:pt x="79" y="38"/>
                  </a:cubicBezTo>
                  <a:lnTo>
                    <a:pt x="79" y="27"/>
                  </a:lnTo>
                  <a:close/>
                  <a:moveTo>
                    <a:pt x="79" y="156"/>
                  </a:moveTo>
                  <a:cubicBezTo>
                    <a:pt x="79" y="156"/>
                    <a:pt x="79" y="156"/>
                    <a:pt x="79" y="156"/>
                  </a:cubicBezTo>
                  <a:cubicBezTo>
                    <a:pt x="107" y="132"/>
                    <a:pt x="107" y="132"/>
                    <a:pt x="107" y="132"/>
                  </a:cubicBezTo>
                  <a:cubicBezTo>
                    <a:pt x="134" y="155"/>
                    <a:pt x="134" y="155"/>
                    <a:pt x="134" y="155"/>
                  </a:cubicBezTo>
                  <a:cubicBezTo>
                    <a:pt x="134" y="156"/>
                    <a:pt x="134" y="156"/>
                    <a:pt x="134" y="156"/>
                  </a:cubicBezTo>
                  <a:cubicBezTo>
                    <a:pt x="134" y="157"/>
                    <a:pt x="134" y="157"/>
                    <a:pt x="134" y="157"/>
                  </a:cubicBezTo>
                  <a:cubicBezTo>
                    <a:pt x="106" y="167"/>
                    <a:pt x="106" y="167"/>
                    <a:pt x="106" y="167"/>
                  </a:cubicBezTo>
                  <a:cubicBezTo>
                    <a:pt x="79" y="157"/>
                    <a:pt x="79" y="157"/>
                    <a:pt x="79" y="157"/>
                  </a:cubicBezTo>
                  <a:lnTo>
                    <a:pt x="79" y="156"/>
                  </a:lnTo>
                  <a:close/>
                  <a:moveTo>
                    <a:pt x="136" y="161"/>
                  </a:moveTo>
                  <a:cubicBezTo>
                    <a:pt x="149" y="184"/>
                    <a:pt x="149" y="184"/>
                    <a:pt x="149" y="184"/>
                  </a:cubicBezTo>
                  <a:cubicBezTo>
                    <a:pt x="113" y="170"/>
                    <a:pt x="113" y="170"/>
                    <a:pt x="113" y="170"/>
                  </a:cubicBezTo>
                  <a:lnTo>
                    <a:pt x="136" y="161"/>
                  </a:lnTo>
                  <a:close/>
                  <a:moveTo>
                    <a:pt x="134" y="150"/>
                  </a:moveTo>
                  <a:cubicBezTo>
                    <a:pt x="110" y="129"/>
                    <a:pt x="110" y="129"/>
                    <a:pt x="110" y="129"/>
                  </a:cubicBezTo>
                  <a:cubicBezTo>
                    <a:pt x="134" y="108"/>
                    <a:pt x="134" y="108"/>
                    <a:pt x="134" y="108"/>
                  </a:cubicBezTo>
                  <a:lnTo>
                    <a:pt x="134" y="150"/>
                  </a:lnTo>
                  <a:close/>
                  <a:moveTo>
                    <a:pt x="134" y="103"/>
                  </a:moveTo>
                  <a:cubicBezTo>
                    <a:pt x="107" y="126"/>
                    <a:pt x="107" y="126"/>
                    <a:pt x="107" y="126"/>
                  </a:cubicBezTo>
                  <a:cubicBezTo>
                    <a:pt x="79" y="103"/>
                    <a:pt x="79" y="103"/>
                    <a:pt x="79" y="103"/>
                  </a:cubicBezTo>
                  <a:cubicBezTo>
                    <a:pt x="106" y="85"/>
                    <a:pt x="106" y="85"/>
                    <a:pt x="106" y="85"/>
                  </a:cubicBezTo>
                  <a:lnTo>
                    <a:pt x="134" y="103"/>
                  </a:lnTo>
                  <a:close/>
                  <a:moveTo>
                    <a:pt x="110" y="82"/>
                  </a:moveTo>
                  <a:cubicBezTo>
                    <a:pt x="134" y="67"/>
                    <a:pt x="134" y="67"/>
                    <a:pt x="134" y="67"/>
                  </a:cubicBezTo>
                  <a:cubicBezTo>
                    <a:pt x="134" y="98"/>
                    <a:pt x="134" y="98"/>
                    <a:pt x="134" y="98"/>
                  </a:cubicBezTo>
                  <a:lnTo>
                    <a:pt x="110" y="82"/>
                  </a:lnTo>
                  <a:close/>
                  <a:moveTo>
                    <a:pt x="106" y="80"/>
                  </a:moveTo>
                  <a:cubicBezTo>
                    <a:pt x="80" y="62"/>
                    <a:pt x="80" y="62"/>
                    <a:pt x="80" y="62"/>
                  </a:cubicBezTo>
                  <a:cubicBezTo>
                    <a:pt x="106" y="45"/>
                    <a:pt x="106" y="45"/>
                    <a:pt x="106" y="45"/>
                  </a:cubicBezTo>
                  <a:cubicBezTo>
                    <a:pt x="133" y="62"/>
                    <a:pt x="133" y="62"/>
                    <a:pt x="133" y="62"/>
                  </a:cubicBezTo>
                  <a:lnTo>
                    <a:pt x="106" y="80"/>
                  </a:lnTo>
                  <a:close/>
                  <a:moveTo>
                    <a:pt x="102" y="82"/>
                  </a:moveTo>
                  <a:cubicBezTo>
                    <a:pt x="79" y="97"/>
                    <a:pt x="79" y="97"/>
                    <a:pt x="79" y="97"/>
                  </a:cubicBezTo>
                  <a:cubicBezTo>
                    <a:pt x="79" y="67"/>
                    <a:pt x="79" y="67"/>
                    <a:pt x="79" y="67"/>
                  </a:cubicBezTo>
                  <a:lnTo>
                    <a:pt x="102" y="82"/>
                  </a:lnTo>
                  <a:close/>
                  <a:moveTo>
                    <a:pt x="103" y="129"/>
                  </a:moveTo>
                  <a:cubicBezTo>
                    <a:pt x="79" y="150"/>
                    <a:pt x="79" y="150"/>
                    <a:pt x="79" y="150"/>
                  </a:cubicBezTo>
                  <a:cubicBezTo>
                    <a:pt x="79" y="108"/>
                    <a:pt x="79" y="108"/>
                    <a:pt x="79" y="108"/>
                  </a:cubicBezTo>
                  <a:lnTo>
                    <a:pt x="103" y="129"/>
                  </a:lnTo>
                  <a:close/>
                  <a:moveTo>
                    <a:pt x="100" y="170"/>
                  </a:moveTo>
                  <a:cubicBezTo>
                    <a:pt x="64" y="184"/>
                    <a:pt x="64" y="184"/>
                    <a:pt x="64" y="184"/>
                  </a:cubicBezTo>
                  <a:cubicBezTo>
                    <a:pt x="76" y="161"/>
                    <a:pt x="76" y="161"/>
                    <a:pt x="76" y="161"/>
                  </a:cubicBezTo>
                  <a:lnTo>
                    <a:pt x="100" y="170"/>
                  </a:lnTo>
                  <a:close/>
                  <a:moveTo>
                    <a:pt x="106" y="172"/>
                  </a:moveTo>
                  <a:cubicBezTo>
                    <a:pt x="149" y="189"/>
                    <a:pt x="149" y="189"/>
                    <a:pt x="149" y="189"/>
                  </a:cubicBezTo>
                  <a:cubicBezTo>
                    <a:pt x="106" y="211"/>
                    <a:pt x="106" y="211"/>
                    <a:pt x="106" y="211"/>
                  </a:cubicBezTo>
                  <a:cubicBezTo>
                    <a:pt x="64" y="189"/>
                    <a:pt x="64" y="189"/>
                    <a:pt x="64" y="189"/>
                  </a:cubicBezTo>
                  <a:lnTo>
                    <a:pt x="106" y="172"/>
                  </a:lnTo>
                  <a:close/>
                  <a:moveTo>
                    <a:pt x="198" y="98"/>
                  </a:moveTo>
                  <a:cubicBezTo>
                    <a:pt x="138" y="98"/>
                    <a:pt x="138" y="98"/>
                    <a:pt x="138" y="98"/>
                  </a:cubicBezTo>
                  <a:cubicBezTo>
                    <a:pt x="138" y="66"/>
                    <a:pt x="138" y="66"/>
                    <a:pt x="138" y="66"/>
                  </a:cubicBezTo>
                  <a:lnTo>
                    <a:pt x="198" y="98"/>
                  </a:lnTo>
                  <a:close/>
                  <a:moveTo>
                    <a:pt x="134" y="57"/>
                  </a:moveTo>
                  <a:cubicBezTo>
                    <a:pt x="113" y="43"/>
                    <a:pt x="113" y="43"/>
                    <a:pt x="113" y="43"/>
                  </a:cubicBezTo>
                  <a:cubicBezTo>
                    <a:pt x="134" y="43"/>
                    <a:pt x="134" y="43"/>
                    <a:pt x="134" y="43"/>
                  </a:cubicBezTo>
                  <a:lnTo>
                    <a:pt x="134" y="57"/>
                  </a:lnTo>
                  <a:close/>
                  <a:moveTo>
                    <a:pt x="138" y="38"/>
                  </a:moveTo>
                  <a:cubicBezTo>
                    <a:pt x="138" y="22"/>
                    <a:pt x="138" y="22"/>
                    <a:pt x="138" y="22"/>
                  </a:cubicBezTo>
                  <a:cubicBezTo>
                    <a:pt x="168" y="38"/>
                    <a:pt x="168" y="38"/>
                    <a:pt x="168" y="38"/>
                  </a:cubicBezTo>
                  <a:lnTo>
                    <a:pt x="138" y="38"/>
                  </a:lnTo>
                  <a:close/>
                  <a:moveTo>
                    <a:pt x="123" y="14"/>
                  </a:moveTo>
                  <a:cubicBezTo>
                    <a:pt x="90" y="14"/>
                    <a:pt x="90" y="14"/>
                    <a:pt x="90" y="14"/>
                  </a:cubicBezTo>
                  <a:cubicBezTo>
                    <a:pt x="107" y="5"/>
                    <a:pt x="107" y="5"/>
                    <a:pt x="107" y="5"/>
                  </a:cubicBezTo>
                  <a:lnTo>
                    <a:pt x="123" y="14"/>
                  </a:lnTo>
                  <a:close/>
                  <a:moveTo>
                    <a:pt x="45" y="38"/>
                  </a:moveTo>
                  <a:cubicBezTo>
                    <a:pt x="75" y="22"/>
                    <a:pt x="75" y="22"/>
                    <a:pt x="75" y="22"/>
                  </a:cubicBezTo>
                  <a:cubicBezTo>
                    <a:pt x="75" y="38"/>
                    <a:pt x="75" y="38"/>
                    <a:pt x="75" y="38"/>
                  </a:cubicBezTo>
                  <a:lnTo>
                    <a:pt x="45" y="38"/>
                  </a:lnTo>
                  <a:close/>
                  <a:moveTo>
                    <a:pt x="100" y="43"/>
                  </a:moveTo>
                  <a:cubicBezTo>
                    <a:pt x="79" y="57"/>
                    <a:pt x="79" y="57"/>
                    <a:pt x="79" y="57"/>
                  </a:cubicBezTo>
                  <a:cubicBezTo>
                    <a:pt x="79" y="43"/>
                    <a:pt x="79" y="43"/>
                    <a:pt x="79" y="43"/>
                  </a:cubicBezTo>
                  <a:lnTo>
                    <a:pt x="100" y="43"/>
                  </a:lnTo>
                  <a:close/>
                  <a:moveTo>
                    <a:pt x="17" y="98"/>
                  </a:moveTo>
                  <a:cubicBezTo>
                    <a:pt x="75" y="67"/>
                    <a:pt x="75" y="67"/>
                    <a:pt x="75" y="67"/>
                  </a:cubicBezTo>
                  <a:cubicBezTo>
                    <a:pt x="75" y="98"/>
                    <a:pt x="75" y="98"/>
                    <a:pt x="75" y="98"/>
                  </a:cubicBezTo>
                  <a:lnTo>
                    <a:pt x="17" y="98"/>
                  </a:lnTo>
                  <a:close/>
                  <a:moveTo>
                    <a:pt x="25" y="255"/>
                  </a:moveTo>
                  <a:cubicBezTo>
                    <a:pt x="59" y="193"/>
                    <a:pt x="59" y="193"/>
                    <a:pt x="59" y="193"/>
                  </a:cubicBezTo>
                  <a:cubicBezTo>
                    <a:pt x="100" y="215"/>
                    <a:pt x="100" y="215"/>
                    <a:pt x="100" y="215"/>
                  </a:cubicBezTo>
                  <a:lnTo>
                    <a:pt x="25" y="255"/>
                  </a:lnTo>
                  <a:close/>
                  <a:moveTo>
                    <a:pt x="154" y="193"/>
                  </a:moveTo>
                  <a:cubicBezTo>
                    <a:pt x="188" y="255"/>
                    <a:pt x="188" y="255"/>
                    <a:pt x="188" y="255"/>
                  </a:cubicBezTo>
                  <a:cubicBezTo>
                    <a:pt x="113" y="215"/>
                    <a:pt x="113" y="215"/>
                    <a:pt x="113" y="215"/>
                  </a:cubicBezTo>
                  <a:lnTo>
                    <a:pt x="154" y="193"/>
                  </a:ln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23" name="Freeform 29"/>
            <p:cNvSpPr>
              <a:spLocks noEditPoints="1"/>
            </p:cNvSpPr>
            <p:nvPr/>
          </p:nvSpPr>
          <p:spPr bwMode="auto">
            <a:xfrm>
              <a:off x="5109125" y="1975277"/>
              <a:ext cx="671409" cy="853249"/>
            </a:xfrm>
            <a:custGeom>
              <a:avLst/>
              <a:gdLst>
                <a:gd name="T0" fmla="*/ 137 w 210"/>
                <a:gd name="T1" fmla="*/ 156 h 267"/>
                <a:gd name="T2" fmla="*/ 137 w 210"/>
                <a:gd name="T3" fmla="*/ 155 h 267"/>
                <a:gd name="T4" fmla="*/ 206 w 210"/>
                <a:gd name="T5" fmla="*/ 105 h 267"/>
                <a:gd name="T6" fmla="*/ 206 w 210"/>
                <a:gd name="T7" fmla="*/ 94 h 267"/>
                <a:gd name="T8" fmla="*/ 200 w 210"/>
                <a:gd name="T9" fmla="*/ 96 h 267"/>
                <a:gd name="T10" fmla="*/ 177 w 210"/>
                <a:gd name="T11" fmla="*/ 44 h 267"/>
                <a:gd name="T12" fmla="*/ 177 w 210"/>
                <a:gd name="T13" fmla="*/ 39 h 267"/>
                <a:gd name="T14" fmla="*/ 170 w 210"/>
                <a:gd name="T15" fmla="*/ 31 h 267"/>
                <a:gd name="T16" fmla="*/ 41 w 210"/>
                <a:gd name="T17" fmla="*/ 35 h 267"/>
                <a:gd name="T18" fmla="*/ 34 w 210"/>
                <a:gd name="T19" fmla="*/ 31 h 267"/>
                <a:gd name="T20" fmla="*/ 33 w 210"/>
                <a:gd name="T21" fmla="*/ 45 h 267"/>
                <a:gd name="T22" fmla="*/ 73 w 210"/>
                <a:gd name="T23" fmla="*/ 63 h 267"/>
                <a:gd name="T24" fmla="*/ 8 w 210"/>
                <a:gd name="T25" fmla="*/ 90 h 267"/>
                <a:gd name="T26" fmla="*/ 5 w 210"/>
                <a:gd name="T27" fmla="*/ 103 h 267"/>
                <a:gd name="T28" fmla="*/ 73 w 210"/>
                <a:gd name="T29" fmla="*/ 105 h 267"/>
                <a:gd name="T30" fmla="*/ 73 w 210"/>
                <a:gd name="T31" fmla="*/ 156 h 267"/>
                <a:gd name="T32" fmla="*/ 4 w 210"/>
                <a:gd name="T33" fmla="*/ 259 h 267"/>
                <a:gd name="T34" fmla="*/ 19 w 210"/>
                <a:gd name="T35" fmla="*/ 267 h 267"/>
                <a:gd name="T36" fmla="*/ 187 w 210"/>
                <a:gd name="T37" fmla="*/ 264 h 267"/>
                <a:gd name="T38" fmla="*/ 210 w 210"/>
                <a:gd name="T39" fmla="*/ 263 h 267"/>
                <a:gd name="T40" fmla="*/ 130 w 210"/>
                <a:gd name="T41" fmla="*/ 19 h 267"/>
                <a:gd name="T42" fmla="*/ 132 w 210"/>
                <a:gd name="T43" fmla="*/ 22 h 267"/>
                <a:gd name="T44" fmla="*/ 78 w 210"/>
                <a:gd name="T45" fmla="*/ 22 h 267"/>
                <a:gd name="T46" fmla="*/ 80 w 210"/>
                <a:gd name="T47" fmla="*/ 19 h 267"/>
                <a:gd name="T48" fmla="*/ 132 w 210"/>
                <a:gd name="T49" fmla="*/ 27 h 267"/>
                <a:gd name="T50" fmla="*/ 95 w 210"/>
                <a:gd name="T51" fmla="*/ 39 h 267"/>
                <a:gd name="T52" fmla="*/ 78 w 210"/>
                <a:gd name="T53" fmla="*/ 157 h 267"/>
                <a:gd name="T54" fmla="*/ 132 w 210"/>
                <a:gd name="T55" fmla="*/ 156 h 267"/>
                <a:gd name="T56" fmla="*/ 105 w 210"/>
                <a:gd name="T57" fmla="*/ 168 h 267"/>
                <a:gd name="T58" fmla="*/ 135 w 210"/>
                <a:gd name="T59" fmla="*/ 162 h 267"/>
                <a:gd name="T60" fmla="*/ 135 w 210"/>
                <a:gd name="T61" fmla="*/ 162 h 267"/>
                <a:gd name="T62" fmla="*/ 132 w 210"/>
                <a:gd name="T63" fmla="*/ 109 h 267"/>
                <a:gd name="T64" fmla="*/ 105 w 210"/>
                <a:gd name="T65" fmla="*/ 127 h 267"/>
                <a:gd name="T66" fmla="*/ 132 w 210"/>
                <a:gd name="T67" fmla="*/ 104 h 267"/>
                <a:gd name="T68" fmla="*/ 132 w 210"/>
                <a:gd name="T69" fmla="*/ 99 h 267"/>
                <a:gd name="T70" fmla="*/ 78 w 210"/>
                <a:gd name="T71" fmla="*/ 63 h 267"/>
                <a:gd name="T72" fmla="*/ 105 w 210"/>
                <a:gd name="T73" fmla="*/ 80 h 267"/>
                <a:gd name="T74" fmla="*/ 78 w 210"/>
                <a:gd name="T75" fmla="*/ 68 h 267"/>
                <a:gd name="T76" fmla="*/ 78 w 210"/>
                <a:gd name="T77" fmla="*/ 151 h 267"/>
                <a:gd name="T78" fmla="*/ 99 w 210"/>
                <a:gd name="T79" fmla="*/ 171 h 267"/>
                <a:gd name="T80" fmla="*/ 99 w 210"/>
                <a:gd name="T81" fmla="*/ 171 h 267"/>
                <a:gd name="T82" fmla="*/ 105 w 210"/>
                <a:gd name="T83" fmla="*/ 212 h 267"/>
                <a:gd name="T84" fmla="*/ 196 w 210"/>
                <a:gd name="T85" fmla="*/ 99 h 267"/>
                <a:gd name="T86" fmla="*/ 196 w 210"/>
                <a:gd name="T87" fmla="*/ 99 h 267"/>
                <a:gd name="T88" fmla="*/ 132 w 210"/>
                <a:gd name="T89" fmla="*/ 44 h 267"/>
                <a:gd name="T90" fmla="*/ 137 w 210"/>
                <a:gd name="T91" fmla="*/ 23 h 267"/>
                <a:gd name="T92" fmla="*/ 122 w 210"/>
                <a:gd name="T93" fmla="*/ 15 h 267"/>
                <a:gd name="T94" fmla="*/ 122 w 210"/>
                <a:gd name="T95" fmla="*/ 15 h 267"/>
                <a:gd name="T96" fmla="*/ 73 w 210"/>
                <a:gd name="T97" fmla="*/ 39 h 267"/>
                <a:gd name="T98" fmla="*/ 78 w 210"/>
                <a:gd name="T99" fmla="*/ 58 h 267"/>
                <a:gd name="T100" fmla="*/ 15 w 210"/>
                <a:gd name="T101" fmla="*/ 99 h 267"/>
                <a:gd name="T102" fmla="*/ 15 w 210"/>
                <a:gd name="T103" fmla="*/ 99 h 267"/>
                <a:gd name="T104" fmla="*/ 98 w 210"/>
                <a:gd name="T105" fmla="*/ 216 h 267"/>
                <a:gd name="T106" fmla="*/ 186 w 210"/>
                <a:gd name="T107" fmla="*/ 25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 h="267">
                  <a:moveTo>
                    <a:pt x="206" y="259"/>
                  </a:moveTo>
                  <a:cubicBezTo>
                    <a:pt x="193" y="259"/>
                    <a:pt x="193" y="259"/>
                    <a:pt x="193" y="259"/>
                  </a:cubicBezTo>
                  <a:cubicBezTo>
                    <a:pt x="137" y="156"/>
                    <a:pt x="137" y="156"/>
                    <a:pt x="137" y="156"/>
                  </a:cubicBezTo>
                  <a:cubicBezTo>
                    <a:pt x="137" y="156"/>
                    <a:pt x="137" y="156"/>
                    <a:pt x="137" y="156"/>
                  </a:cubicBezTo>
                  <a:cubicBezTo>
                    <a:pt x="137" y="156"/>
                    <a:pt x="137" y="156"/>
                    <a:pt x="137" y="156"/>
                  </a:cubicBezTo>
                  <a:cubicBezTo>
                    <a:pt x="137" y="155"/>
                    <a:pt x="137" y="155"/>
                    <a:pt x="137" y="155"/>
                  </a:cubicBezTo>
                  <a:cubicBezTo>
                    <a:pt x="137" y="105"/>
                    <a:pt x="137" y="105"/>
                    <a:pt x="137" y="105"/>
                  </a:cubicBezTo>
                  <a:cubicBezTo>
                    <a:pt x="206" y="105"/>
                    <a:pt x="206" y="105"/>
                    <a:pt x="206" y="105"/>
                  </a:cubicBezTo>
                  <a:cubicBezTo>
                    <a:pt x="206" y="105"/>
                    <a:pt x="206" y="105"/>
                    <a:pt x="206" y="105"/>
                  </a:cubicBezTo>
                  <a:cubicBezTo>
                    <a:pt x="206" y="103"/>
                    <a:pt x="206" y="103"/>
                    <a:pt x="206" y="103"/>
                  </a:cubicBezTo>
                  <a:cubicBezTo>
                    <a:pt x="206" y="103"/>
                    <a:pt x="206" y="103"/>
                    <a:pt x="206" y="103"/>
                  </a:cubicBezTo>
                  <a:cubicBezTo>
                    <a:pt x="206" y="94"/>
                    <a:pt x="206" y="94"/>
                    <a:pt x="206" y="94"/>
                  </a:cubicBezTo>
                  <a:cubicBezTo>
                    <a:pt x="206" y="92"/>
                    <a:pt x="205" y="90"/>
                    <a:pt x="203" y="90"/>
                  </a:cubicBezTo>
                  <a:cubicBezTo>
                    <a:pt x="201" y="90"/>
                    <a:pt x="200" y="92"/>
                    <a:pt x="200" y="94"/>
                  </a:cubicBezTo>
                  <a:cubicBezTo>
                    <a:pt x="200" y="96"/>
                    <a:pt x="200" y="96"/>
                    <a:pt x="200" y="96"/>
                  </a:cubicBezTo>
                  <a:cubicBezTo>
                    <a:pt x="137" y="62"/>
                    <a:pt x="137" y="62"/>
                    <a:pt x="137" y="62"/>
                  </a:cubicBezTo>
                  <a:cubicBezTo>
                    <a:pt x="137" y="44"/>
                    <a:pt x="137" y="44"/>
                    <a:pt x="137" y="44"/>
                  </a:cubicBezTo>
                  <a:cubicBezTo>
                    <a:pt x="177" y="44"/>
                    <a:pt x="177" y="44"/>
                    <a:pt x="177" y="44"/>
                  </a:cubicBezTo>
                  <a:cubicBezTo>
                    <a:pt x="177" y="45"/>
                    <a:pt x="177" y="45"/>
                    <a:pt x="177" y="45"/>
                  </a:cubicBezTo>
                  <a:cubicBezTo>
                    <a:pt x="177" y="39"/>
                    <a:pt x="177" y="39"/>
                    <a:pt x="177" y="39"/>
                  </a:cubicBezTo>
                  <a:cubicBezTo>
                    <a:pt x="177" y="39"/>
                    <a:pt x="177" y="39"/>
                    <a:pt x="177" y="39"/>
                  </a:cubicBezTo>
                  <a:cubicBezTo>
                    <a:pt x="177" y="31"/>
                    <a:pt x="177" y="31"/>
                    <a:pt x="177" y="31"/>
                  </a:cubicBezTo>
                  <a:cubicBezTo>
                    <a:pt x="177" y="29"/>
                    <a:pt x="175" y="28"/>
                    <a:pt x="173" y="28"/>
                  </a:cubicBezTo>
                  <a:cubicBezTo>
                    <a:pt x="171" y="28"/>
                    <a:pt x="170" y="29"/>
                    <a:pt x="170" y="31"/>
                  </a:cubicBezTo>
                  <a:cubicBezTo>
                    <a:pt x="170" y="35"/>
                    <a:pt x="170" y="35"/>
                    <a:pt x="170" y="35"/>
                  </a:cubicBezTo>
                  <a:cubicBezTo>
                    <a:pt x="105" y="0"/>
                    <a:pt x="105" y="0"/>
                    <a:pt x="105" y="0"/>
                  </a:cubicBezTo>
                  <a:cubicBezTo>
                    <a:pt x="41" y="35"/>
                    <a:pt x="41" y="35"/>
                    <a:pt x="41" y="35"/>
                  </a:cubicBezTo>
                  <a:cubicBezTo>
                    <a:pt x="41" y="31"/>
                    <a:pt x="41" y="31"/>
                    <a:pt x="41" y="31"/>
                  </a:cubicBezTo>
                  <a:cubicBezTo>
                    <a:pt x="41" y="29"/>
                    <a:pt x="39" y="28"/>
                    <a:pt x="37" y="28"/>
                  </a:cubicBezTo>
                  <a:cubicBezTo>
                    <a:pt x="35" y="28"/>
                    <a:pt x="34" y="29"/>
                    <a:pt x="34" y="31"/>
                  </a:cubicBezTo>
                  <a:cubicBezTo>
                    <a:pt x="34" y="39"/>
                    <a:pt x="34" y="39"/>
                    <a:pt x="34" y="39"/>
                  </a:cubicBezTo>
                  <a:cubicBezTo>
                    <a:pt x="33" y="39"/>
                    <a:pt x="33" y="39"/>
                    <a:pt x="33" y="39"/>
                  </a:cubicBezTo>
                  <a:cubicBezTo>
                    <a:pt x="33" y="45"/>
                    <a:pt x="33" y="45"/>
                    <a:pt x="33" y="45"/>
                  </a:cubicBezTo>
                  <a:cubicBezTo>
                    <a:pt x="34" y="44"/>
                    <a:pt x="34" y="44"/>
                    <a:pt x="34" y="44"/>
                  </a:cubicBezTo>
                  <a:cubicBezTo>
                    <a:pt x="73" y="44"/>
                    <a:pt x="73" y="44"/>
                    <a:pt x="73" y="44"/>
                  </a:cubicBezTo>
                  <a:cubicBezTo>
                    <a:pt x="73" y="63"/>
                    <a:pt x="73" y="63"/>
                    <a:pt x="73" y="63"/>
                  </a:cubicBezTo>
                  <a:cubicBezTo>
                    <a:pt x="12" y="96"/>
                    <a:pt x="12" y="96"/>
                    <a:pt x="12" y="96"/>
                  </a:cubicBezTo>
                  <a:cubicBezTo>
                    <a:pt x="12" y="94"/>
                    <a:pt x="12" y="94"/>
                    <a:pt x="12" y="94"/>
                  </a:cubicBezTo>
                  <a:cubicBezTo>
                    <a:pt x="12" y="92"/>
                    <a:pt x="10" y="90"/>
                    <a:pt x="8" y="90"/>
                  </a:cubicBezTo>
                  <a:cubicBezTo>
                    <a:pt x="7" y="90"/>
                    <a:pt x="5" y="92"/>
                    <a:pt x="5" y="94"/>
                  </a:cubicBezTo>
                  <a:cubicBezTo>
                    <a:pt x="5" y="103"/>
                    <a:pt x="5" y="103"/>
                    <a:pt x="5" y="103"/>
                  </a:cubicBezTo>
                  <a:cubicBezTo>
                    <a:pt x="5" y="103"/>
                    <a:pt x="5" y="103"/>
                    <a:pt x="5" y="103"/>
                  </a:cubicBezTo>
                  <a:cubicBezTo>
                    <a:pt x="5" y="105"/>
                    <a:pt x="5" y="105"/>
                    <a:pt x="5" y="105"/>
                  </a:cubicBezTo>
                  <a:cubicBezTo>
                    <a:pt x="5" y="105"/>
                    <a:pt x="5" y="105"/>
                    <a:pt x="5" y="105"/>
                  </a:cubicBezTo>
                  <a:cubicBezTo>
                    <a:pt x="73" y="105"/>
                    <a:pt x="73" y="105"/>
                    <a:pt x="73" y="105"/>
                  </a:cubicBezTo>
                  <a:cubicBezTo>
                    <a:pt x="73" y="155"/>
                    <a:pt x="73" y="155"/>
                    <a:pt x="73" y="155"/>
                  </a:cubicBezTo>
                  <a:cubicBezTo>
                    <a:pt x="73" y="156"/>
                    <a:pt x="73" y="156"/>
                    <a:pt x="73" y="156"/>
                  </a:cubicBezTo>
                  <a:cubicBezTo>
                    <a:pt x="73" y="156"/>
                    <a:pt x="73" y="156"/>
                    <a:pt x="73" y="156"/>
                  </a:cubicBezTo>
                  <a:cubicBezTo>
                    <a:pt x="73" y="156"/>
                    <a:pt x="73" y="156"/>
                    <a:pt x="73" y="156"/>
                  </a:cubicBezTo>
                  <a:cubicBezTo>
                    <a:pt x="17" y="259"/>
                    <a:pt x="17" y="259"/>
                    <a:pt x="17" y="259"/>
                  </a:cubicBezTo>
                  <a:cubicBezTo>
                    <a:pt x="4" y="259"/>
                    <a:pt x="4" y="259"/>
                    <a:pt x="4" y="259"/>
                  </a:cubicBezTo>
                  <a:cubicBezTo>
                    <a:pt x="2" y="259"/>
                    <a:pt x="0" y="260"/>
                    <a:pt x="0" y="263"/>
                  </a:cubicBezTo>
                  <a:cubicBezTo>
                    <a:pt x="0" y="265"/>
                    <a:pt x="2" y="267"/>
                    <a:pt x="4" y="267"/>
                  </a:cubicBezTo>
                  <a:cubicBezTo>
                    <a:pt x="19" y="267"/>
                    <a:pt x="19" y="267"/>
                    <a:pt x="19" y="267"/>
                  </a:cubicBezTo>
                  <a:cubicBezTo>
                    <a:pt x="21" y="267"/>
                    <a:pt x="23" y="265"/>
                    <a:pt x="23" y="264"/>
                  </a:cubicBezTo>
                  <a:cubicBezTo>
                    <a:pt x="105" y="219"/>
                    <a:pt x="105" y="219"/>
                    <a:pt x="105" y="219"/>
                  </a:cubicBezTo>
                  <a:cubicBezTo>
                    <a:pt x="187" y="264"/>
                    <a:pt x="187" y="264"/>
                    <a:pt x="187" y="264"/>
                  </a:cubicBezTo>
                  <a:cubicBezTo>
                    <a:pt x="187" y="265"/>
                    <a:pt x="189" y="267"/>
                    <a:pt x="191" y="267"/>
                  </a:cubicBezTo>
                  <a:cubicBezTo>
                    <a:pt x="206" y="267"/>
                    <a:pt x="206" y="267"/>
                    <a:pt x="206" y="267"/>
                  </a:cubicBezTo>
                  <a:cubicBezTo>
                    <a:pt x="208" y="267"/>
                    <a:pt x="210" y="265"/>
                    <a:pt x="210" y="263"/>
                  </a:cubicBezTo>
                  <a:cubicBezTo>
                    <a:pt x="210" y="260"/>
                    <a:pt x="208" y="259"/>
                    <a:pt x="206" y="259"/>
                  </a:cubicBezTo>
                  <a:close/>
                  <a:moveTo>
                    <a:pt x="80" y="19"/>
                  </a:moveTo>
                  <a:cubicBezTo>
                    <a:pt x="130" y="19"/>
                    <a:pt x="130" y="19"/>
                    <a:pt x="130" y="19"/>
                  </a:cubicBezTo>
                  <a:cubicBezTo>
                    <a:pt x="130" y="19"/>
                    <a:pt x="130" y="19"/>
                    <a:pt x="130" y="19"/>
                  </a:cubicBezTo>
                  <a:cubicBezTo>
                    <a:pt x="132" y="20"/>
                    <a:pt x="132" y="20"/>
                    <a:pt x="132" y="20"/>
                  </a:cubicBezTo>
                  <a:cubicBezTo>
                    <a:pt x="132" y="21"/>
                    <a:pt x="132" y="21"/>
                    <a:pt x="132" y="22"/>
                  </a:cubicBezTo>
                  <a:cubicBezTo>
                    <a:pt x="106" y="39"/>
                    <a:pt x="106" y="39"/>
                    <a:pt x="106" y="39"/>
                  </a:cubicBezTo>
                  <a:cubicBezTo>
                    <a:pt x="103" y="39"/>
                    <a:pt x="103" y="39"/>
                    <a:pt x="103" y="39"/>
                  </a:cubicBezTo>
                  <a:cubicBezTo>
                    <a:pt x="78" y="22"/>
                    <a:pt x="78" y="22"/>
                    <a:pt x="78" y="22"/>
                  </a:cubicBezTo>
                  <a:cubicBezTo>
                    <a:pt x="78" y="22"/>
                    <a:pt x="78" y="22"/>
                    <a:pt x="78" y="22"/>
                  </a:cubicBezTo>
                  <a:cubicBezTo>
                    <a:pt x="78" y="21"/>
                    <a:pt x="78" y="21"/>
                    <a:pt x="78" y="20"/>
                  </a:cubicBezTo>
                  <a:lnTo>
                    <a:pt x="80" y="19"/>
                  </a:lnTo>
                  <a:close/>
                  <a:moveTo>
                    <a:pt x="132" y="39"/>
                  </a:moveTo>
                  <a:cubicBezTo>
                    <a:pt x="115" y="39"/>
                    <a:pt x="115" y="39"/>
                    <a:pt x="115" y="39"/>
                  </a:cubicBezTo>
                  <a:cubicBezTo>
                    <a:pt x="132" y="27"/>
                    <a:pt x="132" y="27"/>
                    <a:pt x="132" y="27"/>
                  </a:cubicBezTo>
                  <a:lnTo>
                    <a:pt x="132" y="39"/>
                  </a:lnTo>
                  <a:close/>
                  <a:moveTo>
                    <a:pt x="78" y="28"/>
                  </a:moveTo>
                  <a:cubicBezTo>
                    <a:pt x="95" y="39"/>
                    <a:pt x="95" y="39"/>
                    <a:pt x="95" y="39"/>
                  </a:cubicBezTo>
                  <a:cubicBezTo>
                    <a:pt x="78" y="39"/>
                    <a:pt x="78" y="39"/>
                    <a:pt x="78" y="39"/>
                  </a:cubicBezTo>
                  <a:lnTo>
                    <a:pt x="78" y="28"/>
                  </a:lnTo>
                  <a:close/>
                  <a:moveTo>
                    <a:pt x="78" y="157"/>
                  </a:moveTo>
                  <a:cubicBezTo>
                    <a:pt x="78" y="157"/>
                    <a:pt x="78" y="157"/>
                    <a:pt x="78" y="157"/>
                  </a:cubicBezTo>
                  <a:cubicBezTo>
                    <a:pt x="105" y="133"/>
                    <a:pt x="105" y="133"/>
                    <a:pt x="105" y="133"/>
                  </a:cubicBezTo>
                  <a:cubicBezTo>
                    <a:pt x="132" y="156"/>
                    <a:pt x="132" y="156"/>
                    <a:pt x="132" y="156"/>
                  </a:cubicBezTo>
                  <a:cubicBezTo>
                    <a:pt x="132" y="157"/>
                    <a:pt x="132" y="157"/>
                    <a:pt x="132" y="157"/>
                  </a:cubicBezTo>
                  <a:cubicBezTo>
                    <a:pt x="133" y="158"/>
                    <a:pt x="133" y="158"/>
                    <a:pt x="133" y="158"/>
                  </a:cubicBezTo>
                  <a:cubicBezTo>
                    <a:pt x="105" y="168"/>
                    <a:pt x="105" y="168"/>
                    <a:pt x="105" y="168"/>
                  </a:cubicBezTo>
                  <a:cubicBezTo>
                    <a:pt x="77" y="158"/>
                    <a:pt x="77" y="158"/>
                    <a:pt x="77" y="158"/>
                  </a:cubicBezTo>
                  <a:lnTo>
                    <a:pt x="78" y="157"/>
                  </a:lnTo>
                  <a:close/>
                  <a:moveTo>
                    <a:pt x="135" y="162"/>
                  </a:moveTo>
                  <a:cubicBezTo>
                    <a:pt x="147" y="185"/>
                    <a:pt x="147" y="185"/>
                    <a:pt x="147" y="185"/>
                  </a:cubicBezTo>
                  <a:cubicBezTo>
                    <a:pt x="111" y="171"/>
                    <a:pt x="111" y="171"/>
                    <a:pt x="111" y="171"/>
                  </a:cubicBezTo>
                  <a:lnTo>
                    <a:pt x="135" y="162"/>
                  </a:lnTo>
                  <a:close/>
                  <a:moveTo>
                    <a:pt x="132" y="151"/>
                  </a:moveTo>
                  <a:cubicBezTo>
                    <a:pt x="108" y="130"/>
                    <a:pt x="108" y="130"/>
                    <a:pt x="108" y="130"/>
                  </a:cubicBezTo>
                  <a:cubicBezTo>
                    <a:pt x="132" y="109"/>
                    <a:pt x="132" y="109"/>
                    <a:pt x="132" y="109"/>
                  </a:cubicBezTo>
                  <a:lnTo>
                    <a:pt x="132" y="151"/>
                  </a:lnTo>
                  <a:close/>
                  <a:moveTo>
                    <a:pt x="132" y="104"/>
                  </a:moveTo>
                  <a:cubicBezTo>
                    <a:pt x="105" y="127"/>
                    <a:pt x="105" y="127"/>
                    <a:pt x="105" y="127"/>
                  </a:cubicBezTo>
                  <a:cubicBezTo>
                    <a:pt x="78" y="104"/>
                    <a:pt x="78" y="104"/>
                    <a:pt x="78" y="104"/>
                  </a:cubicBezTo>
                  <a:cubicBezTo>
                    <a:pt x="105" y="86"/>
                    <a:pt x="105" y="86"/>
                    <a:pt x="105" y="86"/>
                  </a:cubicBezTo>
                  <a:lnTo>
                    <a:pt x="132" y="104"/>
                  </a:lnTo>
                  <a:close/>
                  <a:moveTo>
                    <a:pt x="109" y="83"/>
                  </a:moveTo>
                  <a:cubicBezTo>
                    <a:pt x="132" y="68"/>
                    <a:pt x="132" y="68"/>
                    <a:pt x="132" y="68"/>
                  </a:cubicBezTo>
                  <a:cubicBezTo>
                    <a:pt x="132" y="99"/>
                    <a:pt x="132" y="99"/>
                    <a:pt x="132" y="99"/>
                  </a:cubicBezTo>
                  <a:lnTo>
                    <a:pt x="109" y="83"/>
                  </a:lnTo>
                  <a:close/>
                  <a:moveTo>
                    <a:pt x="105" y="80"/>
                  </a:moveTo>
                  <a:cubicBezTo>
                    <a:pt x="78" y="63"/>
                    <a:pt x="78" y="63"/>
                    <a:pt x="78" y="63"/>
                  </a:cubicBezTo>
                  <a:cubicBezTo>
                    <a:pt x="105" y="46"/>
                    <a:pt x="105" y="46"/>
                    <a:pt x="105" y="46"/>
                  </a:cubicBezTo>
                  <a:cubicBezTo>
                    <a:pt x="131" y="63"/>
                    <a:pt x="131" y="63"/>
                    <a:pt x="131" y="63"/>
                  </a:cubicBezTo>
                  <a:lnTo>
                    <a:pt x="105" y="80"/>
                  </a:lnTo>
                  <a:close/>
                  <a:moveTo>
                    <a:pt x="101" y="83"/>
                  </a:moveTo>
                  <a:cubicBezTo>
                    <a:pt x="78" y="98"/>
                    <a:pt x="78" y="98"/>
                    <a:pt x="78" y="98"/>
                  </a:cubicBezTo>
                  <a:cubicBezTo>
                    <a:pt x="78" y="68"/>
                    <a:pt x="78" y="68"/>
                    <a:pt x="78" y="68"/>
                  </a:cubicBezTo>
                  <a:lnTo>
                    <a:pt x="101" y="83"/>
                  </a:lnTo>
                  <a:close/>
                  <a:moveTo>
                    <a:pt x="102" y="130"/>
                  </a:moveTo>
                  <a:cubicBezTo>
                    <a:pt x="78" y="151"/>
                    <a:pt x="78" y="151"/>
                    <a:pt x="78" y="151"/>
                  </a:cubicBezTo>
                  <a:cubicBezTo>
                    <a:pt x="78" y="109"/>
                    <a:pt x="78" y="109"/>
                    <a:pt x="78" y="109"/>
                  </a:cubicBezTo>
                  <a:lnTo>
                    <a:pt x="102" y="130"/>
                  </a:lnTo>
                  <a:close/>
                  <a:moveTo>
                    <a:pt x="99" y="171"/>
                  </a:moveTo>
                  <a:cubicBezTo>
                    <a:pt x="63" y="185"/>
                    <a:pt x="63" y="185"/>
                    <a:pt x="63" y="185"/>
                  </a:cubicBezTo>
                  <a:cubicBezTo>
                    <a:pt x="75" y="162"/>
                    <a:pt x="75" y="162"/>
                    <a:pt x="75" y="162"/>
                  </a:cubicBezTo>
                  <a:lnTo>
                    <a:pt x="99" y="171"/>
                  </a:lnTo>
                  <a:close/>
                  <a:moveTo>
                    <a:pt x="105" y="173"/>
                  </a:moveTo>
                  <a:cubicBezTo>
                    <a:pt x="148" y="190"/>
                    <a:pt x="148" y="190"/>
                    <a:pt x="148" y="190"/>
                  </a:cubicBezTo>
                  <a:cubicBezTo>
                    <a:pt x="105" y="212"/>
                    <a:pt x="105" y="212"/>
                    <a:pt x="105" y="212"/>
                  </a:cubicBezTo>
                  <a:cubicBezTo>
                    <a:pt x="62" y="190"/>
                    <a:pt x="62" y="190"/>
                    <a:pt x="62" y="190"/>
                  </a:cubicBezTo>
                  <a:lnTo>
                    <a:pt x="105" y="173"/>
                  </a:lnTo>
                  <a:close/>
                  <a:moveTo>
                    <a:pt x="196" y="99"/>
                  </a:moveTo>
                  <a:cubicBezTo>
                    <a:pt x="137" y="99"/>
                    <a:pt x="137" y="99"/>
                    <a:pt x="137" y="99"/>
                  </a:cubicBezTo>
                  <a:cubicBezTo>
                    <a:pt x="137" y="67"/>
                    <a:pt x="137" y="67"/>
                    <a:pt x="137" y="67"/>
                  </a:cubicBezTo>
                  <a:lnTo>
                    <a:pt x="196" y="99"/>
                  </a:lnTo>
                  <a:close/>
                  <a:moveTo>
                    <a:pt x="132" y="58"/>
                  </a:moveTo>
                  <a:cubicBezTo>
                    <a:pt x="111" y="44"/>
                    <a:pt x="111" y="44"/>
                    <a:pt x="111" y="44"/>
                  </a:cubicBezTo>
                  <a:cubicBezTo>
                    <a:pt x="132" y="44"/>
                    <a:pt x="132" y="44"/>
                    <a:pt x="132" y="44"/>
                  </a:cubicBezTo>
                  <a:lnTo>
                    <a:pt x="132" y="58"/>
                  </a:lnTo>
                  <a:close/>
                  <a:moveTo>
                    <a:pt x="137" y="39"/>
                  </a:moveTo>
                  <a:cubicBezTo>
                    <a:pt x="137" y="23"/>
                    <a:pt x="137" y="23"/>
                    <a:pt x="137" y="23"/>
                  </a:cubicBezTo>
                  <a:cubicBezTo>
                    <a:pt x="167" y="39"/>
                    <a:pt x="167" y="39"/>
                    <a:pt x="167" y="39"/>
                  </a:cubicBezTo>
                  <a:lnTo>
                    <a:pt x="137" y="39"/>
                  </a:lnTo>
                  <a:close/>
                  <a:moveTo>
                    <a:pt x="122" y="15"/>
                  </a:moveTo>
                  <a:cubicBezTo>
                    <a:pt x="88" y="15"/>
                    <a:pt x="88" y="15"/>
                    <a:pt x="88" y="15"/>
                  </a:cubicBezTo>
                  <a:cubicBezTo>
                    <a:pt x="105" y="6"/>
                    <a:pt x="105" y="6"/>
                    <a:pt x="105" y="6"/>
                  </a:cubicBezTo>
                  <a:lnTo>
                    <a:pt x="122" y="15"/>
                  </a:lnTo>
                  <a:close/>
                  <a:moveTo>
                    <a:pt x="44" y="39"/>
                  </a:moveTo>
                  <a:cubicBezTo>
                    <a:pt x="73" y="23"/>
                    <a:pt x="73" y="23"/>
                    <a:pt x="73" y="23"/>
                  </a:cubicBezTo>
                  <a:cubicBezTo>
                    <a:pt x="73" y="39"/>
                    <a:pt x="73" y="39"/>
                    <a:pt x="73" y="39"/>
                  </a:cubicBezTo>
                  <a:lnTo>
                    <a:pt x="44" y="39"/>
                  </a:lnTo>
                  <a:close/>
                  <a:moveTo>
                    <a:pt x="98" y="44"/>
                  </a:moveTo>
                  <a:cubicBezTo>
                    <a:pt x="78" y="58"/>
                    <a:pt x="78" y="58"/>
                    <a:pt x="78" y="58"/>
                  </a:cubicBezTo>
                  <a:cubicBezTo>
                    <a:pt x="78" y="44"/>
                    <a:pt x="78" y="44"/>
                    <a:pt x="78" y="44"/>
                  </a:cubicBezTo>
                  <a:lnTo>
                    <a:pt x="98" y="44"/>
                  </a:lnTo>
                  <a:close/>
                  <a:moveTo>
                    <a:pt x="15" y="99"/>
                  </a:moveTo>
                  <a:cubicBezTo>
                    <a:pt x="73" y="68"/>
                    <a:pt x="73" y="68"/>
                    <a:pt x="73" y="68"/>
                  </a:cubicBezTo>
                  <a:cubicBezTo>
                    <a:pt x="73" y="99"/>
                    <a:pt x="73" y="99"/>
                    <a:pt x="73" y="99"/>
                  </a:cubicBezTo>
                  <a:lnTo>
                    <a:pt x="15" y="99"/>
                  </a:lnTo>
                  <a:close/>
                  <a:moveTo>
                    <a:pt x="24" y="256"/>
                  </a:moveTo>
                  <a:cubicBezTo>
                    <a:pt x="57" y="194"/>
                    <a:pt x="57" y="194"/>
                    <a:pt x="57" y="194"/>
                  </a:cubicBezTo>
                  <a:cubicBezTo>
                    <a:pt x="98" y="216"/>
                    <a:pt x="98" y="216"/>
                    <a:pt x="98" y="216"/>
                  </a:cubicBezTo>
                  <a:lnTo>
                    <a:pt x="24" y="256"/>
                  </a:lnTo>
                  <a:close/>
                  <a:moveTo>
                    <a:pt x="153" y="194"/>
                  </a:moveTo>
                  <a:cubicBezTo>
                    <a:pt x="186" y="256"/>
                    <a:pt x="186" y="256"/>
                    <a:pt x="186" y="256"/>
                  </a:cubicBezTo>
                  <a:cubicBezTo>
                    <a:pt x="112" y="216"/>
                    <a:pt x="112" y="216"/>
                    <a:pt x="112" y="216"/>
                  </a:cubicBezTo>
                  <a:lnTo>
                    <a:pt x="153" y="194"/>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grpSp>
      <p:sp>
        <p:nvSpPr>
          <p:cNvPr id="24" name="Freeform 141"/>
          <p:cNvSpPr/>
          <p:nvPr/>
        </p:nvSpPr>
        <p:spPr bwMode="auto">
          <a:xfrm>
            <a:off x="5924297" y="3526944"/>
            <a:ext cx="35605" cy="0"/>
          </a:xfrm>
          <a:custGeom>
            <a:avLst/>
            <a:gdLst>
              <a:gd name="T0" fmla="*/ 0 w 11"/>
              <a:gd name="T1" fmla="*/ 0 w 11"/>
              <a:gd name="T2" fmla="*/ 1 w 11"/>
              <a:gd name="T3" fmla="*/ 11 w 11"/>
              <a:gd name="T4" fmla="*/ 0 w 11"/>
            </a:gdLst>
            <a:ahLst/>
            <a:cxnLst>
              <a:cxn ang="0">
                <a:pos x="T0" y="0"/>
              </a:cxn>
              <a:cxn ang="0">
                <a:pos x="T1" y="0"/>
              </a:cxn>
              <a:cxn ang="0">
                <a:pos x="T2" y="0"/>
              </a:cxn>
              <a:cxn ang="0">
                <a:pos x="T3" y="0"/>
              </a:cxn>
              <a:cxn ang="0">
                <a:pos x="T4" y="0"/>
              </a:cxn>
            </a:cxnLst>
            <a:rect l="0" t="0" r="r" b="b"/>
            <a:pathLst>
              <a:path w="11">
                <a:moveTo>
                  <a:pt x="0" y="0"/>
                </a:moveTo>
                <a:cubicBezTo>
                  <a:pt x="0" y="0"/>
                  <a:pt x="0" y="0"/>
                  <a:pt x="0" y="0"/>
                </a:cubicBezTo>
                <a:cubicBezTo>
                  <a:pt x="0" y="0"/>
                  <a:pt x="1" y="0"/>
                  <a:pt x="1" y="0"/>
                </a:cubicBezTo>
                <a:cubicBezTo>
                  <a:pt x="11" y="0"/>
                  <a:pt x="11" y="0"/>
                  <a:pt x="11" y="0"/>
                </a:cubicBezTo>
                <a:cubicBezTo>
                  <a:pt x="7" y="0"/>
                  <a:pt x="3" y="0"/>
                  <a:pt x="0" y="0"/>
                </a:cubicBezTo>
              </a:path>
            </a:pathLst>
          </a:custGeom>
          <a:solidFill>
            <a:srgbClr val="B1C8C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3" name="Rectangle 4"/>
          <p:cNvSpPr/>
          <p:nvPr/>
        </p:nvSpPr>
        <p:spPr>
          <a:xfrm>
            <a:off x="4064966" y="2484735"/>
            <a:ext cx="4107543" cy="3877330"/>
          </a:xfrm>
          <a:prstGeom prst="rect">
            <a:avLst/>
          </a:prstGeom>
          <a:solidFill>
            <a:schemeClr val="bg1"/>
          </a:solidFill>
          <a:ln>
            <a:solidFill>
              <a:schemeClr val="accent3"/>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cs typeface="+mn-ea"/>
              <a:sym typeface="+mn-lt"/>
            </a:endParaRPr>
          </a:p>
        </p:txBody>
      </p:sp>
      <p:sp>
        <p:nvSpPr>
          <p:cNvPr id="4" name="矩形 3"/>
          <p:cNvSpPr/>
          <p:nvPr/>
        </p:nvSpPr>
        <p:spPr>
          <a:xfrm>
            <a:off x="4850694" y="2972182"/>
            <a:ext cx="2558567" cy="368300"/>
          </a:xfrm>
          <a:prstGeom prst="rect">
            <a:avLst/>
          </a:prstGeom>
          <a:solidFill>
            <a:schemeClr val="accent3">
              <a:lumMod val="100000"/>
            </a:schemeClr>
          </a:solid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lt"/>
              </a:rPr>
              <a:t>02.</a:t>
            </a:r>
            <a:r>
              <a:rPr kumimoji="0" lang="zh-CN" altLang="en-US"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lt"/>
              </a:rPr>
              <a:t>电机系统</a:t>
            </a:r>
            <a:endParaRPr kumimoji="0" lang="zh-CN" altLang="en-US"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5" name="矩形 4"/>
          <p:cNvSpPr/>
          <p:nvPr/>
        </p:nvSpPr>
        <p:spPr>
          <a:xfrm>
            <a:off x="927367" y="1879982"/>
            <a:ext cx="1983319" cy="368300"/>
          </a:xfrm>
          <a:prstGeom prst="rect">
            <a:avLst/>
          </a:prstGeom>
          <a:solidFill>
            <a:schemeClr val="accent2"/>
          </a:solid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b="1" dirty="0">
                <a:solidFill>
                  <a:schemeClr val="bg1"/>
                </a:solidFill>
                <a:latin typeface="微软雅黑" panose="020B0503020204020204" charset="-122"/>
                <a:ea typeface="微软雅黑" panose="020B0503020204020204" charset="-122"/>
                <a:cs typeface="微软雅黑" panose="020B0503020204020204" charset="-122"/>
                <a:sym typeface="+mn-lt"/>
              </a:rPr>
              <a:t>01.</a:t>
            </a:r>
            <a:r>
              <a:rPr kumimoji="0" lang="zh-CN" altLang="en-US"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lt"/>
              </a:rPr>
              <a:t>电池系统</a:t>
            </a:r>
            <a:endParaRPr kumimoji="0" lang="zh-CN" altLang="en-US"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6" name="Text Box 10"/>
          <p:cNvSpPr txBox="1">
            <a:spLocks noChangeArrowheads="1"/>
          </p:cNvSpPr>
          <p:nvPr/>
        </p:nvSpPr>
        <p:spPr bwMode="auto">
          <a:xfrm>
            <a:off x="894788" y="2467671"/>
            <a:ext cx="2905849" cy="2830830"/>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defTabSz="1450975">
              <a:lnSpc>
                <a:spcPct val="150000"/>
              </a:lnSpc>
              <a:buFont typeface="Wingdings" panose="05000000000000000000" charset="0"/>
              <a:buChar char=""/>
              <a:defRPr/>
            </a:pPr>
            <a:r>
              <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动力电池</a:t>
            </a:r>
            <a:endPar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indent="0" defTabSz="1450975">
              <a:lnSpc>
                <a:spcPct val="150000"/>
              </a:lnSpc>
              <a:buFont typeface="Wingdings" panose="05000000000000000000" charset="0"/>
              <a:buNone/>
              <a:defRPr/>
            </a:pPr>
            <a:r>
              <a:rPr kumimoji="0" lang="zh-CN" altLang="en-US" sz="15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rPr>
              <a:t>乘用车/商用车核心动力来源，决定续航与安全</a:t>
            </a:r>
            <a:endParaRPr kumimoji="0" lang="zh-CN" altLang="en-US" sz="15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Wingdings" panose="05000000000000000000" charset="0"/>
              <a:buChar char=""/>
              <a:defRPr/>
            </a:pPr>
            <a:r>
              <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储能电池</a:t>
            </a:r>
            <a:endPar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defTabSz="1450975">
              <a:lnSpc>
                <a:spcPct val="150000"/>
              </a:lnSpc>
              <a:defRPr/>
            </a:pPr>
            <a:r>
              <a:rPr kumimoji="0" lang="zh-CN" altLang="en-US" sz="15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rPr>
              <a:t>应用于电网与工商业储能，需求增长快</a:t>
            </a:r>
            <a:endParaRPr kumimoji="0" lang="zh-CN" altLang="en-US" sz="15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Wingdings" panose="05000000000000000000" charset="0"/>
              <a:buChar char=""/>
              <a:defRPr/>
            </a:pPr>
            <a:r>
              <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BMS（电池管理系统）</a:t>
            </a:r>
            <a:endPar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defTabSz="1450975">
              <a:lnSpc>
                <a:spcPct val="150000"/>
              </a:lnSpc>
              <a:defRPr/>
            </a:pPr>
            <a:r>
              <a:rPr kumimoji="0" lang="zh-CN" altLang="en-US" sz="15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rPr>
              <a:t>负责监测、均衡与安全控制</a:t>
            </a:r>
            <a:endParaRPr kumimoji="0" lang="zh-CN" altLang="en-US" sz="15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7" name="矩形 6"/>
          <p:cNvSpPr/>
          <p:nvPr/>
        </p:nvSpPr>
        <p:spPr>
          <a:xfrm>
            <a:off x="8865311" y="1850772"/>
            <a:ext cx="1983319" cy="368300"/>
          </a:xfrm>
          <a:prstGeom prst="rect">
            <a:avLst/>
          </a:prstGeom>
          <a:solidFill>
            <a:schemeClr val="accent4"/>
          </a:solid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b="1" dirty="0">
                <a:solidFill>
                  <a:schemeClr val="bg1"/>
                </a:solidFill>
                <a:latin typeface="微软雅黑" panose="020B0503020204020204" charset="-122"/>
                <a:ea typeface="微软雅黑" panose="020B0503020204020204" charset="-122"/>
                <a:cs typeface="微软雅黑" panose="020B0503020204020204" charset="-122"/>
                <a:sym typeface="+mn-lt"/>
              </a:rPr>
              <a:t>03.</a:t>
            </a:r>
            <a:r>
              <a:rPr kumimoji="0" lang="zh-CN" altLang="en-US"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lt"/>
              </a:rPr>
              <a:t>电控系统</a:t>
            </a:r>
            <a:endParaRPr kumimoji="0" lang="zh-CN" altLang="en-US"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8" name="Text Box 10"/>
          <p:cNvSpPr txBox="1">
            <a:spLocks noChangeArrowheads="1"/>
          </p:cNvSpPr>
          <p:nvPr/>
        </p:nvSpPr>
        <p:spPr bwMode="auto">
          <a:xfrm>
            <a:off x="8832732" y="2438461"/>
            <a:ext cx="2905849" cy="2138045"/>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defTabSz="1450975">
              <a:lnSpc>
                <a:spcPct val="150000"/>
              </a:lnSpc>
              <a:buFont typeface="Wingdings" panose="05000000000000000000" charset="0"/>
              <a:buChar char=""/>
              <a:defRPr/>
            </a:pPr>
            <a:r>
              <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电机控制器</a:t>
            </a:r>
            <a:endPar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endParaRPr>
          </a:p>
          <a:p>
            <a:pPr defTabSz="1450975">
              <a:lnSpc>
                <a:spcPct val="150000"/>
              </a:lnSpc>
              <a:defRPr/>
            </a:pPr>
            <a:r>
              <a:rPr kumimoji="0" lang="zh-CN" altLang="en-US"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rPr>
              <a:t>控制电机运行状态</a:t>
            </a:r>
            <a:endParaRPr kumimoji="0" lang="zh-CN" altLang="en-US"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endParaRPr>
          </a:p>
          <a:p>
            <a:pPr marL="285750" indent="-285750" defTabSz="1450975">
              <a:lnSpc>
                <a:spcPct val="150000"/>
              </a:lnSpc>
              <a:buFont typeface="Wingdings" panose="05000000000000000000" charset="0"/>
              <a:buChar char=""/>
              <a:defRPr/>
            </a:pPr>
            <a:r>
              <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整车控制器（VCU）</a:t>
            </a:r>
            <a:endPar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endParaRPr>
          </a:p>
          <a:p>
            <a:pPr defTabSz="1450975">
              <a:lnSpc>
                <a:spcPct val="150000"/>
              </a:lnSpc>
              <a:defRPr/>
            </a:pPr>
            <a:r>
              <a:rPr kumimoji="0" lang="zh-CN" altLang="en-US"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rPr>
              <a:t>协调电池、电机等系统运行</a:t>
            </a:r>
            <a:endParaRPr kumimoji="0" lang="zh-CN" altLang="en-US"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endParaRPr>
          </a:p>
          <a:p>
            <a:pPr marL="285750" indent="-285750" defTabSz="1450975">
              <a:lnSpc>
                <a:spcPct val="150000"/>
              </a:lnSpc>
              <a:buFont typeface="Wingdings" panose="05000000000000000000" charset="0"/>
              <a:buChar char=""/>
              <a:defRPr/>
            </a:pPr>
            <a:r>
              <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电控系统</a:t>
            </a:r>
            <a:endPar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endParaRPr>
          </a:p>
          <a:p>
            <a:pPr defTabSz="1450975">
              <a:lnSpc>
                <a:spcPct val="150000"/>
              </a:lnSpc>
              <a:defRPr/>
            </a:pPr>
            <a:r>
              <a:rPr kumimoji="0" lang="zh-CN" altLang="en-US"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rPr>
              <a:t>实现整车智能化与能量管理</a:t>
            </a:r>
            <a:endParaRPr kumimoji="0" lang="zh-CN" altLang="en-US"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endParaRPr>
          </a:p>
        </p:txBody>
      </p:sp>
      <p:sp>
        <p:nvSpPr>
          <p:cNvPr id="9" name="Text Box 10"/>
          <p:cNvSpPr txBox="1">
            <a:spLocks noChangeArrowheads="1"/>
          </p:cNvSpPr>
          <p:nvPr/>
        </p:nvSpPr>
        <p:spPr bwMode="auto">
          <a:xfrm>
            <a:off x="4772637" y="3559871"/>
            <a:ext cx="2905849" cy="2484755"/>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defTabSz="1450975">
              <a:lnSpc>
                <a:spcPct val="150000"/>
              </a:lnSpc>
              <a:buFont typeface="Wingdings" panose="05000000000000000000" charset="0"/>
              <a:buChar char=""/>
              <a:defRPr/>
            </a:pPr>
            <a:r>
              <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永磁同步电机</a:t>
            </a:r>
            <a:endPar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endParaRPr>
          </a:p>
          <a:p>
            <a:pPr defTabSz="1450975">
              <a:lnSpc>
                <a:spcPct val="150000"/>
              </a:lnSpc>
              <a:defRPr/>
            </a:pPr>
            <a:r>
              <a:rPr kumimoji="0" lang="zh-CN" altLang="en-US" sz="15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rPr>
              <a:t>主流方案，效率高、体积小</a:t>
            </a:r>
            <a:endParaRPr kumimoji="0" lang="zh-CN" altLang="en-US" sz="15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endParaRPr>
          </a:p>
          <a:p>
            <a:pPr marL="285750" indent="-285750" defTabSz="1450975">
              <a:lnSpc>
                <a:spcPct val="150000"/>
              </a:lnSpc>
              <a:buFont typeface="Wingdings" panose="05000000000000000000" charset="0"/>
              <a:buChar char=""/>
              <a:defRPr/>
            </a:pPr>
            <a:r>
              <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异步电机</a:t>
            </a:r>
            <a:endPar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endParaRPr>
          </a:p>
          <a:p>
            <a:pPr defTabSz="1450975">
              <a:lnSpc>
                <a:spcPct val="150000"/>
              </a:lnSpc>
              <a:defRPr/>
            </a:pPr>
            <a:r>
              <a:rPr kumimoji="0" lang="zh-CN" altLang="en-US" sz="15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rPr>
              <a:t>成本低，适用于特定车型</a:t>
            </a:r>
            <a:endParaRPr kumimoji="0" lang="zh-CN" altLang="en-US" sz="15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endParaRPr>
          </a:p>
          <a:p>
            <a:pPr marL="285750" indent="-285750" defTabSz="1450975">
              <a:lnSpc>
                <a:spcPct val="150000"/>
              </a:lnSpc>
              <a:buFont typeface="Wingdings" panose="05000000000000000000" charset="0"/>
              <a:buChar char=""/>
              <a:defRPr/>
            </a:pPr>
            <a:r>
              <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驱动系统</a:t>
            </a:r>
            <a:endPar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endParaRPr>
          </a:p>
          <a:p>
            <a:pPr defTabSz="1450975">
              <a:lnSpc>
                <a:spcPct val="150000"/>
              </a:lnSpc>
              <a:defRPr/>
            </a:pPr>
            <a:r>
              <a:rPr kumimoji="0" lang="zh-CN" altLang="en-US" sz="15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rPr>
              <a:t>与电池、电控协同构成电驱系统</a:t>
            </a:r>
            <a:endParaRPr kumimoji="0" lang="zh-CN" altLang="en-US" sz="15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endParaRPr>
          </a:p>
          <a:p>
            <a:pPr marL="285750" indent="-285750" defTabSz="1450975">
              <a:lnSpc>
                <a:spcPct val="150000"/>
              </a:lnSpc>
              <a:buFont typeface="Wingdings" panose="05000000000000000000" charset="0"/>
              <a:buChar char=""/>
              <a:defRPr/>
            </a:pPr>
            <a:r>
              <a:rPr kumimoji="0" lang="zh-CN" altLang="en-US" sz="1500" b="0" i="0" u="none" strike="noStrike" kern="1200" cap="none" spc="0" normalizeH="0" baseline="0" noProof="0" dirty="0">
                <a:ln>
                  <a:noFill/>
                </a:ln>
                <a:solidFill>
                  <a:schemeClr val="bg2">
                    <a:lumMod val="50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ea"/>
                <a:sym typeface="+mn-lt"/>
              </a:rPr>
              <a:t>决定动力输出与能效表现</a:t>
            </a:r>
            <a:endParaRPr kumimoji="0" lang="zh-CN" altLang="en-US" sz="1500" b="0" i="0" u="none" strike="noStrike" kern="1200" cap="none" spc="0" normalizeH="0" baseline="0" noProof="0" dirty="0">
              <a:ln>
                <a:noFill/>
              </a:ln>
              <a:solidFill>
                <a:schemeClr val="bg2">
                  <a:lumMod val="50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ea"/>
              <a:sym typeface="+mn-lt"/>
            </a:endParaRPr>
          </a:p>
        </p:txBody>
      </p:sp>
      <p:grpSp>
        <p:nvGrpSpPr>
          <p:cNvPr id="55" name="组合 54"/>
          <p:cNvGrpSpPr/>
          <p:nvPr/>
        </p:nvGrpSpPr>
        <p:grpSpPr>
          <a:xfrm>
            <a:off x="498475" y="274955"/>
            <a:ext cx="9058910" cy="583565"/>
            <a:chOff x="1128" y="853"/>
            <a:chExt cx="14266" cy="919"/>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3"/>
              </p:custDataLst>
            </p:nvPr>
          </p:nvSpPr>
          <p:spPr>
            <a:xfrm>
              <a:off x="2076" y="853"/>
              <a:ext cx="13318" cy="919"/>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核心部件产业</a:t>
              </a:r>
              <a:endPar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 name="组合 132"/>
          <p:cNvGrpSpPr/>
          <p:nvPr/>
        </p:nvGrpSpPr>
        <p:grpSpPr>
          <a:xfrm>
            <a:off x="8975725" y="274955"/>
            <a:ext cx="2840990" cy="366395"/>
            <a:chOff x="11064" y="247"/>
            <a:chExt cx="7750" cy="814"/>
          </a:xfrm>
        </p:grpSpPr>
        <p:grpSp>
          <p:nvGrpSpPr>
            <p:cNvPr id="134" name="组合 10"/>
            <p:cNvGrpSpPr/>
            <p:nvPr/>
          </p:nvGrpSpPr>
          <p:grpSpPr>
            <a:xfrm>
              <a:off x="12344" y="247"/>
              <a:ext cx="6376" cy="656"/>
              <a:chOff x="6697011" y="412203"/>
              <a:chExt cx="3672216" cy="415778"/>
            </a:xfrm>
          </p:grpSpPr>
          <p:pic>
            <p:nvPicPr>
              <p:cNvPr id="135" name="Picture 3" descr="F:\中关村信息谷\信息谷资料\信息谷VI\logo-png.png"/>
              <p:cNvPicPr>
                <a:picLocks noChangeAspect="1" noChangeArrowheads="1"/>
              </p:cNvPicPr>
              <p:nvPr/>
            </p:nvPicPr>
            <p:blipFill>
              <a:blip r:embed="rId1" cstate="print"/>
              <a:srcRect/>
              <a:stretch>
                <a:fillRect/>
              </a:stretch>
            </p:blipFill>
            <p:spPr bwMode="auto">
              <a:xfrm>
                <a:off x="8713227" y="467941"/>
                <a:ext cx="1656000" cy="311029"/>
              </a:xfrm>
              <a:prstGeom prst="rect">
                <a:avLst/>
              </a:prstGeom>
              <a:noFill/>
            </p:spPr>
          </p:pic>
          <p:pic>
            <p:nvPicPr>
              <p:cNvPr id="151" name="Picture 3" descr="F:\中关村信息谷\信息谷资料\信息谷VI\PPT\LOGO02.png"/>
              <p:cNvPicPr>
                <a:picLocks noChangeAspect="1" noChangeArrowheads="1"/>
              </p:cNvPicPr>
              <p:nvPr/>
            </p:nvPicPr>
            <p:blipFill>
              <a:blip r:embed="rId2" cstate="print"/>
              <a:srcRect/>
              <a:stretch>
                <a:fillRect/>
              </a:stretch>
            </p:blipFill>
            <p:spPr bwMode="auto">
              <a:xfrm>
                <a:off x="6697011" y="412203"/>
                <a:ext cx="1728000" cy="415778"/>
              </a:xfrm>
              <a:prstGeom prst="rect">
                <a:avLst/>
              </a:prstGeom>
              <a:noFill/>
            </p:spPr>
          </p:pic>
        </p:grpSp>
        <p:pic>
          <p:nvPicPr>
            <p:cNvPr id="175" name="Picture 3" descr="F:\中关村信息谷\信息谷资料\信息谷VI\PPT\边条03.png"/>
            <p:cNvPicPr>
              <a:picLocks noChangeAspect="1" noChangeArrowheads="1"/>
            </p:cNvPicPr>
            <p:nvPr/>
          </p:nvPicPr>
          <p:blipFill>
            <a:blip r:embed="rId3" cstate="print"/>
            <a:srcRect/>
            <a:stretch>
              <a:fillRect/>
            </a:stretch>
          </p:blipFill>
          <p:spPr bwMode="auto">
            <a:xfrm flipV="1">
              <a:off x="11064" y="941"/>
              <a:ext cx="7751" cy="120"/>
            </a:xfrm>
            <a:prstGeom prst="rect">
              <a:avLst/>
            </a:prstGeom>
            <a:noFill/>
          </p:spPr>
        </p:pic>
      </p:grpSp>
      <p:sp>
        <p:nvSpPr>
          <p:cNvPr id="9" name="矩形 8"/>
          <p:cNvSpPr/>
          <p:nvPr/>
        </p:nvSpPr>
        <p:spPr>
          <a:xfrm>
            <a:off x="0" y="1681381"/>
            <a:ext cx="2934095" cy="34952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6615430" y="1681480"/>
            <a:ext cx="5576570" cy="3495040"/>
          </a:xfrm>
          <a:prstGeom prst="rect">
            <a:avLst/>
          </a:prstGeom>
          <a:solidFill>
            <a:srgbClr val="92C1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nvSpPr>
        <p:spPr>
          <a:xfrm>
            <a:off x="6781165" y="3429000"/>
            <a:ext cx="5457190" cy="891540"/>
          </a:xfrm>
          <a:prstGeom prst="rect">
            <a:avLst/>
          </a:prstGeom>
          <a:noFill/>
        </p:spPr>
        <p:txBody>
          <a:bodyPr wrap="square" rtlCol="0">
            <a:spAutoFit/>
          </a:bodyPr>
          <a:p>
            <a:r>
              <a:rPr lang="zh-CN" altLang="en-US" sz="52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动力电池环节</a:t>
            </a:r>
            <a:endParaRPr lang="zh-CN" altLang="en-US" sz="52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pic>
        <p:nvPicPr>
          <p:cNvPr id="8" name="图片 7"/>
          <p:cNvPicPr>
            <a:picLocks noChangeAspect="1"/>
          </p:cNvPicPr>
          <p:nvPr/>
        </p:nvPicPr>
        <p:blipFill>
          <a:blip r:embed="rId4"/>
          <a:stretch>
            <a:fillRect/>
          </a:stretch>
        </p:blipFill>
        <p:spPr>
          <a:xfrm>
            <a:off x="397905" y="1681381"/>
            <a:ext cx="6323809" cy="3495238"/>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 name="Rounded Rectangle 65"/>
          <p:cNvSpPr/>
          <p:nvPr/>
        </p:nvSpPr>
        <p:spPr>
          <a:xfrm>
            <a:off x="6454140" y="1779270"/>
            <a:ext cx="5315585" cy="1454150"/>
          </a:xfrm>
          <a:prstGeom prst="roundRect">
            <a:avLst/>
          </a:prstGeom>
          <a:solidFill>
            <a:srgbClr val="EBF4F5"/>
          </a:solidFill>
          <a:ln w="12700">
            <a:solidFill>
              <a:srgbClr val="C8DCD7"/>
            </a:solidFill>
          </a:ln>
        </p:spPr>
        <p:style>
          <a:lnRef idx="1">
            <a:schemeClr val="accent1"/>
          </a:lnRef>
          <a:fillRef idx="3">
            <a:schemeClr val="accent1"/>
          </a:fillRef>
          <a:effectRef idx="2">
            <a:schemeClr val="accent1"/>
          </a:effectRef>
          <a:fontRef idx="minor">
            <a:schemeClr val="lt1"/>
          </a:fontRef>
        </p:style>
        <p:txBody>
          <a:bodyPr rtlCol="0" anchor="ctr"/>
          <a:p>
            <a:pPr algn="ctr"/>
            <a:endParaRPr sz="2400">
              <a:solidFill>
                <a:schemeClr val="tx1"/>
              </a:solidFill>
              <a:latin typeface="微软雅黑" panose="020B0503020204020204" charset="-122"/>
              <a:ea typeface="微软雅黑" panose="020B0503020204020204" charset="-122"/>
            </a:endParaRPr>
          </a:p>
        </p:txBody>
      </p:sp>
      <p:sp>
        <p:nvSpPr>
          <p:cNvPr id="19" name="圆角矩形 18"/>
          <p:cNvSpPr/>
          <p:nvPr/>
        </p:nvSpPr>
        <p:spPr>
          <a:xfrm>
            <a:off x="1190625" y="2420620"/>
            <a:ext cx="4123690" cy="349885"/>
          </a:xfrm>
          <a:prstGeom prst="roundRect">
            <a:avLst/>
          </a:prstGeom>
          <a:solidFill>
            <a:schemeClr val="bg1"/>
          </a:solidFill>
          <a:ln>
            <a:solidFill>
              <a:srgbClr val="6AAF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55" name="组合 54"/>
          <p:cNvGrpSpPr/>
          <p:nvPr/>
        </p:nvGrpSpPr>
        <p:grpSpPr>
          <a:xfrm>
            <a:off x="498475" y="274955"/>
            <a:ext cx="9058910" cy="583565"/>
            <a:chOff x="1128" y="853"/>
            <a:chExt cx="14266" cy="919"/>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3"/>
              </p:custDataLst>
            </p:nvPr>
          </p:nvSpPr>
          <p:spPr>
            <a:xfrm>
              <a:off x="2076" y="853"/>
              <a:ext cx="13318" cy="919"/>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动力电池：新能源产业价值核心环节</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
        <p:nvSpPr>
          <p:cNvPr id="3" name="Rectangle 2"/>
          <p:cNvSpPr/>
          <p:nvPr/>
        </p:nvSpPr>
        <p:spPr>
          <a:xfrm>
            <a:off x="6662420" y="1779270"/>
            <a:ext cx="5075555" cy="1635760"/>
          </a:xfrm>
          <a:prstGeom prst="rect">
            <a:avLst/>
          </a:prstGeom>
        </p:spPr>
        <p:txBody>
          <a:bodyPr wrap="square">
            <a:noAutofit/>
          </a:bodyPr>
          <a:p>
            <a:pPr marL="285750" indent="-285750" algn="l">
              <a:lnSpc>
                <a:spcPct val="120000"/>
              </a:lnSpc>
              <a:buFont typeface="Wingdings" panose="05000000000000000000" charset="0"/>
              <a:buChar char=""/>
            </a:pPr>
            <a:r>
              <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rPr>
              <a:t>位于新能源产业链中游核心环节，是技术与利润最集中的领域</a:t>
            </a:r>
            <a:endPar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endParaRPr>
          </a:p>
          <a:p>
            <a:pPr marL="285750" indent="-285750" algn="l">
              <a:lnSpc>
                <a:spcPct val="120000"/>
              </a:lnSpc>
              <a:buFont typeface="Wingdings" panose="05000000000000000000" charset="0"/>
              <a:buChar char=""/>
            </a:pPr>
            <a:r>
              <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rPr>
              <a:t>决定新能源汽车三大核心指标：续航里程 / 安全性能 / 整车成本</a:t>
            </a:r>
            <a:endPar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endParaRPr>
          </a:p>
          <a:p>
            <a:pPr marL="285750" indent="-285750" algn="l">
              <a:lnSpc>
                <a:spcPct val="120000"/>
              </a:lnSpc>
              <a:buFont typeface="Wingdings" panose="05000000000000000000" charset="0"/>
              <a:buChar char=""/>
            </a:pPr>
            <a:r>
              <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rPr>
              <a:t>是连接上游资源与下游应用的“枢纽环节”</a:t>
            </a:r>
            <a:endPar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endParaRPr>
          </a:p>
        </p:txBody>
      </p:sp>
      <p:sp>
        <p:nvSpPr>
          <p:cNvPr id="4" name="TextBox 3"/>
          <p:cNvSpPr txBox="1"/>
          <p:nvPr/>
        </p:nvSpPr>
        <p:spPr>
          <a:xfrm>
            <a:off x="7962319" y="1347656"/>
            <a:ext cx="2158551" cy="414020"/>
          </a:xfrm>
          <a:prstGeom prst="rect">
            <a:avLst/>
          </a:prstGeom>
          <a:ln w="12700" cap="flat" cmpd="sng" algn="ctr">
            <a:noFill/>
            <a:prstDash val="dash"/>
            <a:miter lim="800000"/>
          </a:ln>
        </p:spPr>
        <p:style>
          <a:lnRef idx="0">
            <a:schemeClr val="accent1"/>
          </a:lnRef>
          <a:fillRef idx="0">
            <a:srgbClr val="FFFFFF"/>
          </a:fillRef>
          <a:effectRef idx="0">
            <a:srgbClr val="FFFFFF"/>
          </a:effectRef>
          <a:fontRef idx="minor">
            <a:schemeClr val="tx1"/>
          </a:fontRef>
        </p:style>
        <p:txBody>
          <a:bodyPr wrap="square" rtlCol="0">
            <a:spAutoFit/>
          </a:bodyPr>
          <a:p>
            <a:pPr algn="ctr"/>
            <a:r>
              <a:rPr lang="zh-CN" altLang="en-US" sz="2100" spc="100" noProof="0" dirty="0">
                <a:ln>
                  <a:noFill/>
                </a:ln>
                <a:solidFill>
                  <a:schemeClr val="bg2">
                    <a:lumMod val="50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思源黑体 CN Medium" pitchFamily="34" charset="-122"/>
                <a:sym typeface="+mn-ea"/>
              </a:rPr>
              <a:t>核心地位</a:t>
            </a:r>
            <a:endParaRPr lang="zh-CN" altLang="en-US" sz="2100" spc="100" noProof="0" dirty="0">
              <a:ln>
                <a:noFill/>
              </a:ln>
              <a:solidFill>
                <a:schemeClr val="bg2">
                  <a:lumMod val="50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思源黑体 CN Medium" pitchFamily="34" charset="-122"/>
              <a:sym typeface="+mn-ea"/>
            </a:endParaRPr>
          </a:p>
        </p:txBody>
      </p:sp>
      <p:sp>
        <p:nvSpPr>
          <p:cNvPr id="75" name="AutoShape 103"/>
          <p:cNvSpPr>
            <a:spLocks noChangeArrowheads="1"/>
          </p:cNvSpPr>
          <p:nvPr/>
        </p:nvSpPr>
        <p:spPr bwMode="auto">
          <a:xfrm>
            <a:off x="1181735" y="1137285"/>
            <a:ext cx="4526915" cy="400685"/>
          </a:xfrm>
          <a:prstGeom prst="homePlate">
            <a:avLst>
              <a:gd name="adj" fmla="val 26494"/>
            </a:avLst>
          </a:prstGeom>
        </p:spPr>
        <p:style>
          <a:lnRef idx="2">
            <a:schemeClr val="lt1"/>
          </a:lnRef>
          <a:fillRef idx="1">
            <a:schemeClr val="accent1"/>
          </a:fillRef>
          <a:effectRef idx="1">
            <a:schemeClr val="accent1"/>
          </a:effectRef>
          <a:fontRef idx="minor">
            <a:schemeClr val="lt1"/>
          </a:fontRef>
        </p:style>
        <p:txBody>
          <a:bodyPr lIns="182880" tIns="91440" bIns="91440" anchor="ctr"/>
          <a:lstStyle/>
          <a:p>
            <a:pPr algn="ctr" eaLnBrk="0" hangingPunct="0"/>
            <a:r>
              <a:rPr lang="zh-CN" altLang="en-US" sz="1600" b="1" dirty="0" smtClean="0">
                <a:solidFill>
                  <a:schemeClr val="bg1"/>
                </a:solidFill>
                <a:latin typeface="微软雅黑" panose="020B0503020204020204" charset="-122"/>
                <a:ea typeface="微软雅黑" panose="020B0503020204020204" charset="-122"/>
              </a:rPr>
              <a:t>上游</a:t>
            </a:r>
            <a:r>
              <a:rPr lang="en-US" altLang="zh-CN" sz="1600" b="1" dirty="0" smtClean="0">
                <a:solidFill>
                  <a:schemeClr val="bg1"/>
                </a:solidFill>
                <a:latin typeface="微软雅黑" panose="020B0503020204020204" charset="-122"/>
                <a:ea typeface="微软雅黑" panose="020B0503020204020204" charset="-122"/>
              </a:rPr>
              <a:t>（资源 + 材料）</a:t>
            </a:r>
            <a:endParaRPr lang="en-US" altLang="zh-CN" sz="1600" b="1" dirty="0" smtClean="0">
              <a:solidFill>
                <a:schemeClr val="bg1"/>
              </a:solidFill>
              <a:latin typeface="微软雅黑" panose="020B0503020204020204" charset="-122"/>
              <a:ea typeface="微软雅黑" panose="020B0503020204020204" charset="-122"/>
            </a:endParaRPr>
          </a:p>
        </p:txBody>
      </p:sp>
      <p:sp>
        <p:nvSpPr>
          <p:cNvPr id="11" name="Oval 1"/>
          <p:cNvSpPr/>
          <p:nvPr/>
        </p:nvSpPr>
        <p:spPr>
          <a:xfrm>
            <a:off x="6736715" y="3820795"/>
            <a:ext cx="5075555" cy="982345"/>
          </a:xfrm>
          <a:prstGeom prst="ellipse">
            <a:avLst/>
          </a:prstGeom>
          <a:solidFill>
            <a:schemeClr val="accent2"/>
          </a:solidFill>
          <a:ln w="76200" cap="flat">
            <a:solidFill>
              <a:schemeClr val="bg1"/>
            </a:solidFill>
            <a:prstDash val="solid"/>
            <a:miter/>
          </a:ln>
          <a:effectLst>
            <a:outerShdw blurRad="292100" dist="152400" dir="5400000" algn="ctr" rotWithShape="0">
              <a:srgbClr val="000000">
                <a:alpha val="24000"/>
              </a:srgbClr>
            </a:outerShdw>
          </a:effectLst>
        </p:spPr>
        <p:txBody>
          <a:bodyPr rtlCol="0" anchor="ctr"/>
          <a:p>
            <a:pPr algn="l"/>
            <a:endParaRPr lang="en-ID">
              <a:solidFill>
                <a:schemeClr val="accent1">
                  <a:lumMod val="40000"/>
                  <a:lumOff val="60000"/>
                </a:schemeClr>
              </a:solidFill>
              <a:latin typeface="微软雅黑" panose="020B0503020204020204" charset="-122"/>
              <a:ea typeface="微软雅黑" panose="020B0503020204020204" charset="-122"/>
              <a:cs typeface="思源黑体 CN Medium" pitchFamily="34" charset="-122"/>
            </a:endParaRPr>
          </a:p>
        </p:txBody>
      </p:sp>
      <p:sp>
        <p:nvSpPr>
          <p:cNvPr id="12" name="Rectangle 2"/>
          <p:cNvSpPr/>
          <p:nvPr/>
        </p:nvSpPr>
        <p:spPr>
          <a:xfrm>
            <a:off x="7261225" y="4000500"/>
            <a:ext cx="4629150" cy="414655"/>
          </a:xfrm>
          <a:prstGeom prst="rect">
            <a:avLst/>
          </a:prstGeom>
        </p:spPr>
        <p:txBody>
          <a:bodyPr wrap="square">
            <a:noAutofit/>
          </a:bodyPr>
          <a:p>
            <a:pPr marL="285750" indent="-285750" algn="l">
              <a:lnSpc>
                <a:spcPct val="120000"/>
              </a:lnSpc>
              <a:buFont typeface="Wingdings" panose="05000000000000000000" charset="0"/>
              <a:buChar char=""/>
            </a:pPr>
            <a:r>
              <a:rPr sz="1400" spc="120" dirty="0">
                <a:solidFill>
                  <a:schemeClr val="bg1"/>
                </a:solidFill>
                <a:latin typeface="微软雅黑" panose="020B0503020204020204" charset="-122"/>
                <a:ea typeface="微软雅黑" panose="020B0503020204020204" charset="-122"/>
                <a:cs typeface="思源黑体 CN Medium" pitchFamily="34" charset="-122"/>
              </a:rPr>
              <a:t>新能源汽车快速增长 → 动力电池需求爆发</a:t>
            </a:r>
            <a:endParaRPr sz="1400" spc="120" dirty="0">
              <a:solidFill>
                <a:schemeClr val="bg1"/>
              </a:solidFill>
              <a:latin typeface="微软雅黑" panose="020B0503020204020204" charset="-122"/>
              <a:ea typeface="微软雅黑" panose="020B0503020204020204" charset="-122"/>
              <a:cs typeface="思源黑体 CN Medium" pitchFamily="34" charset="-122"/>
            </a:endParaRPr>
          </a:p>
          <a:p>
            <a:pPr marL="285750" indent="-285750" algn="l">
              <a:lnSpc>
                <a:spcPct val="120000"/>
              </a:lnSpc>
              <a:buFont typeface="Wingdings" panose="05000000000000000000" charset="0"/>
              <a:buChar char=""/>
            </a:pPr>
            <a:r>
              <a:rPr sz="1400" spc="120" dirty="0">
                <a:solidFill>
                  <a:schemeClr val="bg1"/>
                </a:solidFill>
                <a:latin typeface="微软雅黑" panose="020B0503020204020204" charset="-122"/>
                <a:ea typeface="微软雅黑" panose="020B0503020204020204" charset="-122"/>
                <a:cs typeface="思源黑体 CN Medium" pitchFamily="34" charset="-122"/>
              </a:rPr>
              <a:t>储能市场兴起 → 第二增长曲线形成</a:t>
            </a:r>
            <a:endParaRPr sz="1400" spc="120" dirty="0">
              <a:solidFill>
                <a:schemeClr val="bg1"/>
              </a:solidFill>
              <a:latin typeface="微软雅黑" panose="020B0503020204020204" charset="-122"/>
              <a:ea typeface="微软雅黑" panose="020B0503020204020204" charset="-122"/>
              <a:cs typeface="思源黑体 CN Medium" pitchFamily="34" charset="-122"/>
            </a:endParaRPr>
          </a:p>
        </p:txBody>
      </p:sp>
      <p:sp>
        <p:nvSpPr>
          <p:cNvPr id="13" name="TextBox 3"/>
          <p:cNvSpPr txBox="1"/>
          <p:nvPr/>
        </p:nvSpPr>
        <p:spPr>
          <a:xfrm>
            <a:off x="7962319" y="3431726"/>
            <a:ext cx="2158551" cy="414020"/>
          </a:xfrm>
          <a:prstGeom prst="rect">
            <a:avLst/>
          </a:prstGeom>
          <a:ln w="12700" cap="flat" cmpd="sng" algn="ctr">
            <a:noFill/>
            <a:prstDash val="dash"/>
            <a:miter lim="800000"/>
          </a:ln>
        </p:spPr>
        <p:style>
          <a:lnRef idx="0">
            <a:schemeClr val="accent1"/>
          </a:lnRef>
          <a:fillRef idx="0">
            <a:srgbClr val="FFFFFF"/>
          </a:fillRef>
          <a:effectRef idx="0">
            <a:srgbClr val="FFFFFF"/>
          </a:effectRef>
          <a:fontRef idx="minor">
            <a:schemeClr val="tx1"/>
          </a:fontRef>
        </p:style>
        <p:txBody>
          <a:bodyPr wrap="square" rtlCol="0">
            <a:spAutoFit/>
          </a:bodyPr>
          <a:p>
            <a:pPr algn="ctr"/>
            <a:r>
              <a:rPr lang="zh-CN" altLang="en-US" sz="2100" spc="100" noProof="0" dirty="0">
                <a:ln>
                  <a:noFill/>
                </a:ln>
                <a:solidFill>
                  <a:schemeClr val="bg2">
                    <a:lumMod val="50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思源黑体 CN Medium" pitchFamily="34" charset="-122"/>
                <a:sym typeface="+mn-ea"/>
              </a:rPr>
              <a:t>需求驱动</a:t>
            </a:r>
            <a:endParaRPr lang="zh-CN" altLang="en-US" sz="2100" spc="100" noProof="0" dirty="0">
              <a:ln>
                <a:noFill/>
              </a:ln>
              <a:solidFill>
                <a:schemeClr val="bg2">
                  <a:lumMod val="50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思源黑体 CN Medium" pitchFamily="34" charset="-122"/>
              <a:sym typeface="+mn-ea"/>
            </a:endParaRPr>
          </a:p>
        </p:txBody>
      </p:sp>
      <p:grpSp>
        <p:nvGrpSpPr>
          <p:cNvPr id="31" name="组合 30"/>
          <p:cNvGrpSpPr/>
          <p:nvPr/>
        </p:nvGrpSpPr>
        <p:grpSpPr>
          <a:xfrm>
            <a:off x="1190625" y="1639961"/>
            <a:ext cx="4110990" cy="694117"/>
            <a:chOff x="10993" y="2373"/>
            <a:chExt cx="6474" cy="1338"/>
          </a:xfrm>
        </p:grpSpPr>
        <p:sp>
          <p:nvSpPr>
            <p:cNvPr id="78" name="TextBox 20"/>
            <p:cNvSpPr txBox="1"/>
            <p:nvPr/>
          </p:nvSpPr>
          <p:spPr>
            <a:xfrm>
              <a:off x="10993" y="2373"/>
              <a:ext cx="1575" cy="577"/>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p>
              <a:pPr algn="ctr"/>
              <a:r>
                <a:rPr lang="zh-CN" altLang="en-US" sz="1200" b="1" dirty="0" smtClean="0">
                  <a:solidFill>
                    <a:schemeClr val="bg1"/>
                  </a:solidFill>
                  <a:latin typeface="微软雅黑" panose="020B0503020204020204" charset="-122"/>
                  <a:ea typeface="微软雅黑" panose="020B0503020204020204" charset="-122"/>
                  <a:cs typeface="Arial" panose="020B0604020202090204" pitchFamily="34" charset="0"/>
                </a:rPr>
                <a:t>锂</a:t>
              </a:r>
              <a:endParaRPr lang="zh-CN" altLang="en-US" sz="1200" b="1" dirty="0" smtClean="0">
                <a:solidFill>
                  <a:schemeClr val="bg1"/>
                </a:solidFill>
                <a:latin typeface="微软雅黑" panose="020B0503020204020204" charset="-122"/>
                <a:ea typeface="微软雅黑" panose="020B0503020204020204" charset="-122"/>
                <a:cs typeface="Arial" panose="020B0604020202090204" pitchFamily="34" charset="0"/>
              </a:endParaRPr>
            </a:p>
          </p:txBody>
        </p:sp>
        <p:sp>
          <p:nvSpPr>
            <p:cNvPr id="79" name="TextBox 21"/>
            <p:cNvSpPr txBox="1"/>
            <p:nvPr/>
          </p:nvSpPr>
          <p:spPr>
            <a:xfrm>
              <a:off x="12732" y="2377"/>
              <a:ext cx="1597" cy="578"/>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dirty="0">
                  <a:solidFill>
                    <a:schemeClr val="bg1"/>
                  </a:solidFill>
                  <a:latin typeface="微软雅黑" panose="020B0503020204020204" charset="-122"/>
                  <a:ea typeface="微软雅黑" panose="020B0503020204020204" charset="-122"/>
                </a:rPr>
                <a:t>镍</a:t>
              </a:r>
              <a:endParaRPr lang="zh-CN" altLang="en-US" dirty="0">
                <a:solidFill>
                  <a:schemeClr val="bg1"/>
                </a:solidFill>
                <a:latin typeface="微软雅黑" panose="020B0503020204020204" charset="-122"/>
                <a:ea typeface="微软雅黑" panose="020B0503020204020204" charset="-122"/>
              </a:endParaRPr>
            </a:p>
          </p:txBody>
        </p:sp>
        <p:sp>
          <p:nvSpPr>
            <p:cNvPr id="8" name="TextBox 21"/>
            <p:cNvSpPr txBox="1"/>
            <p:nvPr/>
          </p:nvSpPr>
          <p:spPr>
            <a:xfrm>
              <a:off x="14467" y="2379"/>
              <a:ext cx="1480" cy="571"/>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dirty="0">
                  <a:solidFill>
                    <a:schemeClr val="bg1"/>
                  </a:solidFill>
                  <a:latin typeface="微软雅黑" panose="020B0503020204020204" charset="-122"/>
                  <a:ea typeface="微软雅黑" panose="020B0503020204020204" charset="-122"/>
                </a:rPr>
                <a:t>钴</a:t>
              </a:r>
              <a:endParaRPr lang="zh-CN" altLang="en-US" dirty="0">
                <a:solidFill>
                  <a:schemeClr val="bg1"/>
                </a:solidFill>
                <a:latin typeface="微软雅黑" panose="020B0503020204020204" charset="-122"/>
                <a:ea typeface="微软雅黑" panose="020B0503020204020204" charset="-122"/>
              </a:endParaRPr>
            </a:p>
          </p:txBody>
        </p:sp>
        <p:sp>
          <p:nvSpPr>
            <p:cNvPr id="14" name="TextBox 21"/>
            <p:cNvSpPr txBox="1"/>
            <p:nvPr/>
          </p:nvSpPr>
          <p:spPr>
            <a:xfrm>
              <a:off x="16085" y="2380"/>
              <a:ext cx="1382" cy="571"/>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dirty="0">
                  <a:solidFill>
                    <a:schemeClr val="bg1"/>
                  </a:solidFill>
                  <a:latin typeface="微软雅黑" panose="020B0503020204020204" charset="-122"/>
                  <a:ea typeface="微软雅黑" panose="020B0503020204020204" charset="-122"/>
                </a:rPr>
                <a:t>石墨</a:t>
              </a:r>
              <a:endParaRPr lang="zh-CN" altLang="en-US" dirty="0">
                <a:solidFill>
                  <a:schemeClr val="bg1"/>
                </a:solidFill>
                <a:latin typeface="微软雅黑" panose="020B0503020204020204" charset="-122"/>
                <a:ea typeface="微软雅黑" panose="020B0503020204020204" charset="-122"/>
              </a:endParaRPr>
            </a:p>
          </p:txBody>
        </p:sp>
        <p:sp>
          <p:nvSpPr>
            <p:cNvPr id="48" name="Text Box 109"/>
            <p:cNvSpPr txBox="1">
              <a:spLocks noChangeArrowheads="1"/>
            </p:cNvSpPr>
            <p:nvPr/>
          </p:nvSpPr>
          <p:spPr bwMode="auto">
            <a:xfrm>
              <a:off x="10993" y="3058"/>
              <a:ext cx="1597" cy="653"/>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100" dirty="0" smtClean="0">
                  <a:latin typeface="微软雅黑" panose="020B0503020204020204" charset="-122"/>
                  <a:ea typeface="微软雅黑" panose="020B0503020204020204" charset="-122"/>
                  <a:sym typeface="+mn-ea"/>
                </a:rPr>
                <a:t>正极材料（LFP / 三元）</a:t>
              </a:r>
              <a:endParaRPr lang="zh-CN" altLang="en-US" sz="1100" dirty="0" smtClean="0">
                <a:latin typeface="微软雅黑" panose="020B0503020204020204" charset="-122"/>
                <a:ea typeface="微软雅黑" panose="020B0503020204020204" charset="-122"/>
                <a:sym typeface="+mn-ea"/>
              </a:endParaRPr>
            </a:p>
          </p:txBody>
        </p:sp>
        <p:sp>
          <p:nvSpPr>
            <p:cNvPr id="15" name="Text Box 109"/>
            <p:cNvSpPr txBox="1">
              <a:spLocks noChangeArrowheads="1"/>
            </p:cNvSpPr>
            <p:nvPr/>
          </p:nvSpPr>
          <p:spPr bwMode="auto">
            <a:xfrm>
              <a:off x="12732" y="3057"/>
              <a:ext cx="1597" cy="653"/>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100" dirty="0" smtClean="0">
                  <a:latin typeface="微软雅黑" panose="020B0503020204020204" charset="-122"/>
                  <a:ea typeface="微软雅黑" panose="020B0503020204020204" charset="-122"/>
                  <a:sym typeface="+mn-ea"/>
                </a:rPr>
                <a:t>负极材料（石墨 / 硅基）</a:t>
              </a:r>
              <a:endParaRPr lang="zh-CN" altLang="en-US" sz="1100" dirty="0" smtClean="0">
                <a:latin typeface="微软雅黑" panose="020B0503020204020204" charset="-122"/>
                <a:ea typeface="微软雅黑" panose="020B0503020204020204" charset="-122"/>
                <a:sym typeface="+mn-ea"/>
              </a:endParaRPr>
            </a:p>
          </p:txBody>
        </p:sp>
        <p:sp>
          <p:nvSpPr>
            <p:cNvPr id="16" name="Text Box 109"/>
            <p:cNvSpPr txBox="1">
              <a:spLocks noChangeArrowheads="1"/>
            </p:cNvSpPr>
            <p:nvPr/>
          </p:nvSpPr>
          <p:spPr bwMode="auto">
            <a:xfrm>
              <a:off x="14460" y="3048"/>
              <a:ext cx="1479" cy="651"/>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100" dirty="0" smtClean="0">
                  <a:latin typeface="微软雅黑" panose="020B0503020204020204" charset="-122"/>
                  <a:ea typeface="微软雅黑" panose="020B0503020204020204" charset="-122"/>
                  <a:sym typeface="+mn-ea"/>
                </a:rPr>
                <a:t>电解液</a:t>
              </a:r>
              <a:endParaRPr lang="zh-CN" altLang="en-US" sz="1100" dirty="0" smtClean="0">
                <a:latin typeface="微软雅黑" panose="020B0503020204020204" charset="-122"/>
                <a:ea typeface="微软雅黑" panose="020B0503020204020204" charset="-122"/>
                <a:sym typeface="+mn-ea"/>
              </a:endParaRPr>
            </a:p>
          </p:txBody>
        </p:sp>
        <p:sp>
          <p:nvSpPr>
            <p:cNvPr id="17" name="Text Box 109"/>
            <p:cNvSpPr txBox="1">
              <a:spLocks noChangeArrowheads="1"/>
            </p:cNvSpPr>
            <p:nvPr/>
          </p:nvSpPr>
          <p:spPr bwMode="auto">
            <a:xfrm>
              <a:off x="16093" y="3051"/>
              <a:ext cx="1374" cy="652"/>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100" dirty="0" smtClean="0">
                  <a:latin typeface="微软雅黑" panose="020B0503020204020204" charset="-122"/>
                  <a:ea typeface="微软雅黑" panose="020B0503020204020204" charset="-122"/>
                  <a:sym typeface="+mn-ea"/>
                </a:rPr>
                <a:t>隔膜</a:t>
              </a:r>
              <a:endParaRPr lang="zh-CN" altLang="en-US" sz="1100" dirty="0" smtClean="0">
                <a:latin typeface="微软雅黑" panose="020B0503020204020204" charset="-122"/>
                <a:ea typeface="微软雅黑" panose="020B0503020204020204" charset="-122"/>
                <a:sym typeface="+mn-ea"/>
              </a:endParaRPr>
            </a:p>
          </p:txBody>
        </p:sp>
      </p:grpSp>
      <p:sp>
        <p:nvSpPr>
          <p:cNvPr id="18" name="文本框 17"/>
          <p:cNvSpPr txBox="1"/>
          <p:nvPr/>
        </p:nvSpPr>
        <p:spPr>
          <a:xfrm>
            <a:off x="1203325" y="2449195"/>
            <a:ext cx="2188210" cy="491490"/>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rPr>
              <a:t>资源约束强（锂最关键）</a:t>
            </a:r>
            <a:endParaRPr lang="zh-CN" altLang="en-US" sz="1300">
              <a:solidFill>
                <a:schemeClr val="bg2">
                  <a:lumMod val="50000"/>
                </a:schemeClr>
              </a:solidFill>
              <a:latin typeface="微软雅黑" panose="020B0503020204020204" charset="-122"/>
              <a:ea typeface="微软雅黑" panose="020B0503020204020204" charset="-122"/>
            </a:endParaRPr>
          </a:p>
          <a:p>
            <a:pPr indent="0">
              <a:buFont typeface="Wingdings" panose="05000000000000000000" charset="0"/>
              <a:buNone/>
            </a:pPr>
            <a:endParaRPr lang="zh-CN" altLang="en-US" sz="1300">
              <a:solidFill>
                <a:schemeClr val="bg2">
                  <a:lumMod val="50000"/>
                </a:schemeClr>
              </a:solidFill>
              <a:latin typeface="微软雅黑" panose="020B0503020204020204" charset="-122"/>
              <a:ea typeface="微软雅黑" panose="020B0503020204020204" charset="-122"/>
            </a:endParaRPr>
          </a:p>
        </p:txBody>
      </p:sp>
      <p:sp>
        <p:nvSpPr>
          <p:cNvPr id="32" name="文本框 31"/>
          <p:cNvSpPr txBox="1"/>
          <p:nvPr/>
        </p:nvSpPr>
        <p:spPr>
          <a:xfrm>
            <a:off x="3846830" y="2444115"/>
            <a:ext cx="1662430" cy="56832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sym typeface="+mn-ea"/>
              </a:rPr>
              <a:t>成本波动大</a:t>
            </a:r>
            <a:endParaRPr lang="zh-CN" altLang="en-US" sz="1300">
              <a:solidFill>
                <a:schemeClr val="bg2">
                  <a:lumMod val="50000"/>
                </a:schemeClr>
              </a:solidFill>
              <a:latin typeface="微软雅黑" panose="020B0503020204020204" charset="-122"/>
              <a:ea typeface="微软雅黑" panose="020B0503020204020204" charset="-122"/>
            </a:endParaRPr>
          </a:p>
          <a:p>
            <a:pPr marL="285750" indent="-285750">
              <a:buFont typeface="Wingdings" panose="05000000000000000000" charset="0"/>
              <a:buChar char=""/>
            </a:pPr>
            <a:endParaRPr lang="zh-CN" altLang="en-US"/>
          </a:p>
        </p:txBody>
      </p:sp>
      <p:sp>
        <p:nvSpPr>
          <p:cNvPr id="33" name="圆角矩形 32"/>
          <p:cNvSpPr/>
          <p:nvPr/>
        </p:nvSpPr>
        <p:spPr>
          <a:xfrm>
            <a:off x="1212215" y="4116705"/>
            <a:ext cx="4123690" cy="349885"/>
          </a:xfrm>
          <a:prstGeom prst="roundRect">
            <a:avLst/>
          </a:prstGeom>
          <a:solidFill>
            <a:schemeClr val="bg1"/>
          </a:solidFill>
          <a:ln>
            <a:solidFill>
              <a:srgbClr val="6AAF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AutoShape 103"/>
          <p:cNvSpPr>
            <a:spLocks noChangeArrowheads="1"/>
          </p:cNvSpPr>
          <p:nvPr/>
        </p:nvSpPr>
        <p:spPr bwMode="auto">
          <a:xfrm>
            <a:off x="1203325" y="2833370"/>
            <a:ext cx="4526915" cy="400685"/>
          </a:xfrm>
          <a:prstGeom prst="homePlate">
            <a:avLst>
              <a:gd name="adj" fmla="val 26494"/>
            </a:avLst>
          </a:prstGeom>
        </p:spPr>
        <p:style>
          <a:lnRef idx="2">
            <a:schemeClr val="lt1"/>
          </a:lnRef>
          <a:fillRef idx="1">
            <a:schemeClr val="accent1"/>
          </a:fillRef>
          <a:effectRef idx="1">
            <a:schemeClr val="accent1"/>
          </a:effectRef>
          <a:fontRef idx="minor">
            <a:schemeClr val="lt1"/>
          </a:fontRef>
        </p:style>
        <p:txBody>
          <a:bodyPr lIns="182880" tIns="91440" bIns="91440" anchor="ctr"/>
          <a:lstStyle/>
          <a:p>
            <a:pPr algn="ctr" eaLnBrk="0" hangingPunct="0"/>
            <a:r>
              <a:rPr sz="1600" b="1" dirty="0" smtClean="0">
                <a:solidFill>
                  <a:schemeClr val="bg1"/>
                </a:solidFill>
                <a:latin typeface="微软雅黑" panose="020B0503020204020204" charset="-122"/>
                <a:ea typeface="微软雅黑" panose="020B0503020204020204" charset="-122"/>
              </a:rPr>
              <a:t>中游（核心制造）</a:t>
            </a:r>
            <a:endParaRPr sz="1600" b="1" dirty="0" smtClean="0">
              <a:solidFill>
                <a:schemeClr val="bg1"/>
              </a:solidFill>
              <a:latin typeface="微软雅黑" panose="020B0503020204020204" charset="-122"/>
              <a:ea typeface="微软雅黑" panose="020B0503020204020204" charset="-122"/>
            </a:endParaRPr>
          </a:p>
        </p:txBody>
      </p:sp>
      <p:grpSp>
        <p:nvGrpSpPr>
          <p:cNvPr id="35" name="组合 34"/>
          <p:cNvGrpSpPr/>
          <p:nvPr/>
        </p:nvGrpSpPr>
        <p:grpSpPr>
          <a:xfrm>
            <a:off x="1212215" y="3336046"/>
            <a:ext cx="4123690" cy="693598"/>
            <a:chOff x="10993" y="2373"/>
            <a:chExt cx="6494" cy="1337"/>
          </a:xfrm>
        </p:grpSpPr>
        <p:sp>
          <p:nvSpPr>
            <p:cNvPr id="36" name="TextBox 20"/>
            <p:cNvSpPr txBox="1"/>
            <p:nvPr/>
          </p:nvSpPr>
          <p:spPr>
            <a:xfrm>
              <a:off x="10993" y="2373"/>
              <a:ext cx="1957" cy="577"/>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p>
              <a:pPr algn="ctr"/>
              <a:r>
                <a:rPr lang="zh-CN" altLang="en-US" sz="900" b="1" dirty="0" smtClean="0">
                  <a:solidFill>
                    <a:schemeClr val="bg1"/>
                  </a:solidFill>
                  <a:latin typeface="微软雅黑" panose="020B0503020204020204" charset="-122"/>
                  <a:ea typeface="微软雅黑" panose="020B0503020204020204" charset="-122"/>
                  <a:cs typeface="Arial" panose="020B0604020202090204" pitchFamily="34" charset="0"/>
                </a:rPr>
                <a:t>电芯制造（价值核心）</a:t>
              </a:r>
              <a:endParaRPr lang="zh-CN" altLang="en-US" sz="900" b="1" dirty="0" smtClean="0">
                <a:solidFill>
                  <a:schemeClr val="bg1"/>
                </a:solidFill>
                <a:latin typeface="微软雅黑" panose="020B0503020204020204" charset="-122"/>
                <a:ea typeface="微软雅黑" panose="020B0503020204020204" charset="-122"/>
                <a:cs typeface="Arial" panose="020B0604020202090204" pitchFamily="34" charset="0"/>
              </a:endParaRPr>
            </a:p>
          </p:txBody>
        </p:sp>
        <p:sp>
          <p:nvSpPr>
            <p:cNvPr id="37" name="TextBox 21"/>
            <p:cNvSpPr txBox="1"/>
            <p:nvPr/>
          </p:nvSpPr>
          <p:spPr>
            <a:xfrm>
              <a:off x="13013" y="2377"/>
              <a:ext cx="2100" cy="578"/>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sz="900" dirty="0">
                  <a:solidFill>
                    <a:schemeClr val="bg1"/>
                  </a:solidFill>
                  <a:latin typeface="微软雅黑" panose="020B0503020204020204" charset="-122"/>
                  <a:ea typeface="微软雅黑" panose="020B0503020204020204" charset="-122"/>
                </a:rPr>
                <a:t>PACK封装（系统集成）</a:t>
              </a:r>
              <a:endParaRPr lang="zh-CN" altLang="en-US" sz="900" dirty="0">
                <a:solidFill>
                  <a:schemeClr val="bg1"/>
                </a:solidFill>
                <a:latin typeface="微软雅黑" panose="020B0503020204020204" charset="-122"/>
                <a:ea typeface="微软雅黑" panose="020B0503020204020204" charset="-122"/>
              </a:endParaRPr>
            </a:p>
          </p:txBody>
        </p:sp>
        <p:sp>
          <p:nvSpPr>
            <p:cNvPr id="39" name="TextBox 21"/>
            <p:cNvSpPr txBox="1"/>
            <p:nvPr/>
          </p:nvSpPr>
          <p:spPr>
            <a:xfrm>
              <a:off x="15176" y="2380"/>
              <a:ext cx="2291" cy="570"/>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sz="1000" dirty="0">
                  <a:solidFill>
                    <a:schemeClr val="bg1"/>
                  </a:solidFill>
                  <a:latin typeface="微软雅黑" panose="020B0503020204020204" charset="-122"/>
                  <a:ea typeface="微软雅黑" panose="020B0503020204020204" charset="-122"/>
                </a:rPr>
                <a:t>BMS（电池管理系统）</a:t>
              </a:r>
              <a:endParaRPr lang="zh-CN" altLang="en-US" sz="1000" dirty="0">
                <a:solidFill>
                  <a:schemeClr val="bg1"/>
                </a:solidFill>
                <a:latin typeface="微软雅黑" panose="020B0503020204020204" charset="-122"/>
                <a:ea typeface="微软雅黑" panose="020B0503020204020204" charset="-122"/>
              </a:endParaRPr>
            </a:p>
          </p:txBody>
        </p:sp>
        <p:sp>
          <p:nvSpPr>
            <p:cNvPr id="40" name="Text Box 109"/>
            <p:cNvSpPr txBox="1">
              <a:spLocks noChangeArrowheads="1"/>
            </p:cNvSpPr>
            <p:nvPr/>
          </p:nvSpPr>
          <p:spPr bwMode="auto">
            <a:xfrm>
              <a:off x="10993" y="3058"/>
              <a:ext cx="6494" cy="652"/>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100" b="1" dirty="0" smtClean="0">
                  <a:solidFill>
                    <a:schemeClr val="tx1">
                      <a:lumMod val="85000"/>
                      <a:lumOff val="15000"/>
                    </a:schemeClr>
                  </a:solidFill>
                  <a:latin typeface="微软雅黑" panose="020B0503020204020204" charset="-122"/>
                  <a:ea typeface="微软雅黑" panose="020B0503020204020204" charset="-122"/>
                  <a:sym typeface="+mn-ea"/>
                </a:rPr>
                <a:t>动力电池 + BMS系统组成完整电池系统</a:t>
              </a:r>
              <a:endParaRPr lang="zh-CN" altLang="en-US" sz="1100" b="1" dirty="0" smtClean="0">
                <a:solidFill>
                  <a:schemeClr val="tx1">
                    <a:lumMod val="85000"/>
                    <a:lumOff val="15000"/>
                  </a:schemeClr>
                </a:solidFill>
                <a:latin typeface="微软雅黑" panose="020B0503020204020204" charset="-122"/>
                <a:ea typeface="微软雅黑" panose="020B0503020204020204" charset="-122"/>
                <a:sym typeface="+mn-ea"/>
              </a:endParaRPr>
            </a:p>
          </p:txBody>
        </p:sp>
      </p:grpSp>
      <p:sp>
        <p:nvSpPr>
          <p:cNvPr id="44" name="文本框 43"/>
          <p:cNvSpPr txBox="1"/>
          <p:nvPr/>
        </p:nvSpPr>
        <p:spPr>
          <a:xfrm>
            <a:off x="1224915" y="4145280"/>
            <a:ext cx="2188210" cy="29146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rPr>
              <a:t>技术门槛最高</a:t>
            </a:r>
            <a:endParaRPr lang="zh-CN" altLang="en-US" sz="1300">
              <a:solidFill>
                <a:schemeClr val="bg2">
                  <a:lumMod val="50000"/>
                </a:schemeClr>
              </a:solidFill>
              <a:latin typeface="微软雅黑" panose="020B0503020204020204" charset="-122"/>
              <a:ea typeface="微软雅黑" panose="020B0503020204020204" charset="-122"/>
            </a:endParaRPr>
          </a:p>
        </p:txBody>
      </p:sp>
      <p:sp>
        <p:nvSpPr>
          <p:cNvPr id="45" name="文本框 44"/>
          <p:cNvSpPr txBox="1"/>
          <p:nvPr/>
        </p:nvSpPr>
        <p:spPr>
          <a:xfrm>
            <a:off x="3868420" y="4140200"/>
            <a:ext cx="1662430" cy="29146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sym typeface="+mn-ea"/>
              </a:rPr>
              <a:t>利润最集中</a:t>
            </a:r>
            <a:endParaRPr lang="zh-CN" altLang="en-US" sz="1300">
              <a:solidFill>
                <a:schemeClr val="bg2">
                  <a:lumMod val="50000"/>
                </a:schemeClr>
              </a:solidFill>
              <a:latin typeface="微软雅黑" panose="020B0503020204020204" charset="-122"/>
              <a:ea typeface="微软雅黑" panose="020B0503020204020204" charset="-122"/>
              <a:sym typeface="+mn-ea"/>
            </a:endParaRPr>
          </a:p>
        </p:txBody>
      </p:sp>
      <p:sp>
        <p:nvSpPr>
          <p:cNvPr id="46" name="圆角矩形 45"/>
          <p:cNvSpPr/>
          <p:nvPr/>
        </p:nvSpPr>
        <p:spPr>
          <a:xfrm>
            <a:off x="1233805" y="5409565"/>
            <a:ext cx="4123690" cy="349885"/>
          </a:xfrm>
          <a:prstGeom prst="roundRect">
            <a:avLst/>
          </a:prstGeom>
          <a:solidFill>
            <a:schemeClr val="bg1"/>
          </a:solidFill>
          <a:ln>
            <a:solidFill>
              <a:srgbClr val="6AAF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7" name="AutoShape 103"/>
          <p:cNvSpPr>
            <a:spLocks noChangeArrowheads="1"/>
          </p:cNvSpPr>
          <p:nvPr/>
        </p:nvSpPr>
        <p:spPr bwMode="auto">
          <a:xfrm>
            <a:off x="1224915" y="4552315"/>
            <a:ext cx="4526915" cy="400685"/>
          </a:xfrm>
          <a:prstGeom prst="homePlate">
            <a:avLst>
              <a:gd name="adj" fmla="val 26494"/>
            </a:avLst>
          </a:prstGeom>
        </p:spPr>
        <p:style>
          <a:lnRef idx="2">
            <a:schemeClr val="lt1"/>
          </a:lnRef>
          <a:fillRef idx="1">
            <a:schemeClr val="accent1"/>
          </a:fillRef>
          <a:effectRef idx="1">
            <a:schemeClr val="accent1"/>
          </a:effectRef>
          <a:fontRef idx="minor">
            <a:schemeClr val="lt1"/>
          </a:fontRef>
        </p:style>
        <p:txBody>
          <a:bodyPr lIns="182880" tIns="91440" bIns="91440" anchor="ctr"/>
          <a:lstStyle/>
          <a:p>
            <a:pPr algn="ctr" eaLnBrk="0" hangingPunct="0"/>
            <a:r>
              <a:rPr lang="zh-CN" sz="1600" b="1" dirty="0" smtClean="0">
                <a:solidFill>
                  <a:schemeClr val="bg1"/>
                </a:solidFill>
                <a:latin typeface="微软雅黑" panose="020B0503020204020204" charset="-122"/>
                <a:ea typeface="微软雅黑" panose="020B0503020204020204" charset="-122"/>
              </a:rPr>
              <a:t>下</a:t>
            </a:r>
            <a:r>
              <a:rPr sz="1600" b="1" dirty="0" smtClean="0">
                <a:solidFill>
                  <a:schemeClr val="bg1"/>
                </a:solidFill>
                <a:latin typeface="微软雅黑" panose="020B0503020204020204" charset="-122"/>
                <a:ea typeface="微软雅黑" panose="020B0503020204020204" charset="-122"/>
              </a:rPr>
              <a:t>游（核心制造）</a:t>
            </a:r>
            <a:endParaRPr sz="1600" b="1" dirty="0" smtClean="0">
              <a:solidFill>
                <a:schemeClr val="bg1"/>
              </a:solidFill>
              <a:latin typeface="微软雅黑" panose="020B0503020204020204" charset="-122"/>
              <a:ea typeface="微软雅黑" panose="020B0503020204020204" charset="-122"/>
            </a:endParaRPr>
          </a:p>
        </p:txBody>
      </p:sp>
      <p:grpSp>
        <p:nvGrpSpPr>
          <p:cNvPr id="52" name="组合 51"/>
          <p:cNvGrpSpPr/>
          <p:nvPr/>
        </p:nvGrpSpPr>
        <p:grpSpPr>
          <a:xfrm>
            <a:off x="1233805" y="5054991"/>
            <a:ext cx="4110990" cy="301925"/>
            <a:chOff x="10993" y="2373"/>
            <a:chExt cx="6474" cy="582"/>
          </a:xfrm>
        </p:grpSpPr>
        <p:sp>
          <p:nvSpPr>
            <p:cNvPr id="53" name="TextBox 20"/>
            <p:cNvSpPr txBox="1"/>
            <p:nvPr/>
          </p:nvSpPr>
          <p:spPr>
            <a:xfrm>
              <a:off x="10993" y="2373"/>
              <a:ext cx="1957" cy="577"/>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p>
              <a:pPr algn="ctr"/>
              <a:r>
                <a:rPr lang="zh-CN" altLang="en-US" sz="900" b="1" dirty="0" smtClean="0">
                  <a:solidFill>
                    <a:schemeClr val="bg1"/>
                  </a:solidFill>
                  <a:latin typeface="微软雅黑" panose="020B0503020204020204" charset="-122"/>
                  <a:ea typeface="微软雅黑" panose="020B0503020204020204" charset="-122"/>
                  <a:cs typeface="Arial" panose="020B0604020202090204" pitchFamily="34" charset="0"/>
                </a:rPr>
                <a:t>电芯制造（价值核心）</a:t>
              </a:r>
              <a:endParaRPr lang="zh-CN" altLang="en-US" sz="900" b="1" dirty="0" smtClean="0">
                <a:solidFill>
                  <a:schemeClr val="bg1"/>
                </a:solidFill>
                <a:latin typeface="微软雅黑" panose="020B0503020204020204" charset="-122"/>
                <a:ea typeface="微软雅黑" panose="020B0503020204020204" charset="-122"/>
                <a:cs typeface="Arial" panose="020B0604020202090204" pitchFamily="34" charset="0"/>
              </a:endParaRPr>
            </a:p>
          </p:txBody>
        </p:sp>
        <p:sp>
          <p:nvSpPr>
            <p:cNvPr id="54" name="TextBox 21"/>
            <p:cNvSpPr txBox="1"/>
            <p:nvPr/>
          </p:nvSpPr>
          <p:spPr>
            <a:xfrm>
              <a:off x="13013" y="2377"/>
              <a:ext cx="2100" cy="578"/>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sz="900" dirty="0">
                  <a:solidFill>
                    <a:schemeClr val="bg1"/>
                  </a:solidFill>
                  <a:latin typeface="微软雅黑" panose="020B0503020204020204" charset="-122"/>
                  <a:ea typeface="微软雅黑" panose="020B0503020204020204" charset="-122"/>
                </a:rPr>
                <a:t>PACK封装（系统集成）</a:t>
              </a:r>
              <a:endParaRPr lang="zh-CN" altLang="en-US" sz="900" dirty="0">
                <a:solidFill>
                  <a:schemeClr val="bg1"/>
                </a:solidFill>
                <a:latin typeface="微软雅黑" panose="020B0503020204020204" charset="-122"/>
                <a:ea typeface="微软雅黑" panose="020B0503020204020204" charset="-122"/>
              </a:endParaRPr>
            </a:p>
          </p:txBody>
        </p:sp>
        <p:sp>
          <p:nvSpPr>
            <p:cNvPr id="62" name="TextBox 21"/>
            <p:cNvSpPr txBox="1"/>
            <p:nvPr/>
          </p:nvSpPr>
          <p:spPr>
            <a:xfrm>
              <a:off x="15176" y="2380"/>
              <a:ext cx="2291" cy="570"/>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sz="1000" dirty="0">
                  <a:solidFill>
                    <a:schemeClr val="bg1"/>
                  </a:solidFill>
                  <a:latin typeface="微软雅黑" panose="020B0503020204020204" charset="-122"/>
                  <a:ea typeface="微软雅黑" panose="020B0503020204020204" charset="-122"/>
                </a:rPr>
                <a:t>BMS（电池管理系统）</a:t>
              </a:r>
              <a:endParaRPr lang="zh-CN" altLang="en-US" sz="1000" dirty="0">
                <a:solidFill>
                  <a:schemeClr val="bg1"/>
                </a:solidFill>
                <a:latin typeface="微软雅黑" panose="020B0503020204020204" charset="-122"/>
                <a:ea typeface="微软雅黑" panose="020B0503020204020204" charset="-122"/>
              </a:endParaRPr>
            </a:p>
          </p:txBody>
        </p:sp>
      </p:grpSp>
      <p:sp>
        <p:nvSpPr>
          <p:cNvPr id="64" name="文本框 63"/>
          <p:cNvSpPr txBox="1"/>
          <p:nvPr/>
        </p:nvSpPr>
        <p:spPr>
          <a:xfrm>
            <a:off x="1246505" y="5438140"/>
            <a:ext cx="2188210" cy="29146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rPr>
              <a:t>技术门槛最高</a:t>
            </a:r>
            <a:endParaRPr lang="zh-CN" altLang="en-US" sz="1300">
              <a:solidFill>
                <a:schemeClr val="bg2">
                  <a:lumMod val="50000"/>
                </a:schemeClr>
              </a:solidFill>
              <a:latin typeface="微软雅黑" panose="020B0503020204020204" charset="-122"/>
              <a:ea typeface="微软雅黑" panose="020B0503020204020204" charset="-122"/>
            </a:endParaRPr>
          </a:p>
        </p:txBody>
      </p:sp>
      <p:sp>
        <p:nvSpPr>
          <p:cNvPr id="65" name="文本框 64"/>
          <p:cNvSpPr txBox="1"/>
          <p:nvPr/>
        </p:nvSpPr>
        <p:spPr>
          <a:xfrm>
            <a:off x="3890010" y="5433060"/>
            <a:ext cx="1662430" cy="29146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sym typeface="+mn-ea"/>
              </a:rPr>
              <a:t>利润最集中</a:t>
            </a:r>
            <a:endParaRPr lang="zh-CN" altLang="en-US" sz="1300">
              <a:solidFill>
                <a:schemeClr val="bg2">
                  <a:lumMod val="50000"/>
                </a:schemeClr>
              </a:solidFill>
              <a:latin typeface="微软雅黑" panose="020B0503020204020204" charset="-122"/>
              <a:ea typeface="微软雅黑" panose="020B0503020204020204" charset="-122"/>
              <a:sym typeface="+mn-ea"/>
            </a:endParaRPr>
          </a:p>
        </p:txBody>
      </p:sp>
      <p:sp>
        <p:nvSpPr>
          <p:cNvPr id="66" name="Rectangle 5"/>
          <p:cNvSpPr/>
          <p:nvPr/>
        </p:nvSpPr>
        <p:spPr>
          <a:xfrm>
            <a:off x="661035" y="1137285"/>
            <a:ext cx="473075" cy="4622165"/>
          </a:xfrm>
          <a:prstGeom prst="rect">
            <a:avLst/>
          </a:prstGeom>
          <a:gradFill>
            <a:gsLst>
              <a:gs pos="0">
                <a:schemeClr val="bg2">
                  <a:lumMod val="90000"/>
                </a:schemeClr>
              </a:gs>
              <a:gs pos="100000">
                <a:schemeClr val="accent1">
                  <a:lumMod val="20000"/>
                  <a:lumOff val="80000"/>
                </a:schemeClr>
              </a:gs>
            </a:gsLst>
            <a:lin scaled="0"/>
          </a:gra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tIns="90000" bIns="90000" numCol="1" spcCol="0" rtlCol="0" fromWordArt="0" anchor="ctr" anchorCtr="0" forceAA="0" compatLnSpc="1">
            <a:noAutofit/>
          </a:bodyPr>
          <a:p>
            <a:pPr lvl="0" algn="ctr">
              <a:buClrTx/>
              <a:buSzTx/>
              <a:buFontTx/>
            </a:pPr>
            <a:r>
              <a:rPr lang="zh-CN" altLang="en-US" sz="2600" b="1" cap="all" noProof="0" dirty="0">
                <a:ln>
                  <a:noFill/>
                </a:ln>
                <a:solidFill>
                  <a:schemeClr val="tx1">
                    <a:lumMod val="85000"/>
                    <a:lumOff val="15000"/>
                  </a:schemeClr>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动力电池</a:t>
            </a:r>
            <a:r>
              <a:rPr lang="zh-CN" altLang="en-US" sz="2600" b="1" cap="all" noProof="0" dirty="0">
                <a:ln>
                  <a:noFill/>
                </a:ln>
                <a:solidFill>
                  <a:schemeClr val="tx1">
                    <a:lumMod val="85000"/>
                    <a:lumOff val="15000"/>
                  </a:schemeClr>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产业链</a:t>
            </a:r>
            <a:endParaRPr lang="zh-CN" altLang="en-US" sz="2600" b="1" cap="all" noProof="0" dirty="0">
              <a:ln>
                <a:noFill/>
              </a:ln>
              <a:solidFill>
                <a:schemeClr val="tx1">
                  <a:lumMod val="85000"/>
                  <a:lumOff val="15000"/>
                </a:schemeClr>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67" name="文本框 66"/>
          <p:cNvSpPr txBox="1"/>
          <p:nvPr/>
        </p:nvSpPr>
        <p:spPr>
          <a:xfrm>
            <a:off x="6031865" y="5663565"/>
            <a:ext cx="6494780" cy="553085"/>
          </a:xfrm>
          <a:prstGeom prst="rect">
            <a:avLst/>
          </a:prstGeom>
        </p:spPr>
        <p:txBody>
          <a:bodyPr wrap="square">
            <a:spAutoFit/>
          </a:bodyPr>
          <a:p>
            <a:pPr algn="ctr">
              <a:lnSpc>
                <a:spcPct val="150000"/>
              </a:lnSpc>
            </a:pPr>
            <a:r>
              <a:rPr lang="zh-CN" altLang="en-US" sz="190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动力电池 = 新能源产业</a:t>
            </a:r>
            <a:r>
              <a:rPr lang="zh-CN" altLang="en-US" sz="2000" b="1">
                <a:solidFill>
                  <a:srgbClr val="0070C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“技术+价值”</a:t>
            </a:r>
            <a:r>
              <a:rPr lang="zh-CN" altLang="en-US" sz="190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双核心</a:t>
            </a:r>
            <a:endParaRPr lang="zh-CN" altLang="en-US" sz="190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274955"/>
            <a:ext cx="9058910" cy="922020"/>
            <a:chOff x="1128" y="853"/>
            <a:chExt cx="14266" cy="1452"/>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3"/>
              </p:custDataLst>
            </p:nvPr>
          </p:nvSpPr>
          <p:spPr>
            <a:xfrm>
              <a:off x="2076" y="853"/>
              <a:ext cx="13318" cy="1452"/>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动力电池技术路线</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2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多路径竞争，LFP主导格局形成</a:t>
              </a:r>
              <a:endParaRPr lang="zh-CN" altLang="en-US" sz="2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
        <p:nvSpPr>
          <p:cNvPr id="63" name="Rounded Rectangle 62"/>
          <p:cNvSpPr/>
          <p:nvPr/>
        </p:nvSpPr>
        <p:spPr>
          <a:xfrm>
            <a:off x="984250" y="1486535"/>
            <a:ext cx="1381125" cy="1014730"/>
          </a:xfrm>
          <a:prstGeom prst="roundRect">
            <a:avLst/>
          </a:prstGeom>
          <a:solidFill>
            <a:srgbClr val="246BBC"/>
          </a:solidFill>
          <a:ln>
            <a:noFill/>
          </a:ln>
        </p:spPr>
        <p:style>
          <a:lnRef idx="1">
            <a:schemeClr val="accent1"/>
          </a:lnRef>
          <a:fillRef idx="3">
            <a:schemeClr val="accent1"/>
          </a:fillRef>
          <a:effectRef idx="2">
            <a:schemeClr val="accent1"/>
          </a:effectRef>
          <a:fontRef idx="minor">
            <a:schemeClr val="lt1"/>
          </a:fontRef>
        </p:style>
        <p:txBody>
          <a:bodyPr rtlCol="0" anchor="ctr"/>
          <a:p>
            <a:pPr algn="ctr"/>
            <a:r>
              <a:rPr sz="2000" b="1">
                <a:solidFill>
                  <a:srgbClr val="FFFFFF"/>
                </a:solidFill>
                <a:latin typeface="微软雅黑" panose="020B0503020204020204" charset="-122"/>
                <a:ea typeface="微软雅黑" panose="020B0503020204020204" charset="-122"/>
              </a:rPr>
              <a:t>主流技术路线</a:t>
            </a:r>
            <a:endParaRPr sz="2000" b="1">
              <a:solidFill>
                <a:srgbClr val="FFFFFF"/>
              </a:solidFill>
              <a:latin typeface="微软雅黑" panose="020B0503020204020204" charset="-122"/>
              <a:ea typeface="微软雅黑" panose="020B0503020204020204" charset="-122"/>
            </a:endParaRPr>
          </a:p>
        </p:txBody>
      </p:sp>
      <p:sp>
        <p:nvSpPr>
          <p:cNvPr id="64" name="Rounded Rectangle 63"/>
          <p:cNvSpPr/>
          <p:nvPr/>
        </p:nvSpPr>
        <p:spPr>
          <a:xfrm>
            <a:off x="2515235" y="1486535"/>
            <a:ext cx="4173855" cy="1014730"/>
          </a:xfrm>
          <a:prstGeom prst="roundRect">
            <a:avLst/>
          </a:prstGeom>
          <a:solidFill>
            <a:srgbClr val="F3F8FF"/>
          </a:solidFill>
          <a:ln>
            <a:solidFill>
              <a:srgbClr val="CAD9EE"/>
            </a:solidFill>
          </a:ln>
          <a:effectLst/>
        </p:spPr>
        <p:style>
          <a:lnRef idx="1">
            <a:schemeClr val="accent1"/>
          </a:lnRef>
          <a:fillRef idx="3">
            <a:schemeClr val="accent1"/>
          </a:fillRef>
          <a:effectRef idx="2">
            <a:schemeClr val="accent1"/>
          </a:effectRef>
          <a:fontRef idx="minor">
            <a:schemeClr val="lt1"/>
          </a:fontRef>
        </p:style>
        <p:txBody>
          <a:bodyPr rtlCol="0" anchor="ctr"/>
          <a:p>
            <a:pPr algn="l"/>
            <a:r>
              <a:rPr sz="1500" b="1">
                <a:solidFill>
                  <a:schemeClr val="tx1"/>
                </a:solidFill>
                <a:latin typeface="微软雅黑" panose="020B0503020204020204" charset="-122"/>
                <a:ea typeface="微软雅黑" panose="020B0503020204020204" charset="-122"/>
                <a:cs typeface="微软雅黑" panose="020B0503020204020204" charset="-122"/>
              </a:rPr>
              <a:t>磷酸铁锂（LFP）</a:t>
            </a:r>
            <a:endParaRPr sz="1500" b="1">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a:solidFill>
                  <a:schemeClr val="tx1"/>
                </a:solidFill>
                <a:latin typeface="微软雅黑" panose="020B0503020204020204" charset="-122"/>
                <a:ea typeface="微软雅黑" panose="020B0503020204020204" charset="-122"/>
                <a:cs typeface="微软雅黑" panose="020B0503020204020204" charset="-122"/>
              </a:rPr>
              <a:t>优势：成本低、安全性高、寿命长</a:t>
            </a:r>
            <a:endParaRPr sz="1500">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a:solidFill>
                  <a:schemeClr val="tx1"/>
                </a:solidFill>
                <a:latin typeface="微软雅黑" panose="020B0503020204020204" charset="-122"/>
                <a:ea typeface="微软雅黑" panose="020B0503020204020204" charset="-122"/>
                <a:cs typeface="微软雅黑" panose="020B0503020204020204" charset="-122"/>
              </a:rPr>
              <a:t>劣势：能量密度较低</a:t>
            </a:r>
            <a:endParaRPr sz="1500">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a:solidFill>
                  <a:schemeClr val="tx1"/>
                </a:solidFill>
                <a:latin typeface="微软雅黑" panose="020B0503020204020204" charset="-122"/>
                <a:ea typeface="微软雅黑" panose="020B0503020204020204" charset="-122"/>
                <a:cs typeface="微软雅黑" panose="020B0503020204020204" charset="-122"/>
              </a:rPr>
              <a:t>应用：主流乘用车</a:t>
            </a:r>
            <a:endParaRPr sz="150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2" name="Rounded Rectangle 63"/>
          <p:cNvSpPr/>
          <p:nvPr/>
        </p:nvSpPr>
        <p:spPr>
          <a:xfrm>
            <a:off x="6824980" y="1486535"/>
            <a:ext cx="4269105" cy="1030605"/>
          </a:xfrm>
          <a:prstGeom prst="roundRect">
            <a:avLst/>
          </a:prstGeom>
          <a:solidFill>
            <a:srgbClr val="F3F8FF"/>
          </a:solidFill>
          <a:ln>
            <a:solidFill>
              <a:srgbClr val="CAD9EE"/>
            </a:solidFill>
          </a:ln>
          <a:effectLst/>
        </p:spPr>
        <p:style>
          <a:lnRef idx="1">
            <a:schemeClr val="accent1"/>
          </a:lnRef>
          <a:fillRef idx="3">
            <a:schemeClr val="accent1"/>
          </a:fillRef>
          <a:effectRef idx="2">
            <a:schemeClr val="accent1"/>
          </a:effectRef>
          <a:fontRef idx="minor">
            <a:schemeClr val="lt1"/>
          </a:fontRef>
        </p:style>
        <p:txBody>
          <a:bodyPr rtlCol="0" anchor="ctr"/>
          <a:p>
            <a:pPr algn="l"/>
            <a:r>
              <a:rPr sz="1500" b="1">
                <a:solidFill>
                  <a:schemeClr val="tx1"/>
                </a:solidFill>
                <a:latin typeface="微软雅黑" panose="020B0503020204020204" charset="-122"/>
                <a:ea typeface="微软雅黑" panose="020B0503020204020204" charset="-122"/>
                <a:cs typeface="微软雅黑" panose="020B0503020204020204" charset="-122"/>
              </a:rPr>
              <a:t>三元锂电池（NCM/NCA）</a:t>
            </a:r>
            <a:endParaRPr sz="1500" b="1">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a:solidFill>
                  <a:schemeClr val="tx1"/>
                </a:solidFill>
                <a:latin typeface="微软雅黑" panose="020B0503020204020204" charset="-122"/>
                <a:ea typeface="微软雅黑" panose="020B0503020204020204" charset="-122"/>
                <a:cs typeface="微软雅黑" panose="020B0503020204020204" charset="-122"/>
              </a:rPr>
              <a:t>优势：能量密度高</a:t>
            </a:r>
            <a:endParaRPr sz="1500">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a:solidFill>
                  <a:schemeClr val="tx1"/>
                </a:solidFill>
                <a:latin typeface="微软雅黑" panose="020B0503020204020204" charset="-122"/>
                <a:ea typeface="微软雅黑" panose="020B0503020204020204" charset="-122"/>
                <a:cs typeface="微软雅黑" panose="020B0503020204020204" charset="-122"/>
              </a:rPr>
              <a:t>劣势：成本高、安全性弱</a:t>
            </a:r>
            <a:endParaRPr sz="1500">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a:solidFill>
                  <a:schemeClr val="tx1"/>
                </a:solidFill>
                <a:latin typeface="微软雅黑" panose="020B0503020204020204" charset="-122"/>
                <a:ea typeface="微软雅黑" panose="020B0503020204020204" charset="-122"/>
                <a:cs typeface="微软雅黑" panose="020B0503020204020204" charset="-122"/>
              </a:rPr>
              <a:t>应用：</a:t>
            </a:r>
            <a:endParaRPr sz="150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3" name="Rounded Rectangle 62"/>
          <p:cNvSpPr/>
          <p:nvPr/>
        </p:nvSpPr>
        <p:spPr>
          <a:xfrm>
            <a:off x="984250" y="2759710"/>
            <a:ext cx="1381125" cy="1029970"/>
          </a:xfrm>
          <a:prstGeom prst="roundRect">
            <a:avLst/>
          </a:prstGeom>
          <a:solidFill>
            <a:srgbClr val="12A897"/>
          </a:solidFill>
          <a:ln>
            <a:noFill/>
          </a:ln>
        </p:spPr>
        <p:style>
          <a:lnRef idx="1">
            <a:schemeClr val="accent1"/>
          </a:lnRef>
          <a:fillRef idx="3">
            <a:schemeClr val="accent1"/>
          </a:fillRef>
          <a:effectRef idx="2">
            <a:schemeClr val="accent1"/>
          </a:effectRef>
          <a:fontRef idx="minor">
            <a:schemeClr val="lt1"/>
          </a:fontRef>
        </p:style>
        <p:txBody>
          <a:bodyPr rtlCol="0" anchor="ctr"/>
          <a:p>
            <a:pPr algn="ctr"/>
            <a:r>
              <a:rPr sz="2000" b="1">
                <a:solidFill>
                  <a:schemeClr val="bg1"/>
                </a:solidFill>
                <a:latin typeface="微软雅黑" panose="020B0503020204020204" charset="-122"/>
                <a:ea typeface="微软雅黑" panose="020B0503020204020204" charset="-122"/>
              </a:rPr>
              <a:t>新技术</a:t>
            </a:r>
            <a:endParaRPr sz="2000" b="1">
              <a:solidFill>
                <a:schemeClr val="bg1"/>
              </a:solidFill>
              <a:latin typeface="微软雅黑" panose="020B0503020204020204" charset="-122"/>
              <a:ea typeface="微软雅黑" panose="020B0503020204020204" charset="-122"/>
            </a:endParaRPr>
          </a:p>
          <a:p>
            <a:pPr algn="ctr"/>
            <a:r>
              <a:rPr sz="2000" b="1">
                <a:solidFill>
                  <a:schemeClr val="bg1"/>
                </a:solidFill>
                <a:latin typeface="微软雅黑" panose="020B0503020204020204" charset="-122"/>
                <a:ea typeface="微软雅黑" panose="020B0503020204020204" charset="-122"/>
              </a:rPr>
              <a:t>方向</a:t>
            </a:r>
            <a:endParaRPr sz="2000" b="1">
              <a:solidFill>
                <a:schemeClr val="bg1"/>
              </a:solidFill>
              <a:latin typeface="微软雅黑" panose="020B0503020204020204" charset="-122"/>
              <a:ea typeface="微软雅黑" panose="020B0503020204020204" charset="-122"/>
            </a:endParaRPr>
          </a:p>
        </p:txBody>
      </p:sp>
      <p:sp>
        <p:nvSpPr>
          <p:cNvPr id="4" name="Rounded Rectangle 63"/>
          <p:cNvSpPr/>
          <p:nvPr/>
        </p:nvSpPr>
        <p:spPr>
          <a:xfrm>
            <a:off x="2515235" y="2759710"/>
            <a:ext cx="4161790" cy="1029970"/>
          </a:xfrm>
          <a:prstGeom prst="roundRect">
            <a:avLst/>
          </a:prstGeom>
          <a:solidFill>
            <a:srgbClr val="F3F8FF"/>
          </a:solidFill>
          <a:ln>
            <a:solidFill>
              <a:srgbClr val="CAD9EE"/>
            </a:solidFill>
          </a:ln>
          <a:effectLst/>
        </p:spPr>
        <p:style>
          <a:lnRef idx="1">
            <a:schemeClr val="accent1"/>
          </a:lnRef>
          <a:fillRef idx="3">
            <a:schemeClr val="accent1"/>
          </a:fillRef>
          <a:effectRef idx="2">
            <a:schemeClr val="accent1"/>
          </a:effectRef>
          <a:fontRef idx="minor">
            <a:schemeClr val="lt1"/>
          </a:fontRef>
        </p:style>
        <p:txBody>
          <a:bodyPr rtlCol="0" anchor="ctr"/>
          <a:p>
            <a:pPr algn="l"/>
            <a:r>
              <a:rPr sz="1500" b="1">
                <a:solidFill>
                  <a:schemeClr val="tx1"/>
                </a:solidFill>
                <a:latin typeface="微软雅黑" panose="020B0503020204020204" charset="-122"/>
                <a:ea typeface="微软雅黑" panose="020B0503020204020204" charset="-122"/>
                <a:cs typeface="微软雅黑" panose="020B0503020204020204" charset="-122"/>
              </a:rPr>
              <a:t>钠离子电池</a:t>
            </a:r>
            <a:endParaRPr sz="1500" b="1">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a:solidFill>
                  <a:schemeClr val="tx1"/>
                </a:solidFill>
                <a:latin typeface="微软雅黑" panose="020B0503020204020204" charset="-122"/>
                <a:ea typeface="微软雅黑" panose="020B0503020204020204" charset="-122"/>
                <a:cs typeface="微软雅黑" panose="020B0503020204020204" charset="-122"/>
              </a:rPr>
              <a:t>不依赖锂资源</a:t>
            </a:r>
            <a:endParaRPr sz="1500">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a:solidFill>
                  <a:schemeClr val="tx1"/>
                </a:solidFill>
                <a:latin typeface="微软雅黑" panose="020B0503020204020204" charset="-122"/>
                <a:ea typeface="微软雅黑" panose="020B0503020204020204" charset="-122"/>
                <a:cs typeface="微软雅黑" panose="020B0503020204020204" charset="-122"/>
              </a:rPr>
              <a:t>成本优势明显</a:t>
            </a:r>
            <a:endParaRPr sz="1500">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a:solidFill>
                  <a:schemeClr val="tx1"/>
                </a:solidFill>
                <a:latin typeface="微软雅黑" panose="020B0503020204020204" charset="-122"/>
                <a:ea typeface="微软雅黑" panose="020B0503020204020204" charset="-122"/>
                <a:cs typeface="微软雅黑" panose="020B0503020204020204" charset="-122"/>
              </a:rPr>
              <a:t>适用于储能/低端车型</a:t>
            </a:r>
            <a:endParaRPr sz="150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5" name="Rounded Rectangle 63"/>
          <p:cNvSpPr/>
          <p:nvPr/>
        </p:nvSpPr>
        <p:spPr>
          <a:xfrm>
            <a:off x="6824980" y="2748280"/>
            <a:ext cx="4269740" cy="1045845"/>
          </a:xfrm>
          <a:prstGeom prst="roundRect">
            <a:avLst/>
          </a:prstGeom>
          <a:solidFill>
            <a:srgbClr val="F3F8FF"/>
          </a:solidFill>
          <a:ln>
            <a:solidFill>
              <a:srgbClr val="CAD9EE"/>
            </a:solidFill>
          </a:ln>
          <a:effectLst/>
        </p:spPr>
        <p:style>
          <a:lnRef idx="1">
            <a:schemeClr val="accent1"/>
          </a:lnRef>
          <a:fillRef idx="3">
            <a:schemeClr val="accent1"/>
          </a:fillRef>
          <a:effectRef idx="2">
            <a:schemeClr val="accent1"/>
          </a:effectRef>
          <a:fontRef idx="minor">
            <a:schemeClr val="lt1"/>
          </a:fontRef>
        </p:style>
        <p:txBody>
          <a:bodyPr rtlCol="0" anchor="ctr"/>
          <a:p>
            <a:pPr algn="l"/>
            <a:r>
              <a:rPr sz="1500" b="1">
                <a:solidFill>
                  <a:schemeClr val="tx1"/>
                </a:solidFill>
                <a:latin typeface="微软雅黑" panose="020B0503020204020204" charset="-122"/>
                <a:ea typeface="微软雅黑" panose="020B0503020204020204" charset="-122"/>
                <a:cs typeface="微软雅黑" panose="020B0503020204020204" charset="-122"/>
              </a:rPr>
              <a:t>固态电池</a:t>
            </a:r>
            <a:endParaRPr sz="1500" b="1">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a:solidFill>
                  <a:schemeClr val="tx1"/>
                </a:solidFill>
                <a:latin typeface="微软雅黑" panose="020B0503020204020204" charset="-122"/>
                <a:ea typeface="微软雅黑" panose="020B0503020204020204" charset="-122"/>
                <a:cs typeface="微软雅黑" panose="020B0503020204020204" charset="-122"/>
              </a:rPr>
              <a:t>更高能量密度（&gt;350Wh/kg）</a:t>
            </a:r>
            <a:endParaRPr sz="1500">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a:solidFill>
                  <a:schemeClr val="tx1"/>
                </a:solidFill>
                <a:latin typeface="微软雅黑" panose="020B0503020204020204" charset="-122"/>
                <a:ea typeface="微软雅黑" panose="020B0503020204020204" charset="-122"/>
                <a:cs typeface="微软雅黑" panose="020B0503020204020204" charset="-122"/>
              </a:rPr>
              <a:t>安全性大幅提升</a:t>
            </a:r>
            <a:endParaRPr sz="1500">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a:solidFill>
                  <a:schemeClr val="tx1"/>
                </a:solidFill>
                <a:latin typeface="微软雅黑" panose="020B0503020204020204" charset="-122"/>
                <a:ea typeface="微软雅黑" panose="020B0503020204020204" charset="-122"/>
                <a:cs typeface="微软雅黑" panose="020B0503020204020204" charset="-122"/>
              </a:rPr>
              <a:t>尚处产业化初期</a:t>
            </a:r>
            <a:endParaRPr sz="150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6" name="Rounded Rectangle 62"/>
          <p:cNvSpPr/>
          <p:nvPr/>
        </p:nvSpPr>
        <p:spPr>
          <a:xfrm>
            <a:off x="984250" y="4048125"/>
            <a:ext cx="1381125" cy="1031240"/>
          </a:xfrm>
          <a:prstGeom prst="roundRect">
            <a:avLst/>
          </a:prstGeom>
          <a:solidFill>
            <a:srgbClr val="246BBC"/>
          </a:solidFill>
          <a:ln>
            <a:noFill/>
          </a:ln>
        </p:spPr>
        <p:style>
          <a:lnRef idx="1">
            <a:schemeClr val="accent1"/>
          </a:lnRef>
          <a:fillRef idx="3">
            <a:schemeClr val="accent1"/>
          </a:fillRef>
          <a:effectRef idx="2">
            <a:schemeClr val="accent1"/>
          </a:effectRef>
          <a:fontRef idx="minor">
            <a:schemeClr val="lt1"/>
          </a:fontRef>
        </p:style>
        <p:txBody>
          <a:bodyPr rtlCol="0" anchor="ctr"/>
          <a:p>
            <a:pPr algn="ctr"/>
            <a:r>
              <a:rPr sz="2000" b="1">
                <a:solidFill>
                  <a:srgbClr val="FFFFFF"/>
                </a:solidFill>
                <a:latin typeface="微软雅黑" panose="020B0503020204020204" charset="-122"/>
                <a:ea typeface="微软雅黑" panose="020B0503020204020204" charset="-122"/>
              </a:rPr>
              <a:t>产品形态</a:t>
            </a:r>
            <a:endParaRPr sz="2000" b="1">
              <a:solidFill>
                <a:srgbClr val="FFFFFF"/>
              </a:solidFill>
              <a:latin typeface="微软雅黑" panose="020B0503020204020204" charset="-122"/>
              <a:ea typeface="微软雅黑" panose="020B0503020204020204" charset="-122"/>
            </a:endParaRPr>
          </a:p>
        </p:txBody>
      </p:sp>
      <p:sp>
        <p:nvSpPr>
          <p:cNvPr id="7" name="Rounded Rectangle 63"/>
          <p:cNvSpPr/>
          <p:nvPr/>
        </p:nvSpPr>
        <p:spPr>
          <a:xfrm>
            <a:off x="2515235" y="4048125"/>
            <a:ext cx="4161790" cy="1045845"/>
          </a:xfrm>
          <a:prstGeom prst="roundRect">
            <a:avLst/>
          </a:prstGeom>
          <a:solidFill>
            <a:srgbClr val="F3F8FF"/>
          </a:solidFill>
          <a:ln>
            <a:solidFill>
              <a:srgbClr val="CAD9EE"/>
            </a:solidFill>
          </a:ln>
          <a:effectLst/>
        </p:spPr>
        <p:style>
          <a:lnRef idx="1">
            <a:schemeClr val="accent1"/>
          </a:lnRef>
          <a:fillRef idx="3">
            <a:schemeClr val="accent1"/>
          </a:fillRef>
          <a:effectRef idx="2">
            <a:schemeClr val="accent1"/>
          </a:effectRef>
          <a:fontRef idx="minor">
            <a:schemeClr val="lt1"/>
          </a:fontRef>
        </p:style>
        <p:txBody>
          <a:bodyPr rtlCol="0" anchor="ctr"/>
          <a:p>
            <a:pPr marL="171450" indent="-171450" algn="l">
              <a:buFont typeface="Wingdings" panose="05000000000000000000" charset="0"/>
              <a:buChar char=""/>
            </a:pPr>
            <a:r>
              <a:rPr sz="1500" b="1">
                <a:solidFill>
                  <a:schemeClr val="tx1"/>
                </a:solidFill>
                <a:latin typeface="微软雅黑" panose="020B0503020204020204" charset="-122"/>
                <a:ea typeface="微软雅黑" panose="020B0503020204020204" charset="-122"/>
                <a:cs typeface="微软雅黑" panose="020B0503020204020204" charset="-122"/>
              </a:rPr>
              <a:t>方形电池（主流）</a:t>
            </a:r>
            <a:endParaRPr sz="1500" b="1">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b="1">
                <a:solidFill>
                  <a:schemeClr val="tx1"/>
                </a:solidFill>
                <a:latin typeface="微软雅黑" panose="020B0503020204020204" charset="-122"/>
                <a:ea typeface="微软雅黑" panose="020B0503020204020204" charset="-122"/>
                <a:cs typeface="微软雅黑" panose="020B0503020204020204" charset="-122"/>
              </a:rPr>
              <a:t>圆柱电池（如4680）</a:t>
            </a:r>
            <a:endParaRPr sz="1500" b="1">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b="1">
                <a:solidFill>
                  <a:schemeClr val="tx1"/>
                </a:solidFill>
                <a:latin typeface="微软雅黑" panose="020B0503020204020204" charset="-122"/>
                <a:ea typeface="微软雅黑" panose="020B0503020204020204" charset="-122"/>
                <a:cs typeface="微软雅黑" panose="020B0503020204020204" charset="-122"/>
              </a:rPr>
              <a:t>软包电池</a:t>
            </a:r>
            <a:endParaRPr sz="15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8" name="Rounded Rectangle 63"/>
          <p:cNvSpPr/>
          <p:nvPr/>
        </p:nvSpPr>
        <p:spPr>
          <a:xfrm>
            <a:off x="6824980" y="4049395"/>
            <a:ext cx="4270375" cy="1045845"/>
          </a:xfrm>
          <a:prstGeom prst="roundRect">
            <a:avLst/>
          </a:prstGeom>
          <a:solidFill>
            <a:srgbClr val="F3F8FF"/>
          </a:solidFill>
          <a:ln>
            <a:solidFill>
              <a:srgbClr val="CAD9EE"/>
            </a:solidFill>
          </a:ln>
          <a:effectLst/>
        </p:spPr>
        <p:style>
          <a:lnRef idx="1">
            <a:schemeClr val="accent1"/>
          </a:lnRef>
          <a:fillRef idx="3">
            <a:schemeClr val="accent1"/>
          </a:fillRef>
          <a:effectRef idx="2">
            <a:schemeClr val="accent1"/>
          </a:effectRef>
          <a:fontRef idx="minor">
            <a:schemeClr val="lt1"/>
          </a:fontRef>
        </p:style>
        <p:txBody>
          <a:bodyPr rtlCol="0" anchor="ctr"/>
          <a:p>
            <a:pPr algn="l"/>
            <a:r>
              <a:rPr sz="1500" b="1">
                <a:solidFill>
                  <a:schemeClr val="tx1"/>
                </a:solidFill>
                <a:latin typeface="微软雅黑" panose="020B0503020204020204" charset="-122"/>
                <a:ea typeface="微软雅黑" panose="020B0503020204020204" charset="-122"/>
                <a:cs typeface="微软雅黑" panose="020B0503020204020204" charset="-122"/>
              </a:rPr>
              <a:t>衍生创新：</a:t>
            </a:r>
            <a:endParaRPr sz="1500" b="1">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b="1">
                <a:solidFill>
                  <a:schemeClr val="tx1"/>
                </a:solidFill>
                <a:latin typeface="微软雅黑" panose="020B0503020204020204" charset="-122"/>
                <a:ea typeface="微软雅黑" panose="020B0503020204020204" charset="-122"/>
                <a:cs typeface="微软雅黑" panose="020B0503020204020204" charset="-122"/>
              </a:rPr>
              <a:t>刀片电池（结构优化）</a:t>
            </a:r>
            <a:endParaRPr sz="1500" b="1">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b="1">
                <a:solidFill>
                  <a:schemeClr val="tx1"/>
                </a:solidFill>
                <a:latin typeface="微软雅黑" panose="020B0503020204020204" charset="-122"/>
                <a:ea typeface="微软雅黑" panose="020B0503020204020204" charset="-122"/>
                <a:cs typeface="微软雅黑" panose="020B0503020204020204" charset="-122"/>
              </a:rPr>
              <a:t>大圆柱电池</a:t>
            </a:r>
            <a:endParaRPr sz="15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67" name="文本框 66"/>
          <p:cNvSpPr txBox="1"/>
          <p:nvPr/>
        </p:nvSpPr>
        <p:spPr>
          <a:xfrm>
            <a:off x="3129280" y="5623560"/>
            <a:ext cx="6494780" cy="553085"/>
          </a:xfrm>
          <a:prstGeom prst="rect">
            <a:avLst/>
          </a:prstGeom>
        </p:spPr>
        <p:txBody>
          <a:bodyPr wrap="square">
            <a:spAutoFit/>
          </a:bodyPr>
          <a:p>
            <a:pPr algn="ctr">
              <a:lnSpc>
                <a:spcPct val="150000"/>
              </a:lnSpc>
            </a:pPr>
            <a:r>
              <a:rPr lang="zh-CN" altLang="en-US" sz="190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竞争核心= </a:t>
            </a:r>
            <a:r>
              <a:rPr lang="zh-CN" altLang="en-US" sz="2000" b="1">
                <a:solidFill>
                  <a:srgbClr val="0070C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成本 × 能量密度 × 安全性</a:t>
            </a:r>
            <a:endParaRPr lang="zh-CN" altLang="en-US" sz="2000" b="1">
              <a:solidFill>
                <a:srgbClr val="0070C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endParaRPr>
          </a:p>
        </p:txBody>
      </p:sp>
      <p:sp>
        <p:nvSpPr>
          <p:cNvPr id="22" name="椭圆 21"/>
          <p:cNvSpPr/>
          <p:nvPr>
            <p:custDataLst>
              <p:tags r:id="rId7"/>
            </p:custDataLst>
          </p:nvPr>
        </p:nvSpPr>
        <p:spPr>
          <a:xfrm>
            <a:off x="3448685" y="5972175"/>
            <a:ext cx="5837555" cy="353695"/>
          </a:xfrm>
          <a:prstGeom prst="ellipse">
            <a:avLst/>
          </a:prstGeom>
          <a:gradFill flip="none" rotWithShape="1">
            <a:gsLst>
              <a:gs pos="38000">
                <a:schemeClr val="accent1">
                  <a:lumMod val="40000"/>
                  <a:lumOff val="60000"/>
                  <a:alpha val="0"/>
                </a:schemeClr>
              </a:gs>
              <a:gs pos="100000">
                <a:schemeClr val="accent1">
                  <a:lumMod val="60000"/>
                  <a:lumOff val="40000"/>
                  <a:alpha val="60000"/>
                </a:schemeClr>
              </a:gs>
            </a:gsLst>
            <a:lin ang="5400000" scaled="1"/>
            <a:tileRect/>
          </a:gradFill>
          <a:ln w="6350">
            <a:gradFill>
              <a:gsLst>
                <a:gs pos="14000">
                  <a:schemeClr val="accent1">
                    <a:alpha val="0"/>
                  </a:schemeClr>
                </a:gs>
                <a:gs pos="100000">
                  <a:schemeClr val="accent1">
                    <a:alpha val="100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274955"/>
            <a:ext cx="9058910" cy="583565"/>
            <a:chOff x="1128" y="853"/>
            <a:chExt cx="14266" cy="919"/>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3"/>
              </p:custDataLst>
            </p:nvPr>
          </p:nvSpPr>
          <p:spPr>
            <a:xfrm>
              <a:off x="2076" y="853"/>
              <a:ext cx="13318" cy="919"/>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动力电池技术路线</a:t>
              </a:r>
              <a:endParaRPr lang="zh-CN" altLang="en-US" sz="2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graphicFrame>
        <p:nvGraphicFramePr>
          <p:cNvPr id="9" name="表格 8"/>
          <p:cNvGraphicFramePr/>
          <p:nvPr>
            <p:custDataLst>
              <p:tags r:id="rId7"/>
            </p:custDataLst>
          </p:nvPr>
        </p:nvGraphicFramePr>
        <p:xfrm>
          <a:off x="372745" y="1005205"/>
          <a:ext cx="11410315" cy="5547360"/>
        </p:xfrm>
        <a:graphic>
          <a:graphicData uri="http://schemas.openxmlformats.org/drawingml/2006/table">
            <a:tbl>
              <a:tblPr firstRow="1" bandRow="1">
                <a:effectLst/>
                <a:tableStyleId>{5940675A-B579-460E-94D1-54222C63F5DA}</a:tableStyleId>
              </a:tblPr>
              <a:tblGrid>
                <a:gridCol w="1630045"/>
                <a:gridCol w="1630045"/>
                <a:gridCol w="1630045"/>
                <a:gridCol w="1630045"/>
                <a:gridCol w="1630045"/>
                <a:gridCol w="1630045"/>
                <a:gridCol w="1630045"/>
              </a:tblGrid>
              <a:tr h="924560">
                <a:tc>
                  <a:txBody>
                    <a:bodyPr/>
                    <a:p>
                      <a:pPr algn="ctr" fontAlgn="ctr"/>
                      <a:r>
                        <a:rPr lang="zh-CN" altLang="en-US" sz="1600" b="1" i="0">
                          <a:solidFill>
                            <a:schemeClr val="bg1"/>
                          </a:solidFill>
                          <a:latin typeface="宋体"/>
                          <a:ea typeface="宋体"/>
                        </a:rPr>
                        <a:t>技术路线</a:t>
                      </a:r>
                      <a:endParaRPr lang="zh-CN" altLang="en-US" sz="1600" b="1" i="0">
                        <a:solidFill>
                          <a:schemeClr val="bg1"/>
                        </a:solidFill>
                        <a:latin typeface="宋体"/>
                        <a:ea typeface="宋体"/>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38100" cmpd="sng">
                      <a:solidFill>
                        <a:srgbClr val="FFFFFF"/>
                      </a:solidFill>
                    </a:lnB>
                    <a:solidFill>
                      <a:srgbClr val="005FB8"/>
                    </a:solidFill>
                  </a:tcPr>
                </a:tc>
                <a:tc>
                  <a:txBody>
                    <a:bodyPr/>
                    <a:p>
                      <a:pPr algn="ctr" fontAlgn="ctr"/>
                      <a:r>
                        <a:rPr lang="zh-CN" altLang="en-US" sz="1600" b="1" i="0">
                          <a:solidFill>
                            <a:schemeClr val="bg1"/>
                          </a:solidFill>
                          <a:latin typeface="宋体"/>
                          <a:ea typeface="宋体"/>
                        </a:rPr>
                        <a:t>典型电芯能量密度 </a:t>
                      </a:r>
                      <a:r>
                        <a:rPr lang="en-US" altLang="zh-CN" sz="1600" b="1" i="0">
                          <a:solidFill>
                            <a:schemeClr val="bg1"/>
                          </a:solidFill>
                          <a:latin typeface="宋体"/>
                          <a:ea typeface="宋体"/>
                        </a:rPr>
                        <a:t>Wh/kg</a:t>
                      </a:r>
                      <a:endParaRPr lang="en-US" altLang="zh-CN" sz="1600" b="1" i="0">
                        <a:solidFill>
                          <a:schemeClr val="bg1"/>
                        </a:solidFill>
                        <a:latin typeface="宋体"/>
                        <a:ea typeface="宋体"/>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38100" cmpd="sng">
                      <a:solidFill>
                        <a:srgbClr val="FFFFFF"/>
                      </a:solidFill>
                    </a:lnB>
                    <a:solidFill>
                      <a:srgbClr val="005FB8"/>
                    </a:solidFill>
                  </a:tcPr>
                </a:tc>
                <a:tc>
                  <a:txBody>
                    <a:bodyPr/>
                    <a:p>
                      <a:pPr algn="ctr" fontAlgn="ctr"/>
                      <a:r>
                        <a:rPr lang="zh-CN" altLang="en-US" sz="1600" b="1" i="0">
                          <a:solidFill>
                            <a:schemeClr val="bg1"/>
                          </a:solidFill>
                          <a:latin typeface="宋体"/>
                          <a:ea typeface="宋体"/>
                        </a:rPr>
                        <a:t>典型体积能量密度 </a:t>
                      </a:r>
                      <a:r>
                        <a:rPr lang="en-US" altLang="zh-CN" sz="1600" b="1" i="0">
                          <a:solidFill>
                            <a:schemeClr val="bg1"/>
                          </a:solidFill>
                          <a:latin typeface="宋体"/>
                          <a:ea typeface="宋体"/>
                        </a:rPr>
                        <a:t>Wh/L</a:t>
                      </a:r>
                      <a:endParaRPr lang="en-US" altLang="zh-CN" sz="1600" b="1" i="0">
                        <a:solidFill>
                          <a:schemeClr val="bg1"/>
                        </a:solidFill>
                        <a:latin typeface="宋体"/>
                        <a:ea typeface="宋体"/>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38100" cmpd="sng">
                      <a:solidFill>
                        <a:srgbClr val="FFFFFF"/>
                      </a:solidFill>
                    </a:lnB>
                    <a:solidFill>
                      <a:srgbClr val="005FB8"/>
                    </a:solidFill>
                  </a:tcPr>
                </a:tc>
                <a:tc>
                  <a:txBody>
                    <a:bodyPr/>
                    <a:p>
                      <a:pPr algn="ctr" fontAlgn="ctr"/>
                      <a:r>
                        <a:rPr lang="en-US" altLang="zh-CN" sz="1600" b="1" i="0">
                          <a:solidFill>
                            <a:schemeClr val="bg1"/>
                          </a:solidFill>
                          <a:latin typeface="宋体"/>
                          <a:ea typeface="宋体"/>
                        </a:rPr>
                        <a:t>Pack</a:t>
                      </a:r>
                      <a:r>
                        <a:rPr lang="zh-CN" altLang="en-US" sz="1600" b="1" i="0">
                          <a:solidFill>
                            <a:schemeClr val="bg1"/>
                          </a:solidFill>
                          <a:latin typeface="宋体"/>
                          <a:ea typeface="宋体"/>
                        </a:rPr>
                        <a:t>能量密度 </a:t>
                      </a:r>
                      <a:r>
                        <a:rPr lang="en-US" altLang="zh-CN" sz="1600" b="1" i="0">
                          <a:solidFill>
                            <a:schemeClr val="bg1"/>
                          </a:solidFill>
                          <a:latin typeface="宋体"/>
                          <a:ea typeface="宋体"/>
                        </a:rPr>
                        <a:t>Wh/kg</a:t>
                      </a:r>
                      <a:endParaRPr lang="en-US" altLang="zh-CN" sz="1600" b="1" i="0">
                        <a:solidFill>
                          <a:schemeClr val="bg1"/>
                        </a:solidFill>
                        <a:latin typeface="宋体"/>
                        <a:ea typeface="宋体"/>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38100" cmpd="sng">
                      <a:solidFill>
                        <a:srgbClr val="FFFFFF"/>
                      </a:solidFill>
                    </a:lnB>
                    <a:solidFill>
                      <a:srgbClr val="005FB8"/>
                    </a:solidFill>
                  </a:tcPr>
                </a:tc>
                <a:tc>
                  <a:txBody>
                    <a:bodyPr/>
                    <a:p>
                      <a:pPr algn="ctr" fontAlgn="ctr"/>
                      <a:r>
                        <a:rPr lang="zh-CN" altLang="en-US" sz="1600" b="1" i="0">
                          <a:solidFill>
                            <a:schemeClr val="bg1"/>
                          </a:solidFill>
                          <a:latin typeface="宋体"/>
                          <a:ea typeface="宋体"/>
                        </a:rPr>
                        <a:t>成本 </a:t>
                      </a:r>
                      <a:r>
                        <a:rPr lang="en-US" altLang="zh-CN" sz="1600" b="1" i="0">
                          <a:solidFill>
                            <a:schemeClr val="bg1"/>
                          </a:solidFill>
                          <a:latin typeface="宋体"/>
                          <a:ea typeface="宋体"/>
                        </a:rPr>
                        <a:t>/ </a:t>
                      </a:r>
                      <a:r>
                        <a:rPr lang="zh-CN" altLang="en-US" sz="1600" b="1" i="0">
                          <a:solidFill>
                            <a:schemeClr val="bg1"/>
                          </a:solidFill>
                          <a:latin typeface="宋体"/>
                          <a:ea typeface="宋体"/>
                        </a:rPr>
                        <a:t>价格参考</a:t>
                      </a:r>
                      <a:endParaRPr lang="zh-CN" altLang="en-US" sz="1600" b="1" i="0">
                        <a:solidFill>
                          <a:schemeClr val="bg1"/>
                        </a:solidFill>
                        <a:latin typeface="宋体"/>
                        <a:ea typeface="宋体"/>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38100" cmpd="sng">
                      <a:solidFill>
                        <a:srgbClr val="FFFFFF"/>
                      </a:solidFill>
                    </a:lnB>
                    <a:solidFill>
                      <a:srgbClr val="005FB8"/>
                    </a:solidFill>
                  </a:tcPr>
                </a:tc>
                <a:tc>
                  <a:txBody>
                    <a:bodyPr/>
                    <a:p>
                      <a:pPr algn="ctr" fontAlgn="ctr"/>
                      <a:r>
                        <a:rPr lang="zh-CN" altLang="en-US" sz="1600" b="1" i="0">
                          <a:solidFill>
                            <a:schemeClr val="bg1"/>
                          </a:solidFill>
                          <a:latin typeface="宋体"/>
                          <a:ea typeface="宋体"/>
                        </a:rPr>
                        <a:t>循环寿命</a:t>
                      </a:r>
                      <a:endParaRPr lang="zh-CN" altLang="en-US" sz="1600" b="1" i="0">
                        <a:solidFill>
                          <a:schemeClr val="bg1"/>
                        </a:solidFill>
                        <a:latin typeface="宋体"/>
                        <a:ea typeface="宋体"/>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38100" cmpd="sng">
                      <a:solidFill>
                        <a:srgbClr val="FFFFFF"/>
                      </a:solidFill>
                    </a:lnB>
                    <a:solidFill>
                      <a:srgbClr val="005FB8"/>
                    </a:solidFill>
                  </a:tcPr>
                </a:tc>
                <a:tc>
                  <a:txBody>
                    <a:bodyPr/>
                    <a:p>
                      <a:pPr algn="ctr" fontAlgn="ctr"/>
                      <a:r>
                        <a:rPr lang="zh-CN" altLang="en-US" sz="1600" b="1" i="0">
                          <a:solidFill>
                            <a:schemeClr val="bg1"/>
                          </a:solidFill>
                          <a:latin typeface="宋体"/>
                          <a:ea typeface="宋体"/>
                        </a:rPr>
                        <a:t>温度 </a:t>
                      </a:r>
                      <a:r>
                        <a:rPr lang="en-US" altLang="zh-CN" sz="1600" b="1" i="0">
                          <a:solidFill>
                            <a:schemeClr val="bg1"/>
                          </a:solidFill>
                          <a:latin typeface="宋体"/>
                          <a:ea typeface="宋体"/>
                        </a:rPr>
                        <a:t>/ </a:t>
                      </a:r>
                      <a:r>
                        <a:rPr lang="zh-CN" altLang="en-US" sz="1600" b="1" i="0">
                          <a:solidFill>
                            <a:schemeClr val="bg1"/>
                          </a:solidFill>
                          <a:latin typeface="宋体"/>
                          <a:ea typeface="宋体"/>
                        </a:rPr>
                        <a:t>低温性能</a:t>
                      </a:r>
                      <a:endParaRPr lang="zh-CN" altLang="en-US" sz="1600" b="1" i="0">
                        <a:solidFill>
                          <a:schemeClr val="bg1"/>
                        </a:solidFill>
                        <a:latin typeface="宋体"/>
                        <a:ea typeface="宋体"/>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38100" cmpd="sng">
                      <a:solidFill>
                        <a:srgbClr val="FFFFFF"/>
                      </a:solidFill>
                    </a:lnB>
                    <a:solidFill>
                      <a:srgbClr val="005FB8"/>
                    </a:solidFill>
                  </a:tcPr>
                </a:tc>
              </a:tr>
              <a:tr h="924560">
                <a:tc>
                  <a:txBody>
                    <a:bodyPr/>
                    <a:p>
                      <a:pPr algn="ctr" fontAlgn="ctr"/>
                      <a:r>
                        <a:rPr lang="zh-CN" altLang="en-US" sz="1200" b="0" i="0">
                          <a:solidFill>
                            <a:srgbClr val="000000"/>
                          </a:solidFill>
                          <a:latin typeface="微软雅黑" charset="0"/>
                          <a:ea typeface="微软雅黑" charset="0"/>
                          <a:cs typeface="微软雅黑" charset="0"/>
                        </a:rPr>
                        <a:t>磷酸铁锂电池 </a:t>
                      </a:r>
                      <a:r>
                        <a:rPr lang="en-US" altLang="zh-CN" sz="1200" b="0" i="0">
                          <a:solidFill>
                            <a:srgbClr val="000000"/>
                          </a:solidFill>
                          <a:latin typeface="微软雅黑" charset="0"/>
                          <a:ea typeface="微软雅黑" charset="0"/>
                          <a:cs typeface="微软雅黑" charset="0"/>
                        </a:rPr>
                        <a:t>LFP</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en-US" altLang="zh-CN" sz="1200" b="0" i="0">
                          <a:solidFill>
                            <a:srgbClr val="000000"/>
                          </a:solidFill>
                          <a:latin typeface="微软雅黑" charset="0"/>
                          <a:ea typeface="微软雅黑" charset="0"/>
                        </a:rPr>
                        <a:t>150–205</a:t>
                      </a:r>
                      <a:endParaRPr lang="en-US" altLang="zh-CN"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约</a:t>
                      </a:r>
                      <a:r>
                        <a:rPr lang="en-US" altLang="zh-CN" sz="1200" b="0" i="0">
                          <a:solidFill>
                            <a:srgbClr val="000000"/>
                          </a:solidFill>
                          <a:latin typeface="微软雅黑" charset="0"/>
                          <a:ea typeface="微软雅黑" charset="0"/>
                          <a:cs typeface="微软雅黑" charset="0"/>
                        </a:rPr>
                        <a:t>355–500+</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en-US" altLang="zh-CN" sz="1200" b="0" i="0">
                          <a:solidFill>
                            <a:srgbClr val="000000"/>
                          </a:solidFill>
                          <a:latin typeface="微软雅黑" charset="0"/>
                          <a:ea typeface="微软雅黑" charset="0"/>
                        </a:rPr>
                        <a:t>125–160</a:t>
                      </a:r>
                      <a:endParaRPr lang="en-US" altLang="zh-CN"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en-US" altLang="zh-CN" sz="1200" b="0" i="0">
                          <a:solidFill>
                            <a:srgbClr val="000000"/>
                          </a:solidFill>
                          <a:latin typeface="微软雅黑" charset="0"/>
                          <a:ea typeface="微软雅黑" charset="0"/>
                          <a:cs typeface="微软雅黑" charset="0"/>
                        </a:rPr>
                        <a:t>2025</a:t>
                      </a:r>
                      <a:r>
                        <a:rPr lang="zh-CN" altLang="en-US" sz="1200" b="0" i="0">
                          <a:solidFill>
                            <a:srgbClr val="000000"/>
                          </a:solidFill>
                          <a:latin typeface="微软雅黑" charset="0"/>
                          <a:ea typeface="微软雅黑" charset="0"/>
                          <a:cs typeface="微软雅黑" charset="0"/>
                        </a:rPr>
                        <a:t>年</a:t>
                      </a:r>
                      <a:r>
                        <a:rPr lang="en-US" altLang="zh-CN" sz="1200" b="0" i="0">
                          <a:solidFill>
                            <a:srgbClr val="000000"/>
                          </a:solidFill>
                          <a:latin typeface="微软雅黑" charset="0"/>
                          <a:ea typeface="微软雅黑" charset="0"/>
                          <a:cs typeface="微软雅黑" charset="0"/>
                        </a:rPr>
                        <a:t>LFP Pack</a:t>
                      </a:r>
                      <a:r>
                        <a:rPr lang="zh-CN" altLang="en-US" sz="1200" b="0" i="0">
                          <a:solidFill>
                            <a:srgbClr val="000000"/>
                          </a:solidFill>
                          <a:latin typeface="微软雅黑" charset="0"/>
                          <a:ea typeface="微软雅黑" charset="0"/>
                          <a:cs typeface="微软雅黑" charset="0"/>
                        </a:rPr>
                        <a:t>均价约 </a:t>
                      </a:r>
                      <a:r>
                        <a:rPr lang="en-US" altLang="zh-CN" sz="1200" b="0" i="0">
                          <a:solidFill>
                            <a:srgbClr val="000000"/>
                          </a:solidFill>
                          <a:latin typeface="微软雅黑" charset="0"/>
                          <a:ea typeface="微软雅黑" charset="0"/>
                          <a:cs typeface="微软雅黑" charset="0"/>
                        </a:rPr>
                        <a:t>81</a:t>
                      </a:r>
                      <a:r>
                        <a:rPr lang="zh-CN" altLang="en-US" sz="1200" b="0" i="0">
                          <a:solidFill>
                            <a:srgbClr val="000000"/>
                          </a:solidFill>
                          <a:latin typeface="微软雅黑" charset="0"/>
                          <a:ea typeface="微软雅黑" charset="0"/>
                          <a:cs typeface="微软雅黑" charset="0"/>
                        </a:rPr>
                        <a:t>美元</a:t>
                      </a:r>
                      <a:r>
                        <a:rPr lang="en-US" altLang="zh-CN" sz="1200" b="0" i="0">
                          <a:solidFill>
                            <a:srgbClr val="000000"/>
                          </a:solidFill>
                          <a:latin typeface="微软雅黑" charset="0"/>
                          <a:ea typeface="微软雅黑" charset="0"/>
                          <a:cs typeface="微软雅黑" charset="0"/>
                        </a:rPr>
                        <a:t>/kWh</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en-US" altLang="zh-CN" sz="1200" b="0" i="0">
                          <a:solidFill>
                            <a:srgbClr val="000000"/>
                          </a:solidFill>
                          <a:latin typeface="微软雅黑" charset="0"/>
                          <a:ea typeface="微软雅黑" charset="0"/>
                        </a:rPr>
                        <a:t>2,000–5,000+</a:t>
                      </a:r>
                      <a:endParaRPr lang="en-US" altLang="zh-CN"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常规 </a:t>
                      </a:r>
                      <a:r>
                        <a:rPr lang="en-US" altLang="zh-CN" sz="1200" b="0" i="0">
                          <a:solidFill>
                            <a:srgbClr val="000000"/>
                          </a:solidFill>
                          <a:latin typeface="微软雅黑" charset="0"/>
                          <a:ea typeface="微软雅黑" charset="0"/>
                          <a:cs typeface="微软雅黑" charset="0"/>
                        </a:rPr>
                        <a:t>-20℃</a:t>
                      </a:r>
                      <a:r>
                        <a:rPr lang="zh-CN" altLang="en-US" sz="1200" b="0" i="0">
                          <a:solidFill>
                            <a:srgbClr val="000000"/>
                          </a:solidFill>
                          <a:latin typeface="微软雅黑" charset="0"/>
                          <a:ea typeface="微软雅黑" charset="0"/>
                          <a:cs typeface="微软雅黑" charset="0"/>
                        </a:rPr>
                        <a:t>至</a:t>
                      </a:r>
                      <a:r>
                        <a:rPr lang="en-US" altLang="zh-CN" sz="1200" b="0" i="0">
                          <a:solidFill>
                            <a:srgbClr val="000000"/>
                          </a:solidFill>
                          <a:latin typeface="微软雅黑" charset="0"/>
                          <a:ea typeface="微软雅黑" charset="0"/>
                          <a:cs typeface="微软雅黑" charset="0"/>
                        </a:rPr>
                        <a:t>60℃</a:t>
                      </a:r>
                      <a:r>
                        <a:rPr lang="zh-CN" altLang="en-US" sz="1200" b="0" i="0">
                          <a:solidFill>
                            <a:srgbClr val="000000"/>
                          </a:solidFill>
                          <a:latin typeface="微软雅黑" charset="0"/>
                          <a:ea typeface="微软雅黑" charset="0"/>
                          <a:cs typeface="微软雅黑" charset="0"/>
                        </a:rPr>
                        <a:t>左右</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r>
              <a:tr h="924560">
                <a:tc>
                  <a:txBody>
                    <a:bodyPr/>
                    <a:p>
                      <a:pPr algn="ctr" fontAlgn="ctr"/>
                      <a:r>
                        <a:rPr lang="zh-CN" altLang="en-US" sz="1200" b="0" i="0">
                          <a:solidFill>
                            <a:srgbClr val="000000"/>
                          </a:solidFill>
                          <a:latin typeface="微软雅黑" charset="0"/>
                          <a:ea typeface="微软雅黑" charset="0"/>
                          <a:cs typeface="微软雅黑" charset="0"/>
                        </a:rPr>
                        <a:t>三元锂电池 </a:t>
                      </a:r>
                      <a:r>
                        <a:rPr lang="en-US" altLang="zh-CN" sz="1200" b="0" i="0">
                          <a:solidFill>
                            <a:srgbClr val="000000"/>
                          </a:solidFill>
                          <a:latin typeface="微软雅黑" charset="0"/>
                          <a:ea typeface="微软雅黑" charset="0"/>
                          <a:cs typeface="微软雅黑" charset="0"/>
                        </a:rPr>
                        <a:t>NCM / NCA</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en-US" altLang="zh-CN" sz="1200" b="0" i="0">
                          <a:solidFill>
                            <a:srgbClr val="000000"/>
                          </a:solidFill>
                          <a:latin typeface="微软雅黑" charset="0"/>
                          <a:ea typeface="微软雅黑" charset="0"/>
                        </a:rPr>
                        <a:t>240–300</a:t>
                      </a:r>
                      <a:endParaRPr lang="en-US" altLang="zh-CN"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en-US" altLang="zh-CN" sz="1200" b="0" i="0">
                          <a:solidFill>
                            <a:srgbClr val="000000"/>
                          </a:solidFill>
                          <a:latin typeface="微软雅黑" charset="0"/>
                          <a:ea typeface="微软雅黑" charset="0"/>
                        </a:rPr>
                        <a:t>600–800+</a:t>
                      </a:r>
                      <a:endParaRPr lang="en-US" altLang="zh-CN"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en-US" altLang="zh-CN" sz="1200" b="0" i="0">
                          <a:solidFill>
                            <a:srgbClr val="000000"/>
                          </a:solidFill>
                          <a:latin typeface="微软雅黑" charset="0"/>
                          <a:ea typeface="微软雅黑" charset="0"/>
                          <a:cs typeface="微软雅黑" charset="0"/>
                        </a:rPr>
                        <a:t>NMC</a:t>
                      </a:r>
                      <a:r>
                        <a:rPr lang="zh-CN" altLang="en-US" sz="1200" b="0" i="0">
                          <a:solidFill>
                            <a:srgbClr val="000000"/>
                          </a:solidFill>
                          <a:latin typeface="微软雅黑" charset="0"/>
                          <a:ea typeface="微软雅黑" charset="0"/>
                          <a:cs typeface="微软雅黑" charset="0"/>
                        </a:rPr>
                        <a:t>约</a:t>
                      </a:r>
                      <a:r>
                        <a:rPr lang="en-US" altLang="zh-CN" sz="1200" b="0" i="0">
                          <a:solidFill>
                            <a:srgbClr val="000000"/>
                          </a:solidFill>
                          <a:latin typeface="微软雅黑" charset="0"/>
                          <a:ea typeface="微软雅黑" charset="0"/>
                          <a:cs typeface="微软雅黑" charset="0"/>
                        </a:rPr>
                        <a:t>140–180</a:t>
                      </a:r>
                      <a:r>
                        <a:rPr lang="zh-CN" altLang="en-US" sz="1200" b="0" i="0">
                          <a:solidFill>
                            <a:srgbClr val="000000"/>
                          </a:solidFill>
                          <a:latin typeface="微软雅黑" charset="0"/>
                          <a:ea typeface="微软雅黑" charset="0"/>
                          <a:cs typeface="微软雅黑" charset="0"/>
                        </a:rPr>
                        <a:t>；</a:t>
                      </a:r>
                      <a:r>
                        <a:rPr lang="en-US" altLang="zh-CN" sz="1200" b="0" i="0">
                          <a:solidFill>
                            <a:srgbClr val="000000"/>
                          </a:solidFill>
                          <a:latin typeface="微软雅黑" charset="0"/>
                          <a:ea typeface="微软雅黑" charset="0"/>
                          <a:cs typeface="微软雅黑" charset="0"/>
                        </a:rPr>
                        <a:t>NCA</a:t>
                      </a:r>
                      <a:r>
                        <a:rPr lang="zh-CN" altLang="en-US" sz="1200" b="0" i="0">
                          <a:solidFill>
                            <a:srgbClr val="000000"/>
                          </a:solidFill>
                          <a:latin typeface="微软雅黑" charset="0"/>
                          <a:ea typeface="微软雅黑" charset="0"/>
                          <a:cs typeface="微软雅黑" charset="0"/>
                        </a:rPr>
                        <a:t>约</a:t>
                      </a:r>
                      <a:r>
                        <a:rPr lang="en-US" altLang="zh-CN" sz="1200" b="0" i="0">
                          <a:solidFill>
                            <a:srgbClr val="000000"/>
                          </a:solidFill>
                          <a:latin typeface="微软雅黑" charset="0"/>
                          <a:ea typeface="微软雅黑" charset="0"/>
                          <a:cs typeface="微软雅黑" charset="0"/>
                        </a:rPr>
                        <a:t>150–174</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en-US" altLang="zh-CN" sz="1200" b="0" i="0">
                          <a:solidFill>
                            <a:srgbClr val="000000"/>
                          </a:solidFill>
                          <a:latin typeface="微软雅黑" charset="0"/>
                          <a:ea typeface="微软雅黑" charset="0"/>
                          <a:cs typeface="微软雅黑" charset="0"/>
                        </a:rPr>
                        <a:t>2025</a:t>
                      </a:r>
                      <a:r>
                        <a:rPr lang="zh-CN" altLang="en-US" sz="1200" b="0" i="0">
                          <a:solidFill>
                            <a:srgbClr val="000000"/>
                          </a:solidFill>
                          <a:latin typeface="微软雅黑" charset="0"/>
                          <a:ea typeface="微软雅黑" charset="0"/>
                          <a:cs typeface="微软雅黑" charset="0"/>
                        </a:rPr>
                        <a:t>年</a:t>
                      </a:r>
                      <a:r>
                        <a:rPr lang="en-US" altLang="zh-CN" sz="1200" b="0" i="0">
                          <a:solidFill>
                            <a:srgbClr val="000000"/>
                          </a:solidFill>
                          <a:latin typeface="微软雅黑" charset="0"/>
                          <a:ea typeface="微软雅黑" charset="0"/>
                          <a:cs typeface="微软雅黑" charset="0"/>
                        </a:rPr>
                        <a:t>NMC Pack</a:t>
                      </a:r>
                      <a:r>
                        <a:rPr lang="zh-CN" altLang="en-US" sz="1200" b="0" i="0">
                          <a:solidFill>
                            <a:srgbClr val="000000"/>
                          </a:solidFill>
                          <a:latin typeface="微软雅黑" charset="0"/>
                          <a:ea typeface="微软雅黑" charset="0"/>
                          <a:cs typeface="微软雅黑" charset="0"/>
                        </a:rPr>
                        <a:t>均价约 </a:t>
                      </a:r>
                      <a:r>
                        <a:rPr lang="en-US" altLang="zh-CN" sz="1200" b="0" i="0">
                          <a:solidFill>
                            <a:srgbClr val="000000"/>
                          </a:solidFill>
                          <a:latin typeface="微软雅黑" charset="0"/>
                          <a:ea typeface="微软雅黑" charset="0"/>
                          <a:cs typeface="微软雅黑" charset="0"/>
                        </a:rPr>
                        <a:t>128</a:t>
                      </a:r>
                      <a:r>
                        <a:rPr lang="zh-CN" altLang="en-US" sz="1200" b="0" i="0">
                          <a:solidFill>
                            <a:srgbClr val="000000"/>
                          </a:solidFill>
                          <a:latin typeface="微软雅黑" charset="0"/>
                          <a:ea typeface="微软雅黑" charset="0"/>
                          <a:cs typeface="微软雅黑" charset="0"/>
                        </a:rPr>
                        <a:t>美元</a:t>
                      </a:r>
                      <a:r>
                        <a:rPr lang="en-US" altLang="zh-CN" sz="1200" b="0" i="0">
                          <a:solidFill>
                            <a:srgbClr val="000000"/>
                          </a:solidFill>
                          <a:latin typeface="微软雅黑" charset="0"/>
                          <a:ea typeface="微软雅黑" charset="0"/>
                          <a:cs typeface="微软雅黑" charset="0"/>
                        </a:rPr>
                        <a:t>/kWh</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en-US" altLang="zh-CN" sz="1200" b="0" i="0">
                          <a:solidFill>
                            <a:srgbClr val="000000"/>
                          </a:solidFill>
                          <a:latin typeface="微软雅黑" charset="0"/>
                          <a:ea typeface="微软雅黑" charset="0"/>
                        </a:rPr>
                        <a:t>1,000–2,000+</a:t>
                      </a:r>
                      <a:endParaRPr lang="en-US" altLang="zh-CN"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cs typeface="微软雅黑" charset="0"/>
                        </a:rPr>
                        <a:t>低温性能通常优于</a:t>
                      </a:r>
                      <a:r>
                        <a:rPr lang="en-US" altLang="zh-CN" sz="1200" b="0" i="0">
                          <a:solidFill>
                            <a:srgbClr val="000000"/>
                          </a:solidFill>
                          <a:latin typeface="微软雅黑" charset="0"/>
                          <a:ea typeface="微软雅黑" charset="0"/>
                          <a:cs typeface="微软雅黑" charset="0"/>
                        </a:rPr>
                        <a:t>LFP</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r>
              <a:tr h="924560">
                <a:tc>
                  <a:txBody>
                    <a:bodyPr/>
                    <a:p>
                      <a:pPr algn="ctr" fontAlgn="ctr"/>
                      <a:r>
                        <a:rPr lang="zh-CN" altLang="en-US" sz="1200" b="0" i="0">
                          <a:solidFill>
                            <a:srgbClr val="000000"/>
                          </a:solidFill>
                          <a:latin typeface="微软雅黑" charset="0"/>
                          <a:ea typeface="微软雅黑" charset="0"/>
                        </a:rPr>
                        <a:t>钠离子电池</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当前</a:t>
                      </a:r>
                      <a:r>
                        <a:rPr lang="en-US" altLang="zh-CN" sz="1200" b="0" i="0">
                          <a:solidFill>
                            <a:srgbClr val="000000"/>
                          </a:solidFill>
                          <a:latin typeface="微软雅黑" charset="0"/>
                          <a:ea typeface="微软雅黑" charset="0"/>
                          <a:cs typeface="微软雅黑" charset="0"/>
                        </a:rPr>
                        <a:t>90–160</a:t>
                      </a:r>
                      <a:r>
                        <a:rPr lang="zh-CN" altLang="en-US" sz="1200" b="0" i="0">
                          <a:solidFill>
                            <a:srgbClr val="000000"/>
                          </a:solidFill>
                          <a:latin typeface="微软雅黑" charset="0"/>
                          <a:ea typeface="微软雅黑" charset="0"/>
                          <a:cs typeface="微软雅黑" charset="0"/>
                        </a:rPr>
                        <a:t>；</a:t>
                      </a:r>
                      <a:r>
                        <a:rPr lang="en-US" altLang="zh-CN" sz="1200" b="0" i="0">
                          <a:solidFill>
                            <a:srgbClr val="000000"/>
                          </a:solidFill>
                          <a:latin typeface="微软雅黑" charset="0"/>
                          <a:ea typeface="微软雅黑" charset="0"/>
                          <a:cs typeface="微软雅黑" charset="0"/>
                        </a:rPr>
                        <a:t>CATL Naxtra</a:t>
                      </a:r>
                      <a:r>
                        <a:rPr lang="zh-CN" altLang="en-US" sz="1200" b="0" i="0">
                          <a:solidFill>
                            <a:srgbClr val="000000"/>
                          </a:solidFill>
                          <a:latin typeface="微软雅黑" charset="0"/>
                          <a:ea typeface="微软雅黑" charset="0"/>
                          <a:cs typeface="微软雅黑" charset="0"/>
                        </a:rPr>
                        <a:t>达</a:t>
                      </a:r>
                      <a:r>
                        <a:rPr lang="en-US" altLang="zh-CN" sz="1200" b="0" i="0">
                          <a:solidFill>
                            <a:srgbClr val="000000"/>
                          </a:solidFill>
                          <a:latin typeface="微软雅黑" charset="0"/>
                          <a:ea typeface="微软雅黑" charset="0"/>
                          <a:cs typeface="微软雅黑" charset="0"/>
                        </a:rPr>
                        <a:t>175</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en-US" altLang="zh-CN" sz="1200" b="0" i="0">
                          <a:solidFill>
                            <a:srgbClr val="000000"/>
                          </a:solidFill>
                          <a:latin typeface="微软雅黑" charset="0"/>
                          <a:ea typeface="微软雅黑" charset="0"/>
                        </a:rPr>
                        <a:t>250–375</a:t>
                      </a:r>
                      <a:endParaRPr lang="en-US" altLang="zh-CN"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约低于</a:t>
                      </a:r>
                      <a:r>
                        <a:rPr lang="en-US" altLang="zh-CN" sz="1200" b="0" i="0">
                          <a:solidFill>
                            <a:srgbClr val="000000"/>
                          </a:solidFill>
                          <a:latin typeface="微软雅黑" charset="0"/>
                          <a:ea typeface="微软雅黑" charset="0"/>
                          <a:cs typeface="微软雅黑" charset="0"/>
                        </a:rPr>
                        <a:t>LFP</a:t>
                      </a:r>
                      <a:r>
                        <a:rPr lang="zh-CN" altLang="en-US" sz="1200" b="0" i="0">
                          <a:solidFill>
                            <a:srgbClr val="000000"/>
                          </a:solidFill>
                          <a:latin typeface="微软雅黑" charset="0"/>
                          <a:ea typeface="微软雅黑" charset="0"/>
                          <a:cs typeface="微软雅黑" charset="0"/>
                        </a:rPr>
                        <a:t>，当前更多用于短续航 </a:t>
                      </a:r>
                      <a:r>
                        <a:rPr lang="en-US" altLang="zh-CN" sz="1200" b="0" i="0">
                          <a:solidFill>
                            <a:srgbClr val="000000"/>
                          </a:solidFill>
                          <a:latin typeface="微软雅黑" charset="0"/>
                          <a:ea typeface="微软雅黑" charset="0"/>
                          <a:cs typeface="微软雅黑" charset="0"/>
                        </a:rPr>
                        <a:t>/ </a:t>
                      </a:r>
                      <a:r>
                        <a:rPr lang="zh-CN" altLang="en-US" sz="1200" b="0" i="0">
                          <a:solidFill>
                            <a:srgbClr val="000000"/>
                          </a:solidFill>
                          <a:latin typeface="微软雅黑" charset="0"/>
                          <a:ea typeface="微软雅黑" charset="0"/>
                          <a:cs typeface="微软雅黑" charset="0"/>
                        </a:rPr>
                        <a:t>储能</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en-US" altLang="zh-CN" sz="1200" b="0" i="0">
                          <a:solidFill>
                            <a:srgbClr val="000000"/>
                          </a:solidFill>
                          <a:latin typeface="微软雅黑" charset="0"/>
                          <a:ea typeface="微软雅黑" charset="0"/>
                          <a:cs typeface="微软雅黑" charset="0"/>
                        </a:rPr>
                        <a:t>SIB Pack</a:t>
                      </a:r>
                      <a:r>
                        <a:rPr lang="zh-CN" altLang="en-US" sz="1200" b="0" i="0">
                          <a:solidFill>
                            <a:srgbClr val="000000"/>
                          </a:solidFill>
                          <a:latin typeface="微软雅黑" charset="0"/>
                          <a:ea typeface="微软雅黑" charset="0"/>
                          <a:cs typeface="微软雅黑" charset="0"/>
                        </a:rPr>
                        <a:t>历史估算约</a:t>
                      </a:r>
                      <a:r>
                        <a:rPr lang="en-US" altLang="zh-CN" sz="1200" b="0" i="0">
                          <a:solidFill>
                            <a:srgbClr val="000000"/>
                          </a:solidFill>
                          <a:latin typeface="微软雅黑" charset="0"/>
                          <a:ea typeface="微软雅黑" charset="0"/>
                          <a:cs typeface="微软雅黑" charset="0"/>
                        </a:rPr>
                        <a:t>90–125</a:t>
                      </a:r>
                      <a:r>
                        <a:rPr lang="zh-CN" altLang="en-US" sz="1200" b="0" i="0">
                          <a:solidFill>
                            <a:srgbClr val="000000"/>
                          </a:solidFill>
                          <a:latin typeface="微软雅黑" charset="0"/>
                          <a:ea typeface="微软雅黑" charset="0"/>
                          <a:cs typeface="微软雅黑" charset="0"/>
                        </a:rPr>
                        <a:t>美元</a:t>
                      </a:r>
                      <a:r>
                        <a:rPr lang="en-US" altLang="zh-CN" sz="1200" b="0" i="0">
                          <a:solidFill>
                            <a:srgbClr val="000000"/>
                          </a:solidFill>
                          <a:latin typeface="微软雅黑" charset="0"/>
                          <a:ea typeface="微软雅黑" charset="0"/>
                          <a:cs typeface="微软雅黑" charset="0"/>
                        </a:rPr>
                        <a:t>/kWh</a:t>
                      </a:r>
                      <a:r>
                        <a:rPr lang="zh-CN" altLang="en-US" sz="1200" b="0" i="0">
                          <a:solidFill>
                            <a:srgbClr val="000000"/>
                          </a:solidFill>
                          <a:latin typeface="微软雅黑" charset="0"/>
                          <a:ea typeface="微软雅黑" charset="0"/>
                          <a:cs typeface="微软雅黑" charset="0"/>
                        </a:rPr>
                        <a:t>；规模化后目标可降至约</a:t>
                      </a:r>
                      <a:r>
                        <a:rPr lang="en-US" altLang="zh-CN" sz="1200" b="0" i="0">
                          <a:solidFill>
                            <a:srgbClr val="000000"/>
                          </a:solidFill>
                          <a:latin typeface="微软雅黑" charset="0"/>
                          <a:ea typeface="微软雅黑" charset="0"/>
                          <a:cs typeface="微软雅黑" charset="0"/>
                        </a:rPr>
                        <a:t>40</a:t>
                      </a:r>
                      <a:r>
                        <a:rPr lang="zh-CN" altLang="en-US" sz="1200" b="0" i="0">
                          <a:solidFill>
                            <a:srgbClr val="000000"/>
                          </a:solidFill>
                          <a:latin typeface="微软雅黑" charset="0"/>
                          <a:ea typeface="微软雅黑" charset="0"/>
                          <a:cs typeface="微软雅黑" charset="0"/>
                        </a:rPr>
                        <a:t>美元</a:t>
                      </a:r>
                      <a:r>
                        <a:rPr lang="en-US" altLang="zh-CN" sz="1200" b="0" i="0">
                          <a:solidFill>
                            <a:srgbClr val="000000"/>
                          </a:solidFill>
                          <a:latin typeface="微软雅黑" charset="0"/>
                          <a:ea typeface="微软雅黑" charset="0"/>
                          <a:cs typeface="微软雅黑" charset="0"/>
                        </a:rPr>
                        <a:t>/kWh</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en-US" altLang="zh-CN" sz="1200" b="0" i="0">
                          <a:solidFill>
                            <a:srgbClr val="000000"/>
                          </a:solidFill>
                          <a:latin typeface="微软雅黑" charset="0"/>
                          <a:ea typeface="微软雅黑" charset="0"/>
                          <a:cs typeface="微软雅黑" charset="0"/>
                        </a:rPr>
                        <a:t>500–8,000</a:t>
                      </a:r>
                      <a:r>
                        <a:rPr lang="zh-CN" altLang="en-US" sz="1200" b="0" i="0">
                          <a:solidFill>
                            <a:srgbClr val="000000"/>
                          </a:solidFill>
                          <a:latin typeface="微软雅黑" charset="0"/>
                          <a:ea typeface="微软雅黑" charset="0"/>
                          <a:cs typeface="微软雅黑" charset="0"/>
                        </a:rPr>
                        <a:t>；</a:t>
                      </a:r>
                      <a:r>
                        <a:rPr lang="en-US" altLang="zh-CN" sz="1200" b="0" i="0">
                          <a:solidFill>
                            <a:srgbClr val="000000"/>
                          </a:solidFill>
                          <a:latin typeface="微软雅黑" charset="0"/>
                          <a:ea typeface="微软雅黑" charset="0"/>
                          <a:cs typeface="微软雅黑" charset="0"/>
                        </a:rPr>
                        <a:t>CATL Naxtra</a:t>
                      </a:r>
                      <a:r>
                        <a:rPr lang="zh-CN" altLang="en-US" sz="1200" b="0" i="0">
                          <a:solidFill>
                            <a:srgbClr val="000000"/>
                          </a:solidFill>
                          <a:latin typeface="微软雅黑" charset="0"/>
                          <a:ea typeface="微软雅黑" charset="0"/>
                          <a:cs typeface="微软雅黑" charset="0"/>
                        </a:rPr>
                        <a:t>宣传超过</a:t>
                      </a:r>
                      <a:r>
                        <a:rPr lang="en-US" altLang="zh-CN" sz="1200" b="0" i="0">
                          <a:solidFill>
                            <a:srgbClr val="000000"/>
                          </a:solidFill>
                          <a:latin typeface="微软雅黑" charset="0"/>
                          <a:ea typeface="微软雅黑" charset="0"/>
                          <a:cs typeface="微软雅黑" charset="0"/>
                        </a:rPr>
                        <a:t>10,000</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可覆盖 </a:t>
                      </a:r>
                      <a:r>
                        <a:rPr lang="en-US" altLang="zh-CN" sz="1200" b="0" i="0">
                          <a:solidFill>
                            <a:srgbClr val="000000"/>
                          </a:solidFill>
                          <a:latin typeface="微软雅黑" charset="0"/>
                          <a:ea typeface="微软雅黑" charset="0"/>
                          <a:cs typeface="微软雅黑" charset="0"/>
                        </a:rPr>
                        <a:t>-40℃</a:t>
                      </a:r>
                      <a:r>
                        <a:rPr lang="zh-CN" altLang="en-US" sz="1200" b="0" i="0">
                          <a:solidFill>
                            <a:srgbClr val="000000"/>
                          </a:solidFill>
                          <a:latin typeface="微软雅黑" charset="0"/>
                          <a:ea typeface="微软雅黑" charset="0"/>
                          <a:cs typeface="微软雅黑" charset="0"/>
                        </a:rPr>
                        <a:t>至</a:t>
                      </a:r>
                      <a:r>
                        <a:rPr lang="en-US" altLang="zh-CN" sz="1200" b="0" i="0">
                          <a:solidFill>
                            <a:srgbClr val="000000"/>
                          </a:solidFill>
                          <a:latin typeface="微软雅黑" charset="0"/>
                          <a:ea typeface="微软雅黑" charset="0"/>
                          <a:cs typeface="微软雅黑" charset="0"/>
                        </a:rPr>
                        <a:t>70℃</a:t>
                      </a:r>
                      <a:r>
                        <a:rPr lang="zh-CN" altLang="en-US" sz="1200" b="0" i="0">
                          <a:solidFill>
                            <a:srgbClr val="000000"/>
                          </a:solidFill>
                          <a:latin typeface="微软雅黑" charset="0"/>
                          <a:ea typeface="微软雅黑" charset="0"/>
                          <a:cs typeface="微软雅黑" charset="0"/>
                        </a:rPr>
                        <a:t>；低温优势突出</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r>
              <a:tr h="924560">
                <a:tc>
                  <a:txBody>
                    <a:bodyPr/>
                    <a:p>
                      <a:pPr algn="ctr" fontAlgn="ctr"/>
                      <a:r>
                        <a:rPr lang="zh-CN" altLang="en-US" sz="1200" b="0" i="0">
                          <a:solidFill>
                            <a:srgbClr val="000000"/>
                          </a:solidFill>
                          <a:latin typeface="微软雅黑" charset="0"/>
                          <a:ea typeface="微软雅黑" charset="0"/>
                        </a:rPr>
                        <a:t>固态电池</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cs typeface="微软雅黑" charset="0"/>
                        </a:rPr>
                        <a:t>近期目标</a:t>
                      </a:r>
                      <a:r>
                        <a:rPr lang="en-US" altLang="zh-CN" sz="1200" b="0" i="0">
                          <a:solidFill>
                            <a:srgbClr val="000000"/>
                          </a:solidFill>
                          <a:latin typeface="微软雅黑" charset="0"/>
                          <a:ea typeface="微软雅黑" charset="0"/>
                          <a:cs typeface="微软雅黑" charset="0"/>
                        </a:rPr>
                        <a:t>350–400</a:t>
                      </a:r>
                      <a:r>
                        <a:rPr lang="zh-CN" altLang="en-US" sz="1200" b="0" i="0">
                          <a:solidFill>
                            <a:srgbClr val="000000"/>
                          </a:solidFill>
                          <a:latin typeface="微软雅黑" charset="0"/>
                          <a:ea typeface="微软雅黑" charset="0"/>
                          <a:cs typeface="微软雅黑" charset="0"/>
                        </a:rPr>
                        <a:t>；中长期</a:t>
                      </a:r>
                      <a:r>
                        <a:rPr lang="en-US" altLang="zh-CN" sz="1200" b="0" i="0">
                          <a:solidFill>
                            <a:srgbClr val="000000"/>
                          </a:solidFill>
                          <a:latin typeface="微软雅黑" charset="0"/>
                          <a:ea typeface="微软雅黑" charset="0"/>
                          <a:cs typeface="微软雅黑" charset="0"/>
                        </a:rPr>
                        <a:t>400–500+</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en-US" altLang="zh-CN" sz="1200" b="0" i="0">
                          <a:solidFill>
                            <a:srgbClr val="000000"/>
                          </a:solidFill>
                          <a:latin typeface="微软雅黑" charset="0"/>
                          <a:ea typeface="微软雅黑" charset="0"/>
                        </a:rPr>
                        <a:t>750–1000+</a:t>
                      </a:r>
                      <a:endParaRPr lang="en-US" altLang="zh-CN"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cs typeface="微软雅黑" charset="0"/>
                        </a:rPr>
                        <a:t>中长期目标约</a:t>
                      </a:r>
                      <a:r>
                        <a:rPr lang="en-US" altLang="zh-CN" sz="1200" b="0" i="0">
                          <a:solidFill>
                            <a:srgbClr val="000000"/>
                          </a:solidFill>
                          <a:latin typeface="微软雅黑" charset="0"/>
                          <a:ea typeface="微软雅黑" charset="0"/>
                          <a:cs typeface="微软雅黑" charset="0"/>
                        </a:rPr>
                        <a:t>250–350+</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en-US" altLang="zh-CN" sz="1200" b="0" i="0">
                          <a:solidFill>
                            <a:srgbClr val="000000"/>
                          </a:solidFill>
                          <a:latin typeface="微软雅黑" charset="0"/>
                          <a:ea typeface="微软雅黑" charset="0"/>
                          <a:cs typeface="微软雅黑" charset="0"/>
                        </a:rPr>
                        <a:t>Fraunhofer</a:t>
                      </a:r>
                      <a:r>
                        <a:rPr lang="zh-CN" altLang="en-US" sz="1200" b="0" i="0">
                          <a:solidFill>
                            <a:srgbClr val="000000"/>
                          </a:solidFill>
                          <a:latin typeface="微软雅黑" charset="0"/>
                          <a:ea typeface="微软雅黑" charset="0"/>
                          <a:cs typeface="微软雅黑" charset="0"/>
                        </a:rPr>
                        <a:t>路线图给出</a:t>
                      </a:r>
                      <a:r>
                        <a:rPr lang="en-US" altLang="zh-CN" sz="1200" b="0" i="0">
                          <a:solidFill>
                            <a:srgbClr val="000000"/>
                          </a:solidFill>
                          <a:latin typeface="微软雅黑" charset="0"/>
                          <a:ea typeface="微软雅黑" charset="0"/>
                          <a:cs typeface="微软雅黑" charset="0"/>
                        </a:rPr>
                        <a:t>Pack</a:t>
                      </a:r>
                      <a:r>
                        <a:rPr lang="zh-CN" altLang="en-US" sz="1200" b="0" i="0">
                          <a:solidFill>
                            <a:srgbClr val="000000"/>
                          </a:solidFill>
                          <a:latin typeface="微软雅黑" charset="0"/>
                          <a:ea typeface="微软雅黑" charset="0"/>
                          <a:cs typeface="微软雅黑" charset="0"/>
                        </a:rPr>
                        <a:t>成本目标：</a:t>
                      </a:r>
                      <a:r>
                        <a:rPr lang="en-US" altLang="zh-CN" sz="1200" b="0" i="0">
                          <a:solidFill>
                            <a:srgbClr val="000000"/>
                          </a:solidFill>
                          <a:latin typeface="微软雅黑" charset="0"/>
                          <a:ea typeface="微软雅黑" charset="0"/>
                          <a:cs typeface="微软雅黑" charset="0"/>
                        </a:rPr>
                        <a:t>2025</a:t>
                      </a:r>
                      <a:r>
                        <a:rPr lang="zh-CN" altLang="en-US" sz="1200" b="0" i="0">
                          <a:solidFill>
                            <a:srgbClr val="000000"/>
                          </a:solidFill>
                          <a:latin typeface="微软雅黑" charset="0"/>
                          <a:ea typeface="微软雅黑" charset="0"/>
                          <a:cs typeface="微软雅黑" charset="0"/>
                        </a:rPr>
                        <a:t>后低于</a:t>
                      </a:r>
                      <a:r>
                        <a:rPr lang="en-US" altLang="zh-CN" sz="1200" b="0" i="0">
                          <a:solidFill>
                            <a:srgbClr val="000000"/>
                          </a:solidFill>
                          <a:latin typeface="微软雅黑" charset="0"/>
                          <a:ea typeface="微软雅黑" charset="0"/>
                          <a:cs typeface="微软雅黑" charset="0"/>
                        </a:rPr>
                        <a:t>100</a:t>
                      </a:r>
                      <a:r>
                        <a:rPr lang="zh-CN" altLang="en-US" sz="1200" b="0" i="0">
                          <a:solidFill>
                            <a:srgbClr val="000000"/>
                          </a:solidFill>
                          <a:latin typeface="微软雅黑" charset="0"/>
                          <a:ea typeface="微软雅黑" charset="0"/>
                          <a:cs typeface="微软雅黑" charset="0"/>
                        </a:rPr>
                        <a:t>欧元</a:t>
                      </a:r>
                      <a:r>
                        <a:rPr lang="en-US" altLang="zh-CN" sz="1200" b="0" i="0">
                          <a:solidFill>
                            <a:srgbClr val="000000"/>
                          </a:solidFill>
                          <a:latin typeface="微软雅黑" charset="0"/>
                          <a:ea typeface="微软雅黑" charset="0"/>
                          <a:cs typeface="微软雅黑" charset="0"/>
                        </a:rPr>
                        <a:t>/kWh</a:t>
                      </a:r>
                      <a:r>
                        <a:rPr lang="zh-CN" altLang="en-US" sz="1200" b="0" i="0">
                          <a:solidFill>
                            <a:srgbClr val="000000"/>
                          </a:solidFill>
                          <a:latin typeface="微软雅黑" charset="0"/>
                          <a:ea typeface="微软雅黑" charset="0"/>
                          <a:cs typeface="微软雅黑" charset="0"/>
                        </a:rPr>
                        <a:t>；</a:t>
                      </a:r>
                      <a:r>
                        <a:rPr lang="en-US" altLang="zh-CN" sz="1200" b="0" i="0">
                          <a:solidFill>
                            <a:srgbClr val="000000"/>
                          </a:solidFill>
                          <a:latin typeface="微软雅黑" charset="0"/>
                          <a:ea typeface="微软雅黑" charset="0"/>
                          <a:cs typeface="微软雅黑" charset="0"/>
                        </a:rPr>
                        <a:t>2030</a:t>
                      </a:r>
                      <a:r>
                        <a:rPr lang="zh-CN" altLang="en-US" sz="1200" b="0" i="0">
                          <a:solidFill>
                            <a:srgbClr val="000000"/>
                          </a:solidFill>
                          <a:latin typeface="微软雅黑" charset="0"/>
                          <a:ea typeface="微软雅黑" charset="0"/>
                          <a:cs typeface="微软雅黑" charset="0"/>
                        </a:rPr>
                        <a:t>后低于</a:t>
                      </a:r>
                      <a:r>
                        <a:rPr lang="en-US" altLang="zh-CN" sz="1200" b="0" i="0">
                          <a:solidFill>
                            <a:srgbClr val="000000"/>
                          </a:solidFill>
                          <a:latin typeface="微软雅黑" charset="0"/>
                          <a:ea typeface="微软雅黑" charset="0"/>
                          <a:cs typeface="微软雅黑" charset="0"/>
                        </a:rPr>
                        <a:t>75</a:t>
                      </a:r>
                      <a:r>
                        <a:rPr lang="zh-CN" altLang="en-US" sz="1200" b="0" i="0">
                          <a:solidFill>
                            <a:srgbClr val="000000"/>
                          </a:solidFill>
                          <a:latin typeface="微软雅黑" charset="0"/>
                          <a:ea typeface="微软雅黑" charset="0"/>
                          <a:cs typeface="微软雅黑" charset="0"/>
                        </a:rPr>
                        <a:t>欧元</a:t>
                      </a:r>
                      <a:r>
                        <a:rPr lang="en-US" altLang="zh-CN" sz="1200" b="0" i="0">
                          <a:solidFill>
                            <a:srgbClr val="000000"/>
                          </a:solidFill>
                          <a:latin typeface="微软雅黑" charset="0"/>
                          <a:ea typeface="微软雅黑" charset="0"/>
                          <a:cs typeface="微软雅黑" charset="0"/>
                        </a:rPr>
                        <a:t>/kWh</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rPr>
                        <a:t>取决于体系，量产数据尚不稳定</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rPr>
                        <a:t>理论上温域更宽</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r>
              <a:tr h="924560">
                <a:tc>
                  <a:txBody>
                    <a:bodyPr/>
                    <a:p>
                      <a:pPr algn="ctr" fontAlgn="ctr"/>
                      <a:r>
                        <a:rPr lang="en-US" altLang="zh-CN" sz="1200" b="0" i="0">
                          <a:solidFill>
                            <a:srgbClr val="000000"/>
                          </a:solidFill>
                          <a:latin typeface="微软雅黑" charset="0"/>
                          <a:ea typeface="微软雅黑" charset="0"/>
                          <a:cs typeface="微软雅黑" charset="0"/>
                        </a:rPr>
                        <a:t>LMFP / </a:t>
                      </a:r>
                      <a:r>
                        <a:rPr lang="zh-CN" altLang="en-US" sz="1200" b="0" i="0">
                          <a:solidFill>
                            <a:srgbClr val="000000"/>
                          </a:solidFill>
                          <a:latin typeface="微软雅黑" charset="0"/>
                          <a:ea typeface="微软雅黑" charset="0"/>
                          <a:cs typeface="微软雅黑" charset="0"/>
                        </a:rPr>
                        <a:t>锰铁锂</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en-US" altLang="zh-CN" sz="1200" b="0" i="0">
                          <a:solidFill>
                            <a:srgbClr val="000000"/>
                          </a:solidFill>
                          <a:latin typeface="微软雅黑" charset="0"/>
                          <a:ea typeface="微软雅黑" charset="0"/>
                          <a:cs typeface="微软雅黑" charset="0"/>
                        </a:rPr>
                        <a:t>180–230</a:t>
                      </a:r>
                      <a:r>
                        <a:rPr lang="zh-CN" altLang="en-US" sz="1200" b="0" i="0">
                          <a:solidFill>
                            <a:srgbClr val="000000"/>
                          </a:solidFill>
                          <a:latin typeface="微软雅黑" charset="0"/>
                          <a:ea typeface="微软雅黑" charset="0"/>
                          <a:cs typeface="微软雅黑" charset="0"/>
                        </a:rPr>
                        <a:t>左右，介于</a:t>
                      </a:r>
                      <a:r>
                        <a:rPr lang="en-US" altLang="zh-CN" sz="1200" b="0" i="0">
                          <a:solidFill>
                            <a:srgbClr val="000000"/>
                          </a:solidFill>
                          <a:latin typeface="微软雅黑" charset="0"/>
                          <a:ea typeface="微软雅黑" charset="0"/>
                          <a:cs typeface="微软雅黑" charset="0"/>
                        </a:rPr>
                        <a:t>LFP</a:t>
                      </a:r>
                      <a:r>
                        <a:rPr lang="zh-CN" altLang="en-US" sz="1200" b="0" i="0">
                          <a:solidFill>
                            <a:srgbClr val="000000"/>
                          </a:solidFill>
                          <a:latin typeface="微软雅黑" charset="0"/>
                          <a:ea typeface="微软雅黑" charset="0"/>
                          <a:cs typeface="微软雅黑" charset="0"/>
                        </a:rPr>
                        <a:t>与</a:t>
                      </a:r>
                      <a:r>
                        <a:rPr lang="en-US" altLang="zh-CN" sz="1200" b="0" i="0">
                          <a:solidFill>
                            <a:srgbClr val="000000"/>
                          </a:solidFill>
                          <a:latin typeface="微软雅黑" charset="0"/>
                          <a:ea typeface="微软雅黑" charset="0"/>
                          <a:cs typeface="微软雅黑" charset="0"/>
                        </a:rPr>
                        <a:t>NMC</a:t>
                      </a:r>
                      <a:r>
                        <a:rPr lang="zh-CN" altLang="en-US" sz="1200" b="0" i="0">
                          <a:solidFill>
                            <a:srgbClr val="000000"/>
                          </a:solidFill>
                          <a:latin typeface="微软雅黑" charset="0"/>
                          <a:ea typeface="微软雅黑" charset="0"/>
                          <a:cs typeface="微软雅黑" charset="0"/>
                        </a:rPr>
                        <a:t>之间</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约高于传统</a:t>
                      </a:r>
                      <a:r>
                        <a:rPr lang="en-US" altLang="zh-CN" sz="1200" b="0" i="0">
                          <a:solidFill>
                            <a:srgbClr val="000000"/>
                          </a:solidFill>
                          <a:latin typeface="微软雅黑" charset="0"/>
                          <a:ea typeface="微软雅黑" charset="0"/>
                          <a:cs typeface="微软雅黑" charset="0"/>
                        </a:rPr>
                        <a:t>LFP</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en-US" altLang="zh-CN" sz="1200" b="0" i="0">
                          <a:solidFill>
                            <a:srgbClr val="000000"/>
                          </a:solidFill>
                          <a:latin typeface="微软雅黑" charset="0"/>
                          <a:ea typeface="微软雅黑" charset="0"/>
                          <a:cs typeface="微软雅黑" charset="0"/>
                        </a:rPr>
                        <a:t>Pack</a:t>
                      </a:r>
                      <a:r>
                        <a:rPr lang="zh-CN" altLang="en-US" sz="1200" b="0" i="0">
                          <a:solidFill>
                            <a:srgbClr val="000000"/>
                          </a:solidFill>
                          <a:latin typeface="微软雅黑" charset="0"/>
                          <a:ea typeface="微软雅黑" charset="0"/>
                          <a:cs typeface="微软雅黑" charset="0"/>
                        </a:rPr>
                        <a:t>端接近或略低于</a:t>
                      </a:r>
                      <a:r>
                        <a:rPr lang="en-US" altLang="zh-CN" sz="1200" b="0" i="0">
                          <a:solidFill>
                            <a:srgbClr val="000000"/>
                          </a:solidFill>
                          <a:latin typeface="微软雅黑" charset="0"/>
                          <a:ea typeface="微软雅黑" charset="0"/>
                          <a:cs typeface="微软雅黑" charset="0"/>
                        </a:rPr>
                        <a:t>NMC</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成本高于</a:t>
                      </a:r>
                      <a:r>
                        <a:rPr lang="en-US" altLang="zh-CN" sz="1200" b="0" i="0">
                          <a:solidFill>
                            <a:srgbClr val="000000"/>
                          </a:solidFill>
                          <a:latin typeface="微软雅黑" charset="0"/>
                          <a:ea typeface="微软雅黑" charset="0"/>
                          <a:cs typeface="微软雅黑" charset="0"/>
                        </a:rPr>
                        <a:t>LFP</a:t>
                      </a:r>
                      <a:r>
                        <a:rPr lang="zh-CN" altLang="en-US" sz="1200" b="0" i="0">
                          <a:solidFill>
                            <a:srgbClr val="000000"/>
                          </a:solidFill>
                          <a:latin typeface="微软雅黑" charset="0"/>
                          <a:ea typeface="微软雅黑" charset="0"/>
                          <a:cs typeface="微软雅黑" charset="0"/>
                        </a:rPr>
                        <a:t>、低于</a:t>
                      </a:r>
                      <a:r>
                        <a:rPr lang="en-US" altLang="zh-CN" sz="1200" b="0" i="0">
                          <a:solidFill>
                            <a:srgbClr val="000000"/>
                          </a:solidFill>
                          <a:latin typeface="微软雅黑" charset="0"/>
                          <a:ea typeface="微软雅黑" charset="0"/>
                          <a:cs typeface="微软雅黑" charset="0"/>
                        </a:rPr>
                        <a:t>NMC</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接近</a:t>
                      </a:r>
                      <a:r>
                        <a:rPr lang="en-US" altLang="zh-CN" sz="1200" b="0" i="0">
                          <a:solidFill>
                            <a:srgbClr val="000000"/>
                          </a:solidFill>
                          <a:latin typeface="微软雅黑" charset="0"/>
                          <a:ea typeface="微软雅黑" charset="0"/>
                          <a:cs typeface="微软雅黑" charset="0"/>
                        </a:rPr>
                        <a:t>LFP</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与</a:t>
                      </a:r>
                      <a:r>
                        <a:rPr lang="en-US" altLang="zh-CN" sz="1200" b="0" i="0">
                          <a:solidFill>
                            <a:srgbClr val="000000"/>
                          </a:solidFill>
                          <a:latin typeface="微软雅黑" charset="0"/>
                          <a:ea typeface="微软雅黑" charset="0"/>
                          <a:cs typeface="微软雅黑" charset="0"/>
                        </a:rPr>
                        <a:t>LFP</a:t>
                      </a:r>
                      <a:r>
                        <a:rPr lang="zh-CN" altLang="en-US" sz="1200" b="0" i="0">
                          <a:solidFill>
                            <a:srgbClr val="000000"/>
                          </a:solidFill>
                          <a:latin typeface="微软雅黑" charset="0"/>
                          <a:ea typeface="微软雅黑" charset="0"/>
                          <a:cs typeface="微软雅黑" charset="0"/>
                        </a:rPr>
                        <a:t>相近</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274955"/>
            <a:ext cx="9058910" cy="922020"/>
            <a:chOff x="1128" y="853"/>
            <a:chExt cx="14266" cy="1452"/>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3"/>
              </p:custDataLst>
            </p:nvPr>
          </p:nvSpPr>
          <p:spPr>
            <a:xfrm>
              <a:off x="2076" y="853"/>
              <a:ext cx="13318" cy="1452"/>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动力电池产业格局</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2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中国主导，头部集中度高</a:t>
              </a:r>
              <a:endParaRPr lang="zh-CN" altLang="en-US" sz="2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
        <p:nvSpPr>
          <p:cNvPr id="2" name="Rectangle 7"/>
          <p:cNvSpPr/>
          <p:nvPr/>
        </p:nvSpPr>
        <p:spPr>
          <a:xfrm>
            <a:off x="817880" y="1492885"/>
            <a:ext cx="7423150" cy="136334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00" b="1">
              <a:latin typeface="微软雅黑" panose="020B0503020204020204" charset="-122"/>
              <a:ea typeface="微软雅黑" panose="020B0503020204020204" charset="-122"/>
              <a:cs typeface="+mn-ea"/>
              <a:sym typeface="+mn-lt"/>
            </a:endParaRPr>
          </a:p>
        </p:txBody>
      </p:sp>
      <p:cxnSp>
        <p:nvCxnSpPr>
          <p:cNvPr id="5" name="Straight Connector 13"/>
          <p:cNvCxnSpPr/>
          <p:nvPr/>
        </p:nvCxnSpPr>
        <p:spPr>
          <a:xfrm>
            <a:off x="2404734" y="1948306"/>
            <a:ext cx="0" cy="45247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Text Box 10"/>
          <p:cNvSpPr txBox="1">
            <a:spLocks noChangeArrowheads="1"/>
          </p:cNvSpPr>
          <p:nvPr/>
        </p:nvSpPr>
        <p:spPr bwMode="auto">
          <a:xfrm>
            <a:off x="2684766" y="1825537"/>
            <a:ext cx="5195530" cy="1029970"/>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450975" rtl="0" eaLnBrk="1" fontAlgn="auto" latinLnBrk="0" hangingPunct="1">
              <a:lnSpc>
                <a:spcPct val="150000"/>
              </a:lnSpc>
              <a:spcBef>
                <a:spcPts val="0"/>
              </a:spcBef>
              <a:spcAft>
                <a:spcPts val="0"/>
              </a:spcAft>
              <a:buClrTx/>
              <a:buSzTx/>
              <a:buFontTx/>
              <a:buNone/>
              <a:defRPr/>
            </a:pPr>
            <a:r>
              <a:rPr kumimoji="0" sz="14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rPr>
              <a:t>宁德时代（全球第一）</a:t>
            </a:r>
            <a:endParaRPr kumimoji="0" sz="14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endParaRPr>
          </a:p>
          <a:p>
            <a:pPr marL="0" marR="0" lvl="0" indent="0" algn="l" defTabSz="1450975" rtl="0" eaLnBrk="1" fontAlgn="auto" latinLnBrk="0" hangingPunct="1">
              <a:lnSpc>
                <a:spcPct val="150000"/>
              </a:lnSpc>
              <a:spcBef>
                <a:spcPts val="0"/>
              </a:spcBef>
              <a:spcAft>
                <a:spcPts val="0"/>
              </a:spcAft>
              <a:buClrTx/>
              <a:buSzTx/>
              <a:buFontTx/>
              <a:buNone/>
              <a:defRPr/>
            </a:pPr>
            <a:r>
              <a:rPr kumimoji="0" sz="14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rPr>
              <a:t>比亚迪（整车+电池一体化）</a:t>
            </a:r>
            <a:endParaRPr kumimoji="0" sz="14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endParaRPr>
          </a:p>
          <a:p>
            <a:pPr marL="0" marR="0" lvl="0" indent="0" algn="l" defTabSz="1450975" rtl="0" eaLnBrk="1" fontAlgn="auto" latinLnBrk="0" hangingPunct="1">
              <a:lnSpc>
                <a:spcPct val="150000"/>
              </a:lnSpc>
              <a:spcBef>
                <a:spcPts val="0"/>
              </a:spcBef>
              <a:spcAft>
                <a:spcPts val="0"/>
              </a:spcAft>
              <a:buClrTx/>
              <a:buSzTx/>
              <a:buFontTx/>
              <a:buNone/>
              <a:defRPr/>
            </a:pPr>
            <a:r>
              <a:rPr kumimoji="0" sz="14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rPr>
              <a:t>亿纬锂能、国轩高科</a:t>
            </a:r>
            <a:endParaRPr kumimoji="0" sz="14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endParaRPr>
          </a:p>
        </p:txBody>
      </p:sp>
      <p:sp>
        <p:nvSpPr>
          <p:cNvPr id="9" name="矩形 8"/>
          <p:cNvSpPr/>
          <p:nvPr/>
        </p:nvSpPr>
        <p:spPr>
          <a:xfrm>
            <a:off x="2684766" y="1501867"/>
            <a:ext cx="2520270" cy="36830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b="1"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企业格局</a:t>
            </a:r>
            <a:r>
              <a:rPr kumimoji="0" lang="en-US" b="1"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——头部企业</a:t>
            </a:r>
            <a:endParaRPr kumimoji="0" lang="en-US" b="1"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p:txBody>
      </p:sp>
      <p:grpSp>
        <p:nvGrpSpPr>
          <p:cNvPr id="67" name="组合 66"/>
          <p:cNvGrpSpPr/>
          <p:nvPr/>
        </p:nvGrpSpPr>
        <p:grpSpPr>
          <a:xfrm>
            <a:off x="1219490" y="1782862"/>
            <a:ext cx="783360" cy="783360"/>
            <a:chOff x="954060" y="1946692"/>
            <a:chExt cx="783360" cy="783360"/>
          </a:xfrm>
        </p:grpSpPr>
        <p:sp>
          <p:nvSpPr>
            <p:cNvPr id="18" name="Oval 25"/>
            <p:cNvSpPr/>
            <p:nvPr/>
          </p:nvSpPr>
          <p:spPr>
            <a:xfrm>
              <a:off x="954060" y="1946692"/>
              <a:ext cx="783360" cy="783360"/>
            </a:xfrm>
            <a:prstGeom prst="ellipse">
              <a:avLst/>
            </a:prstGeom>
            <a:noFill/>
            <a:ln w="165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45720" tIns="91440" rIns="0" bIns="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3600" spc="300" dirty="0">
                <a:latin typeface="微软雅黑" panose="020B0503020204020204" charset="-122"/>
                <a:ea typeface="微软雅黑" panose="020B0503020204020204" charset="-122"/>
                <a:cs typeface="+mn-ea"/>
                <a:sym typeface="+mn-lt"/>
              </a:endParaRPr>
            </a:p>
          </p:txBody>
        </p:sp>
        <p:grpSp>
          <p:nvGrpSpPr>
            <p:cNvPr id="24" name="Group 356"/>
            <p:cNvGrpSpPr>
              <a:grpSpLocks noChangeAspect="1"/>
            </p:cNvGrpSpPr>
            <p:nvPr/>
          </p:nvGrpSpPr>
          <p:grpSpPr>
            <a:xfrm>
              <a:off x="1089070" y="2039329"/>
              <a:ext cx="513340" cy="598085"/>
              <a:chOff x="5030788" y="-69850"/>
              <a:chExt cx="846138" cy="985838"/>
            </a:xfrm>
          </p:grpSpPr>
          <p:sp>
            <p:nvSpPr>
              <p:cNvPr id="25" name="Oval 312"/>
              <p:cNvSpPr>
                <a:spLocks noChangeArrowheads="1"/>
              </p:cNvSpPr>
              <p:nvPr/>
            </p:nvSpPr>
            <p:spPr bwMode="auto">
              <a:xfrm>
                <a:off x="5149851" y="120650"/>
                <a:ext cx="608013" cy="608013"/>
              </a:xfrm>
              <a:prstGeom prst="ellipse">
                <a:avLst/>
              </a:prstGeom>
              <a:solidFill>
                <a:schemeClr val="accent3">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26" name="Freeform 313"/>
              <p:cNvSpPr/>
              <p:nvPr/>
            </p:nvSpPr>
            <p:spPr bwMode="auto">
              <a:xfrm>
                <a:off x="5249863" y="187325"/>
                <a:ext cx="457200" cy="385763"/>
              </a:xfrm>
              <a:custGeom>
                <a:avLst/>
                <a:gdLst>
                  <a:gd name="T0" fmla="*/ 21 w 115"/>
                  <a:gd name="T1" fmla="*/ 87 h 97"/>
                  <a:gd name="T2" fmla="*/ 18 w 115"/>
                  <a:gd name="T3" fmla="*/ 33 h 97"/>
                  <a:gd name="T4" fmla="*/ 88 w 115"/>
                  <a:gd name="T5" fmla="*/ 0 h 97"/>
                  <a:gd name="T6" fmla="*/ 45 w 115"/>
                  <a:gd name="T7" fmla="*/ 97 h 97"/>
                </a:gdLst>
                <a:ahLst/>
                <a:cxnLst>
                  <a:cxn ang="0">
                    <a:pos x="T0" y="T1"/>
                  </a:cxn>
                  <a:cxn ang="0">
                    <a:pos x="T2" y="T3"/>
                  </a:cxn>
                  <a:cxn ang="0">
                    <a:pos x="T4" y="T5"/>
                  </a:cxn>
                  <a:cxn ang="0">
                    <a:pos x="T6" y="T7"/>
                  </a:cxn>
                </a:cxnLst>
                <a:rect l="0" t="0" r="r" b="b"/>
                <a:pathLst>
                  <a:path w="115" h="97">
                    <a:moveTo>
                      <a:pt x="21" y="87"/>
                    </a:moveTo>
                    <a:cubicBezTo>
                      <a:pt x="21" y="87"/>
                      <a:pt x="0" y="64"/>
                      <a:pt x="18" y="33"/>
                    </a:cubicBezTo>
                    <a:cubicBezTo>
                      <a:pt x="34" y="6"/>
                      <a:pt x="66" y="21"/>
                      <a:pt x="88" y="0"/>
                    </a:cubicBezTo>
                    <a:cubicBezTo>
                      <a:pt x="88" y="0"/>
                      <a:pt x="115" y="95"/>
                      <a:pt x="45" y="97"/>
                    </a:cubicBezTo>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27" name="Freeform 314"/>
              <p:cNvSpPr/>
              <p:nvPr/>
            </p:nvSpPr>
            <p:spPr bwMode="auto">
              <a:xfrm>
                <a:off x="5249863" y="187325"/>
                <a:ext cx="457200" cy="385763"/>
              </a:xfrm>
              <a:custGeom>
                <a:avLst/>
                <a:gdLst>
                  <a:gd name="T0" fmla="*/ 21 w 115"/>
                  <a:gd name="T1" fmla="*/ 87 h 97"/>
                  <a:gd name="T2" fmla="*/ 18 w 115"/>
                  <a:gd name="T3" fmla="*/ 33 h 97"/>
                  <a:gd name="T4" fmla="*/ 88 w 115"/>
                  <a:gd name="T5" fmla="*/ 0 h 97"/>
                  <a:gd name="T6" fmla="*/ 45 w 115"/>
                  <a:gd name="T7" fmla="*/ 97 h 97"/>
                </a:gdLst>
                <a:ahLst/>
                <a:cxnLst>
                  <a:cxn ang="0">
                    <a:pos x="T0" y="T1"/>
                  </a:cxn>
                  <a:cxn ang="0">
                    <a:pos x="T2" y="T3"/>
                  </a:cxn>
                  <a:cxn ang="0">
                    <a:pos x="T4" y="T5"/>
                  </a:cxn>
                  <a:cxn ang="0">
                    <a:pos x="T6" y="T7"/>
                  </a:cxn>
                </a:cxnLst>
                <a:rect l="0" t="0" r="r" b="b"/>
                <a:pathLst>
                  <a:path w="115" h="97">
                    <a:moveTo>
                      <a:pt x="21" y="87"/>
                    </a:moveTo>
                    <a:cubicBezTo>
                      <a:pt x="21" y="87"/>
                      <a:pt x="0" y="64"/>
                      <a:pt x="18" y="33"/>
                    </a:cubicBezTo>
                    <a:cubicBezTo>
                      <a:pt x="34" y="6"/>
                      <a:pt x="66" y="21"/>
                      <a:pt x="88" y="0"/>
                    </a:cubicBezTo>
                    <a:cubicBezTo>
                      <a:pt x="88" y="0"/>
                      <a:pt x="115" y="95"/>
                      <a:pt x="45" y="97"/>
                    </a:cubicBezTo>
                  </a:path>
                </a:pathLst>
              </a:custGeom>
              <a:noFill/>
              <a:ln w="20638" cap="rnd">
                <a:solidFill>
                  <a:schemeClr val="accent5"/>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28" name="Freeform 315"/>
              <p:cNvSpPr/>
              <p:nvPr/>
            </p:nvSpPr>
            <p:spPr bwMode="auto">
              <a:xfrm>
                <a:off x="5284788" y="346075"/>
                <a:ext cx="219075" cy="330200"/>
              </a:xfrm>
              <a:custGeom>
                <a:avLst/>
                <a:gdLst>
                  <a:gd name="T0" fmla="*/ 55 w 55"/>
                  <a:gd name="T1" fmla="*/ 0 h 83"/>
                  <a:gd name="T2" fmla="*/ 0 w 55"/>
                  <a:gd name="T3" fmla="*/ 83 h 83"/>
                </a:gdLst>
                <a:ahLst/>
                <a:cxnLst>
                  <a:cxn ang="0">
                    <a:pos x="T0" y="T1"/>
                  </a:cxn>
                  <a:cxn ang="0">
                    <a:pos x="T2" y="T3"/>
                  </a:cxn>
                </a:cxnLst>
                <a:rect l="0" t="0" r="r" b="b"/>
                <a:pathLst>
                  <a:path w="55" h="83">
                    <a:moveTo>
                      <a:pt x="55" y="0"/>
                    </a:moveTo>
                    <a:cubicBezTo>
                      <a:pt x="55" y="0"/>
                      <a:pt x="6" y="38"/>
                      <a:pt x="0" y="83"/>
                    </a:cubicBezTo>
                  </a:path>
                </a:pathLst>
              </a:custGeom>
              <a:noFill/>
              <a:ln w="20638" cap="rnd">
                <a:solidFill>
                  <a:schemeClr val="accent5"/>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29" name="Freeform 316"/>
              <p:cNvSpPr/>
              <p:nvPr/>
            </p:nvSpPr>
            <p:spPr bwMode="auto">
              <a:xfrm>
                <a:off x="5030788" y="-6350"/>
                <a:ext cx="465138" cy="801688"/>
              </a:xfrm>
              <a:custGeom>
                <a:avLst/>
                <a:gdLst>
                  <a:gd name="T0" fmla="*/ 66 w 117"/>
                  <a:gd name="T1" fmla="*/ 202 h 202"/>
                  <a:gd name="T2" fmla="*/ 5 w 117"/>
                  <a:gd name="T3" fmla="*/ 97 h 202"/>
                  <a:gd name="T4" fmla="*/ 117 w 117"/>
                  <a:gd name="T5" fmla="*/ 6 h 202"/>
                </a:gdLst>
                <a:ahLst/>
                <a:cxnLst>
                  <a:cxn ang="0">
                    <a:pos x="T0" y="T1"/>
                  </a:cxn>
                  <a:cxn ang="0">
                    <a:pos x="T2" y="T3"/>
                  </a:cxn>
                  <a:cxn ang="0">
                    <a:pos x="T4" y="T5"/>
                  </a:cxn>
                </a:cxnLst>
                <a:rect l="0" t="0" r="r" b="b"/>
                <a:pathLst>
                  <a:path w="117" h="202">
                    <a:moveTo>
                      <a:pt x="66" y="202"/>
                    </a:moveTo>
                    <a:cubicBezTo>
                      <a:pt x="26" y="185"/>
                      <a:pt x="0" y="143"/>
                      <a:pt x="5" y="97"/>
                    </a:cubicBezTo>
                    <a:cubicBezTo>
                      <a:pt x="11" y="41"/>
                      <a:pt x="61" y="0"/>
                      <a:pt x="117" y="6"/>
                    </a:cubicBezTo>
                  </a:path>
                </a:pathLst>
              </a:custGeom>
              <a:noFill/>
              <a:ln w="20638" cap="rnd">
                <a:solidFill>
                  <a:schemeClr val="accent5"/>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30" name="Freeform 317"/>
              <p:cNvSpPr/>
              <p:nvPr/>
            </p:nvSpPr>
            <p:spPr bwMode="auto">
              <a:xfrm>
                <a:off x="5408613" y="49213"/>
                <a:ext cx="468313" cy="803275"/>
              </a:xfrm>
              <a:custGeom>
                <a:avLst/>
                <a:gdLst>
                  <a:gd name="T0" fmla="*/ 50 w 118"/>
                  <a:gd name="T1" fmla="*/ 0 h 202"/>
                  <a:gd name="T2" fmla="*/ 113 w 118"/>
                  <a:gd name="T3" fmla="*/ 105 h 202"/>
                  <a:gd name="T4" fmla="*/ 0 w 118"/>
                  <a:gd name="T5" fmla="*/ 196 h 202"/>
                </a:gdLst>
                <a:ahLst/>
                <a:cxnLst>
                  <a:cxn ang="0">
                    <a:pos x="T0" y="T1"/>
                  </a:cxn>
                  <a:cxn ang="0">
                    <a:pos x="T2" y="T3"/>
                  </a:cxn>
                  <a:cxn ang="0">
                    <a:pos x="T4" y="T5"/>
                  </a:cxn>
                </a:cxnLst>
                <a:rect l="0" t="0" r="r" b="b"/>
                <a:pathLst>
                  <a:path w="118" h="202">
                    <a:moveTo>
                      <a:pt x="50" y="0"/>
                    </a:moveTo>
                    <a:cubicBezTo>
                      <a:pt x="91" y="17"/>
                      <a:pt x="118" y="59"/>
                      <a:pt x="113" y="105"/>
                    </a:cubicBezTo>
                    <a:cubicBezTo>
                      <a:pt x="107" y="161"/>
                      <a:pt x="56" y="202"/>
                      <a:pt x="0" y="196"/>
                    </a:cubicBezTo>
                  </a:path>
                </a:pathLst>
              </a:custGeom>
              <a:noFill/>
              <a:ln w="20638" cap="rnd">
                <a:solidFill>
                  <a:schemeClr val="accent5"/>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31" name="Freeform 318"/>
              <p:cNvSpPr/>
              <p:nvPr/>
            </p:nvSpPr>
            <p:spPr bwMode="auto">
              <a:xfrm>
                <a:off x="5408613" y="-69850"/>
                <a:ext cx="90488" cy="161925"/>
              </a:xfrm>
              <a:custGeom>
                <a:avLst/>
                <a:gdLst>
                  <a:gd name="T0" fmla="*/ 10 w 57"/>
                  <a:gd name="T1" fmla="*/ 0 h 102"/>
                  <a:gd name="T2" fmla="*/ 57 w 57"/>
                  <a:gd name="T3" fmla="*/ 55 h 102"/>
                  <a:gd name="T4" fmla="*/ 0 w 57"/>
                  <a:gd name="T5" fmla="*/ 102 h 102"/>
                </a:gdLst>
                <a:ahLst/>
                <a:cxnLst>
                  <a:cxn ang="0">
                    <a:pos x="T0" y="T1"/>
                  </a:cxn>
                  <a:cxn ang="0">
                    <a:pos x="T2" y="T3"/>
                  </a:cxn>
                  <a:cxn ang="0">
                    <a:pos x="T4" y="T5"/>
                  </a:cxn>
                </a:cxnLst>
                <a:rect l="0" t="0" r="r" b="b"/>
                <a:pathLst>
                  <a:path w="57" h="102">
                    <a:moveTo>
                      <a:pt x="10" y="0"/>
                    </a:moveTo>
                    <a:lnTo>
                      <a:pt x="57" y="55"/>
                    </a:lnTo>
                    <a:lnTo>
                      <a:pt x="0" y="102"/>
                    </a:lnTo>
                  </a:path>
                </a:pathLst>
              </a:custGeom>
              <a:noFill/>
              <a:ln w="20638" cap="rnd">
                <a:solidFill>
                  <a:schemeClr val="accent5"/>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32" name="Freeform 319"/>
              <p:cNvSpPr/>
              <p:nvPr/>
            </p:nvSpPr>
            <p:spPr bwMode="auto">
              <a:xfrm>
                <a:off x="5408613" y="752475"/>
                <a:ext cx="90488" cy="163513"/>
              </a:xfrm>
              <a:custGeom>
                <a:avLst/>
                <a:gdLst>
                  <a:gd name="T0" fmla="*/ 57 w 57"/>
                  <a:gd name="T1" fmla="*/ 0 h 103"/>
                  <a:gd name="T2" fmla="*/ 0 w 57"/>
                  <a:gd name="T3" fmla="*/ 48 h 103"/>
                  <a:gd name="T4" fmla="*/ 45 w 57"/>
                  <a:gd name="T5" fmla="*/ 103 h 103"/>
                </a:gdLst>
                <a:ahLst/>
                <a:cxnLst>
                  <a:cxn ang="0">
                    <a:pos x="T0" y="T1"/>
                  </a:cxn>
                  <a:cxn ang="0">
                    <a:pos x="T2" y="T3"/>
                  </a:cxn>
                  <a:cxn ang="0">
                    <a:pos x="T4" y="T5"/>
                  </a:cxn>
                </a:cxnLst>
                <a:rect l="0" t="0" r="r" b="b"/>
                <a:pathLst>
                  <a:path w="57" h="103">
                    <a:moveTo>
                      <a:pt x="57" y="0"/>
                    </a:moveTo>
                    <a:lnTo>
                      <a:pt x="0" y="48"/>
                    </a:lnTo>
                    <a:lnTo>
                      <a:pt x="45" y="103"/>
                    </a:lnTo>
                  </a:path>
                </a:pathLst>
              </a:custGeom>
              <a:noFill/>
              <a:ln w="20638" cap="rnd">
                <a:solidFill>
                  <a:schemeClr val="accent5"/>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grpSp>
      </p:grpSp>
      <p:sp>
        <p:nvSpPr>
          <p:cNvPr id="3" name="Rectangle 9"/>
          <p:cNvSpPr/>
          <p:nvPr/>
        </p:nvSpPr>
        <p:spPr>
          <a:xfrm>
            <a:off x="817880" y="3085465"/>
            <a:ext cx="10999470" cy="139509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00" b="1">
              <a:latin typeface="微软雅黑" panose="020B0503020204020204" charset="-122"/>
              <a:ea typeface="微软雅黑" panose="020B0503020204020204" charset="-122"/>
              <a:cs typeface="+mn-ea"/>
              <a:sym typeface="+mn-lt"/>
            </a:endParaRPr>
          </a:p>
        </p:txBody>
      </p:sp>
      <p:cxnSp>
        <p:nvCxnSpPr>
          <p:cNvPr id="6" name="Straight Connector 14"/>
          <p:cNvCxnSpPr/>
          <p:nvPr/>
        </p:nvCxnSpPr>
        <p:spPr>
          <a:xfrm>
            <a:off x="2404734" y="3556501"/>
            <a:ext cx="0" cy="45247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0" name="Text Box 10"/>
          <p:cNvSpPr txBox="1">
            <a:spLocks noChangeArrowheads="1"/>
          </p:cNvSpPr>
          <p:nvPr/>
        </p:nvSpPr>
        <p:spPr bwMode="auto">
          <a:xfrm>
            <a:off x="2684766" y="3411577"/>
            <a:ext cx="5195530" cy="1029970"/>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450975" rtl="0" eaLnBrk="1" fontAlgn="auto" latinLnBrk="0" hangingPunct="1">
              <a:lnSpc>
                <a:spcPct val="150000"/>
              </a:lnSpc>
              <a:spcBef>
                <a:spcPts val="0"/>
              </a:spcBef>
              <a:spcAft>
                <a:spcPts val="0"/>
              </a:spcAft>
              <a:buClrTx/>
              <a:buSzTx/>
              <a:buFontTx/>
              <a:buNone/>
              <a:defRPr/>
            </a:pPr>
            <a:r>
              <a:rPr kumimoji="0" sz="140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rPr>
              <a:t>长三角：</a:t>
            </a:r>
            <a:r>
              <a:rPr kumimoji="0" sz="14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rPr>
              <a:t>研发+高端制造</a:t>
            </a:r>
            <a:endParaRPr kumimoji="0" sz="14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endParaRPr>
          </a:p>
          <a:p>
            <a:pPr marL="0" marR="0" lvl="0" indent="0" algn="l" defTabSz="1450975" rtl="0" eaLnBrk="1" fontAlgn="auto" latinLnBrk="0" hangingPunct="1">
              <a:lnSpc>
                <a:spcPct val="150000"/>
              </a:lnSpc>
              <a:spcBef>
                <a:spcPts val="0"/>
              </a:spcBef>
              <a:spcAft>
                <a:spcPts val="0"/>
              </a:spcAft>
              <a:buClrTx/>
              <a:buSzTx/>
              <a:buFontTx/>
              <a:buNone/>
              <a:defRPr/>
            </a:pPr>
            <a:r>
              <a:rPr kumimoji="0" sz="14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rPr>
              <a:t>珠三角：</a:t>
            </a:r>
            <a:r>
              <a:rPr kumimoji="0" sz="14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rPr>
              <a:t>整车+应用市场</a:t>
            </a:r>
            <a:endParaRPr kumimoji="0" sz="14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endParaRPr>
          </a:p>
          <a:p>
            <a:pPr marL="0" marR="0" lvl="0" indent="0" algn="l" defTabSz="1450975" rtl="0" eaLnBrk="1" fontAlgn="auto" latinLnBrk="0" hangingPunct="1">
              <a:lnSpc>
                <a:spcPct val="150000"/>
              </a:lnSpc>
              <a:spcBef>
                <a:spcPts val="0"/>
              </a:spcBef>
              <a:spcAft>
                <a:spcPts val="0"/>
              </a:spcAft>
              <a:buClrTx/>
              <a:buSzTx/>
              <a:buFontTx/>
              <a:buNone/>
              <a:defRPr/>
            </a:pPr>
            <a:r>
              <a:rPr kumimoji="0" sz="14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rPr>
              <a:t>成渝：</a:t>
            </a:r>
            <a:r>
              <a:rPr kumimoji="0" sz="14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rPr>
              <a:t>产能基地（锂资源+低成本）</a:t>
            </a:r>
            <a:endParaRPr kumimoji="0" sz="14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endParaRPr>
          </a:p>
        </p:txBody>
      </p:sp>
      <p:sp>
        <p:nvSpPr>
          <p:cNvPr id="11" name="矩形 10"/>
          <p:cNvSpPr/>
          <p:nvPr/>
        </p:nvSpPr>
        <p:spPr>
          <a:xfrm>
            <a:off x="2684780" y="3088005"/>
            <a:ext cx="3988435" cy="36830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b="1"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产业集群——</a:t>
            </a:r>
            <a:r>
              <a:rPr kumimoji="0" lang="zh-CN" altLang="en-US" b="1"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我国</a:t>
            </a:r>
            <a:r>
              <a:rPr kumimoji="0" lang="en-US" altLang="zh-CN" b="1"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三大核心区域</a:t>
            </a:r>
            <a:endParaRPr kumimoji="0" lang="en-US" altLang="zh-CN" b="1"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endParaRPr>
          </a:p>
        </p:txBody>
      </p:sp>
      <p:grpSp>
        <p:nvGrpSpPr>
          <p:cNvPr id="68" name="组合 67"/>
          <p:cNvGrpSpPr/>
          <p:nvPr/>
        </p:nvGrpSpPr>
        <p:grpSpPr>
          <a:xfrm>
            <a:off x="1219490" y="3391058"/>
            <a:ext cx="783360" cy="783360"/>
            <a:chOff x="954060" y="3478053"/>
            <a:chExt cx="783360" cy="783360"/>
          </a:xfrm>
        </p:grpSpPr>
        <p:sp>
          <p:nvSpPr>
            <p:cNvPr id="21" name="Oval 27"/>
            <p:cNvSpPr/>
            <p:nvPr/>
          </p:nvSpPr>
          <p:spPr>
            <a:xfrm>
              <a:off x="954060" y="3478053"/>
              <a:ext cx="783360" cy="783360"/>
            </a:xfrm>
            <a:prstGeom prst="ellipse">
              <a:avLst/>
            </a:prstGeom>
            <a:noFill/>
            <a:ln w="165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45720" tIns="91440" rIns="0" bIns="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3600" spc="300" dirty="0">
                <a:latin typeface="微软雅黑" panose="020B0503020204020204" charset="-122"/>
                <a:ea typeface="微软雅黑" panose="020B0503020204020204" charset="-122"/>
                <a:cs typeface="+mn-ea"/>
                <a:sym typeface="+mn-lt"/>
              </a:endParaRPr>
            </a:p>
          </p:txBody>
        </p:sp>
        <p:grpSp>
          <p:nvGrpSpPr>
            <p:cNvPr id="33" name="Group 367"/>
            <p:cNvGrpSpPr>
              <a:grpSpLocks noChangeAspect="1"/>
            </p:cNvGrpSpPr>
            <p:nvPr/>
          </p:nvGrpSpPr>
          <p:grpSpPr>
            <a:xfrm>
              <a:off x="1068805" y="3660524"/>
              <a:ext cx="498972" cy="432000"/>
              <a:chOff x="4967288" y="4418013"/>
              <a:chExt cx="946150" cy="819150"/>
            </a:xfrm>
          </p:grpSpPr>
          <p:sp>
            <p:nvSpPr>
              <p:cNvPr id="34" name="Freeform 350"/>
              <p:cNvSpPr/>
              <p:nvPr/>
            </p:nvSpPr>
            <p:spPr bwMode="auto">
              <a:xfrm>
                <a:off x="5133976" y="4497388"/>
                <a:ext cx="293688" cy="481013"/>
              </a:xfrm>
              <a:custGeom>
                <a:avLst/>
                <a:gdLst>
                  <a:gd name="T0" fmla="*/ 74 w 74"/>
                  <a:gd name="T1" fmla="*/ 0 h 121"/>
                  <a:gd name="T2" fmla="*/ 0 w 74"/>
                  <a:gd name="T3" fmla="*/ 69 h 121"/>
                  <a:gd name="T4" fmla="*/ 0 w 74"/>
                  <a:gd name="T5" fmla="*/ 70 h 121"/>
                  <a:gd name="T6" fmla="*/ 52 w 74"/>
                  <a:gd name="T7" fmla="*/ 97 h 121"/>
                  <a:gd name="T8" fmla="*/ 68 w 74"/>
                  <a:gd name="T9" fmla="*/ 121 h 121"/>
                  <a:gd name="T10" fmla="*/ 74 w 74"/>
                  <a:gd name="T11" fmla="*/ 87 h 121"/>
                  <a:gd name="T12" fmla="*/ 74 w 7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74" h="121">
                    <a:moveTo>
                      <a:pt x="74" y="0"/>
                    </a:moveTo>
                    <a:cubicBezTo>
                      <a:pt x="29" y="5"/>
                      <a:pt x="13" y="36"/>
                      <a:pt x="0" y="69"/>
                    </a:cubicBezTo>
                    <a:cubicBezTo>
                      <a:pt x="0" y="69"/>
                      <a:pt x="0" y="69"/>
                      <a:pt x="0" y="70"/>
                    </a:cubicBezTo>
                    <a:cubicBezTo>
                      <a:pt x="19" y="73"/>
                      <a:pt x="39" y="83"/>
                      <a:pt x="52" y="97"/>
                    </a:cubicBezTo>
                    <a:cubicBezTo>
                      <a:pt x="59" y="104"/>
                      <a:pt x="64" y="112"/>
                      <a:pt x="68" y="121"/>
                    </a:cubicBezTo>
                    <a:cubicBezTo>
                      <a:pt x="74" y="87"/>
                      <a:pt x="74" y="87"/>
                      <a:pt x="74" y="87"/>
                    </a:cubicBezTo>
                    <a:lnTo>
                      <a:pt x="74" y="0"/>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35" name="Freeform 351"/>
              <p:cNvSpPr/>
              <p:nvPr/>
            </p:nvSpPr>
            <p:spPr bwMode="auto">
              <a:xfrm>
                <a:off x="5538788" y="4441825"/>
                <a:ext cx="160338" cy="230188"/>
              </a:xfrm>
              <a:custGeom>
                <a:avLst/>
                <a:gdLst>
                  <a:gd name="T0" fmla="*/ 40 w 40"/>
                  <a:gd name="T1" fmla="*/ 58 h 58"/>
                  <a:gd name="T2" fmla="*/ 6 w 40"/>
                  <a:gd name="T3" fmla="*/ 2 h 58"/>
                  <a:gd name="T4" fmla="*/ 5 w 40"/>
                  <a:gd name="T5" fmla="*/ 0 h 58"/>
                  <a:gd name="T6" fmla="*/ 0 w 40"/>
                  <a:gd name="T7" fmla="*/ 0 h 58"/>
                  <a:gd name="T8" fmla="*/ 0 w 40"/>
                  <a:gd name="T9" fmla="*/ 58 h 58"/>
                  <a:gd name="T10" fmla="*/ 1 w 40"/>
                  <a:gd name="T11" fmla="*/ 58 h 58"/>
                  <a:gd name="T12" fmla="*/ 40 w 40"/>
                  <a:gd name="T13" fmla="*/ 58 h 58"/>
                </a:gdLst>
                <a:ahLst/>
                <a:cxnLst>
                  <a:cxn ang="0">
                    <a:pos x="T0" y="T1"/>
                  </a:cxn>
                  <a:cxn ang="0">
                    <a:pos x="T2" y="T3"/>
                  </a:cxn>
                  <a:cxn ang="0">
                    <a:pos x="T4" y="T5"/>
                  </a:cxn>
                  <a:cxn ang="0">
                    <a:pos x="T6" y="T7"/>
                  </a:cxn>
                  <a:cxn ang="0">
                    <a:pos x="T8" y="T9"/>
                  </a:cxn>
                  <a:cxn ang="0">
                    <a:pos x="T10" y="T11"/>
                  </a:cxn>
                  <a:cxn ang="0">
                    <a:pos x="T12" y="T13"/>
                  </a:cxn>
                </a:cxnLst>
                <a:rect l="0" t="0" r="r" b="b"/>
                <a:pathLst>
                  <a:path w="40" h="58">
                    <a:moveTo>
                      <a:pt x="40" y="58"/>
                    </a:moveTo>
                    <a:cubicBezTo>
                      <a:pt x="30" y="23"/>
                      <a:pt x="6" y="2"/>
                      <a:pt x="6" y="2"/>
                    </a:cubicBezTo>
                    <a:cubicBezTo>
                      <a:pt x="6" y="1"/>
                      <a:pt x="5" y="1"/>
                      <a:pt x="5" y="0"/>
                    </a:cubicBezTo>
                    <a:cubicBezTo>
                      <a:pt x="4" y="0"/>
                      <a:pt x="2" y="0"/>
                      <a:pt x="0" y="0"/>
                    </a:cubicBezTo>
                    <a:cubicBezTo>
                      <a:pt x="0" y="58"/>
                      <a:pt x="0" y="58"/>
                      <a:pt x="0" y="58"/>
                    </a:cubicBezTo>
                    <a:cubicBezTo>
                      <a:pt x="1" y="58"/>
                      <a:pt x="1" y="58"/>
                      <a:pt x="1" y="58"/>
                    </a:cubicBezTo>
                    <a:lnTo>
                      <a:pt x="40" y="58"/>
                    </a:lnTo>
                    <a:close/>
                  </a:path>
                </a:pathLst>
              </a:custGeom>
              <a:solidFill>
                <a:schemeClr val="accent3">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36" name="Freeform 352"/>
              <p:cNvSpPr/>
              <p:nvPr/>
            </p:nvSpPr>
            <p:spPr bwMode="auto">
              <a:xfrm>
                <a:off x="5538788" y="4692650"/>
                <a:ext cx="179388" cy="230188"/>
              </a:xfrm>
              <a:custGeom>
                <a:avLst/>
                <a:gdLst>
                  <a:gd name="T0" fmla="*/ 41 w 45"/>
                  <a:gd name="T1" fmla="*/ 58 h 58"/>
                  <a:gd name="T2" fmla="*/ 45 w 45"/>
                  <a:gd name="T3" fmla="*/ 29 h 58"/>
                  <a:gd name="T4" fmla="*/ 41 w 45"/>
                  <a:gd name="T5" fmla="*/ 0 h 58"/>
                  <a:gd name="T6" fmla="*/ 1 w 45"/>
                  <a:gd name="T7" fmla="*/ 0 h 58"/>
                  <a:gd name="T8" fmla="*/ 0 w 45"/>
                  <a:gd name="T9" fmla="*/ 0 h 58"/>
                  <a:gd name="T10" fmla="*/ 0 w 45"/>
                  <a:gd name="T11" fmla="*/ 58 h 58"/>
                  <a:gd name="T12" fmla="*/ 1 w 45"/>
                  <a:gd name="T13" fmla="*/ 58 h 58"/>
                  <a:gd name="T14" fmla="*/ 41 w 45"/>
                  <a:gd name="T15" fmla="*/ 58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58">
                    <a:moveTo>
                      <a:pt x="41" y="58"/>
                    </a:moveTo>
                    <a:cubicBezTo>
                      <a:pt x="43" y="49"/>
                      <a:pt x="45" y="39"/>
                      <a:pt x="45" y="29"/>
                    </a:cubicBezTo>
                    <a:cubicBezTo>
                      <a:pt x="45" y="18"/>
                      <a:pt x="44" y="9"/>
                      <a:pt x="41" y="0"/>
                    </a:cubicBezTo>
                    <a:cubicBezTo>
                      <a:pt x="1" y="0"/>
                      <a:pt x="1" y="0"/>
                      <a:pt x="1" y="0"/>
                    </a:cubicBezTo>
                    <a:cubicBezTo>
                      <a:pt x="1" y="0"/>
                      <a:pt x="1" y="0"/>
                      <a:pt x="0" y="0"/>
                    </a:cubicBezTo>
                    <a:cubicBezTo>
                      <a:pt x="0" y="58"/>
                      <a:pt x="0" y="58"/>
                      <a:pt x="0" y="58"/>
                    </a:cubicBezTo>
                    <a:cubicBezTo>
                      <a:pt x="1" y="58"/>
                      <a:pt x="1" y="58"/>
                      <a:pt x="1" y="58"/>
                    </a:cubicBezTo>
                    <a:lnTo>
                      <a:pt x="41" y="58"/>
                    </a:lnTo>
                    <a:close/>
                  </a:path>
                </a:pathLst>
              </a:custGeom>
              <a:solidFill>
                <a:schemeClr val="accent3">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37" name="Freeform 353"/>
              <p:cNvSpPr/>
              <p:nvPr/>
            </p:nvSpPr>
            <p:spPr bwMode="auto">
              <a:xfrm>
                <a:off x="5591176" y="4445000"/>
                <a:ext cx="277813" cy="227013"/>
              </a:xfrm>
              <a:custGeom>
                <a:avLst/>
                <a:gdLst>
                  <a:gd name="T0" fmla="*/ 70 w 70"/>
                  <a:gd name="T1" fmla="*/ 57 h 57"/>
                  <a:gd name="T2" fmla="*/ 0 w 70"/>
                  <a:gd name="T3" fmla="*/ 0 h 57"/>
                  <a:gd name="T4" fmla="*/ 32 w 70"/>
                  <a:gd name="T5" fmla="*/ 57 h 57"/>
                  <a:gd name="T6" fmla="*/ 70 w 70"/>
                  <a:gd name="T7" fmla="*/ 57 h 57"/>
                </a:gdLst>
                <a:ahLst/>
                <a:cxnLst>
                  <a:cxn ang="0">
                    <a:pos x="T0" y="T1"/>
                  </a:cxn>
                  <a:cxn ang="0">
                    <a:pos x="T2" y="T3"/>
                  </a:cxn>
                  <a:cxn ang="0">
                    <a:pos x="T4" y="T5"/>
                  </a:cxn>
                  <a:cxn ang="0">
                    <a:pos x="T6" y="T7"/>
                  </a:cxn>
                </a:cxnLst>
                <a:rect l="0" t="0" r="r" b="b"/>
                <a:pathLst>
                  <a:path w="70" h="57">
                    <a:moveTo>
                      <a:pt x="70" y="57"/>
                    </a:moveTo>
                    <a:cubicBezTo>
                      <a:pt x="58" y="28"/>
                      <a:pt x="32" y="6"/>
                      <a:pt x="0" y="0"/>
                    </a:cubicBezTo>
                    <a:cubicBezTo>
                      <a:pt x="7" y="8"/>
                      <a:pt x="24" y="27"/>
                      <a:pt x="32" y="57"/>
                    </a:cubicBezTo>
                    <a:lnTo>
                      <a:pt x="70" y="57"/>
                    </a:lnTo>
                    <a:close/>
                  </a:path>
                </a:pathLst>
              </a:custGeom>
              <a:solidFill>
                <a:schemeClr val="accent3">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38" name="Freeform 354"/>
              <p:cNvSpPr/>
              <p:nvPr/>
            </p:nvSpPr>
            <p:spPr bwMode="auto">
              <a:xfrm>
                <a:off x="5726113" y="4692650"/>
                <a:ext cx="171450" cy="230188"/>
              </a:xfrm>
              <a:custGeom>
                <a:avLst/>
                <a:gdLst>
                  <a:gd name="T0" fmla="*/ 38 w 43"/>
                  <a:gd name="T1" fmla="*/ 0 h 58"/>
                  <a:gd name="T2" fmla="*/ 0 w 43"/>
                  <a:gd name="T3" fmla="*/ 0 h 58"/>
                  <a:gd name="T4" fmla="*/ 3 w 43"/>
                  <a:gd name="T5" fmla="*/ 29 h 58"/>
                  <a:gd name="T6" fmla="*/ 0 w 43"/>
                  <a:gd name="T7" fmla="*/ 58 h 58"/>
                  <a:gd name="T8" fmla="*/ 38 w 43"/>
                  <a:gd name="T9" fmla="*/ 58 h 58"/>
                  <a:gd name="T10" fmla="*/ 43 w 43"/>
                  <a:gd name="T11" fmla="*/ 29 h 58"/>
                  <a:gd name="T12" fmla="*/ 38 w 43"/>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43" h="58">
                    <a:moveTo>
                      <a:pt x="38" y="0"/>
                    </a:moveTo>
                    <a:cubicBezTo>
                      <a:pt x="0" y="0"/>
                      <a:pt x="0" y="0"/>
                      <a:pt x="0" y="0"/>
                    </a:cubicBezTo>
                    <a:cubicBezTo>
                      <a:pt x="2" y="9"/>
                      <a:pt x="3" y="18"/>
                      <a:pt x="3" y="29"/>
                    </a:cubicBezTo>
                    <a:cubicBezTo>
                      <a:pt x="3" y="39"/>
                      <a:pt x="2" y="49"/>
                      <a:pt x="0" y="58"/>
                    </a:cubicBezTo>
                    <a:cubicBezTo>
                      <a:pt x="38" y="58"/>
                      <a:pt x="38" y="58"/>
                      <a:pt x="38" y="58"/>
                    </a:cubicBezTo>
                    <a:cubicBezTo>
                      <a:pt x="41" y="49"/>
                      <a:pt x="43" y="39"/>
                      <a:pt x="43" y="29"/>
                    </a:cubicBezTo>
                    <a:cubicBezTo>
                      <a:pt x="43" y="19"/>
                      <a:pt x="41" y="9"/>
                      <a:pt x="38" y="0"/>
                    </a:cubicBezTo>
                    <a:close/>
                  </a:path>
                </a:pathLst>
              </a:custGeom>
              <a:solidFill>
                <a:schemeClr val="accent3">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39" name="Freeform 355"/>
              <p:cNvSpPr/>
              <p:nvPr/>
            </p:nvSpPr>
            <p:spPr bwMode="auto">
              <a:xfrm>
                <a:off x="5591176" y="4943475"/>
                <a:ext cx="277813" cy="222250"/>
              </a:xfrm>
              <a:custGeom>
                <a:avLst/>
                <a:gdLst>
                  <a:gd name="T0" fmla="*/ 0 w 70"/>
                  <a:gd name="T1" fmla="*/ 56 h 56"/>
                  <a:gd name="T2" fmla="*/ 70 w 70"/>
                  <a:gd name="T3" fmla="*/ 0 h 56"/>
                  <a:gd name="T4" fmla="*/ 32 w 70"/>
                  <a:gd name="T5" fmla="*/ 0 h 56"/>
                  <a:gd name="T6" fmla="*/ 0 w 70"/>
                  <a:gd name="T7" fmla="*/ 56 h 56"/>
                </a:gdLst>
                <a:ahLst/>
                <a:cxnLst>
                  <a:cxn ang="0">
                    <a:pos x="T0" y="T1"/>
                  </a:cxn>
                  <a:cxn ang="0">
                    <a:pos x="T2" y="T3"/>
                  </a:cxn>
                  <a:cxn ang="0">
                    <a:pos x="T4" y="T5"/>
                  </a:cxn>
                  <a:cxn ang="0">
                    <a:pos x="T6" y="T7"/>
                  </a:cxn>
                </a:cxnLst>
                <a:rect l="0" t="0" r="r" b="b"/>
                <a:pathLst>
                  <a:path w="70" h="56">
                    <a:moveTo>
                      <a:pt x="0" y="56"/>
                    </a:moveTo>
                    <a:cubicBezTo>
                      <a:pt x="32" y="51"/>
                      <a:pt x="58" y="29"/>
                      <a:pt x="70" y="0"/>
                    </a:cubicBezTo>
                    <a:cubicBezTo>
                      <a:pt x="32" y="0"/>
                      <a:pt x="32" y="0"/>
                      <a:pt x="32" y="0"/>
                    </a:cubicBezTo>
                    <a:cubicBezTo>
                      <a:pt x="24" y="27"/>
                      <a:pt x="9" y="47"/>
                      <a:pt x="0" y="56"/>
                    </a:cubicBezTo>
                    <a:close/>
                  </a:path>
                </a:pathLst>
              </a:custGeom>
              <a:solidFill>
                <a:schemeClr val="accent3">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40" name="Freeform 356"/>
              <p:cNvSpPr/>
              <p:nvPr/>
            </p:nvSpPr>
            <p:spPr bwMode="auto">
              <a:xfrm>
                <a:off x="5538788" y="4943475"/>
                <a:ext cx="160338" cy="230188"/>
              </a:xfrm>
              <a:custGeom>
                <a:avLst/>
                <a:gdLst>
                  <a:gd name="T0" fmla="*/ 1 w 40"/>
                  <a:gd name="T1" fmla="*/ 0 h 58"/>
                  <a:gd name="T2" fmla="*/ 0 w 40"/>
                  <a:gd name="T3" fmla="*/ 0 h 58"/>
                  <a:gd name="T4" fmla="*/ 0 w 40"/>
                  <a:gd name="T5" fmla="*/ 58 h 58"/>
                  <a:gd name="T6" fmla="*/ 5 w 40"/>
                  <a:gd name="T7" fmla="*/ 57 h 58"/>
                  <a:gd name="T8" fmla="*/ 40 w 40"/>
                  <a:gd name="T9" fmla="*/ 0 h 58"/>
                  <a:gd name="T10" fmla="*/ 1 w 40"/>
                  <a:gd name="T11" fmla="*/ 0 h 58"/>
                </a:gdLst>
                <a:ahLst/>
                <a:cxnLst>
                  <a:cxn ang="0">
                    <a:pos x="T0" y="T1"/>
                  </a:cxn>
                  <a:cxn ang="0">
                    <a:pos x="T2" y="T3"/>
                  </a:cxn>
                  <a:cxn ang="0">
                    <a:pos x="T4" y="T5"/>
                  </a:cxn>
                  <a:cxn ang="0">
                    <a:pos x="T6" y="T7"/>
                  </a:cxn>
                  <a:cxn ang="0">
                    <a:pos x="T8" y="T9"/>
                  </a:cxn>
                  <a:cxn ang="0">
                    <a:pos x="T10" y="T11"/>
                  </a:cxn>
                </a:cxnLst>
                <a:rect l="0" t="0" r="r" b="b"/>
                <a:pathLst>
                  <a:path w="40" h="58">
                    <a:moveTo>
                      <a:pt x="1" y="0"/>
                    </a:moveTo>
                    <a:cubicBezTo>
                      <a:pt x="1" y="0"/>
                      <a:pt x="1" y="0"/>
                      <a:pt x="0" y="0"/>
                    </a:cubicBezTo>
                    <a:cubicBezTo>
                      <a:pt x="0" y="58"/>
                      <a:pt x="0" y="58"/>
                      <a:pt x="0" y="58"/>
                    </a:cubicBezTo>
                    <a:cubicBezTo>
                      <a:pt x="2" y="58"/>
                      <a:pt x="4" y="57"/>
                      <a:pt x="5" y="57"/>
                    </a:cubicBezTo>
                    <a:cubicBezTo>
                      <a:pt x="10" y="53"/>
                      <a:pt x="30" y="32"/>
                      <a:pt x="40" y="0"/>
                    </a:cubicBezTo>
                    <a:lnTo>
                      <a:pt x="1" y="0"/>
                    </a:lnTo>
                    <a:close/>
                  </a:path>
                </a:pathLst>
              </a:custGeom>
              <a:solidFill>
                <a:schemeClr val="accent3">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41" name="Freeform 357"/>
              <p:cNvSpPr/>
              <p:nvPr/>
            </p:nvSpPr>
            <p:spPr bwMode="auto">
              <a:xfrm>
                <a:off x="4975226" y="4783138"/>
                <a:ext cx="457200" cy="409575"/>
              </a:xfrm>
              <a:custGeom>
                <a:avLst/>
                <a:gdLst>
                  <a:gd name="T0" fmla="*/ 26 w 115"/>
                  <a:gd name="T1" fmla="*/ 0 h 103"/>
                  <a:gd name="T2" fmla="*/ 9 w 115"/>
                  <a:gd name="T3" fmla="*/ 3 h 103"/>
                  <a:gd name="T4" fmla="*/ 34 w 115"/>
                  <a:gd name="T5" fmla="*/ 84 h 103"/>
                  <a:gd name="T6" fmla="*/ 81 w 115"/>
                  <a:gd name="T7" fmla="*/ 103 h 103"/>
                  <a:gd name="T8" fmla="*/ 104 w 115"/>
                  <a:gd name="T9" fmla="*/ 99 h 103"/>
                  <a:gd name="T10" fmla="*/ 84 w 115"/>
                  <a:gd name="T11" fmla="*/ 80 h 103"/>
                  <a:gd name="T12" fmla="*/ 45 w 115"/>
                  <a:gd name="T13" fmla="*/ 76 h 103"/>
                  <a:gd name="T14" fmla="*/ 43 w 115"/>
                  <a:gd name="T15" fmla="*/ 73 h 103"/>
                  <a:gd name="T16" fmla="*/ 46 w 115"/>
                  <a:gd name="T17" fmla="*/ 71 h 103"/>
                  <a:gd name="T18" fmla="*/ 78 w 115"/>
                  <a:gd name="T19" fmla="*/ 74 h 103"/>
                  <a:gd name="T20" fmla="*/ 63 w 115"/>
                  <a:gd name="T21" fmla="*/ 59 h 103"/>
                  <a:gd name="T22" fmla="*/ 38 w 115"/>
                  <a:gd name="T23" fmla="*/ 35 h 103"/>
                  <a:gd name="T24" fmla="*/ 38 w 115"/>
                  <a:gd name="T25" fmla="*/ 31 h 103"/>
                  <a:gd name="T26" fmla="*/ 42 w 115"/>
                  <a:gd name="T27" fmla="*/ 31 h 103"/>
                  <a:gd name="T28" fmla="*/ 63 w 115"/>
                  <a:gd name="T29" fmla="*/ 51 h 103"/>
                  <a:gd name="T30" fmla="*/ 62 w 115"/>
                  <a:gd name="T31" fmla="*/ 31 h 103"/>
                  <a:gd name="T32" fmla="*/ 65 w 115"/>
                  <a:gd name="T33" fmla="*/ 28 h 103"/>
                  <a:gd name="T34" fmla="*/ 65 w 115"/>
                  <a:gd name="T35" fmla="*/ 28 h 103"/>
                  <a:gd name="T36" fmla="*/ 67 w 115"/>
                  <a:gd name="T37" fmla="*/ 31 h 103"/>
                  <a:gd name="T38" fmla="*/ 68 w 115"/>
                  <a:gd name="T39" fmla="*/ 57 h 103"/>
                  <a:gd name="T40" fmla="*/ 107 w 115"/>
                  <a:gd name="T41" fmla="*/ 95 h 103"/>
                  <a:gd name="T42" fmla="*/ 91 w 115"/>
                  <a:gd name="T43" fmla="*/ 27 h 103"/>
                  <a:gd name="T44" fmla="*/ 26 w 115"/>
                  <a:gd name="T45"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5" h="103">
                    <a:moveTo>
                      <a:pt x="26" y="0"/>
                    </a:moveTo>
                    <a:cubicBezTo>
                      <a:pt x="20" y="0"/>
                      <a:pt x="14" y="1"/>
                      <a:pt x="9" y="3"/>
                    </a:cubicBezTo>
                    <a:cubicBezTo>
                      <a:pt x="0" y="26"/>
                      <a:pt x="15" y="64"/>
                      <a:pt x="34" y="84"/>
                    </a:cubicBezTo>
                    <a:cubicBezTo>
                      <a:pt x="47" y="96"/>
                      <a:pt x="64" y="103"/>
                      <a:pt x="81" y="103"/>
                    </a:cubicBezTo>
                    <a:cubicBezTo>
                      <a:pt x="89" y="103"/>
                      <a:pt x="96" y="102"/>
                      <a:pt x="104" y="99"/>
                    </a:cubicBezTo>
                    <a:cubicBezTo>
                      <a:pt x="84" y="80"/>
                      <a:pt x="84" y="80"/>
                      <a:pt x="84" y="80"/>
                    </a:cubicBezTo>
                    <a:cubicBezTo>
                      <a:pt x="45" y="76"/>
                      <a:pt x="45" y="76"/>
                      <a:pt x="45" y="76"/>
                    </a:cubicBezTo>
                    <a:cubicBezTo>
                      <a:pt x="44" y="76"/>
                      <a:pt x="43" y="75"/>
                      <a:pt x="43" y="73"/>
                    </a:cubicBezTo>
                    <a:cubicBezTo>
                      <a:pt x="43" y="72"/>
                      <a:pt x="44" y="71"/>
                      <a:pt x="46" y="71"/>
                    </a:cubicBezTo>
                    <a:cubicBezTo>
                      <a:pt x="78" y="74"/>
                      <a:pt x="78" y="74"/>
                      <a:pt x="78" y="74"/>
                    </a:cubicBezTo>
                    <a:cubicBezTo>
                      <a:pt x="63" y="59"/>
                      <a:pt x="63" y="59"/>
                      <a:pt x="63" y="59"/>
                    </a:cubicBezTo>
                    <a:cubicBezTo>
                      <a:pt x="38" y="35"/>
                      <a:pt x="38" y="35"/>
                      <a:pt x="38" y="35"/>
                    </a:cubicBezTo>
                    <a:cubicBezTo>
                      <a:pt x="37" y="34"/>
                      <a:pt x="37" y="32"/>
                      <a:pt x="38" y="31"/>
                    </a:cubicBezTo>
                    <a:cubicBezTo>
                      <a:pt x="39" y="30"/>
                      <a:pt x="41" y="30"/>
                      <a:pt x="42" y="31"/>
                    </a:cubicBezTo>
                    <a:cubicBezTo>
                      <a:pt x="63" y="51"/>
                      <a:pt x="63" y="51"/>
                      <a:pt x="63" y="51"/>
                    </a:cubicBezTo>
                    <a:cubicBezTo>
                      <a:pt x="62" y="31"/>
                      <a:pt x="62" y="31"/>
                      <a:pt x="62" y="31"/>
                    </a:cubicBezTo>
                    <a:cubicBezTo>
                      <a:pt x="62" y="29"/>
                      <a:pt x="63" y="28"/>
                      <a:pt x="65" y="28"/>
                    </a:cubicBezTo>
                    <a:cubicBezTo>
                      <a:pt x="65" y="28"/>
                      <a:pt x="65" y="28"/>
                      <a:pt x="65" y="28"/>
                    </a:cubicBezTo>
                    <a:cubicBezTo>
                      <a:pt x="66" y="28"/>
                      <a:pt x="67" y="29"/>
                      <a:pt x="67" y="31"/>
                    </a:cubicBezTo>
                    <a:cubicBezTo>
                      <a:pt x="68" y="57"/>
                      <a:pt x="68" y="57"/>
                      <a:pt x="68" y="57"/>
                    </a:cubicBezTo>
                    <a:cubicBezTo>
                      <a:pt x="107" y="95"/>
                      <a:pt x="107" y="95"/>
                      <a:pt x="107" y="95"/>
                    </a:cubicBezTo>
                    <a:cubicBezTo>
                      <a:pt x="115" y="72"/>
                      <a:pt x="109" y="45"/>
                      <a:pt x="91" y="27"/>
                    </a:cubicBezTo>
                    <a:cubicBezTo>
                      <a:pt x="75" y="11"/>
                      <a:pt x="48" y="0"/>
                      <a:pt x="2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42" name="Freeform 358"/>
              <p:cNvSpPr/>
              <p:nvPr/>
            </p:nvSpPr>
            <p:spPr bwMode="auto">
              <a:xfrm>
                <a:off x="5535613" y="4429125"/>
                <a:ext cx="377825" cy="752475"/>
              </a:xfrm>
              <a:custGeom>
                <a:avLst/>
                <a:gdLst>
                  <a:gd name="T0" fmla="*/ 0 w 95"/>
                  <a:gd name="T1" fmla="*/ 189 h 189"/>
                  <a:gd name="T2" fmla="*/ 95 w 95"/>
                  <a:gd name="T3" fmla="*/ 95 h 189"/>
                  <a:gd name="T4" fmla="*/ 0 w 95"/>
                  <a:gd name="T5" fmla="*/ 0 h 189"/>
                </a:gdLst>
                <a:ahLst/>
                <a:cxnLst>
                  <a:cxn ang="0">
                    <a:pos x="T0" y="T1"/>
                  </a:cxn>
                  <a:cxn ang="0">
                    <a:pos x="T2" y="T3"/>
                  </a:cxn>
                  <a:cxn ang="0">
                    <a:pos x="T4" y="T5"/>
                  </a:cxn>
                </a:cxnLst>
                <a:rect l="0" t="0" r="r" b="b"/>
                <a:pathLst>
                  <a:path w="95" h="189">
                    <a:moveTo>
                      <a:pt x="0" y="189"/>
                    </a:moveTo>
                    <a:cubicBezTo>
                      <a:pt x="52" y="189"/>
                      <a:pt x="95" y="147"/>
                      <a:pt x="95" y="95"/>
                    </a:cubicBezTo>
                    <a:cubicBezTo>
                      <a:pt x="95" y="43"/>
                      <a:pt x="52" y="0"/>
                      <a:pt x="0" y="0"/>
                    </a:cubicBezTo>
                  </a:path>
                </a:pathLst>
              </a:custGeom>
              <a:noFill/>
              <a:ln w="20638" cap="rnd">
                <a:solidFill>
                  <a:schemeClr val="accent5"/>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43" name="Freeform 359"/>
              <p:cNvSpPr/>
              <p:nvPr/>
            </p:nvSpPr>
            <p:spPr bwMode="auto">
              <a:xfrm>
                <a:off x="5567363" y="4441825"/>
                <a:ext cx="166688" cy="739775"/>
              </a:xfrm>
              <a:custGeom>
                <a:avLst/>
                <a:gdLst>
                  <a:gd name="T0" fmla="*/ 0 w 42"/>
                  <a:gd name="T1" fmla="*/ 186 h 186"/>
                  <a:gd name="T2" fmla="*/ 42 w 42"/>
                  <a:gd name="T3" fmla="*/ 92 h 186"/>
                  <a:gd name="T4" fmla="*/ 2 w 42"/>
                  <a:gd name="T5" fmla="*/ 0 h 186"/>
                </a:gdLst>
                <a:ahLst/>
                <a:cxnLst>
                  <a:cxn ang="0">
                    <a:pos x="T0" y="T1"/>
                  </a:cxn>
                  <a:cxn ang="0">
                    <a:pos x="T2" y="T3"/>
                  </a:cxn>
                  <a:cxn ang="0">
                    <a:pos x="T4" y="T5"/>
                  </a:cxn>
                </a:cxnLst>
                <a:rect l="0" t="0" r="r" b="b"/>
                <a:pathLst>
                  <a:path w="42" h="186">
                    <a:moveTo>
                      <a:pt x="0" y="186"/>
                    </a:moveTo>
                    <a:cubicBezTo>
                      <a:pt x="0" y="186"/>
                      <a:pt x="42" y="150"/>
                      <a:pt x="42" y="92"/>
                    </a:cubicBezTo>
                    <a:cubicBezTo>
                      <a:pt x="42" y="34"/>
                      <a:pt x="2" y="0"/>
                      <a:pt x="2" y="0"/>
                    </a:cubicBezTo>
                  </a:path>
                </a:pathLst>
              </a:custGeom>
              <a:noFill/>
              <a:ln w="20638" cap="rnd">
                <a:solidFill>
                  <a:schemeClr val="accent5"/>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44" name="Line 360"/>
              <p:cNvSpPr>
                <a:spLocks noChangeShapeType="1"/>
              </p:cNvSpPr>
              <p:nvPr/>
            </p:nvSpPr>
            <p:spPr bwMode="auto">
              <a:xfrm>
                <a:off x="5546726" y="4930775"/>
                <a:ext cx="342900" cy="0"/>
              </a:xfrm>
              <a:prstGeom prst="line">
                <a:avLst/>
              </a:prstGeom>
              <a:noFill/>
              <a:ln w="20638" cap="rnd">
                <a:solidFill>
                  <a:schemeClr val="accent5"/>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45" name="Line 361"/>
              <p:cNvSpPr>
                <a:spLocks noChangeShapeType="1"/>
              </p:cNvSpPr>
              <p:nvPr/>
            </p:nvSpPr>
            <p:spPr bwMode="auto">
              <a:xfrm flipH="1">
                <a:off x="5546726" y="4679950"/>
                <a:ext cx="342900" cy="0"/>
              </a:xfrm>
              <a:prstGeom prst="line">
                <a:avLst/>
              </a:prstGeom>
              <a:noFill/>
              <a:ln w="20638" cap="rnd">
                <a:solidFill>
                  <a:schemeClr val="accent5"/>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46" name="Line 362"/>
              <p:cNvSpPr>
                <a:spLocks noChangeShapeType="1"/>
              </p:cNvSpPr>
              <p:nvPr/>
            </p:nvSpPr>
            <p:spPr bwMode="auto">
              <a:xfrm>
                <a:off x="5535613" y="4429125"/>
                <a:ext cx="0" cy="752475"/>
              </a:xfrm>
              <a:prstGeom prst="line">
                <a:avLst/>
              </a:prstGeom>
              <a:noFill/>
              <a:ln w="20638" cap="rnd">
                <a:solidFill>
                  <a:schemeClr val="accent5"/>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47" name="Line 363"/>
              <p:cNvSpPr>
                <a:spLocks noChangeShapeType="1"/>
              </p:cNvSpPr>
              <p:nvPr/>
            </p:nvSpPr>
            <p:spPr bwMode="auto">
              <a:xfrm>
                <a:off x="5432426" y="4545013"/>
                <a:ext cx="0" cy="636588"/>
              </a:xfrm>
              <a:prstGeom prst="line">
                <a:avLst/>
              </a:prstGeom>
              <a:noFill/>
              <a:ln w="20638" cap="rnd">
                <a:solidFill>
                  <a:schemeClr val="accent5"/>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48" name="Freeform 364"/>
              <p:cNvSpPr/>
              <p:nvPr/>
            </p:nvSpPr>
            <p:spPr bwMode="auto">
              <a:xfrm>
                <a:off x="5141913" y="4418013"/>
                <a:ext cx="277813" cy="349250"/>
              </a:xfrm>
              <a:custGeom>
                <a:avLst/>
                <a:gdLst>
                  <a:gd name="T0" fmla="*/ 70 w 70"/>
                  <a:gd name="T1" fmla="*/ 0 h 88"/>
                  <a:gd name="T2" fmla="*/ 0 w 70"/>
                  <a:gd name="T3" fmla="*/ 88 h 88"/>
                </a:gdLst>
                <a:ahLst/>
                <a:cxnLst>
                  <a:cxn ang="0">
                    <a:pos x="T0" y="T1"/>
                  </a:cxn>
                  <a:cxn ang="0">
                    <a:pos x="T2" y="T3"/>
                  </a:cxn>
                </a:cxnLst>
                <a:rect l="0" t="0" r="r" b="b"/>
                <a:pathLst>
                  <a:path w="70" h="88">
                    <a:moveTo>
                      <a:pt x="70" y="0"/>
                    </a:moveTo>
                    <a:cubicBezTo>
                      <a:pt x="29" y="13"/>
                      <a:pt x="0" y="48"/>
                      <a:pt x="0" y="88"/>
                    </a:cubicBezTo>
                  </a:path>
                </a:pathLst>
              </a:custGeom>
              <a:noFill/>
              <a:ln w="20638" cap="rnd">
                <a:solidFill>
                  <a:schemeClr val="accent5"/>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4" name="Line 365"/>
              <p:cNvSpPr>
                <a:spLocks noChangeShapeType="1"/>
              </p:cNvSpPr>
              <p:nvPr/>
            </p:nvSpPr>
            <p:spPr bwMode="auto">
              <a:xfrm>
                <a:off x="5284788" y="4672013"/>
                <a:ext cx="134938" cy="111125"/>
              </a:xfrm>
              <a:prstGeom prst="line">
                <a:avLst/>
              </a:prstGeom>
              <a:noFill/>
              <a:ln w="20638" cap="rnd">
                <a:solidFill>
                  <a:schemeClr val="accent5"/>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7" name="Freeform 366"/>
              <p:cNvSpPr/>
              <p:nvPr/>
            </p:nvSpPr>
            <p:spPr bwMode="auto">
              <a:xfrm>
                <a:off x="4967288" y="4743450"/>
                <a:ext cx="484188" cy="481013"/>
              </a:xfrm>
              <a:custGeom>
                <a:avLst/>
                <a:gdLst>
                  <a:gd name="T0" fmla="*/ 11 w 122"/>
                  <a:gd name="T1" fmla="*/ 11 h 121"/>
                  <a:gd name="T2" fmla="*/ 36 w 122"/>
                  <a:gd name="T3" fmla="*/ 95 h 121"/>
                  <a:gd name="T4" fmla="*/ 111 w 122"/>
                  <a:gd name="T5" fmla="*/ 110 h 121"/>
                  <a:gd name="T6" fmla="*/ 96 w 122"/>
                  <a:gd name="T7" fmla="*/ 35 h 121"/>
                  <a:gd name="T8" fmla="*/ 11 w 122"/>
                  <a:gd name="T9" fmla="*/ 11 h 121"/>
                </a:gdLst>
                <a:ahLst/>
                <a:cxnLst>
                  <a:cxn ang="0">
                    <a:pos x="T0" y="T1"/>
                  </a:cxn>
                  <a:cxn ang="0">
                    <a:pos x="T2" y="T3"/>
                  </a:cxn>
                  <a:cxn ang="0">
                    <a:pos x="T4" y="T5"/>
                  </a:cxn>
                  <a:cxn ang="0">
                    <a:pos x="T6" y="T7"/>
                  </a:cxn>
                  <a:cxn ang="0">
                    <a:pos x="T8" y="T9"/>
                  </a:cxn>
                </a:cxnLst>
                <a:rect l="0" t="0" r="r" b="b"/>
                <a:pathLst>
                  <a:path w="122" h="121">
                    <a:moveTo>
                      <a:pt x="11" y="11"/>
                    </a:moveTo>
                    <a:cubicBezTo>
                      <a:pt x="0" y="35"/>
                      <a:pt x="15" y="75"/>
                      <a:pt x="36" y="95"/>
                    </a:cubicBezTo>
                    <a:cubicBezTo>
                      <a:pt x="56" y="116"/>
                      <a:pt x="87" y="121"/>
                      <a:pt x="111" y="110"/>
                    </a:cubicBezTo>
                    <a:cubicBezTo>
                      <a:pt x="122" y="86"/>
                      <a:pt x="117" y="56"/>
                      <a:pt x="96" y="35"/>
                    </a:cubicBezTo>
                    <a:cubicBezTo>
                      <a:pt x="76" y="15"/>
                      <a:pt x="35" y="0"/>
                      <a:pt x="11" y="11"/>
                    </a:cubicBezTo>
                    <a:close/>
                  </a:path>
                </a:pathLst>
              </a:custGeom>
              <a:noFill/>
              <a:ln w="20638" cap="rnd">
                <a:solidFill>
                  <a:schemeClr val="accent5"/>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12" name="Line 367"/>
              <p:cNvSpPr>
                <a:spLocks noChangeShapeType="1"/>
              </p:cNvSpPr>
              <p:nvPr/>
            </p:nvSpPr>
            <p:spPr bwMode="auto">
              <a:xfrm>
                <a:off x="5138738" y="4914900"/>
                <a:ext cx="328613" cy="322263"/>
              </a:xfrm>
              <a:prstGeom prst="line">
                <a:avLst/>
              </a:prstGeom>
              <a:noFill/>
              <a:ln w="20638" cap="rnd">
                <a:solidFill>
                  <a:schemeClr val="accent5"/>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52" name="Line 368"/>
              <p:cNvSpPr>
                <a:spLocks noChangeShapeType="1"/>
              </p:cNvSpPr>
              <p:nvPr/>
            </p:nvSpPr>
            <p:spPr bwMode="auto">
              <a:xfrm>
                <a:off x="5237163" y="4906963"/>
                <a:ext cx="4763" cy="107950"/>
              </a:xfrm>
              <a:prstGeom prst="line">
                <a:avLst/>
              </a:prstGeom>
              <a:noFill/>
              <a:ln w="20638" cap="rnd">
                <a:solidFill>
                  <a:schemeClr val="accent5"/>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53" name="Line 369"/>
              <p:cNvSpPr>
                <a:spLocks noChangeShapeType="1"/>
              </p:cNvSpPr>
              <p:nvPr/>
            </p:nvSpPr>
            <p:spPr bwMode="auto">
              <a:xfrm flipH="1" flipV="1">
                <a:off x="5162551" y="5073650"/>
                <a:ext cx="153988" cy="15875"/>
              </a:xfrm>
              <a:prstGeom prst="line">
                <a:avLst/>
              </a:prstGeom>
              <a:noFill/>
              <a:ln w="20638" cap="rnd">
                <a:solidFill>
                  <a:schemeClr val="accent5"/>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grpSp>
      </p:grpSp>
      <p:sp>
        <p:nvSpPr>
          <p:cNvPr id="83" name="Rectangle 7"/>
          <p:cNvSpPr/>
          <p:nvPr/>
        </p:nvSpPr>
        <p:spPr>
          <a:xfrm>
            <a:off x="8628380" y="1501775"/>
            <a:ext cx="3154045" cy="136334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00" b="1">
              <a:latin typeface="微软雅黑" panose="020B0503020204020204" charset="-122"/>
              <a:ea typeface="微软雅黑" panose="020B0503020204020204" charset="-122"/>
              <a:cs typeface="+mn-ea"/>
              <a:sym typeface="+mn-lt"/>
            </a:endParaRPr>
          </a:p>
        </p:txBody>
      </p:sp>
      <p:sp>
        <p:nvSpPr>
          <p:cNvPr id="87" name="文本框 86"/>
          <p:cNvSpPr txBox="1"/>
          <p:nvPr/>
        </p:nvSpPr>
        <p:spPr>
          <a:xfrm>
            <a:off x="8811260" y="1568450"/>
            <a:ext cx="2823210" cy="1245235"/>
          </a:xfrm>
          <a:prstGeom prst="rect">
            <a:avLst/>
          </a:prstGeom>
          <a:noFill/>
        </p:spPr>
        <p:txBody>
          <a:bodyPr wrap="square" rtlCol="0">
            <a:spAutoFit/>
          </a:bodyPr>
          <a:p>
            <a:pPr>
              <a:lnSpc>
                <a:spcPct val="100000"/>
              </a:lnSpc>
            </a:pPr>
            <a:r>
              <a:rPr lang="zh-CN" altLang="en-US" sz="1500" b="1">
                <a:solidFill>
                  <a:schemeClr val="accent1">
                    <a:lumMod val="75000"/>
                  </a:schemeClr>
                </a:solidFill>
                <a:latin typeface="微软雅黑" panose="020B0503020204020204" charset="-122"/>
                <a:ea typeface="微软雅黑" panose="020B0503020204020204" charset="-122"/>
                <a:cs typeface="微软雅黑" panose="020B0503020204020204" charset="-122"/>
              </a:rPr>
              <a:t>竞争特点</a:t>
            </a:r>
            <a:r>
              <a:rPr lang="en-US" altLang="zh-CN" sz="1500" b="1">
                <a:solidFill>
                  <a:schemeClr val="accent1">
                    <a:lumMod val="75000"/>
                  </a:schemeClr>
                </a:solidFill>
                <a:latin typeface="微软雅黑" panose="020B0503020204020204" charset="-122"/>
                <a:ea typeface="微软雅黑" panose="020B0503020204020204" charset="-122"/>
                <a:cs typeface="微软雅黑" panose="020B0503020204020204" charset="-122"/>
              </a:rPr>
              <a:t>：</a:t>
            </a:r>
            <a:endParaRPr lang="en-US" altLang="zh-CN" sz="1500" b="1">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a:p>
            <a:pPr>
              <a:lnSpc>
                <a:spcPct val="100000"/>
              </a:lnSpc>
            </a:pPr>
            <a:endParaRPr lang="en-US" altLang="zh-CN" sz="1500" b="1">
              <a:solidFill>
                <a:schemeClr val="accent1">
                  <a:lumMod val="75000"/>
                </a:schemeClr>
              </a:solidFill>
              <a:latin typeface="微软雅黑" panose="020B0503020204020204" charset="-122"/>
              <a:ea typeface="微软雅黑" panose="020B0503020204020204" charset="-122"/>
              <a:cs typeface="微软雅黑" panose="020B0503020204020204" charset="-122"/>
            </a:endParaRPr>
          </a:p>
          <a:p>
            <a:pPr>
              <a:lnSpc>
                <a:spcPct val="100000"/>
              </a:lnSpc>
            </a:pPr>
            <a:r>
              <a:rPr lang="en-US" altLang="zh-CN" sz="1500">
                <a:latin typeface="微软雅黑" panose="020B0503020204020204" charset="-122"/>
                <a:ea typeface="微软雅黑" panose="020B0503020204020204" charset="-122"/>
                <a:cs typeface="微软雅黑" panose="020B0503020204020204" charset="-122"/>
              </a:rPr>
              <a:t>CR3集中度高（龙头垄断）</a:t>
            </a:r>
            <a:endParaRPr lang="en-US" altLang="zh-CN" sz="1500">
              <a:latin typeface="微软雅黑" panose="020B0503020204020204" charset="-122"/>
              <a:ea typeface="微软雅黑" panose="020B0503020204020204" charset="-122"/>
              <a:cs typeface="微软雅黑" panose="020B0503020204020204" charset="-122"/>
            </a:endParaRPr>
          </a:p>
          <a:p>
            <a:pPr>
              <a:lnSpc>
                <a:spcPct val="100000"/>
              </a:lnSpc>
            </a:pPr>
            <a:r>
              <a:rPr lang="en-US" altLang="zh-CN" sz="1500">
                <a:latin typeface="微软雅黑" panose="020B0503020204020204" charset="-122"/>
                <a:ea typeface="微软雅黑" panose="020B0503020204020204" charset="-122"/>
                <a:cs typeface="微软雅黑" panose="020B0503020204020204" charset="-122"/>
              </a:rPr>
              <a:t>与整车厂深度绑定</a:t>
            </a:r>
            <a:endParaRPr lang="en-US" altLang="zh-CN" sz="1500">
              <a:latin typeface="微软雅黑" panose="020B0503020204020204" charset="-122"/>
              <a:ea typeface="微软雅黑" panose="020B0503020204020204" charset="-122"/>
              <a:cs typeface="微软雅黑" panose="020B0503020204020204" charset="-122"/>
            </a:endParaRPr>
          </a:p>
          <a:p>
            <a:pPr>
              <a:lnSpc>
                <a:spcPct val="100000"/>
              </a:lnSpc>
            </a:pPr>
            <a:r>
              <a:rPr lang="en-US" altLang="zh-CN" sz="1500">
                <a:latin typeface="微软雅黑" panose="020B0503020204020204" charset="-122"/>
                <a:ea typeface="微软雅黑" panose="020B0503020204020204" charset="-122"/>
                <a:cs typeface="微软雅黑" panose="020B0503020204020204" charset="-122"/>
              </a:rPr>
              <a:t>技术+规模双驱动</a:t>
            </a:r>
            <a:endParaRPr lang="en-US" altLang="zh-CN" sz="1500">
              <a:latin typeface="微软雅黑" panose="020B0503020204020204" charset="-122"/>
              <a:ea typeface="微软雅黑" panose="020B0503020204020204" charset="-122"/>
              <a:cs typeface="微软雅黑" panose="020B0503020204020204" charset="-122"/>
            </a:endParaRPr>
          </a:p>
        </p:txBody>
      </p:sp>
      <p:sp>
        <p:nvSpPr>
          <p:cNvPr id="150" name="Up Arrow 228"/>
          <p:cNvSpPr/>
          <p:nvPr/>
        </p:nvSpPr>
        <p:spPr>
          <a:xfrm rot="5400000">
            <a:off x="8232140" y="1871980"/>
            <a:ext cx="335915" cy="657225"/>
          </a:xfrm>
          <a:prstGeom prst="upArrow">
            <a:avLst>
              <a:gd name="adj1" fmla="val 50070"/>
              <a:gd name="adj2" fmla="val 50000"/>
            </a:avLst>
          </a:prstGeom>
        </p:spPr>
        <p:style>
          <a:lnRef idx="2">
            <a:schemeClr val="lt1"/>
          </a:lnRef>
          <a:fillRef idx="1">
            <a:schemeClr val="accent1"/>
          </a:fillRef>
          <a:effectRef idx="1">
            <a:schemeClr val="accent1"/>
          </a:effectRef>
          <a:fontRef idx="minor">
            <a:schemeClr val="lt1"/>
          </a:fontRef>
        </p:style>
        <p:txBody>
          <a:bodyPr rtlCol="0" anchor="ctr"/>
          <a:p>
            <a:pPr algn="ctr"/>
            <a:endParaRPr lang="en-US" sz="1015">
              <a:cs typeface="+mn-ea"/>
              <a:sym typeface="+mn-lt"/>
            </a:endParaRPr>
          </a:p>
        </p:txBody>
      </p:sp>
      <p:pic>
        <p:nvPicPr>
          <p:cNvPr id="14" name="图片 13"/>
          <p:cNvPicPr>
            <a:picLocks noChangeAspect="1"/>
          </p:cNvPicPr>
          <p:nvPr/>
        </p:nvPicPr>
        <p:blipFill>
          <a:blip r:embed="rId7"/>
          <a:stretch>
            <a:fillRect/>
          </a:stretch>
        </p:blipFill>
        <p:spPr>
          <a:xfrm>
            <a:off x="8957945" y="2962275"/>
            <a:ext cx="2576830" cy="1652905"/>
          </a:xfrm>
          <a:prstGeom prst="rect">
            <a:avLst/>
          </a:prstGeom>
        </p:spPr>
      </p:pic>
      <p:sp>
        <p:nvSpPr>
          <p:cNvPr id="16" name="Rectangle 11"/>
          <p:cNvSpPr/>
          <p:nvPr/>
        </p:nvSpPr>
        <p:spPr>
          <a:xfrm>
            <a:off x="817880" y="4683125"/>
            <a:ext cx="10965180" cy="132905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00">
              <a:latin typeface="微软雅黑" panose="020B0503020204020204" charset="-122"/>
              <a:ea typeface="微软雅黑" panose="020B0503020204020204" charset="-122"/>
              <a:cs typeface="+mn-ea"/>
              <a:sym typeface="+mn-lt"/>
            </a:endParaRPr>
          </a:p>
        </p:txBody>
      </p:sp>
      <p:cxnSp>
        <p:nvCxnSpPr>
          <p:cNvPr id="17" name="Straight Connector 15"/>
          <p:cNvCxnSpPr/>
          <p:nvPr/>
        </p:nvCxnSpPr>
        <p:spPr>
          <a:xfrm>
            <a:off x="2404734" y="5121519"/>
            <a:ext cx="0" cy="45247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Text Box 10"/>
          <p:cNvSpPr txBox="1">
            <a:spLocks noChangeArrowheads="1"/>
          </p:cNvSpPr>
          <p:nvPr/>
        </p:nvSpPr>
        <p:spPr bwMode="auto">
          <a:xfrm>
            <a:off x="2791446" y="4992567"/>
            <a:ext cx="5195530" cy="706755"/>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450975" rtl="0" eaLnBrk="1" fontAlgn="auto" latinLnBrk="0" hangingPunct="1">
              <a:lnSpc>
                <a:spcPct val="150000"/>
              </a:lnSpc>
              <a:spcBef>
                <a:spcPts val="0"/>
              </a:spcBef>
              <a:spcAft>
                <a:spcPts val="0"/>
              </a:spcAft>
              <a:buClrTx/>
              <a:buSzTx/>
              <a:buFontTx/>
              <a:buNone/>
              <a:defRPr/>
            </a:pPr>
            <a:r>
              <a:rPr kumimoji="0" sz="14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rPr>
              <a:t>中国：</a:t>
            </a:r>
            <a:r>
              <a:rPr kumimoji="0" sz="14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rPr>
              <a:t>产能最大、产业链完整</a:t>
            </a:r>
            <a:endParaRPr kumimoji="0" sz="14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endParaRPr>
          </a:p>
          <a:p>
            <a:pPr marL="0" marR="0" lvl="0" indent="0" algn="l" defTabSz="1450975" rtl="0" eaLnBrk="1" fontAlgn="auto" latinLnBrk="0" hangingPunct="1">
              <a:lnSpc>
                <a:spcPct val="150000"/>
              </a:lnSpc>
              <a:spcBef>
                <a:spcPts val="0"/>
              </a:spcBef>
              <a:spcAft>
                <a:spcPts val="0"/>
              </a:spcAft>
              <a:buClrTx/>
              <a:buSzTx/>
              <a:buFontTx/>
              <a:buNone/>
              <a:defRPr/>
            </a:pPr>
            <a:r>
              <a:rPr kumimoji="0" sz="14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rPr>
              <a:t>韩国：</a:t>
            </a:r>
            <a:r>
              <a:rPr kumimoji="0" sz="14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rPr>
              <a:t>LG、三星（技术强）</a:t>
            </a:r>
            <a:endParaRPr kumimoji="0" sz="14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endParaRPr>
          </a:p>
        </p:txBody>
      </p:sp>
      <p:sp>
        <p:nvSpPr>
          <p:cNvPr id="20" name="矩形 19"/>
          <p:cNvSpPr/>
          <p:nvPr/>
        </p:nvSpPr>
        <p:spPr>
          <a:xfrm>
            <a:off x="2791446" y="4668899"/>
            <a:ext cx="2520270" cy="36830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b="1"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全球竞争格局</a:t>
            </a:r>
            <a:endParaRPr kumimoji="0" lang="en-US" altLang="zh-CN" b="1"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endParaRPr>
          </a:p>
        </p:txBody>
      </p:sp>
      <p:grpSp>
        <p:nvGrpSpPr>
          <p:cNvPr id="69" name="组合 68"/>
          <p:cNvGrpSpPr/>
          <p:nvPr/>
        </p:nvGrpSpPr>
        <p:grpSpPr>
          <a:xfrm>
            <a:off x="1219490" y="4956075"/>
            <a:ext cx="783360" cy="783360"/>
            <a:chOff x="954060" y="5020210"/>
            <a:chExt cx="783360" cy="783360"/>
          </a:xfrm>
        </p:grpSpPr>
        <p:sp>
          <p:nvSpPr>
            <p:cNvPr id="22" name="Oval 29"/>
            <p:cNvSpPr/>
            <p:nvPr/>
          </p:nvSpPr>
          <p:spPr>
            <a:xfrm>
              <a:off x="954060" y="5020210"/>
              <a:ext cx="783360" cy="783360"/>
            </a:xfrm>
            <a:prstGeom prst="ellipse">
              <a:avLst/>
            </a:prstGeom>
            <a:noFill/>
            <a:ln w="165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45720" tIns="91440" rIns="0" bIns="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3600" spc="300" dirty="0">
                <a:latin typeface="微软雅黑" panose="020B0503020204020204" charset="-122"/>
                <a:ea typeface="微软雅黑" panose="020B0503020204020204" charset="-122"/>
                <a:cs typeface="+mn-ea"/>
                <a:sym typeface="+mn-lt"/>
              </a:endParaRPr>
            </a:p>
          </p:txBody>
        </p:sp>
        <p:grpSp>
          <p:nvGrpSpPr>
            <p:cNvPr id="23" name="Group 398"/>
            <p:cNvGrpSpPr>
              <a:grpSpLocks noChangeAspect="1"/>
            </p:cNvGrpSpPr>
            <p:nvPr/>
          </p:nvGrpSpPr>
          <p:grpSpPr>
            <a:xfrm>
              <a:off x="1191168" y="5180843"/>
              <a:ext cx="323028" cy="432000"/>
              <a:chOff x="8059738" y="4381500"/>
              <a:chExt cx="663575" cy="887413"/>
            </a:xfrm>
          </p:grpSpPr>
          <p:sp>
            <p:nvSpPr>
              <p:cNvPr id="54" name="Freeform 5"/>
              <p:cNvSpPr/>
              <p:nvPr/>
            </p:nvSpPr>
            <p:spPr bwMode="auto">
              <a:xfrm>
                <a:off x="8139113" y="4437063"/>
                <a:ext cx="573088" cy="768350"/>
              </a:xfrm>
              <a:custGeom>
                <a:avLst/>
                <a:gdLst>
                  <a:gd name="T0" fmla="*/ 144 w 144"/>
                  <a:gd name="T1" fmla="*/ 121 h 193"/>
                  <a:gd name="T2" fmla="*/ 72 w 144"/>
                  <a:gd name="T3" fmla="*/ 193 h 193"/>
                  <a:gd name="T4" fmla="*/ 0 w 144"/>
                  <a:gd name="T5" fmla="*/ 121 h 193"/>
                  <a:gd name="T6" fmla="*/ 72 w 144"/>
                  <a:gd name="T7" fmla="*/ 0 h 193"/>
                  <a:gd name="T8" fmla="*/ 144 w 144"/>
                  <a:gd name="T9" fmla="*/ 121 h 193"/>
                </a:gdLst>
                <a:ahLst/>
                <a:cxnLst>
                  <a:cxn ang="0">
                    <a:pos x="T0" y="T1"/>
                  </a:cxn>
                  <a:cxn ang="0">
                    <a:pos x="T2" y="T3"/>
                  </a:cxn>
                  <a:cxn ang="0">
                    <a:pos x="T4" y="T5"/>
                  </a:cxn>
                  <a:cxn ang="0">
                    <a:pos x="T6" y="T7"/>
                  </a:cxn>
                  <a:cxn ang="0">
                    <a:pos x="T8" y="T9"/>
                  </a:cxn>
                </a:cxnLst>
                <a:rect l="0" t="0" r="r" b="b"/>
                <a:pathLst>
                  <a:path w="144" h="193">
                    <a:moveTo>
                      <a:pt x="144" y="121"/>
                    </a:moveTo>
                    <a:cubicBezTo>
                      <a:pt x="144" y="161"/>
                      <a:pt x="112" y="193"/>
                      <a:pt x="72" y="193"/>
                    </a:cubicBezTo>
                    <a:cubicBezTo>
                      <a:pt x="32" y="193"/>
                      <a:pt x="0" y="161"/>
                      <a:pt x="0" y="121"/>
                    </a:cubicBezTo>
                    <a:cubicBezTo>
                      <a:pt x="0" y="81"/>
                      <a:pt x="72" y="0"/>
                      <a:pt x="72" y="0"/>
                    </a:cubicBezTo>
                    <a:cubicBezTo>
                      <a:pt x="72" y="0"/>
                      <a:pt x="144" y="81"/>
                      <a:pt x="144" y="121"/>
                    </a:cubicBezTo>
                    <a:close/>
                  </a:path>
                </a:pathLst>
              </a:custGeom>
              <a:solidFill>
                <a:schemeClr val="accent3">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62" name="Freeform 6"/>
              <p:cNvSpPr/>
              <p:nvPr/>
            </p:nvSpPr>
            <p:spPr bwMode="auto">
              <a:xfrm>
                <a:off x="8059738" y="4381500"/>
                <a:ext cx="663575" cy="887413"/>
              </a:xfrm>
              <a:custGeom>
                <a:avLst/>
                <a:gdLst>
                  <a:gd name="T0" fmla="*/ 162 w 167"/>
                  <a:gd name="T1" fmla="*/ 116 h 223"/>
                  <a:gd name="T2" fmla="*/ 167 w 167"/>
                  <a:gd name="T3" fmla="*/ 140 h 223"/>
                  <a:gd name="T4" fmla="*/ 84 w 167"/>
                  <a:gd name="T5" fmla="*/ 223 h 223"/>
                  <a:gd name="T6" fmla="*/ 0 w 167"/>
                  <a:gd name="T7" fmla="*/ 140 h 223"/>
                  <a:gd name="T8" fmla="*/ 84 w 167"/>
                  <a:gd name="T9" fmla="*/ 0 h 223"/>
                  <a:gd name="T10" fmla="*/ 132 w 167"/>
                  <a:gd name="T11" fmla="*/ 63 h 223"/>
                </a:gdLst>
                <a:ahLst/>
                <a:cxnLst>
                  <a:cxn ang="0">
                    <a:pos x="T0" y="T1"/>
                  </a:cxn>
                  <a:cxn ang="0">
                    <a:pos x="T2" y="T3"/>
                  </a:cxn>
                  <a:cxn ang="0">
                    <a:pos x="T4" y="T5"/>
                  </a:cxn>
                  <a:cxn ang="0">
                    <a:pos x="T6" y="T7"/>
                  </a:cxn>
                  <a:cxn ang="0">
                    <a:pos x="T8" y="T9"/>
                  </a:cxn>
                  <a:cxn ang="0">
                    <a:pos x="T10" y="T11"/>
                  </a:cxn>
                </a:cxnLst>
                <a:rect l="0" t="0" r="r" b="b"/>
                <a:pathLst>
                  <a:path w="167" h="223">
                    <a:moveTo>
                      <a:pt x="162" y="116"/>
                    </a:moveTo>
                    <a:cubicBezTo>
                      <a:pt x="165" y="125"/>
                      <a:pt x="167" y="133"/>
                      <a:pt x="167" y="140"/>
                    </a:cubicBezTo>
                    <a:cubicBezTo>
                      <a:pt x="167" y="186"/>
                      <a:pt x="130" y="223"/>
                      <a:pt x="84" y="223"/>
                    </a:cubicBezTo>
                    <a:cubicBezTo>
                      <a:pt x="38" y="223"/>
                      <a:pt x="0" y="186"/>
                      <a:pt x="0" y="140"/>
                    </a:cubicBezTo>
                    <a:cubicBezTo>
                      <a:pt x="0" y="94"/>
                      <a:pt x="84" y="0"/>
                      <a:pt x="84" y="0"/>
                    </a:cubicBezTo>
                    <a:cubicBezTo>
                      <a:pt x="84" y="0"/>
                      <a:pt x="109" y="29"/>
                      <a:pt x="132" y="63"/>
                    </a:cubicBezTo>
                  </a:path>
                </a:pathLst>
              </a:custGeom>
              <a:noFill/>
              <a:ln w="20638" cap="rnd">
                <a:solidFill>
                  <a:schemeClr val="accent5"/>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63" name="Freeform 7"/>
              <p:cNvSpPr/>
              <p:nvPr/>
            </p:nvSpPr>
            <p:spPr bwMode="auto">
              <a:xfrm>
                <a:off x="8416926" y="4616450"/>
                <a:ext cx="266700" cy="293688"/>
              </a:xfrm>
              <a:custGeom>
                <a:avLst/>
                <a:gdLst>
                  <a:gd name="T0" fmla="*/ 18 w 67"/>
                  <a:gd name="T1" fmla="*/ 22 h 74"/>
                  <a:gd name="T2" fmla="*/ 2 w 67"/>
                  <a:gd name="T3" fmla="*/ 73 h 74"/>
                  <a:gd name="T4" fmla="*/ 49 w 67"/>
                  <a:gd name="T5" fmla="*/ 52 h 74"/>
                  <a:gd name="T6" fmla="*/ 64 w 67"/>
                  <a:gd name="T7" fmla="*/ 1 h 74"/>
                  <a:gd name="T8" fmla="*/ 18 w 67"/>
                  <a:gd name="T9" fmla="*/ 22 h 74"/>
                </a:gdLst>
                <a:ahLst/>
                <a:cxnLst>
                  <a:cxn ang="0">
                    <a:pos x="T0" y="T1"/>
                  </a:cxn>
                  <a:cxn ang="0">
                    <a:pos x="T2" y="T3"/>
                  </a:cxn>
                  <a:cxn ang="0">
                    <a:pos x="T4" y="T5"/>
                  </a:cxn>
                  <a:cxn ang="0">
                    <a:pos x="T6" y="T7"/>
                  </a:cxn>
                  <a:cxn ang="0">
                    <a:pos x="T8" y="T9"/>
                  </a:cxn>
                </a:cxnLst>
                <a:rect l="0" t="0" r="r" b="b"/>
                <a:pathLst>
                  <a:path w="67" h="74">
                    <a:moveTo>
                      <a:pt x="18" y="22"/>
                    </a:moveTo>
                    <a:cubicBezTo>
                      <a:pt x="5" y="37"/>
                      <a:pt x="0" y="56"/>
                      <a:pt x="2" y="73"/>
                    </a:cubicBezTo>
                    <a:cubicBezTo>
                      <a:pt x="19" y="74"/>
                      <a:pt x="36" y="67"/>
                      <a:pt x="49" y="52"/>
                    </a:cubicBezTo>
                    <a:cubicBezTo>
                      <a:pt x="61" y="37"/>
                      <a:pt x="67" y="18"/>
                      <a:pt x="64" y="1"/>
                    </a:cubicBezTo>
                    <a:cubicBezTo>
                      <a:pt x="48" y="0"/>
                      <a:pt x="31" y="7"/>
                      <a:pt x="18" y="22"/>
                    </a:cubicBezTo>
                    <a:close/>
                  </a:path>
                </a:pathLst>
              </a:custGeom>
              <a:solidFill>
                <a:srgbClr val="FFFFFF"/>
              </a:solidFill>
              <a:ln w="20638" cap="rnd">
                <a:solidFill>
                  <a:schemeClr val="accent5"/>
                </a:solidFill>
                <a:prstDash val="solid"/>
                <a:round/>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64" name="Freeform 8"/>
              <p:cNvSpPr/>
              <p:nvPr/>
            </p:nvSpPr>
            <p:spPr bwMode="auto">
              <a:xfrm>
                <a:off x="8147051" y="4822825"/>
                <a:ext cx="250825" cy="234950"/>
              </a:xfrm>
              <a:custGeom>
                <a:avLst/>
                <a:gdLst>
                  <a:gd name="T0" fmla="*/ 44 w 63"/>
                  <a:gd name="T1" fmla="*/ 17 h 59"/>
                  <a:gd name="T2" fmla="*/ 2 w 63"/>
                  <a:gd name="T3" fmla="*/ 0 h 59"/>
                  <a:gd name="T4" fmla="*/ 18 w 63"/>
                  <a:gd name="T5" fmla="*/ 41 h 59"/>
                  <a:gd name="T6" fmla="*/ 61 w 63"/>
                  <a:gd name="T7" fmla="*/ 58 h 59"/>
                  <a:gd name="T8" fmla="*/ 44 w 63"/>
                  <a:gd name="T9" fmla="*/ 17 h 59"/>
                </a:gdLst>
                <a:ahLst/>
                <a:cxnLst>
                  <a:cxn ang="0">
                    <a:pos x="T0" y="T1"/>
                  </a:cxn>
                  <a:cxn ang="0">
                    <a:pos x="T2" y="T3"/>
                  </a:cxn>
                  <a:cxn ang="0">
                    <a:pos x="T4" y="T5"/>
                  </a:cxn>
                  <a:cxn ang="0">
                    <a:pos x="T6" y="T7"/>
                  </a:cxn>
                  <a:cxn ang="0">
                    <a:pos x="T8" y="T9"/>
                  </a:cxn>
                </a:cxnLst>
                <a:rect l="0" t="0" r="r" b="b"/>
                <a:pathLst>
                  <a:path w="63" h="59">
                    <a:moveTo>
                      <a:pt x="44" y="17"/>
                    </a:moveTo>
                    <a:cubicBezTo>
                      <a:pt x="32" y="5"/>
                      <a:pt x="16" y="0"/>
                      <a:pt x="2" y="0"/>
                    </a:cubicBezTo>
                    <a:cubicBezTo>
                      <a:pt x="0" y="14"/>
                      <a:pt x="6" y="29"/>
                      <a:pt x="18" y="41"/>
                    </a:cubicBezTo>
                    <a:cubicBezTo>
                      <a:pt x="31" y="53"/>
                      <a:pt x="47" y="59"/>
                      <a:pt x="61" y="58"/>
                    </a:cubicBezTo>
                    <a:cubicBezTo>
                      <a:pt x="63" y="45"/>
                      <a:pt x="57" y="29"/>
                      <a:pt x="44" y="17"/>
                    </a:cubicBez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65" name="Freeform 9"/>
              <p:cNvSpPr/>
              <p:nvPr/>
            </p:nvSpPr>
            <p:spPr bwMode="auto">
              <a:xfrm>
                <a:off x="8147051" y="4822825"/>
                <a:ext cx="250825" cy="234950"/>
              </a:xfrm>
              <a:custGeom>
                <a:avLst/>
                <a:gdLst>
                  <a:gd name="T0" fmla="*/ 44 w 63"/>
                  <a:gd name="T1" fmla="*/ 17 h 59"/>
                  <a:gd name="T2" fmla="*/ 2 w 63"/>
                  <a:gd name="T3" fmla="*/ 0 h 59"/>
                  <a:gd name="T4" fmla="*/ 18 w 63"/>
                  <a:gd name="T5" fmla="*/ 41 h 59"/>
                  <a:gd name="T6" fmla="*/ 61 w 63"/>
                  <a:gd name="T7" fmla="*/ 58 h 59"/>
                  <a:gd name="T8" fmla="*/ 44 w 63"/>
                  <a:gd name="T9" fmla="*/ 17 h 59"/>
                </a:gdLst>
                <a:ahLst/>
                <a:cxnLst>
                  <a:cxn ang="0">
                    <a:pos x="T0" y="T1"/>
                  </a:cxn>
                  <a:cxn ang="0">
                    <a:pos x="T2" y="T3"/>
                  </a:cxn>
                  <a:cxn ang="0">
                    <a:pos x="T4" y="T5"/>
                  </a:cxn>
                  <a:cxn ang="0">
                    <a:pos x="T6" y="T7"/>
                  </a:cxn>
                  <a:cxn ang="0">
                    <a:pos x="T8" y="T9"/>
                  </a:cxn>
                </a:cxnLst>
                <a:rect l="0" t="0" r="r" b="b"/>
                <a:pathLst>
                  <a:path w="63" h="59">
                    <a:moveTo>
                      <a:pt x="44" y="17"/>
                    </a:moveTo>
                    <a:cubicBezTo>
                      <a:pt x="32" y="5"/>
                      <a:pt x="16" y="0"/>
                      <a:pt x="2" y="0"/>
                    </a:cubicBezTo>
                    <a:cubicBezTo>
                      <a:pt x="0" y="14"/>
                      <a:pt x="6" y="29"/>
                      <a:pt x="18" y="41"/>
                    </a:cubicBezTo>
                    <a:cubicBezTo>
                      <a:pt x="31" y="53"/>
                      <a:pt x="47" y="59"/>
                      <a:pt x="61" y="58"/>
                    </a:cubicBezTo>
                    <a:cubicBezTo>
                      <a:pt x="63" y="45"/>
                      <a:pt x="57" y="29"/>
                      <a:pt x="44" y="17"/>
                    </a:cubicBezTo>
                    <a:close/>
                  </a:path>
                </a:pathLst>
              </a:custGeom>
              <a:noFill/>
              <a:ln w="20638" cap="rnd">
                <a:solidFill>
                  <a:schemeClr val="accent5"/>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66" name="Freeform 10"/>
              <p:cNvSpPr/>
              <p:nvPr/>
            </p:nvSpPr>
            <p:spPr bwMode="auto">
              <a:xfrm>
                <a:off x="8350251" y="4759325"/>
                <a:ext cx="206375" cy="401638"/>
              </a:xfrm>
              <a:custGeom>
                <a:avLst/>
                <a:gdLst>
                  <a:gd name="T0" fmla="*/ 52 w 52"/>
                  <a:gd name="T1" fmla="*/ 0 h 101"/>
                  <a:gd name="T2" fmla="*/ 13 w 52"/>
                  <a:gd name="T3" fmla="*/ 101 h 101"/>
                </a:gdLst>
                <a:ahLst/>
                <a:cxnLst>
                  <a:cxn ang="0">
                    <a:pos x="T0" y="T1"/>
                  </a:cxn>
                  <a:cxn ang="0">
                    <a:pos x="T2" y="T3"/>
                  </a:cxn>
                </a:cxnLst>
                <a:rect l="0" t="0" r="r" b="b"/>
                <a:pathLst>
                  <a:path w="52" h="101">
                    <a:moveTo>
                      <a:pt x="52" y="0"/>
                    </a:moveTo>
                    <a:cubicBezTo>
                      <a:pt x="52" y="0"/>
                      <a:pt x="0" y="33"/>
                      <a:pt x="13" y="101"/>
                    </a:cubicBezTo>
                  </a:path>
                </a:pathLst>
              </a:custGeom>
              <a:noFill/>
              <a:ln w="20638" cap="rnd">
                <a:solidFill>
                  <a:schemeClr val="accent5"/>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grpSp>
      </p:grpSp>
      <p:pic>
        <p:nvPicPr>
          <p:cNvPr id="15" name="图片 14" descr="/Users/chenzewei/Library/Containers/com.kingsoft.wpsoffice.mac/Data/tmp/picturecompress_20260415120712/output_1.pngoutput_1"/>
          <p:cNvPicPr>
            <a:picLocks noChangeAspect="1"/>
          </p:cNvPicPr>
          <p:nvPr/>
        </p:nvPicPr>
        <p:blipFill>
          <a:blip r:embed="rId8"/>
          <a:srcRect r="-516" b="12571"/>
          <a:stretch>
            <a:fillRect/>
          </a:stretch>
        </p:blipFill>
        <p:spPr>
          <a:xfrm>
            <a:off x="8957945" y="4696460"/>
            <a:ext cx="2520950" cy="1649095"/>
          </a:xfrm>
          <a:prstGeom prst="rect">
            <a:avLst/>
          </a:prstGeom>
        </p:spPr>
      </p:pic>
      <p:sp>
        <p:nvSpPr>
          <p:cNvPr id="70" name="文本框 69"/>
          <p:cNvSpPr txBox="1"/>
          <p:nvPr/>
        </p:nvSpPr>
        <p:spPr>
          <a:xfrm>
            <a:off x="5791835" y="4984115"/>
            <a:ext cx="6096000" cy="737235"/>
          </a:xfrm>
          <a:prstGeom prst="rect">
            <a:avLst/>
          </a:prstGeom>
          <a:noFill/>
        </p:spPr>
        <p:txBody>
          <a:bodyPr wrap="square" rtlCol="0" anchor="t">
            <a:spAutoFit/>
          </a:bodyPr>
          <a:p>
            <a:pPr marL="0" marR="0" lvl="0" indent="0" algn="l" defTabSz="1450975" rtl="0" eaLnBrk="1" fontAlgn="auto" latinLnBrk="0" hangingPunct="1">
              <a:lnSpc>
                <a:spcPct val="150000"/>
              </a:lnSpc>
              <a:spcBef>
                <a:spcPts val="0"/>
              </a:spcBef>
              <a:spcAft>
                <a:spcPts val="0"/>
              </a:spcAft>
              <a:buClrTx/>
              <a:buSzTx/>
              <a:buFontTx/>
              <a:buNone/>
              <a:defRPr/>
            </a:pPr>
            <a:r>
              <a:rPr sz="14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rPr>
              <a:t>日本：</a:t>
            </a:r>
            <a:r>
              <a:rPr sz="1400" noProof="0" dirty="0">
                <a:ln>
                  <a:noFill/>
                </a:ln>
                <a:effectLst/>
                <a:uLnTx/>
                <a:uFillTx/>
                <a:latin typeface="微软雅黑" panose="020B0503020204020204" charset="-122"/>
                <a:ea typeface="微软雅黑" panose="020B0503020204020204" charset="-122"/>
                <a:cs typeface="+mn-ea"/>
                <a:sym typeface="+mn-lt"/>
              </a:rPr>
              <a:t>松下（传统优势）</a:t>
            </a:r>
            <a:endParaRPr kumimoji="0" sz="14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endParaRPr>
          </a:p>
          <a:p>
            <a:pPr marL="0" marR="0" lvl="0" indent="0" algn="l" defTabSz="1450975" rtl="0" eaLnBrk="1" fontAlgn="auto" latinLnBrk="0" hangingPunct="1">
              <a:lnSpc>
                <a:spcPct val="150000"/>
              </a:lnSpc>
              <a:spcBef>
                <a:spcPts val="0"/>
              </a:spcBef>
              <a:spcAft>
                <a:spcPts val="0"/>
              </a:spcAft>
              <a:buClrTx/>
              <a:buSzTx/>
              <a:buFontTx/>
              <a:buNone/>
              <a:defRPr/>
            </a:pPr>
            <a:r>
              <a:rPr sz="1400" b="1"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rPr>
              <a:t>欧美：</a:t>
            </a:r>
            <a:r>
              <a:rPr sz="1400" noProof="0" dirty="0">
                <a:ln>
                  <a:noFill/>
                </a:ln>
                <a:effectLst/>
                <a:uLnTx/>
                <a:uFillTx/>
                <a:latin typeface="微软雅黑" panose="020B0503020204020204" charset="-122"/>
                <a:ea typeface="微软雅黑" panose="020B0503020204020204" charset="-122"/>
                <a:cs typeface="+mn-ea"/>
                <a:sym typeface="+mn-lt"/>
              </a:rPr>
              <a:t>政策驱动补位</a:t>
            </a:r>
            <a:endParaRPr lang="zh-CN" altLang="en-US" sz="1400" noProof="0" dirty="0">
              <a:ln>
                <a:noFill/>
              </a:ln>
              <a:effectLst/>
              <a:uLnTx/>
              <a:uFillTx/>
              <a:latin typeface="微软雅黑" panose="020B0503020204020204" charset="-122"/>
              <a:ea typeface="微软雅黑" panose="020B0503020204020204" charset="-122"/>
              <a:cs typeface="+mn-ea"/>
              <a:sym typeface="+mn-lt"/>
            </a:endParaRPr>
          </a:p>
        </p:txBody>
      </p:sp>
      <p:sp>
        <p:nvSpPr>
          <p:cNvPr id="72" name="文本框 71"/>
          <p:cNvSpPr txBox="1"/>
          <p:nvPr/>
        </p:nvSpPr>
        <p:spPr>
          <a:xfrm>
            <a:off x="2066925" y="6052185"/>
            <a:ext cx="6494780" cy="553085"/>
          </a:xfrm>
          <a:prstGeom prst="rect">
            <a:avLst/>
          </a:prstGeom>
        </p:spPr>
        <p:txBody>
          <a:bodyPr wrap="square">
            <a:spAutoFit/>
          </a:bodyPr>
          <a:p>
            <a:pPr algn="ctr">
              <a:lnSpc>
                <a:spcPct val="150000"/>
              </a:lnSpc>
            </a:pPr>
            <a:r>
              <a:rPr lang="zh-CN" altLang="en-US" sz="190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产业格局= </a:t>
            </a:r>
            <a:r>
              <a:rPr lang="zh-CN" altLang="en-US" sz="2000" b="1">
                <a:solidFill>
                  <a:srgbClr val="0070C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中国主导 + 全球本土化竞争加剧</a:t>
            </a:r>
            <a:endParaRPr lang="zh-CN" altLang="en-US" sz="2000" b="1">
              <a:solidFill>
                <a:srgbClr val="0070C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 name="椭圆 21"/>
          <p:cNvSpPr/>
          <p:nvPr>
            <p:custDataLst>
              <p:tags r:id="rId1"/>
            </p:custDataLst>
          </p:nvPr>
        </p:nvSpPr>
        <p:spPr>
          <a:xfrm>
            <a:off x="2612390" y="6298565"/>
            <a:ext cx="5566410" cy="353695"/>
          </a:xfrm>
          <a:prstGeom prst="ellipse">
            <a:avLst/>
          </a:prstGeom>
          <a:gradFill flip="none" rotWithShape="1">
            <a:gsLst>
              <a:gs pos="38000">
                <a:schemeClr val="accent1">
                  <a:lumMod val="40000"/>
                  <a:lumOff val="60000"/>
                  <a:alpha val="0"/>
                </a:schemeClr>
              </a:gs>
              <a:gs pos="100000">
                <a:schemeClr val="accent1">
                  <a:lumMod val="60000"/>
                  <a:lumOff val="40000"/>
                  <a:alpha val="60000"/>
                </a:schemeClr>
              </a:gs>
            </a:gsLst>
            <a:lin ang="5400000" scaled="1"/>
            <a:tileRect/>
          </a:gradFill>
          <a:ln w="6350">
            <a:gradFill>
              <a:gsLst>
                <a:gs pos="14000">
                  <a:schemeClr val="accent1">
                    <a:alpha val="0"/>
                  </a:schemeClr>
                </a:gs>
                <a:gs pos="100000">
                  <a:schemeClr val="accent1">
                    <a:alpha val="100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pic>
        <p:nvPicPr>
          <p:cNvPr id="9" name="图片 8" descr="/Users/qian/Desktop/v2_aedf65b562eb41ccbb0d059adb7b899b@000000_oswg43348oswg1080oswg657_img_000.jpegv2_aedf65b562eb41ccbb0d059adb7b899b@000000_oswg43348oswg1080oswg657_img_000"/>
          <p:cNvPicPr>
            <a:picLocks noChangeAspect="1"/>
          </p:cNvPicPr>
          <p:nvPr/>
        </p:nvPicPr>
        <p:blipFill>
          <a:blip r:embed="rId2"/>
          <a:srcRect l="4433" r="4433"/>
          <a:stretch>
            <a:fillRect/>
          </a:stretch>
        </p:blipFill>
        <p:spPr>
          <a:xfrm>
            <a:off x="935990" y="3155315"/>
            <a:ext cx="3101340" cy="2070100"/>
          </a:xfrm>
          <a:prstGeom prst="rect">
            <a:avLst/>
          </a:prstGeom>
        </p:spPr>
      </p:pic>
      <p:grpSp>
        <p:nvGrpSpPr>
          <p:cNvPr id="55" name="组合 54"/>
          <p:cNvGrpSpPr/>
          <p:nvPr/>
        </p:nvGrpSpPr>
        <p:grpSpPr>
          <a:xfrm>
            <a:off x="498475" y="274955"/>
            <a:ext cx="9058910" cy="922020"/>
            <a:chOff x="1128" y="853"/>
            <a:chExt cx="14266" cy="1452"/>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3"/>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4"/>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5"/>
              </p:custDataLst>
            </p:nvPr>
          </p:nvSpPr>
          <p:spPr>
            <a:xfrm>
              <a:off x="2076" y="853"/>
              <a:ext cx="13318" cy="1452"/>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动力电池国内外发展趋势</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2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规模扩张、技术升级与全球化并行</a:t>
              </a:r>
              <a:endParaRPr lang="zh-CN" altLang="en-US" sz="2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6"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7"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8" cstate="print"/>
            <a:srcRect/>
            <a:stretch>
              <a:fillRect/>
            </a:stretch>
          </p:blipFill>
          <p:spPr bwMode="auto">
            <a:xfrm flipV="1">
              <a:off x="11064" y="941"/>
              <a:ext cx="7751" cy="120"/>
            </a:xfrm>
            <a:prstGeom prst="rect">
              <a:avLst/>
            </a:prstGeom>
            <a:noFill/>
          </p:spPr>
        </p:pic>
      </p:grpSp>
      <p:sp>
        <p:nvSpPr>
          <p:cNvPr id="20" name="11"/>
          <p:cNvSpPr/>
          <p:nvPr/>
        </p:nvSpPr>
        <p:spPr>
          <a:xfrm>
            <a:off x="1169035" y="4530090"/>
            <a:ext cx="2634615" cy="682625"/>
          </a:xfrm>
          <a:prstGeom prst="rect">
            <a:avLst/>
          </a:prstGeom>
          <a:solidFill>
            <a:srgbClr val="A2C2D1"/>
          </a:solidFill>
          <a:ln>
            <a:noFill/>
          </a:ln>
          <a:effectLst/>
        </p:spPr>
        <p:style>
          <a:lnRef idx="3">
            <a:schemeClr val="lt1"/>
          </a:lnRef>
          <a:fillRef idx="1">
            <a:schemeClr val="accent4"/>
          </a:fillRef>
          <a:effectRef idx="1">
            <a:schemeClr val="accent4"/>
          </a:effectRef>
          <a:fontRef idx="minor">
            <a:schemeClr val="lt1"/>
          </a:fontRef>
        </p:style>
        <p:txBody>
          <a:bodyPr lIns="91419" tIns="45708" rIns="91419" bIns="45708" anchor="ctr"/>
          <a:lstStyle>
            <a:lvl1pPr eaLnBrk="0" hangingPunct="0">
              <a:defRPr>
                <a:solidFill>
                  <a:schemeClr val="tx1"/>
                </a:solidFill>
                <a:latin typeface="Arial" panose="020B0604020202090204" pitchFamily="34" charset="0"/>
              </a:defRPr>
            </a:lvl1pPr>
            <a:lvl2pPr marL="742950" indent="-285750" eaLnBrk="0" hangingPunct="0">
              <a:defRPr>
                <a:solidFill>
                  <a:schemeClr val="tx1"/>
                </a:solidFill>
                <a:latin typeface="Arial" panose="020B0604020202090204" pitchFamily="34" charset="0"/>
              </a:defRPr>
            </a:lvl2pPr>
            <a:lvl3pPr marL="1143000" indent="-228600" eaLnBrk="0" hangingPunct="0">
              <a:defRPr>
                <a:solidFill>
                  <a:schemeClr val="tx1"/>
                </a:solidFill>
                <a:latin typeface="Arial" panose="020B0604020202090204" pitchFamily="34" charset="0"/>
              </a:defRPr>
            </a:lvl3pPr>
            <a:lvl4pPr marL="1600200" indent="-228600" eaLnBrk="0" hangingPunct="0">
              <a:defRPr>
                <a:solidFill>
                  <a:schemeClr val="tx1"/>
                </a:solidFill>
                <a:latin typeface="Arial" panose="020B0604020202090204" pitchFamily="34" charset="0"/>
              </a:defRPr>
            </a:lvl4pPr>
            <a:lvl5pPr marL="2057400" indent="-228600" eaLnBrk="0" hangingPunct="0">
              <a:defRPr>
                <a:solidFill>
                  <a:schemeClr val="tx1"/>
                </a:solidFill>
                <a:latin typeface="Arial" panose="020B0604020202090204" pitchFamily="34" charset="0"/>
              </a:defRPr>
            </a:lvl5pPr>
            <a:lvl6pPr marL="2514600" indent="-228600" eaLnBrk="0" fontAlgn="base" hangingPunct="0">
              <a:spcBef>
                <a:spcPct val="0"/>
              </a:spcBef>
              <a:spcAft>
                <a:spcPct val="0"/>
              </a:spcAft>
              <a:defRPr>
                <a:solidFill>
                  <a:schemeClr val="tx1"/>
                </a:solidFill>
                <a:latin typeface="Arial" panose="020B0604020202090204" pitchFamily="34" charset="0"/>
              </a:defRPr>
            </a:lvl6pPr>
            <a:lvl7pPr marL="2971800" indent="-228600" eaLnBrk="0" fontAlgn="base" hangingPunct="0">
              <a:spcBef>
                <a:spcPct val="0"/>
              </a:spcBef>
              <a:spcAft>
                <a:spcPct val="0"/>
              </a:spcAft>
              <a:defRPr>
                <a:solidFill>
                  <a:schemeClr val="tx1"/>
                </a:solidFill>
                <a:latin typeface="Arial" panose="020B0604020202090204" pitchFamily="34" charset="0"/>
              </a:defRPr>
            </a:lvl7pPr>
            <a:lvl8pPr marL="3429000" indent="-228600" eaLnBrk="0" fontAlgn="base" hangingPunct="0">
              <a:spcBef>
                <a:spcPct val="0"/>
              </a:spcBef>
              <a:spcAft>
                <a:spcPct val="0"/>
              </a:spcAft>
              <a:defRPr>
                <a:solidFill>
                  <a:schemeClr val="tx1"/>
                </a:solidFill>
                <a:latin typeface="Arial" panose="020B0604020202090204" pitchFamily="34" charset="0"/>
              </a:defRPr>
            </a:lvl8pPr>
            <a:lvl9pPr marL="3886200" indent="-228600" eaLnBrk="0" fontAlgn="base" hangingPunct="0">
              <a:spcBef>
                <a:spcPct val="0"/>
              </a:spcBef>
              <a:spcAft>
                <a:spcPct val="0"/>
              </a:spcAft>
              <a:defRPr>
                <a:solidFill>
                  <a:schemeClr val="tx1"/>
                </a:solidFill>
                <a:latin typeface="Arial" panose="020B0604020202090204" pitchFamily="34" charset="0"/>
              </a:defRPr>
            </a:lvl9pPr>
          </a:lstStyle>
          <a:p>
            <a:pPr algn="ctr">
              <a:defRPr/>
            </a:pPr>
            <a:r>
              <a:rPr lang="zh-CN" altLang="en-US" sz="2400" b="1" kern="0" noProof="1">
                <a:solidFill>
                  <a:schemeClr val="bg1"/>
                </a:solidFill>
                <a:latin typeface="微软雅黑" panose="020B0503020204020204" charset="-122"/>
                <a:ea typeface="微软雅黑" panose="020B0503020204020204" charset="-122"/>
                <a:sym typeface="微软雅黑" panose="020B0503020204020204" charset="-122"/>
              </a:rPr>
              <a:t>国内</a:t>
            </a:r>
            <a:endParaRPr lang="zh-CN" altLang="en-US" sz="2400" b="1" kern="0" noProof="1">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36871" name="矩形 21"/>
          <p:cNvSpPr>
            <a:spLocks noChangeArrowheads="1"/>
          </p:cNvSpPr>
          <p:nvPr/>
        </p:nvSpPr>
        <p:spPr bwMode="auto">
          <a:xfrm>
            <a:off x="1448679" y="1530140"/>
            <a:ext cx="1609725" cy="2676525"/>
          </a:xfrm>
          <a:prstGeom prst="rect">
            <a:avLst/>
          </a:prstGeom>
          <a:noFill/>
          <a:ln w="9525">
            <a:noFill/>
            <a:miter lim="800000"/>
          </a:ln>
        </p:spPr>
        <p:txBody>
          <a:bodyPr wrap="none">
            <a:spAutoFit/>
          </a:bodyPr>
          <a:lstStyle/>
          <a:p>
            <a:pPr algn="l" eaLnBrk="0" hangingPunct="0">
              <a:lnSpc>
                <a:spcPct val="150000"/>
              </a:lnSpc>
            </a:pPr>
            <a:r>
              <a:rPr lang="zh-CN" altLang="en-US"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产能</a:t>
            </a:r>
            <a:r>
              <a:rPr lang="en-US" altLang="zh-CN"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en-US" altLang="zh-CN"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rPr>
              <a:t>全球最大</a:t>
            </a:r>
            <a:endParaRPr lang="en-US" altLang="zh-CN"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en-US" altLang="zh-CN"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成本</a:t>
            </a:r>
            <a:r>
              <a:rPr lang="zh-CN" altLang="en-US"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rPr>
              <a:t>最低</a:t>
            </a:r>
            <a:endParaRPr lang="zh-CN" altLang="en-US"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zh-CN" altLang="en-US"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产业链</a:t>
            </a:r>
            <a:r>
              <a:rPr lang="en-US" altLang="zh-CN"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rPr>
              <a:t>最完整</a:t>
            </a:r>
            <a:endParaRPr lang="zh-CN" altLang="en-US"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zh-CN" altLang="en-US"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技术迭代</a:t>
            </a:r>
            <a:r>
              <a:rPr lang="en-US" altLang="zh-CN"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rPr>
              <a:t>最快</a:t>
            </a:r>
            <a:endParaRPr lang="zh-CN" altLang="en-US"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endParaRPr lang="zh-CN" altLang="en-US"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endParaRPr lang="en-US" altLang="zh-CN"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endParaRPr lang="en-US" altLang="zh-CN"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pic>
        <p:nvPicPr>
          <p:cNvPr id="6" name="图片 5" descr="/Users/qian/Desktop/v2_aedf65b562eb41ccbb0d059adb7b899b@000000_oswg43348oswg1080oswg657_img_000.jpegv2_aedf65b562eb41ccbb0d059adb7b899b@000000_oswg43348oswg1080oswg657_img_000"/>
          <p:cNvPicPr>
            <a:picLocks noChangeAspect="1"/>
          </p:cNvPicPr>
          <p:nvPr/>
        </p:nvPicPr>
        <p:blipFill>
          <a:blip r:embed="rId2"/>
          <a:srcRect l="4433" r="4433"/>
          <a:stretch>
            <a:fillRect/>
          </a:stretch>
        </p:blipFill>
        <p:spPr>
          <a:xfrm>
            <a:off x="4212590" y="3155315"/>
            <a:ext cx="3101340" cy="2070100"/>
          </a:xfrm>
          <a:prstGeom prst="rect">
            <a:avLst/>
          </a:prstGeom>
        </p:spPr>
      </p:pic>
      <p:sp>
        <p:nvSpPr>
          <p:cNvPr id="2" name="矩形 21"/>
          <p:cNvSpPr>
            <a:spLocks noChangeArrowheads="1"/>
          </p:cNvSpPr>
          <p:nvPr/>
        </p:nvSpPr>
        <p:spPr bwMode="auto">
          <a:xfrm>
            <a:off x="4682734" y="1537125"/>
            <a:ext cx="1609725" cy="2676525"/>
          </a:xfrm>
          <a:prstGeom prst="rect">
            <a:avLst/>
          </a:prstGeom>
          <a:noFill/>
          <a:ln w="9525">
            <a:noFill/>
            <a:miter lim="800000"/>
          </a:ln>
        </p:spPr>
        <p:txBody>
          <a:bodyPr wrap="none">
            <a:spAutoFit/>
          </a:bodyPr>
          <a:p>
            <a:pPr algn="l" eaLnBrk="0" hangingPunct="0">
              <a:lnSpc>
                <a:spcPct val="150000"/>
              </a:lnSpc>
            </a:pPr>
            <a:r>
              <a:rPr lang="zh-CN" altLang="en-US"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产能</a:t>
            </a:r>
            <a:r>
              <a:rPr lang="en-US" altLang="zh-CN"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en-US" altLang="zh-CN" sz="1600" b="1" dirty="0">
                <a:solidFill>
                  <a:srgbClr val="FF0000"/>
                </a:solidFill>
                <a:latin typeface="微软雅黑" panose="020B0503020204020204" charset="-122"/>
                <a:ea typeface="微软雅黑" panose="020B0503020204020204" charset="-122"/>
                <a:sym typeface="微软雅黑" panose="020B0503020204020204" charset="-122"/>
              </a:rPr>
              <a:t>相对不足</a:t>
            </a:r>
            <a:endParaRPr lang="en-US" altLang="zh-CN" sz="1600" b="1" dirty="0">
              <a:solidFill>
                <a:srgbClr val="FF0000"/>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en-US" altLang="zh-CN"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成本</a:t>
            </a:r>
            <a:r>
              <a:rPr lang="zh-CN" altLang="en-US"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600" b="1" dirty="0">
                <a:solidFill>
                  <a:srgbClr val="FF0000"/>
                </a:solidFill>
                <a:latin typeface="微软雅黑" panose="020B0503020204020204" charset="-122"/>
                <a:ea typeface="微软雅黑" panose="020B0503020204020204" charset="-122"/>
                <a:sym typeface="微软雅黑" panose="020B0503020204020204" charset="-122"/>
              </a:rPr>
              <a:t>高</a:t>
            </a:r>
            <a:endParaRPr lang="zh-CN" altLang="en-US" sz="1600" b="1"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zh-CN" altLang="en-US"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产业链</a:t>
            </a:r>
            <a:r>
              <a:rPr lang="en-US" altLang="zh-CN"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600" b="1" dirty="0">
                <a:solidFill>
                  <a:srgbClr val="FF0000"/>
                </a:solidFill>
                <a:latin typeface="微软雅黑" panose="020B0503020204020204" charset="-122"/>
                <a:ea typeface="微软雅黑" panose="020B0503020204020204" charset="-122"/>
                <a:sym typeface="微软雅黑" panose="020B0503020204020204" charset="-122"/>
              </a:rPr>
              <a:t>不完善</a:t>
            </a:r>
            <a:endParaRPr lang="zh-CN" altLang="en-US" sz="1600" b="1" dirty="0">
              <a:solidFill>
                <a:srgbClr val="FF0000"/>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zh-CN" altLang="en-US"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技术迭代</a:t>
            </a:r>
            <a:r>
              <a:rPr lang="en-US" altLang="zh-CN"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en-US" altLang="zh-CN"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rPr>
              <a:t>稳</a:t>
            </a:r>
            <a:endParaRPr lang="en-US" altLang="zh-CN"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endParaRPr lang="zh-CN" altLang="en-US"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endParaRPr lang="en-US" altLang="zh-CN"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endParaRPr lang="en-US" altLang="zh-CN"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endParaRPr>
          </a:p>
        </p:txBody>
      </p:sp>
      <p:sp>
        <p:nvSpPr>
          <p:cNvPr id="24" name="42"/>
          <p:cNvSpPr/>
          <p:nvPr/>
        </p:nvSpPr>
        <p:spPr>
          <a:xfrm>
            <a:off x="4459605" y="4530090"/>
            <a:ext cx="2634615" cy="682625"/>
          </a:xfrm>
          <a:prstGeom prst="rect">
            <a:avLst/>
          </a:prstGeom>
          <a:solidFill>
            <a:srgbClr val="A2C2D1"/>
          </a:solidFill>
          <a:ln>
            <a:noFill/>
          </a:ln>
          <a:effectLst/>
        </p:spPr>
        <p:style>
          <a:lnRef idx="3">
            <a:schemeClr val="lt1"/>
          </a:lnRef>
          <a:fillRef idx="1">
            <a:schemeClr val="accent4"/>
          </a:fillRef>
          <a:effectRef idx="1">
            <a:schemeClr val="accent4"/>
          </a:effectRef>
          <a:fontRef idx="minor">
            <a:schemeClr val="lt1"/>
          </a:fontRef>
        </p:style>
        <p:txBody>
          <a:bodyPr lIns="91419" tIns="45708" rIns="91419" bIns="45708" anchor="ctr"/>
          <a:lstStyle/>
          <a:p>
            <a:pPr algn="ctr" eaLnBrk="0" hangingPunct="0">
              <a:defRPr/>
            </a:pPr>
            <a:r>
              <a:rPr lang="zh-CN" altLang="en-US" sz="2400" b="1" kern="0" noProof="1">
                <a:solidFill>
                  <a:schemeClr val="bg1"/>
                </a:solidFill>
                <a:latin typeface="微软雅黑" panose="020B0503020204020204" charset="-122"/>
                <a:ea typeface="微软雅黑" panose="020B0503020204020204" charset="-122"/>
                <a:sym typeface="微软雅黑" panose="020B0503020204020204" charset="-122"/>
              </a:rPr>
              <a:t>海外</a:t>
            </a:r>
            <a:endParaRPr lang="zh-CN" altLang="en-US" sz="2400" b="1" kern="0" noProof="1">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5" name="矩形"/>
          <p:cNvSpPr/>
          <p:nvPr/>
        </p:nvSpPr>
        <p:spPr>
          <a:xfrm>
            <a:off x="4300220" y="1539240"/>
            <a:ext cx="2874645" cy="2874645"/>
          </a:xfrm>
          <a:prstGeom prst="foldedCorner">
            <a:avLst/>
          </a:prstGeom>
          <a:noFill/>
          <a:ln w="19050" cmpd="sng">
            <a:solidFill>
              <a:srgbClr val="97B2C3"/>
            </a:solidFill>
            <a:prstDash val="dash"/>
          </a:ln>
        </p:spPr>
        <p:txBody>
          <a:bodyPr anchor="ctr"/>
          <a:p>
            <a:pPr algn="ctr"/>
            <a:endParaRPr lang="zh-CN" altLang="en-US"/>
          </a:p>
        </p:txBody>
      </p:sp>
      <p:sp>
        <p:nvSpPr>
          <p:cNvPr id="3" name="矩形"/>
          <p:cNvSpPr/>
          <p:nvPr/>
        </p:nvSpPr>
        <p:spPr>
          <a:xfrm>
            <a:off x="1087120" y="1559560"/>
            <a:ext cx="2874645" cy="2874645"/>
          </a:xfrm>
          <a:prstGeom prst="foldedCorner">
            <a:avLst/>
          </a:prstGeom>
          <a:noFill/>
          <a:ln w="19050" cmpd="sng">
            <a:solidFill>
              <a:srgbClr val="97B2C3"/>
            </a:solidFill>
            <a:prstDash val="dash"/>
          </a:ln>
        </p:spPr>
        <p:txBody>
          <a:bodyPr anchor="ctr"/>
          <a:p>
            <a:pPr algn="ctr"/>
            <a:endParaRPr lang="zh-CN" altLang="en-US"/>
          </a:p>
        </p:txBody>
      </p:sp>
      <p:sp>
        <p:nvSpPr>
          <p:cNvPr id="62" name="Rounded Rectangle 61"/>
          <p:cNvSpPr/>
          <p:nvPr/>
        </p:nvSpPr>
        <p:spPr>
          <a:xfrm>
            <a:off x="847090" y="5295900"/>
            <a:ext cx="6441440" cy="427990"/>
          </a:xfrm>
          <a:prstGeom prst="roundRect">
            <a:avLst/>
          </a:prstGeom>
          <a:gradFill>
            <a:gsLst>
              <a:gs pos="0">
                <a:schemeClr val="accent1">
                  <a:hueOff val="-2520000"/>
                </a:schemeClr>
              </a:gs>
              <a:gs pos="93000">
                <a:schemeClr val="bg2">
                  <a:lumMod val="75000"/>
                </a:schemeClr>
              </a:gs>
              <a:gs pos="100000">
                <a:schemeClr val="accent1"/>
              </a:gs>
              <a:gs pos="0">
                <a:schemeClr val="bg2">
                  <a:lumMod val="90000"/>
                </a:schemeClr>
              </a:gs>
              <a:gs pos="100000">
                <a:schemeClr val="accent1">
                  <a:lumMod val="20000"/>
                  <a:lumOff val="8000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p>
            <a:pPr marL="285750" indent="-285750" algn="ctr">
              <a:buFont typeface="Wingdings" panose="05000000000000000000" charset="0"/>
              <a:buChar char=""/>
            </a:pPr>
            <a:r>
              <a:rPr lang="zh-CN" altLang="en-US" sz="1600">
                <a:solidFill>
                  <a:schemeClr val="bg1"/>
                </a:solidFill>
                <a:latin typeface="微软雅黑" panose="020B0503020204020204" charset="-122"/>
                <a:ea typeface="微软雅黑" panose="020B0503020204020204" charset="-122"/>
                <a:sym typeface="+mn-ea"/>
              </a:rPr>
              <a:t>中国全面领先</a:t>
            </a:r>
            <a:endParaRPr lang="zh-CN" altLang="en-US" sz="1600" b="1">
              <a:solidFill>
                <a:schemeClr val="bg1"/>
              </a:solidFill>
              <a:latin typeface="微软雅黑" panose="020B0503020204020204" charset="-122"/>
              <a:ea typeface="微软雅黑" panose="020B0503020204020204" charset="-122"/>
              <a:sym typeface="+mn-ea"/>
            </a:endParaRPr>
          </a:p>
        </p:txBody>
      </p:sp>
      <p:sp>
        <p:nvSpPr>
          <p:cNvPr id="33" name="Text Box 10"/>
          <p:cNvSpPr txBox="1">
            <a:spLocks noChangeArrowheads="1"/>
          </p:cNvSpPr>
          <p:nvPr/>
        </p:nvSpPr>
        <p:spPr bwMode="auto">
          <a:xfrm>
            <a:off x="8681611" y="1724813"/>
            <a:ext cx="4482614" cy="2322830"/>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450975">
              <a:lnSpc>
                <a:spcPct val="150000"/>
              </a:lnSpc>
              <a:defRPr/>
            </a:pPr>
            <a:r>
              <a:rPr kumimoji="0" lang="zh-CN" altLang="en-US" sz="1400" b="1"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rPr>
              <a:t>1. 规模趋势</a:t>
            </a:r>
            <a:endParaRPr kumimoji="0" lang="zh-CN" altLang="en-US" sz="1400" b="1"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Arial" panose="020B0604020202090204" pitchFamily="34" charset="0"/>
              <a:buChar char="•"/>
              <a:defRPr/>
            </a:pPr>
            <a:r>
              <a:rPr kumimoji="0" lang="zh-CN" altLang="en-US" sz="14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rPr>
              <a:t>新能源车持续增长</a:t>
            </a:r>
            <a:endParaRPr kumimoji="0" lang="zh-CN" altLang="en-US" sz="14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Arial" panose="020B0604020202090204" pitchFamily="34" charset="0"/>
              <a:buChar char="•"/>
              <a:defRPr/>
            </a:pPr>
            <a:r>
              <a:rPr kumimoji="0" lang="zh-CN" altLang="en-US" sz="14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rPr>
              <a:t>储能需求爆发</a:t>
            </a:r>
            <a:endParaRPr kumimoji="0" lang="zh-CN" altLang="en-US" sz="14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endParaRPr>
          </a:p>
          <a:p>
            <a:pPr defTabSz="1450975">
              <a:lnSpc>
                <a:spcPct val="150000"/>
              </a:lnSpc>
              <a:defRPr/>
            </a:pPr>
            <a:r>
              <a:rPr kumimoji="0" lang="zh-CN" altLang="en-US" sz="1400" b="1"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rPr>
              <a:t>2. 产业趋势</a:t>
            </a:r>
            <a:endParaRPr kumimoji="0" lang="zh-CN" altLang="en-US" sz="14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Arial" panose="020B0604020202090204" pitchFamily="34" charset="0"/>
              <a:buChar char="•"/>
              <a:defRPr/>
            </a:pPr>
            <a:r>
              <a:rPr kumimoji="0" lang="zh-CN" altLang="en-US" sz="14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rPr>
              <a:t>海外建厂加速</a:t>
            </a:r>
            <a:endParaRPr kumimoji="0" lang="zh-CN" altLang="en-US" sz="14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Arial" panose="020B0604020202090204" pitchFamily="34" charset="0"/>
              <a:buChar char="•"/>
              <a:defRPr/>
            </a:pPr>
            <a:r>
              <a:rPr kumimoji="0" lang="zh-CN" altLang="en-US" sz="14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rPr>
              <a:t>上下游一体化</a:t>
            </a:r>
            <a:endParaRPr kumimoji="0" lang="zh-CN" altLang="en-US" sz="14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Arial" panose="020B0604020202090204" pitchFamily="34" charset="0"/>
              <a:buChar char="•"/>
              <a:defRPr/>
            </a:pPr>
            <a:r>
              <a:rPr kumimoji="0" lang="zh-CN" altLang="en-US" sz="14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rPr>
              <a:t>产业链向全球扩展</a:t>
            </a:r>
            <a:endParaRPr kumimoji="0" lang="zh-CN" altLang="en-US" sz="1400" b="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34" name="文本框 33"/>
          <p:cNvSpPr txBox="1"/>
          <p:nvPr/>
        </p:nvSpPr>
        <p:spPr>
          <a:xfrm>
            <a:off x="8676532" y="1364913"/>
            <a:ext cx="1475698" cy="398780"/>
          </a:xfrm>
          <a:prstGeom prst="rect">
            <a:avLst/>
          </a:prstGeom>
          <a:noFill/>
        </p:spPr>
        <p:txBody>
          <a:bodyPr wrap="square">
            <a:spAutoFit/>
          </a:bodyPr>
          <a:lstStyle/>
          <a:p>
            <a:pPr lvl="0" algn="l">
              <a:spcBef>
                <a:spcPts val="0"/>
              </a:spcBef>
              <a:spcAft>
                <a:spcPts val="0"/>
              </a:spcAft>
              <a:buClrTx/>
              <a:buSzTx/>
              <a:buFontTx/>
              <a:defRPr/>
            </a:pPr>
            <a:r>
              <a:rPr lang="zh-CN" altLang="en-US" sz="2000" b="1" noProof="0" dirty="0">
                <a:ln>
                  <a:noFill/>
                </a:ln>
                <a:effectLst/>
                <a:uLnTx/>
                <a:uFillTx/>
                <a:latin typeface="汉仪雅酷黑 65W" panose="020B0604020202020204" charset="-122"/>
                <a:ea typeface="汉仪雅酷黑 65W" panose="020B0604020202020204" charset="-122"/>
                <a:cs typeface="+mn-ea"/>
                <a:sym typeface="+mn-lt"/>
              </a:rPr>
              <a:t>产业趋势</a:t>
            </a:r>
            <a:endParaRPr lang="zh-CN" altLang="en-US" sz="2000" b="1" noProof="0" dirty="0">
              <a:ln>
                <a:noFill/>
              </a:ln>
              <a:effectLst/>
              <a:uLnTx/>
              <a:uFillTx/>
              <a:latin typeface="汉仪雅酷黑 65W" panose="020B0604020202020204" charset="-122"/>
              <a:ea typeface="汉仪雅酷黑 65W" panose="020B0604020202020204" charset="-122"/>
              <a:cs typeface="+mn-ea"/>
              <a:sym typeface="+mn-lt"/>
            </a:endParaRPr>
          </a:p>
        </p:txBody>
      </p:sp>
      <p:grpSp>
        <p:nvGrpSpPr>
          <p:cNvPr id="38" name="组合 37"/>
          <p:cNvGrpSpPr/>
          <p:nvPr/>
        </p:nvGrpSpPr>
        <p:grpSpPr>
          <a:xfrm>
            <a:off x="8331738" y="1443421"/>
            <a:ext cx="210126" cy="4587528"/>
            <a:chOff x="6731135" y="1194317"/>
            <a:chExt cx="210126" cy="4587528"/>
          </a:xfrm>
          <a:solidFill>
            <a:schemeClr val="bg2">
              <a:lumMod val="75000"/>
            </a:schemeClr>
          </a:solidFill>
        </p:grpSpPr>
        <p:cxnSp>
          <p:nvCxnSpPr>
            <p:cNvPr id="39" name="直接连接符 38"/>
            <p:cNvCxnSpPr/>
            <p:nvPr/>
          </p:nvCxnSpPr>
          <p:spPr>
            <a:xfrm>
              <a:off x="6835008" y="1258105"/>
              <a:ext cx="0" cy="4523740"/>
            </a:xfrm>
            <a:prstGeom prst="line">
              <a:avLst/>
            </a:prstGeom>
            <a:grpFill/>
            <a:ln w="12700" cmpd="sng">
              <a:solidFill>
                <a:schemeClr val="accent1">
                  <a:shade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6731135" y="1194317"/>
              <a:ext cx="210126" cy="210126"/>
            </a:xfrm>
            <a:prstGeom prst="ellipse">
              <a:avLst/>
            </a:prstGeom>
            <a:grp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椭圆 6"/>
          <p:cNvSpPr/>
          <p:nvPr/>
        </p:nvSpPr>
        <p:spPr>
          <a:xfrm>
            <a:off x="8345708" y="4396806"/>
            <a:ext cx="210126" cy="210126"/>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mn-ea"/>
              <a:sym typeface="+mn-lt"/>
            </a:endParaRPr>
          </a:p>
        </p:txBody>
      </p:sp>
      <p:sp>
        <p:nvSpPr>
          <p:cNvPr id="8" name="Text Box 10"/>
          <p:cNvSpPr txBox="1">
            <a:spLocks noChangeArrowheads="1"/>
          </p:cNvSpPr>
          <p:nvPr/>
        </p:nvSpPr>
        <p:spPr bwMode="auto">
          <a:xfrm>
            <a:off x="8700026" y="4647083"/>
            <a:ext cx="4482614" cy="1029970"/>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defTabSz="1450975">
              <a:lnSpc>
                <a:spcPct val="150000"/>
              </a:lnSpc>
              <a:buFont typeface="Wingdings" panose="05000000000000000000" charset="0"/>
              <a:buChar char=""/>
              <a:defRPr/>
            </a:pPr>
            <a:r>
              <a:rPr kumimoji="0" lang="zh-CN" altLang="en-US" sz="14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固态电池（长期方向）</a:t>
            </a:r>
            <a:endParaRPr kumimoji="0" lang="zh-CN" altLang="en-US" sz="14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Wingdings" panose="05000000000000000000" charset="0"/>
              <a:buChar char=""/>
              <a:defRPr/>
            </a:pPr>
            <a:r>
              <a:rPr kumimoji="0" lang="zh-CN" altLang="en-US" sz="14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钠离子电池（成本补充）</a:t>
            </a:r>
            <a:endParaRPr kumimoji="0" lang="zh-CN" altLang="en-US" sz="14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Wingdings" panose="05000000000000000000" charset="0"/>
              <a:buChar char=""/>
              <a:defRPr/>
            </a:pPr>
            <a:r>
              <a:rPr kumimoji="0" lang="zh-CN" altLang="en-US" sz="14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高能量密度持续突破</a:t>
            </a:r>
            <a:endParaRPr kumimoji="0" lang="zh-CN" altLang="en-US" sz="14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10" name="文本框 9"/>
          <p:cNvSpPr txBox="1"/>
          <p:nvPr/>
        </p:nvSpPr>
        <p:spPr>
          <a:xfrm>
            <a:off x="8694947" y="4287183"/>
            <a:ext cx="1475698" cy="398780"/>
          </a:xfrm>
          <a:prstGeom prst="rect">
            <a:avLst/>
          </a:prstGeom>
          <a:noFill/>
        </p:spPr>
        <p:txBody>
          <a:bodyPr wrap="square">
            <a:spAutoFit/>
          </a:bodyPr>
          <a:lstStyle/>
          <a:p>
            <a:pPr lvl="0" algn="l">
              <a:spcBef>
                <a:spcPts val="0"/>
              </a:spcBef>
              <a:spcAft>
                <a:spcPts val="0"/>
              </a:spcAft>
              <a:buClrTx/>
              <a:buSzTx/>
              <a:buFontTx/>
              <a:defRPr/>
            </a:pPr>
            <a:r>
              <a:rPr lang="zh-CN" altLang="en-US" sz="2000" b="1" noProof="0" dirty="0">
                <a:ln>
                  <a:noFill/>
                </a:ln>
                <a:effectLst/>
                <a:uLnTx/>
                <a:uFillTx/>
                <a:latin typeface="汉仪雅酷黑 65W" panose="020B0604020202020204" charset="-122"/>
                <a:ea typeface="汉仪雅酷黑 65W" panose="020B0604020202020204" charset="-122"/>
                <a:cs typeface="+mn-ea"/>
                <a:sym typeface="+mn-lt"/>
              </a:rPr>
              <a:t>技术趋势</a:t>
            </a:r>
            <a:endParaRPr lang="zh-CN" altLang="en-US" sz="2000" b="1" noProof="0" dirty="0">
              <a:ln>
                <a:noFill/>
              </a:ln>
              <a:effectLst/>
              <a:uLnTx/>
              <a:uFillTx/>
              <a:latin typeface="汉仪雅酷黑 65W" panose="020B0604020202020204" charset="-122"/>
              <a:ea typeface="汉仪雅酷黑 65W" panose="020B0604020202020204" charset="-122"/>
              <a:cs typeface="+mn-ea"/>
              <a:sym typeface="+mn-lt"/>
            </a:endParaRPr>
          </a:p>
        </p:txBody>
      </p:sp>
      <p:sp>
        <p:nvSpPr>
          <p:cNvPr id="72" name="文本框 71"/>
          <p:cNvSpPr txBox="1"/>
          <p:nvPr/>
        </p:nvSpPr>
        <p:spPr>
          <a:xfrm>
            <a:off x="2186940" y="6052185"/>
            <a:ext cx="6494780" cy="506730"/>
          </a:xfrm>
          <a:prstGeom prst="rect">
            <a:avLst/>
          </a:prstGeom>
        </p:spPr>
        <p:txBody>
          <a:bodyPr wrap="square">
            <a:spAutoFit/>
          </a:bodyPr>
          <a:p>
            <a:pPr algn="ctr">
              <a:lnSpc>
                <a:spcPct val="150000"/>
              </a:lnSpc>
            </a:pPr>
            <a:r>
              <a:rPr lang="zh-CN" altLang="en-US">
                <a:solidFill>
                  <a:schemeClr val="bg2">
                    <a:lumMod val="75000"/>
                  </a:schemeClr>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动力电池将长期占据新能源产业最大价值环节</a:t>
            </a:r>
            <a:endParaRPr lang="zh-CN" altLang="en-US">
              <a:solidFill>
                <a:schemeClr val="bg2">
                  <a:lumMod val="75000"/>
                </a:schemeClr>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randombar(horizontal)">
                                      <p:cBhvr>
                                        <p:cTn id="1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24"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 name="组合 132"/>
          <p:cNvGrpSpPr/>
          <p:nvPr/>
        </p:nvGrpSpPr>
        <p:grpSpPr>
          <a:xfrm>
            <a:off x="8975725" y="274955"/>
            <a:ext cx="2840990" cy="366395"/>
            <a:chOff x="11064" y="247"/>
            <a:chExt cx="7750" cy="814"/>
          </a:xfrm>
        </p:grpSpPr>
        <p:grpSp>
          <p:nvGrpSpPr>
            <p:cNvPr id="134" name="组合 10"/>
            <p:cNvGrpSpPr/>
            <p:nvPr/>
          </p:nvGrpSpPr>
          <p:grpSpPr>
            <a:xfrm>
              <a:off x="12344" y="247"/>
              <a:ext cx="6376" cy="656"/>
              <a:chOff x="6697011" y="412203"/>
              <a:chExt cx="3672216" cy="415778"/>
            </a:xfrm>
          </p:grpSpPr>
          <p:pic>
            <p:nvPicPr>
              <p:cNvPr id="135" name="Picture 3" descr="F:\中关村信息谷\信息谷资料\信息谷VI\logo-png.png"/>
              <p:cNvPicPr>
                <a:picLocks noChangeAspect="1" noChangeArrowheads="1"/>
              </p:cNvPicPr>
              <p:nvPr/>
            </p:nvPicPr>
            <p:blipFill>
              <a:blip r:embed="rId1" cstate="print"/>
              <a:srcRect/>
              <a:stretch>
                <a:fillRect/>
              </a:stretch>
            </p:blipFill>
            <p:spPr bwMode="auto">
              <a:xfrm>
                <a:off x="8713227" y="467941"/>
                <a:ext cx="1656000" cy="311029"/>
              </a:xfrm>
              <a:prstGeom prst="rect">
                <a:avLst/>
              </a:prstGeom>
              <a:noFill/>
            </p:spPr>
          </p:pic>
          <p:pic>
            <p:nvPicPr>
              <p:cNvPr id="151" name="Picture 3" descr="F:\中关村信息谷\信息谷资料\信息谷VI\PPT\LOGO02.png"/>
              <p:cNvPicPr>
                <a:picLocks noChangeAspect="1" noChangeArrowheads="1"/>
              </p:cNvPicPr>
              <p:nvPr/>
            </p:nvPicPr>
            <p:blipFill>
              <a:blip r:embed="rId2" cstate="print"/>
              <a:srcRect/>
              <a:stretch>
                <a:fillRect/>
              </a:stretch>
            </p:blipFill>
            <p:spPr bwMode="auto">
              <a:xfrm>
                <a:off x="6697011" y="412203"/>
                <a:ext cx="1728000" cy="415778"/>
              </a:xfrm>
              <a:prstGeom prst="rect">
                <a:avLst/>
              </a:prstGeom>
              <a:noFill/>
            </p:spPr>
          </p:pic>
        </p:grpSp>
        <p:pic>
          <p:nvPicPr>
            <p:cNvPr id="175" name="Picture 3" descr="F:\中关村信息谷\信息谷资料\信息谷VI\PPT\边条03.png"/>
            <p:cNvPicPr>
              <a:picLocks noChangeAspect="1" noChangeArrowheads="1"/>
            </p:cNvPicPr>
            <p:nvPr/>
          </p:nvPicPr>
          <p:blipFill>
            <a:blip r:embed="rId3" cstate="print"/>
            <a:srcRect/>
            <a:stretch>
              <a:fillRect/>
            </a:stretch>
          </p:blipFill>
          <p:spPr bwMode="auto">
            <a:xfrm flipV="1">
              <a:off x="11064" y="941"/>
              <a:ext cx="7751" cy="120"/>
            </a:xfrm>
            <a:prstGeom prst="rect">
              <a:avLst/>
            </a:prstGeom>
            <a:noFill/>
          </p:spPr>
        </p:pic>
      </p:grpSp>
      <p:sp>
        <p:nvSpPr>
          <p:cNvPr id="9" name="矩形 8"/>
          <p:cNvSpPr/>
          <p:nvPr/>
        </p:nvSpPr>
        <p:spPr>
          <a:xfrm>
            <a:off x="0" y="1681381"/>
            <a:ext cx="2934095" cy="34952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6615430" y="1681480"/>
            <a:ext cx="5576570" cy="3495040"/>
          </a:xfrm>
          <a:prstGeom prst="rect">
            <a:avLst/>
          </a:prstGeom>
          <a:solidFill>
            <a:srgbClr val="92C1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6781165" y="3429000"/>
            <a:ext cx="5457190" cy="891540"/>
          </a:xfrm>
          <a:prstGeom prst="rect">
            <a:avLst/>
          </a:prstGeom>
          <a:noFill/>
        </p:spPr>
        <p:txBody>
          <a:bodyPr wrap="square" rtlCol="0">
            <a:spAutoFit/>
          </a:bodyPr>
          <a:p>
            <a:r>
              <a:rPr lang="zh-CN" altLang="en-US" sz="52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电机环节</a:t>
            </a:r>
            <a:endParaRPr lang="zh-CN" altLang="en-US" sz="52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pic>
        <p:nvPicPr>
          <p:cNvPr id="8" name="图片 7" descr="/Users/qian/Desktop/截屏2026-04-29 18.43.01.png截屏2026-04-29 18.43.01"/>
          <p:cNvPicPr>
            <a:picLocks noChangeAspect="1"/>
          </p:cNvPicPr>
          <p:nvPr/>
        </p:nvPicPr>
        <p:blipFill>
          <a:blip r:embed="rId4"/>
          <a:srcRect l="13965" r="13965"/>
          <a:stretch>
            <a:fillRect/>
          </a:stretch>
        </p:blipFill>
        <p:spPr>
          <a:xfrm>
            <a:off x="397905" y="1681381"/>
            <a:ext cx="6323809" cy="3495238"/>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 name="Rounded Rectangle 65"/>
          <p:cNvSpPr/>
          <p:nvPr/>
        </p:nvSpPr>
        <p:spPr>
          <a:xfrm>
            <a:off x="6999605" y="1739265"/>
            <a:ext cx="4286885" cy="1651635"/>
          </a:xfrm>
          <a:prstGeom prst="roundRect">
            <a:avLst/>
          </a:prstGeom>
          <a:solidFill>
            <a:srgbClr val="EBF4F5"/>
          </a:solidFill>
          <a:ln w="12700">
            <a:solidFill>
              <a:srgbClr val="C8DCD7"/>
            </a:solidFill>
          </a:ln>
        </p:spPr>
        <p:style>
          <a:lnRef idx="1">
            <a:schemeClr val="accent1"/>
          </a:lnRef>
          <a:fillRef idx="3">
            <a:schemeClr val="accent1"/>
          </a:fillRef>
          <a:effectRef idx="2">
            <a:schemeClr val="accent1"/>
          </a:effectRef>
          <a:fontRef idx="minor">
            <a:schemeClr val="lt1"/>
          </a:fontRef>
        </p:style>
        <p:txBody>
          <a:bodyPr rtlCol="0" anchor="ctr"/>
          <a:p>
            <a:pPr algn="ctr"/>
            <a:endParaRPr sz="2400">
              <a:solidFill>
                <a:schemeClr val="tx1"/>
              </a:solidFill>
              <a:latin typeface="微软雅黑" panose="020B0503020204020204" charset="-122"/>
              <a:ea typeface="微软雅黑" panose="020B0503020204020204" charset="-122"/>
            </a:endParaRPr>
          </a:p>
        </p:txBody>
      </p:sp>
      <p:sp>
        <p:nvSpPr>
          <p:cNvPr id="19" name="圆角矩形 18"/>
          <p:cNvSpPr/>
          <p:nvPr/>
        </p:nvSpPr>
        <p:spPr>
          <a:xfrm>
            <a:off x="1245235" y="2247900"/>
            <a:ext cx="4123690" cy="349885"/>
          </a:xfrm>
          <a:prstGeom prst="roundRect">
            <a:avLst/>
          </a:prstGeom>
          <a:solidFill>
            <a:schemeClr val="bg1"/>
          </a:solidFill>
          <a:ln>
            <a:solidFill>
              <a:srgbClr val="6AAF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55" name="组合 54"/>
          <p:cNvGrpSpPr/>
          <p:nvPr/>
        </p:nvGrpSpPr>
        <p:grpSpPr>
          <a:xfrm>
            <a:off x="498475" y="274955"/>
            <a:ext cx="9058910" cy="583565"/>
            <a:chOff x="1128" y="853"/>
            <a:chExt cx="14266" cy="919"/>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3"/>
              </p:custDataLst>
            </p:nvPr>
          </p:nvSpPr>
          <p:spPr>
            <a:xfrm>
              <a:off x="2076" y="853"/>
              <a:ext cx="13318" cy="919"/>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电机系统：新能源汽车动力输出核心</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
        <p:nvSpPr>
          <p:cNvPr id="3" name="Rectangle 2"/>
          <p:cNvSpPr/>
          <p:nvPr/>
        </p:nvSpPr>
        <p:spPr>
          <a:xfrm>
            <a:off x="7207885" y="1739265"/>
            <a:ext cx="3882390" cy="1635760"/>
          </a:xfrm>
          <a:prstGeom prst="rect">
            <a:avLst/>
          </a:prstGeom>
        </p:spPr>
        <p:txBody>
          <a:bodyPr wrap="square">
            <a:noAutofit/>
          </a:bodyPr>
          <a:p>
            <a:pPr marL="285750" indent="-285750" algn="l">
              <a:lnSpc>
                <a:spcPct val="120000"/>
              </a:lnSpc>
              <a:buFont typeface="Wingdings" panose="05000000000000000000" charset="0"/>
              <a:buChar char=""/>
            </a:pPr>
            <a:r>
              <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rPr>
              <a:t>电机是新能源汽车三大核心系统之一（电池 / 电机 / 电控）</a:t>
            </a:r>
            <a:endPar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endParaRPr>
          </a:p>
          <a:p>
            <a:pPr marL="285750" indent="-285750" algn="l">
              <a:lnSpc>
                <a:spcPct val="120000"/>
              </a:lnSpc>
              <a:buFont typeface="Wingdings" panose="05000000000000000000" charset="0"/>
              <a:buChar char=""/>
            </a:pPr>
            <a:r>
              <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rPr>
              <a:t>直接决定整车：</a:t>
            </a:r>
            <a:endPar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endParaRPr>
          </a:p>
          <a:p>
            <a:pPr marL="285750" indent="-285750" algn="l">
              <a:lnSpc>
                <a:spcPct val="120000"/>
              </a:lnSpc>
              <a:buFont typeface="Wingdings" panose="05000000000000000000" charset="0"/>
              <a:buChar char=""/>
            </a:pPr>
            <a:r>
              <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rPr>
              <a:t>动力性能（加速）</a:t>
            </a:r>
            <a:endPar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endParaRPr>
          </a:p>
          <a:p>
            <a:pPr marL="285750" indent="-285750" algn="l">
              <a:lnSpc>
                <a:spcPct val="120000"/>
              </a:lnSpc>
              <a:buFont typeface="Wingdings" panose="05000000000000000000" charset="0"/>
              <a:buChar char=""/>
            </a:pPr>
            <a:r>
              <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rPr>
              <a:t>能效水平（电耗）</a:t>
            </a:r>
            <a:endPar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endParaRPr>
          </a:p>
          <a:p>
            <a:pPr marL="285750" indent="-285750" algn="l">
              <a:lnSpc>
                <a:spcPct val="120000"/>
              </a:lnSpc>
              <a:buFont typeface="Wingdings" panose="05000000000000000000" charset="0"/>
              <a:buChar char=""/>
            </a:pPr>
            <a:r>
              <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rPr>
              <a:t>驾驶体验</a:t>
            </a:r>
            <a:endPar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endParaRPr>
          </a:p>
        </p:txBody>
      </p:sp>
      <p:sp>
        <p:nvSpPr>
          <p:cNvPr id="4" name="TextBox 3"/>
          <p:cNvSpPr txBox="1"/>
          <p:nvPr/>
        </p:nvSpPr>
        <p:spPr>
          <a:xfrm>
            <a:off x="7962319" y="1347656"/>
            <a:ext cx="2158551" cy="414020"/>
          </a:xfrm>
          <a:prstGeom prst="rect">
            <a:avLst/>
          </a:prstGeom>
          <a:ln w="12700" cap="flat" cmpd="sng" algn="ctr">
            <a:noFill/>
            <a:prstDash val="dash"/>
            <a:miter lim="800000"/>
          </a:ln>
        </p:spPr>
        <p:style>
          <a:lnRef idx="0">
            <a:schemeClr val="accent1"/>
          </a:lnRef>
          <a:fillRef idx="0">
            <a:srgbClr val="FFFFFF"/>
          </a:fillRef>
          <a:effectRef idx="0">
            <a:srgbClr val="FFFFFF"/>
          </a:effectRef>
          <a:fontRef idx="minor">
            <a:schemeClr val="tx1"/>
          </a:fontRef>
        </p:style>
        <p:txBody>
          <a:bodyPr wrap="square" rtlCol="0">
            <a:spAutoFit/>
          </a:bodyPr>
          <a:p>
            <a:pPr algn="ctr"/>
            <a:r>
              <a:rPr lang="zh-CN" altLang="en-US" sz="2100" spc="100" noProof="0" dirty="0">
                <a:ln>
                  <a:noFill/>
                </a:ln>
                <a:solidFill>
                  <a:schemeClr val="bg2">
                    <a:lumMod val="50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思源黑体 CN Medium" pitchFamily="34" charset="-122"/>
                <a:sym typeface="+mn-ea"/>
              </a:rPr>
              <a:t>核心地位</a:t>
            </a:r>
            <a:endParaRPr lang="zh-CN" altLang="en-US" sz="2100" spc="100" noProof="0" dirty="0">
              <a:ln>
                <a:noFill/>
              </a:ln>
              <a:solidFill>
                <a:schemeClr val="bg2">
                  <a:lumMod val="50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思源黑体 CN Medium" pitchFamily="34" charset="-122"/>
              <a:sym typeface="+mn-ea"/>
            </a:endParaRPr>
          </a:p>
        </p:txBody>
      </p:sp>
      <p:sp>
        <p:nvSpPr>
          <p:cNvPr id="75" name="AutoShape 103"/>
          <p:cNvSpPr>
            <a:spLocks noChangeArrowheads="1"/>
          </p:cNvSpPr>
          <p:nvPr/>
        </p:nvSpPr>
        <p:spPr bwMode="auto">
          <a:xfrm>
            <a:off x="1245235" y="1391285"/>
            <a:ext cx="4526915" cy="400685"/>
          </a:xfrm>
          <a:prstGeom prst="homePlate">
            <a:avLst>
              <a:gd name="adj" fmla="val 26494"/>
            </a:avLst>
          </a:prstGeom>
        </p:spPr>
        <p:style>
          <a:lnRef idx="2">
            <a:schemeClr val="lt1"/>
          </a:lnRef>
          <a:fillRef idx="1">
            <a:schemeClr val="accent1"/>
          </a:fillRef>
          <a:effectRef idx="1">
            <a:schemeClr val="accent1"/>
          </a:effectRef>
          <a:fontRef idx="minor">
            <a:schemeClr val="lt1"/>
          </a:fontRef>
        </p:style>
        <p:txBody>
          <a:bodyPr lIns="182880" tIns="91440" bIns="91440" anchor="ctr"/>
          <a:lstStyle/>
          <a:p>
            <a:pPr algn="ctr" eaLnBrk="0" hangingPunct="0"/>
            <a:r>
              <a:rPr lang="zh-CN" altLang="en-US" sz="1600" b="1" dirty="0" smtClean="0">
                <a:solidFill>
                  <a:schemeClr val="bg1"/>
                </a:solidFill>
                <a:latin typeface="微软雅黑" panose="020B0503020204020204" charset="-122"/>
                <a:ea typeface="微软雅黑" panose="020B0503020204020204" charset="-122"/>
              </a:rPr>
              <a:t>上游</a:t>
            </a:r>
            <a:r>
              <a:rPr lang="en-US" altLang="zh-CN" sz="1600" b="1" dirty="0" smtClean="0">
                <a:solidFill>
                  <a:schemeClr val="bg1"/>
                </a:solidFill>
                <a:latin typeface="微软雅黑" panose="020B0503020204020204" charset="-122"/>
                <a:ea typeface="微软雅黑" panose="020B0503020204020204" charset="-122"/>
              </a:rPr>
              <a:t>（关键材料）</a:t>
            </a:r>
            <a:endParaRPr lang="en-US" altLang="zh-CN" sz="1600" b="1" dirty="0" smtClean="0">
              <a:solidFill>
                <a:schemeClr val="bg1"/>
              </a:solidFill>
              <a:latin typeface="微软雅黑" panose="020B0503020204020204" charset="-122"/>
              <a:ea typeface="微软雅黑" panose="020B0503020204020204" charset="-122"/>
            </a:endParaRPr>
          </a:p>
        </p:txBody>
      </p:sp>
      <p:sp>
        <p:nvSpPr>
          <p:cNvPr id="11" name="Oval 1"/>
          <p:cNvSpPr/>
          <p:nvPr/>
        </p:nvSpPr>
        <p:spPr>
          <a:xfrm>
            <a:off x="7207885" y="3820795"/>
            <a:ext cx="4123690" cy="982345"/>
          </a:xfrm>
          <a:prstGeom prst="ellipse">
            <a:avLst/>
          </a:prstGeom>
          <a:solidFill>
            <a:schemeClr val="accent2"/>
          </a:solidFill>
          <a:ln w="76200" cap="flat">
            <a:solidFill>
              <a:schemeClr val="bg1"/>
            </a:solidFill>
            <a:prstDash val="solid"/>
            <a:miter/>
          </a:ln>
          <a:effectLst>
            <a:outerShdw blurRad="292100" dist="152400" dir="5400000" algn="ctr" rotWithShape="0">
              <a:srgbClr val="000000">
                <a:alpha val="24000"/>
              </a:srgbClr>
            </a:outerShdw>
          </a:effectLst>
        </p:spPr>
        <p:txBody>
          <a:bodyPr rtlCol="0" anchor="ctr"/>
          <a:p>
            <a:pPr algn="l"/>
            <a:endParaRPr lang="en-ID">
              <a:solidFill>
                <a:schemeClr val="accent1">
                  <a:lumMod val="40000"/>
                  <a:lumOff val="60000"/>
                </a:schemeClr>
              </a:solidFill>
              <a:latin typeface="微软雅黑" panose="020B0503020204020204" charset="-122"/>
              <a:ea typeface="微软雅黑" panose="020B0503020204020204" charset="-122"/>
              <a:cs typeface="思源黑体 CN Medium" pitchFamily="34" charset="-122"/>
            </a:endParaRPr>
          </a:p>
        </p:txBody>
      </p:sp>
      <p:sp>
        <p:nvSpPr>
          <p:cNvPr id="12" name="Rectangle 2"/>
          <p:cNvSpPr/>
          <p:nvPr/>
        </p:nvSpPr>
        <p:spPr>
          <a:xfrm>
            <a:off x="6999605" y="4000500"/>
            <a:ext cx="4629150" cy="671830"/>
          </a:xfrm>
          <a:prstGeom prst="rect">
            <a:avLst/>
          </a:prstGeom>
        </p:spPr>
        <p:txBody>
          <a:bodyPr wrap="square">
            <a:noAutofit/>
          </a:bodyPr>
          <a:p>
            <a:pPr marL="285750" indent="-285750" algn="ctr">
              <a:lnSpc>
                <a:spcPct val="120000"/>
              </a:lnSpc>
              <a:buFont typeface="Wingdings" panose="05000000000000000000" charset="0"/>
              <a:buChar char=""/>
            </a:pPr>
            <a:r>
              <a:rPr sz="1400" spc="120" dirty="0">
                <a:solidFill>
                  <a:schemeClr val="bg1"/>
                </a:solidFill>
                <a:latin typeface="微软雅黑" panose="020B0503020204020204" charset="-122"/>
                <a:ea typeface="微软雅黑" panose="020B0503020204020204" charset="-122"/>
                <a:cs typeface="思源黑体 CN Medium" pitchFamily="34" charset="-122"/>
              </a:rPr>
              <a:t>电池决定</a:t>
            </a:r>
            <a:r>
              <a:rPr sz="1700" spc="120" dirty="0">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思源黑体 CN Medium" pitchFamily="34" charset="-122"/>
              </a:rPr>
              <a:t>“能量储存”</a:t>
            </a:r>
            <a:endParaRPr sz="1700" spc="120" dirty="0">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思源黑体 CN Medium" pitchFamily="34" charset="-122"/>
            </a:endParaRPr>
          </a:p>
          <a:p>
            <a:pPr marL="285750" indent="-285750" algn="ctr">
              <a:lnSpc>
                <a:spcPct val="120000"/>
              </a:lnSpc>
              <a:buFont typeface="Wingdings" panose="05000000000000000000" charset="0"/>
              <a:buChar char=""/>
            </a:pPr>
            <a:r>
              <a:rPr sz="1400" spc="120" dirty="0">
                <a:solidFill>
                  <a:schemeClr val="bg1"/>
                </a:solidFill>
                <a:latin typeface="微软雅黑" panose="020B0503020204020204" charset="-122"/>
                <a:ea typeface="微软雅黑" panose="020B0503020204020204" charset="-122"/>
                <a:cs typeface="思源黑体 CN Medium" pitchFamily="34" charset="-122"/>
              </a:rPr>
              <a:t>电机决定</a:t>
            </a:r>
            <a:r>
              <a:rPr sz="1600" spc="120" dirty="0">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思源黑体 CN Medium" pitchFamily="34" charset="-122"/>
              </a:rPr>
              <a:t>“能量转化”</a:t>
            </a:r>
            <a:endParaRPr sz="1600" spc="120" dirty="0">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思源黑体 CN Medium" pitchFamily="34" charset="-122"/>
            </a:endParaRPr>
          </a:p>
        </p:txBody>
      </p:sp>
      <p:sp>
        <p:nvSpPr>
          <p:cNvPr id="13" name="TextBox 3"/>
          <p:cNvSpPr txBox="1"/>
          <p:nvPr/>
        </p:nvSpPr>
        <p:spPr>
          <a:xfrm>
            <a:off x="7962319" y="3431726"/>
            <a:ext cx="2158551" cy="414020"/>
          </a:xfrm>
          <a:prstGeom prst="rect">
            <a:avLst/>
          </a:prstGeom>
          <a:ln w="12700" cap="flat" cmpd="sng" algn="ctr">
            <a:noFill/>
            <a:prstDash val="dash"/>
            <a:miter lim="800000"/>
          </a:ln>
        </p:spPr>
        <p:style>
          <a:lnRef idx="0">
            <a:schemeClr val="accent1"/>
          </a:lnRef>
          <a:fillRef idx="0">
            <a:srgbClr val="FFFFFF"/>
          </a:fillRef>
          <a:effectRef idx="0">
            <a:srgbClr val="FFFFFF"/>
          </a:effectRef>
          <a:fontRef idx="minor">
            <a:schemeClr val="tx1"/>
          </a:fontRef>
        </p:style>
        <p:txBody>
          <a:bodyPr wrap="square" rtlCol="0">
            <a:spAutoFit/>
          </a:bodyPr>
          <a:p>
            <a:pPr algn="ctr"/>
            <a:r>
              <a:rPr lang="zh-CN" altLang="en-US" sz="2100" spc="100" noProof="0" dirty="0">
                <a:ln>
                  <a:noFill/>
                </a:ln>
                <a:solidFill>
                  <a:schemeClr val="bg2">
                    <a:lumMod val="50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思源黑体 CN Medium" pitchFamily="34" charset="-122"/>
                <a:sym typeface="+mn-ea"/>
              </a:rPr>
              <a:t>作用逻辑</a:t>
            </a:r>
            <a:endParaRPr lang="zh-CN" altLang="en-US" sz="2100" spc="100" noProof="0" dirty="0">
              <a:ln>
                <a:noFill/>
              </a:ln>
              <a:solidFill>
                <a:schemeClr val="bg2">
                  <a:lumMod val="50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思源黑体 CN Medium" pitchFamily="34" charset="-122"/>
              <a:sym typeface="+mn-ea"/>
            </a:endParaRPr>
          </a:p>
        </p:txBody>
      </p:sp>
      <p:grpSp>
        <p:nvGrpSpPr>
          <p:cNvPr id="31" name="组合 30"/>
          <p:cNvGrpSpPr/>
          <p:nvPr/>
        </p:nvGrpSpPr>
        <p:grpSpPr>
          <a:xfrm>
            <a:off x="1254125" y="1888255"/>
            <a:ext cx="4120515" cy="307113"/>
            <a:chOff x="10993" y="2362"/>
            <a:chExt cx="6489" cy="592"/>
          </a:xfrm>
        </p:grpSpPr>
        <p:sp>
          <p:nvSpPr>
            <p:cNvPr id="78" name="TextBox 20"/>
            <p:cNvSpPr txBox="1"/>
            <p:nvPr/>
          </p:nvSpPr>
          <p:spPr>
            <a:xfrm>
              <a:off x="10993" y="2373"/>
              <a:ext cx="2151" cy="577"/>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p>
              <a:pPr algn="ctr"/>
              <a:r>
                <a:rPr lang="zh-CN" altLang="en-US" sz="900" b="1" dirty="0" smtClean="0">
                  <a:solidFill>
                    <a:schemeClr val="bg1"/>
                  </a:solidFill>
                  <a:latin typeface="微软雅黑" panose="020B0503020204020204" charset="-122"/>
                  <a:ea typeface="微软雅黑" panose="020B0503020204020204" charset="-122"/>
                  <a:cs typeface="Arial" panose="020B0604020202090204" pitchFamily="34" charset="0"/>
                </a:rPr>
                <a:t>稀土永磁材料（钕铁硼）</a:t>
              </a:r>
              <a:endParaRPr lang="zh-CN" altLang="en-US" sz="900" b="1" dirty="0" smtClean="0">
                <a:solidFill>
                  <a:schemeClr val="bg1"/>
                </a:solidFill>
                <a:latin typeface="微软雅黑" panose="020B0503020204020204" charset="-122"/>
                <a:ea typeface="微软雅黑" panose="020B0503020204020204" charset="-122"/>
                <a:cs typeface="Arial" panose="020B0604020202090204" pitchFamily="34" charset="0"/>
              </a:endParaRPr>
            </a:p>
          </p:txBody>
        </p:sp>
        <p:sp>
          <p:nvSpPr>
            <p:cNvPr id="8" name="TextBox 21"/>
            <p:cNvSpPr txBox="1"/>
            <p:nvPr/>
          </p:nvSpPr>
          <p:spPr>
            <a:xfrm>
              <a:off x="13246" y="2362"/>
              <a:ext cx="2154" cy="592"/>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dirty="0">
                  <a:solidFill>
                    <a:schemeClr val="bg1"/>
                  </a:solidFill>
                  <a:latin typeface="微软雅黑" panose="020B0503020204020204" charset="-122"/>
                  <a:ea typeface="微软雅黑" panose="020B0503020204020204" charset="-122"/>
                </a:rPr>
                <a:t>铜（绕组）</a:t>
              </a:r>
              <a:endParaRPr lang="zh-CN" altLang="en-US" dirty="0">
                <a:solidFill>
                  <a:schemeClr val="bg1"/>
                </a:solidFill>
                <a:latin typeface="微软雅黑" panose="020B0503020204020204" charset="-122"/>
                <a:ea typeface="微软雅黑" panose="020B0503020204020204" charset="-122"/>
              </a:endParaRPr>
            </a:p>
          </p:txBody>
        </p:sp>
        <p:sp>
          <p:nvSpPr>
            <p:cNvPr id="14" name="TextBox 21"/>
            <p:cNvSpPr txBox="1"/>
            <p:nvPr/>
          </p:nvSpPr>
          <p:spPr>
            <a:xfrm>
              <a:off x="15489" y="2363"/>
              <a:ext cx="1993" cy="570"/>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sz="800" dirty="0">
                  <a:solidFill>
                    <a:schemeClr val="bg1"/>
                  </a:solidFill>
                  <a:latin typeface="微软雅黑" panose="020B0503020204020204" charset="-122"/>
                  <a:ea typeface="微软雅黑" panose="020B0503020204020204" charset="-122"/>
                </a:rPr>
                <a:t>硅钢片（电磁性能核心）</a:t>
              </a:r>
              <a:endParaRPr lang="zh-CN" altLang="en-US" sz="800" dirty="0">
                <a:solidFill>
                  <a:schemeClr val="bg1"/>
                </a:solidFill>
                <a:latin typeface="微软雅黑" panose="020B0503020204020204" charset="-122"/>
                <a:ea typeface="微软雅黑" panose="020B0503020204020204" charset="-122"/>
              </a:endParaRPr>
            </a:p>
          </p:txBody>
        </p:sp>
      </p:grpSp>
      <p:sp>
        <p:nvSpPr>
          <p:cNvPr id="18" name="文本框 17"/>
          <p:cNvSpPr txBox="1"/>
          <p:nvPr/>
        </p:nvSpPr>
        <p:spPr>
          <a:xfrm>
            <a:off x="1257935" y="2276475"/>
            <a:ext cx="2188210" cy="491490"/>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rPr>
              <a:t>资源约束强（锂最关键）</a:t>
            </a:r>
            <a:endParaRPr lang="zh-CN" altLang="en-US" sz="1300">
              <a:solidFill>
                <a:schemeClr val="bg2">
                  <a:lumMod val="50000"/>
                </a:schemeClr>
              </a:solidFill>
              <a:latin typeface="微软雅黑" panose="020B0503020204020204" charset="-122"/>
              <a:ea typeface="微软雅黑" panose="020B0503020204020204" charset="-122"/>
            </a:endParaRPr>
          </a:p>
          <a:p>
            <a:pPr indent="0">
              <a:buFont typeface="Wingdings" panose="05000000000000000000" charset="0"/>
              <a:buNone/>
            </a:pPr>
            <a:endParaRPr lang="zh-CN" altLang="en-US" sz="1300">
              <a:solidFill>
                <a:schemeClr val="bg2">
                  <a:lumMod val="50000"/>
                </a:schemeClr>
              </a:solidFill>
              <a:latin typeface="微软雅黑" panose="020B0503020204020204" charset="-122"/>
              <a:ea typeface="微软雅黑" panose="020B0503020204020204" charset="-122"/>
            </a:endParaRPr>
          </a:p>
        </p:txBody>
      </p:sp>
      <p:sp>
        <p:nvSpPr>
          <p:cNvPr id="32" name="文本框 31"/>
          <p:cNvSpPr txBox="1"/>
          <p:nvPr/>
        </p:nvSpPr>
        <p:spPr>
          <a:xfrm>
            <a:off x="3901440" y="2271395"/>
            <a:ext cx="1662430" cy="56832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sym typeface="+mn-ea"/>
              </a:rPr>
              <a:t>成本波动大</a:t>
            </a:r>
            <a:endParaRPr lang="zh-CN" altLang="en-US" sz="1300">
              <a:solidFill>
                <a:schemeClr val="bg2">
                  <a:lumMod val="50000"/>
                </a:schemeClr>
              </a:solidFill>
              <a:latin typeface="微软雅黑" panose="020B0503020204020204" charset="-122"/>
              <a:ea typeface="微软雅黑" panose="020B0503020204020204" charset="-122"/>
            </a:endParaRPr>
          </a:p>
          <a:p>
            <a:pPr marL="285750" indent="-285750">
              <a:buFont typeface="Wingdings" panose="05000000000000000000" charset="0"/>
              <a:buChar char=""/>
            </a:pPr>
            <a:endParaRPr lang="zh-CN" altLang="en-US"/>
          </a:p>
        </p:txBody>
      </p:sp>
      <p:sp>
        <p:nvSpPr>
          <p:cNvPr id="33" name="圆角矩形 32"/>
          <p:cNvSpPr/>
          <p:nvPr/>
        </p:nvSpPr>
        <p:spPr>
          <a:xfrm>
            <a:off x="1275715" y="4016375"/>
            <a:ext cx="4123690" cy="349885"/>
          </a:xfrm>
          <a:prstGeom prst="roundRect">
            <a:avLst/>
          </a:prstGeom>
          <a:solidFill>
            <a:schemeClr val="bg1"/>
          </a:solidFill>
          <a:ln>
            <a:solidFill>
              <a:srgbClr val="6AAF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AutoShape 103"/>
          <p:cNvSpPr>
            <a:spLocks noChangeArrowheads="1"/>
          </p:cNvSpPr>
          <p:nvPr/>
        </p:nvSpPr>
        <p:spPr bwMode="auto">
          <a:xfrm>
            <a:off x="1266825" y="2668270"/>
            <a:ext cx="4526915" cy="400685"/>
          </a:xfrm>
          <a:prstGeom prst="homePlate">
            <a:avLst>
              <a:gd name="adj" fmla="val 26494"/>
            </a:avLst>
          </a:prstGeom>
        </p:spPr>
        <p:style>
          <a:lnRef idx="2">
            <a:schemeClr val="lt1"/>
          </a:lnRef>
          <a:fillRef idx="1">
            <a:schemeClr val="accent1"/>
          </a:fillRef>
          <a:effectRef idx="1">
            <a:schemeClr val="accent1"/>
          </a:effectRef>
          <a:fontRef idx="minor">
            <a:schemeClr val="lt1"/>
          </a:fontRef>
        </p:style>
        <p:txBody>
          <a:bodyPr lIns="182880" tIns="91440" bIns="91440" anchor="ctr"/>
          <a:lstStyle/>
          <a:p>
            <a:pPr algn="ctr" eaLnBrk="0" hangingPunct="0"/>
            <a:r>
              <a:rPr sz="1600" b="1" dirty="0" smtClean="0">
                <a:solidFill>
                  <a:schemeClr val="bg1"/>
                </a:solidFill>
                <a:latin typeface="微软雅黑" panose="020B0503020204020204" charset="-122"/>
                <a:ea typeface="微软雅黑" panose="020B0503020204020204" charset="-122"/>
              </a:rPr>
              <a:t>中游（电机系统）</a:t>
            </a:r>
            <a:endParaRPr sz="1600" b="1" dirty="0" smtClean="0">
              <a:solidFill>
                <a:schemeClr val="bg1"/>
              </a:solidFill>
              <a:latin typeface="微软雅黑" panose="020B0503020204020204" charset="-122"/>
              <a:ea typeface="微软雅黑" panose="020B0503020204020204" charset="-122"/>
            </a:endParaRPr>
          </a:p>
        </p:txBody>
      </p:sp>
      <p:grpSp>
        <p:nvGrpSpPr>
          <p:cNvPr id="35" name="组合 34"/>
          <p:cNvGrpSpPr/>
          <p:nvPr/>
        </p:nvGrpSpPr>
        <p:grpSpPr>
          <a:xfrm>
            <a:off x="1263015" y="3162056"/>
            <a:ext cx="4123690" cy="793721"/>
            <a:chOff x="10973" y="2373"/>
            <a:chExt cx="6494" cy="1530"/>
          </a:xfrm>
        </p:grpSpPr>
        <p:sp>
          <p:nvSpPr>
            <p:cNvPr id="36" name="TextBox 20"/>
            <p:cNvSpPr txBox="1"/>
            <p:nvPr/>
          </p:nvSpPr>
          <p:spPr>
            <a:xfrm>
              <a:off x="10993" y="2373"/>
              <a:ext cx="1957" cy="711"/>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p>
              <a:pPr algn="ctr">
                <a:lnSpc>
                  <a:spcPct val="100000"/>
                </a:lnSpc>
              </a:pPr>
              <a:r>
                <a:rPr lang="zh-CN" altLang="en-US" sz="900" b="1" dirty="0" smtClean="0">
                  <a:solidFill>
                    <a:schemeClr val="bg1"/>
                  </a:solidFill>
                  <a:latin typeface="微软雅黑" panose="020B0503020204020204" charset="-122"/>
                  <a:ea typeface="微软雅黑" panose="020B0503020204020204" charset="-122"/>
                  <a:cs typeface="Arial" panose="020B0604020202090204" pitchFamily="34" charset="0"/>
                </a:rPr>
                <a:t>电机本体（核心制造）</a:t>
              </a:r>
              <a:endParaRPr lang="zh-CN" altLang="en-US" sz="900" b="1" dirty="0" smtClean="0">
                <a:solidFill>
                  <a:schemeClr val="bg1"/>
                </a:solidFill>
                <a:latin typeface="微软雅黑" panose="020B0503020204020204" charset="-122"/>
                <a:ea typeface="微软雅黑" panose="020B0503020204020204" charset="-122"/>
                <a:cs typeface="Arial" panose="020B0604020202090204" pitchFamily="34" charset="0"/>
              </a:endParaRPr>
            </a:p>
          </p:txBody>
        </p:sp>
        <p:sp>
          <p:nvSpPr>
            <p:cNvPr id="37" name="TextBox 21"/>
            <p:cNvSpPr txBox="1"/>
            <p:nvPr/>
          </p:nvSpPr>
          <p:spPr>
            <a:xfrm>
              <a:off x="13013" y="2377"/>
              <a:ext cx="2100" cy="712"/>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pPr algn="ctr">
                <a:lnSpc>
                  <a:spcPct val="100000"/>
                </a:lnSpc>
                <a:spcBef>
                  <a:spcPts val="0"/>
                </a:spcBef>
                <a:spcAft>
                  <a:spcPts val="0"/>
                </a:spcAft>
              </a:pPr>
              <a:r>
                <a:rPr lang="zh-CN" altLang="en-US" sz="900" dirty="0">
                  <a:solidFill>
                    <a:schemeClr val="bg1"/>
                  </a:solidFill>
                  <a:latin typeface="微软雅黑" panose="020B0503020204020204" charset="-122"/>
                  <a:ea typeface="微软雅黑" panose="020B0503020204020204" charset="-122"/>
                </a:rPr>
                <a:t>电机控制器（与电控强耦合）</a:t>
              </a:r>
              <a:endParaRPr lang="zh-CN" altLang="en-US" sz="900" dirty="0">
                <a:solidFill>
                  <a:schemeClr val="bg1"/>
                </a:solidFill>
                <a:latin typeface="微软雅黑" panose="020B0503020204020204" charset="-122"/>
                <a:ea typeface="微软雅黑" panose="020B0503020204020204" charset="-122"/>
              </a:endParaRPr>
            </a:p>
          </p:txBody>
        </p:sp>
        <p:sp>
          <p:nvSpPr>
            <p:cNvPr id="39" name="TextBox 21"/>
            <p:cNvSpPr txBox="1"/>
            <p:nvPr/>
          </p:nvSpPr>
          <p:spPr>
            <a:xfrm>
              <a:off x="15176" y="2380"/>
              <a:ext cx="2291" cy="704"/>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sz="900" dirty="0">
                  <a:solidFill>
                    <a:schemeClr val="bg1"/>
                  </a:solidFill>
                  <a:latin typeface="微软雅黑" panose="020B0503020204020204" charset="-122"/>
                  <a:ea typeface="微软雅黑" panose="020B0503020204020204" charset="-122"/>
                </a:rPr>
                <a:t>电驱系统（电机+减速器+控制器）</a:t>
              </a:r>
              <a:endParaRPr lang="zh-CN" altLang="en-US" sz="900" dirty="0">
                <a:solidFill>
                  <a:schemeClr val="bg1"/>
                </a:solidFill>
                <a:latin typeface="微软雅黑" panose="020B0503020204020204" charset="-122"/>
                <a:ea typeface="微软雅黑" panose="020B0503020204020204" charset="-122"/>
              </a:endParaRPr>
            </a:p>
          </p:txBody>
        </p:sp>
        <p:sp>
          <p:nvSpPr>
            <p:cNvPr id="40" name="Text Box 109"/>
            <p:cNvSpPr txBox="1">
              <a:spLocks noChangeArrowheads="1"/>
            </p:cNvSpPr>
            <p:nvPr/>
          </p:nvSpPr>
          <p:spPr bwMode="auto">
            <a:xfrm>
              <a:off x="10973" y="3251"/>
              <a:ext cx="6494" cy="652"/>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100" b="1" dirty="0" smtClean="0">
                  <a:solidFill>
                    <a:schemeClr val="tx1">
                      <a:lumMod val="85000"/>
                      <a:lumOff val="15000"/>
                    </a:schemeClr>
                  </a:solidFill>
                  <a:latin typeface="微软雅黑" panose="020B0503020204020204" charset="-122"/>
                  <a:ea typeface="微软雅黑" panose="020B0503020204020204" charset="-122"/>
                  <a:sym typeface="+mn-ea"/>
                </a:rPr>
                <a:t>永磁同步电机 / 异步电机是主流类型</a:t>
              </a:r>
              <a:endParaRPr lang="zh-CN" altLang="en-US" sz="1100" b="1" dirty="0" smtClean="0">
                <a:solidFill>
                  <a:schemeClr val="tx1">
                    <a:lumMod val="85000"/>
                    <a:lumOff val="15000"/>
                  </a:schemeClr>
                </a:solidFill>
                <a:latin typeface="微软雅黑" panose="020B0503020204020204" charset="-122"/>
                <a:ea typeface="微软雅黑" panose="020B0503020204020204" charset="-122"/>
                <a:sym typeface="+mn-ea"/>
              </a:endParaRPr>
            </a:p>
          </p:txBody>
        </p:sp>
      </p:grpSp>
      <p:sp>
        <p:nvSpPr>
          <p:cNvPr id="44" name="文本框 43"/>
          <p:cNvSpPr txBox="1"/>
          <p:nvPr/>
        </p:nvSpPr>
        <p:spPr>
          <a:xfrm>
            <a:off x="1288415" y="4044950"/>
            <a:ext cx="2440940" cy="29146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rPr>
              <a:t>技术门槛中等（低于电池）</a:t>
            </a:r>
            <a:endParaRPr lang="zh-CN" altLang="en-US" sz="1300">
              <a:solidFill>
                <a:schemeClr val="bg2">
                  <a:lumMod val="50000"/>
                </a:schemeClr>
              </a:solidFill>
              <a:latin typeface="微软雅黑" panose="020B0503020204020204" charset="-122"/>
              <a:ea typeface="微软雅黑" panose="020B0503020204020204" charset="-122"/>
            </a:endParaRPr>
          </a:p>
        </p:txBody>
      </p:sp>
      <p:sp>
        <p:nvSpPr>
          <p:cNvPr id="45" name="文本框 44"/>
          <p:cNvSpPr txBox="1"/>
          <p:nvPr/>
        </p:nvSpPr>
        <p:spPr>
          <a:xfrm>
            <a:off x="3759200" y="4039870"/>
            <a:ext cx="1662430" cy="29146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sym typeface="+mn-ea"/>
              </a:rPr>
              <a:t>强系统集成属性</a:t>
            </a:r>
            <a:endParaRPr lang="zh-CN" altLang="en-US" sz="1300">
              <a:solidFill>
                <a:schemeClr val="bg2">
                  <a:lumMod val="50000"/>
                </a:schemeClr>
              </a:solidFill>
              <a:latin typeface="微软雅黑" panose="020B0503020204020204" charset="-122"/>
              <a:ea typeface="微软雅黑" panose="020B0503020204020204" charset="-122"/>
              <a:sym typeface="+mn-ea"/>
            </a:endParaRPr>
          </a:p>
        </p:txBody>
      </p:sp>
      <p:sp>
        <p:nvSpPr>
          <p:cNvPr id="46" name="圆角矩形 45"/>
          <p:cNvSpPr/>
          <p:nvPr/>
        </p:nvSpPr>
        <p:spPr>
          <a:xfrm>
            <a:off x="1284605" y="5389245"/>
            <a:ext cx="4123690" cy="349885"/>
          </a:xfrm>
          <a:prstGeom prst="roundRect">
            <a:avLst/>
          </a:prstGeom>
          <a:solidFill>
            <a:schemeClr val="bg1"/>
          </a:solidFill>
          <a:ln>
            <a:solidFill>
              <a:srgbClr val="6AAF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7" name="AutoShape 103"/>
          <p:cNvSpPr>
            <a:spLocks noChangeArrowheads="1"/>
          </p:cNvSpPr>
          <p:nvPr/>
        </p:nvSpPr>
        <p:spPr bwMode="auto">
          <a:xfrm>
            <a:off x="1288415" y="4436110"/>
            <a:ext cx="4526915" cy="400685"/>
          </a:xfrm>
          <a:prstGeom prst="homePlate">
            <a:avLst>
              <a:gd name="adj" fmla="val 26494"/>
            </a:avLst>
          </a:prstGeom>
        </p:spPr>
        <p:style>
          <a:lnRef idx="2">
            <a:schemeClr val="lt1"/>
          </a:lnRef>
          <a:fillRef idx="1">
            <a:schemeClr val="accent1"/>
          </a:fillRef>
          <a:effectRef idx="1">
            <a:schemeClr val="accent1"/>
          </a:effectRef>
          <a:fontRef idx="minor">
            <a:schemeClr val="lt1"/>
          </a:fontRef>
        </p:style>
        <p:txBody>
          <a:bodyPr lIns="182880" tIns="91440" bIns="91440" anchor="ctr"/>
          <a:lstStyle/>
          <a:p>
            <a:pPr algn="ctr" eaLnBrk="0" hangingPunct="0"/>
            <a:r>
              <a:rPr lang="zh-CN" sz="1600" b="1" dirty="0" smtClean="0">
                <a:solidFill>
                  <a:schemeClr val="bg1"/>
                </a:solidFill>
                <a:latin typeface="微软雅黑" panose="020B0503020204020204" charset="-122"/>
                <a:ea typeface="微软雅黑" panose="020B0503020204020204" charset="-122"/>
              </a:rPr>
              <a:t>下</a:t>
            </a:r>
            <a:r>
              <a:rPr sz="1600" b="1" dirty="0" smtClean="0">
                <a:solidFill>
                  <a:schemeClr val="bg1"/>
                </a:solidFill>
                <a:latin typeface="微软雅黑" panose="020B0503020204020204" charset="-122"/>
                <a:ea typeface="微软雅黑" panose="020B0503020204020204" charset="-122"/>
              </a:rPr>
              <a:t>游（应用）</a:t>
            </a:r>
            <a:endParaRPr sz="1600" b="1" dirty="0" smtClean="0">
              <a:solidFill>
                <a:schemeClr val="bg1"/>
              </a:solidFill>
              <a:latin typeface="微软雅黑" panose="020B0503020204020204" charset="-122"/>
              <a:ea typeface="微软雅黑" panose="020B0503020204020204" charset="-122"/>
            </a:endParaRPr>
          </a:p>
        </p:txBody>
      </p:sp>
      <p:grpSp>
        <p:nvGrpSpPr>
          <p:cNvPr id="52" name="组合 51"/>
          <p:cNvGrpSpPr/>
          <p:nvPr/>
        </p:nvGrpSpPr>
        <p:grpSpPr>
          <a:xfrm>
            <a:off x="1297305" y="4938786"/>
            <a:ext cx="4110990" cy="367809"/>
            <a:chOff x="10993" y="2373"/>
            <a:chExt cx="6474" cy="709"/>
          </a:xfrm>
        </p:grpSpPr>
        <p:sp>
          <p:nvSpPr>
            <p:cNvPr id="53" name="TextBox 20"/>
            <p:cNvSpPr txBox="1"/>
            <p:nvPr/>
          </p:nvSpPr>
          <p:spPr>
            <a:xfrm>
              <a:off x="10993" y="2373"/>
              <a:ext cx="1957" cy="703"/>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p>
              <a:pPr algn="ctr"/>
              <a:r>
                <a:rPr lang="zh-CN" altLang="en-US" sz="900" b="1" dirty="0" smtClean="0">
                  <a:solidFill>
                    <a:schemeClr val="bg1"/>
                  </a:solidFill>
                  <a:latin typeface="微软雅黑" panose="020B0503020204020204" charset="-122"/>
                  <a:ea typeface="微软雅黑" panose="020B0503020204020204" charset="-122"/>
                  <a:cs typeface="Arial" panose="020B0604020202090204" pitchFamily="34" charset="0"/>
                </a:rPr>
                <a:t>新能源汽车（核心应用）</a:t>
              </a:r>
              <a:endParaRPr lang="zh-CN" altLang="en-US" sz="900" b="1" dirty="0" smtClean="0">
                <a:solidFill>
                  <a:schemeClr val="bg1"/>
                </a:solidFill>
                <a:latin typeface="微软雅黑" panose="020B0503020204020204" charset="-122"/>
                <a:ea typeface="微软雅黑" panose="020B0503020204020204" charset="-122"/>
                <a:cs typeface="Arial" panose="020B0604020202090204" pitchFamily="34" charset="0"/>
              </a:endParaRPr>
            </a:p>
          </p:txBody>
        </p:sp>
        <p:sp>
          <p:nvSpPr>
            <p:cNvPr id="54" name="TextBox 21"/>
            <p:cNvSpPr txBox="1"/>
            <p:nvPr/>
          </p:nvSpPr>
          <p:spPr>
            <a:xfrm>
              <a:off x="13013" y="2377"/>
              <a:ext cx="2100" cy="705"/>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sz="900" dirty="0">
                  <a:solidFill>
                    <a:schemeClr val="bg1"/>
                  </a:solidFill>
                  <a:latin typeface="微软雅黑" panose="020B0503020204020204" charset="-122"/>
                  <a:ea typeface="微软雅黑" panose="020B0503020204020204" charset="-122"/>
                </a:rPr>
                <a:t>工业电机（延伸市场）</a:t>
              </a:r>
              <a:endParaRPr lang="zh-CN" altLang="en-US" sz="900" dirty="0">
                <a:solidFill>
                  <a:schemeClr val="bg1"/>
                </a:solidFill>
                <a:latin typeface="微软雅黑" panose="020B0503020204020204" charset="-122"/>
                <a:ea typeface="微软雅黑" panose="020B0503020204020204" charset="-122"/>
              </a:endParaRPr>
            </a:p>
          </p:txBody>
        </p:sp>
        <p:sp>
          <p:nvSpPr>
            <p:cNvPr id="62" name="TextBox 21"/>
            <p:cNvSpPr txBox="1"/>
            <p:nvPr/>
          </p:nvSpPr>
          <p:spPr>
            <a:xfrm>
              <a:off x="15176" y="2380"/>
              <a:ext cx="2291" cy="695"/>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sz="1000" dirty="0">
                  <a:solidFill>
                    <a:schemeClr val="bg1"/>
                  </a:solidFill>
                  <a:latin typeface="微软雅黑" panose="020B0503020204020204" charset="-122"/>
                  <a:ea typeface="微软雅黑" panose="020B0503020204020204" charset="-122"/>
                </a:rPr>
                <a:t>储能与能源设备</a:t>
              </a:r>
              <a:endParaRPr lang="zh-CN" altLang="en-US" sz="1000" dirty="0">
                <a:solidFill>
                  <a:schemeClr val="bg1"/>
                </a:solidFill>
                <a:latin typeface="微软雅黑" panose="020B0503020204020204" charset="-122"/>
                <a:ea typeface="微软雅黑" panose="020B0503020204020204" charset="-122"/>
              </a:endParaRPr>
            </a:p>
          </p:txBody>
        </p:sp>
      </p:grpSp>
      <p:sp>
        <p:nvSpPr>
          <p:cNvPr id="64" name="文本框 63"/>
          <p:cNvSpPr txBox="1"/>
          <p:nvPr/>
        </p:nvSpPr>
        <p:spPr>
          <a:xfrm>
            <a:off x="1979295" y="5417820"/>
            <a:ext cx="2656840" cy="29146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rPr>
              <a:t>需求完全依赖下游整车放量</a:t>
            </a:r>
            <a:endParaRPr lang="zh-CN" altLang="en-US" sz="1300">
              <a:solidFill>
                <a:schemeClr val="bg2">
                  <a:lumMod val="50000"/>
                </a:schemeClr>
              </a:solidFill>
              <a:latin typeface="微软雅黑" panose="020B0503020204020204" charset="-122"/>
              <a:ea typeface="微软雅黑" panose="020B0503020204020204" charset="-122"/>
            </a:endParaRPr>
          </a:p>
        </p:txBody>
      </p:sp>
      <p:sp>
        <p:nvSpPr>
          <p:cNvPr id="66" name="Rectangle 5"/>
          <p:cNvSpPr/>
          <p:nvPr/>
        </p:nvSpPr>
        <p:spPr>
          <a:xfrm>
            <a:off x="724535" y="1391285"/>
            <a:ext cx="473075" cy="4347845"/>
          </a:xfrm>
          <a:prstGeom prst="rect">
            <a:avLst/>
          </a:prstGeom>
          <a:gradFill>
            <a:gsLst>
              <a:gs pos="0">
                <a:schemeClr val="bg2">
                  <a:lumMod val="90000"/>
                </a:schemeClr>
              </a:gs>
              <a:gs pos="100000">
                <a:schemeClr val="accent1">
                  <a:lumMod val="20000"/>
                  <a:lumOff val="80000"/>
                </a:schemeClr>
              </a:gs>
            </a:gsLst>
            <a:lin scaled="0"/>
          </a:gra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tIns="90000" bIns="90000" numCol="1" spcCol="0" rtlCol="0" fromWordArt="0" anchor="ctr" anchorCtr="0" forceAA="0" compatLnSpc="1">
            <a:noAutofit/>
          </a:bodyPr>
          <a:p>
            <a:pPr lvl="0" algn="ctr">
              <a:buClrTx/>
              <a:buSzTx/>
              <a:buFontTx/>
            </a:pPr>
            <a:r>
              <a:rPr lang="zh-CN" altLang="en-US" sz="2400" b="1" cap="all" noProof="0" dirty="0">
                <a:ln>
                  <a:noFill/>
                </a:ln>
                <a:solidFill>
                  <a:schemeClr val="tx1">
                    <a:lumMod val="85000"/>
                    <a:lumOff val="15000"/>
                  </a:schemeClr>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动力电池</a:t>
            </a:r>
            <a:r>
              <a:rPr lang="zh-CN" altLang="en-US" sz="2400" b="1" cap="all" noProof="0" dirty="0">
                <a:ln>
                  <a:noFill/>
                </a:ln>
                <a:solidFill>
                  <a:schemeClr val="tx1">
                    <a:lumMod val="85000"/>
                    <a:lumOff val="15000"/>
                  </a:schemeClr>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产业链</a:t>
            </a:r>
            <a:endParaRPr lang="zh-CN" altLang="en-US" sz="2400" b="1" cap="all" noProof="0" dirty="0">
              <a:ln>
                <a:noFill/>
              </a:ln>
              <a:solidFill>
                <a:schemeClr val="tx1">
                  <a:lumMod val="85000"/>
                  <a:lumOff val="15000"/>
                </a:schemeClr>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67" name="文本框 66"/>
          <p:cNvSpPr txBox="1"/>
          <p:nvPr/>
        </p:nvSpPr>
        <p:spPr>
          <a:xfrm>
            <a:off x="6974205" y="5517515"/>
            <a:ext cx="4629150" cy="1014730"/>
          </a:xfrm>
          <a:prstGeom prst="rect">
            <a:avLst/>
          </a:prstGeom>
        </p:spPr>
        <p:txBody>
          <a:bodyPr wrap="square">
            <a:spAutoFit/>
          </a:bodyPr>
          <a:p>
            <a:pPr algn="ctr">
              <a:lnSpc>
                <a:spcPct val="150000"/>
              </a:lnSpc>
            </a:pPr>
            <a:r>
              <a:rPr lang="zh-CN" altLang="en-US" sz="190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电机系统是</a:t>
            </a:r>
            <a:r>
              <a:rPr lang="zh-CN" altLang="en-US" sz="2000" b="1">
                <a:solidFill>
                  <a:srgbClr val="0070C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“能量转化核心”，</a:t>
            </a:r>
            <a:r>
              <a:rPr lang="zh-CN" altLang="en-US" sz="190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价值向</a:t>
            </a:r>
            <a:r>
              <a:rPr lang="zh-CN" altLang="en-US" sz="2000">
                <a:solidFill>
                  <a:srgbClr val="FFC000"/>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系统集成</a:t>
            </a:r>
            <a:r>
              <a:rPr lang="en-US" altLang="zh-CN" sz="2000">
                <a:solidFill>
                  <a:srgbClr val="FFC000"/>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 </a:t>
            </a:r>
            <a:r>
              <a:rPr lang="zh-CN" altLang="en-US" sz="2000" b="1">
                <a:solidFill>
                  <a:srgbClr val="0070C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升级</a:t>
            </a:r>
            <a:endParaRPr lang="zh-CN" altLang="en-US" sz="2000" b="1">
              <a:solidFill>
                <a:srgbClr val="0070C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274955"/>
            <a:ext cx="9058910" cy="583565"/>
            <a:chOff x="1128" y="853"/>
            <a:chExt cx="14266" cy="919"/>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3"/>
              </p:custDataLst>
            </p:nvPr>
          </p:nvSpPr>
          <p:spPr>
            <a:xfrm>
              <a:off x="2076" y="853"/>
              <a:ext cx="13318" cy="919"/>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电机技术路线：永磁同步为主导</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
        <p:nvSpPr>
          <p:cNvPr id="63" name="Rounded Rectangle 62"/>
          <p:cNvSpPr/>
          <p:nvPr/>
        </p:nvSpPr>
        <p:spPr>
          <a:xfrm>
            <a:off x="984250" y="1486535"/>
            <a:ext cx="1381125" cy="1014730"/>
          </a:xfrm>
          <a:prstGeom prst="roundRect">
            <a:avLst/>
          </a:prstGeom>
          <a:solidFill>
            <a:srgbClr val="12A897"/>
          </a:solidFill>
          <a:ln>
            <a:noFill/>
          </a:ln>
        </p:spPr>
        <p:style>
          <a:lnRef idx="1">
            <a:schemeClr val="accent1"/>
          </a:lnRef>
          <a:fillRef idx="3">
            <a:schemeClr val="accent1"/>
          </a:fillRef>
          <a:effectRef idx="2">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sz="2000" b="1">
                <a:solidFill>
                  <a:schemeClr val="bg1"/>
                </a:solidFill>
                <a:latin typeface="微软雅黑" panose="020B0503020204020204" charset="-122"/>
                <a:ea typeface="微软雅黑" panose="020B0503020204020204" charset="-122"/>
                <a:sym typeface="+mn-ea"/>
              </a:rPr>
              <a:t>主流技术路线</a:t>
            </a:r>
            <a:endParaRPr sz="2000" b="1">
              <a:solidFill>
                <a:schemeClr val="bg1"/>
              </a:solidFill>
              <a:latin typeface="微软雅黑" panose="020B0503020204020204" charset="-122"/>
              <a:ea typeface="微软雅黑" panose="020B0503020204020204" charset="-122"/>
              <a:sym typeface="+mn-ea"/>
            </a:endParaRPr>
          </a:p>
        </p:txBody>
      </p:sp>
      <p:sp>
        <p:nvSpPr>
          <p:cNvPr id="64" name="Rounded Rectangle 63"/>
          <p:cNvSpPr/>
          <p:nvPr/>
        </p:nvSpPr>
        <p:spPr>
          <a:xfrm>
            <a:off x="2515235" y="1486535"/>
            <a:ext cx="3687445" cy="1014730"/>
          </a:xfrm>
          <a:prstGeom prst="roundRect">
            <a:avLst/>
          </a:prstGeom>
          <a:solidFill>
            <a:srgbClr val="F3F8FF"/>
          </a:solidFill>
          <a:ln>
            <a:solidFill>
              <a:srgbClr val="CAD9EE"/>
            </a:solidFill>
          </a:ln>
          <a:effectLst/>
        </p:spPr>
        <p:style>
          <a:lnRef idx="1">
            <a:schemeClr val="accent1"/>
          </a:lnRef>
          <a:fillRef idx="3">
            <a:schemeClr val="accent1"/>
          </a:fillRef>
          <a:effectRef idx="2">
            <a:schemeClr val="accent1"/>
          </a:effectRef>
          <a:fontRef idx="minor">
            <a:schemeClr val="lt1"/>
          </a:fontRef>
        </p:style>
        <p:txBody>
          <a:bodyPr rtlCol="0" anchor="ctr"/>
          <a:p>
            <a:pPr algn="l">
              <a:lnSpc>
                <a:spcPct val="95000"/>
              </a:lnSpc>
              <a:spcBef>
                <a:spcPts val="0"/>
              </a:spcBef>
              <a:spcAft>
                <a:spcPts val="0"/>
              </a:spcAft>
            </a:pPr>
            <a:r>
              <a:rPr sz="1200" b="1">
                <a:solidFill>
                  <a:schemeClr val="tx1"/>
                </a:solidFill>
                <a:latin typeface="微软雅黑" panose="020B0503020204020204" charset="-122"/>
                <a:ea typeface="微软雅黑" panose="020B0503020204020204" charset="-122"/>
                <a:cs typeface="微软雅黑" panose="020B0503020204020204" charset="-122"/>
              </a:rPr>
              <a:t>永磁同步电机（PMSM）</a:t>
            </a:r>
            <a:endParaRPr lang="zh-CN" sz="1200" b="1">
              <a:solidFill>
                <a:schemeClr val="tx1"/>
              </a:solidFill>
              <a:latin typeface="微软雅黑" panose="020B0503020204020204" charset="-122"/>
              <a:ea typeface="微软雅黑" panose="020B0503020204020204" charset="-122"/>
              <a:cs typeface="微软雅黑" panose="020B0503020204020204" charset="-122"/>
            </a:endParaRPr>
          </a:p>
          <a:p>
            <a:pPr algn="l">
              <a:lnSpc>
                <a:spcPct val="95000"/>
              </a:lnSpc>
              <a:spcBef>
                <a:spcPts val="0"/>
              </a:spcBef>
              <a:spcAft>
                <a:spcPts val="0"/>
              </a:spcAft>
            </a:pPr>
            <a:r>
              <a:rPr sz="1200">
                <a:solidFill>
                  <a:srgbClr val="FF0000"/>
                </a:solidFill>
                <a:latin typeface="微软雅黑" panose="020B0503020204020204" charset="-122"/>
                <a:ea typeface="微软雅黑" panose="020B0503020204020204" charset="-122"/>
                <a:cs typeface="微软雅黑" panose="020B0503020204020204" charset="-122"/>
              </a:rPr>
              <a:t>优势：</a:t>
            </a:r>
            <a:endParaRPr sz="1200">
              <a:solidFill>
                <a:srgbClr val="FF0000"/>
              </a:solidFill>
              <a:latin typeface="微软雅黑" panose="020B0503020204020204" charset="-122"/>
              <a:ea typeface="微软雅黑" panose="020B0503020204020204" charset="-122"/>
              <a:cs typeface="微软雅黑" panose="020B0503020204020204" charset="-122"/>
            </a:endParaRPr>
          </a:p>
          <a:p>
            <a:pPr marL="342900" indent="-342900" algn="l">
              <a:lnSpc>
                <a:spcPct val="95000"/>
              </a:lnSpc>
              <a:spcBef>
                <a:spcPts val="0"/>
              </a:spcBef>
              <a:spcAft>
                <a:spcPts val="0"/>
              </a:spcAft>
              <a:buFont typeface="+mj-lt"/>
              <a:buAutoNum type="arabicPeriod"/>
            </a:pPr>
            <a:r>
              <a:rPr sz="1200">
                <a:solidFill>
                  <a:schemeClr val="tx1"/>
                </a:solidFill>
                <a:latin typeface="微软雅黑" panose="020B0503020204020204" charset="-122"/>
                <a:ea typeface="微软雅黑" panose="020B0503020204020204" charset="-122"/>
                <a:cs typeface="微软雅黑" panose="020B0503020204020204" charset="-122"/>
              </a:rPr>
              <a:t>效率高</a:t>
            </a:r>
            <a:endParaRPr sz="1200">
              <a:solidFill>
                <a:schemeClr val="tx1"/>
              </a:solidFill>
              <a:latin typeface="微软雅黑" panose="020B0503020204020204" charset="-122"/>
              <a:ea typeface="微软雅黑" panose="020B0503020204020204" charset="-122"/>
              <a:cs typeface="微软雅黑" panose="020B0503020204020204" charset="-122"/>
            </a:endParaRPr>
          </a:p>
          <a:p>
            <a:pPr marL="342900" indent="-342900" algn="l">
              <a:lnSpc>
                <a:spcPct val="95000"/>
              </a:lnSpc>
              <a:spcBef>
                <a:spcPts val="0"/>
              </a:spcBef>
              <a:spcAft>
                <a:spcPts val="0"/>
              </a:spcAft>
              <a:buFont typeface="+mj-lt"/>
              <a:buAutoNum type="arabicPeriod"/>
            </a:pPr>
            <a:r>
              <a:rPr sz="1200">
                <a:solidFill>
                  <a:schemeClr val="tx1"/>
                </a:solidFill>
                <a:latin typeface="微软雅黑" panose="020B0503020204020204" charset="-122"/>
                <a:ea typeface="微软雅黑" panose="020B0503020204020204" charset="-122"/>
                <a:cs typeface="微软雅黑" panose="020B0503020204020204" charset="-122"/>
              </a:rPr>
              <a:t>体积小</a:t>
            </a:r>
            <a:endParaRPr sz="1200">
              <a:solidFill>
                <a:schemeClr val="tx1"/>
              </a:solidFill>
              <a:latin typeface="微软雅黑" panose="020B0503020204020204" charset="-122"/>
              <a:ea typeface="微软雅黑" panose="020B0503020204020204" charset="-122"/>
              <a:cs typeface="微软雅黑" panose="020B0503020204020204" charset="-122"/>
            </a:endParaRPr>
          </a:p>
          <a:p>
            <a:pPr marL="342900" indent="-342900" algn="l">
              <a:lnSpc>
                <a:spcPct val="95000"/>
              </a:lnSpc>
              <a:spcBef>
                <a:spcPts val="0"/>
              </a:spcBef>
              <a:spcAft>
                <a:spcPts val="0"/>
              </a:spcAft>
              <a:buFont typeface="+mj-lt"/>
              <a:buAutoNum type="arabicPeriod"/>
            </a:pPr>
            <a:r>
              <a:rPr sz="1200">
                <a:solidFill>
                  <a:schemeClr val="tx1"/>
                </a:solidFill>
                <a:latin typeface="微软雅黑" panose="020B0503020204020204" charset="-122"/>
                <a:ea typeface="微软雅黑" panose="020B0503020204020204" charset="-122"/>
                <a:cs typeface="微软雅黑" panose="020B0503020204020204" charset="-122"/>
              </a:rPr>
              <a:t>功率密度高</a:t>
            </a:r>
            <a:endParaRPr sz="1200">
              <a:solidFill>
                <a:schemeClr val="tx1"/>
              </a:solidFill>
              <a:latin typeface="微软雅黑" panose="020B0503020204020204" charset="-122"/>
              <a:ea typeface="微软雅黑" panose="020B0503020204020204" charset="-122"/>
              <a:cs typeface="微软雅黑" panose="020B0503020204020204" charset="-122"/>
            </a:endParaRPr>
          </a:p>
          <a:p>
            <a:pPr marL="342900" indent="-342900" algn="l">
              <a:lnSpc>
                <a:spcPct val="95000"/>
              </a:lnSpc>
              <a:spcBef>
                <a:spcPts val="0"/>
              </a:spcBef>
              <a:spcAft>
                <a:spcPts val="0"/>
              </a:spcAft>
              <a:buFont typeface="+mj-lt"/>
              <a:buAutoNum type="arabicPeriod"/>
            </a:pPr>
            <a:r>
              <a:rPr sz="1200">
                <a:solidFill>
                  <a:schemeClr val="tx1"/>
                </a:solidFill>
                <a:latin typeface="微软雅黑" panose="020B0503020204020204" charset="-122"/>
                <a:ea typeface="微软雅黑" panose="020B0503020204020204" charset="-122"/>
                <a:cs typeface="微软雅黑" panose="020B0503020204020204" charset="-122"/>
              </a:rPr>
              <a:t>应用：绝对主流</a:t>
            </a:r>
            <a:endParaRPr sz="120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2" name="Rounded Rectangle 63"/>
          <p:cNvSpPr/>
          <p:nvPr/>
        </p:nvSpPr>
        <p:spPr>
          <a:xfrm>
            <a:off x="6399530" y="1486535"/>
            <a:ext cx="4712970" cy="1030605"/>
          </a:xfrm>
          <a:prstGeom prst="roundRect">
            <a:avLst/>
          </a:prstGeom>
          <a:solidFill>
            <a:srgbClr val="F3F8FF"/>
          </a:solidFill>
          <a:ln>
            <a:solidFill>
              <a:srgbClr val="CAD9EE"/>
            </a:solidFill>
          </a:ln>
          <a:effectLst/>
        </p:spPr>
        <p:style>
          <a:lnRef idx="1">
            <a:schemeClr val="accent1"/>
          </a:lnRef>
          <a:fillRef idx="3">
            <a:schemeClr val="accent1"/>
          </a:fillRef>
          <a:effectRef idx="2">
            <a:schemeClr val="accent1"/>
          </a:effectRef>
          <a:fontRef idx="minor">
            <a:schemeClr val="lt1"/>
          </a:fontRef>
        </p:style>
        <p:txBody>
          <a:bodyPr rtlCol="0" anchor="ctr"/>
          <a:p>
            <a:pPr algn="l"/>
            <a:r>
              <a:rPr sz="1400" b="1">
                <a:solidFill>
                  <a:schemeClr val="tx1"/>
                </a:solidFill>
                <a:latin typeface="微软雅黑" panose="020B0503020204020204" charset="-122"/>
                <a:ea typeface="微软雅黑" panose="020B0503020204020204" charset="-122"/>
                <a:cs typeface="微软雅黑" panose="020B0503020204020204" charset="-122"/>
              </a:rPr>
              <a:t>异步电机（IM）</a:t>
            </a:r>
            <a:endParaRPr sz="1400" b="1">
              <a:solidFill>
                <a:schemeClr val="tx1"/>
              </a:solidFill>
              <a:latin typeface="微软雅黑" panose="020B0503020204020204" charset="-122"/>
              <a:ea typeface="微软雅黑" panose="020B0503020204020204" charset="-122"/>
              <a:cs typeface="微软雅黑" panose="020B0503020204020204" charset="-122"/>
            </a:endParaRPr>
          </a:p>
          <a:p>
            <a:pPr algn="l"/>
            <a:r>
              <a:rPr sz="1400">
                <a:solidFill>
                  <a:schemeClr val="bg2">
                    <a:lumMod val="50000"/>
                  </a:schemeClr>
                </a:solidFill>
                <a:latin typeface="微软雅黑" panose="020B0503020204020204" charset="-122"/>
                <a:ea typeface="微软雅黑" panose="020B0503020204020204" charset="-122"/>
                <a:cs typeface="微软雅黑" panose="020B0503020204020204" charset="-122"/>
              </a:rPr>
              <a:t>优势：</a:t>
            </a:r>
            <a:r>
              <a:rPr sz="1400">
                <a:solidFill>
                  <a:schemeClr val="tx1"/>
                </a:solidFill>
                <a:latin typeface="微软雅黑" panose="020B0503020204020204" charset="-122"/>
                <a:ea typeface="微软雅黑" panose="020B0503020204020204" charset="-122"/>
                <a:cs typeface="微软雅黑" panose="020B0503020204020204" charset="-122"/>
              </a:rPr>
              <a:t>成本低、结构简单</a:t>
            </a:r>
            <a:endParaRPr sz="1400">
              <a:solidFill>
                <a:schemeClr val="tx1"/>
              </a:solidFill>
              <a:latin typeface="微软雅黑" panose="020B0503020204020204" charset="-122"/>
              <a:ea typeface="微软雅黑" panose="020B0503020204020204" charset="-122"/>
              <a:cs typeface="微软雅黑" panose="020B0503020204020204" charset="-122"/>
            </a:endParaRPr>
          </a:p>
          <a:p>
            <a:pPr algn="l"/>
            <a:r>
              <a:rPr sz="1400">
                <a:solidFill>
                  <a:schemeClr val="bg2">
                    <a:lumMod val="75000"/>
                  </a:schemeClr>
                </a:solidFill>
                <a:latin typeface="微软雅黑" panose="020B0503020204020204" charset="-122"/>
                <a:ea typeface="微软雅黑" panose="020B0503020204020204" charset="-122"/>
                <a:cs typeface="微软雅黑" panose="020B0503020204020204" charset="-122"/>
              </a:rPr>
              <a:t>劣势：</a:t>
            </a:r>
            <a:r>
              <a:rPr sz="1400">
                <a:solidFill>
                  <a:schemeClr val="tx1"/>
                </a:solidFill>
                <a:latin typeface="微软雅黑" panose="020B0503020204020204" charset="-122"/>
                <a:ea typeface="微软雅黑" panose="020B0503020204020204" charset="-122"/>
                <a:cs typeface="微软雅黑" panose="020B0503020204020204" charset="-122"/>
              </a:rPr>
              <a:t>效率较低</a:t>
            </a:r>
            <a:endParaRPr sz="1400">
              <a:solidFill>
                <a:schemeClr val="tx1"/>
              </a:solidFill>
              <a:latin typeface="微软雅黑" panose="020B0503020204020204" charset="-122"/>
              <a:ea typeface="微软雅黑" panose="020B0503020204020204" charset="-122"/>
              <a:cs typeface="微软雅黑" panose="020B0503020204020204" charset="-122"/>
            </a:endParaRPr>
          </a:p>
          <a:p>
            <a:pPr algn="l"/>
            <a:r>
              <a:rPr sz="1400" b="1">
                <a:solidFill>
                  <a:schemeClr val="tx1"/>
                </a:solidFill>
                <a:latin typeface="微软雅黑" panose="020B0503020204020204" charset="-122"/>
                <a:ea typeface="微软雅黑" panose="020B0503020204020204" charset="-122"/>
                <a:cs typeface="微软雅黑" panose="020B0503020204020204" charset="-122"/>
              </a:rPr>
              <a:t>应用：</a:t>
            </a:r>
            <a:r>
              <a:rPr sz="1400">
                <a:solidFill>
                  <a:schemeClr val="tx1"/>
                </a:solidFill>
                <a:latin typeface="微软雅黑" panose="020B0503020204020204" charset="-122"/>
                <a:ea typeface="微软雅黑" panose="020B0503020204020204" charset="-122"/>
                <a:cs typeface="微软雅黑" panose="020B0503020204020204" charset="-122"/>
              </a:rPr>
              <a:t>部分车型</a:t>
            </a:r>
            <a:endParaRPr sz="140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3" name="Rounded Rectangle 62"/>
          <p:cNvSpPr/>
          <p:nvPr/>
        </p:nvSpPr>
        <p:spPr>
          <a:xfrm>
            <a:off x="984250" y="2759710"/>
            <a:ext cx="1381125" cy="1029970"/>
          </a:xfrm>
          <a:prstGeom prst="roundRect">
            <a:avLst/>
          </a:prstGeom>
          <a:solidFill>
            <a:srgbClr val="246BBC"/>
          </a:solidFill>
          <a:ln>
            <a:noFill/>
          </a:ln>
        </p:spPr>
        <p:style>
          <a:lnRef idx="1">
            <a:schemeClr val="accent1"/>
          </a:lnRef>
          <a:fillRef idx="3">
            <a:schemeClr val="accent1"/>
          </a:fillRef>
          <a:effectRef idx="2">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sz="2000" b="1">
                <a:solidFill>
                  <a:srgbClr val="FFFFFF"/>
                </a:solidFill>
                <a:latin typeface="微软雅黑" panose="020B0503020204020204" charset="-122"/>
                <a:ea typeface="微软雅黑" panose="020B0503020204020204" charset="-122"/>
                <a:sym typeface="+mn-ea"/>
              </a:rPr>
              <a:t>新</a:t>
            </a:r>
            <a:r>
              <a:rPr sz="2000" b="1">
                <a:solidFill>
                  <a:srgbClr val="FFFFFF"/>
                </a:solidFill>
                <a:latin typeface="微软雅黑" panose="020B0503020204020204" charset="-122"/>
                <a:ea typeface="微软雅黑" panose="020B0503020204020204" charset="-122"/>
                <a:sym typeface="+mn-ea"/>
              </a:rPr>
              <a:t>技术</a:t>
            </a:r>
            <a:endParaRPr sz="2000" b="1">
              <a:solidFill>
                <a:srgbClr val="FFFFFF"/>
              </a:solidFill>
              <a:latin typeface="微软雅黑" panose="020B0503020204020204" charset="-122"/>
              <a:ea typeface="微软雅黑" panose="020B0503020204020204" charset="-122"/>
              <a:sym typeface="+mn-ea"/>
            </a:endParaRPr>
          </a:p>
          <a:p>
            <a:pPr lvl="0" algn="ctr">
              <a:buClrTx/>
              <a:buSzTx/>
              <a:buFontTx/>
            </a:pPr>
            <a:r>
              <a:rPr sz="2000" b="1">
                <a:solidFill>
                  <a:srgbClr val="FFFFFF"/>
                </a:solidFill>
                <a:latin typeface="微软雅黑" panose="020B0503020204020204" charset="-122"/>
                <a:ea typeface="微软雅黑" panose="020B0503020204020204" charset="-122"/>
                <a:sym typeface="+mn-ea"/>
              </a:rPr>
              <a:t>方向</a:t>
            </a:r>
            <a:endParaRPr sz="2000" b="1">
              <a:solidFill>
                <a:srgbClr val="FFFFFF"/>
              </a:solidFill>
              <a:latin typeface="微软雅黑" panose="020B0503020204020204" charset="-122"/>
              <a:ea typeface="微软雅黑" panose="020B0503020204020204" charset="-122"/>
              <a:sym typeface="+mn-ea"/>
            </a:endParaRPr>
          </a:p>
        </p:txBody>
      </p:sp>
      <p:sp>
        <p:nvSpPr>
          <p:cNvPr id="4" name="Rounded Rectangle 63"/>
          <p:cNvSpPr/>
          <p:nvPr/>
        </p:nvSpPr>
        <p:spPr>
          <a:xfrm>
            <a:off x="2515235" y="2759710"/>
            <a:ext cx="3687445" cy="1029970"/>
          </a:xfrm>
          <a:prstGeom prst="roundRect">
            <a:avLst/>
          </a:prstGeom>
          <a:solidFill>
            <a:srgbClr val="F3F8FF"/>
          </a:solidFill>
          <a:ln>
            <a:solidFill>
              <a:srgbClr val="CAD9EE"/>
            </a:solidFill>
          </a:ln>
          <a:effectLst/>
        </p:spPr>
        <p:style>
          <a:lnRef idx="1">
            <a:schemeClr val="accent1"/>
          </a:lnRef>
          <a:fillRef idx="3">
            <a:schemeClr val="accent1"/>
          </a:fillRef>
          <a:effectRef idx="2">
            <a:schemeClr val="accent1"/>
          </a:effectRef>
          <a:fontRef idx="minor">
            <a:schemeClr val="lt1"/>
          </a:fontRef>
        </p:style>
        <p:txBody>
          <a:bodyPr rtlCol="0" anchor="ctr"/>
          <a:p>
            <a:pPr algn="l"/>
            <a:r>
              <a:rPr sz="1400">
                <a:solidFill>
                  <a:schemeClr val="tx1"/>
                </a:solidFill>
                <a:latin typeface="微软雅黑" panose="020B0503020204020204" charset="-122"/>
                <a:ea typeface="微软雅黑" panose="020B0503020204020204" charset="-122"/>
                <a:cs typeface="微软雅黑" panose="020B0503020204020204" charset="-122"/>
              </a:rPr>
              <a:t>无稀土电机（降低成本依赖）</a:t>
            </a:r>
            <a:endParaRPr sz="1400">
              <a:solidFill>
                <a:schemeClr val="tx1"/>
              </a:solidFill>
              <a:latin typeface="微软雅黑" panose="020B0503020204020204" charset="-122"/>
              <a:ea typeface="微软雅黑" panose="020B0503020204020204" charset="-122"/>
              <a:cs typeface="微软雅黑" panose="020B0503020204020204" charset="-122"/>
            </a:endParaRPr>
          </a:p>
          <a:p>
            <a:pPr algn="l"/>
            <a:r>
              <a:rPr sz="1400">
                <a:solidFill>
                  <a:schemeClr val="tx1"/>
                </a:solidFill>
                <a:latin typeface="微软雅黑" panose="020B0503020204020204" charset="-122"/>
                <a:ea typeface="微软雅黑" panose="020B0503020204020204" charset="-122"/>
                <a:cs typeface="微软雅黑" panose="020B0503020204020204" charset="-122"/>
              </a:rPr>
              <a:t>高速电机（提高功率密度）</a:t>
            </a:r>
            <a:endParaRPr sz="1400">
              <a:solidFill>
                <a:schemeClr val="tx1"/>
              </a:solidFill>
              <a:latin typeface="微软雅黑" panose="020B0503020204020204" charset="-122"/>
              <a:ea typeface="微软雅黑" panose="020B0503020204020204" charset="-122"/>
              <a:cs typeface="微软雅黑" panose="020B0503020204020204" charset="-122"/>
            </a:endParaRPr>
          </a:p>
          <a:p>
            <a:pPr algn="l"/>
            <a:r>
              <a:rPr sz="1400">
                <a:solidFill>
                  <a:schemeClr val="tx1"/>
                </a:solidFill>
                <a:latin typeface="微软雅黑" panose="020B0503020204020204" charset="-122"/>
                <a:ea typeface="微软雅黑" panose="020B0503020204020204" charset="-122"/>
                <a:cs typeface="微软雅黑" panose="020B0503020204020204" charset="-122"/>
              </a:rPr>
              <a:t>扁线电机（提升效率+散热）</a:t>
            </a:r>
            <a:endParaRPr sz="140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6" name="Rounded Rectangle 62"/>
          <p:cNvSpPr/>
          <p:nvPr/>
        </p:nvSpPr>
        <p:spPr>
          <a:xfrm>
            <a:off x="984250" y="4048125"/>
            <a:ext cx="1381125" cy="1031240"/>
          </a:xfrm>
          <a:prstGeom prst="round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p>
            <a:pPr algn="ctr"/>
            <a:r>
              <a:rPr sz="2000" b="1">
                <a:solidFill>
                  <a:schemeClr val="tx1">
                    <a:lumMod val="85000"/>
                    <a:lumOff val="15000"/>
                  </a:schemeClr>
                </a:solidFill>
                <a:latin typeface="微软雅黑" panose="020B0503020204020204" charset="-122"/>
                <a:ea typeface="微软雅黑" panose="020B0503020204020204" charset="-122"/>
              </a:rPr>
              <a:t>技术趋势</a:t>
            </a:r>
            <a:endParaRPr sz="2000" b="1">
              <a:solidFill>
                <a:schemeClr val="tx1">
                  <a:lumMod val="85000"/>
                  <a:lumOff val="15000"/>
                </a:schemeClr>
              </a:solidFill>
              <a:latin typeface="微软雅黑" panose="020B0503020204020204" charset="-122"/>
              <a:ea typeface="微软雅黑" panose="020B0503020204020204" charset="-122"/>
            </a:endParaRPr>
          </a:p>
        </p:txBody>
      </p:sp>
      <p:sp>
        <p:nvSpPr>
          <p:cNvPr id="7" name="Rounded Rectangle 63"/>
          <p:cNvSpPr/>
          <p:nvPr/>
        </p:nvSpPr>
        <p:spPr>
          <a:xfrm>
            <a:off x="2515235" y="4048125"/>
            <a:ext cx="8597900" cy="1045845"/>
          </a:xfrm>
          <a:prstGeom prst="roundRect">
            <a:avLst/>
          </a:prstGeom>
          <a:solidFill>
            <a:srgbClr val="F3F8FF"/>
          </a:solidFill>
          <a:ln>
            <a:solidFill>
              <a:srgbClr val="CAD9EE"/>
            </a:solidFill>
          </a:ln>
          <a:effectLst/>
        </p:spPr>
        <p:style>
          <a:lnRef idx="1">
            <a:schemeClr val="accent1"/>
          </a:lnRef>
          <a:fillRef idx="3">
            <a:schemeClr val="accent1"/>
          </a:fillRef>
          <a:effectRef idx="2">
            <a:schemeClr val="accent1"/>
          </a:effectRef>
          <a:fontRef idx="minor">
            <a:schemeClr val="lt1"/>
          </a:fontRef>
        </p:style>
        <p:txBody>
          <a:bodyPr rtlCol="0" anchor="ctr"/>
          <a:p>
            <a:pPr marL="171450" indent="-171450" algn="l">
              <a:buFont typeface="Wingdings" panose="05000000000000000000" charset="0"/>
              <a:buChar char=""/>
            </a:pPr>
            <a:r>
              <a:rPr sz="1500" b="1">
                <a:solidFill>
                  <a:schemeClr val="tx1"/>
                </a:solidFill>
                <a:latin typeface="微软雅黑" panose="020B0503020204020204" charset="-122"/>
                <a:ea typeface="微软雅黑" panose="020B0503020204020204" charset="-122"/>
                <a:cs typeface="微软雅黑" panose="020B0503020204020204" charset="-122"/>
              </a:rPr>
              <a:t>永磁同步电机仍为主流</a:t>
            </a:r>
            <a:endParaRPr sz="1500" b="1">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b="1">
                <a:solidFill>
                  <a:schemeClr val="tx1"/>
                </a:solidFill>
                <a:latin typeface="微软雅黑" panose="020B0503020204020204" charset="-122"/>
                <a:ea typeface="微软雅黑" panose="020B0503020204020204" charset="-122"/>
                <a:cs typeface="微软雅黑" panose="020B0503020204020204" charset="-122"/>
              </a:rPr>
              <a:t>扁线化、高速化趋势明显</a:t>
            </a:r>
            <a:endParaRPr sz="1500" b="1">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b="1">
                <a:solidFill>
                  <a:schemeClr val="tx1"/>
                </a:solidFill>
                <a:latin typeface="微软雅黑" panose="020B0503020204020204" charset="-122"/>
                <a:ea typeface="微软雅黑" panose="020B0503020204020204" charset="-122"/>
                <a:cs typeface="微软雅黑" panose="020B0503020204020204" charset="-122"/>
              </a:rPr>
              <a:t>与SiC电控深度耦合</a:t>
            </a:r>
            <a:endParaRPr sz="15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67" name="文本框 66"/>
          <p:cNvSpPr txBox="1"/>
          <p:nvPr/>
        </p:nvSpPr>
        <p:spPr>
          <a:xfrm>
            <a:off x="3129280" y="5703570"/>
            <a:ext cx="6494780" cy="553085"/>
          </a:xfrm>
          <a:prstGeom prst="rect">
            <a:avLst/>
          </a:prstGeom>
        </p:spPr>
        <p:txBody>
          <a:bodyPr wrap="square">
            <a:spAutoFit/>
          </a:bodyPr>
          <a:p>
            <a:pPr algn="ctr">
              <a:lnSpc>
                <a:spcPct val="150000"/>
              </a:lnSpc>
            </a:pPr>
            <a:r>
              <a:rPr lang="zh-CN" altLang="en-US" sz="190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电机竞争核心= </a:t>
            </a:r>
            <a:r>
              <a:rPr lang="zh-CN" altLang="en-US" sz="2000" b="1">
                <a:solidFill>
                  <a:srgbClr val="0070C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效率 × 功率密度 × 成本</a:t>
            </a:r>
            <a:endParaRPr lang="zh-CN" altLang="en-US" sz="2000" b="1">
              <a:solidFill>
                <a:srgbClr val="0070C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endParaRPr>
          </a:p>
        </p:txBody>
      </p:sp>
      <p:sp>
        <p:nvSpPr>
          <p:cNvPr id="22" name="椭圆 21"/>
          <p:cNvSpPr/>
          <p:nvPr>
            <p:custDataLst>
              <p:tags r:id="rId7"/>
            </p:custDataLst>
          </p:nvPr>
        </p:nvSpPr>
        <p:spPr>
          <a:xfrm>
            <a:off x="3448685" y="5972175"/>
            <a:ext cx="5837555" cy="353695"/>
          </a:xfrm>
          <a:prstGeom prst="ellipse">
            <a:avLst/>
          </a:prstGeom>
          <a:gradFill flip="none" rotWithShape="1">
            <a:gsLst>
              <a:gs pos="38000">
                <a:schemeClr val="accent1">
                  <a:lumMod val="40000"/>
                  <a:lumOff val="60000"/>
                  <a:alpha val="0"/>
                </a:schemeClr>
              </a:gs>
              <a:gs pos="100000">
                <a:schemeClr val="accent1">
                  <a:lumMod val="60000"/>
                  <a:lumOff val="40000"/>
                  <a:alpha val="60000"/>
                </a:schemeClr>
              </a:gs>
            </a:gsLst>
            <a:lin ang="5400000" scaled="1"/>
            <a:tileRect/>
          </a:gradFill>
          <a:ln w="6350">
            <a:gradFill>
              <a:gsLst>
                <a:gs pos="14000">
                  <a:schemeClr val="accent1">
                    <a:alpha val="0"/>
                  </a:schemeClr>
                </a:gs>
                <a:gs pos="100000">
                  <a:schemeClr val="accent1">
                    <a:alpha val="100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9" name="Rounded Rectangle 62"/>
          <p:cNvSpPr/>
          <p:nvPr/>
        </p:nvSpPr>
        <p:spPr>
          <a:xfrm>
            <a:off x="6399530" y="2728595"/>
            <a:ext cx="1381125" cy="1029970"/>
          </a:xfrm>
          <a:prstGeom prst="roundRect">
            <a:avLst/>
          </a:prstGeom>
          <a:solidFill>
            <a:srgbClr val="246BBC"/>
          </a:solidFill>
          <a:ln>
            <a:noFill/>
          </a:ln>
        </p:spPr>
        <p:style>
          <a:lnRef idx="1">
            <a:schemeClr val="accent1"/>
          </a:lnRef>
          <a:fillRef idx="3">
            <a:schemeClr val="accent1"/>
          </a:fillRef>
          <a:effectRef idx="2">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sz="2000" b="1">
                <a:solidFill>
                  <a:srgbClr val="FFFFFF"/>
                </a:solidFill>
                <a:latin typeface="微软雅黑" panose="020B0503020204020204" charset="-122"/>
                <a:ea typeface="微软雅黑" panose="020B0503020204020204" charset="-122"/>
                <a:sym typeface="+mn-ea"/>
              </a:rPr>
              <a:t>产品体系</a:t>
            </a:r>
            <a:endParaRPr sz="2000" b="1">
              <a:solidFill>
                <a:srgbClr val="FFFFFF"/>
              </a:solidFill>
              <a:latin typeface="微软雅黑" panose="020B0503020204020204" charset="-122"/>
              <a:ea typeface="微软雅黑" panose="020B0503020204020204" charset="-122"/>
              <a:sym typeface="+mn-ea"/>
            </a:endParaRPr>
          </a:p>
        </p:txBody>
      </p:sp>
      <p:sp>
        <p:nvSpPr>
          <p:cNvPr id="10" name="Rounded Rectangle 63"/>
          <p:cNvSpPr/>
          <p:nvPr/>
        </p:nvSpPr>
        <p:spPr>
          <a:xfrm>
            <a:off x="7930515" y="2728595"/>
            <a:ext cx="1541780" cy="1029970"/>
          </a:xfrm>
          <a:prstGeom prst="roundRect">
            <a:avLst/>
          </a:prstGeom>
          <a:solidFill>
            <a:srgbClr val="F3F8FF"/>
          </a:solidFill>
          <a:ln>
            <a:solidFill>
              <a:srgbClr val="CAD9EE"/>
            </a:solidFill>
          </a:ln>
          <a:effectLst/>
        </p:spPr>
        <p:style>
          <a:lnRef idx="1">
            <a:schemeClr val="accent1"/>
          </a:lnRef>
          <a:fillRef idx="3">
            <a:schemeClr val="accent1"/>
          </a:fillRef>
          <a:effectRef idx="2">
            <a:schemeClr val="accent1"/>
          </a:effectRef>
          <a:fontRef idx="minor">
            <a:schemeClr val="lt1"/>
          </a:fontRef>
        </p:style>
        <p:txBody>
          <a:bodyPr rtlCol="0" anchor="ctr"/>
          <a:p>
            <a:pPr algn="l"/>
            <a:r>
              <a:rPr sz="1400" b="1">
                <a:solidFill>
                  <a:schemeClr val="tx1"/>
                </a:solidFill>
                <a:latin typeface="微软雅黑" panose="020B0503020204020204" charset="-122"/>
                <a:ea typeface="微软雅黑" panose="020B0503020204020204" charset="-122"/>
                <a:cs typeface="微软雅黑" panose="020B0503020204020204" charset="-122"/>
              </a:rPr>
              <a:t>按应用分类</a:t>
            </a:r>
            <a:r>
              <a:rPr lang="zh-CN" sz="1400" b="1">
                <a:solidFill>
                  <a:schemeClr val="tx1"/>
                </a:solidFill>
                <a:latin typeface="微软雅黑" panose="020B0503020204020204" charset="-122"/>
                <a:ea typeface="微软雅黑" panose="020B0503020204020204" charset="-122"/>
                <a:cs typeface="微软雅黑" panose="020B0503020204020204" charset="-122"/>
              </a:rPr>
              <a:t>：</a:t>
            </a:r>
            <a:endParaRPr sz="1400" b="1">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buFont typeface="Arial" panose="020B0604020202090204" pitchFamily="34" charset="0"/>
              <a:buChar char="•"/>
            </a:pPr>
            <a:r>
              <a:rPr sz="1400">
                <a:solidFill>
                  <a:schemeClr val="tx1"/>
                </a:solidFill>
                <a:latin typeface="微软雅黑" panose="020B0503020204020204" charset="-122"/>
                <a:ea typeface="微软雅黑" panose="020B0503020204020204" charset="-122"/>
                <a:cs typeface="微软雅黑" panose="020B0503020204020204" charset="-122"/>
              </a:rPr>
              <a:t>乘用车电机</a:t>
            </a:r>
            <a:endParaRPr sz="140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buFont typeface="Arial" panose="020B0604020202090204" pitchFamily="34" charset="0"/>
              <a:buChar char="•"/>
            </a:pPr>
            <a:r>
              <a:rPr sz="1400">
                <a:solidFill>
                  <a:schemeClr val="tx1"/>
                </a:solidFill>
                <a:latin typeface="微软雅黑" panose="020B0503020204020204" charset="-122"/>
                <a:ea typeface="微软雅黑" panose="020B0503020204020204" charset="-122"/>
                <a:cs typeface="微软雅黑" panose="020B0503020204020204" charset="-122"/>
              </a:rPr>
              <a:t>商用车电机</a:t>
            </a:r>
            <a:endParaRPr sz="140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buFont typeface="Arial" panose="020B0604020202090204" pitchFamily="34" charset="0"/>
              <a:buChar char="•"/>
            </a:pPr>
            <a:r>
              <a:rPr sz="1400">
                <a:solidFill>
                  <a:schemeClr val="tx1"/>
                </a:solidFill>
                <a:latin typeface="微软雅黑" panose="020B0503020204020204" charset="-122"/>
                <a:ea typeface="微软雅黑" panose="020B0503020204020204" charset="-122"/>
                <a:cs typeface="微软雅黑" panose="020B0503020204020204" charset="-122"/>
              </a:rPr>
              <a:t>工业电机</a:t>
            </a:r>
            <a:endParaRPr sz="140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13" name="Rounded Rectangle 63"/>
          <p:cNvSpPr/>
          <p:nvPr/>
        </p:nvSpPr>
        <p:spPr>
          <a:xfrm>
            <a:off x="9571355" y="2723515"/>
            <a:ext cx="1541780" cy="1029970"/>
          </a:xfrm>
          <a:prstGeom prst="roundRect">
            <a:avLst/>
          </a:prstGeom>
          <a:solidFill>
            <a:srgbClr val="F3F8FF"/>
          </a:solidFill>
          <a:ln>
            <a:solidFill>
              <a:srgbClr val="CAD9EE"/>
            </a:solidFill>
          </a:ln>
          <a:effectLst/>
        </p:spPr>
        <p:style>
          <a:lnRef idx="1">
            <a:schemeClr val="accent1"/>
          </a:lnRef>
          <a:fillRef idx="3">
            <a:schemeClr val="accent1"/>
          </a:fillRef>
          <a:effectRef idx="2">
            <a:schemeClr val="accent1"/>
          </a:effectRef>
          <a:fontRef idx="minor">
            <a:schemeClr val="lt1"/>
          </a:fontRef>
        </p:style>
        <p:txBody>
          <a:bodyPr rtlCol="0" anchor="ctr"/>
          <a:p>
            <a:pPr algn="l"/>
            <a:r>
              <a:rPr lang="zh-CN" altLang="en-US" sz="14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按系统形态：</a:t>
            </a:r>
            <a:endParaRPr sz="14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marL="285750" indent="-285750">
              <a:buFont typeface="Arial" panose="020B0604020202090204" pitchFamily="34" charset="0"/>
              <a:buChar char="•"/>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单电机驱动</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marL="285750" indent="-285750">
              <a:buFont typeface="Arial" panose="020B0604020202090204" pitchFamily="34" charset="0"/>
              <a:buChar char="•"/>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双电机 / 多电机驱动</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pic>
        <p:nvPicPr>
          <p:cNvPr id="14" name="图片 13" descr="截屏2026-04-29 19.17.50"/>
          <p:cNvPicPr>
            <a:picLocks noChangeAspect="1"/>
          </p:cNvPicPr>
          <p:nvPr/>
        </p:nvPicPr>
        <p:blipFill>
          <a:blip r:embed="rId8"/>
          <a:stretch>
            <a:fillRect/>
          </a:stretch>
        </p:blipFill>
        <p:spPr>
          <a:xfrm>
            <a:off x="6767195" y="3930015"/>
            <a:ext cx="3923030" cy="13411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274955"/>
            <a:ext cx="9058910" cy="583565"/>
            <a:chOff x="1128" y="853"/>
            <a:chExt cx="14266" cy="919"/>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3"/>
              </p:custDataLst>
            </p:nvPr>
          </p:nvSpPr>
          <p:spPr>
            <a:xfrm>
              <a:off x="2076" y="853"/>
              <a:ext cx="13318" cy="919"/>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电机技术路线：永磁同步为主导</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graphicFrame>
        <p:nvGraphicFramePr>
          <p:cNvPr id="5" name="表格 4"/>
          <p:cNvGraphicFramePr/>
          <p:nvPr>
            <p:custDataLst>
              <p:tags r:id="rId7"/>
            </p:custDataLst>
          </p:nvPr>
        </p:nvGraphicFramePr>
        <p:xfrm>
          <a:off x="372745" y="1005205"/>
          <a:ext cx="11410315" cy="5547360"/>
        </p:xfrm>
        <a:graphic>
          <a:graphicData uri="http://schemas.openxmlformats.org/drawingml/2006/table">
            <a:tbl>
              <a:tblPr firstRow="1" bandRow="1">
                <a:effectLst/>
                <a:tableStyleId>{5940675A-B579-460E-94D1-54222C63F5DA}</a:tableStyleId>
              </a:tblPr>
              <a:tblGrid>
                <a:gridCol w="1630045"/>
                <a:gridCol w="1426210"/>
                <a:gridCol w="1833880"/>
                <a:gridCol w="1630045"/>
                <a:gridCol w="1630045"/>
                <a:gridCol w="1630045"/>
                <a:gridCol w="1630045"/>
              </a:tblGrid>
              <a:tr h="924560">
                <a:tc>
                  <a:txBody>
                    <a:bodyPr/>
                    <a:p>
                      <a:pPr algn="ctr" fontAlgn="ctr"/>
                      <a:r>
                        <a:rPr lang="zh-CN" altLang="en-US" sz="1600" b="1" i="0">
                          <a:solidFill>
                            <a:schemeClr val="bg1"/>
                          </a:solidFill>
                          <a:latin typeface="宋体"/>
                          <a:ea typeface="宋体"/>
                        </a:rPr>
                        <a:t>技术路线</a:t>
                      </a:r>
                      <a:endParaRPr lang="zh-CN" altLang="en-US" sz="1600" b="1" i="0">
                        <a:solidFill>
                          <a:schemeClr val="bg1"/>
                        </a:solidFill>
                        <a:latin typeface="宋体"/>
                        <a:ea typeface="宋体"/>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38100" cmpd="sng">
                      <a:solidFill>
                        <a:srgbClr val="FFFFFF"/>
                      </a:solidFill>
                    </a:lnB>
                    <a:solidFill>
                      <a:srgbClr val="005FB8"/>
                    </a:solidFill>
                  </a:tcPr>
                </a:tc>
                <a:tc>
                  <a:txBody>
                    <a:bodyPr/>
                    <a:p>
                      <a:pPr algn="ctr" fontAlgn="ctr"/>
                      <a:r>
                        <a:rPr lang="zh-CN" altLang="en-US" sz="1600" b="1" i="0">
                          <a:solidFill>
                            <a:schemeClr val="bg1"/>
                          </a:solidFill>
                          <a:latin typeface="宋体"/>
                          <a:ea typeface="宋体"/>
                        </a:rPr>
                        <a:t>峰值效率</a:t>
                      </a:r>
                      <a:endParaRPr lang="zh-CN" altLang="en-US" sz="1600" b="1" i="0">
                        <a:solidFill>
                          <a:schemeClr val="bg1"/>
                        </a:solidFill>
                        <a:latin typeface="宋体"/>
                        <a:ea typeface="宋体"/>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38100" cmpd="sng">
                      <a:solidFill>
                        <a:srgbClr val="FFFFFF"/>
                      </a:solidFill>
                    </a:lnB>
                    <a:solidFill>
                      <a:srgbClr val="005FB8"/>
                    </a:solidFill>
                  </a:tcPr>
                </a:tc>
                <a:tc>
                  <a:txBody>
                    <a:bodyPr/>
                    <a:p>
                      <a:pPr algn="ctr" fontAlgn="ctr"/>
                      <a:r>
                        <a:rPr lang="zh-CN" altLang="en-US" sz="1600" b="1" i="0">
                          <a:solidFill>
                            <a:schemeClr val="bg1"/>
                          </a:solidFill>
                          <a:latin typeface="宋体"/>
                          <a:ea typeface="宋体"/>
                        </a:rPr>
                        <a:t>典型功率密度</a:t>
                      </a:r>
                      <a:endParaRPr lang="zh-CN" altLang="en-US" sz="1600" b="1" i="0">
                        <a:solidFill>
                          <a:schemeClr val="bg1"/>
                        </a:solidFill>
                        <a:latin typeface="宋体"/>
                        <a:ea typeface="宋体"/>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38100" cmpd="sng">
                      <a:solidFill>
                        <a:srgbClr val="FFFFFF"/>
                      </a:solidFill>
                    </a:lnB>
                    <a:solidFill>
                      <a:srgbClr val="005FB8"/>
                    </a:solidFill>
                  </a:tcPr>
                </a:tc>
                <a:tc>
                  <a:txBody>
                    <a:bodyPr/>
                    <a:p>
                      <a:pPr algn="ctr" fontAlgn="ctr"/>
                      <a:r>
                        <a:rPr lang="zh-CN" altLang="en-US" sz="1600" b="1" i="0">
                          <a:solidFill>
                            <a:schemeClr val="bg1"/>
                          </a:solidFill>
                          <a:latin typeface="宋体"/>
                          <a:ea typeface="宋体"/>
                        </a:rPr>
                        <a:t>典型转速</a:t>
                      </a:r>
                      <a:endParaRPr lang="zh-CN" altLang="en-US" sz="1600" b="1" i="0">
                        <a:solidFill>
                          <a:schemeClr val="bg1"/>
                        </a:solidFill>
                        <a:latin typeface="宋体"/>
                        <a:ea typeface="宋体"/>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38100" cmpd="sng">
                      <a:solidFill>
                        <a:srgbClr val="FFFFFF"/>
                      </a:solidFill>
                    </a:lnB>
                    <a:solidFill>
                      <a:srgbClr val="005FB8"/>
                    </a:solidFill>
                  </a:tcPr>
                </a:tc>
                <a:tc>
                  <a:txBody>
                    <a:bodyPr/>
                    <a:p>
                      <a:pPr algn="ctr" fontAlgn="ctr"/>
                      <a:r>
                        <a:rPr lang="zh-CN" altLang="en-US" sz="1600" b="1" i="0">
                          <a:solidFill>
                            <a:schemeClr val="bg1"/>
                          </a:solidFill>
                          <a:latin typeface="宋体"/>
                          <a:ea typeface="宋体"/>
                        </a:rPr>
                        <a:t>成本 </a:t>
                      </a:r>
                      <a:r>
                        <a:rPr lang="en-US" altLang="zh-CN" sz="1600" b="1" i="0">
                          <a:solidFill>
                            <a:schemeClr val="bg1"/>
                          </a:solidFill>
                          <a:latin typeface="宋体"/>
                          <a:ea typeface="宋体"/>
                        </a:rPr>
                        <a:t>/ </a:t>
                      </a:r>
                      <a:r>
                        <a:rPr lang="zh-CN" altLang="en-US" sz="1600" b="1" i="0">
                          <a:solidFill>
                            <a:schemeClr val="bg1"/>
                          </a:solidFill>
                          <a:latin typeface="宋体"/>
                          <a:ea typeface="宋体"/>
                        </a:rPr>
                        <a:t>材料特征</a:t>
                      </a:r>
                      <a:endParaRPr lang="zh-CN" altLang="en-US" sz="1600" b="1" i="0">
                        <a:solidFill>
                          <a:schemeClr val="bg1"/>
                        </a:solidFill>
                        <a:latin typeface="宋体"/>
                        <a:ea typeface="宋体"/>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38100" cmpd="sng">
                      <a:solidFill>
                        <a:srgbClr val="FFFFFF"/>
                      </a:solidFill>
                    </a:lnB>
                    <a:solidFill>
                      <a:srgbClr val="005FB8"/>
                    </a:solidFill>
                  </a:tcPr>
                </a:tc>
                <a:tc>
                  <a:txBody>
                    <a:bodyPr/>
                    <a:p>
                      <a:pPr algn="ctr" fontAlgn="ctr"/>
                      <a:r>
                        <a:rPr lang="zh-CN" altLang="en-US" sz="1600" b="1" i="0">
                          <a:solidFill>
                            <a:schemeClr val="bg1"/>
                          </a:solidFill>
                          <a:latin typeface="宋体"/>
                          <a:ea typeface="宋体"/>
                        </a:rPr>
                        <a:t>稀土依赖</a:t>
                      </a:r>
                      <a:endParaRPr lang="zh-CN" altLang="en-US" sz="1600" b="1" i="0">
                        <a:solidFill>
                          <a:schemeClr val="bg1"/>
                        </a:solidFill>
                        <a:latin typeface="宋体"/>
                        <a:ea typeface="宋体"/>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38100" cmpd="sng">
                      <a:solidFill>
                        <a:srgbClr val="FFFFFF"/>
                      </a:solidFill>
                    </a:lnB>
                    <a:solidFill>
                      <a:srgbClr val="005FB8"/>
                    </a:solidFill>
                  </a:tcPr>
                </a:tc>
                <a:tc>
                  <a:txBody>
                    <a:bodyPr/>
                    <a:p>
                      <a:pPr algn="ctr" fontAlgn="ctr"/>
                      <a:r>
                        <a:rPr lang="zh-CN" altLang="en-US" sz="1600" b="1" i="0">
                          <a:solidFill>
                            <a:schemeClr val="bg1"/>
                          </a:solidFill>
                          <a:latin typeface="宋体"/>
                          <a:ea typeface="宋体"/>
                        </a:rPr>
                        <a:t>技术路线</a:t>
                      </a:r>
                      <a:endParaRPr lang="zh-CN" altLang="en-US" sz="1600" b="1" i="0">
                        <a:solidFill>
                          <a:schemeClr val="bg1"/>
                        </a:solidFill>
                        <a:latin typeface="宋体"/>
                        <a:ea typeface="宋体"/>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38100" cmpd="sng">
                      <a:solidFill>
                        <a:srgbClr val="FFFFFF"/>
                      </a:solidFill>
                    </a:lnB>
                    <a:solidFill>
                      <a:srgbClr val="005FB8"/>
                    </a:solidFill>
                  </a:tcPr>
                </a:tc>
              </a:tr>
              <a:tr h="924560">
                <a:tc>
                  <a:txBody>
                    <a:bodyPr/>
                    <a:p>
                      <a:pPr algn="ctr" fontAlgn="ctr"/>
                      <a:r>
                        <a:rPr lang="zh-CN" altLang="en-US" sz="1200" b="0" i="0">
                          <a:solidFill>
                            <a:srgbClr val="000000"/>
                          </a:solidFill>
                          <a:latin typeface="微软雅黑" charset="0"/>
                          <a:ea typeface="微软雅黑" charset="0"/>
                          <a:cs typeface="微软雅黑" charset="0"/>
                        </a:rPr>
                        <a:t>永磁同步电机 </a:t>
                      </a:r>
                      <a:r>
                        <a:rPr lang="en-US" altLang="zh-CN" sz="1200" b="0" i="0">
                          <a:solidFill>
                            <a:srgbClr val="000000"/>
                          </a:solidFill>
                          <a:latin typeface="微软雅黑" charset="0"/>
                          <a:ea typeface="微软雅黑" charset="0"/>
                          <a:cs typeface="微软雅黑" charset="0"/>
                        </a:rPr>
                        <a:t>PMSM / IPM</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约 </a:t>
                      </a:r>
                      <a:r>
                        <a:rPr lang="en-US" altLang="zh-CN" sz="1200" b="0" i="0">
                          <a:solidFill>
                            <a:srgbClr val="000000"/>
                          </a:solidFill>
                          <a:latin typeface="微软雅黑" charset="0"/>
                          <a:ea typeface="微软雅黑" charset="0"/>
                          <a:cs typeface="微软雅黑" charset="0"/>
                        </a:rPr>
                        <a:t>95%–97%</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当前量产样本中高水平约 </a:t>
                      </a:r>
                      <a:r>
                        <a:rPr lang="en-US" altLang="zh-CN" sz="1200" b="0" i="0">
                          <a:solidFill>
                            <a:srgbClr val="000000"/>
                          </a:solidFill>
                          <a:latin typeface="微软雅黑" charset="0"/>
                          <a:ea typeface="微软雅黑" charset="0"/>
                          <a:cs typeface="微软雅黑" charset="0"/>
                        </a:rPr>
                        <a:t>3.0–3.28 kW/kg</a:t>
                      </a:r>
                      <a:r>
                        <a:rPr lang="zh-CN" altLang="en-US" sz="1200" b="0" i="0">
                          <a:solidFill>
                            <a:srgbClr val="000000"/>
                          </a:solidFill>
                          <a:latin typeface="微软雅黑" charset="0"/>
                          <a:ea typeface="微软雅黑" charset="0"/>
                          <a:cs typeface="微软雅黑" charset="0"/>
                        </a:rPr>
                        <a:t>；</a:t>
                      </a:r>
                      <a:r>
                        <a:rPr lang="en-US" altLang="zh-CN" sz="1200" b="0" i="0">
                          <a:solidFill>
                            <a:srgbClr val="000000"/>
                          </a:solidFill>
                          <a:latin typeface="微软雅黑" charset="0"/>
                          <a:ea typeface="微软雅黑" charset="0"/>
                          <a:cs typeface="微软雅黑" charset="0"/>
                        </a:rPr>
                        <a:t>DOE</a:t>
                      </a:r>
                      <a:r>
                        <a:rPr lang="zh-CN" altLang="en-US" sz="1200" b="0" i="0">
                          <a:solidFill>
                            <a:srgbClr val="000000"/>
                          </a:solidFill>
                          <a:latin typeface="微软雅黑" charset="0"/>
                          <a:ea typeface="微软雅黑" charset="0"/>
                          <a:cs typeface="微软雅黑" charset="0"/>
                        </a:rPr>
                        <a:t>电机目标为</a:t>
                      </a:r>
                      <a:r>
                        <a:rPr lang="en-US" altLang="zh-CN" sz="1200" b="0" i="0">
                          <a:solidFill>
                            <a:srgbClr val="000000"/>
                          </a:solidFill>
                          <a:latin typeface="微软雅黑" charset="0"/>
                          <a:ea typeface="微软雅黑" charset="0"/>
                          <a:cs typeface="微软雅黑" charset="0"/>
                        </a:rPr>
                        <a:t>2025</a:t>
                      </a:r>
                      <a:r>
                        <a:rPr lang="zh-CN" altLang="en-US" sz="1200" b="0" i="0">
                          <a:solidFill>
                            <a:srgbClr val="000000"/>
                          </a:solidFill>
                          <a:latin typeface="微软雅黑" charset="0"/>
                          <a:ea typeface="微软雅黑" charset="0"/>
                          <a:cs typeface="微软雅黑" charset="0"/>
                        </a:rPr>
                        <a:t>年 </a:t>
                      </a:r>
                      <a:r>
                        <a:rPr lang="en-US" altLang="zh-CN" sz="1200" b="0" i="0">
                          <a:solidFill>
                            <a:srgbClr val="000000"/>
                          </a:solidFill>
                          <a:latin typeface="微软雅黑" charset="0"/>
                          <a:ea typeface="微软雅黑" charset="0"/>
                          <a:cs typeface="微软雅黑" charset="0"/>
                        </a:rPr>
                        <a:t>75 kW/L</a:t>
                      </a:r>
                      <a:r>
                        <a:rPr lang="zh-CN" altLang="en-US" sz="1200" b="0" i="0">
                          <a:solidFill>
                            <a:srgbClr val="000000"/>
                          </a:solidFill>
                          <a:latin typeface="微软雅黑" charset="0"/>
                          <a:ea typeface="微软雅黑" charset="0"/>
                          <a:cs typeface="微软雅黑" charset="0"/>
                        </a:rPr>
                        <a:t>、</a:t>
                      </a:r>
                      <a:r>
                        <a:rPr lang="en-US" altLang="zh-CN" sz="1200" b="0" i="0">
                          <a:solidFill>
                            <a:srgbClr val="000000"/>
                          </a:solidFill>
                          <a:latin typeface="微软雅黑" charset="0"/>
                          <a:ea typeface="微软雅黑" charset="0"/>
                          <a:cs typeface="微软雅黑" charset="0"/>
                        </a:rPr>
                        <a:t>2030</a:t>
                      </a:r>
                      <a:r>
                        <a:rPr lang="zh-CN" altLang="en-US" sz="1200" b="0" i="0">
                          <a:solidFill>
                            <a:srgbClr val="000000"/>
                          </a:solidFill>
                          <a:latin typeface="微软雅黑" charset="0"/>
                          <a:ea typeface="微软雅黑" charset="0"/>
                          <a:cs typeface="微软雅黑" charset="0"/>
                        </a:rPr>
                        <a:t>年 </a:t>
                      </a:r>
                      <a:r>
                        <a:rPr lang="en-US" altLang="zh-CN" sz="1200" b="0" i="0">
                          <a:solidFill>
                            <a:srgbClr val="000000"/>
                          </a:solidFill>
                          <a:latin typeface="微软雅黑" charset="0"/>
                          <a:ea typeface="微软雅黑" charset="0"/>
                          <a:cs typeface="微软雅黑" charset="0"/>
                        </a:rPr>
                        <a:t>100 kW/L</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主流量产约 </a:t>
                      </a:r>
                      <a:r>
                        <a:rPr lang="en-US" altLang="zh-CN" sz="1200" b="0" i="0">
                          <a:solidFill>
                            <a:srgbClr val="000000"/>
                          </a:solidFill>
                          <a:latin typeface="微软雅黑" charset="0"/>
                          <a:ea typeface="微软雅黑" charset="0"/>
                          <a:cs typeface="微软雅黑" charset="0"/>
                        </a:rPr>
                        <a:t>12,000–23,000 rpm</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成本相对较高，主要受钕铁硼、镝</a:t>
                      </a:r>
                      <a:r>
                        <a:rPr lang="en-US" altLang="zh-CN" sz="1200" b="0" i="0">
                          <a:solidFill>
                            <a:srgbClr val="000000"/>
                          </a:solidFill>
                          <a:latin typeface="微软雅黑" charset="0"/>
                          <a:ea typeface="微软雅黑" charset="0"/>
                          <a:cs typeface="微软雅黑" charset="0"/>
                        </a:rPr>
                        <a:t>/</a:t>
                      </a:r>
                      <a:r>
                        <a:rPr lang="zh-CN" altLang="en-US" sz="1200" b="0" i="0">
                          <a:solidFill>
                            <a:srgbClr val="000000"/>
                          </a:solidFill>
                          <a:latin typeface="微软雅黑" charset="0"/>
                          <a:ea typeface="微软雅黑" charset="0"/>
                          <a:cs typeface="微软雅黑" charset="0"/>
                        </a:rPr>
                        <a:t>铽等稀土永磁材料影响</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rPr>
                        <a:t>高</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永磁同步电机 </a:t>
                      </a:r>
                      <a:r>
                        <a:rPr lang="en-US" altLang="zh-CN" sz="1200" b="0" i="0">
                          <a:solidFill>
                            <a:srgbClr val="000000"/>
                          </a:solidFill>
                          <a:latin typeface="微软雅黑" charset="0"/>
                          <a:ea typeface="微软雅黑" charset="0"/>
                          <a:cs typeface="微软雅黑" charset="0"/>
                        </a:rPr>
                        <a:t>PMSM / IPM</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r>
              <a:tr h="924560">
                <a:tc>
                  <a:txBody>
                    <a:bodyPr/>
                    <a:p>
                      <a:pPr algn="ctr" fontAlgn="ctr"/>
                      <a:r>
                        <a:rPr lang="zh-CN" altLang="en-US" sz="1200" b="0" i="0">
                          <a:solidFill>
                            <a:srgbClr val="000000"/>
                          </a:solidFill>
                          <a:latin typeface="微软雅黑" charset="0"/>
                          <a:ea typeface="微软雅黑" charset="0"/>
                          <a:cs typeface="微软雅黑" charset="0"/>
                        </a:rPr>
                        <a:t>异步电机 </a:t>
                      </a:r>
                      <a:r>
                        <a:rPr lang="en-US" altLang="zh-CN" sz="1200" b="0" i="0">
                          <a:solidFill>
                            <a:srgbClr val="000000"/>
                          </a:solidFill>
                          <a:latin typeface="微软雅黑" charset="0"/>
                          <a:ea typeface="微软雅黑" charset="0"/>
                          <a:cs typeface="微软雅黑" charset="0"/>
                        </a:rPr>
                        <a:t>IM</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cs typeface="微软雅黑" charset="0"/>
                        </a:rPr>
                        <a:t>约 </a:t>
                      </a:r>
                      <a:r>
                        <a:rPr lang="en-US" altLang="zh-CN" sz="1200" b="0" i="0">
                          <a:solidFill>
                            <a:srgbClr val="000000"/>
                          </a:solidFill>
                          <a:latin typeface="微软雅黑" charset="0"/>
                          <a:ea typeface="微软雅黑" charset="0"/>
                          <a:cs typeface="微软雅黑" charset="0"/>
                        </a:rPr>
                        <a:t>90%–92%</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cs typeface="微软雅黑" charset="0"/>
                        </a:rPr>
                        <a:t>代表样本约 </a:t>
                      </a:r>
                      <a:r>
                        <a:rPr lang="en-US" altLang="zh-CN" sz="1200" b="0" i="0">
                          <a:solidFill>
                            <a:srgbClr val="000000"/>
                          </a:solidFill>
                          <a:latin typeface="微软雅黑" charset="0"/>
                          <a:ea typeface="微软雅黑" charset="0"/>
                          <a:cs typeface="微软雅黑" charset="0"/>
                        </a:rPr>
                        <a:t>2.48 kW/kg</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rPr>
                        <a:t>可支持较高转速，常见于高性能辅助驱动</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rPr>
                        <a:t>成本较低，结构简单，不用稀土磁钢</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rPr>
                        <a:t>无</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cs typeface="微软雅黑" charset="0"/>
                        </a:rPr>
                        <a:t>异步电机 </a:t>
                      </a:r>
                      <a:r>
                        <a:rPr lang="en-US" altLang="zh-CN" sz="1200" b="0" i="0">
                          <a:solidFill>
                            <a:srgbClr val="000000"/>
                          </a:solidFill>
                          <a:latin typeface="微软雅黑" charset="0"/>
                          <a:ea typeface="微软雅黑" charset="0"/>
                          <a:cs typeface="微软雅黑" charset="0"/>
                        </a:rPr>
                        <a:t>IM</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r>
              <a:tr h="924560">
                <a:tc>
                  <a:txBody>
                    <a:bodyPr/>
                    <a:p>
                      <a:pPr algn="ctr" fontAlgn="ctr"/>
                      <a:r>
                        <a:rPr lang="zh-CN" altLang="en-US" sz="1200" b="0" i="0">
                          <a:solidFill>
                            <a:srgbClr val="000000"/>
                          </a:solidFill>
                          <a:latin typeface="微软雅黑" charset="0"/>
                          <a:ea typeface="微软雅黑" charset="0"/>
                          <a:cs typeface="微软雅黑" charset="0"/>
                        </a:rPr>
                        <a:t>电励磁同步电机 </a:t>
                      </a:r>
                      <a:r>
                        <a:rPr lang="en-US" altLang="zh-CN" sz="1200" b="0" i="0">
                          <a:solidFill>
                            <a:srgbClr val="000000"/>
                          </a:solidFill>
                          <a:latin typeface="微软雅黑" charset="0"/>
                          <a:ea typeface="微软雅黑" charset="0"/>
                          <a:cs typeface="微软雅黑" charset="0"/>
                        </a:rPr>
                        <a:t>EESM / WRSM</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约 </a:t>
                      </a:r>
                      <a:r>
                        <a:rPr lang="en-US" altLang="zh-CN" sz="1200" b="0" i="0">
                          <a:solidFill>
                            <a:srgbClr val="000000"/>
                          </a:solidFill>
                          <a:latin typeface="微软雅黑" charset="0"/>
                          <a:ea typeface="微软雅黑" charset="0"/>
                          <a:cs typeface="微软雅黑" charset="0"/>
                        </a:rPr>
                        <a:t>92%</a:t>
                      </a:r>
                      <a:r>
                        <a:rPr lang="zh-CN" altLang="en-US" sz="1200" b="0" i="0">
                          <a:solidFill>
                            <a:srgbClr val="000000"/>
                          </a:solidFill>
                          <a:latin typeface="微软雅黑" charset="0"/>
                          <a:ea typeface="微软雅黑" charset="0"/>
                          <a:cs typeface="微软雅黑" charset="0"/>
                        </a:rPr>
                        <a:t>，以</a:t>
                      </a:r>
                      <a:r>
                        <a:rPr lang="en-US" altLang="zh-CN" sz="1200" b="0" i="0">
                          <a:solidFill>
                            <a:srgbClr val="000000"/>
                          </a:solidFill>
                          <a:latin typeface="微软雅黑" charset="0"/>
                          <a:ea typeface="微软雅黑" charset="0"/>
                          <a:cs typeface="微软雅黑" charset="0"/>
                        </a:rPr>
                        <a:t>Renault E7A</a:t>
                      </a:r>
                      <a:r>
                        <a:rPr lang="zh-CN" altLang="en-US" sz="1200" b="0" i="0">
                          <a:solidFill>
                            <a:srgbClr val="000000"/>
                          </a:solidFill>
                          <a:latin typeface="微软雅黑" charset="0"/>
                          <a:ea typeface="微软雅黑" charset="0"/>
                          <a:cs typeface="微软雅黑" charset="0"/>
                        </a:rPr>
                        <a:t>为例</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en-US" altLang="zh-CN" sz="1200" b="0" i="0">
                          <a:solidFill>
                            <a:srgbClr val="000000"/>
                          </a:solidFill>
                          <a:latin typeface="微软雅黑" charset="0"/>
                          <a:ea typeface="微软雅黑" charset="0"/>
                          <a:cs typeface="微软雅黑" charset="0"/>
                        </a:rPr>
                        <a:t>Valeo</a:t>
                      </a:r>
                      <a:r>
                        <a:rPr lang="zh-CN" altLang="en-US" sz="1200" b="0" i="0">
                          <a:solidFill>
                            <a:srgbClr val="000000"/>
                          </a:solidFill>
                          <a:latin typeface="微软雅黑" charset="0"/>
                          <a:ea typeface="微软雅黑" charset="0"/>
                          <a:cs typeface="微软雅黑" charset="0"/>
                        </a:rPr>
                        <a:t>新一代</a:t>
                      </a:r>
                      <a:r>
                        <a:rPr lang="en-US" altLang="zh-CN" sz="1200" b="0" i="0">
                          <a:solidFill>
                            <a:srgbClr val="000000"/>
                          </a:solidFill>
                          <a:latin typeface="微软雅黑" charset="0"/>
                          <a:ea typeface="微软雅黑" charset="0"/>
                          <a:cs typeface="微软雅黑" charset="0"/>
                        </a:rPr>
                        <a:t>EESM</a:t>
                      </a:r>
                      <a:r>
                        <a:rPr lang="zh-CN" altLang="en-US" sz="1200" b="0" i="0">
                          <a:solidFill>
                            <a:srgbClr val="000000"/>
                          </a:solidFill>
                          <a:latin typeface="微软雅黑" charset="0"/>
                          <a:ea typeface="微软雅黑" charset="0"/>
                          <a:cs typeface="微软雅黑" charset="0"/>
                        </a:rPr>
                        <a:t>较当前</a:t>
                      </a:r>
                      <a:r>
                        <a:rPr lang="en-US" altLang="zh-CN" sz="1200" b="0" i="0">
                          <a:solidFill>
                            <a:srgbClr val="000000"/>
                          </a:solidFill>
                          <a:latin typeface="微软雅黑" charset="0"/>
                          <a:ea typeface="微软雅黑" charset="0"/>
                          <a:cs typeface="微软雅黑" charset="0"/>
                        </a:rPr>
                        <a:t>EESM</a:t>
                      </a:r>
                      <a:r>
                        <a:rPr lang="zh-CN" altLang="en-US" sz="1200" b="0" i="0">
                          <a:solidFill>
                            <a:srgbClr val="000000"/>
                          </a:solidFill>
                          <a:latin typeface="微软雅黑" charset="0"/>
                          <a:ea typeface="微软雅黑" charset="0"/>
                          <a:cs typeface="微软雅黑" charset="0"/>
                        </a:rPr>
                        <a:t>功率密度提升 </a:t>
                      </a:r>
                      <a:r>
                        <a:rPr lang="en-US" altLang="zh-CN" sz="1200" b="0" i="0">
                          <a:solidFill>
                            <a:srgbClr val="000000"/>
                          </a:solidFill>
                          <a:latin typeface="微软雅黑" charset="0"/>
                          <a:ea typeface="微软雅黑" charset="0"/>
                          <a:cs typeface="微软雅黑" charset="0"/>
                        </a:rPr>
                        <a:t>30%</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en-US" altLang="zh-CN" sz="1200" b="0" i="0">
                          <a:solidFill>
                            <a:srgbClr val="000000"/>
                          </a:solidFill>
                          <a:latin typeface="微软雅黑" charset="0"/>
                          <a:ea typeface="微软雅黑" charset="0"/>
                          <a:cs typeface="微软雅黑" charset="0"/>
                        </a:rPr>
                        <a:t>800V</a:t>
                      </a:r>
                      <a:r>
                        <a:rPr lang="zh-CN" altLang="en-US" sz="1200" b="0" i="0">
                          <a:solidFill>
                            <a:srgbClr val="000000"/>
                          </a:solidFill>
                          <a:latin typeface="微软雅黑" charset="0"/>
                          <a:ea typeface="微软雅黑" charset="0"/>
                          <a:cs typeface="微软雅黑" charset="0"/>
                        </a:rPr>
                        <a:t>平台方向</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无永磁体，但增加励磁系统、滑环</a:t>
                      </a:r>
                      <a:r>
                        <a:rPr lang="en-US" altLang="zh-CN" sz="1200" b="0" i="0">
                          <a:solidFill>
                            <a:srgbClr val="000000"/>
                          </a:solidFill>
                          <a:latin typeface="微软雅黑" charset="0"/>
                          <a:ea typeface="微软雅黑" charset="0"/>
                          <a:cs typeface="微软雅黑" charset="0"/>
                        </a:rPr>
                        <a:t>/</a:t>
                      </a:r>
                      <a:r>
                        <a:rPr lang="zh-CN" altLang="en-US" sz="1200" b="0" i="0">
                          <a:solidFill>
                            <a:srgbClr val="000000"/>
                          </a:solidFill>
                          <a:latin typeface="微软雅黑" charset="0"/>
                          <a:ea typeface="微软雅黑" charset="0"/>
                          <a:cs typeface="微软雅黑" charset="0"/>
                        </a:rPr>
                        <a:t>励磁控制等复杂度</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rPr>
                        <a:t>无</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电励磁同步电机 </a:t>
                      </a:r>
                      <a:r>
                        <a:rPr lang="en-US" altLang="zh-CN" sz="1200" b="0" i="0">
                          <a:solidFill>
                            <a:srgbClr val="000000"/>
                          </a:solidFill>
                          <a:latin typeface="微软雅黑" charset="0"/>
                          <a:ea typeface="微软雅黑" charset="0"/>
                          <a:cs typeface="微软雅黑" charset="0"/>
                        </a:rPr>
                        <a:t>EESM / WRSM</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r>
              <a:tr h="924560">
                <a:tc>
                  <a:txBody>
                    <a:bodyPr/>
                    <a:p>
                      <a:pPr algn="ctr" fontAlgn="ctr"/>
                      <a:r>
                        <a:rPr lang="zh-CN" altLang="en-US" sz="1200" b="0" i="0">
                          <a:solidFill>
                            <a:srgbClr val="000000"/>
                          </a:solidFill>
                          <a:latin typeface="微软雅黑" charset="0"/>
                          <a:ea typeface="微软雅黑" charset="0"/>
                          <a:cs typeface="微软雅黑" charset="0"/>
                        </a:rPr>
                        <a:t>开关磁阻电机 </a:t>
                      </a:r>
                      <a:r>
                        <a:rPr lang="en-US" altLang="zh-CN" sz="1200" b="0" i="0">
                          <a:solidFill>
                            <a:srgbClr val="000000"/>
                          </a:solidFill>
                          <a:latin typeface="微软雅黑" charset="0"/>
                          <a:ea typeface="微软雅黑" charset="0"/>
                          <a:cs typeface="微软雅黑" charset="0"/>
                        </a:rPr>
                        <a:t>SRM</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cs typeface="微软雅黑" charset="0"/>
                        </a:rPr>
                        <a:t>通常低于</a:t>
                      </a:r>
                      <a:r>
                        <a:rPr lang="en-US" altLang="zh-CN" sz="1200" b="0" i="0">
                          <a:solidFill>
                            <a:srgbClr val="000000"/>
                          </a:solidFill>
                          <a:latin typeface="微软雅黑" charset="0"/>
                          <a:ea typeface="微软雅黑" charset="0"/>
                          <a:cs typeface="微软雅黑" charset="0"/>
                        </a:rPr>
                        <a:t>PMSM</a:t>
                      </a:r>
                      <a:r>
                        <a:rPr lang="zh-CN" altLang="en-US" sz="1200" b="0" i="0">
                          <a:solidFill>
                            <a:srgbClr val="000000"/>
                          </a:solidFill>
                          <a:latin typeface="微软雅黑" charset="0"/>
                          <a:ea typeface="微软雅黑" charset="0"/>
                          <a:cs typeface="微软雅黑" charset="0"/>
                        </a:rPr>
                        <a:t>，部分工况可优化</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rPr>
                        <a:t>理论上可做高转速、高温、高可靠</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rPr>
                        <a:t>可支持高转速</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rPr>
                        <a:t>结构简单、无磁钢、成本低</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rPr>
                        <a:t>无</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cs typeface="微软雅黑" charset="0"/>
                        </a:rPr>
                        <a:t>开关磁阻电机 </a:t>
                      </a:r>
                      <a:r>
                        <a:rPr lang="en-US" altLang="zh-CN" sz="1200" b="0" i="0">
                          <a:solidFill>
                            <a:srgbClr val="000000"/>
                          </a:solidFill>
                          <a:latin typeface="微软雅黑" charset="0"/>
                          <a:ea typeface="微软雅黑" charset="0"/>
                          <a:cs typeface="微软雅黑" charset="0"/>
                        </a:rPr>
                        <a:t>SRM</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r>
              <a:tr h="924560">
                <a:tc>
                  <a:txBody>
                    <a:bodyPr/>
                    <a:p>
                      <a:pPr algn="ctr" fontAlgn="ctr"/>
                      <a:r>
                        <a:rPr lang="zh-CN" altLang="en-US" sz="1200" b="0" i="0">
                          <a:solidFill>
                            <a:srgbClr val="000000"/>
                          </a:solidFill>
                          <a:latin typeface="微软雅黑" charset="0"/>
                          <a:ea typeface="微软雅黑" charset="0"/>
                          <a:cs typeface="微软雅黑" charset="0"/>
                        </a:rPr>
                        <a:t>轴向磁通电机 </a:t>
                      </a:r>
                      <a:r>
                        <a:rPr lang="en-US" altLang="zh-CN" sz="1200" b="0" i="0">
                          <a:solidFill>
                            <a:srgbClr val="000000"/>
                          </a:solidFill>
                          <a:latin typeface="微软雅黑" charset="0"/>
                          <a:ea typeface="微软雅黑" charset="0"/>
                          <a:cs typeface="微软雅黑" charset="0"/>
                        </a:rPr>
                        <a:t>Axial Flux</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rPr>
                        <a:t>高效率方向，具体随产品而定</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en-US" altLang="zh-CN" sz="1200" b="0" i="0">
                          <a:solidFill>
                            <a:srgbClr val="000000"/>
                          </a:solidFill>
                          <a:latin typeface="微软雅黑" charset="0"/>
                          <a:ea typeface="微软雅黑" charset="0"/>
                          <a:cs typeface="微软雅黑" charset="0"/>
                        </a:rPr>
                        <a:t>YASA</a:t>
                      </a:r>
                      <a:r>
                        <a:rPr lang="zh-CN" altLang="en-US" sz="1200" b="0" i="0">
                          <a:solidFill>
                            <a:srgbClr val="000000"/>
                          </a:solidFill>
                          <a:latin typeface="微软雅黑" charset="0"/>
                          <a:ea typeface="微软雅黑" charset="0"/>
                          <a:cs typeface="微软雅黑" charset="0"/>
                        </a:rPr>
                        <a:t>原型达到 </a:t>
                      </a:r>
                      <a:r>
                        <a:rPr lang="en-US" altLang="zh-CN" sz="1200" b="0" i="0">
                          <a:solidFill>
                            <a:srgbClr val="000000"/>
                          </a:solidFill>
                          <a:latin typeface="微软雅黑" charset="0"/>
                          <a:ea typeface="微软雅黑" charset="0"/>
                          <a:cs typeface="微软雅黑" charset="0"/>
                        </a:rPr>
                        <a:t>59 kW/kg</a:t>
                      </a:r>
                      <a:r>
                        <a:rPr lang="zh-CN" altLang="en-US" sz="1200" b="0" i="0">
                          <a:solidFill>
                            <a:srgbClr val="000000"/>
                          </a:solidFill>
                          <a:latin typeface="微软雅黑" charset="0"/>
                          <a:ea typeface="微软雅黑" charset="0"/>
                          <a:cs typeface="微软雅黑" charset="0"/>
                        </a:rPr>
                        <a:t>峰值功率密度；连续功率约 </a:t>
                      </a:r>
                      <a:r>
                        <a:rPr lang="en-US" altLang="zh-CN" sz="1200" b="0" i="0">
                          <a:solidFill>
                            <a:srgbClr val="000000"/>
                          </a:solidFill>
                          <a:latin typeface="微软雅黑" charset="0"/>
                          <a:ea typeface="微软雅黑" charset="0"/>
                          <a:cs typeface="微软雅黑" charset="0"/>
                        </a:rPr>
                        <a:t>350–400 kW</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rPr>
                        <a:t>高性能平台</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rPr>
                        <a:t>结构紧凑，但制造、冷却、规模化成本要求高</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rPr>
                        <a:t>通常依赖永磁体</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轴向磁通电机 </a:t>
                      </a:r>
                      <a:r>
                        <a:rPr lang="en-US" altLang="zh-CN" sz="1200" b="0" i="0">
                          <a:solidFill>
                            <a:srgbClr val="000000"/>
                          </a:solidFill>
                          <a:latin typeface="微软雅黑" charset="0"/>
                          <a:ea typeface="微软雅黑" charset="0"/>
                          <a:cs typeface="微软雅黑" charset="0"/>
                        </a:rPr>
                        <a:t>Axial Flux</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274955"/>
            <a:ext cx="9058910" cy="583565"/>
            <a:chOff x="1128" y="853"/>
            <a:chExt cx="14266" cy="919"/>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3"/>
              </p:custDataLst>
            </p:nvPr>
          </p:nvSpPr>
          <p:spPr>
            <a:xfrm>
              <a:off x="2076" y="853"/>
              <a:ext cx="13318" cy="919"/>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电机产业格局：</a:t>
              </a:r>
              <a:r>
                <a:rPr lang="zh-CN" altLang="en-US" sz="28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本土企业主导，配套整车发展</a:t>
              </a:r>
              <a:endParaRPr lang="zh-CN" altLang="en-US" sz="28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
        <p:nvSpPr>
          <p:cNvPr id="2" name="矩形: 圆角 1"/>
          <p:cNvSpPr/>
          <p:nvPr/>
        </p:nvSpPr>
        <p:spPr>
          <a:xfrm>
            <a:off x="648970" y="1696085"/>
            <a:ext cx="3316605" cy="3843655"/>
          </a:xfrm>
          <a:prstGeom prst="roundRect">
            <a:avLst>
              <a:gd name="adj" fmla="val 7773"/>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charset="-122"/>
              <a:ea typeface="微软雅黑" panose="020B0503020204020204" charset="-122"/>
              <a:cs typeface="+mn-ea"/>
              <a:sym typeface="+mn-lt"/>
            </a:endParaRPr>
          </a:p>
        </p:txBody>
      </p:sp>
      <p:sp>
        <p:nvSpPr>
          <p:cNvPr id="47" name="矩形: 圆角 46"/>
          <p:cNvSpPr/>
          <p:nvPr/>
        </p:nvSpPr>
        <p:spPr>
          <a:xfrm>
            <a:off x="4408170" y="1696085"/>
            <a:ext cx="3316605" cy="3843655"/>
          </a:xfrm>
          <a:prstGeom prst="roundRect">
            <a:avLst>
              <a:gd name="adj" fmla="val 7773"/>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cs typeface="+mn-ea"/>
              <a:sym typeface="+mn-lt"/>
            </a:endParaRPr>
          </a:p>
        </p:txBody>
      </p:sp>
      <p:sp>
        <p:nvSpPr>
          <p:cNvPr id="48" name="矩形: 圆角 47"/>
          <p:cNvSpPr/>
          <p:nvPr/>
        </p:nvSpPr>
        <p:spPr>
          <a:xfrm>
            <a:off x="8167370" y="1696085"/>
            <a:ext cx="3316605" cy="3843655"/>
          </a:xfrm>
          <a:prstGeom prst="roundRect">
            <a:avLst>
              <a:gd name="adj" fmla="val 7773"/>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cs typeface="+mn-ea"/>
              <a:sym typeface="+mn-lt"/>
            </a:endParaRPr>
          </a:p>
        </p:txBody>
      </p:sp>
      <p:sp>
        <p:nvSpPr>
          <p:cNvPr id="5" name="Text Box 10"/>
          <p:cNvSpPr txBox="1">
            <a:spLocks noChangeArrowheads="1"/>
          </p:cNvSpPr>
          <p:nvPr/>
        </p:nvSpPr>
        <p:spPr bwMode="auto">
          <a:xfrm>
            <a:off x="885231" y="2362019"/>
            <a:ext cx="3020967" cy="1445895"/>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450975" rtl="0" eaLnBrk="1" fontAlgn="auto" latinLnBrk="0" hangingPunct="1">
              <a:lnSpc>
                <a:spcPct val="150000"/>
              </a:lnSpc>
              <a:spcBef>
                <a:spcPts val="0"/>
              </a:spcBef>
              <a:spcAft>
                <a:spcPts val="0"/>
              </a:spcAft>
              <a:buClrTx/>
              <a:buSzTx/>
              <a:buFontTx/>
              <a:buNone/>
              <a:defRPr/>
            </a:pPr>
            <a:r>
              <a:rPr kumimoji="0" lang="zh-CN" altLang="en-US"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rPr>
              <a:t>代表企业</a:t>
            </a:r>
            <a:r>
              <a:rPr kumimoji="0" lang="en-US" altLang="zh-CN"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rPr>
              <a:t>:</a:t>
            </a:r>
            <a:endParaRPr kumimoji="0" lang="en-US" altLang="zh-CN"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endParaRPr>
          </a:p>
          <a:p>
            <a:pPr marL="0" marR="0" lvl="0" indent="0" algn="l" defTabSz="1450975" rtl="0" eaLnBrk="1" fontAlgn="auto" latinLnBrk="0" hangingPunct="1">
              <a:lnSpc>
                <a:spcPct val="150000"/>
              </a:lnSpc>
              <a:spcBef>
                <a:spcPts val="0"/>
              </a:spcBef>
              <a:spcAft>
                <a:spcPts val="0"/>
              </a:spcAft>
              <a:buClrTx/>
              <a:buSzTx/>
              <a:buFontTx/>
              <a:buNone/>
              <a:defRPr/>
            </a:pPr>
            <a:r>
              <a:rPr kumimoji="0" lang="zh-CN" altLang="en-US" sz="15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rPr>
              <a:t>汇川技术</a:t>
            </a:r>
            <a:endParaRPr kumimoji="0" lang="zh-CN" altLang="en-US" sz="15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endParaRPr>
          </a:p>
          <a:p>
            <a:pPr marL="0" marR="0" lvl="0" indent="0" algn="l" defTabSz="1450975" rtl="0" eaLnBrk="1" fontAlgn="auto" latinLnBrk="0" hangingPunct="1">
              <a:lnSpc>
                <a:spcPct val="150000"/>
              </a:lnSpc>
              <a:spcBef>
                <a:spcPts val="0"/>
              </a:spcBef>
              <a:spcAft>
                <a:spcPts val="0"/>
              </a:spcAft>
              <a:buClrTx/>
              <a:buSzTx/>
              <a:buFontTx/>
              <a:buNone/>
              <a:defRPr/>
            </a:pPr>
            <a:r>
              <a:rPr kumimoji="0" lang="zh-CN" altLang="en-US" sz="15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rPr>
              <a:t>英搏尔</a:t>
            </a:r>
            <a:endParaRPr kumimoji="0" lang="zh-CN" altLang="en-US" sz="15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endParaRPr>
          </a:p>
          <a:p>
            <a:pPr marL="0" marR="0" lvl="0" indent="0" algn="l" defTabSz="1450975" rtl="0" eaLnBrk="1" fontAlgn="auto" latinLnBrk="0" hangingPunct="1">
              <a:lnSpc>
                <a:spcPct val="150000"/>
              </a:lnSpc>
              <a:spcBef>
                <a:spcPts val="0"/>
              </a:spcBef>
              <a:spcAft>
                <a:spcPts val="0"/>
              </a:spcAft>
              <a:buClrTx/>
              <a:buSzTx/>
              <a:buFontTx/>
              <a:buNone/>
              <a:defRPr/>
            </a:pPr>
            <a:r>
              <a:rPr kumimoji="0" lang="zh-CN" altLang="en-US" sz="15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rPr>
              <a:t>精进电动</a:t>
            </a:r>
            <a:endParaRPr kumimoji="0" lang="zh-CN" altLang="en-US" sz="15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endParaRPr>
          </a:p>
        </p:txBody>
      </p:sp>
      <p:sp>
        <p:nvSpPr>
          <p:cNvPr id="6" name="矩形 5"/>
          <p:cNvSpPr/>
          <p:nvPr/>
        </p:nvSpPr>
        <p:spPr>
          <a:xfrm>
            <a:off x="885232" y="1971077"/>
            <a:ext cx="1472387" cy="39878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spcBef>
                <a:spcPts val="0"/>
              </a:spcBef>
              <a:spcAft>
                <a:spcPts val="0"/>
              </a:spcAft>
              <a:buClrTx/>
              <a:buSzTx/>
              <a:buFontTx/>
              <a:defRPr/>
            </a:pPr>
            <a:r>
              <a:rPr lang="zh-CN" altLang="en-US" sz="2000" b="1" noProof="0" dirty="0">
                <a:ln>
                  <a:noFill/>
                </a:ln>
                <a:effectLst/>
                <a:uLnTx/>
                <a:uFillTx/>
                <a:latin typeface="微软雅黑" panose="020B0503020204020204" charset="-122"/>
                <a:ea typeface="微软雅黑" panose="020B0503020204020204" charset="-122"/>
                <a:cs typeface="+mn-ea"/>
                <a:sym typeface="+mn-lt"/>
              </a:rPr>
              <a:t>企业格局</a:t>
            </a:r>
            <a:endParaRPr lang="zh-CN" altLang="en-US" sz="2000" b="1" noProof="0" dirty="0">
              <a:ln>
                <a:noFill/>
              </a:ln>
              <a:effectLst/>
              <a:uLnTx/>
              <a:uFillTx/>
              <a:latin typeface="微软雅黑" panose="020B0503020204020204" charset="-122"/>
              <a:ea typeface="微软雅黑" panose="020B0503020204020204" charset="-122"/>
              <a:cs typeface="+mn-ea"/>
              <a:sym typeface="+mn-lt"/>
            </a:endParaRPr>
          </a:p>
        </p:txBody>
      </p:sp>
      <p:sp>
        <p:nvSpPr>
          <p:cNvPr id="7" name="Text Box 10"/>
          <p:cNvSpPr txBox="1">
            <a:spLocks noChangeArrowheads="1"/>
          </p:cNvSpPr>
          <p:nvPr/>
        </p:nvSpPr>
        <p:spPr bwMode="auto">
          <a:xfrm>
            <a:off x="4615125" y="2438219"/>
            <a:ext cx="3020967" cy="1445895"/>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450975" rtl="0" eaLnBrk="1" fontAlgn="auto" latinLnBrk="0" hangingPunct="1">
              <a:lnSpc>
                <a:spcPct val="150000"/>
              </a:lnSpc>
              <a:spcBef>
                <a:spcPts val="0"/>
              </a:spcBef>
              <a:spcAft>
                <a:spcPts val="0"/>
              </a:spcAft>
              <a:buClrTx/>
              <a:buSzTx/>
              <a:buFontTx/>
              <a:buNone/>
              <a:defRPr/>
            </a:pPr>
            <a:r>
              <a:rPr kumimoji="0" lang="zh-CN" altLang="en-US" sz="1500" i="0" u="none" strike="noStrike" kern="1200" cap="none" spc="0" normalizeH="0" baseline="0" noProof="0" dirty="0">
                <a:ln>
                  <a:noFill/>
                </a:ln>
                <a:solidFill>
                  <a:srgbClr val="000000"/>
                </a:solidFill>
                <a:effectLst/>
                <a:highlight>
                  <a:srgbClr val="FFFF00"/>
                </a:highlight>
                <a:uLnTx/>
                <a:uFillTx/>
                <a:latin typeface="微软雅黑" panose="020B0503020204020204" charset="-122"/>
                <a:ea typeface="微软雅黑" panose="020B0503020204020204" charset="-122"/>
                <a:cs typeface="+mn-ea"/>
                <a:sym typeface="+mn-lt"/>
              </a:rPr>
              <a:t>国内产业集群</a:t>
            </a:r>
            <a:endParaRPr kumimoji="0" lang="zh-CN" altLang="en-US" sz="1500" i="0" u="none" strike="noStrike" kern="1200" cap="none" spc="0" normalizeH="0" baseline="0" noProof="0" dirty="0">
              <a:ln>
                <a:noFill/>
              </a:ln>
              <a:solidFill>
                <a:srgbClr val="000000"/>
              </a:solidFill>
              <a:effectLst/>
              <a:highlight>
                <a:srgbClr val="FFFF00"/>
              </a:highlight>
              <a:uLnTx/>
              <a:uFillTx/>
              <a:latin typeface="微软雅黑" panose="020B0503020204020204" charset="-122"/>
              <a:ea typeface="微软雅黑" panose="020B0503020204020204" charset="-122"/>
              <a:cs typeface="+mn-ea"/>
              <a:sym typeface="+mn-lt"/>
            </a:endParaRPr>
          </a:p>
          <a:p>
            <a:pPr marL="285750" marR="0" lvl="0" indent="-285750" algn="l" defTabSz="1450975" rtl="0" eaLnBrk="1" fontAlgn="auto" latinLnBrk="0" hangingPunct="1">
              <a:lnSpc>
                <a:spcPct val="150000"/>
              </a:lnSpc>
              <a:spcBef>
                <a:spcPts val="0"/>
              </a:spcBef>
              <a:spcAft>
                <a:spcPts val="0"/>
              </a:spcAft>
              <a:buClrTx/>
              <a:buSzTx/>
              <a:buFont typeface="Arial" panose="020B0604020202090204" pitchFamily="34" charset="0"/>
              <a:buChar char="•"/>
              <a:defRPr/>
            </a:pPr>
            <a:r>
              <a:rPr kumimoji="0" lang="zh-CN" altLang="en-US" sz="15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长三角：</a:t>
            </a:r>
            <a:r>
              <a:rPr kumimoji="0" lang="zh-CN" altLang="en-US" sz="150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rPr>
              <a:t>高端制造+核心企业</a:t>
            </a:r>
            <a:endParaRPr kumimoji="0" lang="zh-CN" altLang="en-US" sz="150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endParaRPr>
          </a:p>
          <a:p>
            <a:pPr marL="285750" marR="0" lvl="0" indent="-285750" algn="l" defTabSz="1450975" rtl="0" eaLnBrk="1" fontAlgn="auto" latinLnBrk="0" hangingPunct="1">
              <a:lnSpc>
                <a:spcPct val="150000"/>
              </a:lnSpc>
              <a:spcBef>
                <a:spcPts val="0"/>
              </a:spcBef>
              <a:spcAft>
                <a:spcPts val="0"/>
              </a:spcAft>
              <a:buClrTx/>
              <a:buSzTx/>
              <a:buFont typeface="Arial" panose="020B0604020202090204" pitchFamily="34" charset="0"/>
              <a:buChar char="•"/>
              <a:defRPr/>
            </a:pPr>
            <a:r>
              <a:rPr kumimoji="0" lang="zh-CN" altLang="en-US" sz="15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珠三角：</a:t>
            </a:r>
            <a:r>
              <a:rPr kumimoji="0" lang="zh-CN" altLang="en-US" sz="150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rPr>
              <a:t>电子+整车协同</a:t>
            </a:r>
            <a:endParaRPr kumimoji="0" lang="zh-CN" altLang="en-US" sz="150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endParaRPr>
          </a:p>
          <a:p>
            <a:pPr marL="285750" marR="0" lvl="0" indent="-285750" algn="l" defTabSz="1450975" rtl="0" eaLnBrk="1" fontAlgn="auto" latinLnBrk="0" hangingPunct="1">
              <a:lnSpc>
                <a:spcPct val="150000"/>
              </a:lnSpc>
              <a:spcBef>
                <a:spcPts val="0"/>
              </a:spcBef>
              <a:spcAft>
                <a:spcPts val="0"/>
              </a:spcAft>
              <a:buClrTx/>
              <a:buSzTx/>
              <a:buFont typeface="Arial" panose="020B0604020202090204" pitchFamily="34" charset="0"/>
              <a:buChar char="•"/>
              <a:defRPr/>
            </a:pPr>
            <a:r>
              <a:rPr kumimoji="0" lang="zh-CN" altLang="en-US" sz="15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京津冀：</a:t>
            </a:r>
            <a:r>
              <a:rPr kumimoji="0" lang="zh-CN" altLang="en-US" sz="150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rPr>
              <a:t>科研与整车基础</a:t>
            </a:r>
            <a:endParaRPr kumimoji="0" lang="zh-CN" altLang="en-US" sz="150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endParaRPr>
          </a:p>
        </p:txBody>
      </p:sp>
      <p:sp>
        <p:nvSpPr>
          <p:cNvPr id="8" name="矩形 7"/>
          <p:cNvSpPr/>
          <p:nvPr/>
        </p:nvSpPr>
        <p:spPr>
          <a:xfrm>
            <a:off x="4615126" y="2047277"/>
            <a:ext cx="1472387" cy="39878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spcBef>
                <a:spcPts val="0"/>
              </a:spcBef>
              <a:spcAft>
                <a:spcPts val="0"/>
              </a:spcAft>
              <a:buClrTx/>
              <a:buSzTx/>
              <a:buFontTx/>
              <a:defRPr/>
            </a:pPr>
            <a:r>
              <a:rPr lang="zh-CN" altLang="en-US" sz="2000" b="1" noProof="0" dirty="0">
                <a:ln>
                  <a:noFill/>
                </a:ln>
                <a:effectLst/>
                <a:uLnTx/>
                <a:uFillTx/>
                <a:latin typeface="微软雅黑" panose="020B0503020204020204" charset="-122"/>
                <a:ea typeface="微软雅黑" panose="020B0503020204020204" charset="-122"/>
                <a:cs typeface="+mn-ea"/>
                <a:sym typeface="+mn-lt"/>
              </a:rPr>
              <a:t>区域分布</a:t>
            </a:r>
            <a:endParaRPr lang="zh-CN" altLang="en-US" sz="2000" b="1" noProof="0" dirty="0">
              <a:ln>
                <a:noFill/>
              </a:ln>
              <a:effectLst/>
              <a:uLnTx/>
              <a:uFillTx/>
              <a:latin typeface="微软雅黑" panose="020B0503020204020204" charset="-122"/>
              <a:ea typeface="微软雅黑" panose="020B0503020204020204" charset="-122"/>
              <a:cs typeface="+mn-ea"/>
              <a:sym typeface="+mn-lt"/>
            </a:endParaRPr>
          </a:p>
        </p:txBody>
      </p:sp>
      <p:sp>
        <p:nvSpPr>
          <p:cNvPr id="9" name="Text Box 10"/>
          <p:cNvSpPr txBox="1">
            <a:spLocks noChangeArrowheads="1"/>
          </p:cNvSpPr>
          <p:nvPr/>
        </p:nvSpPr>
        <p:spPr bwMode="auto">
          <a:xfrm>
            <a:off x="8323267" y="2527119"/>
            <a:ext cx="3020967" cy="1099185"/>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1450975" rtl="0" eaLnBrk="1" fontAlgn="auto" latinLnBrk="0" hangingPunct="1">
              <a:lnSpc>
                <a:spcPct val="150000"/>
              </a:lnSpc>
              <a:spcBef>
                <a:spcPts val="0"/>
              </a:spcBef>
              <a:spcAft>
                <a:spcPts val="0"/>
              </a:spcAft>
              <a:buClrTx/>
              <a:buSzTx/>
              <a:buFont typeface="Wingdings" panose="05000000000000000000" charset="0"/>
              <a:buChar char=""/>
              <a:defRPr/>
            </a:pPr>
            <a:r>
              <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中国：</a:t>
            </a:r>
            <a:r>
              <a:rPr kumimoji="0" lang="zh-CN" altLang="en-US"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rPr>
              <a:t>成本+规模优势</a:t>
            </a:r>
            <a:endParaRPr kumimoji="0" lang="zh-CN" altLang="en-US"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endParaRPr>
          </a:p>
          <a:p>
            <a:pPr marL="285750" marR="0" lvl="0" indent="-285750" algn="l" defTabSz="1450975" rtl="0" eaLnBrk="1" fontAlgn="auto" latinLnBrk="0" hangingPunct="1">
              <a:lnSpc>
                <a:spcPct val="150000"/>
              </a:lnSpc>
              <a:spcBef>
                <a:spcPts val="0"/>
              </a:spcBef>
              <a:spcAft>
                <a:spcPts val="0"/>
              </a:spcAft>
              <a:buClrTx/>
              <a:buSzTx/>
              <a:buFont typeface="Wingdings" panose="05000000000000000000" charset="0"/>
              <a:buChar char=""/>
              <a:defRPr/>
            </a:pPr>
            <a:r>
              <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欧洲：</a:t>
            </a:r>
            <a:r>
              <a:rPr kumimoji="0" lang="zh-CN" altLang="en-US"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rPr>
              <a:t>传统汽车技术积累</a:t>
            </a:r>
            <a:endParaRPr kumimoji="0" lang="zh-CN" altLang="en-US"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endParaRPr>
          </a:p>
          <a:p>
            <a:pPr marL="285750" marR="0" lvl="0" indent="-285750" algn="l" defTabSz="1450975" rtl="0" eaLnBrk="1" fontAlgn="auto" latinLnBrk="0" hangingPunct="1">
              <a:lnSpc>
                <a:spcPct val="150000"/>
              </a:lnSpc>
              <a:spcBef>
                <a:spcPts val="0"/>
              </a:spcBef>
              <a:spcAft>
                <a:spcPts val="0"/>
              </a:spcAft>
              <a:buClrTx/>
              <a:buSzTx/>
              <a:buFont typeface="Wingdings" panose="05000000000000000000" charset="0"/>
              <a:buChar char=""/>
              <a:defRPr/>
            </a:pPr>
            <a:r>
              <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日本：</a:t>
            </a:r>
            <a:r>
              <a:rPr kumimoji="0" lang="zh-CN" altLang="en-US"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rPr>
              <a:t>精密制造优势</a:t>
            </a:r>
            <a:endParaRPr kumimoji="0" lang="zh-CN" altLang="en-US"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endParaRPr>
          </a:p>
        </p:txBody>
      </p:sp>
      <p:sp>
        <p:nvSpPr>
          <p:cNvPr id="10" name="矩形 9"/>
          <p:cNvSpPr/>
          <p:nvPr/>
        </p:nvSpPr>
        <p:spPr>
          <a:xfrm>
            <a:off x="8387403" y="2085377"/>
            <a:ext cx="1472387" cy="39878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spcBef>
                <a:spcPts val="0"/>
              </a:spcBef>
              <a:spcAft>
                <a:spcPts val="0"/>
              </a:spcAft>
              <a:buClrTx/>
              <a:buSzTx/>
              <a:buFontTx/>
              <a:defRPr/>
            </a:pPr>
            <a:r>
              <a:rPr lang="zh-CN" altLang="en-US" sz="2000" b="1" noProof="0" dirty="0">
                <a:ln>
                  <a:noFill/>
                </a:ln>
                <a:effectLst/>
                <a:uLnTx/>
                <a:uFillTx/>
                <a:latin typeface="微软雅黑" panose="020B0503020204020204" charset="-122"/>
                <a:ea typeface="微软雅黑" panose="020B0503020204020204" charset="-122"/>
                <a:cs typeface="+mn-ea"/>
                <a:sym typeface="+mn-lt"/>
              </a:rPr>
              <a:t>全球格局</a:t>
            </a:r>
            <a:endParaRPr lang="zh-CN" altLang="en-US" sz="2000" b="1" noProof="0" dirty="0">
              <a:ln>
                <a:noFill/>
              </a:ln>
              <a:effectLst/>
              <a:uLnTx/>
              <a:uFillTx/>
              <a:latin typeface="微软雅黑" panose="020B0503020204020204" charset="-122"/>
              <a:ea typeface="微软雅黑" panose="020B0503020204020204" charset="-122"/>
              <a:cs typeface="+mn-ea"/>
              <a:sym typeface="+mn-lt"/>
            </a:endParaRPr>
          </a:p>
        </p:txBody>
      </p:sp>
      <p:cxnSp>
        <p:nvCxnSpPr>
          <p:cNvPr id="11" name="Straight Connector 76"/>
          <p:cNvCxnSpPr/>
          <p:nvPr/>
        </p:nvCxnSpPr>
        <p:spPr>
          <a:xfrm>
            <a:off x="946356" y="3797030"/>
            <a:ext cx="2692400" cy="0"/>
          </a:xfrm>
          <a:prstGeom prst="line">
            <a:avLst/>
          </a:prstGeom>
          <a:ln>
            <a:solidFill>
              <a:schemeClr val="accent4">
                <a:lumMod val="10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77"/>
          <p:cNvCxnSpPr/>
          <p:nvPr/>
        </p:nvCxnSpPr>
        <p:spPr>
          <a:xfrm>
            <a:off x="4645575" y="3884025"/>
            <a:ext cx="2692400" cy="0"/>
          </a:xfrm>
          <a:prstGeom prst="line">
            <a:avLst/>
          </a:prstGeom>
          <a:ln>
            <a:solidFill>
              <a:schemeClr val="accent4">
                <a:lumMod val="10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78"/>
          <p:cNvCxnSpPr/>
          <p:nvPr/>
        </p:nvCxnSpPr>
        <p:spPr>
          <a:xfrm>
            <a:off x="8479414" y="3807825"/>
            <a:ext cx="2692400" cy="0"/>
          </a:xfrm>
          <a:prstGeom prst="line">
            <a:avLst/>
          </a:prstGeom>
          <a:ln>
            <a:solidFill>
              <a:schemeClr val="accent4">
                <a:lumMod val="100000"/>
              </a:schemeClr>
            </a:solidFill>
          </a:ln>
        </p:spPr>
        <p:style>
          <a:lnRef idx="1">
            <a:schemeClr val="accent1"/>
          </a:lnRef>
          <a:fillRef idx="0">
            <a:schemeClr val="accent1"/>
          </a:fillRef>
          <a:effectRef idx="0">
            <a:schemeClr val="accent1"/>
          </a:effectRef>
          <a:fontRef idx="minor">
            <a:schemeClr val="tx1"/>
          </a:fontRef>
        </p:style>
      </p:cxnSp>
      <p:grpSp>
        <p:nvGrpSpPr>
          <p:cNvPr id="65" name="图形 2"/>
          <p:cNvGrpSpPr/>
          <p:nvPr/>
        </p:nvGrpSpPr>
        <p:grpSpPr>
          <a:xfrm>
            <a:off x="6435506" y="1947726"/>
            <a:ext cx="533000" cy="503374"/>
            <a:chOff x="3833772" y="517255"/>
            <a:chExt cx="906494" cy="856109"/>
          </a:xfrm>
        </p:grpSpPr>
        <p:sp>
          <p:nvSpPr>
            <p:cNvPr id="66" name="任意多边形: 形状 65"/>
            <p:cNvSpPr/>
            <p:nvPr/>
          </p:nvSpPr>
          <p:spPr>
            <a:xfrm>
              <a:off x="4329851" y="517255"/>
              <a:ext cx="410415" cy="410415"/>
            </a:xfrm>
            <a:custGeom>
              <a:avLst/>
              <a:gdLst>
                <a:gd name="connsiteX0" fmla="*/ 396130 w 410415"/>
                <a:gd name="connsiteY0" fmla="*/ 196536 h 410415"/>
                <a:gd name="connsiteX1" fmla="*/ 348787 w 410415"/>
                <a:gd name="connsiteY1" fmla="*/ 184670 h 410415"/>
                <a:gd name="connsiteX2" fmla="*/ 339842 w 410415"/>
                <a:gd name="connsiteY2" fmla="*/ 151202 h 410415"/>
                <a:gd name="connsiteX3" fmla="*/ 374954 w 410415"/>
                <a:gd name="connsiteY3" fmla="*/ 117246 h 410415"/>
                <a:gd name="connsiteX4" fmla="*/ 366313 w 410415"/>
                <a:gd name="connsiteY4" fmla="*/ 102216 h 410415"/>
                <a:gd name="connsiteX5" fmla="*/ 319335 w 410415"/>
                <a:gd name="connsiteY5" fmla="*/ 115664 h 410415"/>
                <a:gd name="connsiteX6" fmla="*/ 294812 w 410415"/>
                <a:gd name="connsiteY6" fmla="*/ 91141 h 410415"/>
                <a:gd name="connsiteX7" fmla="*/ 308199 w 410415"/>
                <a:gd name="connsiteY7" fmla="*/ 44163 h 410415"/>
                <a:gd name="connsiteX8" fmla="*/ 293169 w 410415"/>
                <a:gd name="connsiteY8" fmla="*/ 35522 h 410415"/>
                <a:gd name="connsiteX9" fmla="*/ 259213 w 410415"/>
                <a:gd name="connsiteY9" fmla="*/ 70634 h 410415"/>
                <a:gd name="connsiteX10" fmla="*/ 225745 w 410415"/>
                <a:gd name="connsiteY10" fmla="*/ 61689 h 410415"/>
                <a:gd name="connsiteX11" fmla="*/ 213879 w 410415"/>
                <a:gd name="connsiteY11" fmla="*/ 14285 h 410415"/>
                <a:gd name="connsiteX12" fmla="*/ 196536 w 410415"/>
                <a:gd name="connsiteY12" fmla="*/ 14285 h 410415"/>
                <a:gd name="connsiteX13" fmla="*/ 184670 w 410415"/>
                <a:gd name="connsiteY13" fmla="*/ 61689 h 410415"/>
                <a:gd name="connsiteX14" fmla="*/ 151201 w 410415"/>
                <a:gd name="connsiteY14" fmla="*/ 70634 h 410415"/>
                <a:gd name="connsiteX15" fmla="*/ 117246 w 410415"/>
                <a:gd name="connsiteY15" fmla="*/ 35522 h 410415"/>
                <a:gd name="connsiteX16" fmla="*/ 102216 w 410415"/>
                <a:gd name="connsiteY16" fmla="*/ 44163 h 410415"/>
                <a:gd name="connsiteX17" fmla="*/ 115603 w 410415"/>
                <a:gd name="connsiteY17" fmla="*/ 91141 h 410415"/>
                <a:gd name="connsiteX18" fmla="*/ 91080 w 410415"/>
                <a:gd name="connsiteY18" fmla="*/ 115664 h 410415"/>
                <a:gd name="connsiteX19" fmla="*/ 44102 w 410415"/>
                <a:gd name="connsiteY19" fmla="*/ 102216 h 410415"/>
                <a:gd name="connsiteX20" fmla="*/ 35461 w 410415"/>
                <a:gd name="connsiteY20" fmla="*/ 117246 h 410415"/>
                <a:gd name="connsiteX21" fmla="*/ 70573 w 410415"/>
                <a:gd name="connsiteY21" fmla="*/ 151202 h 410415"/>
                <a:gd name="connsiteX22" fmla="*/ 61628 w 410415"/>
                <a:gd name="connsiteY22" fmla="*/ 184670 h 410415"/>
                <a:gd name="connsiteX23" fmla="*/ 14285 w 410415"/>
                <a:gd name="connsiteY23" fmla="*/ 196536 h 410415"/>
                <a:gd name="connsiteX24" fmla="*/ 14285 w 410415"/>
                <a:gd name="connsiteY24" fmla="*/ 213879 h 410415"/>
                <a:gd name="connsiteX25" fmla="*/ 61628 w 410415"/>
                <a:gd name="connsiteY25" fmla="*/ 225745 h 410415"/>
                <a:gd name="connsiteX26" fmla="*/ 70573 w 410415"/>
                <a:gd name="connsiteY26" fmla="*/ 259214 h 410415"/>
                <a:gd name="connsiteX27" fmla="*/ 35461 w 410415"/>
                <a:gd name="connsiteY27" fmla="*/ 293169 h 410415"/>
                <a:gd name="connsiteX28" fmla="*/ 44102 w 410415"/>
                <a:gd name="connsiteY28" fmla="*/ 308199 h 410415"/>
                <a:gd name="connsiteX29" fmla="*/ 91080 w 410415"/>
                <a:gd name="connsiteY29" fmla="*/ 294751 h 410415"/>
                <a:gd name="connsiteX30" fmla="*/ 115603 w 410415"/>
                <a:gd name="connsiteY30" fmla="*/ 319274 h 410415"/>
                <a:gd name="connsiteX31" fmla="*/ 102216 w 410415"/>
                <a:gd name="connsiteY31" fmla="*/ 366252 h 410415"/>
                <a:gd name="connsiteX32" fmla="*/ 117246 w 410415"/>
                <a:gd name="connsiteY32" fmla="*/ 374893 h 410415"/>
                <a:gd name="connsiteX33" fmla="*/ 151201 w 410415"/>
                <a:gd name="connsiteY33" fmla="*/ 339781 h 410415"/>
                <a:gd name="connsiteX34" fmla="*/ 184670 w 410415"/>
                <a:gd name="connsiteY34" fmla="*/ 348727 h 410415"/>
                <a:gd name="connsiteX35" fmla="*/ 196536 w 410415"/>
                <a:gd name="connsiteY35" fmla="*/ 396130 h 410415"/>
                <a:gd name="connsiteX36" fmla="*/ 213879 w 410415"/>
                <a:gd name="connsiteY36" fmla="*/ 396130 h 410415"/>
                <a:gd name="connsiteX37" fmla="*/ 225745 w 410415"/>
                <a:gd name="connsiteY37" fmla="*/ 348727 h 410415"/>
                <a:gd name="connsiteX38" fmla="*/ 259213 w 410415"/>
                <a:gd name="connsiteY38" fmla="*/ 339781 h 410415"/>
                <a:gd name="connsiteX39" fmla="*/ 293169 w 410415"/>
                <a:gd name="connsiteY39" fmla="*/ 374893 h 410415"/>
                <a:gd name="connsiteX40" fmla="*/ 308199 w 410415"/>
                <a:gd name="connsiteY40" fmla="*/ 366252 h 410415"/>
                <a:gd name="connsiteX41" fmla="*/ 294812 w 410415"/>
                <a:gd name="connsiteY41" fmla="*/ 319274 h 410415"/>
                <a:gd name="connsiteX42" fmla="*/ 319335 w 410415"/>
                <a:gd name="connsiteY42" fmla="*/ 294751 h 410415"/>
                <a:gd name="connsiteX43" fmla="*/ 366313 w 410415"/>
                <a:gd name="connsiteY43" fmla="*/ 308199 h 410415"/>
                <a:gd name="connsiteX44" fmla="*/ 374954 w 410415"/>
                <a:gd name="connsiteY44" fmla="*/ 293169 h 410415"/>
                <a:gd name="connsiteX45" fmla="*/ 339842 w 410415"/>
                <a:gd name="connsiteY45" fmla="*/ 259214 h 410415"/>
                <a:gd name="connsiteX46" fmla="*/ 348787 w 410415"/>
                <a:gd name="connsiteY46" fmla="*/ 225745 h 410415"/>
                <a:gd name="connsiteX47" fmla="*/ 396130 w 410415"/>
                <a:gd name="connsiteY47" fmla="*/ 213879 h 410415"/>
                <a:gd name="connsiteX48" fmla="*/ 396130 w 410415"/>
                <a:gd name="connsiteY48" fmla="*/ 196536 h 410415"/>
                <a:gd name="connsiteX49" fmla="*/ 205238 w 410415"/>
                <a:gd name="connsiteY49" fmla="*/ 299741 h 410415"/>
                <a:gd name="connsiteX50" fmla="*/ 110674 w 410415"/>
                <a:gd name="connsiteY50" fmla="*/ 205177 h 410415"/>
                <a:gd name="connsiteX51" fmla="*/ 205238 w 410415"/>
                <a:gd name="connsiteY51" fmla="*/ 110613 h 410415"/>
                <a:gd name="connsiteX52" fmla="*/ 299802 w 410415"/>
                <a:gd name="connsiteY52" fmla="*/ 205177 h 410415"/>
                <a:gd name="connsiteX53" fmla="*/ 205238 w 410415"/>
                <a:gd name="connsiteY53" fmla="*/ 299741 h 410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10415" h="410415">
                  <a:moveTo>
                    <a:pt x="396130" y="196536"/>
                  </a:moveTo>
                  <a:lnTo>
                    <a:pt x="348787" y="184670"/>
                  </a:lnTo>
                  <a:cubicBezTo>
                    <a:pt x="329741" y="179924"/>
                    <a:pt x="325725" y="164832"/>
                    <a:pt x="339842" y="151202"/>
                  </a:cubicBezTo>
                  <a:lnTo>
                    <a:pt x="374954" y="117246"/>
                  </a:lnTo>
                  <a:cubicBezTo>
                    <a:pt x="389071" y="103615"/>
                    <a:pt x="385177" y="96861"/>
                    <a:pt x="366313" y="102216"/>
                  </a:cubicBezTo>
                  <a:lnTo>
                    <a:pt x="319335" y="115664"/>
                  </a:lnTo>
                  <a:cubicBezTo>
                    <a:pt x="300471" y="121080"/>
                    <a:pt x="289457" y="110005"/>
                    <a:pt x="294812" y="91141"/>
                  </a:cubicBezTo>
                  <a:lnTo>
                    <a:pt x="308199" y="44163"/>
                  </a:lnTo>
                  <a:cubicBezTo>
                    <a:pt x="313615" y="25299"/>
                    <a:pt x="306861" y="21405"/>
                    <a:pt x="293169" y="35522"/>
                  </a:cubicBezTo>
                  <a:lnTo>
                    <a:pt x="259213" y="70634"/>
                  </a:lnTo>
                  <a:cubicBezTo>
                    <a:pt x="245583" y="84751"/>
                    <a:pt x="230492" y="80674"/>
                    <a:pt x="225745" y="61689"/>
                  </a:cubicBezTo>
                  <a:lnTo>
                    <a:pt x="213879" y="14285"/>
                  </a:lnTo>
                  <a:cubicBezTo>
                    <a:pt x="209133" y="-4762"/>
                    <a:pt x="201343" y="-4762"/>
                    <a:pt x="196536" y="14285"/>
                  </a:cubicBezTo>
                  <a:lnTo>
                    <a:pt x="184670" y="61689"/>
                  </a:lnTo>
                  <a:cubicBezTo>
                    <a:pt x="179924" y="80735"/>
                    <a:pt x="164832" y="84751"/>
                    <a:pt x="151201" y="70634"/>
                  </a:cubicBezTo>
                  <a:lnTo>
                    <a:pt x="117246" y="35522"/>
                  </a:lnTo>
                  <a:cubicBezTo>
                    <a:pt x="103615" y="21405"/>
                    <a:pt x="96861" y="25299"/>
                    <a:pt x="102216" y="44163"/>
                  </a:cubicBezTo>
                  <a:lnTo>
                    <a:pt x="115603" y="91141"/>
                  </a:lnTo>
                  <a:cubicBezTo>
                    <a:pt x="121019" y="110005"/>
                    <a:pt x="110005" y="121019"/>
                    <a:pt x="91080" y="115664"/>
                  </a:cubicBezTo>
                  <a:lnTo>
                    <a:pt x="44102" y="102216"/>
                  </a:lnTo>
                  <a:cubicBezTo>
                    <a:pt x="25238" y="96800"/>
                    <a:pt x="21344" y="103555"/>
                    <a:pt x="35461" y="117246"/>
                  </a:cubicBezTo>
                  <a:lnTo>
                    <a:pt x="70573" y="151202"/>
                  </a:lnTo>
                  <a:cubicBezTo>
                    <a:pt x="84690" y="164832"/>
                    <a:pt x="80613" y="179924"/>
                    <a:pt x="61628" y="184670"/>
                  </a:cubicBezTo>
                  <a:lnTo>
                    <a:pt x="14285" y="196536"/>
                  </a:lnTo>
                  <a:cubicBezTo>
                    <a:pt x="-4762" y="201283"/>
                    <a:pt x="-4762" y="209072"/>
                    <a:pt x="14285" y="213879"/>
                  </a:cubicBezTo>
                  <a:lnTo>
                    <a:pt x="61628" y="225745"/>
                  </a:lnTo>
                  <a:cubicBezTo>
                    <a:pt x="80674" y="230491"/>
                    <a:pt x="84690" y="245583"/>
                    <a:pt x="70573" y="259214"/>
                  </a:cubicBezTo>
                  <a:lnTo>
                    <a:pt x="35461" y="293169"/>
                  </a:lnTo>
                  <a:cubicBezTo>
                    <a:pt x="21344" y="306800"/>
                    <a:pt x="25238" y="313554"/>
                    <a:pt x="44102" y="308199"/>
                  </a:cubicBezTo>
                  <a:lnTo>
                    <a:pt x="91080" y="294751"/>
                  </a:lnTo>
                  <a:cubicBezTo>
                    <a:pt x="109944" y="289335"/>
                    <a:pt x="120958" y="300410"/>
                    <a:pt x="115603" y="319274"/>
                  </a:cubicBezTo>
                  <a:lnTo>
                    <a:pt x="102216" y="366252"/>
                  </a:lnTo>
                  <a:cubicBezTo>
                    <a:pt x="96800" y="385116"/>
                    <a:pt x="103555" y="389010"/>
                    <a:pt x="117246" y="374893"/>
                  </a:cubicBezTo>
                  <a:lnTo>
                    <a:pt x="151201" y="339781"/>
                  </a:lnTo>
                  <a:cubicBezTo>
                    <a:pt x="164832" y="325664"/>
                    <a:pt x="179924" y="329741"/>
                    <a:pt x="184670" y="348727"/>
                  </a:cubicBezTo>
                  <a:lnTo>
                    <a:pt x="196536" y="396130"/>
                  </a:lnTo>
                  <a:cubicBezTo>
                    <a:pt x="201283" y="415177"/>
                    <a:pt x="209133" y="415177"/>
                    <a:pt x="213879" y="396130"/>
                  </a:cubicBezTo>
                  <a:lnTo>
                    <a:pt x="225745" y="348727"/>
                  </a:lnTo>
                  <a:cubicBezTo>
                    <a:pt x="230492" y="329680"/>
                    <a:pt x="245583" y="325664"/>
                    <a:pt x="259213" y="339781"/>
                  </a:cubicBezTo>
                  <a:lnTo>
                    <a:pt x="293169" y="374893"/>
                  </a:lnTo>
                  <a:cubicBezTo>
                    <a:pt x="306800" y="389010"/>
                    <a:pt x="313554" y="385116"/>
                    <a:pt x="308199" y="366252"/>
                  </a:cubicBezTo>
                  <a:lnTo>
                    <a:pt x="294812" y="319274"/>
                  </a:lnTo>
                  <a:cubicBezTo>
                    <a:pt x="289396" y="300410"/>
                    <a:pt x="300471" y="289396"/>
                    <a:pt x="319335" y="294751"/>
                  </a:cubicBezTo>
                  <a:lnTo>
                    <a:pt x="366313" y="308199"/>
                  </a:lnTo>
                  <a:cubicBezTo>
                    <a:pt x="385177" y="313615"/>
                    <a:pt x="389071" y="306860"/>
                    <a:pt x="374954" y="293169"/>
                  </a:cubicBezTo>
                  <a:lnTo>
                    <a:pt x="339842" y="259214"/>
                  </a:lnTo>
                  <a:cubicBezTo>
                    <a:pt x="325725" y="245583"/>
                    <a:pt x="329802" y="230491"/>
                    <a:pt x="348787" y="225745"/>
                  </a:cubicBezTo>
                  <a:lnTo>
                    <a:pt x="396130" y="213879"/>
                  </a:lnTo>
                  <a:cubicBezTo>
                    <a:pt x="415177" y="209133"/>
                    <a:pt x="415177" y="201343"/>
                    <a:pt x="396130" y="196536"/>
                  </a:cubicBezTo>
                  <a:close/>
                  <a:moveTo>
                    <a:pt x="205238" y="299741"/>
                  </a:moveTo>
                  <a:cubicBezTo>
                    <a:pt x="153027" y="299741"/>
                    <a:pt x="110674" y="257388"/>
                    <a:pt x="110674" y="205177"/>
                  </a:cubicBezTo>
                  <a:cubicBezTo>
                    <a:pt x="110674" y="152966"/>
                    <a:pt x="153027" y="110613"/>
                    <a:pt x="205238" y="110613"/>
                  </a:cubicBezTo>
                  <a:cubicBezTo>
                    <a:pt x="257449" y="110613"/>
                    <a:pt x="299802" y="152966"/>
                    <a:pt x="299802" y="205177"/>
                  </a:cubicBezTo>
                  <a:cubicBezTo>
                    <a:pt x="299802" y="257449"/>
                    <a:pt x="257449" y="299741"/>
                    <a:pt x="205238" y="299741"/>
                  </a:cubicBezTo>
                  <a:close/>
                </a:path>
              </a:pathLst>
            </a:custGeom>
            <a:solidFill>
              <a:schemeClr val="accent1"/>
            </a:solidFill>
            <a:ln w="6078" cap="flat">
              <a:noFill/>
              <a:prstDash val="solid"/>
              <a:miter/>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67" name="任意多边形: 形状 66"/>
            <p:cNvSpPr/>
            <p:nvPr/>
          </p:nvSpPr>
          <p:spPr>
            <a:xfrm>
              <a:off x="3833772" y="763020"/>
              <a:ext cx="703021" cy="373995"/>
            </a:xfrm>
            <a:custGeom>
              <a:avLst/>
              <a:gdLst>
                <a:gd name="connsiteX0" fmla="*/ 703021 w 703021"/>
                <a:gd name="connsiteY0" fmla="*/ 373995 h 373995"/>
                <a:gd name="connsiteX1" fmla="*/ 0 w 703021"/>
                <a:gd name="connsiteY1" fmla="*/ 373995 h 373995"/>
                <a:gd name="connsiteX2" fmla="*/ 44057 w 703021"/>
                <a:gd name="connsiteY2" fmla="*/ 109959 h 373995"/>
                <a:gd name="connsiteX3" fmla="*/ 62373 w 703021"/>
                <a:gd name="connsiteY3" fmla="*/ 0 h 373995"/>
                <a:gd name="connsiteX4" fmla="*/ 202150 w 703021"/>
                <a:gd name="connsiteY4" fmla="*/ 0 h 373995"/>
                <a:gd name="connsiteX5" fmla="*/ 640648 w 703021"/>
                <a:gd name="connsiteY5" fmla="*/ 0 h 373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3021" h="373995">
                  <a:moveTo>
                    <a:pt x="703021" y="373995"/>
                  </a:moveTo>
                  <a:lnTo>
                    <a:pt x="0" y="373995"/>
                  </a:lnTo>
                  <a:lnTo>
                    <a:pt x="44057" y="109959"/>
                  </a:lnTo>
                  <a:lnTo>
                    <a:pt x="62373" y="0"/>
                  </a:lnTo>
                  <a:lnTo>
                    <a:pt x="202150" y="0"/>
                  </a:lnTo>
                  <a:lnTo>
                    <a:pt x="640648" y="0"/>
                  </a:lnTo>
                  <a:close/>
                </a:path>
              </a:pathLst>
            </a:custGeom>
            <a:solidFill>
              <a:schemeClr val="accent3"/>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grpSp>
          <p:nvGrpSpPr>
            <p:cNvPr id="68" name="图形 2"/>
            <p:cNvGrpSpPr/>
            <p:nvPr/>
          </p:nvGrpSpPr>
          <p:grpSpPr>
            <a:xfrm>
              <a:off x="3856348" y="763020"/>
              <a:ext cx="660911" cy="373995"/>
              <a:chOff x="3856348" y="763020"/>
              <a:chExt cx="660911" cy="373995"/>
            </a:xfrm>
          </p:grpSpPr>
          <p:sp>
            <p:nvSpPr>
              <p:cNvPr id="73" name="任意多边形: 形状 72"/>
              <p:cNvSpPr/>
              <p:nvPr/>
            </p:nvSpPr>
            <p:spPr>
              <a:xfrm>
                <a:off x="4186165" y="763020"/>
                <a:ext cx="6085" cy="373995"/>
              </a:xfrm>
              <a:custGeom>
                <a:avLst/>
                <a:gdLst>
                  <a:gd name="connsiteX0" fmla="*/ 0 w 6085"/>
                  <a:gd name="connsiteY0" fmla="*/ 0 h 373995"/>
                  <a:gd name="connsiteX1" fmla="*/ 0 w 6085"/>
                  <a:gd name="connsiteY1" fmla="*/ 373995 h 373995"/>
                </a:gdLst>
                <a:ahLst/>
                <a:cxnLst>
                  <a:cxn ang="0">
                    <a:pos x="connsiteX0" y="connsiteY0"/>
                  </a:cxn>
                  <a:cxn ang="0">
                    <a:pos x="connsiteX1" y="connsiteY1"/>
                  </a:cxn>
                </a:cxnLst>
                <a:rect l="l" t="t" r="r" b="b"/>
                <a:pathLst>
                  <a:path w="6085" h="373995">
                    <a:moveTo>
                      <a:pt x="0" y="0"/>
                    </a:moveTo>
                    <a:lnTo>
                      <a:pt x="0" y="373995"/>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74" name="任意多边形: 形状 73"/>
              <p:cNvSpPr/>
              <p:nvPr/>
            </p:nvSpPr>
            <p:spPr>
              <a:xfrm>
                <a:off x="4015111" y="763020"/>
                <a:ext cx="20811" cy="373995"/>
              </a:xfrm>
              <a:custGeom>
                <a:avLst/>
                <a:gdLst>
                  <a:gd name="connsiteX0" fmla="*/ 20811 w 20811"/>
                  <a:gd name="connsiteY0" fmla="*/ 0 h 373995"/>
                  <a:gd name="connsiteX1" fmla="*/ 0 w 20811"/>
                  <a:gd name="connsiteY1" fmla="*/ 373995 h 373995"/>
                </a:gdLst>
                <a:ahLst/>
                <a:cxnLst>
                  <a:cxn ang="0">
                    <a:pos x="connsiteX0" y="connsiteY0"/>
                  </a:cxn>
                  <a:cxn ang="0">
                    <a:pos x="connsiteX1" y="connsiteY1"/>
                  </a:cxn>
                </a:cxnLst>
                <a:rect l="l" t="t" r="r" b="b"/>
                <a:pathLst>
                  <a:path w="20811" h="373995">
                    <a:moveTo>
                      <a:pt x="20811" y="0"/>
                    </a:moveTo>
                    <a:lnTo>
                      <a:pt x="0" y="373995"/>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75" name="任意多边形: 形状 74"/>
              <p:cNvSpPr/>
              <p:nvPr/>
            </p:nvSpPr>
            <p:spPr>
              <a:xfrm>
                <a:off x="4342858" y="763020"/>
                <a:ext cx="20750" cy="373995"/>
              </a:xfrm>
              <a:custGeom>
                <a:avLst/>
                <a:gdLst>
                  <a:gd name="connsiteX0" fmla="*/ 0 w 20750"/>
                  <a:gd name="connsiteY0" fmla="*/ 0 h 373995"/>
                  <a:gd name="connsiteX1" fmla="*/ 20750 w 20750"/>
                  <a:gd name="connsiteY1" fmla="*/ 373995 h 373995"/>
                </a:gdLst>
                <a:ahLst/>
                <a:cxnLst>
                  <a:cxn ang="0">
                    <a:pos x="connsiteX0" y="connsiteY0"/>
                  </a:cxn>
                  <a:cxn ang="0">
                    <a:pos x="connsiteX1" y="connsiteY1"/>
                  </a:cxn>
                </a:cxnLst>
                <a:rect l="l" t="t" r="r" b="b"/>
                <a:pathLst>
                  <a:path w="20750" h="373995">
                    <a:moveTo>
                      <a:pt x="0" y="0"/>
                    </a:moveTo>
                    <a:lnTo>
                      <a:pt x="20750" y="373995"/>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76" name="任意多边形: 形状 75"/>
              <p:cNvSpPr/>
              <p:nvPr/>
            </p:nvSpPr>
            <p:spPr>
              <a:xfrm>
                <a:off x="3877829" y="872980"/>
                <a:ext cx="615029" cy="6085"/>
              </a:xfrm>
              <a:custGeom>
                <a:avLst/>
                <a:gdLst>
                  <a:gd name="connsiteX0" fmla="*/ 0 w 615029"/>
                  <a:gd name="connsiteY0" fmla="*/ 0 h 6085"/>
                  <a:gd name="connsiteX1" fmla="*/ 615029 w 615029"/>
                  <a:gd name="connsiteY1" fmla="*/ 0 h 6085"/>
                </a:gdLst>
                <a:ahLst/>
                <a:cxnLst>
                  <a:cxn ang="0">
                    <a:pos x="connsiteX0" y="connsiteY0"/>
                  </a:cxn>
                  <a:cxn ang="0">
                    <a:pos x="connsiteX1" y="connsiteY1"/>
                  </a:cxn>
                </a:cxnLst>
                <a:rect l="l" t="t" r="r" b="b"/>
                <a:pathLst>
                  <a:path w="615029" h="6085">
                    <a:moveTo>
                      <a:pt x="0" y="0"/>
                    </a:moveTo>
                    <a:lnTo>
                      <a:pt x="615029" y="0"/>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77" name="任意多边形: 形状 76"/>
              <p:cNvSpPr/>
              <p:nvPr/>
            </p:nvSpPr>
            <p:spPr>
              <a:xfrm>
                <a:off x="3856348" y="1001681"/>
                <a:ext cx="660911" cy="6085"/>
              </a:xfrm>
              <a:custGeom>
                <a:avLst/>
                <a:gdLst>
                  <a:gd name="connsiteX0" fmla="*/ 660912 w 660911"/>
                  <a:gd name="connsiteY0" fmla="*/ 0 h 6085"/>
                  <a:gd name="connsiteX1" fmla="*/ 0 w 660911"/>
                  <a:gd name="connsiteY1" fmla="*/ 0 h 6085"/>
                </a:gdLst>
                <a:ahLst/>
                <a:cxnLst>
                  <a:cxn ang="0">
                    <a:pos x="connsiteX0" y="connsiteY0"/>
                  </a:cxn>
                  <a:cxn ang="0">
                    <a:pos x="connsiteX1" y="connsiteY1"/>
                  </a:cxn>
                </a:cxnLst>
                <a:rect l="l" t="t" r="r" b="b"/>
                <a:pathLst>
                  <a:path w="660911" h="6085">
                    <a:moveTo>
                      <a:pt x="660912" y="0"/>
                    </a:moveTo>
                    <a:lnTo>
                      <a:pt x="0" y="0"/>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grpSp>
        <p:sp>
          <p:nvSpPr>
            <p:cNvPr id="69" name="任意多边形: 形状 68"/>
            <p:cNvSpPr/>
            <p:nvPr/>
          </p:nvSpPr>
          <p:spPr>
            <a:xfrm>
              <a:off x="3833772" y="763020"/>
              <a:ext cx="703021" cy="373995"/>
            </a:xfrm>
            <a:custGeom>
              <a:avLst/>
              <a:gdLst>
                <a:gd name="connsiteX0" fmla="*/ 703021 w 703021"/>
                <a:gd name="connsiteY0" fmla="*/ 373995 h 373995"/>
                <a:gd name="connsiteX1" fmla="*/ 0 w 703021"/>
                <a:gd name="connsiteY1" fmla="*/ 373995 h 373995"/>
                <a:gd name="connsiteX2" fmla="*/ 44057 w 703021"/>
                <a:gd name="connsiteY2" fmla="*/ 109959 h 373995"/>
                <a:gd name="connsiteX3" fmla="*/ 62373 w 703021"/>
                <a:gd name="connsiteY3" fmla="*/ 0 h 373995"/>
                <a:gd name="connsiteX4" fmla="*/ 202150 w 703021"/>
                <a:gd name="connsiteY4" fmla="*/ 0 h 373995"/>
                <a:gd name="connsiteX5" fmla="*/ 640648 w 703021"/>
                <a:gd name="connsiteY5" fmla="*/ 0 h 373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3021" h="373995">
                  <a:moveTo>
                    <a:pt x="703021" y="373995"/>
                  </a:moveTo>
                  <a:lnTo>
                    <a:pt x="0" y="373995"/>
                  </a:lnTo>
                  <a:lnTo>
                    <a:pt x="44057" y="109959"/>
                  </a:lnTo>
                  <a:lnTo>
                    <a:pt x="62373" y="0"/>
                  </a:lnTo>
                  <a:lnTo>
                    <a:pt x="202150" y="0"/>
                  </a:lnTo>
                  <a:lnTo>
                    <a:pt x="640648" y="0"/>
                  </a:lnTo>
                  <a:close/>
                </a:path>
              </a:pathLst>
            </a:custGeom>
            <a:no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70" name="任意多边形: 形状 69"/>
            <p:cNvSpPr/>
            <p:nvPr/>
          </p:nvSpPr>
          <p:spPr>
            <a:xfrm>
              <a:off x="4070790" y="1176813"/>
              <a:ext cx="219918" cy="161074"/>
            </a:xfrm>
            <a:custGeom>
              <a:avLst/>
              <a:gdLst>
                <a:gd name="connsiteX0" fmla="*/ 219918 w 219918"/>
                <a:gd name="connsiteY0" fmla="*/ 161075 h 161074"/>
                <a:gd name="connsiteX1" fmla="*/ 0 w 219918"/>
                <a:gd name="connsiteY1" fmla="*/ 161075 h 161074"/>
                <a:gd name="connsiteX2" fmla="*/ 20811 w 219918"/>
                <a:gd name="connsiteY2" fmla="*/ 0 h 161074"/>
                <a:gd name="connsiteX3" fmla="*/ 199107 w 219918"/>
                <a:gd name="connsiteY3" fmla="*/ 0 h 161074"/>
              </a:gdLst>
              <a:ahLst/>
              <a:cxnLst>
                <a:cxn ang="0">
                  <a:pos x="connsiteX0" y="connsiteY0"/>
                </a:cxn>
                <a:cxn ang="0">
                  <a:pos x="connsiteX1" y="connsiteY1"/>
                </a:cxn>
                <a:cxn ang="0">
                  <a:pos x="connsiteX2" y="connsiteY2"/>
                </a:cxn>
                <a:cxn ang="0">
                  <a:pos x="connsiteX3" y="connsiteY3"/>
                </a:cxn>
              </a:cxnLst>
              <a:rect l="l" t="t" r="r" b="b"/>
              <a:pathLst>
                <a:path w="219918" h="161074">
                  <a:moveTo>
                    <a:pt x="219918" y="161075"/>
                  </a:moveTo>
                  <a:lnTo>
                    <a:pt x="0" y="161075"/>
                  </a:lnTo>
                  <a:lnTo>
                    <a:pt x="20811" y="0"/>
                  </a:lnTo>
                  <a:lnTo>
                    <a:pt x="199107" y="0"/>
                  </a:lnTo>
                  <a:close/>
                </a:path>
              </a:pathLst>
            </a:custGeom>
            <a:solidFill>
              <a:schemeClr val="accent1"/>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71" name="任意多边形: 形状 70"/>
            <p:cNvSpPr/>
            <p:nvPr/>
          </p:nvSpPr>
          <p:spPr>
            <a:xfrm>
              <a:off x="3914948" y="1337888"/>
              <a:ext cx="543710" cy="35476"/>
            </a:xfrm>
            <a:custGeom>
              <a:avLst/>
              <a:gdLst>
                <a:gd name="connsiteX0" fmla="*/ 543711 w 543710"/>
                <a:gd name="connsiteY0" fmla="*/ 14726 h 35476"/>
                <a:gd name="connsiteX1" fmla="*/ 528985 w 543710"/>
                <a:gd name="connsiteY1" fmla="*/ 0 h 35476"/>
                <a:gd name="connsiteX2" fmla="*/ 14726 w 543710"/>
                <a:gd name="connsiteY2" fmla="*/ 0 h 35476"/>
                <a:gd name="connsiteX3" fmla="*/ 0 w 543710"/>
                <a:gd name="connsiteY3" fmla="*/ 14726 h 35476"/>
                <a:gd name="connsiteX4" fmla="*/ 0 w 543710"/>
                <a:gd name="connsiteY4" fmla="*/ 35477 h 35476"/>
                <a:gd name="connsiteX5" fmla="*/ 543711 w 543710"/>
                <a:gd name="connsiteY5" fmla="*/ 35477 h 35476"/>
                <a:gd name="connsiteX6" fmla="*/ 543711 w 543710"/>
                <a:gd name="connsiteY6" fmla="*/ 14726 h 3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710" h="35476">
                  <a:moveTo>
                    <a:pt x="543711" y="14726"/>
                  </a:moveTo>
                  <a:cubicBezTo>
                    <a:pt x="543711" y="6572"/>
                    <a:pt x="537139" y="0"/>
                    <a:pt x="528985" y="0"/>
                  </a:cubicBezTo>
                  <a:lnTo>
                    <a:pt x="14726" y="0"/>
                  </a:lnTo>
                  <a:cubicBezTo>
                    <a:pt x="6572" y="0"/>
                    <a:pt x="0" y="6572"/>
                    <a:pt x="0" y="14726"/>
                  </a:cubicBezTo>
                  <a:lnTo>
                    <a:pt x="0" y="35477"/>
                  </a:lnTo>
                  <a:lnTo>
                    <a:pt x="543711" y="35477"/>
                  </a:lnTo>
                  <a:lnTo>
                    <a:pt x="543711" y="14726"/>
                  </a:lnTo>
                  <a:close/>
                </a:path>
              </a:pathLst>
            </a:custGeom>
            <a:solidFill>
              <a:srgbClr val="FFFFFF"/>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72" name="任意多边形: 形状 71"/>
            <p:cNvSpPr/>
            <p:nvPr/>
          </p:nvSpPr>
          <p:spPr>
            <a:xfrm>
              <a:off x="3833772" y="1137016"/>
              <a:ext cx="702960" cy="39797"/>
            </a:xfrm>
            <a:custGeom>
              <a:avLst/>
              <a:gdLst>
                <a:gd name="connsiteX0" fmla="*/ 0 w 702960"/>
                <a:gd name="connsiteY0" fmla="*/ 0 h 39797"/>
                <a:gd name="connsiteX1" fmla="*/ 702960 w 702960"/>
                <a:gd name="connsiteY1" fmla="*/ 0 h 39797"/>
                <a:gd name="connsiteX2" fmla="*/ 702960 w 702960"/>
                <a:gd name="connsiteY2" fmla="*/ 39797 h 39797"/>
                <a:gd name="connsiteX3" fmla="*/ 0 w 702960"/>
                <a:gd name="connsiteY3" fmla="*/ 39797 h 39797"/>
              </a:gdLst>
              <a:ahLst/>
              <a:cxnLst>
                <a:cxn ang="0">
                  <a:pos x="connsiteX0" y="connsiteY0"/>
                </a:cxn>
                <a:cxn ang="0">
                  <a:pos x="connsiteX1" y="connsiteY1"/>
                </a:cxn>
                <a:cxn ang="0">
                  <a:pos x="connsiteX2" y="connsiteY2"/>
                </a:cxn>
                <a:cxn ang="0">
                  <a:pos x="connsiteX3" y="connsiteY3"/>
                </a:cxn>
              </a:cxnLst>
              <a:rect l="l" t="t" r="r" b="b"/>
              <a:pathLst>
                <a:path w="702960" h="39797">
                  <a:moveTo>
                    <a:pt x="0" y="0"/>
                  </a:moveTo>
                  <a:lnTo>
                    <a:pt x="702960" y="0"/>
                  </a:lnTo>
                  <a:lnTo>
                    <a:pt x="702960" y="39797"/>
                  </a:lnTo>
                  <a:lnTo>
                    <a:pt x="0" y="39797"/>
                  </a:lnTo>
                  <a:close/>
                </a:path>
              </a:pathLst>
            </a:custGeom>
            <a:solidFill>
              <a:srgbClr val="FFFFFF"/>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grpSp>
      <p:grpSp>
        <p:nvGrpSpPr>
          <p:cNvPr id="80" name="图形 2"/>
          <p:cNvGrpSpPr/>
          <p:nvPr/>
        </p:nvGrpSpPr>
        <p:grpSpPr>
          <a:xfrm>
            <a:off x="2709034" y="1967838"/>
            <a:ext cx="467985" cy="463151"/>
            <a:chOff x="4493102" y="2114174"/>
            <a:chExt cx="971925" cy="961884"/>
          </a:xfrm>
        </p:grpSpPr>
        <p:sp>
          <p:nvSpPr>
            <p:cNvPr id="81" name="任意多边形: 形状 80"/>
            <p:cNvSpPr/>
            <p:nvPr/>
          </p:nvSpPr>
          <p:spPr>
            <a:xfrm>
              <a:off x="4867949" y="2617540"/>
              <a:ext cx="477078" cy="458518"/>
            </a:xfrm>
            <a:custGeom>
              <a:avLst/>
              <a:gdLst>
                <a:gd name="connsiteX0" fmla="*/ 237018 w 477078"/>
                <a:gd name="connsiteY0" fmla="*/ 458519 h 458518"/>
                <a:gd name="connsiteX1" fmla="*/ 0 w 477078"/>
                <a:gd name="connsiteY1" fmla="*/ 458519 h 458518"/>
                <a:gd name="connsiteX2" fmla="*/ 0 w 477078"/>
                <a:gd name="connsiteY2" fmla="*/ 389817 h 458518"/>
                <a:gd name="connsiteX3" fmla="*/ 104787 w 477078"/>
                <a:gd name="connsiteY3" fmla="*/ 53124 h 458518"/>
                <a:gd name="connsiteX4" fmla="*/ 104787 w 477078"/>
                <a:gd name="connsiteY4" fmla="*/ 0 h 458518"/>
                <a:gd name="connsiteX5" fmla="*/ 372291 w 477078"/>
                <a:gd name="connsiteY5" fmla="*/ 0 h 458518"/>
                <a:gd name="connsiteX6" fmla="*/ 372291 w 477078"/>
                <a:gd name="connsiteY6" fmla="*/ 53124 h 458518"/>
                <a:gd name="connsiteX7" fmla="*/ 477078 w 477078"/>
                <a:gd name="connsiteY7" fmla="*/ 389817 h 458518"/>
                <a:gd name="connsiteX8" fmla="*/ 477078 w 477078"/>
                <a:gd name="connsiteY8" fmla="*/ 458519 h 458518"/>
                <a:gd name="connsiteX9" fmla="*/ 240000 w 477078"/>
                <a:gd name="connsiteY9" fmla="*/ 458519 h 458518"/>
                <a:gd name="connsiteX10" fmla="*/ 237018 w 477078"/>
                <a:gd name="connsiteY10" fmla="*/ 458519 h 458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7078" h="458518">
                  <a:moveTo>
                    <a:pt x="237018" y="458519"/>
                  </a:moveTo>
                  <a:lnTo>
                    <a:pt x="0" y="458519"/>
                  </a:lnTo>
                  <a:lnTo>
                    <a:pt x="0" y="389817"/>
                  </a:lnTo>
                  <a:cubicBezTo>
                    <a:pt x="0" y="389817"/>
                    <a:pt x="104787" y="142454"/>
                    <a:pt x="104787" y="53124"/>
                  </a:cubicBezTo>
                  <a:lnTo>
                    <a:pt x="104787" y="0"/>
                  </a:lnTo>
                  <a:lnTo>
                    <a:pt x="372291" y="0"/>
                  </a:lnTo>
                  <a:lnTo>
                    <a:pt x="372291" y="53124"/>
                  </a:lnTo>
                  <a:cubicBezTo>
                    <a:pt x="372291" y="142454"/>
                    <a:pt x="477078" y="389817"/>
                    <a:pt x="477078" y="389817"/>
                  </a:cubicBezTo>
                  <a:lnTo>
                    <a:pt x="477078" y="458519"/>
                  </a:lnTo>
                  <a:lnTo>
                    <a:pt x="240000" y="458519"/>
                  </a:lnTo>
                  <a:lnTo>
                    <a:pt x="237018" y="458519"/>
                  </a:lnTo>
                  <a:close/>
                </a:path>
              </a:pathLst>
            </a:custGeom>
            <a:solidFill>
              <a:srgbClr val="FFFFFF"/>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82" name="任意多边形: 形状 81"/>
            <p:cNvSpPr/>
            <p:nvPr/>
          </p:nvSpPr>
          <p:spPr>
            <a:xfrm>
              <a:off x="4867888" y="3007357"/>
              <a:ext cx="119999" cy="68701"/>
            </a:xfrm>
            <a:custGeom>
              <a:avLst/>
              <a:gdLst>
                <a:gd name="connsiteX0" fmla="*/ 0 w 119999"/>
                <a:gd name="connsiteY0" fmla="*/ 0 h 68701"/>
                <a:gd name="connsiteX1" fmla="*/ 120000 w 119999"/>
                <a:gd name="connsiteY1" fmla="*/ 0 h 68701"/>
                <a:gd name="connsiteX2" fmla="*/ 120000 w 119999"/>
                <a:gd name="connsiteY2" fmla="*/ 68702 h 68701"/>
                <a:gd name="connsiteX3" fmla="*/ 0 w 119999"/>
                <a:gd name="connsiteY3" fmla="*/ 68702 h 68701"/>
              </a:gdLst>
              <a:ahLst/>
              <a:cxnLst>
                <a:cxn ang="0">
                  <a:pos x="connsiteX0" y="connsiteY0"/>
                </a:cxn>
                <a:cxn ang="0">
                  <a:pos x="connsiteX1" y="connsiteY1"/>
                </a:cxn>
                <a:cxn ang="0">
                  <a:pos x="connsiteX2" y="connsiteY2"/>
                </a:cxn>
                <a:cxn ang="0">
                  <a:pos x="connsiteX3" y="connsiteY3"/>
                </a:cxn>
              </a:cxnLst>
              <a:rect l="l" t="t" r="r" b="b"/>
              <a:pathLst>
                <a:path w="119999" h="68701">
                  <a:moveTo>
                    <a:pt x="0" y="0"/>
                  </a:moveTo>
                  <a:lnTo>
                    <a:pt x="120000" y="0"/>
                  </a:lnTo>
                  <a:lnTo>
                    <a:pt x="120000" y="68702"/>
                  </a:lnTo>
                  <a:lnTo>
                    <a:pt x="0" y="68702"/>
                  </a:lnTo>
                  <a:close/>
                </a:path>
              </a:pathLst>
            </a:custGeom>
            <a:solidFill>
              <a:schemeClr val="accent1"/>
            </a:solidFill>
            <a:ln w="6078" cap="flat">
              <a:noFill/>
              <a:prstDash val="solid"/>
              <a:miter/>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83" name="任意多边形: 形状 82"/>
            <p:cNvSpPr/>
            <p:nvPr/>
          </p:nvSpPr>
          <p:spPr>
            <a:xfrm>
              <a:off x="4972675" y="2618697"/>
              <a:ext cx="119999" cy="45882"/>
            </a:xfrm>
            <a:custGeom>
              <a:avLst/>
              <a:gdLst>
                <a:gd name="connsiteX0" fmla="*/ 0 w 119999"/>
                <a:gd name="connsiteY0" fmla="*/ 0 h 45882"/>
                <a:gd name="connsiteX1" fmla="*/ 120000 w 119999"/>
                <a:gd name="connsiteY1" fmla="*/ 0 h 45882"/>
                <a:gd name="connsiteX2" fmla="*/ 120000 w 119999"/>
                <a:gd name="connsiteY2" fmla="*/ 45882 h 45882"/>
                <a:gd name="connsiteX3" fmla="*/ 0 w 119999"/>
                <a:gd name="connsiteY3" fmla="*/ 45882 h 45882"/>
              </a:gdLst>
              <a:ahLst/>
              <a:cxnLst>
                <a:cxn ang="0">
                  <a:pos x="connsiteX0" y="connsiteY0"/>
                </a:cxn>
                <a:cxn ang="0">
                  <a:pos x="connsiteX1" y="connsiteY1"/>
                </a:cxn>
                <a:cxn ang="0">
                  <a:pos x="connsiteX2" y="connsiteY2"/>
                </a:cxn>
                <a:cxn ang="0">
                  <a:pos x="connsiteX3" y="connsiteY3"/>
                </a:cxn>
              </a:cxnLst>
              <a:rect l="l" t="t" r="r" b="b"/>
              <a:pathLst>
                <a:path w="119999" h="45882">
                  <a:moveTo>
                    <a:pt x="0" y="0"/>
                  </a:moveTo>
                  <a:lnTo>
                    <a:pt x="120000" y="0"/>
                  </a:lnTo>
                  <a:lnTo>
                    <a:pt x="120000" y="45882"/>
                  </a:lnTo>
                  <a:lnTo>
                    <a:pt x="0" y="45882"/>
                  </a:lnTo>
                  <a:close/>
                </a:path>
              </a:pathLst>
            </a:custGeom>
            <a:solidFill>
              <a:schemeClr val="accent1"/>
            </a:solidFill>
            <a:ln w="6078" cap="flat">
              <a:noFill/>
              <a:prstDash val="solid"/>
              <a:miter/>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84" name="任意多边形: 形状 83"/>
            <p:cNvSpPr/>
            <p:nvPr/>
          </p:nvSpPr>
          <p:spPr>
            <a:xfrm>
              <a:off x="4867949" y="2617540"/>
              <a:ext cx="477078" cy="458518"/>
            </a:xfrm>
            <a:custGeom>
              <a:avLst/>
              <a:gdLst>
                <a:gd name="connsiteX0" fmla="*/ 237018 w 477078"/>
                <a:gd name="connsiteY0" fmla="*/ 458519 h 458518"/>
                <a:gd name="connsiteX1" fmla="*/ 0 w 477078"/>
                <a:gd name="connsiteY1" fmla="*/ 458519 h 458518"/>
                <a:gd name="connsiteX2" fmla="*/ 0 w 477078"/>
                <a:gd name="connsiteY2" fmla="*/ 389817 h 458518"/>
                <a:gd name="connsiteX3" fmla="*/ 104787 w 477078"/>
                <a:gd name="connsiteY3" fmla="*/ 53124 h 458518"/>
                <a:gd name="connsiteX4" fmla="*/ 104787 w 477078"/>
                <a:gd name="connsiteY4" fmla="*/ 0 h 458518"/>
                <a:gd name="connsiteX5" fmla="*/ 372291 w 477078"/>
                <a:gd name="connsiteY5" fmla="*/ 0 h 458518"/>
                <a:gd name="connsiteX6" fmla="*/ 372291 w 477078"/>
                <a:gd name="connsiteY6" fmla="*/ 53124 h 458518"/>
                <a:gd name="connsiteX7" fmla="*/ 477078 w 477078"/>
                <a:gd name="connsiteY7" fmla="*/ 389817 h 458518"/>
                <a:gd name="connsiteX8" fmla="*/ 477078 w 477078"/>
                <a:gd name="connsiteY8" fmla="*/ 458519 h 458518"/>
                <a:gd name="connsiteX9" fmla="*/ 240000 w 477078"/>
                <a:gd name="connsiteY9" fmla="*/ 458519 h 458518"/>
                <a:gd name="connsiteX10" fmla="*/ 237018 w 477078"/>
                <a:gd name="connsiteY10" fmla="*/ 458519 h 458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7078" h="458518">
                  <a:moveTo>
                    <a:pt x="237018" y="458519"/>
                  </a:moveTo>
                  <a:lnTo>
                    <a:pt x="0" y="458519"/>
                  </a:lnTo>
                  <a:lnTo>
                    <a:pt x="0" y="389817"/>
                  </a:lnTo>
                  <a:cubicBezTo>
                    <a:pt x="0" y="389817"/>
                    <a:pt x="104787" y="142454"/>
                    <a:pt x="104787" y="53124"/>
                  </a:cubicBezTo>
                  <a:lnTo>
                    <a:pt x="104787" y="0"/>
                  </a:lnTo>
                  <a:lnTo>
                    <a:pt x="372291" y="0"/>
                  </a:lnTo>
                  <a:lnTo>
                    <a:pt x="372291" y="53124"/>
                  </a:lnTo>
                  <a:cubicBezTo>
                    <a:pt x="372291" y="142454"/>
                    <a:pt x="477078" y="389817"/>
                    <a:pt x="477078" y="389817"/>
                  </a:cubicBezTo>
                  <a:lnTo>
                    <a:pt x="477078" y="458519"/>
                  </a:lnTo>
                  <a:lnTo>
                    <a:pt x="240000" y="458519"/>
                  </a:lnTo>
                  <a:lnTo>
                    <a:pt x="237018" y="458519"/>
                  </a:lnTo>
                  <a:close/>
                </a:path>
              </a:pathLst>
            </a:custGeom>
            <a:no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85" name="任意多边形: 形状 84"/>
            <p:cNvSpPr/>
            <p:nvPr/>
          </p:nvSpPr>
          <p:spPr>
            <a:xfrm>
              <a:off x="4987888" y="2478251"/>
              <a:ext cx="477139" cy="597808"/>
            </a:xfrm>
            <a:custGeom>
              <a:avLst/>
              <a:gdLst>
                <a:gd name="connsiteX0" fmla="*/ 237079 w 477139"/>
                <a:gd name="connsiteY0" fmla="*/ 597808 h 597808"/>
                <a:gd name="connsiteX1" fmla="*/ 0 w 477139"/>
                <a:gd name="connsiteY1" fmla="*/ 597808 h 597808"/>
                <a:gd name="connsiteX2" fmla="*/ 0 w 477139"/>
                <a:gd name="connsiteY2" fmla="*/ 529106 h 597808"/>
                <a:gd name="connsiteX3" fmla="*/ 104787 w 477139"/>
                <a:gd name="connsiteY3" fmla="*/ 192413 h 597808"/>
                <a:gd name="connsiteX4" fmla="*/ 104787 w 477139"/>
                <a:gd name="connsiteY4" fmla="*/ 0 h 597808"/>
                <a:gd name="connsiteX5" fmla="*/ 237079 w 477139"/>
                <a:gd name="connsiteY5" fmla="*/ 0 h 597808"/>
                <a:gd name="connsiteX6" fmla="*/ 240061 w 477139"/>
                <a:gd name="connsiteY6" fmla="*/ 0 h 597808"/>
                <a:gd name="connsiteX7" fmla="*/ 372352 w 477139"/>
                <a:gd name="connsiteY7" fmla="*/ 0 h 597808"/>
                <a:gd name="connsiteX8" fmla="*/ 372352 w 477139"/>
                <a:gd name="connsiteY8" fmla="*/ 192413 h 597808"/>
                <a:gd name="connsiteX9" fmla="*/ 477139 w 477139"/>
                <a:gd name="connsiteY9" fmla="*/ 529106 h 597808"/>
                <a:gd name="connsiteX10" fmla="*/ 477139 w 477139"/>
                <a:gd name="connsiteY10" fmla="*/ 597808 h 597808"/>
                <a:gd name="connsiteX11" fmla="*/ 240121 w 477139"/>
                <a:gd name="connsiteY11" fmla="*/ 597808 h 597808"/>
                <a:gd name="connsiteX12" fmla="*/ 237079 w 477139"/>
                <a:gd name="connsiteY12" fmla="*/ 597808 h 597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7139" h="597808">
                  <a:moveTo>
                    <a:pt x="237079" y="597808"/>
                  </a:moveTo>
                  <a:lnTo>
                    <a:pt x="0" y="597808"/>
                  </a:lnTo>
                  <a:lnTo>
                    <a:pt x="0" y="529106"/>
                  </a:lnTo>
                  <a:cubicBezTo>
                    <a:pt x="0" y="529106"/>
                    <a:pt x="104787" y="281744"/>
                    <a:pt x="104787" y="192413"/>
                  </a:cubicBezTo>
                  <a:lnTo>
                    <a:pt x="104787" y="0"/>
                  </a:lnTo>
                  <a:lnTo>
                    <a:pt x="237079" y="0"/>
                  </a:lnTo>
                  <a:lnTo>
                    <a:pt x="240061" y="0"/>
                  </a:lnTo>
                  <a:lnTo>
                    <a:pt x="372352" y="0"/>
                  </a:lnTo>
                  <a:lnTo>
                    <a:pt x="372352" y="192413"/>
                  </a:lnTo>
                  <a:cubicBezTo>
                    <a:pt x="372352" y="281744"/>
                    <a:pt x="477139" y="529106"/>
                    <a:pt x="477139" y="529106"/>
                  </a:cubicBezTo>
                  <a:lnTo>
                    <a:pt x="477139" y="597808"/>
                  </a:lnTo>
                  <a:lnTo>
                    <a:pt x="240121" y="597808"/>
                  </a:lnTo>
                  <a:lnTo>
                    <a:pt x="237079" y="597808"/>
                  </a:lnTo>
                  <a:close/>
                </a:path>
              </a:pathLst>
            </a:custGeom>
            <a:solidFill>
              <a:srgbClr val="FFFFFF"/>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86" name="任意多边形: 形状 85"/>
            <p:cNvSpPr/>
            <p:nvPr/>
          </p:nvSpPr>
          <p:spPr>
            <a:xfrm>
              <a:off x="4987888" y="3007357"/>
              <a:ext cx="477078" cy="68701"/>
            </a:xfrm>
            <a:custGeom>
              <a:avLst/>
              <a:gdLst>
                <a:gd name="connsiteX0" fmla="*/ 0 w 477078"/>
                <a:gd name="connsiteY0" fmla="*/ 0 h 68701"/>
                <a:gd name="connsiteX1" fmla="*/ 477078 w 477078"/>
                <a:gd name="connsiteY1" fmla="*/ 0 h 68701"/>
                <a:gd name="connsiteX2" fmla="*/ 477078 w 477078"/>
                <a:gd name="connsiteY2" fmla="*/ 68702 h 68701"/>
                <a:gd name="connsiteX3" fmla="*/ 0 w 477078"/>
                <a:gd name="connsiteY3" fmla="*/ 68702 h 68701"/>
              </a:gdLst>
              <a:ahLst/>
              <a:cxnLst>
                <a:cxn ang="0">
                  <a:pos x="connsiteX0" y="connsiteY0"/>
                </a:cxn>
                <a:cxn ang="0">
                  <a:pos x="connsiteX1" y="connsiteY1"/>
                </a:cxn>
                <a:cxn ang="0">
                  <a:pos x="connsiteX2" y="connsiteY2"/>
                </a:cxn>
                <a:cxn ang="0">
                  <a:pos x="connsiteX3" y="connsiteY3"/>
                </a:cxn>
              </a:cxnLst>
              <a:rect l="l" t="t" r="r" b="b"/>
              <a:pathLst>
                <a:path w="477078" h="68701">
                  <a:moveTo>
                    <a:pt x="0" y="0"/>
                  </a:moveTo>
                  <a:lnTo>
                    <a:pt x="477078" y="0"/>
                  </a:lnTo>
                  <a:lnTo>
                    <a:pt x="477078" y="68702"/>
                  </a:lnTo>
                  <a:lnTo>
                    <a:pt x="0" y="68702"/>
                  </a:lnTo>
                  <a:close/>
                </a:path>
              </a:pathLst>
            </a:custGeom>
            <a:solidFill>
              <a:schemeClr val="accent3"/>
            </a:solidFill>
            <a:ln w="6078" cap="flat">
              <a:noFill/>
              <a:prstDash val="solid"/>
              <a:miter/>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87" name="任意多边形: 形状 86"/>
            <p:cNvSpPr/>
            <p:nvPr/>
          </p:nvSpPr>
          <p:spPr>
            <a:xfrm>
              <a:off x="5092675" y="2478251"/>
              <a:ext cx="267504" cy="186267"/>
            </a:xfrm>
            <a:custGeom>
              <a:avLst/>
              <a:gdLst>
                <a:gd name="connsiteX0" fmla="*/ 0 w 267504"/>
                <a:gd name="connsiteY0" fmla="*/ 0 h 186267"/>
                <a:gd name="connsiteX1" fmla="*/ 267505 w 267504"/>
                <a:gd name="connsiteY1" fmla="*/ 0 h 186267"/>
                <a:gd name="connsiteX2" fmla="*/ 267505 w 267504"/>
                <a:gd name="connsiteY2" fmla="*/ 186267 h 186267"/>
                <a:gd name="connsiteX3" fmla="*/ 0 w 267504"/>
                <a:gd name="connsiteY3" fmla="*/ 186267 h 186267"/>
              </a:gdLst>
              <a:ahLst/>
              <a:cxnLst>
                <a:cxn ang="0">
                  <a:pos x="connsiteX0" y="connsiteY0"/>
                </a:cxn>
                <a:cxn ang="0">
                  <a:pos x="connsiteX1" y="connsiteY1"/>
                </a:cxn>
                <a:cxn ang="0">
                  <a:pos x="connsiteX2" y="connsiteY2"/>
                </a:cxn>
                <a:cxn ang="0">
                  <a:pos x="connsiteX3" y="connsiteY3"/>
                </a:cxn>
              </a:cxnLst>
              <a:rect l="l" t="t" r="r" b="b"/>
              <a:pathLst>
                <a:path w="267504" h="186267">
                  <a:moveTo>
                    <a:pt x="0" y="0"/>
                  </a:moveTo>
                  <a:lnTo>
                    <a:pt x="267505" y="0"/>
                  </a:lnTo>
                  <a:lnTo>
                    <a:pt x="267505" y="186267"/>
                  </a:lnTo>
                  <a:lnTo>
                    <a:pt x="0" y="186267"/>
                  </a:lnTo>
                  <a:close/>
                </a:path>
              </a:pathLst>
            </a:custGeom>
            <a:solidFill>
              <a:schemeClr val="accent3"/>
            </a:solidFill>
            <a:ln w="6078" cap="flat">
              <a:noFill/>
              <a:prstDash val="solid"/>
              <a:miter/>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88" name="任意多边形: 形状 87"/>
            <p:cNvSpPr/>
            <p:nvPr/>
          </p:nvSpPr>
          <p:spPr>
            <a:xfrm>
              <a:off x="4987888" y="2478251"/>
              <a:ext cx="477139" cy="597808"/>
            </a:xfrm>
            <a:custGeom>
              <a:avLst/>
              <a:gdLst>
                <a:gd name="connsiteX0" fmla="*/ 237079 w 477139"/>
                <a:gd name="connsiteY0" fmla="*/ 597808 h 597808"/>
                <a:gd name="connsiteX1" fmla="*/ 0 w 477139"/>
                <a:gd name="connsiteY1" fmla="*/ 597808 h 597808"/>
                <a:gd name="connsiteX2" fmla="*/ 0 w 477139"/>
                <a:gd name="connsiteY2" fmla="*/ 529106 h 597808"/>
                <a:gd name="connsiteX3" fmla="*/ 104787 w 477139"/>
                <a:gd name="connsiteY3" fmla="*/ 192413 h 597808"/>
                <a:gd name="connsiteX4" fmla="*/ 104787 w 477139"/>
                <a:gd name="connsiteY4" fmla="*/ 0 h 597808"/>
                <a:gd name="connsiteX5" fmla="*/ 237079 w 477139"/>
                <a:gd name="connsiteY5" fmla="*/ 0 h 597808"/>
                <a:gd name="connsiteX6" fmla="*/ 240061 w 477139"/>
                <a:gd name="connsiteY6" fmla="*/ 0 h 597808"/>
                <a:gd name="connsiteX7" fmla="*/ 372352 w 477139"/>
                <a:gd name="connsiteY7" fmla="*/ 0 h 597808"/>
                <a:gd name="connsiteX8" fmla="*/ 372352 w 477139"/>
                <a:gd name="connsiteY8" fmla="*/ 192413 h 597808"/>
                <a:gd name="connsiteX9" fmla="*/ 477139 w 477139"/>
                <a:gd name="connsiteY9" fmla="*/ 529106 h 597808"/>
                <a:gd name="connsiteX10" fmla="*/ 477139 w 477139"/>
                <a:gd name="connsiteY10" fmla="*/ 597808 h 597808"/>
                <a:gd name="connsiteX11" fmla="*/ 240121 w 477139"/>
                <a:gd name="connsiteY11" fmla="*/ 597808 h 597808"/>
                <a:gd name="connsiteX12" fmla="*/ 237079 w 477139"/>
                <a:gd name="connsiteY12" fmla="*/ 597808 h 597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7139" h="597808">
                  <a:moveTo>
                    <a:pt x="237079" y="597808"/>
                  </a:moveTo>
                  <a:lnTo>
                    <a:pt x="0" y="597808"/>
                  </a:lnTo>
                  <a:lnTo>
                    <a:pt x="0" y="529106"/>
                  </a:lnTo>
                  <a:cubicBezTo>
                    <a:pt x="0" y="529106"/>
                    <a:pt x="104787" y="281744"/>
                    <a:pt x="104787" y="192413"/>
                  </a:cubicBezTo>
                  <a:lnTo>
                    <a:pt x="104787" y="0"/>
                  </a:lnTo>
                  <a:lnTo>
                    <a:pt x="237079" y="0"/>
                  </a:lnTo>
                  <a:lnTo>
                    <a:pt x="240061" y="0"/>
                  </a:lnTo>
                  <a:lnTo>
                    <a:pt x="372352" y="0"/>
                  </a:lnTo>
                  <a:lnTo>
                    <a:pt x="372352" y="192413"/>
                  </a:lnTo>
                  <a:cubicBezTo>
                    <a:pt x="372352" y="281744"/>
                    <a:pt x="477139" y="529106"/>
                    <a:pt x="477139" y="529106"/>
                  </a:cubicBezTo>
                  <a:lnTo>
                    <a:pt x="477139" y="597808"/>
                  </a:lnTo>
                  <a:lnTo>
                    <a:pt x="240121" y="597808"/>
                  </a:lnTo>
                  <a:lnTo>
                    <a:pt x="237079" y="597808"/>
                  </a:lnTo>
                  <a:close/>
                </a:path>
              </a:pathLst>
            </a:custGeom>
            <a:no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grpSp>
          <p:nvGrpSpPr>
            <p:cNvPr id="89" name="图形 2"/>
            <p:cNvGrpSpPr/>
            <p:nvPr/>
          </p:nvGrpSpPr>
          <p:grpSpPr>
            <a:xfrm>
              <a:off x="5119436" y="2749102"/>
              <a:ext cx="213981" cy="200141"/>
              <a:chOff x="5119436" y="2749102"/>
              <a:chExt cx="213981" cy="200141"/>
            </a:xfrm>
            <a:solidFill>
              <a:srgbClr val="FF5A39"/>
            </a:solidFill>
          </p:grpSpPr>
          <p:sp>
            <p:nvSpPr>
              <p:cNvPr id="96" name="任意多边形: 形状 95"/>
              <p:cNvSpPr/>
              <p:nvPr/>
            </p:nvSpPr>
            <p:spPr>
              <a:xfrm>
                <a:off x="5119436" y="2749102"/>
                <a:ext cx="90804" cy="92555"/>
              </a:xfrm>
              <a:custGeom>
                <a:avLst/>
                <a:gdLst>
                  <a:gd name="connsiteX0" fmla="*/ 90804 w 90804"/>
                  <a:gd name="connsiteY0" fmla="*/ 64686 h 92555"/>
                  <a:gd name="connsiteX1" fmla="*/ 53380 w 90804"/>
                  <a:gd name="connsiteY1" fmla="*/ 0 h 92555"/>
                  <a:gd name="connsiteX2" fmla="*/ 13827 w 90804"/>
                  <a:gd name="connsiteY2" fmla="*/ 39371 h 92555"/>
                  <a:gd name="connsiteX3" fmla="*/ 13 w 90804"/>
                  <a:gd name="connsiteY3" fmla="*/ 92556 h 92555"/>
                  <a:gd name="connsiteX4" fmla="*/ 74678 w 90804"/>
                  <a:gd name="connsiteY4" fmla="*/ 92556 h 92555"/>
                  <a:gd name="connsiteX5" fmla="*/ 79060 w 90804"/>
                  <a:gd name="connsiteY5" fmla="*/ 76917 h 92555"/>
                  <a:gd name="connsiteX6" fmla="*/ 90804 w 90804"/>
                  <a:gd name="connsiteY6" fmla="*/ 64686 h 9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804" h="92555">
                    <a:moveTo>
                      <a:pt x="90804" y="64686"/>
                    </a:moveTo>
                    <a:lnTo>
                      <a:pt x="53380" y="0"/>
                    </a:lnTo>
                    <a:cubicBezTo>
                      <a:pt x="53380" y="0"/>
                      <a:pt x="28614" y="13448"/>
                      <a:pt x="13827" y="39371"/>
                    </a:cubicBezTo>
                    <a:cubicBezTo>
                      <a:pt x="-960" y="65294"/>
                      <a:pt x="13" y="92556"/>
                      <a:pt x="13" y="92556"/>
                    </a:cubicBezTo>
                    <a:lnTo>
                      <a:pt x="74678" y="92556"/>
                    </a:lnTo>
                    <a:cubicBezTo>
                      <a:pt x="74678" y="92556"/>
                      <a:pt x="74435" y="84706"/>
                      <a:pt x="79060" y="76917"/>
                    </a:cubicBezTo>
                    <a:cubicBezTo>
                      <a:pt x="83684" y="69006"/>
                      <a:pt x="90804" y="64686"/>
                      <a:pt x="90804" y="64686"/>
                    </a:cubicBezTo>
                    <a:close/>
                  </a:path>
                </a:pathLst>
              </a:custGeom>
              <a:solidFill>
                <a:schemeClr val="accent1"/>
              </a:solidFill>
              <a:ln w="6078" cap="flat">
                <a:noFill/>
                <a:prstDash val="solid"/>
                <a:miter/>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97" name="任意多边形: 形状 96"/>
              <p:cNvSpPr/>
              <p:nvPr/>
            </p:nvSpPr>
            <p:spPr>
              <a:xfrm>
                <a:off x="5242614" y="2749102"/>
                <a:ext cx="90804" cy="92555"/>
              </a:xfrm>
              <a:custGeom>
                <a:avLst/>
                <a:gdLst>
                  <a:gd name="connsiteX0" fmla="*/ 0 w 90804"/>
                  <a:gd name="connsiteY0" fmla="*/ 64686 h 92555"/>
                  <a:gd name="connsiteX1" fmla="*/ 37424 w 90804"/>
                  <a:gd name="connsiteY1" fmla="*/ 0 h 92555"/>
                  <a:gd name="connsiteX2" fmla="*/ 76978 w 90804"/>
                  <a:gd name="connsiteY2" fmla="*/ 39371 h 92555"/>
                  <a:gd name="connsiteX3" fmla="*/ 90791 w 90804"/>
                  <a:gd name="connsiteY3" fmla="*/ 92556 h 92555"/>
                  <a:gd name="connsiteX4" fmla="*/ 16126 w 90804"/>
                  <a:gd name="connsiteY4" fmla="*/ 92556 h 92555"/>
                  <a:gd name="connsiteX5" fmla="*/ 11744 w 90804"/>
                  <a:gd name="connsiteY5" fmla="*/ 76917 h 92555"/>
                  <a:gd name="connsiteX6" fmla="*/ 0 w 90804"/>
                  <a:gd name="connsiteY6" fmla="*/ 64686 h 9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804" h="92555">
                    <a:moveTo>
                      <a:pt x="0" y="64686"/>
                    </a:moveTo>
                    <a:lnTo>
                      <a:pt x="37424" y="0"/>
                    </a:lnTo>
                    <a:cubicBezTo>
                      <a:pt x="37424" y="0"/>
                      <a:pt x="62191" y="13448"/>
                      <a:pt x="76978" y="39371"/>
                    </a:cubicBezTo>
                    <a:cubicBezTo>
                      <a:pt x="91764" y="65294"/>
                      <a:pt x="90791" y="92556"/>
                      <a:pt x="90791" y="92556"/>
                    </a:cubicBezTo>
                    <a:lnTo>
                      <a:pt x="16126" y="92556"/>
                    </a:lnTo>
                    <a:cubicBezTo>
                      <a:pt x="16126" y="92556"/>
                      <a:pt x="16369" y="84706"/>
                      <a:pt x="11744" y="76917"/>
                    </a:cubicBezTo>
                    <a:cubicBezTo>
                      <a:pt x="7120" y="69006"/>
                      <a:pt x="0" y="64686"/>
                      <a:pt x="0" y="64686"/>
                    </a:cubicBezTo>
                    <a:close/>
                  </a:path>
                </a:pathLst>
              </a:custGeom>
              <a:solidFill>
                <a:schemeClr val="accent1"/>
              </a:solidFill>
              <a:ln w="6078" cap="flat">
                <a:noFill/>
                <a:prstDash val="solid"/>
                <a:miter/>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98" name="任意多边形: 形状 97"/>
              <p:cNvSpPr/>
              <p:nvPr/>
            </p:nvSpPr>
            <p:spPr>
              <a:xfrm>
                <a:off x="5172756" y="2869832"/>
                <a:ext cx="106794" cy="79411"/>
              </a:xfrm>
              <a:custGeom>
                <a:avLst/>
                <a:gdLst>
                  <a:gd name="connsiteX0" fmla="*/ 69249 w 106794"/>
                  <a:gd name="connsiteY0" fmla="*/ 0 h 79411"/>
                  <a:gd name="connsiteX1" fmla="*/ 106795 w 106794"/>
                  <a:gd name="connsiteY1" fmla="*/ 64625 h 79411"/>
                  <a:gd name="connsiteX2" fmla="*/ 53002 w 106794"/>
                  <a:gd name="connsiteY2" fmla="*/ 79412 h 79411"/>
                  <a:gd name="connsiteX3" fmla="*/ 0 w 106794"/>
                  <a:gd name="connsiteY3" fmla="*/ 64990 h 79411"/>
                  <a:gd name="connsiteX4" fmla="*/ 37059 w 106794"/>
                  <a:gd name="connsiteY4" fmla="*/ 183 h 79411"/>
                  <a:gd name="connsiteX5" fmla="*/ 52880 w 106794"/>
                  <a:gd name="connsiteY5" fmla="*/ 4138 h 79411"/>
                  <a:gd name="connsiteX6" fmla="*/ 69249 w 106794"/>
                  <a:gd name="connsiteY6" fmla="*/ 0 h 79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794" h="79411">
                    <a:moveTo>
                      <a:pt x="69249" y="0"/>
                    </a:moveTo>
                    <a:lnTo>
                      <a:pt x="106795" y="64625"/>
                    </a:lnTo>
                    <a:cubicBezTo>
                      <a:pt x="106795" y="64625"/>
                      <a:pt x="82819" y="79473"/>
                      <a:pt x="53002" y="79412"/>
                    </a:cubicBezTo>
                    <a:cubicBezTo>
                      <a:pt x="23185" y="79412"/>
                      <a:pt x="0" y="64990"/>
                      <a:pt x="0" y="64990"/>
                    </a:cubicBezTo>
                    <a:lnTo>
                      <a:pt x="37059" y="183"/>
                    </a:lnTo>
                    <a:cubicBezTo>
                      <a:pt x="37059" y="183"/>
                      <a:pt x="43752" y="4260"/>
                      <a:pt x="52880" y="4138"/>
                    </a:cubicBezTo>
                    <a:cubicBezTo>
                      <a:pt x="62008" y="4016"/>
                      <a:pt x="69249" y="0"/>
                      <a:pt x="69249" y="0"/>
                    </a:cubicBezTo>
                    <a:close/>
                  </a:path>
                </a:pathLst>
              </a:custGeom>
              <a:solidFill>
                <a:schemeClr val="accent1"/>
              </a:solidFill>
              <a:ln w="6078" cap="flat">
                <a:noFill/>
                <a:prstDash val="solid"/>
                <a:miter/>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99" name="任意多边形: 形状 98"/>
              <p:cNvSpPr/>
              <p:nvPr/>
            </p:nvSpPr>
            <p:spPr>
              <a:xfrm>
                <a:off x="5213161" y="2828331"/>
                <a:ext cx="26531" cy="26531"/>
              </a:xfrm>
              <a:custGeom>
                <a:avLst/>
                <a:gdLst>
                  <a:gd name="connsiteX0" fmla="*/ 26531 w 26531"/>
                  <a:gd name="connsiteY0" fmla="*/ 13266 h 26531"/>
                  <a:gd name="connsiteX1" fmla="*/ 13266 w 26531"/>
                  <a:gd name="connsiteY1" fmla="*/ 26531 h 26531"/>
                  <a:gd name="connsiteX2" fmla="*/ 0 w 26531"/>
                  <a:gd name="connsiteY2" fmla="*/ 13266 h 26531"/>
                  <a:gd name="connsiteX3" fmla="*/ 13266 w 26531"/>
                  <a:gd name="connsiteY3" fmla="*/ 0 h 26531"/>
                  <a:gd name="connsiteX4" fmla="*/ 26531 w 26531"/>
                  <a:gd name="connsiteY4" fmla="*/ 13266 h 26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31" h="26531">
                    <a:moveTo>
                      <a:pt x="26531" y="13266"/>
                    </a:moveTo>
                    <a:cubicBezTo>
                      <a:pt x="26531" y="20629"/>
                      <a:pt x="20568" y="26531"/>
                      <a:pt x="13266" y="26531"/>
                    </a:cubicBezTo>
                    <a:cubicBezTo>
                      <a:pt x="5903" y="26531"/>
                      <a:pt x="0" y="20568"/>
                      <a:pt x="0" y="13266"/>
                    </a:cubicBezTo>
                    <a:cubicBezTo>
                      <a:pt x="0" y="5963"/>
                      <a:pt x="5903" y="0"/>
                      <a:pt x="13266" y="0"/>
                    </a:cubicBezTo>
                    <a:cubicBezTo>
                      <a:pt x="20629" y="0"/>
                      <a:pt x="26531" y="5963"/>
                      <a:pt x="26531" y="13266"/>
                    </a:cubicBezTo>
                    <a:close/>
                  </a:path>
                </a:pathLst>
              </a:custGeom>
              <a:solidFill>
                <a:schemeClr val="accent1"/>
              </a:solidFill>
              <a:ln w="6078" cap="flat">
                <a:noFill/>
                <a:prstDash val="solid"/>
                <a:miter/>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grpSp>
        <p:sp>
          <p:nvSpPr>
            <p:cNvPr id="90" name="任意多边形: 形状 89"/>
            <p:cNvSpPr/>
            <p:nvPr/>
          </p:nvSpPr>
          <p:spPr>
            <a:xfrm>
              <a:off x="4634400" y="2114174"/>
              <a:ext cx="725779" cy="258924"/>
            </a:xfrm>
            <a:custGeom>
              <a:avLst/>
              <a:gdLst>
                <a:gd name="connsiteX0" fmla="*/ 53245 w 725779"/>
                <a:gd name="connsiteY0" fmla="*/ 158458 h 258924"/>
                <a:gd name="connsiteX1" fmla="*/ 0 w 725779"/>
                <a:gd name="connsiteY1" fmla="*/ 105213 h 258924"/>
                <a:gd name="connsiteX2" fmla="*/ 53245 w 725779"/>
                <a:gd name="connsiteY2" fmla="*/ 51968 h 258924"/>
                <a:gd name="connsiteX3" fmla="*/ 142150 w 725779"/>
                <a:gd name="connsiteY3" fmla="*/ 51968 h 258924"/>
                <a:gd name="connsiteX4" fmla="*/ 194117 w 725779"/>
                <a:gd name="connsiteY4" fmla="*/ 0 h 258924"/>
                <a:gd name="connsiteX5" fmla="*/ 365050 w 725779"/>
                <a:gd name="connsiteY5" fmla="*/ 0 h 258924"/>
                <a:gd name="connsiteX6" fmla="*/ 406247 w 725779"/>
                <a:gd name="connsiteY6" fmla="*/ 41197 h 258924"/>
                <a:gd name="connsiteX7" fmla="*/ 510182 w 725779"/>
                <a:gd name="connsiteY7" fmla="*/ 41197 h 258924"/>
                <a:gd name="connsiteX8" fmla="*/ 567747 w 725779"/>
                <a:gd name="connsiteY8" fmla="*/ 98763 h 258924"/>
                <a:gd name="connsiteX9" fmla="*/ 567747 w 725779"/>
                <a:gd name="connsiteY9" fmla="*/ 100892 h 258924"/>
                <a:gd name="connsiteX10" fmla="*/ 725780 w 725779"/>
                <a:gd name="connsiteY10" fmla="*/ 258925 h 258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5779" h="258924">
                  <a:moveTo>
                    <a:pt x="53245" y="158458"/>
                  </a:moveTo>
                  <a:cubicBezTo>
                    <a:pt x="23854" y="158458"/>
                    <a:pt x="0" y="134604"/>
                    <a:pt x="0" y="105213"/>
                  </a:cubicBezTo>
                  <a:cubicBezTo>
                    <a:pt x="0" y="75822"/>
                    <a:pt x="23854" y="51968"/>
                    <a:pt x="53245" y="51968"/>
                  </a:cubicBezTo>
                  <a:lnTo>
                    <a:pt x="142150" y="51968"/>
                  </a:lnTo>
                  <a:cubicBezTo>
                    <a:pt x="142150" y="23245"/>
                    <a:pt x="165395" y="0"/>
                    <a:pt x="194117" y="0"/>
                  </a:cubicBezTo>
                  <a:lnTo>
                    <a:pt x="365050" y="0"/>
                  </a:lnTo>
                  <a:cubicBezTo>
                    <a:pt x="387809" y="0"/>
                    <a:pt x="406247" y="18438"/>
                    <a:pt x="406247" y="41197"/>
                  </a:cubicBezTo>
                  <a:lnTo>
                    <a:pt x="510182" y="41197"/>
                  </a:lnTo>
                  <a:cubicBezTo>
                    <a:pt x="541946" y="41197"/>
                    <a:pt x="567747" y="66937"/>
                    <a:pt x="567747" y="98763"/>
                  </a:cubicBezTo>
                  <a:lnTo>
                    <a:pt x="567747" y="100892"/>
                  </a:lnTo>
                  <a:cubicBezTo>
                    <a:pt x="655009" y="100892"/>
                    <a:pt x="725780" y="171663"/>
                    <a:pt x="725780" y="258925"/>
                  </a:cubicBezTo>
                </a:path>
              </a:pathLst>
            </a:custGeom>
            <a:noFill/>
            <a:ln w="18233" cap="rnd">
              <a:solidFill>
                <a:schemeClr val="accent2"/>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91" name="任意多边形: 形状 90"/>
            <p:cNvSpPr/>
            <p:nvPr/>
          </p:nvSpPr>
          <p:spPr>
            <a:xfrm>
              <a:off x="5014054" y="2227724"/>
              <a:ext cx="161500" cy="57565"/>
            </a:xfrm>
            <a:custGeom>
              <a:avLst/>
              <a:gdLst>
                <a:gd name="connsiteX0" fmla="*/ 0 w 161500"/>
                <a:gd name="connsiteY0" fmla="*/ 0 h 57565"/>
                <a:gd name="connsiteX1" fmla="*/ 103935 w 161500"/>
                <a:gd name="connsiteY1" fmla="*/ 0 h 57565"/>
                <a:gd name="connsiteX2" fmla="*/ 161501 w 161500"/>
                <a:gd name="connsiteY2" fmla="*/ 57566 h 57565"/>
              </a:gdLst>
              <a:ahLst/>
              <a:cxnLst>
                <a:cxn ang="0">
                  <a:pos x="connsiteX0" y="connsiteY0"/>
                </a:cxn>
                <a:cxn ang="0">
                  <a:pos x="connsiteX1" y="connsiteY1"/>
                </a:cxn>
                <a:cxn ang="0">
                  <a:pos x="connsiteX2" y="connsiteY2"/>
                </a:cxn>
              </a:cxnLst>
              <a:rect l="l" t="t" r="r" b="b"/>
              <a:pathLst>
                <a:path w="161500" h="57565">
                  <a:moveTo>
                    <a:pt x="0" y="0"/>
                  </a:moveTo>
                  <a:lnTo>
                    <a:pt x="103935" y="0"/>
                  </a:lnTo>
                  <a:cubicBezTo>
                    <a:pt x="135699" y="0"/>
                    <a:pt x="161501" y="25740"/>
                    <a:pt x="161501" y="57566"/>
                  </a:cubicBezTo>
                </a:path>
              </a:pathLst>
            </a:custGeom>
            <a:noFill/>
            <a:ln w="18233" cap="rnd">
              <a:solidFill>
                <a:schemeClr val="accent2"/>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92" name="任意多边形: 形状 91"/>
            <p:cNvSpPr/>
            <p:nvPr/>
          </p:nvSpPr>
          <p:spPr>
            <a:xfrm>
              <a:off x="4903243" y="2272632"/>
              <a:ext cx="191561" cy="146044"/>
            </a:xfrm>
            <a:custGeom>
              <a:avLst/>
              <a:gdLst>
                <a:gd name="connsiteX0" fmla="*/ 0 w 191561"/>
                <a:gd name="connsiteY0" fmla="*/ 0 h 146044"/>
                <a:gd name="connsiteX1" fmla="*/ 45517 w 191561"/>
                <a:gd name="connsiteY1" fmla="*/ 0 h 146044"/>
                <a:gd name="connsiteX2" fmla="*/ 118539 w 191561"/>
                <a:gd name="connsiteY2" fmla="*/ 73022 h 146044"/>
                <a:gd name="connsiteX3" fmla="*/ 191562 w 191561"/>
                <a:gd name="connsiteY3" fmla="*/ 146044 h 146044"/>
              </a:gdLst>
              <a:ahLst/>
              <a:cxnLst>
                <a:cxn ang="0">
                  <a:pos x="connsiteX0" y="connsiteY0"/>
                </a:cxn>
                <a:cxn ang="0">
                  <a:pos x="connsiteX1" y="connsiteY1"/>
                </a:cxn>
                <a:cxn ang="0">
                  <a:pos x="connsiteX2" y="connsiteY2"/>
                </a:cxn>
                <a:cxn ang="0">
                  <a:pos x="connsiteX3" y="connsiteY3"/>
                </a:cxn>
              </a:cxnLst>
              <a:rect l="l" t="t" r="r" b="b"/>
              <a:pathLst>
                <a:path w="191561" h="146044">
                  <a:moveTo>
                    <a:pt x="0" y="0"/>
                  </a:moveTo>
                  <a:lnTo>
                    <a:pt x="45517" y="0"/>
                  </a:lnTo>
                  <a:cubicBezTo>
                    <a:pt x="85862" y="0"/>
                    <a:pt x="118539" y="32677"/>
                    <a:pt x="118539" y="73022"/>
                  </a:cubicBezTo>
                  <a:cubicBezTo>
                    <a:pt x="118539" y="113367"/>
                    <a:pt x="151217" y="146044"/>
                    <a:pt x="191562" y="146044"/>
                  </a:cubicBezTo>
                </a:path>
              </a:pathLst>
            </a:custGeom>
            <a:noFill/>
            <a:ln w="18233" cap="rnd">
              <a:solidFill>
                <a:schemeClr val="accent2"/>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93" name="任意多边形: 形状 92"/>
            <p:cNvSpPr/>
            <p:nvPr/>
          </p:nvSpPr>
          <p:spPr>
            <a:xfrm>
              <a:off x="4493102" y="2272632"/>
              <a:ext cx="475435" cy="286429"/>
            </a:xfrm>
            <a:custGeom>
              <a:avLst/>
              <a:gdLst>
                <a:gd name="connsiteX0" fmla="*/ 475435 w 475435"/>
                <a:gd name="connsiteY0" fmla="*/ 286430 h 286429"/>
                <a:gd name="connsiteX1" fmla="*/ 402413 w 475435"/>
                <a:gd name="connsiteY1" fmla="*/ 213407 h 286429"/>
                <a:gd name="connsiteX2" fmla="*/ 287586 w 475435"/>
                <a:gd name="connsiteY2" fmla="*/ 213407 h 286429"/>
                <a:gd name="connsiteX3" fmla="*/ 208296 w 475435"/>
                <a:gd name="connsiteY3" fmla="*/ 134848 h 286429"/>
                <a:gd name="connsiteX4" fmla="*/ 67424 w 475435"/>
                <a:gd name="connsiteY4" fmla="*/ 134848 h 286429"/>
                <a:gd name="connsiteX5" fmla="*/ 0 w 475435"/>
                <a:gd name="connsiteY5" fmla="*/ 67424 h 286429"/>
                <a:gd name="connsiteX6" fmla="*/ 67424 w 475435"/>
                <a:gd name="connsiteY6" fmla="*/ 0 h 286429"/>
                <a:gd name="connsiteX7" fmla="*/ 273346 w 475435"/>
                <a:gd name="connsiteY7" fmla="*/ 0 h 286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435" h="286429">
                  <a:moveTo>
                    <a:pt x="475435" y="286430"/>
                  </a:moveTo>
                  <a:cubicBezTo>
                    <a:pt x="475435" y="246085"/>
                    <a:pt x="442758" y="213407"/>
                    <a:pt x="402413" y="213407"/>
                  </a:cubicBezTo>
                  <a:lnTo>
                    <a:pt x="287586" y="213407"/>
                  </a:lnTo>
                  <a:cubicBezTo>
                    <a:pt x="244198" y="213407"/>
                    <a:pt x="208296" y="178235"/>
                    <a:pt x="208296" y="134848"/>
                  </a:cubicBezTo>
                  <a:lnTo>
                    <a:pt x="67424" y="134848"/>
                  </a:lnTo>
                  <a:cubicBezTo>
                    <a:pt x="30182" y="134848"/>
                    <a:pt x="0" y="104665"/>
                    <a:pt x="0" y="67424"/>
                  </a:cubicBezTo>
                  <a:cubicBezTo>
                    <a:pt x="0" y="30182"/>
                    <a:pt x="30182" y="0"/>
                    <a:pt x="67424" y="0"/>
                  </a:cubicBezTo>
                  <a:lnTo>
                    <a:pt x="273346" y="0"/>
                  </a:lnTo>
                </a:path>
              </a:pathLst>
            </a:custGeom>
            <a:noFill/>
            <a:ln w="18233" cap="rnd">
              <a:solidFill>
                <a:schemeClr val="accent2"/>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94" name="任意多边形: 形状 93"/>
            <p:cNvSpPr/>
            <p:nvPr/>
          </p:nvSpPr>
          <p:spPr>
            <a:xfrm>
              <a:off x="4647726" y="2351618"/>
              <a:ext cx="220161" cy="78620"/>
            </a:xfrm>
            <a:custGeom>
              <a:avLst/>
              <a:gdLst>
                <a:gd name="connsiteX0" fmla="*/ 220162 w 220161"/>
                <a:gd name="connsiteY0" fmla="*/ 78620 h 78620"/>
                <a:gd name="connsiteX1" fmla="*/ 140872 w 220161"/>
                <a:gd name="connsiteY1" fmla="*/ 0 h 78620"/>
                <a:gd name="connsiteX2" fmla="*/ 0 w 220161"/>
                <a:gd name="connsiteY2" fmla="*/ 0 h 78620"/>
              </a:gdLst>
              <a:ahLst/>
              <a:cxnLst>
                <a:cxn ang="0">
                  <a:pos x="connsiteX0" y="connsiteY0"/>
                </a:cxn>
                <a:cxn ang="0">
                  <a:pos x="connsiteX1" y="connsiteY1"/>
                </a:cxn>
                <a:cxn ang="0">
                  <a:pos x="connsiteX2" y="connsiteY2"/>
                </a:cxn>
              </a:cxnLst>
              <a:rect l="l" t="t" r="r" b="b"/>
              <a:pathLst>
                <a:path w="220161" h="78620">
                  <a:moveTo>
                    <a:pt x="220162" y="78620"/>
                  </a:moveTo>
                  <a:cubicBezTo>
                    <a:pt x="176774" y="78620"/>
                    <a:pt x="140872" y="43448"/>
                    <a:pt x="140872" y="0"/>
                  </a:cubicBezTo>
                  <a:lnTo>
                    <a:pt x="0" y="0"/>
                  </a:lnTo>
                </a:path>
              </a:pathLst>
            </a:custGeom>
            <a:noFill/>
            <a:ln w="18233" cap="rnd">
              <a:solidFill>
                <a:schemeClr val="accent2"/>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95" name="任意多边形: 形状 94"/>
            <p:cNvSpPr/>
            <p:nvPr/>
          </p:nvSpPr>
          <p:spPr>
            <a:xfrm>
              <a:off x="4806610" y="2272632"/>
              <a:ext cx="33955" cy="6085"/>
            </a:xfrm>
            <a:custGeom>
              <a:avLst/>
              <a:gdLst>
                <a:gd name="connsiteX0" fmla="*/ 33955 w 33955"/>
                <a:gd name="connsiteY0" fmla="*/ 0 h 6085"/>
                <a:gd name="connsiteX1" fmla="*/ 0 w 33955"/>
                <a:gd name="connsiteY1" fmla="*/ 0 h 6085"/>
              </a:gdLst>
              <a:ahLst/>
              <a:cxnLst>
                <a:cxn ang="0">
                  <a:pos x="connsiteX0" y="connsiteY0"/>
                </a:cxn>
                <a:cxn ang="0">
                  <a:pos x="connsiteX1" y="connsiteY1"/>
                </a:cxn>
              </a:cxnLst>
              <a:rect l="l" t="t" r="r" b="b"/>
              <a:pathLst>
                <a:path w="33955" h="6085">
                  <a:moveTo>
                    <a:pt x="33955" y="0"/>
                  </a:moveTo>
                  <a:lnTo>
                    <a:pt x="0" y="0"/>
                  </a:lnTo>
                </a:path>
              </a:pathLst>
            </a:custGeom>
            <a:ln w="18233" cap="rnd">
              <a:solidFill>
                <a:schemeClr val="accent2"/>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grpSp>
      <p:grpSp>
        <p:nvGrpSpPr>
          <p:cNvPr id="102" name="图形 2"/>
          <p:cNvGrpSpPr/>
          <p:nvPr/>
        </p:nvGrpSpPr>
        <p:grpSpPr>
          <a:xfrm>
            <a:off x="10273752" y="1992960"/>
            <a:ext cx="374469" cy="412907"/>
            <a:chOff x="2803307" y="1934661"/>
            <a:chExt cx="825211" cy="909917"/>
          </a:xfrm>
        </p:grpSpPr>
        <p:grpSp>
          <p:nvGrpSpPr>
            <p:cNvPr id="103" name="图形 2"/>
            <p:cNvGrpSpPr/>
            <p:nvPr/>
          </p:nvGrpSpPr>
          <p:grpSpPr>
            <a:xfrm>
              <a:off x="2840001" y="1934661"/>
              <a:ext cx="788517" cy="561966"/>
              <a:chOff x="2840001" y="1934661"/>
              <a:chExt cx="788517" cy="561966"/>
            </a:xfrm>
          </p:grpSpPr>
          <p:sp>
            <p:nvSpPr>
              <p:cNvPr id="113" name="任意多边形: 形状 112"/>
              <p:cNvSpPr/>
              <p:nvPr/>
            </p:nvSpPr>
            <p:spPr>
              <a:xfrm>
                <a:off x="2840001" y="1934661"/>
                <a:ext cx="159857" cy="561966"/>
              </a:xfrm>
              <a:custGeom>
                <a:avLst/>
                <a:gdLst>
                  <a:gd name="connsiteX0" fmla="*/ 159858 w 159857"/>
                  <a:gd name="connsiteY0" fmla="*/ 561967 h 561966"/>
                  <a:gd name="connsiteX1" fmla="*/ 159858 w 159857"/>
                  <a:gd name="connsiteY1" fmla="*/ 0 h 561966"/>
                  <a:gd name="connsiteX2" fmla="*/ 80690 w 159857"/>
                  <a:gd name="connsiteY2" fmla="*/ 0 h 561966"/>
                  <a:gd name="connsiteX3" fmla="*/ 0 w 159857"/>
                  <a:gd name="connsiteY3" fmla="*/ 561967 h 561966"/>
                </a:gdLst>
                <a:ahLst/>
                <a:cxnLst>
                  <a:cxn ang="0">
                    <a:pos x="connsiteX0" y="connsiteY0"/>
                  </a:cxn>
                  <a:cxn ang="0">
                    <a:pos x="connsiteX1" y="connsiteY1"/>
                  </a:cxn>
                  <a:cxn ang="0">
                    <a:pos x="connsiteX2" y="connsiteY2"/>
                  </a:cxn>
                  <a:cxn ang="0">
                    <a:pos x="connsiteX3" y="connsiteY3"/>
                  </a:cxn>
                </a:cxnLst>
                <a:rect l="l" t="t" r="r" b="b"/>
                <a:pathLst>
                  <a:path w="159857" h="561966">
                    <a:moveTo>
                      <a:pt x="159858" y="561967"/>
                    </a:moveTo>
                    <a:lnTo>
                      <a:pt x="159858" y="0"/>
                    </a:lnTo>
                    <a:lnTo>
                      <a:pt x="80690" y="0"/>
                    </a:lnTo>
                    <a:lnTo>
                      <a:pt x="0" y="561967"/>
                    </a:lnTo>
                    <a:close/>
                  </a:path>
                </a:pathLst>
              </a:custGeom>
              <a:no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14" name="任意多边形: 形状 113"/>
              <p:cNvSpPr/>
              <p:nvPr/>
            </p:nvSpPr>
            <p:spPr>
              <a:xfrm>
                <a:off x="2899027" y="1934661"/>
                <a:ext cx="159918" cy="561966"/>
              </a:xfrm>
              <a:custGeom>
                <a:avLst/>
                <a:gdLst>
                  <a:gd name="connsiteX0" fmla="*/ 159919 w 159918"/>
                  <a:gd name="connsiteY0" fmla="*/ 561967 h 561966"/>
                  <a:gd name="connsiteX1" fmla="*/ 159919 w 159918"/>
                  <a:gd name="connsiteY1" fmla="*/ 0 h 561966"/>
                  <a:gd name="connsiteX2" fmla="*/ 80690 w 159918"/>
                  <a:gd name="connsiteY2" fmla="*/ 0 h 561966"/>
                  <a:gd name="connsiteX3" fmla="*/ 0 w 159918"/>
                  <a:gd name="connsiteY3" fmla="*/ 561967 h 561966"/>
                </a:gdLst>
                <a:ahLst/>
                <a:cxnLst>
                  <a:cxn ang="0">
                    <a:pos x="connsiteX0" y="connsiteY0"/>
                  </a:cxn>
                  <a:cxn ang="0">
                    <a:pos x="connsiteX1" y="connsiteY1"/>
                  </a:cxn>
                  <a:cxn ang="0">
                    <a:pos x="connsiteX2" y="connsiteY2"/>
                  </a:cxn>
                  <a:cxn ang="0">
                    <a:pos x="connsiteX3" y="connsiteY3"/>
                  </a:cxn>
                </a:cxnLst>
                <a:rect l="l" t="t" r="r" b="b"/>
                <a:pathLst>
                  <a:path w="159918" h="561966">
                    <a:moveTo>
                      <a:pt x="159919" y="561967"/>
                    </a:moveTo>
                    <a:lnTo>
                      <a:pt x="159919" y="0"/>
                    </a:lnTo>
                    <a:lnTo>
                      <a:pt x="80690" y="0"/>
                    </a:lnTo>
                    <a:lnTo>
                      <a:pt x="0" y="561967"/>
                    </a:lnTo>
                    <a:close/>
                  </a:path>
                </a:pathLst>
              </a:custGeom>
              <a:solidFill>
                <a:schemeClr val="accent1"/>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15" name="任意多边形: 形状 114"/>
              <p:cNvSpPr/>
              <p:nvPr/>
            </p:nvSpPr>
            <p:spPr>
              <a:xfrm>
                <a:off x="2956837" y="1965513"/>
                <a:ext cx="565921" cy="531114"/>
              </a:xfrm>
              <a:custGeom>
                <a:avLst/>
                <a:gdLst>
                  <a:gd name="connsiteX0" fmla="*/ 565922 w 565921"/>
                  <a:gd name="connsiteY0" fmla="*/ 531115 h 531114"/>
                  <a:gd name="connsiteX1" fmla="*/ 565922 w 565921"/>
                  <a:gd name="connsiteY1" fmla="*/ 0 h 531114"/>
                  <a:gd name="connsiteX2" fmla="*/ 76247 w 565921"/>
                  <a:gd name="connsiteY2" fmla="*/ 0 h 531114"/>
                  <a:gd name="connsiteX3" fmla="*/ 0 w 565921"/>
                  <a:gd name="connsiteY3" fmla="*/ 531115 h 531114"/>
                </a:gdLst>
                <a:ahLst/>
                <a:cxnLst>
                  <a:cxn ang="0">
                    <a:pos x="connsiteX0" y="connsiteY0"/>
                  </a:cxn>
                  <a:cxn ang="0">
                    <a:pos x="connsiteX1" y="connsiteY1"/>
                  </a:cxn>
                  <a:cxn ang="0">
                    <a:pos x="connsiteX2" y="connsiteY2"/>
                  </a:cxn>
                  <a:cxn ang="0">
                    <a:pos x="connsiteX3" y="connsiteY3"/>
                  </a:cxn>
                </a:cxnLst>
                <a:rect l="l" t="t" r="r" b="b"/>
                <a:pathLst>
                  <a:path w="565921" h="531114">
                    <a:moveTo>
                      <a:pt x="565922" y="531115"/>
                    </a:moveTo>
                    <a:lnTo>
                      <a:pt x="565922" y="0"/>
                    </a:lnTo>
                    <a:lnTo>
                      <a:pt x="76247" y="0"/>
                    </a:lnTo>
                    <a:lnTo>
                      <a:pt x="0" y="531115"/>
                    </a:lnTo>
                    <a:close/>
                  </a:path>
                </a:pathLst>
              </a:custGeom>
              <a:solidFill>
                <a:schemeClr val="accent3"/>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16" name="任意多边形: 形状 115"/>
              <p:cNvSpPr/>
              <p:nvPr/>
            </p:nvSpPr>
            <p:spPr>
              <a:xfrm>
                <a:off x="3350304" y="2021436"/>
                <a:ext cx="92494" cy="92494"/>
              </a:xfrm>
              <a:custGeom>
                <a:avLst/>
                <a:gdLst>
                  <a:gd name="connsiteX0" fmla="*/ 0 w 92494"/>
                  <a:gd name="connsiteY0" fmla="*/ 0 h 92494"/>
                  <a:gd name="connsiteX1" fmla="*/ 92495 w 92494"/>
                  <a:gd name="connsiteY1" fmla="*/ 0 h 92494"/>
                  <a:gd name="connsiteX2" fmla="*/ 92495 w 92494"/>
                  <a:gd name="connsiteY2" fmla="*/ 92495 h 92494"/>
                  <a:gd name="connsiteX3" fmla="*/ 0 w 92494"/>
                  <a:gd name="connsiteY3" fmla="*/ 92495 h 92494"/>
                </a:gdLst>
                <a:ahLst/>
                <a:cxnLst>
                  <a:cxn ang="0">
                    <a:pos x="connsiteX0" y="connsiteY0"/>
                  </a:cxn>
                  <a:cxn ang="0">
                    <a:pos x="connsiteX1" y="connsiteY1"/>
                  </a:cxn>
                  <a:cxn ang="0">
                    <a:pos x="connsiteX2" y="connsiteY2"/>
                  </a:cxn>
                  <a:cxn ang="0">
                    <a:pos x="connsiteX3" y="connsiteY3"/>
                  </a:cxn>
                </a:cxnLst>
                <a:rect l="l" t="t" r="r" b="b"/>
                <a:pathLst>
                  <a:path w="92494" h="92494">
                    <a:moveTo>
                      <a:pt x="0" y="0"/>
                    </a:moveTo>
                    <a:lnTo>
                      <a:pt x="92495" y="0"/>
                    </a:lnTo>
                    <a:lnTo>
                      <a:pt x="92495" y="92495"/>
                    </a:lnTo>
                    <a:lnTo>
                      <a:pt x="0" y="92495"/>
                    </a:lnTo>
                    <a:close/>
                  </a:path>
                </a:pathLst>
              </a:custGeom>
              <a:solidFill>
                <a:srgbClr val="FFFFFF"/>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17" name="任意多边形: 形状 116"/>
              <p:cNvSpPr/>
              <p:nvPr/>
            </p:nvSpPr>
            <p:spPr>
              <a:xfrm>
                <a:off x="3202982" y="2021254"/>
                <a:ext cx="92494" cy="92494"/>
              </a:xfrm>
              <a:custGeom>
                <a:avLst/>
                <a:gdLst>
                  <a:gd name="connsiteX0" fmla="*/ 0 w 92494"/>
                  <a:gd name="connsiteY0" fmla="*/ 0 h 92494"/>
                  <a:gd name="connsiteX1" fmla="*/ 92495 w 92494"/>
                  <a:gd name="connsiteY1" fmla="*/ 0 h 92494"/>
                  <a:gd name="connsiteX2" fmla="*/ 92495 w 92494"/>
                  <a:gd name="connsiteY2" fmla="*/ 92495 h 92494"/>
                  <a:gd name="connsiteX3" fmla="*/ 0 w 92494"/>
                  <a:gd name="connsiteY3" fmla="*/ 92495 h 92494"/>
                </a:gdLst>
                <a:ahLst/>
                <a:cxnLst>
                  <a:cxn ang="0">
                    <a:pos x="connsiteX0" y="connsiteY0"/>
                  </a:cxn>
                  <a:cxn ang="0">
                    <a:pos x="connsiteX1" y="connsiteY1"/>
                  </a:cxn>
                  <a:cxn ang="0">
                    <a:pos x="connsiteX2" y="connsiteY2"/>
                  </a:cxn>
                  <a:cxn ang="0">
                    <a:pos x="connsiteX3" y="connsiteY3"/>
                  </a:cxn>
                </a:cxnLst>
                <a:rect l="l" t="t" r="r" b="b"/>
                <a:pathLst>
                  <a:path w="92494" h="92494">
                    <a:moveTo>
                      <a:pt x="0" y="0"/>
                    </a:moveTo>
                    <a:lnTo>
                      <a:pt x="92495" y="0"/>
                    </a:lnTo>
                    <a:lnTo>
                      <a:pt x="92495" y="92495"/>
                    </a:lnTo>
                    <a:lnTo>
                      <a:pt x="0" y="92495"/>
                    </a:lnTo>
                    <a:close/>
                  </a:path>
                </a:pathLst>
              </a:custGeom>
              <a:solidFill>
                <a:srgbClr val="FFFFFF"/>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18" name="任意多边形: 形状 117"/>
              <p:cNvSpPr/>
              <p:nvPr/>
            </p:nvSpPr>
            <p:spPr>
              <a:xfrm>
                <a:off x="3059068" y="2021436"/>
                <a:ext cx="92494" cy="92494"/>
              </a:xfrm>
              <a:custGeom>
                <a:avLst/>
                <a:gdLst>
                  <a:gd name="connsiteX0" fmla="*/ 0 w 92494"/>
                  <a:gd name="connsiteY0" fmla="*/ 0 h 92494"/>
                  <a:gd name="connsiteX1" fmla="*/ 92495 w 92494"/>
                  <a:gd name="connsiteY1" fmla="*/ 0 h 92494"/>
                  <a:gd name="connsiteX2" fmla="*/ 92495 w 92494"/>
                  <a:gd name="connsiteY2" fmla="*/ 92495 h 92494"/>
                  <a:gd name="connsiteX3" fmla="*/ 0 w 92494"/>
                  <a:gd name="connsiteY3" fmla="*/ 92495 h 92494"/>
                </a:gdLst>
                <a:ahLst/>
                <a:cxnLst>
                  <a:cxn ang="0">
                    <a:pos x="connsiteX0" y="connsiteY0"/>
                  </a:cxn>
                  <a:cxn ang="0">
                    <a:pos x="connsiteX1" y="connsiteY1"/>
                  </a:cxn>
                  <a:cxn ang="0">
                    <a:pos x="connsiteX2" y="connsiteY2"/>
                  </a:cxn>
                  <a:cxn ang="0">
                    <a:pos x="connsiteX3" y="connsiteY3"/>
                  </a:cxn>
                </a:cxnLst>
                <a:rect l="l" t="t" r="r" b="b"/>
                <a:pathLst>
                  <a:path w="92494" h="92494">
                    <a:moveTo>
                      <a:pt x="0" y="0"/>
                    </a:moveTo>
                    <a:lnTo>
                      <a:pt x="92495" y="0"/>
                    </a:lnTo>
                    <a:lnTo>
                      <a:pt x="92495" y="92495"/>
                    </a:lnTo>
                    <a:lnTo>
                      <a:pt x="0" y="92495"/>
                    </a:lnTo>
                    <a:close/>
                  </a:path>
                </a:pathLst>
              </a:custGeom>
              <a:solidFill>
                <a:srgbClr val="FFFFFF"/>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19" name="任意多边形: 形状 118"/>
              <p:cNvSpPr/>
              <p:nvPr/>
            </p:nvSpPr>
            <p:spPr>
              <a:xfrm>
                <a:off x="2941441" y="2058008"/>
                <a:ext cx="194117" cy="438619"/>
              </a:xfrm>
              <a:custGeom>
                <a:avLst/>
                <a:gdLst>
                  <a:gd name="connsiteX0" fmla="*/ 134361 w 194117"/>
                  <a:gd name="connsiteY0" fmla="*/ 438620 h 438619"/>
                  <a:gd name="connsiteX1" fmla="*/ 194117 w 194117"/>
                  <a:gd name="connsiteY1" fmla="*/ 0 h 438619"/>
                  <a:gd name="connsiteX2" fmla="*/ 132474 w 194117"/>
                  <a:gd name="connsiteY2" fmla="*/ 0 h 438619"/>
                  <a:gd name="connsiteX3" fmla="*/ 0 w 194117"/>
                  <a:gd name="connsiteY3" fmla="*/ 438620 h 438619"/>
                  <a:gd name="connsiteX4" fmla="*/ 134361 w 194117"/>
                  <a:gd name="connsiteY4" fmla="*/ 438620 h 438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117" h="438619">
                    <a:moveTo>
                      <a:pt x="134361" y="438620"/>
                    </a:moveTo>
                    <a:cubicBezTo>
                      <a:pt x="113063" y="207139"/>
                      <a:pt x="194117" y="0"/>
                      <a:pt x="194117" y="0"/>
                    </a:cubicBezTo>
                    <a:lnTo>
                      <a:pt x="132474" y="0"/>
                    </a:lnTo>
                    <a:cubicBezTo>
                      <a:pt x="132474" y="0"/>
                      <a:pt x="22819" y="121095"/>
                      <a:pt x="0" y="438620"/>
                    </a:cubicBezTo>
                    <a:lnTo>
                      <a:pt x="134361" y="438620"/>
                    </a:lnTo>
                    <a:close/>
                  </a:path>
                </a:pathLst>
              </a:custGeom>
              <a:solidFill>
                <a:srgbClr val="FFFFFF"/>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20" name="任意多边形: 形状 119"/>
              <p:cNvSpPr/>
              <p:nvPr/>
            </p:nvSpPr>
            <p:spPr>
              <a:xfrm>
                <a:off x="3087729" y="2058008"/>
                <a:ext cx="194117" cy="438619"/>
              </a:xfrm>
              <a:custGeom>
                <a:avLst/>
                <a:gdLst>
                  <a:gd name="connsiteX0" fmla="*/ 134361 w 194117"/>
                  <a:gd name="connsiteY0" fmla="*/ 438620 h 438619"/>
                  <a:gd name="connsiteX1" fmla="*/ 194117 w 194117"/>
                  <a:gd name="connsiteY1" fmla="*/ 0 h 438619"/>
                  <a:gd name="connsiteX2" fmla="*/ 132474 w 194117"/>
                  <a:gd name="connsiteY2" fmla="*/ 0 h 438619"/>
                  <a:gd name="connsiteX3" fmla="*/ 0 w 194117"/>
                  <a:gd name="connsiteY3" fmla="*/ 438620 h 438619"/>
                  <a:gd name="connsiteX4" fmla="*/ 134361 w 194117"/>
                  <a:gd name="connsiteY4" fmla="*/ 438620 h 438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117" h="438619">
                    <a:moveTo>
                      <a:pt x="134361" y="438620"/>
                    </a:moveTo>
                    <a:cubicBezTo>
                      <a:pt x="113063" y="207139"/>
                      <a:pt x="194117" y="0"/>
                      <a:pt x="194117" y="0"/>
                    </a:cubicBezTo>
                    <a:lnTo>
                      <a:pt x="132474" y="0"/>
                    </a:lnTo>
                    <a:cubicBezTo>
                      <a:pt x="132474" y="0"/>
                      <a:pt x="22819" y="121095"/>
                      <a:pt x="0" y="438620"/>
                    </a:cubicBezTo>
                    <a:lnTo>
                      <a:pt x="134361" y="438620"/>
                    </a:lnTo>
                    <a:close/>
                  </a:path>
                </a:pathLst>
              </a:custGeom>
              <a:solidFill>
                <a:srgbClr val="FFFFFF"/>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21" name="任意多边形: 形状 120"/>
              <p:cNvSpPr/>
              <p:nvPr/>
            </p:nvSpPr>
            <p:spPr>
              <a:xfrm>
                <a:off x="3234382" y="2058008"/>
                <a:ext cx="194178" cy="438619"/>
              </a:xfrm>
              <a:custGeom>
                <a:avLst/>
                <a:gdLst>
                  <a:gd name="connsiteX0" fmla="*/ 134422 w 194178"/>
                  <a:gd name="connsiteY0" fmla="*/ 438620 h 438619"/>
                  <a:gd name="connsiteX1" fmla="*/ 194178 w 194178"/>
                  <a:gd name="connsiteY1" fmla="*/ 0 h 438619"/>
                  <a:gd name="connsiteX2" fmla="*/ 132474 w 194178"/>
                  <a:gd name="connsiteY2" fmla="*/ 0 h 438619"/>
                  <a:gd name="connsiteX3" fmla="*/ 0 w 194178"/>
                  <a:gd name="connsiteY3" fmla="*/ 438620 h 438619"/>
                  <a:gd name="connsiteX4" fmla="*/ 134422 w 194178"/>
                  <a:gd name="connsiteY4" fmla="*/ 438620 h 438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178" h="438619">
                    <a:moveTo>
                      <a:pt x="134422" y="438620"/>
                    </a:moveTo>
                    <a:cubicBezTo>
                      <a:pt x="113124" y="207139"/>
                      <a:pt x="194178" y="0"/>
                      <a:pt x="194178" y="0"/>
                    </a:cubicBezTo>
                    <a:lnTo>
                      <a:pt x="132474" y="0"/>
                    </a:lnTo>
                    <a:cubicBezTo>
                      <a:pt x="132474" y="0"/>
                      <a:pt x="22819" y="121095"/>
                      <a:pt x="0" y="438620"/>
                    </a:cubicBezTo>
                    <a:lnTo>
                      <a:pt x="134422" y="438620"/>
                    </a:lnTo>
                    <a:close/>
                  </a:path>
                </a:pathLst>
              </a:custGeom>
              <a:solidFill>
                <a:srgbClr val="FFFFFF"/>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22" name="任意多边形: 形状 121"/>
              <p:cNvSpPr/>
              <p:nvPr/>
            </p:nvSpPr>
            <p:spPr>
              <a:xfrm>
                <a:off x="3418215" y="1934661"/>
                <a:ext cx="159857" cy="561966"/>
              </a:xfrm>
              <a:custGeom>
                <a:avLst/>
                <a:gdLst>
                  <a:gd name="connsiteX0" fmla="*/ 159858 w 159857"/>
                  <a:gd name="connsiteY0" fmla="*/ 561967 h 561966"/>
                  <a:gd name="connsiteX1" fmla="*/ 159858 w 159857"/>
                  <a:gd name="connsiteY1" fmla="*/ 0 h 561966"/>
                  <a:gd name="connsiteX2" fmla="*/ 80690 w 159857"/>
                  <a:gd name="connsiteY2" fmla="*/ 0 h 561966"/>
                  <a:gd name="connsiteX3" fmla="*/ 0 w 159857"/>
                  <a:gd name="connsiteY3" fmla="*/ 561967 h 561966"/>
                </a:gdLst>
                <a:ahLst/>
                <a:cxnLst>
                  <a:cxn ang="0">
                    <a:pos x="connsiteX0" y="connsiteY0"/>
                  </a:cxn>
                  <a:cxn ang="0">
                    <a:pos x="connsiteX1" y="connsiteY1"/>
                  </a:cxn>
                  <a:cxn ang="0">
                    <a:pos x="connsiteX2" y="connsiteY2"/>
                  </a:cxn>
                  <a:cxn ang="0">
                    <a:pos x="connsiteX3" y="connsiteY3"/>
                  </a:cxn>
                </a:cxnLst>
                <a:rect l="l" t="t" r="r" b="b"/>
                <a:pathLst>
                  <a:path w="159857" h="561966">
                    <a:moveTo>
                      <a:pt x="159858" y="561967"/>
                    </a:moveTo>
                    <a:lnTo>
                      <a:pt x="159858" y="0"/>
                    </a:lnTo>
                    <a:lnTo>
                      <a:pt x="80690" y="0"/>
                    </a:lnTo>
                    <a:lnTo>
                      <a:pt x="0" y="561967"/>
                    </a:lnTo>
                    <a:close/>
                  </a:path>
                </a:pathLst>
              </a:custGeom>
              <a:solidFill>
                <a:srgbClr val="FFFFFF"/>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23" name="任意多边形: 形状 122"/>
              <p:cNvSpPr/>
              <p:nvPr/>
            </p:nvSpPr>
            <p:spPr>
              <a:xfrm>
                <a:off x="3468661" y="1934661"/>
                <a:ext cx="159857" cy="561966"/>
              </a:xfrm>
              <a:custGeom>
                <a:avLst/>
                <a:gdLst>
                  <a:gd name="connsiteX0" fmla="*/ 159858 w 159857"/>
                  <a:gd name="connsiteY0" fmla="*/ 561967 h 561966"/>
                  <a:gd name="connsiteX1" fmla="*/ 159858 w 159857"/>
                  <a:gd name="connsiteY1" fmla="*/ 0 h 561966"/>
                  <a:gd name="connsiteX2" fmla="*/ 80690 w 159857"/>
                  <a:gd name="connsiteY2" fmla="*/ 0 h 561966"/>
                  <a:gd name="connsiteX3" fmla="*/ 0 w 159857"/>
                  <a:gd name="connsiteY3" fmla="*/ 561967 h 561966"/>
                </a:gdLst>
                <a:ahLst/>
                <a:cxnLst>
                  <a:cxn ang="0">
                    <a:pos x="connsiteX0" y="connsiteY0"/>
                  </a:cxn>
                  <a:cxn ang="0">
                    <a:pos x="connsiteX1" y="connsiteY1"/>
                  </a:cxn>
                  <a:cxn ang="0">
                    <a:pos x="connsiteX2" y="connsiteY2"/>
                  </a:cxn>
                  <a:cxn ang="0">
                    <a:pos x="connsiteX3" y="connsiteY3"/>
                  </a:cxn>
                </a:cxnLst>
                <a:rect l="l" t="t" r="r" b="b"/>
                <a:pathLst>
                  <a:path w="159857" h="561966">
                    <a:moveTo>
                      <a:pt x="159858" y="561967"/>
                    </a:moveTo>
                    <a:lnTo>
                      <a:pt x="159858" y="0"/>
                    </a:lnTo>
                    <a:lnTo>
                      <a:pt x="80690" y="0"/>
                    </a:lnTo>
                    <a:lnTo>
                      <a:pt x="0" y="561967"/>
                    </a:lnTo>
                    <a:close/>
                  </a:path>
                </a:pathLst>
              </a:custGeom>
              <a:solidFill>
                <a:schemeClr val="accent1"/>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24" name="任意多边形: 形状 123"/>
              <p:cNvSpPr/>
              <p:nvPr/>
            </p:nvSpPr>
            <p:spPr>
              <a:xfrm>
                <a:off x="3144990" y="2105959"/>
                <a:ext cx="71926" cy="295800"/>
              </a:xfrm>
              <a:custGeom>
                <a:avLst/>
                <a:gdLst>
                  <a:gd name="connsiteX0" fmla="*/ 71927 w 71926"/>
                  <a:gd name="connsiteY0" fmla="*/ 0 h 295800"/>
                  <a:gd name="connsiteX1" fmla="*/ 0 w 71926"/>
                  <a:gd name="connsiteY1" fmla="*/ 295801 h 295800"/>
                </a:gdLst>
                <a:ahLst/>
                <a:cxnLst>
                  <a:cxn ang="0">
                    <a:pos x="connsiteX0" y="connsiteY0"/>
                  </a:cxn>
                  <a:cxn ang="0">
                    <a:pos x="connsiteX1" y="connsiteY1"/>
                  </a:cxn>
                </a:cxnLst>
                <a:rect l="l" t="t" r="r" b="b"/>
                <a:pathLst>
                  <a:path w="71926" h="295800">
                    <a:moveTo>
                      <a:pt x="71927" y="0"/>
                    </a:moveTo>
                    <a:cubicBezTo>
                      <a:pt x="71927" y="0"/>
                      <a:pt x="12535" y="95963"/>
                      <a:pt x="0" y="295801"/>
                    </a:cubicBezTo>
                  </a:path>
                </a:pathLst>
              </a:custGeom>
              <a:no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25" name="任意多边形: 形状 124"/>
              <p:cNvSpPr/>
              <p:nvPr/>
            </p:nvSpPr>
            <p:spPr>
              <a:xfrm>
                <a:off x="3176606" y="2260158"/>
                <a:ext cx="20899" cy="236470"/>
              </a:xfrm>
              <a:custGeom>
                <a:avLst/>
                <a:gdLst>
                  <a:gd name="connsiteX0" fmla="*/ 20900 w 20899"/>
                  <a:gd name="connsiteY0" fmla="*/ 0 h 236470"/>
                  <a:gd name="connsiteX1" fmla="*/ 332 w 20899"/>
                  <a:gd name="connsiteY1" fmla="*/ 236470 h 236470"/>
                </a:gdLst>
                <a:ahLst/>
                <a:cxnLst>
                  <a:cxn ang="0">
                    <a:pos x="connsiteX0" y="connsiteY0"/>
                  </a:cxn>
                  <a:cxn ang="0">
                    <a:pos x="connsiteX1" y="connsiteY1"/>
                  </a:cxn>
                </a:cxnLst>
                <a:rect l="l" t="t" r="r" b="b"/>
                <a:pathLst>
                  <a:path w="20899" h="236470">
                    <a:moveTo>
                      <a:pt x="20900" y="0"/>
                    </a:moveTo>
                    <a:cubicBezTo>
                      <a:pt x="20900" y="0"/>
                      <a:pt x="-3076" y="77708"/>
                      <a:pt x="332" y="236470"/>
                    </a:cubicBezTo>
                  </a:path>
                </a:pathLst>
              </a:custGeom>
              <a:no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26" name="任意多边形: 形状 125"/>
              <p:cNvSpPr/>
              <p:nvPr/>
            </p:nvSpPr>
            <p:spPr>
              <a:xfrm>
                <a:off x="3301197" y="2058008"/>
                <a:ext cx="87078" cy="219309"/>
              </a:xfrm>
              <a:custGeom>
                <a:avLst/>
                <a:gdLst>
                  <a:gd name="connsiteX0" fmla="*/ 87079 w 87078"/>
                  <a:gd name="connsiteY0" fmla="*/ 0 h 219309"/>
                  <a:gd name="connsiteX1" fmla="*/ 0 w 87078"/>
                  <a:gd name="connsiteY1" fmla="*/ 219310 h 219309"/>
                </a:gdLst>
                <a:ahLst/>
                <a:cxnLst>
                  <a:cxn ang="0">
                    <a:pos x="connsiteX0" y="connsiteY0"/>
                  </a:cxn>
                  <a:cxn ang="0">
                    <a:pos x="connsiteX1" y="connsiteY1"/>
                  </a:cxn>
                </a:cxnLst>
                <a:rect l="l" t="t" r="r" b="b"/>
                <a:pathLst>
                  <a:path w="87078" h="219309">
                    <a:moveTo>
                      <a:pt x="87079" y="0"/>
                    </a:moveTo>
                    <a:cubicBezTo>
                      <a:pt x="87079" y="0"/>
                      <a:pt x="22576" y="100527"/>
                      <a:pt x="0" y="219310"/>
                    </a:cubicBezTo>
                  </a:path>
                </a:pathLst>
              </a:custGeom>
              <a:no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27" name="任意多边形: 形状 126"/>
              <p:cNvSpPr/>
              <p:nvPr/>
            </p:nvSpPr>
            <p:spPr>
              <a:xfrm>
                <a:off x="3306004" y="2209894"/>
                <a:ext cx="44300" cy="211277"/>
              </a:xfrm>
              <a:custGeom>
                <a:avLst/>
                <a:gdLst>
                  <a:gd name="connsiteX0" fmla="*/ 44300 w 44300"/>
                  <a:gd name="connsiteY0" fmla="*/ 0 h 211277"/>
                  <a:gd name="connsiteX1" fmla="*/ 0 w 44300"/>
                  <a:gd name="connsiteY1" fmla="*/ 211278 h 211277"/>
                </a:gdLst>
                <a:ahLst/>
                <a:cxnLst>
                  <a:cxn ang="0">
                    <a:pos x="connsiteX0" y="connsiteY0"/>
                  </a:cxn>
                  <a:cxn ang="0">
                    <a:pos x="connsiteX1" y="connsiteY1"/>
                  </a:cxn>
                </a:cxnLst>
                <a:rect l="l" t="t" r="r" b="b"/>
                <a:pathLst>
                  <a:path w="44300" h="211277">
                    <a:moveTo>
                      <a:pt x="44300" y="0"/>
                    </a:moveTo>
                    <a:cubicBezTo>
                      <a:pt x="44300" y="0"/>
                      <a:pt x="12596" y="67424"/>
                      <a:pt x="0" y="211278"/>
                    </a:cubicBezTo>
                  </a:path>
                </a:pathLst>
              </a:custGeom>
              <a:no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28" name="任意多边形: 形状 127"/>
              <p:cNvSpPr/>
              <p:nvPr/>
            </p:nvSpPr>
            <p:spPr>
              <a:xfrm>
                <a:off x="3044524" y="2058008"/>
                <a:ext cx="72231" cy="251257"/>
              </a:xfrm>
              <a:custGeom>
                <a:avLst/>
                <a:gdLst>
                  <a:gd name="connsiteX0" fmla="*/ 72231 w 72231"/>
                  <a:gd name="connsiteY0" fmla="*/ 0 h 251257"/>
                  <a:gd name="connsiteX1" fmla="*/ 0 w 72231"/>
                  <a:gd name="connsiteY1" fmla="*/ 251257 h 251257"/>
                </a:gdLst>
                <a:ahLst/>
                <a:cxnLst>
                  <a:cxn ang="0">
                    <a:pos x="connsiteX0" y="connsiteY0"/>
                  </a:cxn>
                  <a:cxn ang="0">
                    <a:pos x="connsiteX1" y="connsiteY1"/>
                  </a:cxn>
                </a:cxnLst>
                <a:rect l="l" t="t" r="r" b="b"/>
                <a:pathLst>
                  <a:path w="72231" h="251257">
                    <a:moveTo>
                      <a:pt x="72231" y="0"/>
                    </a:moveTo>
                    <a:cubicBezTo>
                      <a:pt x="72231" y="0"/>
                      <a:pt x="11379" y="86775"/>
                      <a:pt x="0" y="251257"/>
                    </a:cubicBezTo>
                  </a:path>
                </a:pathLst>
              </a:custGeom>
              <a:no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29" name="任意多边形: 形状 128"/>
              <p:cNvSpPr/>
              <p:nvPr/>
            </p:nvSpPr>
            <p:spPr>
              <a:xfrm>
                <a:off x="2979352" y="2253890"/>
                <a:ext cx="31156" cy="207322"/>
              </a:xfrm>
              <a:custGeom>
                <a:avLst/>
                <a:gdLst>
                  <a:gd name="connsiteX0" fmla="*/ 31156 w 31156"/>
                  <a:gd name="connsiteY0" fmla="*/ 0 h 207322"/>
                  <a:gd name="connsiteX1" fmla="*/ 0 w 31156"/>
                  <a:gd name="connsiteY1" fmla="*/ 207322 h 207322"/>
                </a:gdLst>
                <a:ahLst/>
                <a:cxnLst>
                  <a:cxn ang="0">
                    <a:pos x="connsiteX0" y="connsiteY0"/>
                  </a:cxn>
                  <a:cxn ang="0">
                    <a:pos x="connsiteX1" y="connsiteY1"/>
                  </a:cxn>
                </a:cxnLst>
                <a:rect l="l" t="t" r="r" b="b"/>
                <a:pathLst>
                  <a:path w="31156" h="207322">
                    <a:moveTo>
                      <a:pt x="31156" y="0"/>
                    </a:moveTo>
                    <a:cubicBezTo>
                      <a:pt x="31156" y="0"/>
                      <a:pt x="0" y="78255"/>
                      <a:pt x="0" y="207322"/>
                    </a:cubicBezTo>
                  </a:path>
                </a:pathLst>
              </a:custGeom>
              <a:no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grpSp>
        <p:sp>
          <p:nvSpPr>
            <p:cNvPr id="104" name="任意多边形: 形状 103"/>
            <p:cNvSpPr/>
            <p:nvPr/>
          </p:nvSpPr>
          <p:spPr>
            <a:xfrm>
              <a:off x="2803307" y="2496628"/>
              <a:ext cx="708254" cy="347950"/>
            </a:xfrm>
            <a:custGeom>
              <a:avLst/>
              <a:gdLst>
                <a:gd name="connsiteX0" fmla="*/ 632859 w 708254"/>
                <a:gd name="connsiteY0" fmla="*/ 0 h 347950"/>
                <a:gd name="connsiteX1" fmla="*/ 684157 w 708254"/>
                <a:gd name="connsiteY1" fmla="*/ 0 h 347950"/>
                <a:gd name="connsiteX2" fmla="*/ 708254 w 708254"/>
                <a:gd name="connsiteY2" fmla="*/ 24097 h 347950"/>
                <a:gd name="connsiteX3" fmla="*/ 684157 w 708254"/>
                <a:gd name="connsiteY3" fmla="*/ 48195 h 347950"/>
                <a:gd name="connsiteX4" fmla="*/ 629269 w 708254"/>
                <a:gd name="connsiteY4" fmla="*/ 48195 h 347950"/>
                <a:gd name="connsiteX5" fmla="*/ 603407 w 708254"/>
                <a:gd name="connsiteY5" fmla="*/ 74057 h 347950"/>
                <a:gd name="connsiteX6" fmla="*/ 629269 w 708254"/>
                <a:gd name="connsiteY6" fmla="*/ 99919 h 347950"/>
                <a:gd name="connsiteX7" fmla="*/ 658478 w 708254"/>
                <a:gd name="connsiteY7" fmla="*/ 99919 h 347950"/>
                <a:gd name="connsiteX8" fmla="*/ 657139 w 708254"/>
                <a:gd name="connsiteY8" fmla="*/ 99919 h 347950"/>
                <a:gd name="connsiteX9" fmla="*/ 681236 w 708254"/>
                <a:gd name="connsiteY9" fmla="*/ 124016 h 347950"/>
                <a:gd name="connsiteX10" fmla="*/ 657139 w 708254"/>
                <a:gd name="connsiteY10" fmla="*/ 148113 h 347950"/>
                <a:gd name="connsiteX11" fmla="*/ 632676 w 708254"/>
                <a:gd name="connsiteY11" fmla="*/ 148113 h 347950"/>
                <a:gd name="connsiteX12" fmla="*/ 590506 w 708254"/>
                <a:gd name="connsiteY12" fmla="*/ 148113 h 347950"/>
                <a:gd name="connsiteX13" fmla="*/ 564644 w 708254"/>
                <a:gd name="connsiteY13" fmla="*/ 173975 h 347950"/>
                <a:gd name="connsiteX14" fmla="*/ 590506 w 708254"/>
                <a:gd name="connsiteY14" fmla="*/ 199837 h 347950"/>
                <a:gd name="connsiteX15" fmla="*/ 601277 w 708254"/>
                <a:gd name="connsiteY15" fmla="*/ 199837 h 347950"/>
                <a:gd name="connsiteX16" fmla="*/ 625374 w 708254"/>
                <a:gd name="connsiteY16" fmla="*/ 223935 h 347950"/>
                <a:gd name="connsiteX17" fmla="*/ 601277 w 708254"/>
                <a:gd name="connsiteY17" fmla="*/ 248032 h 347950"/>
                <a:gd name="connsiteX18" fmla="*/ 467342 w 708254"/>
                <a:gd name="connsiteY18" fmla="*/ 248032 h 347950"/>
                <a:gd name="connsiteX19" fmla="*/ 441480 w 708254"/>
                <a:gd name="connsiteY19" fmla="*/ 273894 h 347950"/>
                <a:gd name="connsiteX20" fmla="*/ 467342 w 708254"/>
                <a:gd name="connsiteY20" fmla="*/ 299756 h 347950"/>
                <a:gd name="connsiteX21" fmla="*/ 482859 w 708254"/>
                <a:gd name="connsiteY21" fmla="*/ 299756 h 347950"/>
                <a:gd name="connsiteX22" fmla="*/ 506957 w 708254"/>
                <a:gd name="connsiteY22" fmla="*/ 323853 h 347950"/>
                <a:gd name="connsiteX23" fmla="*/ 482859 w 708254"/>
                <a:gd name="connsiteY23" fmla="*/ 347951 h 347950"/>
                <a:gd name="connsiteX24" fmla="*/ 436490 w 708254"/>
                <a:gd name="connsiteY24" fmla="*/ 347951 h 347950"/>
                <a:gd name="connsiteX25" fmla="*/ 214381 w 708254"/>
                <a:gd name="connsiteY25" fmla="*/ 347951 h 347950"/>
                <a:gd name="connsiteX26" fmla="*/ 168012 w 708254"/>
                <a:gd name="connsiteY26" fmla="*/ 347951 h 347950"/>
                <a:gd name="connsiteX27" fmla="*/ 143915 w 708254"/>
                <a:gd name="connsiteY27" fmla="*/ 323853 h 347950"/>
                <a:gd name="connsiteX28" fmla="*/ 168012 w 708254"/>
                <a:gd name="connsiteY28" fmla="*/ 299756 h 347950"/>
                <a:gd name="connsiteX29" fmla="*/ 183529 w 708254"/>
                <a:gd name="connsiteY29" fmla="*/ 299756 h 347950"/>
                <a:gd name="connsiteX30" fmla="*/ 209391 w 708254"/>
                <a:gd name="connsiteY30" fmla="*/ 273894 h 347950"/>
                <a:gd name="connsiteX31" fmla="*/ 183529 w 708254"/>
                <a:gd name="connsiteY31" fmla="*/ 248032 h 347950"/>
                <a:gd name="connsiteX32" fmla="*/ 98215 w 708254"/>
                <a:gd name="connsiteY32" fmla="*/ 248032 h 347950"/>
                <a:gd name="connsiteX33" fmla="*/ 74118 w 708254"/>
                <a:gd name="connsiteY33" fmla="*/ 223935 h 347950"/>
                <a:gd name="connsiteX34" fmla="*/ 98215 w 708254"/>
                <a:gd name="connsiteY34" fmla="*/ 199837 h 347950"/>
                <a:gd name="connsiteX35" fmla="*/ 111176 w 708254"/>
                <a:gd name="connsiteY35" fmla="*/ 199837 h 347950"/>
                <a:gd name="connsiteX36" fmla="*/ 112637 w 708254"/>
                <a:gd name="connsiteY36" fmla="*/ 199837 h 347950"/>
                <a:gd name="connsiteX37" fmla="*/ 121156 w 708254"/>
                <a:gd name="connsiteY37" fmla="*/ 199837 h 347950"/>
                <a:gd name="connsiteX38" fmla="*/ 147018 w 708254"/>
                <a:gd name="connsiteY38" fmla="*/ 173975 h 347950"/>
                <a:gd name="connsiteX39" fmla="*/ 121156 w 708254"/>
                <a:gd name="connsiteY39" fmla="*/ 148113 h 347950"/>
                <a:gd name="connsiteX40" fmla="*/ 48560 w 708254"/>
                <a:gd name="connsiteY40" fmla="*/ 148113 h 347950"/>
                <a:gd name="connsiteX41" fmla="*/ 24097 w 708254"/>
                <a:gd name="connsiteY41" fmla="*/ 148113 h 347950"/>
                <a:gd name="connsiteX42" fmla="*/ 0 w 708254"/>
                <a:gd name="connsiteY42" fmla="*/ 124016 h 347950"/>
                <a:gd name="connsiteX43" fmla="*/ 24097 w 708254"/>
                <a:gd name="connsiteY43" fmla="*/ 99919 h 347950"/>
                <a:gd name="connsiteX44" fmla="*/ 22759 w 708254"/>
                <a:gd name="connsiteY44" fmla="*/ 99919 h 347950"/>
                <a:gd name="connsiteX45" fmla="*/ 82393 w 708254"/>
                <a:gd name="connsiteY45" fmla="*/ 99919 h 347950"/>
                <a:gd name="connsiteX46" fmla="*/ 108255 w 708254"/>
                <a:gd name="connsiteY46" fmla="*/ 74057 h 347950"/>
                <a:gd name="connsiteX47" fmla="*/ 82393 w 708254"/>
                <a:gd name="connsiteY47" fmla="*/ 48195 h 347950"/>
                <a:gd name="connsiteX48" fmla="*/ 27505 w 708254"/>
                <a:gd name="connsiteY48" fmla="*/ 48195 h 347950"/>
                <a:gd name="connsiteX49" fmla="*/ 3408 w 708254"/>
                <a:gd name="connsiteY49" fmla="*/ 24097 h 347950"/>
                <a:gd name="connsiteX50" fmla="*/ 27505 w 708254"/>
                <a:gd name="connsiteY50" fmla="*/ 0 h 347950"/>
                <a:gd name="connsiteX51" fmla="*/ 78803 w 708254"/>
                <a:gd name="connsiteY51" fmla="*/ 0 h 34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8254" h="347950">
                  <a:moveTo>
                    <a:pt x="632859" y="0"/>
                  </a:moveTo>
                  <a:lnTo>
                    <a:pt x="684157" y="0"/>
                  </a:lnTo>
                  <a:cubicBezTo>
                    <a:pt x="697423" y="0"/>
                    <a:pt x="708254" y="10771"/>
                    <a:pt x="708254" y="24097"/>
                  </a:cubicBezTo>
                  <a:cubicBezTo>
                    <a:pt x="708254" y="37424"/>
                    <a:pt x="697484" y="48195"/>
                    <a:pt x="684157" y="48195"/>
                  </a:cubicBezTo>
                  <a:lnTo>
                    <a:pt x="629269" y="48195"/>
                  </a:lnTo>
                  <a:cubicBezTo>
                    <a:pt x="614969" y="48195"/>
                    <a:pt x="603407" y="59757"/>
                    <a:pt x="603407" y="74057"/>
                  </a:cubicBezTo>
                  <a:cubicBezTo>
                    <a:pt x="603407" y="88357"/>
                    <a:pt x="615029" y="99919"/>
                    <a:pt x="629269" y="99919"/>
                  </a:cubicBezTo>
                  <a:lnTo>
                    <a:pt x="658478" y="99919"/>
                  </a:lnTo>
                  <a:lnTo>
                    <a:pt x="657139" y="99919"/>
                  </a:lnTo>
                  <a:cubicBezTo>
                    <a:pt x="670405" y="99919"/>
                    <a:pt x="681236" y="110689"/>
                    <a:pt x="681236" y="124016"/>
                  </a:cubicBezTo>
                  <a:cubicBezTo>
                    <a:pt x="681236" y="137282"/>
                    <a:pt x="670465" y="148113"/>
                    <a:pt x="657139" y="148113"/>
                  </a:cubicBezTo>
                  <a:lnTo>
                    <a:pt x="632676" y="148113"/>
                  </a:lnTo>
                  <a:lnTo>
                    <a:pt x="590506" y="148113"/>
                  </a:lnTo>
                  <a:cubicBezTo>
                    <a:pt x="576206" y="148113"/>
                    <a:pt x="564644" y="159736"/>
                    <a:pt x="564644" y="173975"/>
                  </a:cubicBezTo>
                  <a:cubicBezTo>
                    <a:pt x="564644" y="188276"/>
                    <a:pt x="576267" y="199837"/>
                    <a:pt x="590506" y="199837"/>
                  </a:cubicBezTo>
                  <a:lnTo>
                    <a:pt x="601277" y="199837"/>
                  </a:lnTo>
                  <a:cubicBezTo>
                    <a:pt x="614543" y="199837"/>
                    <a:pt x="625374" y="210608"/>
                    <a:pt x="625374" y="223935"/>
                  </a:cubicBezTo>
                  <a:cubicBezTo>
                    <a:pt x="625374" y="237261"/>
                    <a:pt x="614603" y="248032"/>
                    <a:pt x="601277" y="248032"/>
                  </a:cubicBezTo>
                  <a:lnTo>
                    <a:pt x="467342" y="248032"/>
                  </a:lnTo>
                  <a:cubicBezTo>
                    <a:pt x="453042" y="248032"/>
                    <a:pt x="441480" y="259594"/>
                    <a:pt x="441480" y="273894"/>
                  </a:cubicBezTo>
                  <a:cubicBezTo>
                    <a:pt x="441480" y="288194"/>
                    <a:pt x="453103" y="299756"/>
                    <a:pt x="467342" y="299756"/>
                  </a:cubicBezTo>
                  <a:lnTo>
                    <a:pt x="482859" y="299756"/>
                  </a:lnTo>
                  <a:cubicBezTo>
                    <a:pt x="496125" y="299756"/>
                    <a:pt x="506957" y="310527"/>
                    <a:pt x="506957" y="323853"/>
                  </a:cubicBezTo>
                  <a:cubicBezTo>
                    <a:pt x="506957" y="337119"/>
                    <a:pt x="496186" y="347951"/>
                    <a:pt x="482859" y="347951"/>
                  </a:cubicBezTo>
                  <a:lnTo>
                    <a:pt x="436490" y="347951"/>
                  </a:lnTo>
                  <a:lnTo>
                    <a:pt x="214381" y="347951"/>
                  </a:lnTo>
                  <a:lnTo>
                    <a:pt x="168012" y="347951"/>
                  </a:lnTo>
                  <a:cubicBezTo>
                    <a:pt x="154746" y="347951"/>
                    <a:pt x="143915" y="337180"/>
                    <a:pt x="143915" y="323853"/>
                  </a:cubicBezTo>
                  <a:cubicBezTo>
                    <a:pt x="143915" y="310527"/>
                    <a:pt x="154685" y="299756"/>
                    <a:pt x="168012" y="299756"/>
                  </a:cubicBezTo>
                  <a:lnTo>
                    <a:pt x="183529" y="299756"/>
                  </a:lnTo>
                  <a:cubicBezTo>
                    <a:pt x="197829" y="299756"/>
                    <a:pt x="209391" y="288194"/>
                    <a:pt x="209391" y="273894"/>
                  </a:cubicBezTo>
                  <a:cubicBezTo>
                    <a:pt x="209391" y="259594"/>
                    <a:pt x="197768" y="248032"/>
                    <a:pt x="183529" y="248032"/>
                  </a:cubicBezTo>
                  <a:lnTo>
                    <a:pt x="98215" y="248032"/>
                  </a:lnTo>
                  <a:cubicBezTo>
                    <a:pt x="84949" y="248032"/>
                    <a:pt x="74118" y="237261"/>
                    <a:pt x="74118" y="223935"/>
                  </a:cubicBezTo>
                  <a:cubicBezTo>
                    <a:pt x="74118" y="210608"/>
                    <a:pt x="84888" y="199837"/>
                    <a:pt x="98215" y="199837"/>
                  </a:cubicBezTo>
                  <a:lnTo>
                    <a:pt x="111176" y="199837"/>
                  </a:lnTo>
                  <a:lnTo>
                    <a:pt x="112637" y="199837"/>
                  </a:lnTo>
                  <a:lnTo>
                    <a:pt x="121156" y="199837"/>
                  </a:lnTo>
                  <a:cubicBezTo>
                    <a:pt x="135456" y="199837"/>
                    <a:pt x="147018" y="188276"/>
                    <a:pt x="147018" y="173975"/>
                  </a:cubicBezTo>
                  <a:cubicBezTo>
                    <a:pt x="147018" y="159675"/>
                    <a:pt x="135395" y="148113"/>
                    <a:pt x="121156" y="148113"/>
                  </a:cubicBezTo>
                  <a:lnTo>
                    <a:pt x="48560" y="148113"/>
                  </a:lnTo>
                  <a:lnTo>
                    <a:pt x="24097" y="148113"/>
                  </a:lnTo>
                  <a:cubicBezTo>
                    <a:pt x="10832" y="148113"/>
                    <a:pt x="0" y="137343"/>
                    <a:pt x="0" y="124016"/>
                  </a:cubicBezTo>
                  <a:cubicBezTo>
                    <a:pt x="0" y="110689"/>
                    <a:pt x="10771" y="99919"/>
                    <a:pt x="24097" y="99919"/>
                  </a:cubicBezTo>
                  <a:lnTo>
                    <a:pt x="22759" y="99919"/>
                  </a:lnTo>
                  <a:lnTo>
                    <a:pt x="82393" y="99919"/>
                  </a:lnTo>
                  <a:cubicBezTo>
                    <a:pt x="96694" y="99919"/>
                    <a:pt x="108255" y="88357"/>
                    <a:pt x="108255" y="74057"/>
                  </a:cubicBezTo>
                  <a:cubicBezTo>
                    <a:pt x="108255" y="59757"/>
                    <a:pt x="96633" y="48195"/>
                    <a:pt x="82393" y="48195"/>
                  </a:cubicBezTo>
                  <a:lnTo>
                    <a:pt x="27505" y="48195"/>
                  </a:lnTo>
                  <a:cubicBezTo>
                    <a:pt x="14239" y="48195"/>
                    <a:pt x="3408" y="37424"/>
                    <a:pt x="3408" y="24097"/>
                  </a:cubicBezTo>
                  <a:cubicBezTo>
                    <a:pt x="3408" y="10771"/>
                    <a:pt x="14178" y="0"/>
                    <a:pt x="27505" y="0"/>
                  </a:cubicBezTo>
                  <a:lnTo>
                    <a:pt x="78803" y="0"/>
                  </a:lnTo>
                </a:path>
              </a:pathLst>
            </a:custGeom>
            <a:no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05" name="任意多边形: 形状 104"/>
            <p:cNvSpPr/>
            <p:nvPr/>
          </p:nvSpPr>
          <p:spPr>
            <a:xfrm>
              <a:off x="2956837" y="2546831"/>
              <a:ext cx="319289" cy="6085"/>
            </a:xfrm>
            <a:custGeom>
              <a:avLst/>
              <a:gdLst>
                <a:gd name="connsiteX0" fmla="*/ 0 w 319289"/>
                <a:gd name="connsiteY0" fmla="*/ 0 h 6085"/>
                <a:gd name="connsiteX1" fmla="*/ 319290 w 319289"/>
                <a:gd name="connsiteY1" fmla="*/ 0 h 6085"/>
              </a:gdLst>
              <a:ahLst/>
              <a:cxnLst>
                <a:cxn ang="0">
                  <a:pos x="connsiteX0" y="connsiteY0"/>
                </a:cxn>
                <a:cxn ang="0">
                  <a:pos x="connsiteX1" y="connsiteY1"/>
                </a:cxn>
              </a:cxnLst>
              <a:rect l="l" t="t" r="r" b="b"/>
              <a:pathLst>
                <a:path w="319289" h="6085">
                  <a:moveTo>
                    <a:pt x="0" y="0"/>
                  </a:moveTo>
                  <a:lnTo>
                    <a:pt x="319290" y="0"/>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06" name="任意多边形: 形状 105"/>
            <p:cNvSpPr/>
            <p:nvPr/>
          </p:nvSpPr>
          <p:spPr>
            <a:xfrm>
              <a:off x="3140244" y="2601597"/>
              <a:ext cx="197768" cy="6085"/>
            </a:xfrm>
            <a:custGeom>
              <a:avLst/>
              <a:gdLst>
                <a:gd name="connsiteX0" fmla="*/ 0 w 197768"/>
                <a:gd name="connsiteY0" fmla="*/ 0 h 6085"/>
                <a:gd name="connsiteX1" fmla="*/ 197768 w 197768"/>
                <a:gd name="connsiteY1" fmla="*/ 0 h 6085"/>
              </a:gdLst>
              <a:ahLst/>
              <a:cxnLst>
                <a:cxn ang="0">
                  <a:pos x="connsiteX0" y="connsiteY0"/>
                </a:cxn>
                <a:cxn ang="0">
                  <a:pos x="connsiteX1" y="connsiteY1"/>
                </a:cxn>
              </a:cxnLst>
              <a:rect l="l" t="t" r="r" b="b"/>
              <a:pathLst>
                <a:path w="197768" h="6085">
                  <a:moveTo>
                    <a:pt x="0" y="0"/>
                  </a:moveTo>
                  <a:lnTo>
                    <a:pt x="197768" y="0"/>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07" name="任意多边形: 形状 106"/>
            <p:cNvSpPr/>
            <p:nvPr/>
          </p:nvSpPr>
          <p:spPr>
            <a:xfrm>
              <a:off x="3094605" y="2644194"/>
              <a:ext cx="86409" cy="6085"/>
            </a:xfrm>
            <a:custGeom>
              <a:avLst/>
              <a:gdLst>
                <a:gd name="connsiteX0" fmla="*/ 0 w 86409"/>
                <a:gd name="connsiteY0" fmla="*/ 0 h 6085"/>
                <a:gd name="connsiteX1" fmla="*/ 86410 w 86409"/>
                <a:gd name="connsiteY1" fmla="*/ 0 h 6085"/>
              </a:gdLst>
              <a:ahLst/>
              <a:cxnLst>
                <a:cxn ang="0">
                  <a:pos x="connsiteX0" y="connsiteY0"/>
                </a:cxn>
                <a:cxn ang="0">
                  <a:pos x="connsiteX1" y="connsiteY1"/>
                </a:cxn>
              </a:cxnLst>
              <a:rect l="l" t="t" r="r" b="b"/>
              <a:pathLst>
                <a:path w="86409" h="6085">
                  <a:moveTo>
                    <a:pt x="0" y="0"/>
                  </a:moveTo>
                  <a:lnTo>
                    <a:pt x="86410" y="0"/>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08" name="任意多边形: 形状 107"/>
            <p:cNvSpPr/>
            <p:nvPr/>
          </p:nvSpPr>
          <p:spPr>
            <a:xfrm>
              <a:off x="3143895" y="2696952"/>
              <a:ext cx="138011" cy="6085"/>
            </a:xfrm>
            <a:custGeom>
              <a:avLst/>
              <a:gdLst>
                <a:gd name="connsiteX0" fmla="*/ 0 w 138011"/>
                <a:gd name="connsiteY0" fmla="*/ 0 h 6085"/>
                <a:gd name="connsiteX1" fmla="*/ 138012 w 138011"/>
                <a:gd name="connsiteY1" fmla="*/ 0 h 6085"/>
              </a:gdLst>
              <a:ahLst/>
              <a:cxnLst>
                <a:cxn ang="0">
                  <a:pos x="connsiteX0" y="connsiteY0"/>
                </a:cxn>
                <a:cxn ang="0">
                  <a:pos x="connsiteX1" y="connsiteY1"/>
                </a:cxn>
              </a:cxnLst>
              <a:rect l="l" t="t" r="r" b="b"/>
              <a:pathLst>
                <a:path w="138011" h="6085">
                  <a:moveTo>
                    <a:pt x="0" y="0"/>
                  </a:moveTo>
                  <a:lnTo>
                    <a:pt x="138012" y="0"/>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09" name="任意多边形: 形状 108"/>
            <p:cNvSpPr/>
            <p:nvPr/>
          </p:nvSpPr>
          <p:spPr>
            <a:xfrm>
              <a:off x="2994930" y="2696952"/>
              <a:ext cx="105760" cy="6085"/>
            </a:xfrm>
            <a:custGeom>
              <a:avLst/>
              <a:gdLst>
                <a:gd name="connsiteX0" fmla="*/ 0 w 105760"/>
                <a:gd name="connsiteY0" fmla="*/ 0 h 6085"/>
                <a:gd name="connsiteX1" fmla="*/ 105760 w 105760"/>
                <a:gd name="connsiteY1" fmla="*/ 0 h 6085"/>
              </a:gdLst>
              <a:ahLst/>
              <a:cxnLst>
                <a:cxn ang="0">
                  <a:pos x="connsiteX0" y="connsiteY0"/>
                </a:cxn>
                <a:cxn ang="0">
                  <a:pos x="connsiteX1" y="connsiteY1"/>
                </a:cxn>
              </a:cxnLst>
              <a:rect l="l" t="t" r="r" b="b"/>
              <a:pathLst>
                <a:path w="105760" h="6085">
                  <a:moveTo>
                    <a:pt x="0" y="0"/>
                  </a:moveTo>
                  <a:lnTo>
                    <a:pt x="105760" y="0"/>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10" name="任意多边形: 形状 109"/>
            <p:cNvSpPr/>
            <p:nvPr/>
          </p:nvSpPr>
          <p:spPr>
            <a:xfrm>
              <a:off x="3075315" y="2770948"/>
              <a:ext cx="126754" cy="6085"/>
            </a:xfrm>
            <a:custGeom>
              <a:avLst/>
              <a:gdLst>
                <a:gd name="connsiteX0" fmla="*/ 0 w 126754"/>
                <a:gd name="connsiteY0" fmla="*/ 0 h 6085"/>
                <a:gd name="connsiteX1" fmla="*/ 126754 w 126754"/>
                <a:gd name="connsiteY1" fmla="*/ 0 h 6085"/>
              </a:gdLst>
              <a:ahLst/>
              <a:cxnLst>
                <a:cxn ang="0">
                  <a:pos x="connsiteX0" y="connsiteY0"/>
                </a:cxn>
                <a:cxn ang="0">
                  <a:pos x="connsiteX1" y="connsiteY1"/>
                </a:cxn>
              </a:cxnLst>
              <a:rect l="l" t="t" r="r" b="b"/>
              <a:pathLst>
                <a:path w="126754" h="6085">
                  <a:moveTo>
                    <a:pt x="0" y="0"/>
                  </a:moveTo>
                  <a:lnTo>
                    <a:pt x="126754" y="0"/>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11" name="任意多边形: 形状 110"/>
            <p:cNvSpPr/>
            <p:nvPr/>
          </p:nvSpPr>
          <p:spPr>
            <a:xfrm>
              <a:off x="3038500" y="2808494"/>
              <a:ext cx="71318" cy="6085"/>
            </a:xfrm>
            <a:custGeom>
              <a:avLst/>
              <a:gdLst>
                <a:gd name="connsiteX0" fmla="*/ 0 w 71318"/>
                <a:gd name="connsiteY0" fmla="*/ 0 h 6085"/>
                <a:gd name="connsiteX1" fmla="*/ 71318 w 71318"/>
                <a:gd name="connsiteY1" fmla="*/ 0 h 6085"/>
              </a:gdLst>
              <a:ahLst/>
              <a:cxnLst>
                <a:cxn ang="0">
                  <a:pos x="connsiteX0" y="connsiteY0"/>
                </a:cxn>
                <a:cxn ang="0">
                  <a:pos x="connsiteX1" y="connsiteY1"/>
                </a:cxn>
              </a:cxnLst>
              <a:rect l="l" t="t" r="r" b="b"/>
              <a:pathLst>
                <a:path w="71318" h="6085">
                  <a:moveTo>
                    <a:pt x="0" y="0"/>
                  </a:moveTo>
                  <a:lnTo>
                    <a:pt x="71318" y="0"/>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12" name="任意多边形: 形状 111"/>
            <p:cNvSpPr/>
            <p:nvPr/>
          </p:nvSpPr>
          <p:spPr>
            <a:xfrm>
              <a:off x="2971867" y="2601597"/>
              <a:ext cx="103448" cy="6085"/>
            </a:xfrm>
            <a:custGeom>
              <a:avLst/>
              <a:gdLst>
                <a:gd name="connsiteX0" fmla="*/ 0 w 103448"/>
                <a:gd name="connsiteY0" fmla="*/ 0 h 6085"/>
                <a:gd name="connsiteX1" fmla="*/ 103448 w 103448"/>
                <a:gd name="connsiteY1" fmla="*/ 0 h 6085"/>
              </a:gdLst>
              <a:ahLst/>
              <a:cxnLst>
                <a:cxn ang="0">
                  <a:pos x="connsiteX0" y="connsiteY0"/>
                </a:cxn>
                <a:cxn ang="0">
                  <a:pos x="connsiteX1" y="connsiteY1"/>
                </a:cxn>
              </a:cxnLst>
              <a:rect l="l" t="t" r="r" b="b"/>
              <a:pathLst>
                <a:path w="103448" h="6085">
                  <a:moveTo>
                    <a:pt x="0" y="0"/>
                  </a:moveTo>
                  <a:lnTo>
                    <a:pt x="103448" y="0"/>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grpSp>
      <p:sp>
        <p:nvSpPr>
          <p:cNvPr id="4" name="Text Box 10"/>
          <p:cNvSpPr txBox="1">
            <a:spLocks noChangeArrowheads="1"/>
          </p:cNvSpPr>
          <p:nvPr/>
        </p:nvSpPr>
        <p:spPr bwMode="auto">
          <a:xfrm>
            <a:off x="944921" y="4309564"/>
            <a:ext cx="3020967" cy="1099185"/>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lvl="0" indent="-342900" algn="l" defTabSz="1450975" rtl="0" eaLnBrk="1" fontAlgn="auto" latinLnBrk="0" hangingPunct="1">
              <a:lnSpc>
                <a:spcPct val="150000"/>
              </a:lnSpc>
              <a:spcBef>
                <a:spcPts val="0"/>
              </a:spcBef>
              <a:spcAft>
                <a:spcPts val="0"/>
              </a:spcAft>
              <a:buClrTx/>
              <a:buSzTx/>
              <a:buFont typeface="+mj-lt"/>
              <a:buAutoNum type="arabicPeriod"/>
              <a:defRPr/>
            </a:pPr>
            <a:r>
              <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rPr>
              <a:t>与整车厂深度绑定</a:t>
            </a:r>
            <a:endPar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endParaRPr>
          </a:p>
          <a:p>
            <a:pPr marL="342900" marR="0" lvl="0" indent="-342900" algn="l" defTabSz="1450975" rtl="0" eaLnBrk="1" fontAlgn="auto" latinLnBrk="0" hangingPunct="1">
              <a:lnSpc>
                <a:spcPct val="150000"/>
              </a:lnSpc>
              <a:spcBef>
                <a:spcPts val="0"/>
              </a:spcBef>
              <a:spcAft>
                <a:spcPts val="0"/>
              </a:spcAft>
              <a:buClrTx/>
              <a:buSzTx/>
              <a:buFont typeface="+mj-lt"/>
              <a:buAutoNum type="arabicPeriod"/>
              <a:defRPr/>
            </a:pPr>
            <a:r>
              <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rPr>
              <a:t>行业集中度逐步提升</a:t>
            </a:r>
            <a:endPar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endParaRPr>
          </a:p>
          <a:p>
            <a:pPr marL="342900" marR="0" lvl="0" indent="-342900" algn="l" defTabSz="1450975" rtl="0" eaLnBrk="1" fontAlgn="auto" latinLnBrk="0" hangingPunct="1">
              <a:lnSpc>
                <a:spcPct val="150000"/>
              </a:lnSpc>
              <a:spcBef>
                <a:spcPts val="0"/>
              </a:spcBef>
              <a:spcAft>
                <a:spcPts val="0"/>
              </a:spcAft>
              <a:buClrTx/>
              <a:buSzTx/>
              <a:buFont typeface="+mj-lt"/>
              <a:buAutoNum type="arabicPeriod"/>
              <a:defRPr/>
            </a:pPr>
            <a:r>
              <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rPr>
              <a:t>技术差距相对较小</a:t>
            </a:r>
            <a:endPar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endParaRPr>
          </a:p>
        </p:txBody>
      </p:sp>
      <p:sp>
        <p:nvSpPr>
          <p:cNvPr id="20" name="矩形 19"/>
          <p:cNvSpPr/>
          <p:nvPr/>
        </p:nvSpPr>
        <p:spPr>
          <a:xfrm>
            <a:off x="944922" y="3918622"/>
            <a:ext cx="1472387" cy="39878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spcBef>
                <a:spcPts val="0"/>
              </a:spcBef>
              <a:spcAft>
                <a:spcPts val="0"/>
              </a:spcAft>
              <a:buClrTx/>
              <a:buSzTx/>
              <a:buFontTx/>
              <a:defRPr/>
            </a:pPr>
            <a:r>
              <a:rPr lang="zh-CN" altLang="en-US" sz="2000" b="1" noProof="0" dirty="0">
                <a:ln>
                  <a:noFill/>
                </a:ln>
                <a:effectLst/>
                <a:uLnTx/>
                <a:uFillTx/>
                <a:latin typeface="微软雅黑" panose="020B0503020204020204" charset="-122"/>
                <a:ea typeface="微软雅黑" panose="020B0503020204020204" charset="-122"/>
                <a:cs typeface="+mn-ea"/>
                <a:sym typeface="+mn-lt"/>
              </a:rPr>
              <a:t>竞争特点</a:t>
            </a:r>
            <a:endParaRPr lang="zh-CN" altLang="en-US" sz="2000" b="1" noProof="0" dirty="0">
              <a:ln>
                <a:noFill/>
              </a:ln>
              <a:effectLst/>
              <a:uLnTx/>
              <a:uFillTx/>
              <a:latin typeface="微软雅黑" panose="020B0503020204020204" charset="-122"/>
              <a:ea typeface="微软雅黑" panose="020B0503020204020204" charset="-122"/>
              <a:cs typeface="+mn-ea"/>
              <a:sym typeface="+mn-lt"/>
            </a:endParaRPr>
          </a:p>
        </p:txBody>
      </p:sp>
      <p:sp>
        <p:nvSpPr>
          <p:cNvPr id="21" name="Text Box 10"/>
          <p:cNvSpPr txBox="1">
            <a:spLocks noChangeArrowheads="1"/>
          </p:cNvSpPr>
          <p:nvPr/>
        </p:nvSpPr>
        <p:spPr bwMode="auto">
          <a:xfrm>
            <a:off x="4645605" y="3932374"/>
            <a:ext cx="3020967" cy="1214755"/>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450975" rtl="0" eaLnBrk="1" fontAlgn="auto" latinLnBrk="0" hangingPunct="1">
              <a:lnSpc>
                <a:spcPct val="150000"/>
              </a:lnSpc>
              <a:spcBef>
                <a:spcPts val="0"/>
              </a:spcBef>
              <a:spcAft>
                <a:spcPts val="0"/>
              </a:spcAft>
              <a:buClrTx/>
              <a:buSzTx/>
              <a:buFontTx/>
              <a:buNone/>
              <a:defRPr/>
            </a:pPr>
            <a:r>
              <a:rPr kumimoji="0" lang="zh-CN" altLang="en-US" sz="2000" b="1"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rPr>
              <a:t>特点：</a:t>
            </a:r>
            <a:endParaRPr kumimoji="0" lang="zh-CN" altLang="en-US" sz="2000" b="1"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endParaRPr>
          </a:p>
          <a:p>
            <a:pPr marL="342900" marR="0" lvl="0" indent="-342900" algn="l" defTabSz="1450975" rtl="0" eaLnBrk="1" fontAlgn="auto" latinLnBrk="0" hangingPunct="1">
              <a:lnSpc>
                <a:spcPct val="150000"/>
              </a:lnSpc>
              <a:spcBef>
                <a:spcPts val="0"/>
              </a:spcBef>
              <a:spcAft>
                <a:spcPts val="0"/>
              </a:spcAft>
              <a:buClrTx/>
              <a:buSzTx/>
              <a:buFont typeface="+mj-lt"/>
              <a:buAutoNum type="arabicPeriod"/>
              <a:defRPr/>
            </a:pPr>
            <a:r>
              <a:rPr kumimoji="0" lang="en-US" altLang="zh-CN" sz="150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rPr>
              <a:t>紧贴整车产业布局</a:t>
            </a:r>
            <a:endParaRPr kumimoji="0" lang="en-US" altLang="zh-CN" sz="150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endParaRPr>
          </a:p>
          <a:p>
            <a:pPr marL="342900" marR="0" lvl="0" indent="-342900" algn="l" defTabSz="1450975" rtl="0" eaLnBrk="1" fontAlgn="auto" latinLnBrk="0" hangingPunct="1">
              <a:lnSpc>
                <a:spcPct val="150000"/>
              </a:lnSpc>
              <a:spcBef>
                <a:spcPts val="0"/>
              </a:spcBef>
              <a:spcAft>
                <a:spcPts val="0"/>
              </a:spcAft>
              <a:buClrTx/>
              <a:buSzTx/>
              <a:buFont typeface="+mj-lt"/>
              <a:buAutoNum type="arabicPeriod"/>
              <a:defRPr/>
            </a:pPr>
            <a:r>
              <a:rPr kumimoji="0" lang="en-US" altLang="zh-CN" sz="150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rPr>
              <a:t>配套能力强</a:t>
            </a:r>
            <a:endParaRPr kumimoji="0" lang="en-US" altLang="zh-CN" sz="150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endParaRPr>
          </a:p>
        </p:txBody>
      </p:sp>
      <p:sp>
        <p:nvSpPr>
          <p:cNvPr id="22" name="文本框 21"/>
          <p:cNvSpPr txBox="1"/>
          <p:nvPr/>
        </p:nvSpPr>
        <p:spPr>
          <a:xfrm>
            <a:off x="1318895" y="5946775"/>
            <a:ext cx="6494780" cy="553085"/>
          </a:xfrm>
          <a:prstGeom prst="rect">
            <a:avLst/>
          </a:prstGeom>
        </p:spPr>
        <p:txBody>
          <a:bodyPr wrap="square">
            <a:spAutoFit/>
          </a:bodyPr>
          <a:p>
            <a:pPr algn="ctr">
              <a:lnSpc>
                <a:spcPct val="150000"/>
              </a:lnSpc>
            </a:pPr>
            <a:r>
              <a:rPr lang="zh-CN" altLang="en-US" sz="190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电机产业本质= </a:t>
            </a:r>
            <a:r>
              <a:rPr lang="zh-CN" altLang="en-US" sz="2000" b="1">
                <a:solidFill>
                  <a:srgbClr val="0070C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“整车驱动型产业”</a:t>
            </a:r>
            <a:endParaRPr lang="zh-CN" altLang="en-US" sz="2000" b="1">
              <a:solidFill>
                <a:srgbClr val="0070C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endParaRPr>
          </a:p>
        </p:txBody>
      </p:sp>
      <p:pic>
        <p:nvPicPr>
          <p:cNvPr id="23" name="图片 22" descr="截屏2026-04-29 19.15.17"/>
          <p:cNvPicPr>
            <a:picLocks noChangeAspect="1"/>
          </p:cNvPicPr>
          <p:nvPr/>
        </p:nvPicPr>
        <p:blipFill>
          <a:blip r:embed="rId7"/>
          <a:stretch>
            <a:fillRect/>
          </a:stretch>
        </p:blipFill>
        <p:spPr>
          <a:xfrm>
            <a:off x="7933690" y="3957955"/>
            <a:ext cx="3848735" cy="26142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3" name="Rounded Rectangle 62"/>
          <p:cNvSpPr/>
          <p:nvPr/>
        </p:nvSpPr>
        <p:spPr>
          <a:xfrm>
            <a:off x="594360" y="1223010"/>
            <a:ext cx="11188700" cy="3175635"/>
          </a:xfrm>
          <a:prstGeom prst="roundRect">
            <a:avLst/>
          </a:prstGeom>
          <a:solidFill>
            <a:srgbClr val="F5F9FF"/>
          </a:solidFill>
          <a:ln w="12700">
            <a:solidFill>
              <a:srgbClr val="D2DFF0"/>
            </a:solidFill>
          </a:ln>
        </p:spPr>
        <p:style>
          <a:lnRef idx="1">
            <a:schemeClr val="accent1"/>
          </a:lnRef>
          <a:fillRef idx="3">
            <a:schemeClr val="accent1"/>
          </a:fillRef>
          <a:effectRef idx="2">
            <a:schemeClr val="accent1"/>
          </a:effectRef>
          <a:fontRef idx="minor">
            <a:schemeClr val="lt1"/>
          </a:fontRef>
        </p:style>
        <p:txBody>
          <a:bodyPr rtlCol="0" anchor="ctr"/>
          <a:p>
            <a:pPr algn="ctr"/>
            <a:endParaRPr sz="2400">
              <a:solidFill>
                <a:schemeClr val="tx1"/>
              </a:solidFill>
              <a:latin typeface="微软雅黑" panose="020B0503020204020204" charset="-122"/>
              <a:ea typeface="微软雅黑" panose="020B0503020204020204" charset="-122"/>
            </a:endParaRPr>
          </a:p>
        </p:txBody>
      </p:sp>
      <p:grpSp>
        <p:nvGrpSpPr>
          <p:cNvPr id="55" name="组合 54"/>
          <p:cNvGrpSpPr/>
          <p:nvPr/>
        </p:nvGrpSpPr>
        <p:grpSpPr>
          <a:xfrm>
            <a:off x="498475" y="274955"/>
            <a:ext cx="9058910" cy="922020"/>
            <a:chOff x="1128" y="853"/>
            <a:chExt cx="14266" cy="1452"/>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3"/>
              </p:custDataLst>
            </p:nvPr>
          </p:nvSpPr>
          <p:spPr>
            <a:xfrm>
              <a:off x="2076" y="853"/>
              <a:ext cx="13318" cy="1452"/>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国内外对比与未来趋势</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2200" cap="all" noProof="0" dirty="0">
                  <a:ln>
                    <a:noFill/>
                  </a:ln>
                  <a:gradFill>
                    <a:gsLst>
                      <a:gs pos="0">
                        <a:srgbClr val="007BD3"/>
                      </a:gs>
                      <a:gs pos="100000">
                        <a:srgbClr val="034373"/>
                      </a:gs>
                    </a:gsLst>
                    <a:lin scaled="0"/>
                  </a:gradFill>
                  <a:effectLst/>
                  <a:uLnTx/>
                  <a:uFillTx/>
                  <a:latin typeface="微软雅黑" panose="020B0503020204020204" charset="-122"/>
                  <a:ea typeface="微软雅黑" panose="020B0503020204020204" charset="-122"/>
                  <a:cs typeface="微软雅黑" panose="020B0503020204020204" charset="-122"/>
                  <a:sym typeface="+mn-ea"/>
                </a:rPr>
                <a:t>——</a:t>
              </a:r>
              <a:r>
                <a:rPr lang="zh-CN" altLang="en-US" sz="2200" cap="all" noProof="0" dirty="0">
                  <a:ln>
                    <a:noFill/>
                  </a:ln>
                  <a:gradFill>
                    <a:gsLst>
                      <a:gs pos="0">
                        <a:srgbClr val="007BD3"/>
                      </a:gs>
                      <a:gs pos="100000">
                        <a:srgbClr val="034373"/>
                      </a:gs>
                    </a:gsLst>
                    <a:lin scaled="0"/>
                  </a:gradFill>
                  <a:effectLst/>
                  <a:uLnTx/>
                  <a:uFillTx/>
                  <a:latin typeface="微软雅黑" panose="020B0503020204020204" charset="-122"/>
                  <a:ea typeface="微软雅黑" panose="020B0503020204020204" charset="-122"/>
                  <a:cs typeface="微软雅黑" panose="020B0503020204020204" charset="-122"/>
                  <a:sym typeface="+mn-ea"/>
                </a:rPr>
                <a:t>高效化、集成化、系统化</a:t>
              </a:r>
              <a:endParaRPr lang="zh-CN" altLang="en-US" sz="2200" cap="all" noProof="0" dirty="0">
                <a:ln>
                  <a:noFill/>
                </a:ln>
                <a:gradFill>
                  <a:gsLst>
                    <a:gs pos="0">
                      <a:srgbClr val="007BD3"/>
                    </a:gs>
                    <a:gs pos="100000">
                      <a:srgbClr val="034373"/>
                    </a:gs>
                  </a:gsLst>
                  <a:lin scaled="0"/>
                </a:gra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
        <p:nvSpPr>
          <p:cNvPr id="3" name="Shape 531"/>
          <p:cNvSpPr/>
          <p:nvPr/>
        </p:nvSpPr>
        <p:spPr>
          <a:xfrm>
            <a:off x="2815534" y="1562055"/>
            <a:ext cx="907381" cy="907381"/>
          </a:xfrm>
          <a:prstGeom prst="ellipse">
            <a:avLst/>
          </a:prstGeom>
          <a:noFill/>
          <a:ln w="57150" cap="flat" cmpd="sng">
            <a:solidFill>
              <a:schemeClr val="accent2">
                <a:lumMod val="20000"/>
                <a:lumOff val="80000"/>
              </a:schemeClr>
            </a:solidFill>
            <a:prstDash val="solid"/>
            <a:miter/>
            <a:headEnd type="none" w="med" len="med"/>
            <a:tailEnd type="none" w="med" len="med"/>
          </a:ln>
        </p:spPr>
        <p:txBody>
          <a:bodyPr lIns="91425" tIns="45700" rIns="91425" bIns="45700" anchor="ctr" anchorCtr="0">
            <a:noAutofit/>
          </a:bodyPr>
          <a:p>
            <a:pPr marL="0" marR="0" lvl="0" indent="0" algn="ctr" rtl="0">
              <a:spcBef>
                <a:spcPts val="0"/>
              </a:spcBef>
              <a:buSzPct val="25000"/>
              <a:buNone/>
            </a:pPr>
            <a:r>
              <a:rPr lang="zh-CN" altLang="en-US" sz="1600" b="1">
                <a:solidFill>
                  <a:schemeClr val="dk1"/>
                </a:solidFill>
                <a:latin typeface="微软雅黑" panose="020B0503020204020204" charset="-122"/>
                <a:ea typeface="微软雅黑" panose="020B0503020204020204" charset="-122"/>
                <a:cs typeface="+mn-ea"/>
                <a:sym typeface="+mn-lt"/>
              </a:rPr>
              <a:t>国内</a:t>
            </a:r>
            <a:endParaRPr lang="zh-CN" altLang="en-US" sz="1600" b="1">
              <a:solidFill>
                <a:schemeClr val="dk1"/>
              </a:solidFill>
              <a:latin typeface="微软雅黑" panose="020B0503020204020204" charset="-122"/>
              <a:ea typeface="微软雅黑" panose="020B0503020204020204" charset="-122"/>
              <a:cs typeface="+mn-ea"/>
              <a:sym typeface="+mn-lt"/>
            </a:endParaRPr>
          </a:p>
        </p:txBody>
      </p:sp>
      <p:cxnSp>
        <p:nvCxnSpPr>
          <p:cNvPr id="5" name="Shape 534"/>
          <p:cNvCxnSpPr/>
          <p:nvPr/>
        </p:nvCxnSpPr>
        <p:spPr>
          <a:xfrm flipV="1">
            <a:off x="1764023" y="2015745"/>
            <a:ext cx="929005" cy="383540"/>
          </a:xfrm>
          <a:prstGeom prst="straightConnector1">
            <a:avLst/>
          </a:prstGeom>
          <a:noFill/>
          <a:ln w="9525" cap="flat" cmpd="sng">
            <a:solidFill>
              <a:schemeClr val="accent2"/>
            </a:solidFill>
            <a:prstDash val="dash"/>
            <a:miter/>
            <a:headEnd type="oval" w="med" len="med"/>
            <a:tailEnd type="oval" w="med" len="med"/>
          </a:ln>
        </p:spPr>
      </p:cxnSp>
      <p:sp>
        <p:nvSpPr>
          <p:cNvPr id="2" name="文本框 1"/>
          <p:cNvSpPr txBox="1"/>
          <p:nvPr/>
        </p:nvSpPr>
        <p:spPr>
          <a:xfrm>
            <a:off x="4538980" y="1452245"/>
            <a:ext cx="2202180" cy="1276350"/>
          </a:xfrm>
          <a:prstGeom prst="rect">
            <a:avLst/>
          </a:prstGeom>
          <a:noFill/>
        </p:spPr>
        <p:txBody>
          <a:bodyPr wrap="square">
            <a:noAutofit/>
          </a:bodyPr>
          <a:p>
            <a:pPr algn="l" eaLnBrk="0" hangingPunct="0">
              <a:lnSpc>
                <a:spcPct val="150000"/>
              </a:lnSpc>
            </a:pPr>
            <a:r>
              <a:rPr lang="zh-CN" altLang="en-US"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成本</a:t>
            </a:r>
            <a:r>
              <a:rPr lang="en-US" altLang="zh-CN"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400" b="1" dirty="0">
                <a:solidFill>
                  <a:schemeClr val="bg2">
                    <a:lumMod val="75000"/>
                  </a:schemeClr>
                </a:solidFill>
                <a:latin typeface="微软雅黑" panose="020B0503020204020204" charset="-122"/>
                <a:ea typeface="微软雅黑" panose="020B0503020204020204" charset="-122"/>
                <a:sym typeface="微软雅黑" panose="020B0503020204020204" charset="-122"/>
              </a:rPr>
              <a:t>低</a:t>
            </a:r>
            <a:endParaRPr lang="zh-CN" altLang="en-US" sz="1400" b="1" dirty="0">
              <a:solidFill>
                <a:schemeClr val="bg2">
                  <a:lumMod val="75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en-US" altLang="zh-CN"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制造能力</a:t>
            </a:r>
            <a:r>
              <a:rPr lang="zh-CN" altLang="en-US"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400" b="1" dirty="0">
                <a:solidFill>
                  <a:schemeClr val="bg2">
                    <a:lumMod val="75000"/>
                  </a:schemeClr>
                </a:solidFill>
                <a:latin typeface="微软雅黑" panose="020B0503020204020204" charset="-122"/>
                <a:ea typeface="微软雅黑" panose="020B0503020204020204" charset="-122"/>
                <a:sym typeface="微软雅黑" panose="020B0503020204020204" charset="-122"/>
              </a:rPr>
              <a:t>强</a:t>
            </a:r>
            <a:endParaRPr lang="zh-CN" altLang="en-US" sz="1400" b="1" dirty="0">
              <a:solidFill>
                <a:schemeClr val="bg2">
                  <a:lumMod val="75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zh-CN" altLang="en-US"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技术积累</a:t>
            </a:r>
            <a:r>
              <a:rPr lang="en-US" altLang="zh-CN"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400" b="1" dirty="0">
                <a:solidFill>
                  <a:schemeClr val="bg2">
                    <a:lumMod val="75000"/>
                  </a:schemeClr>
                </a:solidFill>
                <a:latin typeface="微软雅黑" panose="020B0503020204020204" charset="-122"/>
                <a:ea typeface="微软雅黑" panose="020B0503020204020204" charset="-122"/>
                <a:sym typeface="微软雅黑" panose="020B0503020204020204" charset="-122"/>
              </a:rPr>
              <a:t>快速追赶</a:t>
            </a:r>
            <a:endParaRPr lang="zh-CN" altLang="en-US" sz="1400" b="1" dirty="0">
              <a:solidFill>
                <a:schemeClr val="bg2">
                  <a:lumMod val="75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zh-CN" altLang="en-US"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产业链</a:t>
            </a:r>
            <a:r>
              <a:rPr lang="en-US" altLang="zh-CN"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400" b="1" dirty="0">
                <a:solidFill>
                  <a:schemeClr val="bg2">
                    <a:lumMod val="75000"/>
                  </a:schemeClr>
                </a:solidFill>
                <a:latin typeface="微软雅黑" panose="020B0503020204020204" charset="-122"/>
                <a:ea typeface="微软雅黑" panose="020B0503020204020204" charset="-122"/>
                <a:sym typeface="微软雅黑" panose="020B0503020204020204" charset="-122"/>
              </a:rPr>
              <a:t>完整</a:t>
            </a:r>
            <a:endParaRPr lang="zh-CN" altLang="en-US" sz="1400" b="1" dirty="0">
              <a:solidFill>
                <a:schemeClr val="bg2">
                  <a:lumMod val="75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endParaRPr lang="zh-CN" altLang="en-US"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endParaRPr lang="en-US" altLang="zh-CN"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endParaRPr lang="zh-CN" altLang="en-US" sz="1400" b="1" noProof="0" dirty="0">
              <a:ln>
                <a:noFill/>
              </a:ln>
              <a:effectLst/>
              <a:uLnTx/>
              <a:uFillTx/>
              <a:latin typeface="汉仪雅酷黑 65W" panose="020B0604020202020204" charset="-122"/>
              <a:ea typeface="汉仪雅酷黑 65W" panose="020B0604020202020204" charset="-122"/>
              <a:cs typeface="+mn-ea"/>
              <a:sym typeface="+mn-lt"/>
            </a:endParaRPr>
          </a:p>
        </p:txBody>
      </p:sp>
      <p:grpSp>
        <p:nvGrpSpPr>
          <p:cNvPr id="52" name="图形 2"/>
          <p:cNvGrpSpPr/>
          <p:nvPr/>
        </p:nvGrpSpPr>
        <p:grpSpPr>
          <a:xfrm>
            <a:off x="920750" y="1940560"/>
            <a:ext cx="907415" cy="1085215"/>
            <a:chOff x="2939129" y="1985581"/>
            <a:chExt cx="993838" cy="1570291"/>
          </a:xfrm>
        </p:grpSpPr>
        <p:sp>
          <p:nvSpPr>
            <p:cNvPr id="53" name="任意多边形: 形状 52"/>
            <p:cNvSpPr/>
            <p:nvPr/>
          </p:nvSpPr>
          <p:spPr>
            <a:xfrm>
              <a:off x="2939129" y="3042094"/>
              <a:ext cx="993838" cy="513778"/>
            </a:xfrm>
            <a:custGeom>
              <a:avLst/>
              <a:gdLst>
                <a:gd name="connsiteX0" fmla="*/ 993839 w 993838"/>
                <a:gd name="connsiteY0" fmla="*/ 256889 h 513778"/>
                <a:gd name="connsiteX1" fmla="*/ 496919 w 993838"/>
                <a:gd name="connsiteY1" fmla="*/ 513779 h 513778"/>
                <a:gd name="connsiteX2" fmla="*/ 0 w 993838"/>
                <a:gd name="connsiteY2" fmla="*/ 256889 h 513778"/>
                <a:gd name="connsiteX3" fmla="*/ 496919 w 993838"/>
                <a:gd name="connsiteY3" fmla="*/ 0 h 513778"/>
                <a:gd name="connsiteX4" fmla="*/ 993839 w 993838"/>
                <a:gd name="connsiteY4" fmla="*/ 256889 h 513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838" h="513778">
                  <a:moveTo>
                    <a:pt x="993839" y="256889"/>
                  </a:moveTo>
                  <a:cubicBezTo>
                    <a:pt x="993839" y="398765"/>
                    <a:pt x="771360" y="513779"/>
                    <a:pt x="496919" y="513779"/>
                  </a:cubicBezTo>
                  <a:cubicBezTo>
                    <a:pt x="222478" y="513779"/>
                    <a:pt x="0" y="398765"/>
                    <a:pt x="0" y="256889"/>
                  </a:cubicBezTo>
                  <a:cubicBezTo>
                    <a:pt x="0" y="115013"/>
                    <a:pt x="222478" y="0"/>
                    <a:pt x="496919" y="0"/>
                  </a:cubicBezTo>
                  <a:cubicBezTo>
                    <a:pt x="771360" y="0"/>
                    <a:pt x="993839" y="115013"/>
                    <a:pt x="993839" y="256889"/>
                  </a:cubicBezTo>
                  <a:close/>
                </a:path>
              </a:pathLst>
            </a:custGeom>
            <a:solidFill>
              <a:srgbClr val="92B4D1">
                <a:alpha val="20000"/>
              </a:srgbClr>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sp>
          <p:nvSpPr>
            <p:cNvPr id="54" name="任意多边形: 形状 53"/>
            <p:cNvSpPr/>
            <p:nvPr/>
          </p:nvSpPr>
          <p:spPr>
            <a:xfrm>
              <a:off x="2949225" y="2910935"/>
              <a:ext cx="858773" cy="500062"/>
            </a:xfrm>
            <a:custGeom>
              <a:avLst/>
              <a:gdLst>
                <a:gd name="connsiteX0" fmla="*/ 858774 w 858773"/>
                <a:gd name="connsiteY0" fmla="*/ 250031 h 500062"/>
                <a:gd name="connsiteX1" fmla="*/ 429387 w 858773"/>
                <a:gd name="connsiteY1" fmla="*/ 500062 h 500062"/>
                <a:gd name="connsiteX2" fmla="*/ 0 w 858773"/>
                <a:gd name="connsiteY2" fmla="*/ 250031 h 500062"/>
                <a:gd name="connsiteX3" fmla="*/ 429387 w 858773"/>
                <a:gd name="connsiteY3" fmla="*/ 0 h 500062"/>
                <a:gd name="connsiteX4" fmla="*/ 858774 w 858773"/>
                <a:gd name="connsiteY4" fmla="*/ 250031 h 500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8773" h="500062">
                  <a:moveTo>
                    <a:pt x="858774" y="250031"/>
                  </a:moveTo>
                  <a:cubicBezTo>
                    <a:pt x="858774" y="388119"/>
                    <a:pt x="666531" y="500062"/>
                    <a:pt x="429387" y="500062"/>
                  </a:cubicBezTo>
                  <a:cubicBezTo>
                    <a:pt x="192243" y="500062"/>
                    <a:pt x="0" y="388119"/>
                    <a:pt x="0" y="250031"/>
                  </a:cubicBezTo>
                  <a:cubicBezTo>
                    <a:pt x="0" y="111943"/>
                    <a:pt x="192244" y="0"/>
                    <a:pt x="429387" y="0"/>
                  </a:cubicBezTo>
                  <a:cubicBezTo>
                    <a:pt x="666531" y="0"/>
                    <a:pt x="858774" y="111943"/>
                    <a:pt x="858774" y="250031"/>
                  </a:cubicBezTo>
                  <a:close/>
                </a:path>
              </a:pathLst>
            </a:custGeom>
            <a:solidFill>
              <a:schemeClr val="accent4"/>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grpSp>
          <p:nvGrpSpPr>
            <p:cNvPr id="4" name="图形 2"/>
            <p:cNvGrpSpPr/>
            <p:nvPr/>
          </p:nvGrpSpPr>
          <p:grpSpPr>
            <a:xfrm>
              <a:off x="2961512" y="2711291"/>
              <a:ext cx="834199" cy="686181"/>
              <a:chOff x="2961512" y="2711291"/>
              <a:chExt cx="834199" cy="686181"/>
            </a:xfrm>
          </p:grpSpPr>
          <p:sp>
            <p:nvSpPr>
              <p:cNvPr id="80" name="任意多边形: 形状 79"/>
              <p:cNvSpPr/>
              <p:nvPr/>
            </p:nvSpPr>
            <p:spPr>
              <a:xfrm>
                <a:off x="2961513" y="2952464"/>
                <a:ext cx="834199" cy="445008"/>
              </a:xfrm>
              <a:custGeom>
                <a:avLst/>
                <a:gdLst>
                  <a:gd name="connsiteX0" fmla="*/ 834199 w 834199"/>
                  <a:gd name="connsiteY0" fmla="*/ 0 h 445008"/>
                  <a:gd name="connsiteX1" fmla="*/ 0 w 834199"/>
                  <a:gd name="connsiteY1" fmla="*/ 0 h 445008"/>
                  <a:gd name="connsiteX2" fmla="*/ 0 w 834199"/>
                  <a:gd name="connsiteY2" fmla="*/ 198787 h 445008"/>
                  <a:gd name="connsiteX3" fmla="*/ 0 w 834199"/>
                  <a:gd name="connsiteY3" fmla="*/ 202121 h 445008"/>
                  <a:gd name="connsiteX4" fmla="*/ 417100 w 834199"/>
                  <a:gd name="connsiteY4" fmla="*/ 445008 h 445008"/>
                  <a:gd name="connsiteX5" fmla="*/ 834199 w 834199"/>
                  <a:gd name="connsiteY5" fmla="*/ 202121 h 445008"/>
                  <a:gd name="connsiteX6" fmla="*/ 834009 w 834199"/>
                  <a:gd name="connsiteY6" fmla="*/ 198787 h 445008"/>
                  <a:gd name="connsiteX7" fmla="*/ 834199 w 834199"/>
                  <a:gd name="connsiteY7" fmla="*/ 198787 h 445008"/>
                  <a:gd name="connsiteX8" fmla="*/ 834199 w 834199"/>
                  <a:gd name="connsiteY8" fmla="*/ 0 h 44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4199" h="445008">
                    <a:moveTo>
                      <a:pt x="834199" y="0"/>
                    </a:moveTo>
                    <a:lnTo>
                      <a:pt x="0" y="0"/>
                    </a:lnTo>
                    <a:lnTo>
                      <a:pt x="0" y="198787"/>
                    </a:lnTo>
                    <a:cubicBezTo>
                      <a:pt x="0" y="198787"/>
                      <a:pt x="0" y="200978"/>
                      <a:pt x="0" y="202121"/>
                    </a:cubicBezTo>
                    <a:cubicBezTo>
                      <a:pt x="0" y="336232"/>
                      <a:pt x="186785" y="445008"/>
                      <a:pt x="417100" y="445008"/>
                    </a:cubicBezTo>
                    <a:cubicBezTo>
                      <a:pt x="647509" y="445008"/>
                      <a:pt x="834199" y="336232"/>
                      <a:pt x="834199" y="202121"/>
                    </a:cubicBezTo>
                    <a:cubicBezTo>
                      <a:pt x="834199" y="200978"/>
                      <a:pt x="834104" y="199930"/>
                      <a:pt x="834009" y="198787"/>
                    </a:cubicBezTo>
                    <a:lnTo>
                      <a:pt x="834199" y="198787"/>
                    </a:lnTo>
                    <a:lnTo>
                      <a:pt x="834199" y="0"/>
                    </a:lnTo>
                    <a:close/>
                  </a:path>
                </a:pathLst>
              </a:custGeom>
              <a:solidFill>
                <a:srgbClr val="0BA19F"/>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sp>
            <p:nvSpPr>
              <p:cNvPr id="81" name="任意多边形: 形状 80"/>
              <p:cNvSpPr/>
              <p:nvPr/>
            </p:nvSpPr>
            <p:spPr>
              <a:xfrm>
                <a:off x="2961512" y="2711291"/>
                <a:ext cx="834199" cy="485775"/>
              </a:xfrm>
              <a:custGeom>
                <a:avLst/>
                <a:gdLst>
                  <a:gd name="connsiteX0" fmla="*/ 834200 w 834199"/>
                  <a:gd name="connsiteY0" fmla="*/ 242887 h 485775"/>
                  <a:gd name="connsiteX1" fmla="*/ 417100 w 834199"/>
                  <a:gd name="connsiteY1" fmla="*/ 485775 h 485775"/>
                  <a:gd name="connsiteX2" fmla="*/ 0 w 834199"/>
                  <a:gd name="connsiteY2" fmla="*/ 242887 h 485775"/>
                  <a:gd name="connsiteX3" fmla="*/ 417100 w 834199"/>
                  <a:gd name="connsiteY3" fmla="*/ 0 h 485775"/>
                  <a:gd name="connsiteX4" fmla="*/ 834200 w 834199"/>
                  <a:gd name="connsiteY4" fmla="*/ 242887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199" h="485775">
                    <a:moveTo>
                      <a:pt x="834200" y="242887"/>
                    </a:moveTo>
                    <a:cubicBezTo>
                      <a:pt x="834200" y="377030"/>
                      <a:pt x="647458" y="485775"/>
                      <a:pt x="417100" y="485775"/>
                    </a:cubicBezTo>
                    <a:cubicBezTo>
                      <a:pt x="186742" y="485775"/>
                      <a:pt x="0" y="377030"/>
                      <a:pt x="0" y="242887"/>
                    </a:cubicBezTo>
                    <a:cubicBezTo>
                      <a:pt x="0" y="108744"/>
                      <a:pt x="186742" y="0"/>
                      <a:pt x="417100" y="0"/>
                    </a:cubicBezTo>
                    <a:cubicBezTo>
                      <a:pt x="647457" y="0"/>
                      <a:pt x="834200" y="108744"/>
                      <a:pt x="834200" y="242887"/>
                    </a:cubicBezTo>
                    <a:close/>
                  </a:path>
                </a:pathLst>
              </a:custGeom>
              <a:solidFill>
                <a:srgbClr val="3ECFCD"/>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sp>
            <p:nvSpPr>
              <p:cNvPr id="82" name="任意多边形: 形状 81"/>
              <p:cNvSpPr/>
              <p:nvPr/>
            </p:nvSpPr>
            <p:spPr>
              <a:xfrm>
                <a:off x="2961513" y="2957512"/>
                <a:ext cx="834199" cy="247268"/>
              </a:xfrm>
              <a:custGeom>
                <a:avLst/>
                <a:gdLst>
                  <a:gd name="connsiteX0" fmla="*/ 417100 w 834199"/>
                  <a:gd name="connsiteY0" fmla="*/ 238601 h 247268"/>
                  <a:gd name="connsiteX1" fmla="*/ 190 w 834199"/>
                  <a:gd name="connsiteY1" fmla="*/ 0 h 247268"/>
                  <a:gd name="connsiteX2" fmla="*/ 0 w 834199"/>
                  <a:gd name="connsiteY2" fmla="*/ 4381 h 247268"/>
                  <a:gd name="connsiteX3" fmla="*/ 417100 w 834199"/>
                  <a:gd name="connsiteY3" fmla="*/ 247269 h 247268"/>
                  <a:gd name="connsiteX4" fmla="*/ 834199 w 834199"/>
                  <a:gd name="connsiteY4" fmla="*/ 4381 h 247268"/>
                  <a:gd name="connsiteX5" fmla="*/ 834009 w 834199"/>
                  <a:gd name="connsiteY5" fmla="*/ 0 h 247268"/>
                  <a:gd name="connsiteX6" fmla="*/ 417100 w 834199"/>
                  <a:gd name="connsiteY6" fmla="*/ 238601 h 24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4199" h="247268">
                    <a:moveTo>
                      <a:pt x="417100" y="238601"/>
                    </a:moveTo>
                    <a:cubicBezTo>
                      <a:pt x="189262" y="238601"/>
                      <a:pt x="4191" y="132207"/>
                      <a:pt x="190" y="0"/>
                    </a:cubicBezTo>
                    <a:cubicBezTo>
                      <a:pt x="190" y="1429"/>
                      <a:pt x="0" y="2857"/>
                      <a:pt x="0" y="4381"/>
                    </a:cubicBezTo>
                    <a:cubicBezTo>
                      <a:pt x="0" y="138494"/>
                      <a:pt x="186785" y="247269"/>
                      <a:pt x="417100" y="247269"/>
                    </a:cubicBezTo>
                    <a:cubicBezTo>
                      <a:pt x="647509" y="247269"/>
                      <a:pt x="834199" y="138494"/>
                      <a:pt x="834199" y="4381"/>
                    </a:cubicBezTo>
                    <a:cubicBezTo>
                      <a:pt x="834199" y="2953"/>
                      <a:pt x="834104" y="1524"/>
                      <a:pt x="834009" y="0"/>
                    </a:cubicBezTo>
                    <a:cubicBezTo>
                      <a:pt x="830008" y="132112"/>
                      <a:pt x="644938" y="238601"/>
                      <a:pt x="417100" y="238601"/>
                    </a:cubicBezTo>
                    <a:close/>
                  </a:path>
                </a:pathLst>
              </a:custGeom>
              <a:solidFill>
                <a:srgbClr val="FFFFFF">
                  <a:alpha val="50000"/>
                </a:srgbClr>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grpSp>
        <p:grpSp>
          <p:nvGrpSpPr>
            <p:cNvPr id="6" name="图形 2"/>
            <p:cNvGrpSpPr/>
            <p:nvPr/>
          </p:nvGrpSpPr>
          <p:grpSpPr>
            <a:xfrm>
              <a:off x="2961512" y="2509647"/>
              <a:ext cx="834199" cy="686180"/>
              <a:chOff x="2961512" y="2509647"/>
              <a:chExt cx="834199" cy="686180"/>
            </a:xfrm>
          </p:grpSpPr>
          <p:sp>
            <p:nvSpPr>
              <p:cNvPr id="77" name="任意多边形: 形状 76"/>
              <p:cNvSpPr/>
              <p:nvPr/>
            </p:nvSpPr>
            <p:spPr>
              <a:xfrm>
                <a:off x="2961513" y="2750819"/>
                <a:ext cx="834199" cy="445008"/>
              </a:xfrm>
              <a:custGeom>
                <a:avLst/>
                <a:gdLst>
                  <a:gd name="connsiteX0" fmla="*/ 834199 w 834199"/>
                  <a:gd name="connsiteY0" fmla="*/ 0 h 445008"/>
                  <a:gd name="connsiteX1" fmla="*/ 0 w 834199"/>
                  <a:gd name="connsiteY1" fmla="*/ 0 h 445008"/>
                  <a:gd name="connsiteX2" fmla="*/ 0 w 834199"/>
                  <a:gd name="connsiteY2" fmla="*/ 198787 h 445008"/>
                  <a:gd name="connsiteX3" fmla="*/ 0 w 834199"/>
                  <a:gd name="connsiteY3" fmla="*/ 202121 h 445008"/>
                  <a:gd name="connsiteX4" fmla="*/ 417100 w 834199"/>
                  <a:gd name="connsiteY4" fmla="*/ 445008 h 445008"/>
                  <a:gd name="connsiteX5" fmla="*/ 834199 w 834199"/>
                  <a:gd name="connsiteY5" fmla="*/ 202121 h 445008"/>
                  <a:gd name="connsiteX6" fmla="*/ 834009 w 834199"/>
                  <a:gd name="connsiteY6" fmla="*/ 198787 h 445008"/>
                  <a:gd name="connsiteX7" fmla="*/ 834199 w 834199"/>
                  <a:gd name="connsiteY7" fmla="*/ 198787 h 445008"/>
                  <a:gd name="connsiteX8" fmla="*/ 834199 w 834199"/>
                  <a:gd name="connsiteY8" fmla="*/ 0 h 44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4199" h="445008">
                    <a:moveTo>
                      <a:pt x="834199" y="0"/>
                    </a:moveTo>
                    <a:lnTo>
                      <a:pt x="0" y="0"/>
                    </a:lnTo>
                    <a:lnTo>
                      <a:pt x="0" y="198787"/>
                    </a:lnTo>
                    <a:cubicBezTo>
                      <a:pt x="0" y="198787"/>
                      <a:pt x="0" y="200978"/>
                      <a:pt x="0" y="202121"/>
                    </a:cubicBezTo>
                    <a:cubicBezTo>
                      <a:pt x="0" y="336233"/>
                      <a:pt x="186785" y="445008"/>
                      <a:pt x="417100" y="445008"/>
                    </a:cubicBezTo>
                    <a:cubicBezTo>
                      <a:pt x="647509" y="445008"/>
                      <a:pt x="834199" y="336233"/>
                      <a:pt x="834199" y="202121"/>
                    </a:cubicBezTo>
                    <a:cubicBezTo>
                      <a:pt x="834199" y="200978"/>
                      <a:pt x="834104" y="199930"/>
                      <a:pt x="834009" y="198787"/>
                    </a:cubicBezTo>
                    <a:lnTo>
                      <a:pt x="834199" y="198787"/>
                    </a:lnTo>
                    <a:lnTo>
                      <a:pt x="834199" y="0"/>
                    </a:lnTo>
                    <a:close/>
                  </a:path>
                </a:pathLst>
              </a:custGeom>
              <a:solidFill>
                <a:srgbClr val="0FBAB8"/>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sp>
            <p:nvSpPr>
              <p:cNvPr id="78" name="任意多边形: 形状 77"/>
              <p:cNvSpPr/>
              <p:nvPr/>
            </p:nvSpPr>
            <p:spPr>
              <a:xfrm>
                <a:off x="2961512" y="2509647"/>
                <a:ext cx="834199" cy="485775"/>
              </a:xfrm>
              <a:custGeom>
                <a:avLst/>
                <a:gdLst>
                  <a:gd name="connsiteX0" fmla="*/ 834200 w 834199"/>
                  <a:gd name="connsiteY0" fmla="*/ 242888 h 485775"/>
                  <a:gd name="connsiteX1" fmla="*/ 417100 w 834199"/>
                  <a:gd name="connsiteY1" fmla="*/ 485775 h 485775"/>
                  <a:gd name="connsiteX2" fmla="*/ 0 w 834199"/>
                  <a:gd name="connsiteY2" fmla="*/ 242888 h 485775"/>
                  <a:gd name="connsiteX3" fmla="*/ 417100 w 834199"/>
                  <a:gd name="connsiteY3" fmla="*/ 0 h 485775"/>
                  <a:gd name="connsiteX4" fmla="*/ 834200 w 834199"/>
                  <a:gd name="connsiteY4" fmla="*/ 242888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199" h="485775">
                    <a:moveTo>
                      <a:pt x="834200" y="242888"/>
                    </a:moveTo>
                    <a:cubicBezTo>
                      <a:pt x="834200" y="377031"/>
                      <a:pt x="647458" y="485775"/>
                      <a:pt x="417100" y="485775"/>
                    </a:cubicBezTo>
                    <a:cubicBezTo>
                      <a:pt x="186742" y="485775"/>
                      <a:pt x="0" y="377031"/>
                      <a:pt x="0" y="242888"/>
                    </a:cubicBezTo>
                    <a:cubicBezTo>
                      <a:pt x="0" y="108745"/>
                      <a:pt x="186742" y="0"/>
                      <a:pt x="417100" y="0"/>
                    </a:cubicBezTo>
                    <a:cubicBezTo>
                      <a:pt x="647457" y="0"/>
                      <a:pt x="834200" y="108745"/>
                      <a:pt x="834200" y="242888"/>
                    </a:cubicBezTo>
                    <a:close/>
                  </a:path>
                </a:pathLst>
              </a:custGeom>
              <a:solidFill>
                <a:srgbClr val="59DEDC"/>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sp>
            <p:nvSpPr>
              <p:cNvPr id="79" name="任意多边形: 形状 78"/>
              <p:cNvSpPr/>
              <p:nvPr/>
            </p:nvSpPr>
            <p:spPr>
              <a:xfrm>
                <a:off x="2961513" y="2755868"/>
                <a:ext cx="834199" cy="247269"/>
              </a:xfrm>
              <a:custGeom>
                <a:avLst/>
                <a:gdLst>
                  <a:gd name="connsiteX0" fmla="*/ 417100 w 834199"/>
                  <a:gd name="connsiteY0" fmla="*/ 238601 h 247269"/>
                  <a:gd name="connsiteX1" fmla="*/ 190 w 834199"/>
                  <a:gd name="connsiteY1" fmla="*/ 0 h 247269"/>
                  <a:gd name="connsiteX2" fmla="*/ 0 w 834199"/>
                  <a:gd name="connsiteY2" fmla="*/ 4382 h 247269"/>
                  <a:gd name="connsiteX3" fmla="*/ 417100 w 834199"/>
                  <a:gd name="connsiteY3" fmla="*/ 247269 h 247269"/>
                  <a:gd name="connsiteX4" fmla="*/ 834199 w 834199"/>
                  <a:gd name="connsiteY4" fmla="*/ 4382 h 247269"/>
                  <a:gd name="connsiteX5" fmla="*/ 834009 w 834199"/>
                  <a:gd name="connsiteY5" fmla="*/ 0 h 247269"/>
                  <a:gd name="connsiteX6" fmla="*/ 417100 w 834199"/>
                  <a:gd name="connsiteY6" fmla="*/ 238601 h 24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4199" h="247269">
                    <a:moveTo>
                      <a:pt x="417100" y="238601"/>
                    </a:moveTo>
                    <a:cubicBezTo>
                      <a:pt x="189262" y="238601"/>
                      <a:pt x="4191" y="132207"/>
                      <a:pt x="190" y="0"/>
                    </a:cubicBezTo>
                    <a:cubicBezTo>
                      <a:pt x="190" y="1429"/>
                      <a:pt x="0" y="2858"/>
                      <a:pt x="0" y="4382"/>
                    </a:cubicBezTo>
                    <a:cubicBezTo>
                      <a:pt x="0" y="138494"/>
                      <a:pt x="186785" y="247269"/>
                      <a:pt x="417100" y="247269"/>
                    </a:cubicBezTo>
                    <a:cubicBezTo>
                      <a:pt x="647509" y="247269"/>
                      <a:pt x="834199" y="138494"/>
                      <a:pt x="834199" y="4382"/>
                    </a:cubicBezTo>
                    <a:cubicBezTo>
                      <a:pt x="834199" y="2953"/>
                      <a:pt x="834104" y="1524"/>
                      <a:pt x="834009" y="0"/>
                    </a:cubicBezTo>
                    <a:cubicBezTo>
                      <a:pt x="830008" y="132207"/>
                      <a:pt x="644938" y="238601"/>
                      <a:pt x="417100" y="238601"/>
                    </a:cubicBezTo>
                    <a:close/>
                  </a:path>
                </a:pathLst>
              </a:custGeom>
              <a:solidFill>
                <a:srgbClr val="FFFFFF">
                  <a:alpha val="50000"/>
                </a:srgbClr>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grpSp>
        <p:grpSp>
          <p:nvGrpSpPr>
            <p:cNvPr id="7" name="图形 2"/>
            <p:cNvGrpSpPr/>
            <p:nvPr/>
          </p:nvGrpSpPr>
          <p:grpSpPr>
            <a:xfrm>
              <a:off x="2961512" y="2307716"/>
              <a:ext cx="834199" cy="686181"/>
              <a:chOff x="2961512" y="2307716"/>
              <a:chExt cx="834199" cy="686181"/>
            </a:xfrm>
          </p:grpSpPr>
          <p:sp>
            <p:nvSpPr>
              <p:cNvPr id="74" name="任意多边形: 形状 73"/>
              <p:cNvSpPr/>
              <p:nvPr/>
            </p:nvSpPr>
            <p:spPr>
              <a:xfrm>
                <a:off x="2961513" y="2548890"/>
                <a:ext cx="834199" cy="445008"/>
              </a:xfrm>
              <a:custGeom>
                <a:avLst/>
                <a:gdLst>
                  <a:gd name="connsiteX0" fmla="*/ 834199 w 834199"/>
                  <a:gd name="connsiteY0" fmla="*/ 0 h 445008"/>
                  <a:gd name="connsiteX1" fmla="*/ 0 w 834199"/>
                  <a:gd name="connsiteY1" fmla="*/ 0 h 445008"/>
                  <a:gd name="connsiteX2" fmla="*/ 0 w 834199"/>
                  <a:gd name="connsiteY2" fmla="*/ 198787 h 445008"/>
                  <a:gd name="connsiteX3" fmla="*/ 0 w 834199"/>
                  <a:gd name="connsiteY3" fmla="*/ 202121 h 445008"/>
                  <a:gd name="connsiteX4" fmla="*/ 417100 w 834199"/>
                  <a:gd name="connsiteY4" fmla="*/ 445008 h 445008"/>
                  <a:gd name="connsiteX5" fmla="*/ 834199 w 834199"/>
                  <a:gd name="connsiteY5" fmla="*/ 202121 h 445008"/>
                  <a:gd name="connsiteX6" fmla="*/ 834009 w 834199"/>
                  <a:gd name="connsiteY6" fmla="*/ 198787 h 445008"/>
                  <a:gd name="connsiteX7" fmla="*/ 834199 w 834199"/>
                  <a:gd name="connsiteY7" fmla="*/ 198787 h 445008"/>
                  <a:gd name="connsiteX8" fmla="*/ 834199 w 834199"/>
                  <a:gd name="connsiteY8" fmla="*/ 0 h 44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4199" h="445008">
                    <a:moveTo>
                      <a:pt x="834199" y="0"/>
                    </a:moveTo>
                    <a:lnTo>
                      <a:pt x="0" y="0"/>
                    </a:lnTo>
                    <a:lnTo>
                      <a:pt x="0" y="198787"/>
                    </a:lnTo>
                    <a:cubicBezTo>
                      <a:pt x="0" y="198787"/>
                      <a:pt x="0" y="200978"/>
                      <a:pt x="0" y="202121"/>
                    </a:cubicBezTo>
                    <a:cubicBezTo>
                      <a:pt x="0" y="336232"/>
                      <a:pt x="186785" y="445008"/>
                      <a:pt x="417100" y="445008"/>
                    </a:cubicBezTo>
                    <a:cubicBezTo>
                      <a:pt x="647509" y="445008"/>
                      <a:pt x="834199" y="336232"/>
                      <a:pt x="834199" y="202121"/>
                    </a:cubicBezTo>
                    <a:cubicBezTo>
                      <a:pt x="834199" y="200978"/>
                      <a:pt x="834104" y="199930"/>
                      <a:pt x="834009" y="198787"/>
                    </a:cubicBezTo>
                    <a:lnTo>
                      <a:pt x="834199" y="198787"/>
                    </a:lnTo>
                    <a:lnTo>
                      <a:pt x="834199" y="0"/>
                    </a:lnTo>
                    <a:close/>
                  </a:path>
                </a:pathLst>
              </a:custGeom>
              <a:solidFill>
                <a:srgbClr val="3ECFCD"/>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sp>
            <p:nvSpPr>
              <p:cNvPr id="75" name="任意多边形: 形状 74"/>
              <p:cNvSpPr/>
              <p:nvPr/>
            </p:nvSpPr>
            <p:spPr>
              <a:xfrm>
                <a:off x="2961512" y="2307716"/>
                <a:ext cx="834199" cy="485775"/>
              </a:xfrm>
              <a:custGeom>
                <a:avLst/>
                <a:gdLst>
                  <a:gd name="connsiteX0" fmla="*/ 834200 w 834199"/>
                  <a:gd name="connsiteY0" fmla="*/ 242887 h 485775"/>
                  <a:gd name="connsiteX1" fmla="*/ 417100 w 834199"/>
                  <a:gd name="connsiteY1" fmla="*/ 485775 h 485775"/>
                  <a:gd name="connsiteX2" fmla="*/ 0 w 834199"/>
                  <a:gd name="connsiteY2" fmla="*/ 242887 h 485775"/>
                  <a:gd name="connsiteX3" fmla="*/ 417100 w 834199"/>
                  <a:gd name="connsiteY3" fmla="*/ 0 h 485775"/>
                  <a:gd name="connsiteX4" fmla="*/ 834200 w 834199"/>
                  <a:gd name="connsiteY4" fmla="*/ 242887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199" h="485775">
                    <a:moveTo>
                      <a:pt x="834200" y="242887"/>
                    </a:moveTo>
                    <a:cubicBezTo>
                      <a:pt x="834200" y="377030"/>
                      <a:pt x="647458" y="485775"/>
                      <a:pt x="417100" y="485775"/>
                    </a:cubicBezTo>
                    <a:cubicBezTo>
                      <a:pt x="186742" y="485775"/>
                      <a:pt x="0" y="377030"/>
                      <a:pt x="0" y="242887"/>
                    </a:cubicBezTo>
                    <a:cubicBezTo>
                      <a:pt x="0" y="108744"/>
                      <a:pt x="186742" y="0"/>
                      <a:pt x="417100" y="0"/>
                    </a:cubicBezTo>
                    <a:cubicBezTo>
                      <a:pt x="647457" y="0"/>
                      <a:pt x="834200" y="108744"/>
                      <a:pt x="834200" y="242887"/>
                    </a:cubicBezTo>
                    <a:close/>
                  </a:path>
                </a:pathLst>
              </a:custGeom>
              <a:solidFill>
                <a:srgbClr val="59DEDC"/>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sp>
            <p:nvSpPr>
              <p:cNvPr id="76" name="任意多边形: 形状 75"/>
              <p:cNvSpPr/>
              <p:nvPr/>
            </p:nvSpPr>
            <p:spPr>
              <a:xfrm>
                <a:off x="2961513" y="2553938"/>
                <a:ext cx="834199" cy="247268"/>
              </a:xfrm>
              <a:custGeom>
                <a:avLst/>
                <a:gdLst>
                  <a:gd name="connsiteX0" fmla="*/ 417100 w 834199"/>
                  <a:gd name="connsiteY0" fmla="*/ 238601 h 247268"/>
                  <a:gd name="connsiteX1" fmla="*/ 190 w 834199"/>
                  <a:gd name="connsiteY1" fmla="*/ 0 h 247268"/>
                  <a:gd name="connsiteX2" fmla="*/ 0 w 834199"/>
                  <a:gd name="connsiteY2" fmla="*/ 4381 h 247268"/>
                  <a:gd name="connsiteX3" fmla="*/ 417100 w 834199"/>
                  <a:gd name="connsiteY3" fmla="*/ 247269 h 247268"/>
                  <a:gd name="connsiteX4" fmla="*/ 834199 w 834199"/>
                  <a:gd name="connsiteY4" fmla="*/ 4381 h 247268"/>
                  <a:gd name="connsiteX5" fmla="*/ 834009 w 834199"/>
                  <a:gd name="connsiteY5" fmla="*/ 0 h 247268"/>
                  <a:gd name="connsiteX6" fmla="*/ 417100 w 834199"/>
                  <a:gd name="connsiteY6" fmla="*/ 238601 h 24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4199" h="247268">
                    <a:moveTo>
                      <a:pt x="417100" y="238601"/>
                    </a:moveTo>
                    <a:cubicBezTo>
                      <a:pt x="189262" y="238601"/>
                      <a:pt x="4191" y="132207"/>
                      <a:pt x="190" y="0"/>
                    </a:cubicBezTo>
                    <a:cubicBezTo>
                      <a:pt x="190" y="1429"/>
                      <a:pt x="0" y="2857"/>
                      <a:pt x="0" y="4381"/>
                    </a:cubicBezTo>
                    <a:cubicBezTo>
                      <a:pt x="0" y="138494"/>
                      <a:pt x="186785" y="247269"/>
                      <a:pt x="417100" y="247269"/>
                    </a:cubicBezTo>
                    <a:cubicBezTo>
                      <a:pt x="647509" y="247269"/>
                      <a:pt x="834199" y="138494"/>
                      <a:pt x="834199" y="4381"/>
                    </a:cubicBezTo>
                    <a:cubicBezTo>
                      <a:pt x="834199" y="2953"/>
                      <a:pt x="834104" y="1524"/>
                      <a:pt x="834009" y="0"/>
                    </a:cubicBezTo>
                    <a:cubicBezTo>
                      <a:pt x="830008" y="132207"/>
                      <a:pt x="644938" y="238601"/>
                      <a:pt x="417100" y="238601"/>
                    </a:cubicBezTo>
                    <a:close/>
                  </a:path>
                </a:pathLst>
              </a:custGeom>
              <a:solidFill>
                <a:srgbClr val="FFFFFF">
                  <a:alpha val="50000"/>
                </a:srgbClr>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grpSp>
        <p:sp>
          <p:nvSpPr>
            <p:cNvPr id="8" name="任意多边形: 形状 57"/>
            <p:cNvSpPr/>
            <p:nvPr/>
          </p:nvSpPr>
          <p:spPr>
            <a:xfrm>
              <a:off x="2949225" y="2233803"/>
              <a:ext cx="858774" cy="1306448"/>
            </a:xfrm>
            <a:custGeom>
              <a:avLst/>
              <a:gdLst>
                <a:gd name="connsiteX0" fmla="*/ 858774 w 858774"/>
                <a:gd name="connsiteY0" fmla="*/ 0 h 1306448"/>
                <a:gd name="connsiteX1" fmla="*/ 0 w 858774"/>
                <a:gd name="connsiteY1" fmla="*/ 0 h 1306448"/>
                <a:gd name="connsiteX2" fmla="*/ 0 w 858774"/>
                <a:gd name="connsiteY2" fmla="*/ 1052989 h 1306448"/>
                <a:gd name="connsiteX3" fmla="*/ 0 w 858774"/>
                <a:gd name="connsiteY3" fmla="*/ 1056418 h 1306448"/>
                <a:gd name="connsiteX4" fmla="*/ 429387 w 858774"/>
                <a:gd name="connsiteY4" fmla="*/ 1306449 h 1306448"/>
                <a:gd name="connsiteX5" fmla="*/ 858774 w 858774"/>
                <a:gd name="connsiteY5" fmla="*/ 1056418 h 1306448"/>
                <a:gd name="connsiteX6" fmla="*/ 858583 w 858774"/>
                <a:gd name="connsiteY6" fmla="*/ 1052989 h 1306448"/>
                <a:gd name="connsiteX7" fmla="*/ 858774 w 858774"/>
                <a:gd name="connsiteY7" fmla="*/ 1052989 h 1306448"/>
                <a:gd name="connsiteX8" fmla="*/ 858774 w 858774"/>
                <a:gd name="connsiteY8" fmla="*/ 0 h 1306448"/>
                <a:gd name="connsiteX9" fmla="*/ 605885 w 858774"/>
                <a:gd name="connsiteY9" fmla="*/ 1155097 h 1306448"/>
                <a:gd name="connsiteX10" fmla="*/ 429387 w 858774"/>
                <a:gd name="connsiteY10" fmla="*/ 1177195 h 1306448"/>
                <a:gd name="connsiteX11" fmla="*/ 66104 w 858774"/>
                <a:gd name="connsiteY11" fmla="*/ 1060418 h 1306448"/>
                <a:gd name="connsiteX12" fmla="*/ 66104 w 858774"/>
                <a:gd name="connsiteY12" fmla="*/ 265748 h 1306448"/>
                <a:gd name="connsiteX13" fmla="*/ 429387 w 858774"/>
                <a:gd name="connsiteY13" fmla="*/ 382524 h 1306448"/>
                <a:gd name="connsiteX14" fmla="*/ 605885 w 858774"/>
                <a:gd name="connsiteY14" fmla="*/ 360426 h 1306448"/>
                <a:gd name="connsiteX15" fmla="*/ 605885 w 858774"/>
                <a:gd name="connsiteY15" fmla="*/ 1155097 h 130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58774" h="1306448">
                  <a:moveTo>
                    <a:pt x="858774" y="0"/>
                  </a:moveTo>
                  <a:lnTo>
                    <a:pt x="0" y="0"/>
                  </a:lnTo>
                  <a:lnTo>
                    <a:pt x="0" y="1052989"/>
                  </a:lnTo>
                  <a:cubicBezTo>
                    <a:pt x="0" y="1052989"/>
                    <a:pt x="0" y="1055275"/>
                    <a:pt x="0" y="1056418"/>
                  </a:cubicBezTo>
                  <a:cubicBezTo>
                    <a:pt x="0" y="1194530"/>
                    <a:pt x="192214" y="1306449"/>
                    <a:pt x="429387" y="1306449"/>
                  </a:cubicBezTo>
                  <a:cubicBezTo>
                    <a:pt x="666559" y="1306449"/>
                    <a:pt x="858774" y="1194530"/>
                    <a:pt x="858774" y="1056418"/>
                  </a:cubicBezTo>
                  <a:cubicBezTo>
                    <a:pt x="858774" y="1055275"/>
                    <a:pt x="858679" y="1054132"/>
                    <a:pt x="858583" y="1052989"/>
                  </a:cubicBezTo>
                  <a:lnTo>
                    <a:pt x="858774" y="1052989"/>
                  </a:lnTo>
                  <a:lnTo>
                    <a:pt x="858774" y="0"/>
                  </a:lnTo>
                  <a:close/>
                  <a:moveTo>
                    <a:pt x="605885" y="1155097"/>
                  </a:moveTo>
                  <a:cubicBezTo>
                    <a:pt x="552069" y="1169289"/>
                    <a:pt x="492347" y="1177195"/>
                    <a:pt x="429387" y="1177195"/>
                  </a:cubicBezTo>
                  <a:cubicBezTo>
                    <a:pt x="276415" y="1177195"/>
                    <a:pt x="142113" y="1130522"/>
                    <a:pt x="66104" y="1060418"/>
                  </a:cubicBezTo>
                  <a:lnTo>
                    <a:pt x="66104" y="265748"/>
                  </a:lnTo>
                  <a:cubicBezTo>
                    <a:pt x="142113" y="335947"/>
                    <a:pt x="276415" y="382524"/>
                    <a:pt x="429387" y="382524"/>
                  </a:cubicBezTo>
                  <a:cubicBezTo>
                    <a:pt x="492347" y="382524"/>
                    <a:pt x="551974" y="374618"/>
                    <a:pt x="605885" y="360426"/>
                  </a:cubicBezTo>
                  <a:lnTo>
                    <a:pt x="605885" y="1155097"/>
                  </a:lnTo>
                  <a:close/>
                </a:path>
              </a:pathLst>
            </a:custGeom>
            <a:solidFill>
              <a:schemeClr val="accent1"/>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sp>
          <p:nvSpPr>
            <p:cNvPr id="9" name="任意多边形: 形状 58"/>
            <p:cNvSpPr/>
            <p:nvPr/>
          </p:nvSpPr>
          <p:spPr>
            <a:xfrm>
              <a:off x="2960369" y="2225897"/>
              <a:ext cx="737616" cy="1306449"/>
            </a:xfrm>
            <a:custGeom>
              <a:avLst/>
              <a:gdLst>
                <a:gd name="connsiteX0" fmla="*/ 737616 w 737616"/>
                <a:gd name="connsiteY0" fmla="*/ 0 h 1306449"/>
                <a:gd name="connsiteX1" fmla="*/ 0 w 737616"/>
                <a:gd name="connsiteY1" fmla="*/ 0 h 1306449"/>
                <a:gd name="connsiteX2" fmla="*/ 0 w 737616"/>
                <a:gd name="connsiteY2" fmla="*/ 1052989 h 1306449"/>
                <a:gd name="connsiteX3" fmla="*/ 0 w 737616"/>
                <a:gd name="connsiteY3" fmla="*/ 1056418 h 1306449"/>
                <a:gd name="connsiteX4" fmla="*/ 429387 w 737616"/>
                <a:gd name="connsiteY4" fmla="*/ 1306449 h 1306449"/>
                <a:gd name="connsiteX5" fmla="*/ 737616 w 737616"/>
                <a:gd name="connsiteY5" fmla="*/ 1056418 h 1306449"/>
                <a:gd name="connsiteX6" fmla="*/ 737426 w 737616"/>
                <a:gd name="connsiteY6" fmla="*/ 1052989 h 1306449"/>
                <a:gd name="connsiteX7" fmla="*/ 737616 w 737616"/>
                <a:gd name="connsiteY7" fmla="*/ 1052989 h 1306449"/>
                <a:gd name="connsiteX8" fmla="*/ 737616 w 737616"/>
                <a:gd name="connsiteY8" fmla="*/ 0 h 1306449"/>
                <a:gd name="connsiteX9" fmla="*/ 605790 w 737616"/>
                <a:gd name="connsiteY9" fmla="*/ 1155097 h 1306449"/>
                <a:gd name="connsiteX10" fmla="*/ 429292 w 737616"/>
                <a:gd name="connsiteY10" fmla="*/ 1177195 h 1306449"/>
                <a:gd name="connsiteX11" fmla="*/ 66008 w 737616"/>
                <a:gd name="connsiteY11" fmla="*/ 1060418 h 1306449"/>
                <a:gd name="connsiteX12" fmla="*/ 66008 w 737616"/>
                <a:gd name="connsiteY12" fmla="*/ 265747 h 1306449"/>
                <a:gd name="connsiteX13" fmla="*/ 429292 w 737616"/>
                <a:gd name="connsiteY13" fmla="*/ 382524 h 1306449"/>
                <a:gd name="connsiteX14" fmla="*/ 605790 w 737616"/>
                <a:gd name="connsiteY14" fmla="*/ 360426 h 1306449"/>
                <a:gd name="connsiteX15" fmla="*/ 605790 w 737616"/>
                <a:gd name="connsiteY15" fmla="*/ 1155097 h 1306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7616" h="1306449">
                  <a:moveTo>
                    <a:pt x="737616" y="0"/>
                  </a:moveTo>
                  <a:lnTo>
                    <a:pt x="0" y="0"/>
                  </a:lnTo>
                  <a:lnTo>
                    <a:pt x="0" y="1052989"/>
                  </a:lnTo>
                  <a:cubicBezTo>
                    <a:pt x="0" y="1052989"/>
                    <a:pt x="0" y="1055275"/>
                    <a:pt x="0" y="1056418"/>
                  </a:cubicBezTo>
                  <a:cubicBezTo>
                    <a:pt x="0" y="1194530"/>
                    <a:pt x="192215" y="1306449"/>
                    <a:pt x="429387" y="1306449"/>
                  </a:cubicBezTo>
                  <a:cubicBezTo>
                    <a:pt x="666560" y="1306449"/>
                    <a:pt x="737616" y="1194530"/>
                    <a:pt x="737616" y="1056418"/>
                  </a:cubicBezTo>
                  <a:cubicBezTo>
                    <a:pt x="737616" y="1055275"/>
                    <a:pt x="737521" y="1054132"/>
                    <a:pt x="737426" y="1052989"/>
                  </a:cubicBezTo>
                  <a:lnTo>
                    <a:pt x="737616" y="1052989"/>
                  </a:lnTo>
                  <a:lnTo>
                    <a:pt x="737616" y="0"/>
                  </a:lnTo>
                  <a:close/>
                  <a:moveTo>
                    <a:pt x="605790" y="1155097"/>
                  </a:moveTo>
                  <a:cubicBezTo>
                    <a:pt x="551974" y="1169289"/>
                    <a:pt x="492252" y="1177195"/>
                    <a:pt x="429292" y="1177195"/>
                  </a:cubicBezTo>
                  <a:cubicBezTo>
                    <a:pt x="276320" y="1177195"/>
                    <a:pt x="142018" y="1130522"/>
                    <a:pt x="66008" y="1060418"/>
                  </a:cubicBezTo>
                  <a:lnTo>
                    <a:pt x="66008" y="265747"/>
                  </a:lnTo>
                  <a:cubicBezTo>
                    <a:pt x="142018" y="335947"/>
                    <a:pt x="276320" y="382524"/>
                    <a:pt x="429292" y="382524"/>
                  </a:cubicBezTo>
                  <a:cubicBezTo>
                    <a:pt x="492252" y="382524"/>
                    <a:pt x="551879" y="374618"/>
                    <a:pt x="605790" y="360426"/>
                  </a:cubicBezTo>
                  <a:lnTo>
                    <a:pt x="605790" y="1155097"/>
                  </a:lnTo>
                  <a:close/>
                </a:path>
              </a:pathLst>
            </a:custGeom>
            <a:solidFill>
              <a:srgbClr val="03336E"/>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sp>
          <p:nvSpPr>
            <p:cNvPr id="10" name="任意多边形: 形状 59"/>
            <p:cNvSpPr/>
            <p:nvPr/>
          </p:nvSpPr>
          <p:spPr>
            <a:xfrm>
              <a:off x="2949225" y="2233803"/>
              <a:ext cx="858774" cy="1306448"/>
            </a:xfrm>
            <a:custGeom>
              <a:avLst/>
              <a:gdLst>
                <a:gd name="connsiteX0" fmla="*/ 858774 w 858774"/>
                <a:gd name="connsiteY0" fmla="*/ 0 h 1306448"/>
                <a:gd name="connsiteX1" fmla="*/ 0 w 858774"/>
                <a:gd name="connsiteY1" fmla="*/ 0 h 1306448"/>
                <a:gd name="connsiteX2" fmla="*/ 0 w 858774"/>
                <a:gd name="connsiteY2" fmla="*/ 1052989 h 1306448"/>
                <a:gd name="connsiteX3" fmla="*/ 0 w 858774"/>
                <a:gd name="connsiteY3" fmla="*/ 1056418 h 1306448"/>
                <a:gd name="connsiteX4" fmla="*/ 429387 w 858774"/>
                <a:gd name="connsiteY4" fmla="*/ 1306449 h 1306448"/>
                <a:gd name="connsiteX5" fmla="*/ 858774 w 858774"/>
                <a:gd name="connsiteY5" fmla="*/ 1056418 h 1306448"/>
                <a:gd name="connsiteX6" fmla="*/ 858583 w 858774"/>
                <a:gd name="connsiteY6" fmla="*/ 1052989 h 1306448"/>
                <a:gd name="connsiteX7" fmla="*/ 858774 w 858774"/>
                <a:gd name="connsiteY7" fmla="*/ 1052989 h 1306448"/>
                <a:gd name="connsiteX8" fmla="*/ 858774 w 858774"/>
                <a:gd name="connsiteY8" fmla="*/ 0 h 1306448"/>
                <a:gd name="connsiteX9" fmla="*/ 605885 w 858774"/>
                <a:gd name="connsiteY9" fmla="*/ 1155097 h 1306448"/>
                <a:gd name="connsiteX10" fmla="*/ 429387 w 858774"/>
                <a:gd name="connsiteY10" fmla="*/ 1177195 h 1306448"/>
                <a:gd name="connsiteX11" fmla="*/ 66104 w 858774"/>
                <a:gd name="connsiteY11" fmla="*/ 1060418 h 1306448"/>
                <a:gd name="connsiteX12" fmla="*/ 66104 w 858774"/>
                <a:gd name="connsiteY12" fmla="*/ 265748 h 1306448"/>
                <a:gd name="connsiteX13" fmla="*/ 429387 w 858774"/>
                <a:gd name="connsiteY13" fmla="*/ 382524 h 1306448"/>
                <a:gd name="connsiteX14" fmla="*/ 605885 w 858774"/>
                <a:gd name="connsiteY14" fmla="*/ 360426 h 1306448"/>
                <a:gd name="connsiteX15" fmla="*/ 605885 w 858774"/>
                <a:gd name="connsiteY15" fmla="*/ 1155097 h 130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58774" h="1306448">
                  <a:moveTo>
                    <a:pt x="858774" y="0"/>
                  </a:moveTo>
                  <a:lnTo>
                    <a:pt x="0" y="0"/>
                  </a:lnTo>
                  <a:lnTo>
                    <a:pt x="0" y="1052989"/>
                  </a:lnTo>
                  <a:cubicBezTo>
                    <a:pt x="0" y="1052989"/>
                    <a:pt x="0" y="1055275"/>
                    <a:pt x="0" y="1056418"/>
                  </a:cubicBezTo>
                  <a:cubicBezTo>
                    <a:pt x="0" y="1194530"/>
                    <a:pt x="192214" y="1306449"/>
                    <a:pt x="429387" y="1306449"/>
                  </a:cubicBezTo>
                  <a:cubicBezTo>
                    <a:pt x="666559" y="1306449"/>
                    <a:pt x="858774" y="1194530"/>
                    <a:pt x="858774" y="1056418"/>
                  </a:cubicBezTo>
                  <a:cubicBezTo>
                    <a:pt x="858774" y="1055275"/>
                    <a:pt x="858679" y="1054132"/>
                    <a:pt x="858583" y="1052989"/>
                  </a:cubicBezTo>
                  <a:lnTo>
                    <a:pt x="858774" y="1052989"/>
                  </a:lnTo>
                  <a:lnTo>
                    <a:pt x="858774" y="0"/>
                  </a:lnTo>
                  <a:close/>
                  <a:moveTo>
                    <a:pt x="605885" y="1155097"/>
                  </a:moveTo>
                  <a:cubicBezTo>
                    <a:pt x="552069" y="1169289"/>
                    <a:pt x="492347" y="1177195"/>
                    <a:pt x="429387" y="1177195"/>
                  </a:cubicBezTo>
                  <a:cubicBezTo>
                    <a:pt x="276415" y="1177195"/>
                    <a:pt x="142113" y="1130522"/>
                    <a:pt x="66104" y="1060418"/>
                  </a:cubicBezTo>
                  <a:lnTo>
                    <a:pt x="66104" y="265748"/>
                  </a:lnTo>
                  <a:cubicBezTo>
                    <a:pt x="142113" y="335947"/>
                    <a:pt x="276415" y="382524"/>
                    <a:pt x="429387" y="382524"/>
                  </a:cubicBezTo>
                  <a:cubicBezTo>
                    <a:pt x="492347" y="382524"/>
                    <a:pt x="551974" y="374618"/>
                    <a:pt x="605885" y="360426"/>
                  </a:cubicBezTo>
                  <a:lnTo>
                    <a:pt x="605885" y="1155097"/>
                  </a:lnTo>
                  <a:close/>
                </a:path>
              </a:pathLst>
            </a:custGeom>
            <a:solidFill>
              <a:schemeClr val="accent5"/>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grpSp>
          <p:nvGrpSpPr>
            <p:cNvPr id="11" name="图形 2"/>
            <p:cNvGrpSpPr/>
            <p:nvPr/>
          </p:nvGrpSpPr>
          <p:grpSpPr>
            <a:xfrm>
              <a:off x="2949225" y="1985581"/>
              <a:ext cx="858774" cy="507968"/>
              <a:chOff x="2949225" y="1985581"/>
              <a:chExt cx="858774" cy="507968"/>
            </a:xfrm>
          </p:grpSpPr>
          <p:sp>
            <p:nvSpPr>
              <p:cNvPr id="70" name="任意多边形: 形状 69"/>
              <p:cNvSpPr/>
              <p:nvPr/>
            </p:nvSpPr>
            <p:spPr>
              <a:xfrm>
                <a:off x="2949225" y="1985581"/>
                <a:ext cx="858773" cy="500062"/>
              </a:xfrm>
              <a:custGeom>
                <a:avLst/>
                <a:gdLst>
                  <a:gd name="connsiteX0" fmla="*/ 858774 w 858773"/>
                  <a:gd name="connsiteY0" fmla="*/ 250031 h 500062"/>
                  <a:gd name="connsiteX1" fmla="*/ 429387 w 858773"/>
                  <a:gd name="connsiteY1" fmla="*/ 500063 h 500062"/>
                  <a:gd name="connsiteX2" fmla="*/ 0 w 858773"/>
                  <a:gd name="connsiteY2" fmla="*/ 250031 h 500062"/>
                  <a:gd name="connsiteX3" fmla="*/ 429387 w 858773"/>
                  <a:gd name="connsiteY3" fmla="*/ 0 h 500062"/>
                  <a:gd name="connsiteX4" fmla="*/ 858774 w 858773"/>
                  <a:gd name="connsiteY4" fmla="*/ 250031 h 500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8773" h="500062">
                    <a:moveTo>
                      <a:pt x="858774" y="250031"/>
                    </a:moveTo>
                    <a:cubicBezTo>
                      <a:pt x="858774" y="388120"/>
                      <a:pt x="666531" y="500063"/>
                      <a:pt x="429387" y="500063"/>
                    </a:cubicBezTo>
                    <a:cubicBezTo>
                      <a:pt x="192243" y="500063"/>
                      <a:pt x="0" y="388120"/>
                      <a:pt x="0" y="250031"/>
                    </a:cubicBezTo>
                    <a:cubicBezTo>
                      <a:pt x="0" y="111943"/>
                      <a:pt x="192244" y="0"/>
                      <a:pt x="429387" y="0"/>
                    </a:cubicBezTo>
                    <a:cubicBezTo>
                      <a:pt x="666531" y="0"/>
                      <a:pt x="858774" y="111943"/>
                      <a:pt x="858774" y="250031"/>
                    </a:cubicBezTo>
                    <a:close/>
                  </a:path>
                </a:pathLst>
              </a:custGeom>
              <a:solidFill>
                <a:schemeClr val="accent4"/>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sp>
            <p:nvSpPr>
              <p:cNvPr id="71" name="任意多边形: 形状 70"/>
              <p:cNvSpPr/>
              <p:nvPr/>
            </p:nvSpPr>
            <p:spPr>
              <a:xfrm>
                <a:off x="3051524" y="2045112"/>
                <a:ext cx="654176" cy="381000"/>
              </a:xfrm>
              <a:custGeom>
                <a:avLst/>
                <a:gdLst>
                  <a:gd name="connsiteX0" fmla="*/ 654177 w 654176"/>
                  <a:gd name="connsiteY0" fmla="*/ 190500 h 381000"/>
                  <a:gd name="connsiteX1" fmla="*/ 327088 w 654176"/>
                  <a:gd name="connsiteY1" fmla="*/ 381000 h 381000"/>
                  <a:gd name="connsiteX2" fmla="*/ 0 w 654176"/>
                  <a:gd name="connsiteY2" fmla="*/ 190500 h 381000"/>
                  <a:gd name="connsiteX3" fmla="*/ 327088 w 654176"/>
                  <a:gd name="connsiteY3" fmla="*/ 0 h 381000"/>
                  <a:gd name="connsiteX4" fmla="*/ 654177 w 654176"/>
                  <a:gd name="connsiteY4" fmla="*/ 19050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176" h="381000">
                    <a:moveTo>
                      <a:pt x="654177" y="190500"/>
                    </a:moveTo>
                    <a:cubicBezTo>
                      <a:pt x="654177" y="295710"/>
                      <a:pt x="507734" y="381000"/>
                      <a:pt x="327088" y="381000"/>
                    </a:cubicBezTo>
                    <a:cubicBezTo>
                      <a:pt x="146442" y="381000"/>
                      <a:pt x="0" y="295710"/>
                      <a:pt x="0" y="190500"/>
                    </a:cubicBezTo>
                    <a:cubicBezTo>
                      <a:pt x="0" y="85290"/>
                      <a:pt x="146442" y="0"/>
                      <a:pt x="327088" y="0"/>
                    </a:cubicBezTo>
                    <a:cubicBezTo>
                      <a:pt x="507734" y="0"/>
                      <a:pt x="654177" y="85290"/>
                      <a:pt x="654177" y="190500"/>
                    </a:cubicBezTo>
                    <a:close/>
                  </a:path>
                </a:pathLst>
              </a:custGeom>
              <a:solidFill>
                <a:schemeClr val="accent4">
                  <a:lumMod val="20000"/>
                  <a:lumOff val="80000"/>
                </a:schemeClr>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sp>
            <p:nvSpPr>
              <p:cNvPr id="72" name="任意多边形: 形状 71"/>
              <p:cNvSpPr/>
              <p:nvPr/>
            </p:nvSpPr>
            <p:spPr>
              <a:xfrm>
                <a:off x="3051524" y="2045112"/>
                <a:ext cx="654176" cy="197643"/>
              </a:xfrm>
              <a:custGeom>
                <a:avLst/>
                <a:gdLst>
                  <a:gd name="connsiteX0" fmla="*/ 327088 w 654176"/>
                  <a:gd name="connsiteY0" fmla="*/ 14288 h 197643"/>
                  <a:gd name="connsiteX1" fmla="*/ 653891 w 654176"/>
                  <a:gd name="connsiteY1" fmla="*/ 197644 h 197643"/>
                  <a:gd name="connsiteX2" fmla="*/ 654177 w 654176"/>
                  <a:gd name="connsiteY2" fmla="*/ 190500 h 197643"/>
                  <a:gd name="connsiteX3" fmla="*/ 327088 w 654176"/>
                  <a:gd name="connsiteY3" fmla="*/ 0 h 197643"/>
                  <a:gd name="connsiteX4" fmla="*/ 0 w 654176"/>
                  <a:gd name="connsiteY4" fmla="*/ 190500 h 197643"/>
                  <a:gd name="connsiteX5" fmla="*/ 286 w 654176"/>
                  <a:gd name="connsiteY5" fmla="*/ 197644 h 197643"/>
                  <a:gd name="connsiteX6" fmla="*/ 327088 w 654176"/>
                  <a:gd name="connsiteY6" fmla="*/ 14288 h 197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176" h="197643">
                    <a:moveTo>
                      <a:pt x="327088" y="14288"/>
                    </a:moveTo>
                    <a:cubicBezTo>
                      <a:pt x="503682" y="14288"/>
                      <a:pt x="647414" y="95726"/>
                      <a:pt x="653891" y="197644"/>
                    </a:cubicBezTo>
                    <a:cubicBezTo>
                      <a:pt x="654082" y="195263"/>
                      <a:pt x="654177" y="192881"/>
                      <a:pt x="654177" y="190500"/>
                    </a:cubicBezTo>
                    <a:cubicBezTo>
                      <a:pt x="654177" y="85249"/>
                      <a:pt x="507683" y="0"/>
                      <a:pt x="327088" y="0"/>
                    </a:cubicBezTo>
                    <a:cubicBezTo>
                      <a:pt x="146399" y="0"/>
                      <a:pt x="0" y="85249"/>
                      <a:pt x="0" y="190500"/>
                    </a:cubicBezTo>
                    <a:cubicBezTo>
                      <a:pt x="0" y="192881"/>
                      <a:pt x="191" y="195263"/>
                      <a:pt x="286" y="197644"/>
                    </a:cubicBezTo>
                    <a:cubicBezTo>
                      <a:pt x="6763" y="95726"/>
                      <a:pt x="150495" y="14288"/>
                      <a:pt x="327088" y="14288"/>
                    </a:cubicBezTo>
                    <a:close/>
                  </a:path>
                </a:pathLst>
              </a:custGeom>
              <a:solidFill>
                <a:schemeClr val="accent5"/>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sp>
            <p:nvSpPr>
              <p:cNvPr id="73" name="任意多边形: 形状 72"/>
              <p:cNvSpPr/>
              <p:nvPr/>
            </p:nvSpPr>
            <p:spPr>
              <a:xfrm>
                <a:off x="2949225" y="2239041"/>
                <a:ext cx="858774" cy="254508"/>
              </a:xfrm>
              <a:custGeom>
                <a:avLst/>
                <a:gdLst>
                  <a:gd name="connsiteX0" fmla="*/ 429387 w 858774"/>
                  <a:gd name="connsiteY0" fmla="*/ 245554 h 254508"/>
                  <a:gd name="connsiteX1" fmla="*/ 190 w 858774"/>
                  <a:gd name="connsiteY1" fmla="*/ 0 h 254508"/>
                  <a:gd name="connsiteX2" fmla="*/ 0 w 858774"/>
                  <a:gd name="connsiteY2" fmla="*/ 4477 h 254508"/>
                  <a:gd name="connsiteX3" fmla="*/ 429387 w 858774"/>
                  <a:gd name="connsiteY3" fmla="*/ 254508 h 254508"/>
                  <a:gd name="connsiteX4" fmla="*/ 858774 w 858774"/>
                  <a:gd name="connsiteY4" fmla="*/ 4477 h 254508"/>
                  <a:gd name="connsiteX5" fmla="*/ 858583 w 858774"/>
                  <a:gd name="connsiteY5" fmla="*/ 0 h 254508"/>
                  <a:gd name="connsiteX6" fmla="*/ 429387 w 858774"/>
                  <a:gd name="connsiteY6" fmla="*/ 245554 h 254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8774" h="254508">
                    <a:moveTo>
                      <a:pt x="429387" y="245554"/>
                    </a:moveTo>
                    <a:cubicBezTo>
                      <a:pt x="194786" y="245554"/>
                      <a:pt x="4286" y="136017"/>
                      <a:pt x="190" y="0"/>
                    </a:cubicBezTo>
                    <a:cubicBezTo>
                      <a:pt x="190" y="1524"/>
                      <a:pt x="0" y="2953"/>
                      <a:pt x="0" y="4477"/>
                    </a:cubicBezTo>
                    <a:cubicBezTo>
                      <a:pt x="0" y="142589"/>
                      <a:pt x="192214" y="254508"/>
                      <a:pt x="429387" y="254508"/>
                    </a:cubicBezTo>
                    <a:cubicBezTo>
                      <a:pt x="666559" y="254508"/>
                      <a:pt x="858774" y="142589"/>
                      <a:pt x="858774" y="4477"/>
                    </a:cubicBezTo>
                    <a:cubicBezTo>
                      <a:pt x="858774" y="2953"/>
                      <a:pt x="858583" y="1524"/>
                      <a:pt x="858583" y="0"/>
                    </a:cubicBezTo>
                    <a:cubicBezTo>
                      <a:pt x="854488" y="136017"/>
                      <a:pt x="663988" y="245554"/>
                      <a:pt x="429387" y="245554"/>
                    </a:cubicBezTo>
                    <a:close/>
                  </a:path>
                </a:pathLst>
              </a:custGeom>
              <a:solidFill>
                <a:schemeClr val="accent4"/>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grpSp>
        <p:grpSp>
          <p:nvGrpSpPr>
            <p:cNvPr id="62" name="图形 2"/>
            <p:cNvGrpSpPr/>
            <p:nvPr/>
          </p:nvGrpSpPr>
          <p:grpSpPr>
            <a:xfrm>
              <a:off x="3206781" y="2024729"/>
              <a:ext cx="343662" cy="296132"/>
              <a:chOff x="3206781" y="2024729"/>
              <a:chExt cx="343662" cy="296132"/>
            </a:xfrm>
          </p:grpSpPr>
          <p:sp>
            <p:nvSpPr>
              <p:cNvPr id="66" name="任意多边形: 形状 65"/>
              <p:cNvSpPr/>
              <p:nvPr/>
            </p:nvSpPr>
            <p:spPr>
              <a:xfrm>
                <a:off x="3206781" y="2124170"/>
                <a:ext cx="343661" cy="196691"/>
              </a:xfrm>
              <a:custGeom>
                <a:avLst/>
                <a:gdLst>
                  <a:gd name="connsiteX0" fmla="*/ 343662 w 343661"/>
                  <a:gd name="connsiteY0" fmla="*/ 0 h 196691"/>
                  <a:gd name="connsiteX1" fmla="*/ 0 w 343661"/>
                  <a:gd name="connsiteY1" fmla="*/ 0 h 196691"/>
                  <a:gd name="connsiteX2" fmla="*/ 0 w 343661"/>
                  <a:gd name="connsiteY2" fmla="*/ 95345 h 196691"/>
                  <a:gd name="connsiteX3" fmla="*/ 0 w 343661"/>
                  <a:gd name="connsiteY3" fmla="*/ 96679 h 196691"/>
                  <a:gd name="connsiteX4" fmla="*/ 171831 w 343661"/>
                  <a:gd name="connsiteY4" fmla="*/ 196691 h 196691"/>
                  <a:gd name="connsiteX5" fmla="*/ 343662 w 343661"/>
                  <a:gd name="connsiteY5" fmla="*/ 96679 h 196691"/>
                  <a:gd name="connsiteX6" fmla="*/ 343567 w 343661"/>
                  <a:gd name="connsiteY6" fmla="*/ 95345 h 196691"/>
                  <a:gd name="connsiteX7" fmla="*/ 343662 w 343661"/>
                  <a:gd name="connsiteY7" fmla="*/ 95345 h 196691"/>
                  <a:gd name="connsiteX8" fmla="*/ 343662 w 343661"/>
                  <a:gd name="connsiteY8" fmla="*/ 0 h 196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3661" h="196691">
                    <a:moveTo>
                      <a:pt x="343662" y="0"/>
                    </a:moveTo>
                    <a:lnTo>
                      <a:pt x="0" y="0"/>
                    </a:lnTo>
                    <a:lnTo>
                      <a:pt x="0" y="95345"/>
                    </a:lnTo>
                    <a:cubicBezTo>
                      <a:pt x="0" y="95345"/>
                      <a:pt x="0" y="96298"/>
                      <a:pt x="0" y="96679"/>
                    </a:cubicBezTo>
                    <a:cubicBezTo>
                      <a:pt x="0" y="151924"/>
                      <a:pt x="76962" y="196691"/>
                      <a:pt x="171831" y="196691"/>
                    </a:cubicBezTo>
                    <a:cubicBezTo>
                      <a:pt x="266700" y="196691"/>
                      <a:pt x="343662" y="151924"/>
                      <a:pt x="343662" y="96679"/>
                    </a:cubicBezTo>
                    <a:cubicBezTo>
                      <a:pt x="343662" y="96203"/>
                      <a:pt x="343567" y="95726"/>
                      <a:pt x="343567" y="95345"/>
                    </a:cubicBezTo>
                    <a:lnTo>
                      <a:pt x="343662" y="95345"/>
                    </a:lnTo>
                    <a:lnTo>
                      <a:pt x="343662" y="0"/>
                    </a:lnTo>
                    <a:close/>
                  </a:path>
                </a:pathLst>
              </a:custGeom>
              <a:solidFill>
                <a:srgbClr val="A8CFF0"/>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sp>
            <p:nvSpPr>
              <p:cNvPr id="67" name="任意多边形: 形状 66"/>
              <p:cNvSpPr/>
              <p:nvPr/>
            </p:nvSpPr>
            <p:spPr>
              <a:xfrm>
                <a:off x="3206781" y="2024729"/>
                <a:ext cx="343662" cy="200215"/>
              </a:xfrm>
              <a:custGeom>
                <a:avLst/>
                <a:gdLst>
                  <a:gd name="connsiteX0" fmla="*/ 343662 w 343662"/>
                  <a:gd name="connsiteY0" fmla="*/ 100108 h 200215"/>
                  <a:gd name="connsiteX1" fmla="*/ 171831 w 343662"/>
                  <a:gd name="connsiteY1" fmla="*/ 200215 h 200215"/>
                  <a:gd name="connsiteX2" fmla="*/ 0 w 343662"/>
                  <a:gd name="connsiteY2" fmla="*/ 100108 h 200215"/>
                  <a:gd name="connsiteX3" fmla="*/ 171831 w 343662"/>
                  <a:gd name="connsiteY3" fmla="*/ 0 h 200215"/>
                  <a:gd name="connsiteX4" fmla="*/ 343662 w 343662"/>
                  <a:gd name="connsiteY4" fmla="*/ 100108 h 20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662" h="200215">
                    <a:moveTo>
                      <a:pt x="343662" y="100108"/>
                    </a:moveTo>
                    <a:cubicBezTo>
                      <a:pt x="343662" y="155396"/>
                      <a:pt x="266731" y="200215"/>
                      <a:pt x="171831" y="200215"/>
                    </a:cubicBezTo>
                    <a:cubicBezTo>
                      <a:pt x="76931" y="200215"/>
                      <a:pt x="0" y="155396"/>
                      <a:pt x="0" y="100108"/>
                    </a:cubicBezTo>
                    <a:cubicBezTo>
                      <a:pt x="0" y="44820"/>
                      <a:pt x="76931" y="0"/>
                      <a:pt x="171831" y="0"/>
                    </a:cubicBezTo>
                    <a:cubicBezTo>
                      <a:pt x="266731" y="0"/>
                      <a:pt x="343662" y="44820"/>
                      <a:pt x="343662" y="100108"/>
                    </a:cubicBezTo>
                    <a:close/>
                  </a:path>
                </a:pathLst>
              </a:custGeom>
              <a:solidFill>
                <a:srgbClr val="F0F8FF"/>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sp>
            <p:nvSpPr>
              <p:cNvPr id="68" name="任意多边形: 形状 67"/>
              <p:cNvSpPr/>
              <p:nvPr/>
            </p:nvSpPr>
            <p:spPr>
              <a:xfrm>
                <a:off x="3206781" y="2024729"/>
                <a:ext cx="343662" cy="200215"/>
              </a:xfrm>
              <a:custGeom>
                <a:avLst/>
                <a:gdLst>
                  <a:gd name="connsiteX0" fmla="*/ 343662 w 343662"/>
                  <a:gd name="connsiteY0" fmla="*/ 100108 h 200215"/>
                  <a:gd name="connsiteX1" fmla="*/ 171831 w 343662"/>
                  <a:gd name="connsiteY1" fmla="*/ 200215 h 200215"/>
                  <a:gd name="connsiteX2" fmla="*/ 0 w 343662"/>
                  <a:gd name="connsiteY2" fmla="*/ 100108 h 200215"/>
                  <a:gd name="connsiteX3" fmla="*/ 171831 w 343662"/>
                  <a:gd name="connsiteY3" fmla="*/ 0 h 200215"/>
                  <a:gd name="connsiteX4" fmla="*/ 343662 w 343662"/>
                  <a:gd name="connsiteY4" fmla="*/ 100108 h 200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662" h="200215">
                    <a:moveTo>
                      <a:pt x="343662" y="100108"/>
                    </a:moveTo>
                    <a:cubicBezTo>
                      <a:pt x="343662" y="155396"/>
                      <a:pt x="266731" y="200215"/>
                      <a:pt x="171831" y="200215"/>
                    </a:cubicBezTo>
                    <a:cubicBezTo>
                      <a:pt x="76931" y="200215"/>
                      <a:pt x="0" y="155396"/>
                      <a:pt x="0" y="100108"/>
                    </a:cubicBezTo>
                    <a:cubicBezTo>
                      <a:pt x="0" y="44820"/>
                      <a:pt x="76931" y="0"/>
                      <a:pt x="171831" y="0"/>
                    </a:cubicBezTo>
                    <a:cubicBezTo>
                      <a:pt x="266731" y="0"/>
                      <a:pt x="343662" y="44820"/>
                      <a:pt x="343662" y="100108"/>
                    </a:cubicBezTo>
                    <a:close/>
                  </a:path>
                </a:pathLst>
              </a:custGeom>
              <a:solidFill>
                <a:schemeClr val="accent4">
                  <a:lumMod val="20000"/>
                  <a:lumOff val="80000"/>
                </a:schemeClr>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sp>
            <p:nvSpPr>
              <p:cNvPr id="69" name="任意多边形: 形状 68"/>
              <p:cNvSpPr/>
              <p:nvPr/>
            </p:nvSpPr>
            <p:spPr>
              <a:xfrm>
                <a:off x="3206781" y="2126170"/>
                <a:ext cx="343661" cy="103822"/>
              </a:xfrm>
              <a:custGeom>
                <a:avLst/>
                <a:gdLst>
                  <a:gd name="connsiteX0" fmla="*/ 171831 w 343661"/>
                  <a:gd name="connsiteY0" fmla="*/ 93535 h 103822"/>
                  <a:gd name="connsiteX1" fmla="*/ 95 w 343661"/>
                  <a:gd name="connsiteY1" fmla="*/ 0 h 103822"/>
                  <a:gd name="connsiteX2" fmla="*/ 0 w 343661"/>
                  <a:gd name="connsiteY2" fmla="*/ 1810 h 103822"/>
                  <a:gd name="connsiteX3" fmla="*/ 171831 w 343661"/>
                  <a:gd name="connsiteY3" fmla="*/ 103822 h 103822"/>
                  <a:gd name="connsiteX4" fmla="*/ 343662 w 343661"/>
                  <a:gd name="connsiteY4" fmla="*/ 1810 h 103822"/>
                  <a:gd name="connsiteX5" fmla="*/ 343567 w 343661"/>
                  <a:gd name="connsiteY5" fmla="*/ 0 h 103822"/>
                  <a:gd name="connsiteX6" fmla="*/ 171831 w 343661"/>
                  <a:gd name="connsiteY6" fmla="*/ 93535 h 103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661" h="103822">
                    <a:moveTo>
                      <a:pt x="171831" y="93535"/>
                    </a:moveTo>
                    <a:cubicBezTo>
                      <a:pt x="78009" y="93535"/>
                      <a:pt x="1714" y="54483"/>
                      <a:pt x="95" y="0"/>
                    </a:cubicBezTo>
                    <a:cubicBezTo>
                      <a:pt x="95" y="571"/>
                      <a:pt x="0" y="1238"/>
                      <a:pt x="0" y="1810"/>
                    </a:cubicBezTo>
                    <a:cubicBezTo>
                      <a:pt x="0" y="57055"/>
                      <a:pt x="76962" y="103822"/>
                      <a:pt x="171831" y="103822"/>
                    </a:cubicBezTo>
                    <a:cubicBezTo>
                      <a:pt x="266700" y="103822"/>
                      <a:pt x="343662" y="57150"/>
                      <a:pt x="343662" y="1810"/>
                    </a:cubicBezTo>
                    <a:cubicBezTo>
                      <a:pt x="343662" y="1238"/>
                      <a:pt x="343567" y="571"/>
                      <a:pt x="343567" y="0"/>
                    </a:cubicBezTo>
                    <a:cubicBezTo>
                      <a:pt x="341947" y="54483"/>
                      <a:pt x="265652" y="93535"/>
                      <a:pt x="171831" y="93535"/>
                    </a:cubicBezTo>
                    <a:close/>
                  </a:path>
                </a:pathLst>
              </a:custGeom>
              <a:solidFill>
                <a:srgbClr val="FFFFFF"/>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grpSp>
        <p:sp>
          <p:nvSpPr>
            <p:cNvPr id="63" name="任意多边形: 形状 62"/>
            <p:cNvSpPr/>
            <p:nvPr/>
          </p:nvSpPr>
          <p:spPr>
            <a:xfrm>
              <a:off x="3704843" y="2471832"/>
              <a:ext cx="27527" cy="156686"/>
            </a:xfrm>
            <a:custGeom>
              <a:avLst/>
              <a:gdLst>
                <a:gd name="connsiteX0" fmla="*/ 0 w 27527"/>
                <a:gd name="connsiteY0" fmla="*/ 21241 h 156686"/>
                <a:gd name="connsiteX1" fmla="*/ 0 w 27527"/>
                <a:gd name="connsiteY1" fmla="*/ 156686 h 156686"/>
                <a:gd name="connsiteX2" fmla="*/ 27527 w 27527"/>
                <a:gd name="connsiteY2" fmla="*/ 135446 h 156686"/>
                <a:gd name="connsiteX3" fmla="*/ 27527 w 27527"/>
                <a:gd name="connsiteY3" fmla="*/ 0 h 156686"/>
                <a:gd name="connsiteX4" fmla="*/ 0 w 27527"/>
                <a:gd name="connsiteY4" fmla="*/ 21241 h 156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27" h="156686">
                  <a:moveTo>
                    <a:pt x="0" y="21241"/>
                  </a:moveTo>
                  <a:lnTo>
                    <a:pt x="0" y="156686"/>
                  </a:lnTo>
                  <a:cubicBezTo>
                    <a:pt x="10001" y="150019"/>
                    <a:pt x="19241" y="142970"/>
                    <a:pt x="27527" y="135446"/>
                  </a:cubicBezTo>
                  <a:lnTo>
                    <a:pt x="27527" y="0"/>
                  </a:lnTo>
                  <a:cubicBezTo>
                    <a:pt x="19241" y="7429"/>
                    <a:pt x="10001" y="14573"/>
                    <a:pt x="0" y="21241"/>
                  </a:cubicBezTo>
                  <a:close/>
                </a:path>
              </a:pathLst>
            </a:custGeom>
            <a:solidFill>
              <a:srgbClr val="03336E"/>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sp>
          <p:nvSpPr>
            <p:cNvPr id="64" name="任意多边形: 形状 63"/>
            <p:cNvSpPr/>
            <p:nvPr/>
          </p:nvSpPr>
          <p:spPr>
            <a:xfrm>
              <a:off x="3669315" y="2495931"/>
              <a:ext cx="91725" cy="107822"/>
            </a:xfrm>
            <a:custGeom>
              <a:avLst/>
              <a:gdLst>
                <a:gd name="connsiteX0" fmla="*/ 91726 w 91725"/>
                <a:gd name="connsiteY0" fmla="*/ 0 h 107822"/>
                <a:gd name="connsiteX1" fmla="*/ 0 w 91725"/>
                <a:gd name="connsiteY1" fmla="*/ 71342 h 107822"/>
                <a:gd name="connsiteX2" fmla="*/ 0 w 91725"/>
                <a:gd name="connsiteY2" fmla="*/ 107823 h 107822"/>
                <a:gd name="connsiteX3" fmla="*/ 91726 w 91725"/>
                <a:gd name="connsiteY3" fmla="*/ 36481 h 107822"/>
                <a:gd name="connsiteX4" fmla="*/ 91726 w 91725"/>
                <a:gd name="connsiteY4" fmla="*/ 0 h 107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25" h="107822">
                  <a:moveTo>
                    <a:pt x="91726" y="0"/>
                  </a:moveTo>
                  <a:cubicBezTo>
                    <a:pt x="68675" y="26956"/>
                    <a:pt x="37529" y="51054"/>
                    <a:pt x="0" y="71342"/>
                  </a:cubicBezTo>
                  <a:lnTo>
                    <a:pt x="0" y="107823"/>
                  </a:lnTo>
                  <a:cubicBezTo>
                    <a:pt x="37433" y="87535"/>
                    <a:pt x="68675" y="63437"/>
                    <a:pt x="91726" y="36481"/>
                  </a:cubicBezTo>
                  <a:lnTo>
                    <a:pt x="91726" y="0"/>
                  </a:lnTo>
                  <a:close/>
                </a:path>
              </a:pathLst>
            </a:custGeom>
            <a:solidFill>
              <a:srgbClr val="03336E"/>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sp>
          <p:nvSpPr>
            <p:cNvPr id="65" name="任意多边形: 形状 64"/>
            <p:cNvSpPr/>
            <p:nvPr/>
          </p:nvSpPr>
          <p:spPr>
            <a:xfrm>
              <a:off x="3669315" y="3251930"/>
              <a:ext cx="91725" cy="107823"/>
            </a:xfrm>
            <a:custGeom>
              <a:avLst/>
              <a:gdLst>
                <a:gd name="connsiteX0" fmla="*/ 91726 w 91725"/>
                <a:gd name="connsiteY0" fmla="*/ 0 h 107823"/>
                <a:gd name="connsiteX1" fmla="*/ 0 w 91725"/>
                <a:gd name="connsiteY1" fmla="*/ 71342 h 107823"/>
                <a:gd name="connsiteX2" fmla="*/ 0 w 91725"/>
                <a:gd name="connsiteY2" fmla="*/ 107823 h 107823"/>
                <a:gd name="connsiteX3" fmla="*/ 91726 w 91725"/>
                <a:gd name="connsiteY3" fmla="*/ 36481 h 107823"/>
                <a:gd name="connsiteX4" fmla="*/ 91726 w 91725"/>
                <a:gd name="connsiteY4" fmla="*/ 0 h 107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25" h="107823">
                  <a:moveTo>
                    <a:pt x="91726" y="0"/>
                  </a:moveTo>
                  <a:cubicBezTo>
                    <a:pt x="68675" y="26956"/>
                    <a:pt x="37529" y="51054"/>
                    <a:pt x="0" y="71342"/>
                  </a:cubicBezTo>
                  <a:lnTo>
                    <a:pt x="0" y="107823"/>
                  </a:lnTo>
                  <a:cubicBezTo>
                    <a:pt x="37433" y="87535"/>
                    <a:pt x="68675" y="63437"/>
                    <a:pt x="91726" y="36481"/>
                  </a:cubicBezTo>
                  <a:lnTo>
                    <a:pt x="91726" y="0"/>
                  </a:lnTo>
                  <a:close/>
                </a:path>
              </a:pathLst>
            </a:custGeom>
            <a:solidFill>
              <a:srgbClr val="03336E"/>
            </a:solidFill>
            <a:ln w="9525" cap="flat">
              <a:noFill/>
              <a:prstDash val="solid"/>
              <a:miter/>
            </a:ln>
          </p:spPr>
          <p:txBody>
            <a:bodyPr rtlCol="0" anchor="ctr"/>
            <a:p>
              <a:endParaRPr lang="zh-CN" altLang="en-US">
                <a:latin typeface="微软雅黑" panose="020B0503020204020204" charset="-122"/>
                <a:ea typeface="微软雅黑" panose="020B0503020204020204" charset="-122"/>
                <a:cs typeface="+mn-ea"/>
                <a:sym typeface="+mn-lt"/>
              </a:endParaRPr>
            </a:p>
          </p:txBody>
        </p:sp>
      </p:grpSp>
      <p:cxnSp>
        <p:nvCxnSpPr>
          <p:cNvPr id="13" name="Shape 534"/>
          <p:cNvCxnSpPr/>
          <p:nvPr/>
        </p:nvCxnSpPr>
        <p:spPr>
          <a:xfrm>
            <a:off x="3845553" y="2024635"/>
            <a:ext cx="570865" cy="0"/>
          </a:xfrm>
          <a:prstGeom prst="straightConnector1">
            <a:avLst/>
          </a:prstGeom>
          <a:noFill/>
          <a:ln w="9525" cap="flat" cmpd="sng">
            <a:solidFill>
              <a:schemeClr val="accent2"/>
            </a:solidFill>
            <a:prstDash val="dash"/>
            <a:miter/>
            <a:headEnd type="oval" w="med" len="med"/>
            <a:tailEnd type="oval" w="med" len="med"/>
          </a:ln>
        </p:spPr>
      </p:cxnSp>
      <p:sp>
        <p:nvSpPr>
          <p:cNvPr id="85" name="Shape 531"/>
          <p:cNvSpPr/>
          <p:nvPr/>
        </p:nvSpPr>
        <p:spPr>
          <a:xfrm>
            <a:off x="2819344" y="2965405"/>
            <a:ext cx="907381" cy="907381"/>
          </a:xfrm>
          <a:prstGeom prst="ellipse">
            <a:avLst/>
          </a:prstGeom>
          <a:noFill/>
          <a:ln w="57150" cap="flat" cmpd="sng">
            <a:solidFill>
              <a:schemeClr val="accent2">
                <a:lumMod val="20000"/>
                <a:lumOff val="80000"/>
              </a:schemeClr>
            </a:solidFill>
            <a:prstDash val="solid"/>
            <a:miter/>
            <a:headEnd type="none" w="med" len="med"/>
            <a:tailEnd type="none" w="med" len="med"/>
          </a:ln>
        </p:spPr>
        <p:txBody>
          <a:bodyPr lIns="91425" tIns="45700" rIns="91425" bIns="45700" anchor="ctr" anchorCtr="0">
            <a:noAutofit/>
          </a:bodyPr>
          <a:p>
            <a:pPr marL="0" marR="0" lvl="0" indent="0" algn="ctr" rtl="0">
              <a:spcBef>
                <a:spcPts val="0"/>
              </a:spcBef>
              <a:buSzPct val="25000"/>
              <a:buNone/>
            </a:pPr>
            <a:r>
              <a:rPr lang="zh-CN" altLang="en-US" sz="1600" b="1">
                <a:solidFill>
                  <a:schemeClr val="dk1"/>
                </a:solidFill>
                <a:latin typeface="微软雅黑" panose="020B0503020204020204" charset="-122"/>
                <a:ea typeface="微软雅黑" panose="020B0503020204020204" charset="-122"/>
                <a:cs typeface="+mn-ea"/>
                <a:sym typeface="+mn-lt"/>
              </a:rPr>
              <a:t>海外</a:t>
            </a:r>
            <a:endParaRPr lang="zh-CN" altLang="en-US" sz="1600" b="1">
              <a:solidFill>
                <a:schemeClr val="dk1"/>
              </a:solidFill>
              <a:latin typeface="微软雅黑" panose="020B0503020204020204" charset="-122"/>
              <a:ea typeface="微软雅黑" panose="020B0503020204020204" charset="-122"/>
              <a:cs typeface="+mn-ea"/>
              <a:sym typeface="+mn-lt"/>
            </a:endParaRPr>
          </a:p>
        </p:txBody>
      </p:sp>
      <p:cxnSp>
        <p:nvCxnSpPr>
          <p:cNvPr id="86" name="Shape 534"/>
          <p:cNvCxnSpPr/>
          <p:nvPr/>
        </p:nvCxnSpPr>
        <p:spPr>
          <a:xfrm>
            <a:off x="1764023" y="2879345"/>
            <a:ext cx="932815" cy="539750"/>
          </a:xfrm>
          <a:prstGeom prst="straightConnector1">
            <a:avLst/>
          </a:prstGeom>
          <a:noFill/>
          <a:ln w="9525" cap="flat" cmpd="sng">
            <a:solidFill>
              <a:schemeClr val="accent2"/>
            </a:solidFill>
            <a:prstDash val="dash"/>
            <a:miter/>
            <a:headEnd type="oval" w="med" len="med"/>
            <a:tailEnd type="oval" w="med" len="med"/>
          </a:ln>
        </p:spPr>
      </p:cxnSp>
      <p:sp>
        <p:nvSpPr>
          <p:cNvPr id="87" name="文本框 86"/>
          <p:cNvSpPr txBox="1"/>
          <p:nvPr/>
        </p:nvSpPr>
        <p:spPr>
          <a:xfrm>
            <a:off x="4542790" y="2855595"/>
            <a:ext cx="2409825" cy="1276350"/>
          </a:xfrm>
          <a:prstGeom prst="rect">
            <a:avLst/>
          </a:prstGeom>
          <a:noFill/>
        </p:spPr>
        <p:txBody>
          <a:bodyPr wrap="square">
            <a:noAutofit/>
          </a:bodyPr>
          <a:p>
            <a:pPr algn="l" eaLnBrk="0" hangingPunct="0">
              <a:lnSpc>
                <a:spcPct val="150000"/>
              </a:lnSpc>
            </a:pPr>
            <a:r>
              <a:rPr lang="zh-CN" altLang="en-US"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成本</a:t>
            </a:r>
            <a:r>
              <a:rPr lang="en-US" altLang="zh-CN"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400" b="1" dirty="0">
                <a:solidFill>
                  <a:srgbClr val="FF0000"/>
                </a:solidFill>
                <a:latin typeface="微软雅黑" panose="020B0503020204020204" charset="-122"/>
                <a:ea typeface="微软雅黑" panose="020B0503020204020204" charset="-122"/>
                <a:sym typeface="微软雅黑" panose="020B0503020204020204" charset="-122"/>
              </a:rPr>
              <a:t>高</a:t>
            </a:r>
            <a:endParaRPr lang="zh-CN" altLang="en-US" sz="1400" b="1" dirty="0">
              <a:solidFill>
                <a:srgbClr val="FF0000"/>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en-US" altLang="zh-CN"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制造能力</a:t>
            </a:r>
            <a:r>
              <a:rPr lang="zh-CN" altLang="en-US"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400" b="1" dirty="0">
                <a:solidFill>
                  <a:srgbClr val="FF0000"/>
                </a:solidFill>
                <a:latin typeface="微软雅黑" panose="020B0503020204020204" charset="-122"/>
                <a:ea typeface="微软雅黑" panose="020B0503020204020204" charset="-122"/>
                <a:sym typeface="微软雅黑" panose="020B0503020204020204" charset="-122"/>
              </a:rPr>
              <a:t>中等</a:t>
            </a:r>
            <a:endParaRPr lang="zh-CN" altLang="en-US" sz="1400" b="1" dirty="0">
              <a:solidFill>
                <a:srgbClr val="FF0000"/>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zh-CN" altLang="en-US"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技术积累</a:t>
            </a:r>
            <a:r>
              <a:rPr lang="en-US" altLang="zh-CN"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400" b="1" dirty="0">
                <a:solidFill>
                  <a:srgbClr val="FF0000"/>
                </a:solidFill>
                <a:latin typeface="微软雅黑" panose="020B0503020204020204" charset="-122"/>
                <a:ea typeface="微软雅黑" panose="020B0503020204020204" charset="-122"/>
                <a:sym typeface="微软雅黑" panose="020B0503020204020204" charset="-122"/>
              </a:rPr>
              <a:t>仅领先部分领域</a:t>
            </a:r>
            <a:r>
              <a:rPr lang="zh-CN" altLang="en-US"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产业链</a:t>
            </a:r>
            <a:r>
              <a:rPr lang="en-US" altLang="zh-CN"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400" b="1" dirty="0">
                <a:solidFill>
                  <a:srgbClr val="FF0000"/>
                </a:solidFill>
                <a:latin typeface="微软雅黑" panose="020B0503020204020204" charset="-122"/>
                <a:ea typeface="微软雅黑" panose="020B0503020204020204" charset="-122"/>
                <a:sym typeface="微软雅黑" panose="020B0503020204020204" charset="-122"/>
              </a:rPr>
              <a:t>当下较为分散</a:t>
            </a:r>
            <a:endParaRPr lang="zh-CN" altLang="en-US" sz="1400" b="1" dirty="0">
              <a:solidFill>
                <a:srgbClr val="FF0000"/>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endParaRPr lang="en-US" altLang="zh-CN"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endParaRPr lang="zh-CN" altLang="en-US" sz="1400" b="1" noProof="0" dirty="0">
              <a:ln>
                <a:noFill/>
              </a:ln>
              <a:effectLst/>
              <a:uLnTx/>
              <a:uFillTx/>
              <a:latin typeface="汉仪雅酷黑 65W" panose="020B0604020202020204" charset="-122"/>
              <a:ea typeface="汉仪雅酷黑 65W" panose="020B0604020202020204" charset="-122"/>
              <a:cs typeface="+mn-ea"/>
              <a:sym typeface="+mn-lt"/>
            </a:endParaRPr>
          </a:p>
        </p:txBody>
      </p:sp>
      <p:cxnSp>
        <p:nvCxnSpPr>
          <p:cNvPr id="88" name="Shape 534"/>
          <p:cNvCxnSpPr/>
          <p:nvPr/>
        </p:nvCxnSpPr>
        <p:spPr>
          <a:xfrm>
            <a:off x="3849363" y="3427985"/>
            <a:ext cx="570865" cy="0"/>
          </a:xfrm>
          <a:prstGeom prst="straightConnector1">
            <a:avLst/>
          </a:prstGeom>
          <a:noFill/>
          <a:ln w="9525" cap="flat" cmpd="sng">
            <a:solidFill>
              <a:schemeClr val="accent2"/>
            </a:solidFill>
            <a:prstDash val="dash"/>
            <a:miter/>
            <a:headEnd type="oval" w="med" len="med"/>
            <a:tailEnd type="oval" w="med" len="med"/>
          </a:ln>
        </p:spPr>
      </p:cxnSp>
      <p:pic>
        <p:nvPicPr>
          <p:cNvPr id="92" name="图片 91" descr="图片包含 灯光, 风筝, 水, 夜晚&#10;&#10;描述已自动生成"/>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34555" y="1357630"/>
            <a:ext cx="4319905" cy="2880360"/>
          </a:xfrm>
          <a:prstGeom prst="rect">
            <a:avLst/>
          </a:prstGeom>
        </p:spPr>
      </p:pic>
      <p:sp>
        <p:nvSpPr>
          <p:cNvPr id="94" name="Rectangle: Rounded Corners 16"/>
          <p:cNvSpPr/>
          <p:nvPr/>
        </p:nvSpPr>
        <p:spPr>
          <a:xfrm>
            <a:off x="664579" y="4710004"/>
            <a:ext cx="5284892" cy="1648105"/>
          </a:xfrm>
          <a:prstGeom prst="roundRect">
            <a:avLst>
              <a:gd name="adj" fmla="val 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微软雅黑" panose="020B0503020204020204" charset="-122"/>
              <a:ea typeface="微软雅黑" panose="020B0503020204020204" charset="-122"/>
              <a:cs typeface="+mn-ea"/>
              <a:sym typeface="+mn-lt"/>
            </a:endParaRPr>
          </a:p>
        </p:txBody>
      </p:sp>
      <p:sp>
        <p:nvSpPr>
          <p:cNvPr id="95" name="Text Box 10"/>
          <p:cNvSpPr txBox="1">
            <a:spLocks noChangeArrowheads="1"/>
          </p:cNvSpPr>
          <p:nvPr/>
        </p:nvSpPr>
        <p:spPr bwMode="auto">
          <a:xfrm>
            <a:off x="869675" y="5520370"/>
            <a:ext cx="4799375" cy="753110"/>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defTabSz="1450975">
              <a:lnSpc>
                <a:spcPct val="100000"/>
              </a:lnSpc>
              <a:buFont typeface="Arial" panose="020B0604020202090204" pitchFamily="34" charset="0"/>
              <a:buChar char="•"/>
              <a:defRPr/>
            </a:pPr>
            <a:r>
              <a:rPr kumimoji="0" lang="zh-CN" altLang="en-US" sz="1500" b="0" i="0" u="none" strike="noStrike" kern="1200" cap="none" spc="0" normalizeH="0" baseline="0" noProof="0" dirty="0">
                <a:ln>
                  <a:noFill/>
                </a:ln>
                <a:gradFill>
                  <a:gsLst>
                    <a:gs pos="0">
                      <a:srgbClr val="007BD3"/>
                    </a:gs>
                    <a:gs pos="100000">
                      <a:srgbClr val="034373"/>
                    </a:gs>
                  </a:gsLst>
                  <a:lin scaled="0"/>
                </a:gradFill>
                <a:effectLst/>
                <a:uLnTx/>
                <a:uFillTx/>
                <a:latin typeface="微软雅黑" panose="020B0503020204020204" charset="-122"/>
                <a:ea typeface="微软雅黑" panose="020B0503020204020204" charset="-122"/>
                <a:cs typeface="微软雅黑" panose="020B0503020204020204" charset="-122"/>
                <a:sym typeface="+mn-lt"/>
              </a:rPr>
              <a:t>电驱系统一体化（电机+电控+减速器）</a:t>
            </a:r>
            <a:endParaRPr kumimoji="0" lang="zh-CN" altLang="en-US" sz="1500" b="0" i="0" u="none" strike="noStrike" kern="1200" cap="none" spc="0" normalizeH="0" baseline="0" noProof="0" dirty="0">
              <a:ln>
                <a:noFill/>
              </a:ln>
              <a:gradFill>
                <a:gsLst>
                  <a:gs pos="0">
                    <a:srgbClr val="007BD3"/>
                  </a:gs>
                  <a:gs pos="100000">
                    <a:srgbClr val="034373"/>
                  </a:gs>
                </a:gsLst>
                <a:lin scaled="0"/>
              </a:gradFill>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00000"/>
              </a:lnSpc>
              <a:buFont typeface="Arial" panose="020B0604020202090204" pitchFamily="34" charset="0"/>
              <a:buChar char="•"/>
              <a:defRPr/>
            </a:pPr>
            <a:r>
              <a:rPr kumimoji="0" lang="zh-CN" altLang="en-US" sz="1500" b="0" i="0" u="none" strike="noStrike" kern="1200" cap="none" spc="0" normalizeH="0" baseline="0" noProof="0" dirty="0">
                <a:ln>
                  <a:noFill/>
                </a:ln>
                <a:gradFill>
                  <a:gsLst>
                    <a:gs pos="0">
                      <a:srgbClr val="007BD3"/>
                    </a:gs>
                    <a:gs pos="100000">
                      <a:srgbClr val="034373"/>
                    </a:gs>
                  </a:gsLst>
                  <a:lin scaled="0"/>
                </a:gradFill>
                <a:effectLst/>
                <a:uLnTx/>
                <a:uFillTx/>
                <a:latin typeface="微软雅黑" panose="020B0503020204020204" charset="-122"/>
                <a:ea typeface="微软雅黑" panose="020B0503020204020204" charset="-122"/>
                <a:cs typeface="微软雅黑" panose="020B0503020204020204" charset="-122"/>
                <a:sym typeface="+mn-lt"/>
              </a:rPr>
              <a:t>与整车深度融合</a:t>
            </a:r>
            <a:endParaRPr kumimoji="0" lang="zh-CN" altLang="en-US" sz="1500" b="0" i="0" u="none" strike="noStrike" kern="1200" cap="none" spc="0" normalizeH="0" baseline="0" noProof="0" dirty="0">
              <a:ln>
                <a:noFill/>
              </a:ln>
              <a:gradFill>
                <a:gsLst>
                  <a:gs pos="0">
                    <a:srgbClr val="007BD3"/>
                  </a:gs>
                  <a:gs pos="100000">
                    <a:srgbClr val="034373"/>
                  </a:gs>
                </a:gsLst>
                <a:lin scaled="0"/>
              </a:gradFill>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00000"/>
              </a:lnSpc>
              <a:buFont typeface="Arial" panose="020B0604020202090204" pitchFamily="34" charset="0"/>
              <a:buChar char="•"/>
              <a:defRPr/>
            </a:pPr>
            <a:r>
              <a:rPr kumimoji="0" lang="zh-CN" altLang="en-US" sz="1500" b="0" i="0" u="none" strike="noStrike" kern="1200" cap="none" spc="0" normalizeH="0" baseline="0" noProof="0" dirty="0">
                <a:ln>
                  <a:noFill/>
                </a:ln>
                <a:gradFill>
                  <a:gsLst>
                    <a:gs pos="0">
                      <a:srgbClr val="007BD3"/>
                    </a:gs>
                    <a:gs pos="100000">
                      <a:srgbClr val="034373"/>
                    </a:gs>
                  </a:gsLst>
                  <a:lin scaled="0"/>
                </a:gradFill>
                <a:effectLst/>
                <a:uLnTx/>
                <a:uFillTx/>
                <a:latin typeface="微软雅黑" panose="020B0503020204020204" charset="-122"/>
                <a:ea typeface="微软雅黑" panose="020B0503020204020204" charset="-122"/>
                <a:cs typeface="微软雅黑" panose="020B0503020204020204" charset="-122"/>
                <a:sym typeface="+mn-lt"/>
              </a:rPr>
              <a:t>成本持续下降</a:t>
            </a:r>
            <a:endParaRPr kumimoji="0" lang="zh-CN" altLang="en-US" sz="1500" b="0" i="0" u="none" strike="noStrike" kern="1200" cap="none" spc="0" normalizeH="0" baseline="0" noProof="0" dirty="0">
              <a:ln>
                <a:noFill/>
              </a:ln>
              <a:gradFill>
                <a:gsLst>
                  <a:gs pos="0">
                    <a:srgbClr val="007BD3"/>
                  </a:gs>
                  <a:gs pos="100000">
                    <a:srgbClr val="034373"/>
                  </a:gs>
                </a:gsLst>
                <a:lin scaled="0"/>
              </a:gradFill>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96" name="文本框 95"/>
          <p:cNvSpPr txBox="1"/>
          <p:nvPr/>
        </p:nvSpPr>
        <p:spPr>
          <a:xfrm>
            <a:off x="1645515" y="4907447"/>
            <a:ext cx="1486250" cy="429895"/>
          </a:xfrm>
          <a:prstGeom prst="rect">
            <a:avLst/>
          </a:prstGeom>
          <a:noFill/>
        </p:spPr>
        <p:txBody>
          <a:bodyPr wrap="square">
            <a:spAutoFit/>
          </a:bodyPr>
          <a:lstStyle/>
          <a:p>
            <a:pPr lvl="0" algn="ctr">
              <a:spcBef>
                <a:spcPts val="0"/>
              </a:spcBef>
              <a:spcAft>
                <a:spcPts val="0"/>
              </a:spcAft>
              <a:buClrTx/>
              <a:buSzTx/>
              <a:buFontTx/>
              <a:defRPr/>
            </a:pPr>
            <a:r>
              <a:rPr lang="zh-CN" altLang="en-US" sz="2200" b="1" noProof="0" dirty="0">
                <a:ln>
                  <a:noFill/>
                </a:ln>
                <a:solidFill>
                  <a:schemeClr val="bg2">
                    <a:lumMod val="50000"/>
                  </a:schemeClr>
                </a:solidFill>
                <a:effectLst>
                  <a:reflection blurRad="6350" stA="60000" endA="900" endPos="58000" dir="5400000" sy="-100000" algn="bl" rotWithShape="0"/>
                </a:effectLst>
                <a:uLnTx/>
                <a:uFillTx/>
                <a:latin typeface="微软雅黑" panose="020B0503020204020204" charset="-122"/>
                <a:ea typeface="微软雅黑" panose="020B0503020204020204" charset="-122"/>
                <a:cs typeface="+mn-ea"/>
                <a:sym typeface="+mn-lt"/>
              </a:rPr>
              <a:t>产业趋势</a:t>
            </a:r>
            <a:endParaRPr lang="zh-CN" altLang="en-US" sz="2200" b="1" noProof="0" dirty="0">
              <a:ln>
                <a:noFill/>
              </a:ln>
              <a:solidFill>
                <a:schemeClr val="bg2">
                  <a:lumMod val="50000"/>
                </a:schemeClr>
              </a:solidFill>
              <a:effectLst>
                <a:reflection blurRad="6350" stA="60000" endA="900" endPos="58000" dir="5400000" sy="-100000" algn="bl" rotWithShape="0"/>
              </a:effectLst>
              <a:uLnTx/>
              <a:uFillTx/>
              <a:latin typeface="微软雅黑" panose="020B0503020204020204" charset="-122"/>
              <a:ea typeface="微软雅黑" panose="020B0503020204020204" charset="-122"/>
              <a:cs typeface="+mn-ea"/>
              <a:sym typeface="+mn-lt"/>
            </a:endParaRPr>
          </a:p>
        </p:txBody>
      </p:sp>
      <p:grpSp>
        <p:nvGrpSpPr>
          <p:cNvPr id="97" name="图形 2"/>
          <p:cNvGrpSpPr/>
          <p:nvPr/>
        </p:nvGrpSpPr>
        <p:grpSpPr>
          <a:xfrm>
            <a:off x="900922" y="4962931"/>
            <a:ext cx="527079" cy="374292"/>
            <a:chOff x="2983680" y="1116116"/>
            <a:chExt cx="999745" cy="709943"/>
          </a:xfrm>
        </p:grpSpPr>
        <p:sp>
          <p:nvSpPr>
            <p:cNvPr id="98" name="任意多边形: 形状 33"/>
            <p:cNvSpPr/>
            <p:nvPr/>
          </p:nvSpPr>
          <p:spPr>
            <a:xfrm>
              <a:off x="3422508" y="1116116"/>
              <a:ext cx="192208" cy="192163"/>
            </a:xfrm>
            <a:custGeom>
              <a:avLst/>
              <a:gdLst>
                <a:gd name="connsiteX0" fmla="*/ 151609 w 192208"/>
                <a:gd name="connsiteY0" fmla="*/ 151609 h 192163"/>
                <a:gd name="connsiteX1" fmla="*/ 1488 w 192208"/>
                <a:gd name="connsiteY1" fmla="*/ 190676 h 192163"/>
                <a:gd name="connsiteX2" fmla="*/ 40555 w 192208"/>
                <a:gd name="connsiteY2" fmla="*/ 40555 h 192163"/>
                <a:gd name="connsiteX3" fmla="*/ 190737 w 192208"/>
                <a:gd name="connsiteY3" fmla="*/ 1488 h 192163"/>
                <a:gd name="connsiteX4" fmla="*/ 151609 w 192208"/>
                <a:gd name="connsiteY4" fmla="*/ 151609 h 192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208" h="192163">
                  <a:moveTo>
                    <a:pt x="151609" y="151609"/>
                  </a:moveTo>
                  <a:cubicBezTo>
                    <a:pt x="99337" y="203881"/>
                    <a:pt x="1488" y="190676"/>
                    <a:pt x="1488" y="190676"/>
                  </a:cubicBezTo>
                  <a:cubicBezTo>
                    <a:pt x="1488" y="190676"/>
                    <a:pt x="-11717" y="92765"/>
                    <a:pt x="40555" y="40555"/>
                  </a:cubicBezTo>
                  <a:cubicBezTo>
                    <a:pt x="92826" y="-11717"/>
                    <a:pt x="190737" y="1488"/>
                    <a:pt x="190737" y="1488"/>
                  </a:cubicBezTo>
                  <a:cubicBezTo>
                    <a:pt x="190737" y="1488"/>
                    <a:pt x="203881" y="99337"/>
                    <a:pt x="151609" y="151609"/>
                  </a:cubicBezTo>
                  <a:close/>
                </a:path>
              </a:pathLst>
            </a:custGeom>
            <a:solidFill>
              <a:schemeClr val="accent3"/>
            </a:solid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99" name="任意多边形: 形状 34"/>
            <p:cNvSpPr/>
            <p:nvPr/>
          </p:nvSpPr>
          <p:spPr>
            <a:xfrm>
              <a:off x="3179173" y="1160511"/>
              <a:ext cx="175225" cy="151233"/>
            </a:xfrm>
            <a:custGeom>
              <a:avLst/>
              <a:gdLst>
                <a:gd name="connsiteX0" fmla="*/ 46142 w 175225"/>
                <a:gd name="connsiteY0" fmla="*/ 126991 h 151233"/>
                <a:gd name="connsiteX1" fmla="*/ 175209 w 175225"/>
                <a:gd name="connsiteY1" fmla="*/ 146220 h 151233"/>
                <a:gd name="connsiteX2" fmla="*/ 129083 w 175225"/>
                <a:gd name="connsiteY2" fmla="*/ 24213 h 151233"/>
                <a:gd name="connsiteX3" fmla="*/ 16 w 175225"/>
                <a:gd name="connsiteY3" fmla="*/ 5044 h 151233"/>
                <a:gd name="connsiteX4" fmla="*/ 46142 w 175225"/>
                <a:gd name="connsiteY4" fmla="*/ 126991 h 151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25" h="151233">
                  <a:moveTo>
                    <a:pt x="46142" y="126991"/>
                  </a:moveTo>
                  <a:cubicBezTo>
                    <a:pt x="94519" y="165997"/>
                    <a:pt x="175209" y="146220"/>
                    <a:pt x="175209" y="146220"/>
                  </a:cubicBezTo>
                  <a:cubicBezTo>
                    <a:pt x="175209" y="146220"/>
                    <a:pt x="177460" y="63219"/>
                    <a:pt x="129083" y="24213"/>
                  </a:cubicBezTo>
                  <a:cubicBezTo>
                    <a:pt x="80706" y="-14794"/>
                    <a:pt x="16" y="5044"/>
                    <a:pt x="16" y="5044"/>
                  </a:cubicBezTo>
                  <a:cubicBezTo>
                    <a:pt x="16" y="5044"/>
                    <a:pt x="-2235" y="87985"/>
                    <a:pt x="46142" y="126991"/>
                  </a:cubicBezTo>
                  <a:close/>
                </a:path>
              </a:pathLst>
            </a:custGeom>
            <a:solidFill>
              <a:schemeClr val="accent3"/>
            </a:solid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grpSp>
          <p:nvGrpSpPr>
            <p:cNvPr id="100" name="图形 2"/>
            <p:cNvGrpSpPr/>
            <p:nvPr/>
          </p:nvGrpSpPr>
          <p:grpSpPr>
            <a:xfrm>
              <a:off x="3276369" y="1213141"/>
              <a:ext cx="251561" cy="321845"/>
              <a:chOff x="3276369" y="1213141"/>
              <a:chExt cx="251561" cy="321845"/>
            </a:xfrm>
            <a:noFill/>
          </p:grpSpPr>
          <p:sp>
            <p:nvSpPr>
              <p:cNvPr id="101" name="任意多边形: 形状 41"/>
              <p:cNvSpPr/>
              <p:nvPr/>
            </p:nvSpPr>
            <p:spPr>
              <a:xfrm>
                <a:off x="3389919" y="1213141"/>
                <a:ext cx="138011" cy="137951"/>
              </a:xfrm>
              <a:custGeom>
                <a:avLst/>
                <a:gdLst>
                  <a:gd name="connsiteX0" fmla="*/ 0 w 138011"/>
                  <a:gd name="connsiteY0" fmla="*/ 137951 h 137951"/>
                  <a:gd name="connsiteX1" fmla="*/ 138012 w 138011"/>
                  <a:gd name="connsiteY1" fmla="*/ 0 h 137951"/>
                </a:gdLst>
                <a:ahLst/>
                <a:cxnLst>
                  <a:cxn ang="0">
                    <a:pos x="connsiteX0" y="connsiteY0"/>
                  </a:cxn>
                  <a:cxn ang="0">
                    <a:pos x="connsiteX1" y="connsiteY1"/>
                  </a:cxn>
                </a:cxnLst>
                <a:rect l="l" t="t" r="r" b="b"/>
                <a:pathLst>
                  <a:path w="138011" h="137951">
                    <a:moveTo>
                      <a:pt x="0" y="137951"/>
                    </a:moveTo>
                    <a:cubicBezTo>
                      <a:pt x="0" y="137951"/>
                      <a:pt x="84097" y="11258"/>
                      <a:pt x="138012" y="0"/>
                    </a:cubicBezTo>
                  </a:path>
                </a:pathLst>
              </a:custGeom>
              <a:noFill/>
              <a:ln w="18233" cap="rnd">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102" name="任意多边形: 形状 42"/>
              <p:cNvSpPr/>
              <p:nvPr/>
            </p:nvSpPr>
            <p:spPr>
              <a:xfrm>
                <a:off x="3276369" y="1236083"/>
                <a:ext cx="113549" cy="115009"/>
              </a:xfrm>
              <a:custGeom>
                <a:avLst/>
                <a:gdLst>
                  <a:gd name="connsiteX0" fmla="*/ 113550 w 113549"/>
                  <a:gd name="connsiteY0" fmla="*/ 115010 h 115009"/>
                  <a:gd name="connsiteX1" fmla="*/ 0 w 113549"/>
                  <a:gd name="connsiteY1" fmla="*/ 0 h 115009"/>
                </a:gdLst>
                <a:ahLst/>
                <a:cxnLst>
                  <a:cxn ang="0">
                    <a:pos x="connsiteX0" y="connsiteY0"/>
                  </a:cxn>
                  <a:cxn ang="0">
                    <a:pos x="connsiteX1" y="connsiteY1"/>
                  </a:cxn>
                </a:cxnLst>
                <a:rect l="l" t="t" r="r" b="b"/>
                <a:pathLst>
                  <a:path w="113549" h="115009">
                    <a:moveTo>
                      <a:pt x="113550" y="115010"/>
                    </a:moveTo>
                    <a:cubicBezTo>
                      <a:pt x="113550" y="115010"/>
                      <a:pt x="87140" y="57505"/>
                      <a:pt x="0" y="0"/>
                    </a:cubicBezTo>
                  </a:path>
                </a:pathLst>
              </a:custGeom>
              <a:noFill/>
              <a:ln w="18233" cap="rnd">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103" name="任意多边形: 形状 43"/>
              <p:cNvSpPr/>
              <p:nvPr/>
            </p:nvSpPr>
            <p:spPr>
              <a:xfrm>
                <a:off x="3389919" y="1351092"/>
                <a:ext cx="6085" cy="183894"/>
              </a:xfrm>
              <a:custGeom>
                <a:avLst/>
                <a:gdLst>
                  <a:gd name="connsiteX0" fmla="*/ 0 w 6085"/>
                  <a:gd name="connsiteY0" fmla="*/ 183894 h 183894"/>
                  <a:gd name="connsiteX1" fmla="*/ 0 w 6085"/>
                  <a:gd name="connsiteY1" fmla="*/ 0 h 183894"/>
                </a:gdLst>
                <a:ahLst/>
                <a:cxnLst>
                  <a:cxn ang="0">
                    <a:pos x="connsiteX0" y="connsiteY0"/>
                  </a:cxn>
                  <a:cxn ang="0">
                    <a:pos x="connsiteX1" y="connsiteY1"/>
                  </a:cxn>
                </a:cxnLst>
                <a:rect l="l" t="t" r="r" b="b"/>
                <a:pathLst>
                  <a:path w="6085" h="183894">
                    <a:moveTo>
                      <a:pt x="0" y="183894"/>
                    </a:moveTo>
                    <a:lnTo>
                      <a:pt x="0" y="0"/>
                    </a:lnTo>
                  </a:path>
                </a:pathLst>
              </a:custGeom>
              <a:ln w="18233" cap="rnd">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grpSp>
        <p:sp>
          <p:nvSpPr>
            <p:cNvPr id="104" name="任意多边形: 形状 36"/>
            <p:cNvSpPr/>
            <p:nvPr/>
          </p:nvSpPr>
          <p:spPr>
            <a:xfrm>
              <a:off x="2983680" y="1385522"/>
              <a:ext cx="920558" cy="361167"/>
            </a:xfrm>
            <a:custGeom>
              <a:avLst/>
              <a:gdLst>
                <a:gd name="connsiteX0" fmla="*/ 920559 w 920558"/>
                <a:gd name="connsiteY0" fmla="*/ 242568 h 361167"/>
                <a:gd name="connsiteX1" fmla="*/ 801107 w 920558"/>
                <a:gd name="connsiteY1" fmla="*/ 167720 h 361167"/>
                <a:gd name="connsiteX2" fmla="*/ 715245 w 920558"/>
                <a:gd name="connsiteY2" fmla="*/ 94515 h 361167"/>
                <a:gd name="connsiteX3" fmla="*/ 604190 w 920558"/>
                <a:gd name="connsiteY3" fmla="*/ 72122 h 361167"/>
                <a:gd name="connsiteX4" fmla="*/ 466787 w 920558"/>
                <a:gd name="connsiteY4" fmla="*/ 97923 h 361167"/>
                <a:gd name="connsiteX5" fmla="*/ 276138 w 920558"/>
                <a:gd name="connsiteY5" fmla="*/ 111493 h 361167"/>
                <a:gd name="connsiteX6" fmla="*/ 218755 w 920558"/>
                <a:gd name="connsiteY6" fmla="*/ 139059 h 361167"/>
                <a:gd name="connsiteX7" fmla="*/ 128937 w 920558"/>
                <a:gd name="connsiteY7" fmla="*/ 51432 h 361167"/>
                <a:gd name="connsiteX8" fmla="*/ 65408 w 920558"/>
                <a:gd name="connsiteY8" fmla="*/ 5367 h 361167"/>
                <a:gd name="connsiteX9" fmla="*/ 1027 w 920558"/>
                <a:gd name="connsiteY9" fmla="*/ 12791 h 361167"/>
                <a:gd name="connsiteX10" fmla="*/ 15205 w 920558"/>
                <a:gd name="connsiteY10" fmla="*/ 39201 h 361167"/>
                <a:gd name="connsiteX11" fmla="*/ 187112 w 920558"/>
                <a:gd name="connsiteY11" fmla="*/ 211959 h 361167"/>
                <a:gd name="connsiteX12" fmla="*/ 391696 w 920558"/>
                <a:gd name="connsiteY12" fmla="*/ 309687 h 361167"/>
                <a:gd name="connsiteX13" fmla="*/ 651229 w 920558"/>
                <a:gd name="connsiteY13" fmla="*/ 300681 h 361167"/>
                <a:gd name="connsiteX14" fmla="*/ 810478 w 920558"/>
                <a:gd name="connsiteY14" fmla="*/ 361168 h 361167"/>
                <a:gd name="connsiteX15" fmla="*/ 920559 w 920558"/>
                <a:gd name="connsiteY15" fmla="*/ 242568 h 361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20558" h="361167">
                  <a:moveTo>
                    <a:pt x="920559" y="242568"/>
                  </a:moveTo>
                  <a:cubicBezTo>
                    <a:pt x="875833" y="216341"/>
                    <a:pt x="819423" y="182446"/>
                    <a:pt x="801107" y="167720"/>
                  </a:cubicBezTo>
                  <a:cubicBezTo>
                    <a:pt x="765448" y="138998"/>
                    <a:pt x="743906" y="113014"/>
                    <a:pt x="715245" y="94515"/>
                  </a:cubicBezTo>
                  <a:cubicBezTo>
                    <a:pt x="686644" y="76016"/>
                    <a:pt x="662425" y="72000"/>
                    <a:pt x="604190" y="72122"/>
                  </a:cubicBezTo>
                  <a:cubicBezTo>
                    <a:pt x="552405" y="72183"/>
                    <a:pt x="527091" y="85813"/>
                    <a:pt x="466787" y="97923"/>
                  </a:cubicBezTo>
                  <a:cubicBezTo>
                    <a:pt x="401371" y="111006"/>
                    <a:pt x="338450" y="98288"/>
                    <a:pt x="276138" y="111493"/>
                  </a:cubicBezTo>
                  <a:cubicBezTo>
                    <a:pt x="260864" y="114718"/>
                    <a:pt x="230438" y="126584"/>
                    <a:pt x="218755" y="139059"/>
                  </a:cubicBezTo>
                  <a:cubicBezTo>
                    <a:pt x="192832" y="111797"/>
                    <a:pt x="157599" y="75834"/>
                    <a:pt x="128937" y="51432"/>
                  </a:cubicBezTo>
                  <a:cubicBezTo>
                    <a:pt x="110195" y="35489"/>
                    <a:pt x="88593" y="14799"/>
                    <a:pt x="65408" y="5367"/>
                  </a:cubicBezTo>
                  <a:cubicBezTo>
                    <a:pt x="51291" y="-414"/>
                    <a:pt x="9485" y="-5586"/>
                    <a:pt x="1027" y="12791"/>
                  </a:cubicBezTo>
                  <a:cubicBezTo>
                    <a:pt x="-3598" y="22893"/>
                    <a:pt x="8512" y="31838"/>
                    <a:pt x="15205" y="39201"/>
                  </a:cubicBezTo>
                  <a:cubicBezTo>
                    <a:pt x="69972" y="99262"/>
                    <a:pt x="126686" y="157619"/>
                    <a:pt x="187112" y="211959"/>
                  </a:cubicBezTo>
                  <a:cubicBezTo>
                    <a:pt x="243095" y="262284"/>
                    <a:pt x="312101" y="309687"/>
                    <a:pt x="391696" y="309687"/>
                  </a:cubicBezTo>
                  <a:cubicBezTo>
                    <a:pt x="447253" y="309687"/>
                    <a:pt x="533420" y="302385"/>
                    <a:pt x="651229" y="300681"/>
                  </a:cubicBezTo>
                  <a:cubicBezTo>
                    <a:pt x="729606" y="299586"/>
                    <a:pt x="783277" y="336401"/>
                    <a:pt x="810478" y="361168"/>
                  </a:cubicBezTo>
                  <a:lnTo>
                    <a:pt x="920559" y="242568"/>
                  </a:lnTo>
                  <a:close/>
                </a:path>
              </a:pathLst>
            </a:custGeom>
            <a:solidFill>
              <a:srgbClr val="FFFFFF"/>
            </a:solid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105" name="任意多边形: 形状 37"/>
            <p:cNvSpPr/>
            <p:nvPr/>
          </p:nvSpPr>
          <p:spPr>
            <a:xfrm>
              <a:off x="2983741" y="1385461"/>
              <a:ext cx="980254" cy="383135"/>
            </a:xfrm>
            <a:custGeom>
              <a:avLst/>
              <a:gdLst>
                <a:gd name="connsiteX0" fmla="*/ 218755 w 980254"/>
                <a:gd name="connsiteY0" fmla="*/ 139059 h 383135"/>
                <a:gd name="connsiteX1" fmla="*/ 128937 w 980254"/>
                <a:gd name="connsiteY1" fmla="*/ 51432 h 383135"/>
                <a:gd name="connsiteX2" fmla="*/ 65408 w 980254"/>
                <a:gd name="connsiteY2" fmla="*/ 5367 h 383135"/>
                <a:gd name="connsiteX3" fmla="*/ 1027 w 980254"/>
                <a:gd name="connsiteY3" fmla="*/ 12791 h 383135"/>
                <a:gd name="connsiteX4" fmla="*/ 15205 w 980254"/>
                <a:gd name="connsiteY4" fmla="*/ 39201 h 383135"/>
                <a:gd name="connsiteX5" fmla="*/ 187112 w 980254"/>
                <a:gd name="connsiteY5" fmla="*/ 211959 h 383135"/>
                <a:gd name="connsiteX6" fmla="*/ 391696 w 980254"/>
                <a:gd name="connsiteY6" fmla="*/ 309687 h 383135"/>
                <a:gd name="connsiteX7" fmla="*/ 651229 w 980254"/>
                <a:gd name="connsiteY7" fmla="*/ 300681 h 383135"/>
                <a:gd name="connsiteX8" fmla="*/ 831289 w 980254"/>
                <a:gd name="connsiteY8" fmla="*/ 383136 h 383135"/>
                <a:gd name="connsiteX9" fmla="*/ 980254 w 980254"/>
                <a:gd name="connsiteY9" fmla="*/ 277132 h 383135"/>
                <a:gd name="connsiteX10" fmla="*/ 801046 w 980254"/>
                <a:gd name="connsiteY10" fmla="*/ 167720 h 383135"/>
                <a:gd name="connsiteX11" fmla="*/ 715184 w 980254"/>
                <a:gd name="connsiteY11" fmla="*/ 94515 h 383135"/>
                <a:gd name="connsiteX12" fmla="*/ 604129 w 980254"/>
                <a:gd name="connsiteY12" fmla="*/ 72122 h 383135"/>
                <a:gd name="connsiteX13" fmla="*/ 466726 w 980254"/>
                <a:gd name="connsiteY13" fmla="*/ 97923 h 383135"/>
                <a:gd name="connsiteX14" fmla="*/ 276077 w 980254"/>
                <a:gd name="connsiteY14" fmla="*/ 111493 h 383135"/>
                <a:gd name="connsiteX15" fmla="*/ 215590 w 980254"/>
                <a:gd name="connsiteY15" fmla="*/ 142588 h 383135"/>
                <a:gd name="connsiteX16" fmla="*/ 242670 w 980254"/>
                <a:gd name="connsiteY16" fmla="*/ 183724 h 383135"/>
                <a:gd name="connsiteX17" fmla="*/ 251067 w 980254"/>
                <a:gd name="connsiteY17" fmla="*/ 183724 h 383135"/>
                <a:gd name="connsiteX18" fmla="*/ 475549 w 980254"/>
                <a:gd name="connsiteY18" fmla="*/ 182446 h 383135"/>
                <a:gd name="connsiteX19" fmla="*/ 530377 w 980254"/>
                <a:gd name="connsiteY19" fmla="*/ 196320 h 383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0254" h="383135">
                  <a:moveTo>
                    <a:pt x="218755" y="139059"/>
                  </a:moveTo>
                  <a:cubicBezTo>
                    <a:pt x="192832" y="111797"/>
                    <a:pt x="157599" y="75834"/>
                    <a:pt x="128937" y="51432"/>
                  </a:cubicBezTo>
                  <a:cubicBezTo>
                    <a:pt x="110195" y="35489"/>
                    <a:pt x="88593" y="14799"/>
                    <a:pt x="65408" y="5367"/>
                  </a:cubicBezTo>
                  <a:cubicBezTo>
                    <a:pt x="51291" y="-414"/>
                    <a:pt x="9485" y="-5586"/>
                    <a:pt x="1027" y="12791"/>
                  </a:cubicBezTo>
                  <a:cubicBezTo>
                    <a:pt x="-3598" y="22893"/>
                    <a:pt x="8512" y="31838"/>
                    <a:pt x="15205" y="39201"/>
                  </a:cubicBezTo>
                  <a:cubicBezTo>
                    <a:pt x="69972" y="99262"/>
                    <a:pt x="126686" y="157619"/>
                    <a:pt x="187112" y="211959"/>
                  </a:cubicBezTo>
                  <a:cubicBezTo>
                    <a:pt x="243095" y="262284"/>
                    <a:pt x="312101" y="309687"/>
                    <a:pt x="391696" y="309687"/>
                  </a:cubicBezTo>
                  <a:cubicBezTo>
                    <a:pt x="447253" y="309687"/>
                    <a:pt x="533420" y="302385"/>
                    <a:pt x="651229" y="300681"/>
                  </a:cubicBezTo>
                  <a:cubicBezTo>
                    <a:pt x="769038" y="298977"/>
                    <a:pt x="831289" y="383136"/>
                    <a:pt x="831289" y="383136"/>
                  </a:cubicBezTo>
                  <a:lnTo>
                    <a:pt x="980254" y="277132"/>
                  </a:lnTo>
                  <a:cubicBezTo>
                    <a:pt x="980254" y="277132"/>
                    <a:pt x="832811" y="193399"/>
                    <a:pt x="801046" y="167720"/>
                  </a:cubicBezTo>
                  <a:cubicBezTo>
                    <a:pt x="765387" y="138998"/>
                    <a:pt x="743845" y="113014"/>
                    <a:pt x="715184" y="94515"/>
                  </a:cubicBezTo>
                  <a:cubicBezTo>
                    <a:pt x="686584" y="76016"/>
                    <a:pt x="662365" y="72000"/>
                    <a:pt x="604129" y="72122"/>
                  </a:cubicBezTo>
                  <a:cubicBezTo>
                    <a:pt x="552345" y="72183"/>
                    <a:pt x="527030" y="85813"/>
                    <a:pt x="466726" y="97923"/>
                  </a:cubicBezTo>
                  <a:cubicBezTo>
                    <a:pt x="401310" y="111006"/>
                    <a:pt x="338389" y="98288"/>
                    <a:pt x="276077" y="111493"/>
                  </a:cubicBezTo>
                  <a:cubicBezTo>
                    <a:pt x="259769" y="114962"/>
                    <a:pt x="224901" y="129383"/>
                    <a:pt x="215590" y="142588"/>
                  </a:cubicBezTo>
                  <a:cubicBezTo>
                    <a:pt x="200803" y="163521"/>
                    <a:pt x="221432" y="183724"/>
                    <a:pt x="242670" y="183724"/>
                  </a:cubicBezTo>
                  <a:lnTo>
                    <a:pt x="251067" y="183724"/>
                  </a:lnTo>
                  <a:cubicBezTo>
                    <a:pt x="251067" y="183724"/>
                    <a:pt x="416827" y="183724"/>
                    <a:pt x="475549" y="182446"/>
                  </a:cubicBezTo>
                  <a:cubicBezTo>
                    <a:pt x="534272" y="181168"/>
                    <a:pt x="530377" y="196320"/>
                    <a:pt x="530377" y="196320"/>
                  </a:cubicBezTo>
                </a:path>
              </a:pathLst>
            </a:custGeom>
            <a:no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106" name="任意多边形: 形状 38"/>
            <p:cNvSpPr/>
            <p:nvPr/>
          </p:nvSpPr>
          <p:spPr>
            <a:xfrm>
              <a:off x="3260609" y="1408841"/>
              <a:ext cx="253021" cy="87809"/>
            </a:xfrm>
            <a:custGeom>
              <a:avLst/>
              <a:gdLst>
                <a:gd name="connsiteX0" fmla="*/ 852 w 253021"/>
                <a:gd name="connsiteY0" fmla="*/ 87627 h 87809"/>
                <a:gd name="connsiteX1" fmla="*/ 191501 w 253021"/>
                <a:gd name="connsiteY1" fmla="*/ 74057 h 87809"/>
                <a:gd name="connsiteX2" fmla="*/ 253022 w 253021"/>
                <a:gd name="connsiteY2" fmla="*/ 59270 h 87809"/>
                <a:gd name="connsiteX3" fmla="*/ 134908 w 253021"/>
                <a:gd name="connsiteY3" fmla="*/ 0 h 87809"/>
                <a:gd name="connsiteX4" fmla="*/ 0 w 253021"/>
                <a:gd name="connsiteY4" fmla="*/ 87809 h 87809"/>
                <a:gd name="connsiteX5" fmla="*/ 852 w 253021"/>
                <a:gd name="connsiteY5" fmla="*/ 87627 h 8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21" h="87809">
                  <a:moveTo>
                    <a:pt x="852" y="87627"/>
                  </a:moveTo>
                  <a:cubicBezTo>
                    <a:pt x="63225" y="74483"/>
                    <a:pt x="126085" y="87201"/>
                    <a:pt x="191501" y="74057"/>
                  </a:cubicBezTo>
                  <a:cubicBezTo>
                    <a:pt x="216572" y="69006"/>
                    <a:pt x="235618" y="63773"/>
                    <a:pt x="253022" y="59270"/>
                  </a:cubicBezTo>
                  <a:cubicBezTo>
                    <a:pt x="226064" y="23367"/>
                    <a:pt x="183286" y="0"/>
                    <a:pt x="134908" y="0"/>
                  </a:cubicBezTo>
                  <a:cubicBezTo>
                    <a:pt x="74665" y="0"/>
                    <a:pt x="22941" y="36085"/>
                    <a:pt x="0" y="87809"/>
                  </a:cubicBezTo>
                  <a:cubicBezTo>
                    <a:pt x="243" y="87809"/>
                    <a:pt x="548" y="87687"/>
                    <a:pt x="852" y="87627"/>
                  </a:cubicBezTo>
                  <a:close/>
                </a:path>
              </a:pathLst>
            </a:custGeom>
            <a:solidFill>
              <a:schemeClr val="accent1"/>
            </a:solid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107" name="任意多边形: 形状 39"/>
            <p:cNvSpPr/>
            <p:nvPr/>
          </p:nvSpPr>
          <p:spPr>
            <a:xfrm>
              <a:off x="3063266" y="1387758"/>
              <a:ext cx="187241" cy="136762"/>
            </a:xfrm>
            <a:custGeom>
              <a:avLst/>
              <a:gdLst>
                <a:gd name="connsiteX0" fmla="*/ 49412 w 187241"/>
                <a:gd name="connsiteY0" fmla="*/ 49136 h 136762"/>
                <a:gd name="connsiteX1" fmla="*/ 139229 w 187241"/>
                <a:gd name="connsiteY1" fmla="*/ 136763 h 136762"/>
                <a:gd name="connsiteX2" fmla="*/ 187241 w 187241"/>
                <a:gd name="connsiteY2" fmla="*/ 111752 h 136762"/>
                <a:gd name="connsiteX3" fmla="*/ 50081 w 187241"/>
                <a:gd name="connsiteY3" fmla="*/ 3071 h 136762"/>
                <a:gd name="connsiteX4" fmla="*/ 0 w 187241"/>
                <a:gd name="connsiteY4" fmla="*/ 10252 h 136762"/>
                <a:gd name="connsiteX5" fmla="*/ 49412 w 187241"/>
                <a:gd name="connsiteY5" fmla="*/ 49136 h 13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241" h="136762">
                  <a:moveTo>
                    <a:pt x="49412" y="49136"/>
                  </a:moveTo>
                  <a:cubicBezTo>
                    <a:pt x="78073" y="73538"/>
                    <a:pt x="113306" y="109501"/>
                    <a:pt x="139229" y="136763"/>
                  </a:cubicBezTo>
                  <a:cubicBezTo>
                    <a:pt x="148844" y="126479"/>
                    <a:pt x="171115" y="116681"/>
                    <a:pt x="187241" y="111752"/>
                  </a:cubicBezTo>
                  <a:cubicBezTo>
                    <a:pt x="186937" y="111448"/>
                    <a:pt x="87870" y="13173"/>
                    <a:pt x="50081" y="3071"/>
                  </a:cubicBezTo>
                  <a:cubicBezTo>
                    <a:pt x="16978" y="-5752"/>
                    <a:pt x="2982" y="6905"/>
                    <a:pt x="0" y="10252"/>
                  </a:cubicBezTo>
                  <a:cubicBezTo>
                    <a:pt x="17769" y="20901"/>
                    <a:pt x="34503" y="36479"/>
                    <a:pt x="49412" y="49136"/>
                  </a:cubicBezTo>
                  <a:close/>
                </a:path>
              </a:pathLst>
            </a:custGeom>
            <a:solidFill>
              <a:srgbClr val="FFFFFF"/>
            </a:solid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108" name="任意多边形: 形状 40"/>
            <p:cNvSpPr/>
            <p:nvPr/>
          </p:nvSpPr>
          <p:spPr>
            <a:xfrm>
              <a:off x="3769929" y="1603487"/>
              <a:ext cx="213497" cy="222572"/>
            </a:xfrm>
            <a:custGeom>
              <a:avLst/>
              <a:gdLst>
                <a:gd name="connsiteX0" fmla="*/ 208914 w 213497"/>
                <a:gd name="connsiteY0" fmla="*/ 36956 h 222572"/>
                <a:gd name="connsiteX1" fmla="*/ 209705 w 213497"/>
                <a:gd name="connsiteY1" fmla="*/ 57159 h 222572"/>
                <a:gd name="connsiteX2" fmla="*/ 60558 w 213497"/>
                <a:gd name="connsiteY2" fmla="*/ 217990 h 222572"/>
                <a:gd name="connsiteX3" fmla="*/ 40355 w 213497"/>
                <a:gd name="connsiteY3" fmla="*/ 218781 h 222572"/>
                <a:gd name="connsiteX4" fmla="*/ 4574 w 213497"/>
                <a:gd name="connsiteY4" fmla="*/ 185617 h 222572"/>
                <a:gd name="connsiteX5" fmla="*/ 3844 w 213497"/>
                <a:gd name="connsiteY5" fmla="*/ 165414 h 222572"/>
                <a:gd name="connsiteX6" fmla="*/ 152992 w 213497"/>
                <a:gd name="connsiteY6" fmla="*/ 4583 h 222572"/>
                <a:gd name="connsiteX7" fmla="*/ 173194 w 213497"/>
                <a:gd name="connsiteY7" fmla="*/ 3792 h 222572"/>
                <a:gd name="connsiteX8" fmla="*/ 208914 w 213497"/>
                <a:gd name="connsiteY8" fmla="*/ 36956 h 22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497" h="222572">
                  <a:moveTo>
                    <a:pt x="208914" y="36956"/>
                  </a:moveTo>
                  <a:cubicBezTo>
                    <a:pt x="214695" y="42311"/>
                    <a:pt x="215060" y="51378"/>
                    <a:pt x="209705" y="57159"/>
                  </a:cubicBezTo>
                  <a:lnTo>
                    <a:pt x="60558" y="217990"/>
                  </a:lnTo>
                  <a:cubicBezTo>
                    <a:pt x="55203" y="223771"/>
                    <a:pt x="46136" y="224136"/>
                    <a:pt x="40355" y="218781"/>
                  </a:cubicBezTo>
                  <a:lnTo>
                    <a:pt x="4574" y="185617"/>
                  </a:lnTo>
                  <a:cubicBezTo>
                    <a:pt x="-1207" y="180262"/>
                    <a:pt x="-1572" y="171195"/>
                    <a:pt x="3844" y="165414"/>
                  </a:cubicBezTo>
                  <a:lnTo>
                    <a:pt x="152992" y="4583"/>
                  </a:lnTo>
                  <a:cubicBezTo>
                    <a:pt x="158407" y="-1198"/>
                    <a:pt x="167413" y="-1563"/>
                    <a:pt x="173194" y="3792"/>
                  </a:cubicBezTo>
                  <a:lnTo>
                    <a:pt x="208914" y="36956"/>
                  </a:lnTo>
                  <a:close/>
                </a:path>
              </a:pathLst>
            </a:custGeom>
            <a:solidFill>
              <a:schemeClr val="accent3"/>
            </a:solid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grpSp>
      <p:sp>
        <p:nvSpPr>
          <p:cNvPr id="109" name="Rectangle: Rounded Corners 16"/>
          <p:cNvSpPr/>
          <p:nvPr/>
        </p:nvSpPr>
        <p:spPr>
          <a:xfrm>
            <a:off x="6378309" y="4710004"/>
            <a:ext cx="5284892" cy="1648105"/>
          </a:xfrm>
          <a:prstGeom prst="roundRect">
            <a:avLst>
              <a:gd name="adj" fmla="val 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微软雅黑" panose="020B0503020204020204" charset="-122"/>
              <a:ea typeface="微软雅黑" panose="020B0503020204020204" charset="-122"/>
              <a:cs typeface="+mn-ea"/>
              <a:sym typeface="+mn-lt"/>
            </a:endParaRPr>
          </a:p>
        </p:txBody>
      </p:sp>
      <p:sp>
        <p:nvSpPr>
          <p:cNvPr id="110" name="Text Box 10"/>
          <p:cNvSpPr txBox="1">
            <a:spLocks noChangeArrowheads="1"/>
          </p:cNvSpPr>
          <p:nvPr/>
        </p:nvSpPr>
        <p:spPr bwMode="auto">
          <a:xfrm>
            <a:off x="6583405" y="5520370"/>
            <a:ext cx="4799375" cy="753110"/>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defTabSz="1450975">
              <a:lnSpc>
                <a:spcPct val="100000"/>
              </a:lnSpc>
              <a:buFont typeface="Arial" panose="020B0604020202090204" pitchFamily="34" charset="0"/>
              <a:buChar char="•"/>
              <a:defRPr/>
            </a:pPr>
            <a:r>
              <a:rPr kumimoji="0" lang="zh-CN" altLang="en-US" sz="1500" b="0" i="0" u="none" strike="noStrike" kern="1200" cap="none" spc="0" normalizeH="0" baseline="0" noProof="0" dirty="0">
                <a:ln>
                  <a:noFill/>
                </a:ln>
                <a:gradFill>
                  <a:gsLst>
                    <a:gs pos="0">
                      <a:srgbClr val="007BD3"/>
                    </a:gs>
                    <a:gs pos="100000">
                      <a:srgbClr val="034373"/>
                    </a:gs>
                  </a:gsLst>
                  <a:lin scaled="0"/>
                </a:gradFill>
                <a:effectLst/>
                <a:uLnTx/>
                <a:uFillTx/>
                <a:latin typeface="微软雅黑" panose="020B0503020204020204" charset="-122"/>
                <a:ea typeface="微软雅黑" panose="020B0503020204020204" charset="-122"/>
                <a:cs typeface="微软雅黑" panose="020B0503020204020204" charset="-122"/>
                <a:sym typeface="+mn-lt"/>
              </a:rPr>
              <a:t>扁线电机成为主流</a:t>
            </a:r>
            <a:endParaRPr kumimoji="0" lang="zh-CN" altLang="en-US" sz="1500" b="0" i="0" u="none" strike="noStrike" kern="1200" cap="none" spc="0" normalizeH="0" baseline="0" noProof="0" dirty="0">
              <a:ln>
                <a:noFill/>
              </a:ln>
              <a:gradFill>
                <a:gsLst>
                  <a:gs pos="0">
                    <a:srgbClr val="007BD3"/>
                  </a:gs>
                  <a:gs pos="100000">
                    <a:srgbClr val="034373"/>
                  </a:gs>
                </a:gsLst>
                <a:lin scaled="0"/>
              </a:gradFill>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00000"/>
              </a:lnSpc>
              <a:buFont typeface="Arial" panose="020B0604020202090204" pitchFamily="34" charset="0"/>
              <a:buChar char="•"/>
              <a:defRPr/>
            </a:pPr>
            <a:r>
              <a:rPr kumimoji="0" lang="zh-CN" altLang="en-US" sz="1500" b="0" i="0" u="none" strike="noStrike" kern="1200" cap="none" spc="0" normalizeH="0" baseline="0" noProof="0" dirty="0">
                <a:ln>
                  <a:noFill/>
                </a:ln>
                <a:gradFill>
                  <a:gsLst>
                    <a:gs pos="0">
                      <a:srgbClr val="007BD3"/>
                    </a:gs>
                    <a:gs pos="100000">
                      <a:srgbClr val="034373"/>
                    </a:gs>
                  </a:gsLst>
                  <a:lin scaled="0"/>
                </a:gradFill>
                <a:effectLst/>
                <a:uLnTx/>
                <a:uFillTx/>
                <a:latin typeface="微软雅黑" panose="020B0503020204020204" charset="-122"/>
                <a:ea typeface="微软雅黑" panose="020B0503020204020204" charset="-122"/>
                <a:cs typeface="微软雅黑" panose="020B0503020204020204" charset="-122"/>
                <a:sym typeface="+mn-lt"/>
              </a:rPr>
              <a:t>高速电机提升功率密度</a:t>
            </a:r>
            <a:endParaRPr kumimoji="0" lang="zh-CN" altLang="en-US" sz="1500" b="0" i="0" u="none" strike="noStrike" kern="1200" cap="none" spc="0" normalizeH="0" baseline="0" noProof="0" dirty="0">
              <a:ln>
                <a:noFill/>
              </a:ln>
              <a:gradFill>
                <a:gsLst>
                  <a:gs pos="0">
                    <a:srgbClr val="007BD3"/>
                  </a:gs>
                  <a:gs pos="100000">
                    <a:srgbClr val="034373"/>
                  </a:gs>
                </a:gsLst>
                <a:lin scaled="0"/>
              </a:gradFill>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00000"/>
              </a:lnSpc>
              <a:buFont typeface="Arial" panose="020B0604020202090204" pitchFamily="34" charset="0"/>
              <a:buChar char="•"/>
              <a:defRPr/>
            </a:pPr>
            <a:r>
              <a:rPr kumimoji="0" lang="zh-CN" altLang="en-US" sz="1500" b="0" i="0" u="none" strike="noStrike" kern="1200" cap="none" spc="0" normalizeH="0" baseline="0" noProof="0" dirty="0">
                <a:ln>
                  <a:noFill/>
                </a:ln>
                <a:gradFill>
                  <a:gsLst>
                    <a:gs pos="0">
                      <a:srgbClr val="007BD3"/>
                    </a:gs>
                    <a:gs pos="100000">
                      <a:srgbClr val="034373"/>
                    </a:gs>
                  </a:gsLst>
                  <a:lin scaled="0"/>
                </a:gradFill>
                <a:effectLst/>
                <a:uLnTx/>
                <a:uFillTx/>
                <a:latin typeface="微软雅黑" panose="020B0503020204020204" charset="-122"/>
                <a:ea typeface="微软雅黑" panose="020B0503020204020204" charset="-122"/>
                <a:cs typeface="微软雅黑" panose="020B0503020204020204" charset="-122"/>
                <a:sym typeface="+mn-lt"/>
              </a:rPr>
              <a:t>无稀土路线探索</a:t>
            </a:r>
            <a:endParaRPr kumimoji="0" lang="zh-CN" altLang="en-US" sz="1500" b="0" i="0" u="none" strike="noStrike" kern="1200" cap="none" spc="0" normalizeH="0" baseline="0" noProof="0" dirty="0">
              <a:ln>
                <a:noFill/>
              </a:ln>
              <a:gradFill>
                <a:gsLst>
                  <a:gs pos="0">
                    <a:srgbClr val="007BD3"/>
                  </a:gs>
                  <a:gs pos="100000">
                    <a:srgbClr val="034373"/>
                  </a:gs>
                </a:gsLst>
                <a:lin scaled="0"/>
              </a:gradFill>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111" name="文本框 110"/>
          <p:cNvSpPr txBox="1"/>
          <p:nvPr/>
        </p:nvSpPr>
        <p:spPr>
          <a:xfrm>
            <a:off x="7489420" y="4907447"/>
            <a:ext cx="1486250" cy="429895"/>
          </a:xfrm>
          <a:prstGeom prst="rect">
            <a:avLst/>
          </a:prstGeom>
          <a:noFill/>
        </p:spPr>
        <p:txBody>
          <a:bodyPr wrap="square">
            <a:spAutoFit/>
          </a:bodyPr>
          <a:lstStyle/>
          <a:p>
            <a:pPr lvl="0" algn="ctr">
              <a:spcBef>
                <a:spcPts val="0"/>
              </a:spcBef>
              <a:spcAft>
                <a:spcPts val="0"/>
              </a:spcAft>
              <a:buClrTx/>
              <a:buSzTx/>
              <a:buFontTx/>
              <a:defRPr/>
            </a:pPr>
            <a:r>
              <a:rPr lang="zh-CN" altLang="en-US" sz="2200" b="1" noProof="0" dirty="0">
                <a:ln>
                  <a:noFill/>
                </a:ln>
                <a:solidFill>
                  <a:schemeClr val="bg2">
                    <a:lumMod val="50000"/>
                  </a:schemeClr>
                </a:solidFill>
                <a:effectLst>
                  <a:reflection blurRad="6350" stA="60000" endA="900" endPos="58000" dir="5400000" sy="-100000" algn="bl" rotWithShape="0"/>
                </a:effectLst>
                <a:uLnTx/>
                <a:uFillTx/>
                <a:latin typeface="微软雅黑" panose="020B0503020204020204" charset="-122"/>
                <a:ea typeface="微软雅黑" panose="020B0503020204020204" charset="-122"/>
                <a:cs typeface="+mn-ea"/>
                <a:sym typeface="+mn-lt"/>
              </a:rPr>
              <a:t>技术趋势</a:t>
            </a:r>
            <a:endParaRPr lang="zh-CN" altLang="en-US" sz="2200" b="1" noProof="0" dirty="0">
              <a:ln>
                <a:noFill/>
              </a:ln>
              <a:solidFill>
                <a:schemeClr val="bg2">
                  <a:lumMod val="50000"/>
                </a:schemeClr>
              </a:solidFill>
              <a:effectLst>
                <a:reflection blurRad="6350" stA="60000" endA="900" endPos="58000" dir="5400000" sy="-100000" algn="bl" rotWithShape="0"/>
              </a:effectLst>
              <a:uLnTx/>
              <a:uFillTx/>
              <a:latin typeface="微软雅黑" panose="020B0503020204020204" charset="-122"/>
              <a:ea typeface="微软雅黑" panose="020B0503020204020204" charset="-122"/>
              <a:cs typeface="+mn-ea"/>
              <a:sym typeface="+mn-lt"/>
            </a:endParaRPr>
          </a:p>
        </p:txBody>
      </p:sp>
      <p:grpSp>
        <p:nvGrpSpPr>
          <p:cNvPr id="112" name="图形 2"/>
          <p:cNvGrpSpPr/>
          <p:nvPr/>
        </p:nvGrpSpPr>
        <p:grpSpPr>
          <a:xfrm>
            <a:off x="6614652" y="4962931"/>
            <a:ext cx="527079" cy="374292"/>
            <a:chOff x="2983680" y="1116116"/>
            <a:chExt cx="999745" cy="709943"/>
          </a:xfrm>
        </p:grpSpPr>
        <p:sp>
          <p:nvSpPr>
            <p:cNvPr id="113" name="任意多边形: 形状 33"/>
            <p:cNvSpPr/>
            <p:nvPr/>
          </p:nvSpPr>
          <p:spPr>
            <a:xfrm>
              <a:off x="3422508" y="1116116"/>
              <a:ext cx="192208" cy="192163"/>
            </a:xfrm>
            <a:custGeom>
              <a:avLst/>
              <a:gdLst>
                <a:gd name="connsiteX0" fmla="*/ 151609 w 192208"/>
                <a:gd name="connsiteY0" fmla="*/ 151609 h 192163"/>
                <a:gd name="connsiteX1" fmla="*/ 1488 w 192208"/>
                <a:gd name="connsiteY1" fmla="*/ 190676 h 192163"/>
                <a:gd name="connsiteX2" fmla="*/ 40555 w 192208"/>
                <a:gd name="connsiteY2" fmla="*/ 40555 h 192163"/>
                <a:gd name="connsiteX3" fmla="*/ 190737 w 192208"/>
                <a:gd name="connsiteY3" fmla="*/ 1488 h 192163"/>
                <a:gd name="connsiteX4" fmla="*/ 151609 w 192208"/>
                <a:gd name="connsiteY4" fmla="*/ 151609 h 192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208" h="192163">
                  <a:moveTo>
                    <a:pt x="151609" y="151609"/>
                  </a:moveTo>
                  <a:cubicBezTo>
                    <a:pt x="99337" y="203881"/>
                    <a:pt x="1488" y="190676"/>
                    <a:pt x="1488" y="190676"/>
                  </a:cubicBezTo>
                  <a:cubicBezTo>
                    <a:pt x="1488" y="190676"/>
                    <a:pt x="-11717" y="92765"/>
                    <a:pt x="40555" y="40555"/>
                  </a:cubicBezTo>
                  <a:cubicBezTo>
                    <a:pt x="92826" y="-11717"/>
                    <a:pt x="190737" y="1488"/>
                    <a:pt x="190737" y="1488"/>
                  </a:cubicBezTo>
                  <a:cubicBezTo>
                    <a:pt x="190737" y="1488"/>
                    <a:pt x="203881" y="99337"/>
                    <a:pt x="151609" y="151609"/>
                  </a:cubicBezTo>
                  <a:close/>
                </a:path>
              </a:pathLst>
            </a:custGeom>
            <a:solidFill>
              <a:schemeClr val="accent3"/>
            </a:solid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114" name="任意多边形: 形状 34"/>
            <p:cNvSpPr/>
            <p:nvPr/>
          </p:nvSpPr>
          <p:spPr>
            <a:xfrm>
              <a:off x="3179173" y="1160511"/>
              <a:ext cx="175225" cy="151233"/>
            </a:xfrm>
            <a:custGeom>
              <a:avLst/>
              <a:gdLst>
                <a:gd name="connsiteX0" fmla="*/ 46142 w 175225"/>
                <a:gd name="connsiteY0" fmla="*/ 126991 h 151233"/>
                <a:gd name="connsiteX1" fmla="*/ 175209 w 175225"/>
                <a:gd name="connsiteY1" fmla="*/ 146220 h 151233"/>
                <a:gd name="connsiteX2" fmla="*/ 129083 w 175225"/>
                <a:gd name="connsiteY2" fmla="*/ 24213 h 151233"/>
                <a:gd name="connsiteX3" fmla="*/ 16 w 175225"/>
                <a:gd name="connsiteY3" fmla="*/ 5044 h 151233"/>
                <a:gd name="connsiteX4" fmla="*/ 46142 w 175225"/>
                <a:gd name="connsiteY4" fmla="*/ 126991 h 151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25" h="151233">
                  <a:moveTo>
                    <a:pt x="46142" y="126991"/>
                  </a:moveTo>
                  <a:cubicBezTo>
                    <a:pt x="94519" y="165997"/>
                    <a:pt x="175209" y="146220"/>
                    <a:pt x="175209" y="146220"/>
                  </a:cubicBezTo>
                  <a:cubicBezTo>
                    <a:pt x="175209" y="146220"/>
                    <a:pt x="177460" y="63219"/>
                    <a:pt x="129083" y="24213"/>
                  </a:cubicBezTo>
                  <a:cubicBezTo>
                    <a:pt x="80706" y="-14794"/>
                    <a:pt x="16" y="5044"/>
                    <a:pt x="16" y="5044"/>
                  </a:cubicBezTo>
                  <a:cubicBezTo>
                    <a:pt x="16" y="5044"/>
                    <a:pt x="-2235" y="87985"/>
                    <a:pt x="46142" y="126991"/>
                  </a:cubicBezTo>
                  <a:close/>
                </a:path>
              </a:pathLst>
            </a:custGeom>
            <a:solidFill>
              <a:schemeClr val="accent3"/>
            </a:solid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grpSp>
          <p:nvGrpSpPr>
            <p:cNvPr id="115" name="图形 2"/>
            <p:cNvGrpSpPr/>
            <p:nvPr/>
          </p:nvGrpSpPr>
          <p:grpSpPr>
            <a:xfrm>
              <a:off x="3276369" y="1213141"/>
              <a:ext cx="251561" cy="321845"/>
              <a:chOff x="3276369" y="1213141"/>
              <a:chExt cx="251561" cy="321845"/>
            </a:xfrm>
            <a:noFill/>
          </p:grpSpPr>
          <p:sp>
            <p:nvSpPr>
              <p:cNvPr id="116" name="任意多边形: 形状 41"/>
              <p:cNvSpPr/>
              <p:nvPr/>
            </p:nvSpPr>
            <p:spPr>
              <a:xfrm>
                <a:off x="3389919" y="1213141"/>
                <a:ext cx="138011" cy="137951"/>
              </a:xfrm>
              <a:custGeom>
                <a:avLst/>
                <a:gdLst>
                  <a:gd name="connsiteX0" fmla="*/ 0 w 138011"/>
                  <a:gd name="connsiteY0" fmla="*/ 137951 h 137951"/>
                  <a:gd name="connsiteX1" fmla="*/ 138012 w 138011"/>
                  <a:gd name="connsiteY1" fmla="*/ 0 h 137951"/>
                </a:gdLst>
                <a:ahLst/>
                <a:cxnLst>
                  <a:cxn ang="0">
                    <a:pos x="connsiteX0" y="connsiteY0"/>
                  </a:cxn>
                  <a:cxn ang="0">
                    <a:pos x="connsiteX1" y="connsiteY1"/>
                  </a:cxn>
                </a:cxnLst>
                <a:rect l="l" t="t" r="r" b="b"/>
                <a:pathLst>
                  <a:path w="138011" h="137951">
                    <a:moveTo>
                      <a:pt x="0" y="137951"/>
                    </a:moveTo>
                    <a:cubicBezTo>
                      <a:pt x="0" y="137951"/>
                      <a:pt x="84097" y="11258"/>
                      <a:pt x="138012" y="0"/>
                    </a:cubicBezTo>
                  </a:path>
                </a:pathLst>
              </a:custGeom>
              <a:noFill/>
              <a:ln w="18233" cap="rnd">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117" name="任意多边形: 形状 42"/>
              <p:cNvSpPr/>
              <p:nvPr/>
            </p:nvSpPr>
            <p:spPr>
              <a:xfrm>
                <a:off x="3276369" y="1236083"/>
                <a:ext cx="113549" cy="115009"/>
              </a:xfrm>
              <a:custGeom>
                <a:avLst/>
                <a:gdLst>
                  <a:gd name="connsiteX0" fmla="*/ 113550 w 113549"/>
                  <a:gd name="connsiteY0" fmla="*/ 115010 h 115009"/>
                  <a:gd name="connsiteX1" fmla="*/ 0 w 113549"/>
                  <a:gd name="connsiteY1" fmla="*/ 0 h 115009"/>
                </a:gdLst>
                <a:ahLst/>
                <a:cxnLst>
                  <a:cxn ang="0">
                    <a:pos x="connsiteX0" y="connsiteY0"/>
                  </a:cxn>
                  <a:cxn ang="0">
                    <a:pos x="connsiteX1" y="connsiteY1"/>
                  </a:cxn>
                </a:cxnLst>
                <a:rect l="l" t="t" r="r" b="b"/>
                <a:pathLst>
                  <a:path w="113549" h="115009">
                    <a:moveTo>
                      <a:pt x="113550" y="115010"/>
                    </a:moveTo>
                    <a:cubicBezTo>
                      <a:pt x="113550" y="115010"/>
                      <a:pt x="87140" y="57505"/>
                      <a:pt x="0" y="0"/>
                    </a:cubicBezTo>
                  </a:path>
                </a:pathLst>
              </a:custGeom>
              <a:noFill/>
              <a:ln w="18233" cap="rnd">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118" name="任意多边形: 形状 43"/>
              <p:cNvSpPr/>
              <p:nvPr/>
            </p:nvSpPr>
            <p:spPr>
              <a:xfrm>
                <a:off x="3389919" y="1351092"/>
                <a:ext cx="6085" cy="183894"/>
              </a:xfrm>
              <a:custGeom>
                <a:avLst/>
                <a:gdLst>
                  <a:gd name="connsiteX0" fmla="*/ 0 w 6085"/>
                  <a:gd name="connsiteY0" fmla="*/ 183894 h 183894"/>
                  <a:gd name="connsiteX1" fmla="*/ 0 w 6085"/>
                  <a:gd name="connsiteY1" fmla="*/ 0 h 183894"/>
                </a:gdLst>
                <a:ahLst/>
                <a:cxnLst>
                  <a:cxn ang="0">
                    <a:pos x="connsiteX0" y="connsiteY0"/>
                  </a:cxn>
                  <a:cxn ang="0">
                    <a:pos x="connsiteX1" y="connsiteY1"/>
                  </a:cxn>
                </a:cxnLst>
                <a:rect l="l" t="t" r="r" b="b"/>
                <a:pathLst>
                  <a:path w="6085" h="183894">
                    <a:moveTo>
                      <a:pt x="0" y="183894"/>
                    </a:moveTo>
                    <a:lnTo>
                      <a:pt x="0" y="0"/>
                    </a:lnTo>
                  </a:path>
                </a:pathLst>
              </a:custGeom>
              <a:ln w="18233" cap="rnd">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grpSp>
        <p:sp>
          <p:nvSpPr>
            <p:cNvPr id="119" name="任意多边形: 形状 36"/>
            <p:cNvSpPr/>
            <p:nvPr/>
          </p:nvSpPr>
          <p:spPr>
            <a:xfrm>
              <a:off x="2983680" y="1385522"/>
              <a:ext cx="920558" cy="361167"/>
            </a:xfrm>
            <a:custGeom>
              <a:avLst/>
              <a:gdLst>
                <a:gd name="connsiteX0" fmla="*/ 920559 w 920558"/>
                <a:gd name="connsiteY0" fmla="*/ 242568 h 361167"/>
                <a:gd name="connsiteX1" fmla="*/ 801107 w 920558"/>
                <a:gd name="connsiteY1" fmla="*/ 167720 h 361167"/>
                <a:gd name="connsiteX2" fmla="*/ 715245 w 920558"/>
                <a:gd name="connsiteY2" fmla="*/ 94515 h 361167"/>
                <a:gd name="connsiteX3" fmla="*/ 604190 w 920558"/>
                <a:gd name="connsiteY3" fmla="*/ 72122 h 361167"/>
                <a:gd name="connsiteX4" fmla="*/ 466787 w 920558"/>
                <a:gd name="connsiteY4" fmla="*/ 97923 h 361167"/>
                <a:gd name="connsiteX5" fmla="*/ 276138 w 920558"/>
                <a:gd name="connsiteY5" fmla="*/ 111493 h 361167"/>
                <a:gd name="connsiteX6" fmla="*/ 218755 w 920558"/>
                <a:gd name="connsiteY6" fmla="*/ 139059 h 361167"/>
                <a:gd name="connsiteX7" fmla="*/ 128937 w 920558"/>
                <a:gd name="connsiteY7" fmla="*/ 51432 h 361167"/>
                <a:gd name="connsiteX8" fmla="*/ 65408 w 920558"/>
                <a:gd name="connsiteY8" fmla="*/ 5367 h 361167"/>
                <a:gd name="connsiteX9" fmla="*/ 1027 w 920558"/>
                <a:gd name="connsiteY9" fmla="*/ 12791 h 361167"/>
                <a:gd name="connsiteX10" fmla="*/ 15205 w 920558"/>
                <a:gd name="connsiteY10" fmla="*/ 39201 h 361167"/>
                <a:gd name="connsiteX11" fmla="*/ 187112 w 920558"/>
                <a:gd name="connsiteY11" fmla="*/ 211959 h 361167"/>
                <a:gd name="connsiteX12" fmla="*/ 391696 w 920558"/>
                <a:gd name="connsiteY12" fmla="*/ 309687 h 361167"/>
                <a:gd name="connsiteX13" fmla="*/ 651229 w 920558"/>
                <a:gd name="connsiteY13" fmla="*/ 300681 h 361167"/>
                <a:gd name="connsiteX14" fmla="*/ 810478 w 920558"/>
                <a:gd name="connsiteY14" fmla="*/ 361168 h 361167"/>
                <a:gd name="connsiteX15" fmla="*/ 920559 w 920558"/>
                <a:gd name="connsiteY15" fmla="*/ 242568 h 361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20558" h="361167">
                  <a:moveTo>
                    <a:pt x="920559" y="242568"/>
                  </a:moveTo>
                  <a:cubicBezTo>
                    <a:pt x="875833" y="216341"/>
                    <a:pt x="819423" y="182446"/>
                    <a:pt x="801107" y="167720"/>
                  </a:cubicBezTo>
                  <a:cubicBezTo>
                    <a:pt x="765448" y="138998"/>
                    <a:pt x="743906" y="113014"/>
                    <a:pt x="715245" y="94515"/>
                  </a:cubicBezTo>
                  <a:cubicBezTo>
                    <a:pt x="686644" y="76016"/>
                    <a:pt x="662425" y="72000"/>
                    <a:pt x="604190" y="72122"/>
                  </a:cubicBezTo>
                  <a:cubicBezTo>
                    <a:pt x="552405" y="72183"/>
                    <a:pt x="527091" y="85813"/>
                    <a:pt x="466787" y="97923"/>
                  </a:cubicBezTo>
                  <a:cubicBezTo>
                    <a:pt x="401371" y="111006"/>
                    <a:pt x="338450" y="98288"/>
                    <a:pt x="276138" y="111493"/>
                  </a:cubicBezTo>
                  <a:cubicBezTo>
                    <a:pt x="260864" y="114718"/>
                    <a:pt x="230438" y="126584"/>
                    <a:pt x="218755" y="139059"/>
                  </a:cubicBezTo>
                  <a:cubicBezTo>
                    <a:pt x="192832" y="111797"/>
                    <a:pt x="157599" y="75834"/>
                    <a:pt x="128937" y="51432"/>
                  </a:cubicBezTo>
                  <a:cubicBezTo>
                    <a:pt x="110195" y="35489"/>
                    <a:pt x="88593" y="14799"/>
                    <a:pt x="65408" y="5367"/>
                  </a:cubicBezTo>
                  <a:cubicBezTo>
                    <a:pt x="51291" y="-414"/>
                    <a:pt x="9485" y="-5586"/>
                    <a:pt x="1027" y="12791"/>
                  </a:cubicBezTo>
                  <a:cubicBezTo>
                    <a:pt x="-3598" y="22893"/>
                    <a:pt x="8512" y="31838"/>
                    <a:pt x="15205" y="39201"/>
                  </a:cubicBezTo>
                  <a:cubicBezTo>
                    <a:pt x="69972" y="99262"/>
                    <a:pt x="126686" y="157619"/>
                    <a:pt x="187112" y="211959"/>
                  </a:cubicBezTo>
                  <a:cubicBezTo>
                    <a:pt x="243095" y="262284"/>
                    <a:pt x="312101" y="309687"/>
                    <a:pt x="391696" y="309687"/>
                  </a:cubicBezTo>
                  <a:cubicBezTo>
                    <a:pt x="447253" y="309687"/>
                    <a:pt x="533420" y="302385"/>
                    <a:pt x="651229" y="300681"/>
                  </a:cubicBezTo>
                  <a:cubicBezTo>
                    <a:pt x="729606" y="299586"/>
                    <a:pt x="783277" y="336401"/>
                    <a:pt x="810478" y="361168"/>
                  </a:cubicBezTo>
                  <a:lnTo>
                    <a:pt x="920559" y="242568"/>
                  </a:lnTo>
                  <a:close/>
                </a:path>
              </a:pathLst>
            </a:custGeom>
            <a:solidFill>
              <a:srgbClr val="FFFFFF"/>
            </a:solid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120" name="任意多边形: 形状 37"/>
            <p:cNvSpPr/>
            <p:nvPr/>
          </p:nvSpPr>
          <p:spPr>
            <a:xfrm>
              <a:off x="2983741" y="1385461"/>
              <a:ext cx="980254" cy="383135"/>
            </a:xfrm>
            <a:custGeom>
              <a:avLst/>
              <a:gdLst>
                <a:gd name="connsiteX0" fmla="*/ 218755 w 980254"/>
                <a:gd name="connsiteY0" fmla="*/ 139059 h 383135"/>
                <a:gd name="connsiteX1" fmla="*/ 128937 w 980254"/>
                <a:gd name="connsiteY1" fmla="*/ 51432 h 383135"/>
                <a:gd name="connsiteX2" fmla="*/ 65408 w 980254"/>
                <a:gd name="connsiteY2" fmla="*/ 5367 h 383135"/>
                <a:gd name="connsiteX3" fmla="*/ 1027 w 980254"/>
                <a:gd name="connsiteY3" fmla="*/ 12791 h 383135"/>
                <a:gd name="connsiteX4" fmla="*/ 15205 w 980254"/>
                <a:gd name="connsiteY4" fmla="*/ 39201 h 383135"/>
                <a:gd name="connsiteX5" fmla="*/ 187112 w 980254"/>
                <a:gd name="connsiteY5" fmla="*/ 211959 h 383135"/>
                <a:gd name="connsiteX6" fmla="*/ 391696 w 980254"/>
                <a:gd name="connsiteY6" fmla="*/ 309687 h 383135"/>
                <a:gd name="connsiteX7" fmla="*/ 651229 w 980254"/>
                <a:gd name="connsiteY7" fmla="*/ 300681 h 383135"/>
                <a:gd name="connsiteX8" fmla="*/ 831289 w 980254"/>
                <a:gd name="connsiteY8" fmla="*/ 383136 h 383135"/>
                <a:gd name="connsiteX9" fmla="*/ 980254 w 980254"/>
                <a:gd name="connsiteY9" fmla="*/ 277132 h 383135"/>
                <a:gd name="connsiteX10" fmla="*/ 801046 w 980254"/>
                <a:gd name="connsiteY10" fmla="*/ 167720 h 383135"/>
                <a:gd name="connsiteX11" fmla="*/ 715184 w 980254"/>
                <a:gd name="connsiteY11" fmla="*/ 94515 h 383135"/>
                <a:gd name="connsiteX12" fmla="*/ 604129 w 980254"/>
                <a:gd name="connsiteY12" fmla="*/ 72122 h 383135"/>
                <a:gd name="connsiteX13" fmla="*/ 466726 w 980254"/>
                <a:gd name="connsiteY13" fmla="*/ 97923 h 383135"/>
                <a:gd name="connsiteX14" fmla="*/ 276077 w 980254"/>
                <a:gd name="connsiteY14" fmla="*/ 111493 h 383135"/>
                <a:gd name="connsiteX15" fmla="*/ 215590 w 980254"/>
                <a:gd name="connsiteY15" fmla="*/ 142588 h 383135"/>
                <a:gd name="connsiteX16" fmla="*/ 242670 w 980254"/>
                <a:gd name="connsiteY16" fmla="*/ 183724 h 383135"/>
                <a:gd name="connsiteX17" fmla="*/ 251067 w 980254"/>
                <a:gd name="connsiteY17" fmla="*/ 183724 h 383135"/>
                <a:gd name="connsiteX18" fmla="*/ 475549 w 980254"/>
                <a:gd name="connsiteY18" fmla="*/ 182446 h 383135"/>
                <a:gd name="connsiteX19" fmla="*/ 530377 w 980254"/>
                <a:gd name="connsiteY19" fmla="*/ 196320 h 383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0254" h="383135">
                  <a:moveTo>
                    <a:pt x="218755" y="139059"/>
                  </a:moveTo>
                  <a:cubicBezTo>
                    <a:pt x="192832" y="111797"/>
                    <a:pt x="157599" y="75834"/>
                    <a:pt x="128937" y="51432"/>
                  </a:cubicBezTo>
                  <a:cubicBezTo>
                    <a:pt x="110195" y="35489"/>
                    <a:pt x="88593" y="14799"/>
                    <a:pt x="65408" y="5367"/>
                  </a:cubicBezTo>
                  <a:cubicBezTo>
                    <a:pt x="51291" y="-414"/>
                    <a:pt x="9485" y="-5586"/>
                    <a:pt x="1027" y="12791"/>
                  </a:cubicBezTo>
                  <a:cubicBezTo>
                    <a:pt x="-3598" y="22893"/>
                    <a:pt x="8512" y="31838"/>
                    <a:pt x="15205" y="39201"/>
                  </a:cubicBezTo>
                  <a:cubicBezTo>
                    <a:pt x="69972" y="99262"/>
                    <a:pt x="126686" y="157619"/>
                    <a:pt x="187112" y="211959"/>
                  </a:cubicBezTo>
                  <a:cubicBezTo>
                    <a:pt x="243095" y="262284"/>
                    <a:pt x="312101" y="309687"/>
                    <a:pt x="391696" y="309687"/>
                  </a:cubicBezTo>
                  <a:cubicBezTo>
                    <a:pt x="447253" y="309687"/>
                    <a:pt x="533420" y="302385"/>
                    <a:pt x="651229" y="300681"/>
                  </a:cubicBezTo>
                  <a:cubicBezTo>
                    <a:pt x="769038" y="298977"/>
                    <a:pt x="831289" y="383136"/>
                    <a:pt x="831289" y="383136"/>
                  </a:cubicBezTo>
                  <a:lnTo>
                    <a:pt x="980254" y="277132"/>
                  </a:lnTo>
                  <a:cubicBezTo>
                    <a:pt x="980254" y="277132"/>
                    <a:pt x="832811" y="193399"/>
                    <a:pt x="801046" y="167720"/>
                  </a:cubicBezTo>
                  <a:cubicBezTo>
                    <a:pt x="765387" y="138998"/>
                    <a:pt x="743845" y="113014"/>
                    <a:pt x="715184" y="94515"/>
                  </a:cubicBezTo>
                  <a:cubicBezTo>
                    <a:pt x="686584" y="76016"/>
                    <a:pt x="662365" y="72000"/>
                    <a:pt x="604129" y="72122"/>
                  </a:cubicBezTo>
                  <a:cubicBezTo>
                    <a:pt x="552345" y="72183"/>
                    <a:pt x="527030" y="85813"/>
                    <a:pt x="466726" y="97923"/>
                  </a:cubicBezTo>
                  <a:cubicBezTo>
                    <a:pt x="401310" y="111006"/>
                    <a:pt x="338389" y="98288"/>
                    <a:pt x="276077" y="111493"/>
                  </a:cubicBezTo>
                  <a:cubicBezTo>
                    <a:pt x="259769" y="114962"/>
                    <a:pt x="224901" y="129383"/>
                    <a:pt x="215590" y="142588"/>
                  </a:cubicBezTo>
                  <a:cubicBezTo>
                    <a:pt x="200803" y="163521"/>
                    <a:pt x="221432" y="183724"/>
                    <a:pt x="242670" y="183724"/>
                  </a:cubicBezTo>
                  <a:lnTo>
                    <a:pt x="251067" y="183724"/>
                  </a:lnTo>
                  <a:cubicBezTo>
                    <a:pt x="251067" y="183724"/>
                    <a:pt x="416827" y="183724"/>
                    <a:pt x="475549" y="182446"/>
                  </a:cubicBezTo>
                  <a:cubicBezTo>
                    <a:pt x="534272" y="181168"/>
                    <a:pt x="530377" y="196320"/>
                    <a:pt x="530377" y="196320"/>
                  </a:cubicBezTo>
                </a:path>
              </a:pathLst>
            </a:custGeom>
            <a:no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121" name="任意多边形: 形状 38"/>
            <p:cNvSpPr/>
            <p:nvPr/>
          </p:nvSpPr>
          <p:spPr>
            <a:xfrm>
              <a:off x="3260609" y="1408841"/>
              <a:ext cx="253021" cy="87809"/>
            </a:xfrm>
            <a:custGeom>
              <a:avLst/>
              <a:gdLst>
                <a:gd name="connsiteX0" fmla="*/ 852 w 253021"/>
                <a:gd name="connsiteY0" fmla="*/ 87627 h 87809"/>
                <a:gd name="connsiteX1" fmla="*/ 191501 w 253021"/>
                <a:gd name="connsiteY1" fmla="*/ 74057 h 87809"/>
                <a:gd name="connsiteX2" fmla="*/ 253022 w 253021"/>
                <a:gd name="connsiteY2" fmla="*/ 59270 h 87809"/>
                <a:gd name="connsiteX3" fmla="*/ 134908 w 253021"/>
                <a:gd name="connsiteY3" fmla="*/ 0 h 87809"/>
                <a:gd name="connsiteX4" fmla="*/ 0 w 253021"/>
                <a:gd name="connsiteY4" fmla="*/ 87809 h 87809"/>
                <a:gd name="connsiteX5" fmla="*/ 852 w 253021"/>
                <a:gd name="connsiteY5" fmla="*/ 87627 h 8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21" h="87809">
                  <a:moveTo>
                    <a:pt x="852" y="87627"/>
                  </a:moveTo>
                  <a:cubicBezTo>
                    <a:pt x="63225" y="74483"/>
                    <a:pt x="126085" y="87201"/>
                    <a:pt x="191501" y="74057"/>
                  </a:cubicBezTo>
                  <a:cubicBezTo>
                    <a:pt x="216572" y="69006"/>
                    <a:pt x="235618" y="63773"/>
                    <a:pt x="253022" y="59270"/>
                  </a:cubicBezTo>
                  <a:cubicBezTo>
                    <a:pt x="226064" y="23367"/>
                    <a:pt x="183286" y="0"/>
                    <a:pt x="134908" y="0"/>
                  </a:cubicBezTo>
                  <a:cubicBezTo>
                    <a:pt x="74665" y="0"/>
                    <a:pt x="22941" y="36085"/>
                    <a:pt x="0" y="87809"/>
                  </a:cubicBezTo>
                  <a:cubicBezTo>
                    <a:pt x="243" y="87809"/>
                    <a:pt x="548" y="87687"/>
                    <a:pt x="852" y="87627"/>
                  </a:cubicBezTo>
                  <a:close/>
                </a:path>
              </a:pathLst>
            </a:custGeom>
            <a:solidFill>
              <a:schemeClr val="accent1"/>
            </a:solid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122" name="任意多边形: 形状 39"/>
            <p:cNvSpPr/>
            <p:nvPr/>
          </p:nvSpPr>
          <p:spPr>
            <a:xfrm>
              <a:off x="3063266" y="1387758"/>
              <a:ext cx="187241" cy="136762"/>
            </a:xfrm>
            <a:custGeom>
              <a:avLst/>
              <a:gdLst>
                <a:gd name="connsiteX0" fmla="*/ 49412 w 187241"/>
                <a:gd name="connsiteY0" fmla="*/ 49136 h 136762"/>
                <a:gd name="connsiteX1" fmla="*/ 139229 w 187241"/>
                <a:gd name="connsiteY1" fmla="*/ 136763 h 136762"/>
                <a:gd name="connsiteX2" fmla="*/ 187241 w 187241"/>
                <a:gd name="connsiteY2" fmla="*/ 111752 h 136762"/>
                <a:gd name="connsiteX3" fmla="*/ 50081 w 187241"/>
                <a:gd name="connsiteY3" fmla="*/ 3071 h 136762"/>
                <a:gd name="connsiteX4" fmla="*/ 0 w 187241"/>
                <a:gd name="connsiteY4" fmla="*/ 10252 h 136762"/>
                <a:gd name="connsiteX5" fmla="*/ 49412 w 187241"/>
                <a:gd name="connsiteY5" fmla="*/ 49136 h 13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241" h="136762">
                  <a:moveTo>
                    <a:pt x="49412" y="49136"/>
                  </a:moveTo>
                  <a:cubicBezTo>
                    <a:pt x="78073" y="73538"/>
                    <a:pt x="113306" y="109501"/>
                    <a:pt x="139229" y="136763"/>
                  </a:cubicBezTo>
                  <a:cubicBezTo>
                    <a:pt x="148844" y="126479"/>
                    <a:pt x="171115" y="116681"/>
                    <a:pt x="187241" y="111752"/>
                  </a:cubicBezTo>
                  <a:cubicBezTo>
                    <a:pt x="186937" y="111448"/>
                    <a:pt x="87870" y="13173"/>
                    <a:pt x="50081" y="3071"/>
                  </a:cubicBezTo>
                  <a:cubicBezTo>
                    <a:pt x="16978" y="-5752"/>
                    <a:pt x="2982" y="6905"/>
                    <a:pt x="0" y="10252"/>
                  </a:cubicBezTo>
                  <a:cubicBezTo>
                    <a:pt x="17769" y="20901"/>
                    <a:pt x="34503" y="36479"/>
                    <a:pt x="49412" y="49136"/>
                  </a:cubicBezTo>
                  <a:close/>
                </a:path>
              </a:pathLst>
            </a:custGeom>
            <a:solidFill>
              <a:srgbClr val="FFFFFF"/>
            </a:solid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123" name="任意多边形: 形状 40"/>
            <p:cNvSpPr/>
            <p:nvPr/>
          </p:nvSpPr>
          <p:spPr>
            <a:xfrm>
              <a:off x="3769929" y="1603487"/>
              <a:ext cx="213497" cy="222572"/>
            </a:xfrm>
            <a:custGeom>
              <a:avLst/>
              <a:gdLst>
                <a:gd name="connsiteX0" fmla="*/ 208914 w 213497"/>
                <a:gd name="connsiteY0" fmla="*/ 36956 h 222572"/>
                <a:gd name="connsiteX1" fmla="*/ 209705 w 213497"/>
                <a:gd name="connsiteY1" fmla="*/ 57159 h 222572"/>
                <a:gd name="connsiteX2" fmla="*/ 60558 w 213497"/>
                <a:gd name="connsiteY2" fmla="*/ 217990 h 222572"/>
                <a:gd name="connsiteX3" fmla="*/ 40355 w 213497"/>
                <a:gd name="connsiteY3" fmla="*/ 218781 h 222572"/>
                <a:gd name="connsiteX4" fmla="*/ 4574 w 213497"/>
                <a:gd name="connsiteY4" fmla="*/ 185617 h 222572"/>
                <a:gd name="connsiteX5" fmla="*/ 3844 w 213497"/>
                <a:gd name="connsiteY5" fmla="*/ 165414 h 222572"/>
                <a:gd name="connsiteX6" fmla="*/ 152992 w 213497"/>
                <a:gd name="connsiteY6" fmla="*/ 4583 h 222572"/>
                <a:gd name="connsiteX7" fmla="*/ 173194 w 213497"/>
                <a:gd name="connsiteY7" fmla="*/ 3792 h 222572"/>
                <a:gd name="connsiteX8" fmla="*/ 208914 w 213497"/>
                <a:gd name="connsiteY8" fmla="*/ 36956 h 22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497" h="222572">
                  <a:moveTo>
                    <a:pt x="208914" y="36956"/>
                  </a:moveTo>
                  <a:cubicBezTo>
                    <a:pt x="214695" y="42311"/>
                    <a:pt x="215060" y="51378"/>
                    <a:pt x="209705" y="57159"/>
                  </a:cubicBezTo>
                  <a:lnTo>
                    <a:pt x="60558" y="217990"/>
                  </a:lnTo>
                  <a:cubicBezTo>
                    <a:pt x="55203" y="223771"/>
                    <a:pt x="46136" y="224136"/>
                    <a:pt x="40355" y="218781"/>
                  </a:cubicBezTo>
                  <a:lnTo>
                    <a:pt x="4574" y="185617"/>
                  </a:lnTo>
                  <a:cubicBezTo>
                    <a:pt x="-1207" y="180262"/>
                    <a:pt x="-1572" y="171195"/>
                    <a:pt x="3844" y="165414"/>
                  </a:cubicBezTo>
                  <a:lnTo>
                    <a:pt x="152992" y="4583"/>
                  </a:lnTo>
                  <a:cubicBezTo>
                    <a:pt x="158407" y="-1198"/>
                    <a:pt x="167413" y="-1563"/>
                    <a:pt x="173194" y="3792"/>
                  </a:cubicBezTo>
                  <a:lnTo>
                    <a:pt x="208914" y="36956"/>
                  </a:lnTo>
                  <a:close/>
                </a:path>
              </a:pathLst>
            </a:custGeom>
            <a:solidFill>
              <a:schemeClr val="accent3"/>
            </a:solid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141"/>
          <p:cNvSpPr/>
          <p:nvPr/>
        </p:nvSpPr>
        <p:spPr bwMode="auto">
          <a:xfrm>
            <a:off x="5924297" y="3526944"/>
            <a:ext cx="35605" cy="0"/>
          </a:xfrm>
          <a:custGeom>
            <a:avLst/>
            <a:gdLst>
              <a:gd name="T0" fmla="*/ 0 w 11"/>
              <a:gd name="T1" fmla="*/ 0 w 11"/>
              <a:gd name="T2" fmla="*/ 1 w 11"/>
              <a:gd name="T3" fmla="*/ 11 w 11"/>
              <a:gd name="T4" fmla="*/ 0 w 11"/>
            </a:gdLst>
            <a:ahLst/>
            <a:cxnLst>
              <a:cxn ang="0">
                <a:pos x="T0" y="0"/>
              </a:cxn>
              <a:cxn ang="0">
                <a:pos x="T1" y="0"/>
              </a:cxn>
              <a:cxn ang="0">
                <a:pos x="T2" y="0"/>
              </a:cxn>
              <a:cxn ang="0">
                <a:pos x="T3" y="0"/>
              </a:cxn>
              <a:cxn ang="0">
                <a:pos x="T4" y="0"/>
              </a:cxn>
            </a:cxnLst>
            <a:rect l="0" t="0" r="r" b="b"/>
            <a:pathLst>
              <a:path w="11">
                <a:moveTo>
                  <a:pt x="0" y="0"/>
                </a:moveTo>
                <a:cubicBezTo>
                  <a:pt x="0" y="0"/>
                  <a:pt x="0" y="0"/>
                  <a:pt x="0" y="0"/>
                </a:cubicBezTo>
                <a:cubicBezTo>
                  <a:pt x="0" y="0"/>
                  <a:pt x="1" y="0"/>
                  <a:pt x="1" y="0"/>
                </a:cubicBezTo>
                <a:cubicBezTo>
                  <a:pt x="11" y="0"/>
                  <a:pt x="11" y="0"/>
                  <a:pt x="11" y="0"/>
                </a:cubicBezTo>
                <a:cubicBezTo>
                  <a:pt x="7" y="0"/>
                  <a:pt x="3" y="0"/>
                  <a:pt x="0" y="0"/>
                </a:cubicBezTo>
              </a:path>
            </a:pathLst>
          </a:custGeom>
          <a:solidFill>
            <a:srgbClr val="B1C8C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3" name="Rectangle 4"/>
          <p:cNvSpPr/>
          <p:nvPr/>
        </p:nvSpPr>
        <p:spPr>
          <a:xfrm>
            <a:off x="4064966" y="2484735"/>
            <a:ext cx="4107543" cy="3877330"/>
          </a:xfrm>
          <a:prstGeom prst="rect">
            <a:avLst/>
          </a:prstGeom>
          <a:solidFill>
            <a:schemeClr val="bg1"/>
          </a:solidFill>
          <a:ln>
            <a:solidFill>
              <a:schemeClr val="accent3"/>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cs typeface="+mn-ea"/>
              <a:sym typeface="+mn-lt"/>
            </a:endParaRPr>
          </a:p>
        </p:txBody>
      </p:sp>
      <p:sp>
        <p:nvSpPr>
          <p:cNvPr id="4" name="矩形 3"/>
          <p:cNvSpPr/>
          <p:nvPr/>
        </p:nvSpPr>
        <p:spPr>
          <a:xfrm>
            <a:off x="4850694" y="2972182"/>
            <a:ext cx="2558567" cy="368300"/>
          </a:xfrm>
          <a:prstGeom prst="rect">
            <a:avLst/>
          </a:prstGeom>
          <a:solidFill>
            <a:schemeClr val="accent3">
              <a:lumMod val="100000"/>
            </a:schemeClr>
          </a:solid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lt"/>
              </a:rPr>
              <a:t>02.</a:t>
            </a:r>
            <a:r>
              <a:rPr kumimoji="0" lang="zh-CN" altLang="en-US"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lt"/>
              </a:rPr>
              <a:t>储能</a:t>
            </a:r>
            <a:endParaRPr kumimoji="0" lang="zh-CN" altLang="en-US"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5" name="矩形 4"/>
          <p:cNvSpPr/>
          <p:nvPr/>
        </p:nvSpPr>
        <p:spPr>
          <a:xfrm>
            <a:off x="927367" y="1879982"/>
            <a:ext cx="1983319" cy="368300"/>
          </a:xfrm>
          <a:prstGeom prst="rect">
            <a:avLst/>
          </a:prstGeom>
          <a:solidFill>
            <a:schemeClr val="accent2"/>
          </a:solid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b="1" dirty="0">
                <a:solidFill>
                  <a:schemeClr val="bg1"/>
                </a:solidFill>
                <a:latin typeface="微软雅黑" panose="020B0503020204020204" charset="-122"/>
                <a:ea typeface="微软雅黑" panose="020B0503020204020204" charset="-122"/>
                <a:cs typeface="微软雅黑" panose="020B0503020204020204" charset="-122"/>
                <a:sym typeface="+mn-lt"/>
              </a:rPr>
              <a:t>01.</a:t>
            </a:r>
            <a:r>
              <a:rPr kumimoji="0" lang="zh-CN" altLang="en-US"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lt"/>
              </a:rPr>
              <a:t>光伏</a:t>
            </a:r>
            <a:endParaRPr kumimoji="0" lang="zh-CN" altLang="en-US"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6" name="Text Box 10"/>
          <p:cNvSpPr txBox="1">
            <a:spLocks noChangeArrowheads="1"/>
          </p:cNvSpPr>
          <p:nvPr/>
        </p:nvSpPr>
        <p:spPr bwMode="auto">
          <a:xfrm>
            <a:off x="894715" y="2467610"/>
            <a:ext cx="3169920" cy="2138045"/>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defTabSz="1450975">
              <a:lnSpc>
                <a:spcPct val="150000"/>
              </a:lnSpc>
              <a:buFont typeface="Wingdings" panose="05000000000000000000" charset="0"/>
              <a:buChar char=""/>
              <a:defRPr/>
            </a:pPr>
            <a:r>
              <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PERC组件</a:t>
            </a:r>
            <a:endPar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indent="0" defTabSz="1450975">
              <a:lnSpc>
                <a:spcPct val="150000"/>
              </a:lnSpc>
              <a:buFont typeface="Wingdings" panose="05000000000000000000" charset="0"/>
              <a:buNone/>
              <a:defRPr/>
            </a:pPr>
            <a:r>
              <a:rPr kumimoji="0" lang="zh-CN" altLang="en-US" sz="15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rPr>
              <a:t>当前主流技术，成本成熟、应用广</a:t>
            </a:r>
            <a:endParaRPr kumimoji="0" lang="zh-CN" altLang="en-US" sz="15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Wingdings" panose="05000000000000000000" charset="0"/>
              <a:buChar char=""/>
              <a:defRPr/>
            </a:pPr>
            <a:r>
              <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TOPCon组件</a:t>
            </a:r>
            <a:endPar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indent="0" defTabSz="1450975">
              <a:lnSpc>
                <a:spcPct val="150000"/>
              </a:lnSpc>
              <a:buFont typeface="Wingdings" panose="05000000000000000000" charset="0"/>
              <a:buNone/>
              <a:defRPr/>
            </a:pPr>
            <a:r>
              <a:rPr kumimoji="0" lang="zh-CN" altLang="en-US" sz="15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rPr>
              <a:t>新一代主流路线，效率更高</a:t>
            </a:r>
            <a:endParaRPr kumimoji="0" lang="zh-CN" altLang="en-US" sz="15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Wingdings" panose="05000000000000000000" charset="0"/>
              <a:buChar char=""/>
              <a:defRPr/>
            </a:pPr>
            <a:r>
              <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HJT组件</a:t>
            </a:r>
            <a:endPar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indent="0" defTabSz="1450975">
              <a:lnSpc>
                <a:spcPct val="150000"/>
              </a:lnSpc>
              <a:buFont typeface="Wingdings" panose="05000000000000000000" charset="0"/>
              <a:buNone/>
              <a:defRPr/>
            </a:pPr>
            <a:r>
              <a:rPr kumimoji="0" lang="zh-CN" altLang="en-US" sz="15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rPr>
              <a:t>高效技术路线，未来发展方向</a:t>
            </a:r>
            <a:endParaRPr kumimoji="0" lang="zh-CN" altLang="en-US" sz="15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7" name="矩形 6"/>
          <p:cNvSpPr/>
          <p:nvPr/>
        </p:nvSpPr>
        <p:spPr>
          <a:xfrm>
            <a:off x="8653145" y="1880235"/>
            <a:ext cx="2328545" cy="368300"/>
          </a:xfrm>
          <a:prstGeom prst="rect">
            <a:avLst/>
          </a:prstGeom>
          <a:solidFill>
            <a:schemeClr val="accent4"/>
          </a:solid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b="1" dirty="0">
                <a:solidFill>
                  <a:schemeClr val="bg1"/>
                </a:solidFill>
                <a:latin typeface="微软雅黑" panose="020B0503020204020204" charset="-122"/>
                <a:ea typeface="微软雅黑" panose="020B0503020204020204" charset="-122"/>
                <a:cs typeface="微软雅黑" panose="020B0503020204020204" charset="-122"/>
                <a:sym typeface="+mn-lt"/>
              </a:rPr>
              <a:t>03.</a:t>
            </a:r>
            <a:r>
              <a:rPr kumimoji="0" lang="zh-CN" altLang="en-US"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lt"/>
              </a:rPr>
              <a:t>氢能</a:t>
            </a:r>
            <a:endParaRPr kumimoji="0" lang="zh-CN" altLang="en-US"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8" name="Text Box 10"/>
          <p:cNvSpPr txBox="1">
            <a:spLocks noChangeArrowheads="1"/>
          </p:cNvSpPr>
          <p:nvPr/>
        </p:nvSpPr>
        <p:spPr bwMode="auto">
          <a:xfrm>
            <a:off x="8620642" y="3270311"/>
            <a:ext cx="2905849" cy="1999615"/>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defTabSz="1450975">
              <a:lnSpc>
                <a:spcPct val="150000"/>
              </a:lnSpc>
              <a:buFont typeface="Wingdings" panose="05000000000000000000" charset="0"/>
              <a:buChar char=""/>
              <a:defRPr/>
            </a:pPr>
            <a:r>
              <a:rPr kumimoji="0" lang="zh-CN" altLang="en-US" sz="14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电解槽</a:t>
            </a:r>
            <a:endParaRPr kumimoji="0" lang="zh-CN" altLang="en-US" sz="14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endParaRPr>
          </a:p>
          <a:p>
            <a:pPr indent="0" defTabSz="1450975">
              <a:lnSpc>
                <a:spcPct val="150000"/>
              </a:lnSpc>
              <a:buFont typeface="Wingdings" panose="05000000000000000000" charset="0"/>
              <a:buNone/>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rPr>
              <a:t>用于制氢，是氢能产业核心设备</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endParaRPr>
          </a:p>
          <a:p>
            <a:pPr marL="285750" indent="-285750" defTabSz="1450975">
              <a:lnSpc>
                <a:spcPct val="150000"/>
              </a:lnSpc>
              <a:buFont typeface="Wingdings" panose="05000000000000000000" charset="0"/>
              <a:buChar char=""/>
              <a:defRPr/>
            </a:pPr>
            <a:r>
              <a:rPr kumimoji="0" lang="zh-CN" altLang="en-US" sz="14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燃料电池</a:t>
            </a:r>
            <a:endParaRPr kumimoji="0" lang="zh-CN" altLang="en-US" sz="14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endParaRPr>
          </a:p>
          <a:p>
            <a:pPr indent="0" defTabSz="1450975">
              <a:lnSpc>
                <a:spcPct val="150000"/>
              </a:lnSpc>
              <a:buFont typeface="Wingdings" panose="05000000000000000000" charset="0"/>
              <a:buNone/>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rPr>
              <a:t>用于发电或交通应用</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endParaRPr>
          </a:p>
          <a:p>
            <a:pPr marL="285750" indent="-285750" defTabSz="1450975">
              <a:lnSpc>
                <a:spcPct val="150000"/>
              </a:lnSpc>
              <a:buFont typeface="Wingdings" panose="05000000000000000000" charset="0"/>
              <a:buChar char=""/>
              <a:defRPr/>
            </a:pPr>
            <a:r>
              <a:rPr kumimoji="0" lang="zh-CN" altLang="en-US" sz="14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氢能系统</a:t>
            </a:r>
            <a:endParaRPr kumimoji="0" lang="zh-CN" altLang="en-US" sz="14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endParaRPr>
          </a:p>
          <a:p>
            <a:pPr indent="0" defTabSz="1450975">
              <a:lnSpc>
                <a:spcPct val="150000"/>
              </a:lnSpc>
              <a:buFont typeface="Wingdings" panose="05000000000000000000" charset="0"/>
              <a:buNone/>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rPr>
              <a:t>覆盖制、储、运、用全链条</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endParaRPr>
          </a:p>
        </p:txBody>
      </p:sp>
      <p:sp>
        <p:nvSpPr>
          <p:cNvPr id="9" name="Text Box 10"/>
          <p:cNvSpPr txBox="1">
            <a:spLocks noChangeArrowheads="1"/>
          </p:cNvSpPr>
          <p:nvPr/>
        </p:nvSpPr>
        <p:spPr bwMode="auto">
          <a:xfrm>
            <a:off x="4338955" y="3556000"/>
            <a:ext cx="3675380" cy="2345690"/>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defTabSz="1450975">
              <a:lnSpc>
                <a:spcPct val="150000"/>
              </a:lnSpc>
              <a:buFont typeface="Wingdings" panose="05000000000000000000" charset="0"/>
              <a:buChar char=""/>
              <a:defRPr/>
            </a:pPr>
            <a:r>
              <a:rPr kumimoji="0" lang="zh-CN" altLang="en-US" sz="14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电化学储能</a:t>
            </a:r>
            <a:endParaRPr kumimoji="0" lang="zh-CN" altLang="en-US" sz="14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endParaRPr>
          </a:p>
          <a:p>
            <a:pPr indent="0" defTabSz="1450975">
              <a:lnSpc>
                <a:spcPct val="150000"/>
              </a:lnSpc>
              <a:buFont typeface="Wingdings" panose="05000000000000000000" charset="0"/>
              <a:buNone/>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rPr>
              <a:t>锂电储能为主，应用于电网与工商业</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endParaRPr>
          </a:p>
          <a:p>
            <a:pPr marL="285750" indent="-285750" defTabSz="1450975">
              <a:lnSpc>
                <a:spcPct val="150000"/>
              </a:lnSpc>
              <a:buFont typeface="Wingdings" panose="05000000000000000000" charset="0"/>
              <a:buChar char=""/>
              <a:defRPr/>
            </a:pPr>
            <a:r>
              <a:rPr kumimoji="0" lang="zh-CN" altLang="en-US" sz="14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抽水蓄能</a:t>
            </a:r>
            <a:endParaRPr kumimoji="0" lang="zh-CN" altLang="en-US" sz="14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endParaRPr>
          </a:p>
          <a:p>
            <a:pPr indent="0" defTabSz="1450975">
              <a:lnSpc>
                <a:spcPct val="150000"/>
              </a:lnSpc>
              <a:buFont typeface="Wingdings" panose="05000000000000000000" charset="0"/>
              <a:buNone/>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rPr>
              <a:t>大规模储能方式，稳定电网运行</a:t>
            </a:r>
            <a:endParaRPr kumimoji="0" lang="zh-CN" altLang="en-US" sz="14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endParaRPr>
          </a:p>
          <a:p>
            <a:pPr marL="285750" indent="-285750" defTabSz="1450975">
              <a:lnSpc>
                <a:spcPct val="150000"/>
              </a:lnSpc>
              <a:buFont typeface="Wingdings" panose="05000000000000000000" charset="0"/>
              <a:buChar char=""/>
              <a:defRPr/>
            </a:pPr>
            <a:r>
              <a:rPr kumimoji="0" lang="zh-CN" altLang="en-US" sz="14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储能系统</a:t>
            </a:r>
            <a:endParaRPr kumimoji="0" lang="zh-CN" altLang="en-US" sz="14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endParaRPr>
          </a:p>
          <a:p>
            <a:pPr indent="0" defTabSz="1450975">
              <a:lnSpc>
                <a:spcPct val="150000"/>
              </a:lnSpc>
              <a:buFont typeface="Wingdings" panose="05000000000000000000" charset="0"/>
              <a:buNone/>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rPr>
              <a:t>应用于电网侧、用户侧、分布式场景</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endParaRPr>
          </a:p>
          <a:p>
            <a:pPr marL="285750" indent="-285750" defTabSz="1450975">
              <a:lnSpc>
                <a:spcPct val="150000"/>
              </a:lnSpc>
              <a:buFont typeface="Wingdings" panose="05000000000000000000" charset="0"/>
              <a:buChar char=""/>
              <a:defRPr/>
            </a:pPr>
            <a:r>
              <a:rPr kumimoji="0" lang="zh-CN" altLang="en-US" sz="1500" b="0" i="0" u="none" strike="noStrike" kern="1200" cap="none" spc="0" normalizeH="0" baseline="0" noProof="0" dirty="0">
                <a:ln>
                  <a:noFill/>
                </a:ln>
                <a:solidFill>
                  <a:schemeClr val="bg2">
                    <a:lumMod val="50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ea"/>
                <a:sym typeface="+mn-lt"/>
              </a:rPr>
              <a:t>新能源消纳与电力调节的关键基础设施</a:t>
            </a:r>
            <a:endParaRPr kumimoji="0" lang="zh-CN" altLang="en-US" sz="1500" b="0" i="0" u="none" strike="noStrike" kern="1200" cap="none" spc="0" normalizeH="0" baseline="0" noProof="0" dirty="0">
              <a:ln>
                <a:noFill/>
              </a:ln>
              <a:solidFill>
                <a:schemeClr val="bg2">
                  <a:lumMod val="50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ea"/>
              <a:sym typeface="+mn-lt"/>
            </a:endParaRPr>
          </a:p>
        </p:txBody>
      </p:sp>
      <p:pic>
        <p:nvPicPr>
          <p:cNvPr id="11" name="图形 10"/>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85646" y="1041827"/>
            <a:ext cx="1707264" cy="1442758"/>
          </a:xfrm>
          <a:prstGeom prst="rect">
            <a:avLst/>
          </a:prstGeom>
        </p:spPr>
      </p:pic>
      <p:grpSp>
        <p:nvGrpSpPr>
          <p:cNvPr id="55" name="组合 54"/>
          <p:cNvGrpSpPr/>
          <p:nvPr/>
        </p:nvGrpSpPr>
        <p:grpSpPr>
          <a:xfrm>
            <a:off x="498475" y="274955"/>
            <a:ext cx="9058910" cy="583565"/>
            <a:chOff x="1128" y="853"/>
            <a:chExt cx="14266" cy="919"/>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3"/>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4"/>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5"/>
              </p:custDataLst>
            </p:nvPr>
          </p:nvSpPr>
          <p:spPr>
            <a:xfrm>
              <a:off x="2076" y="853"/>
              <a:ext cx="13318" cy="919"/>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能源装备产业</a:t>
              </a:r>
              <a:endPar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6"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7"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8" cstate="print"/>
            <a:srcRect/>
            <a:stretch>
              <a:fillRect/>
            </a:stretch>
          </p:blipFill>
          <p:spPr bwMode="auto">
            <a:xfrm flipV="1">
              <a:off x="11064" y="941"/>
              <a:ext cx="7751" cy="120"/>
            </a:xfrm>
            <a:prstGeom prst="rect">
              <a:avLst/>
            </a:prstGeom>
            <a:noFill/>
          </p:spPr>
        </p:pic>
      </p:grpSp>
      <p:sp>
        <p:nvSpPr>
          <p:cNvPr id="2" name="文本框 1"/>
          <p:cNvSpPr txBox="1"/>
          <p:nvPr/>
        </p:nvSpPr>
        <p:spPr>
          <a:xfrm>
            <a:off x="8653145" y="2331085"/>
            <a:ext cx="2766060" cy="582930"/>
          </a:xfrm>
          <a:prstGeom prst="rect">
            <a:avLst/>
          </a:prstGeom>
        </p:spPr>
        <p:txBody>
          <a:bodyPr>
            <a:noAutofit/>
          </a:bodyPr>
          <a:p>
            <a:r>
              <a:rPr lang="en-US" altLang="zh-CN" sz="16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 </a:t>
            </a:r>
            <a:r>
              <a:rPr lang="zh-CN" altLang="en-US" sz="16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长周期能源补充方向，处于产业培育阶段</a:t>
            </a:r>
            <a:endParaRPr lang="zh-CN" altLang="en-US" sz="16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 name="组合 132"/>
          <p:cNvGrpSpPr/>
          <p:nvPr/>
        </p:nvGrpSpPr>
        <p:grpSpPr>
          <a:xfrm>
            <a:off x="8975725" y="274955"/>
            <a:ext cx="2840990" cy="366395"/>
            <a:chOff x="11064" y="247"/>
            <a:chExt cx="7750" cy="814"/>
          </a:xfrm>
        </p:grpSpPr>
        <p:grpSp>
          <p:nvGrpSpPr>
            <p:cNvPr id="134" name="组合 10"/>
            <p:cNvGrpSpPr/>
            <p:nvPr/>
          </p:nvGrpSpPr>
          <p:grpSpPr>
            <a:xfrm>
              <a:off x="12344" y="247"/>
              <a:ext cx="6376" cy="656"/>
              <a:chOff x="6697011" y="412203"/>
              <a:chExt cx="3672216" cy="415778"/>
            </a:xfrm>
          </p:grpSpPr>
          <p:pic>
            <p:nvPicPr>
              <p:cNvPr id="135" name="Picture 3" descr="F:\中关村信息谷\信息谷资料\信息谷VI\logo-png.png"/>
              <p:cNvPicPr>
                <a:picLocks noChangeAspect="1" noChangeArrowheads="1"/>
              </p:cNvPicPr>
              <p:nvPr/>
            </p:nvPicPr>
            <p:blipFill>
              <a:blip r:embed="rId1" cstate="print"/>
              <a:srcRect/>
              <a:stretch>
                <a:fillRect/>
              </a:stretch>
            </p:blipFill>
            <p:spPr bwMode="auto">
              <a:xfrm>
                <a:off x="8713227" y="467941"/>
                <a:ext cx="1656000" cy="311029"/>
              </a:xfrm>
              <a:prstGeom prst="rect">
                <a:avLst/>
              </a:prstGeom>
              <a:noFill/>
            </p:spPr>
          </p:pic>
          <p:pic>
            <p:nvPicPr>
              <p:cNvPr id="151" name="Picture 3" descr="F:\中关村信息谷\信息谷资料\信息谷VI\PPT\LOGO02.png"/>
              <p:cNvPicPr>
                <a:picLocks noChangeAspect="1" noChangeArrowheads="1"/>
              </p:cNvPicPr>
              <p:nvPr/>
            </p:nvPicPr>
            <p:blipFill>
              <a:blip r:embed="rId2" cstate="print"/>
              <a:srcRect/>
              <a:stretch>
                <a:fillRect/>
              </a:stretch>
            </p:blipFill>
            <p:spPr bwMode="auto">
              <a:xfrm>
                <a:off x="6697011" y="412203"/>
                <a:ext cx="1728000" cy="415778"/>
              </a:xfrm>
              <a:prstGeom prst="rect">
                <a:avLst/>
              </a:prstGeom>
              <a:noFill/>
            </p:spPr>
          </p:pic>
        </p:grpSp>
        <p:pic>
          <p:nvPicPr>
            <p:cNvPr id="175" name="Picture 3" descr="F:\中关村信息谷\信息谷资料\信息谷VI\PPT\边条03.png"/>
            <p:cNvPicPr>
              <a:picLocks noChangeAspect="1" noChangeArrowheads="1"/>
            </p:cNvPicPr>
            <p:nvPr/>
          </p:nvPicPr>
          <p:blipFill>
            <a:blip r:embed="rId3" cstate="print"/>
            <a:srcRect/>
            <a:stretch>
              <a:fillRect/>
            </a:stretch>
          </p:blipFill>
          <p:spPr bwMode="auto">
            <a:xfrm flipV="1">
              <a:off x="11064" y="941"/>
              <a:ext cx="7751" cy="120"/>
            </a:xfrm>
            <a:prstGeom prst="rect">
              <a:avLst/>
            </a:prstGeom>
            <a:noFill/>
          </p:spPr>
        </p:pic>
      </p:grpSp>
      <p:sp>
        <p:nvSpPr>
          <p:cNvPr id="9" name="矩形 8"/>
          <p:cNvSpPr/>
          <p:nvPr/>
        </p:nvSpPr>
        <p:spPr>
          <a:xfrm>
            <a:off x="0" y="1681381"/>
            <a:ext cx="2934095" cy="34952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6615430" y="1681480"/>
            <a:ext cx="5576570" cy="3495040"/>
          </a:xfrm>
          <a:prstGeom prst="rect">
            <a:avLst/>
          </a:prstGeom>
          <a:solidFill>
            <a:srgbClr val="92C1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8" name="图片 7" descr="/Users/qian/Desktop/3125-202506181646157933.jpg3125-202506181646157933"/>
          <p:cNvPicPr>
            <a:picLocks noChangeAspect="1"/>
          </p:cNvPicPr>
          <p:nvPr/>
        </p:nvPicPr>
        <p:blipFill>
          <a:blip r:embed="rId4"/>
          <a:srcRect l="13710" r="13710"/>
          <a:stretch>
            <a:fillRect/>
          </a:stretch>
        </p:blipFill>
        <p:spPr>
          <a:xfrm>
            <a:off x="397905" y="1681381"/>
            <a:ext cx="6323809" cy="3495238"/>
          </a:xfrm>
          <a:prstGeom prst="rect">
            <a:avLst/>
          </a:prstGeom>
        </p:spPr>
      </p:pic>
      <p:sp>
        <p:nvSpPr>
          <p:cNvPr id="2" name="文本框 1"/>
          <p:cNvSpPr txBox="1"/>
          <p:nvPr/>
        </p:nvSpPr>
        <p:spPr>
          <a:xfrm>
            <a:off x="6781165" y="3429000"/>
            <a:ext cx="5457190" cy="891540"/>
          </a:xfrm>
          <a:prstGeom prst="rect">
            <a:avLst/>
          </a:prstGeom>
          <a:noFill/>
        </p:spPr>
        <p:txBody>
          <a:bodyPr wrap="square" rtlCol="0">
            <a:spAutoFit/>
          </a:bodyPr>
          <a:p>
            <a:r>
              <a:rPr lang="zh-CN" altLang="en-US" sz="52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储能环节</a:t>
            </a:r>
            <a:endParaRPr lang="zh-CN" altLang="en-US" sz="52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 name="Rounded Rectangle 65"/>
          <p:cNvSpPr/>
          <p:nvPr/>
        </p:nvSpPr>
        <p:spPr>
          <a:xfrm>
            <a:off x="6999605" y="1617980"/>
            <a:ext cx="4286885" cy="778510"/>
          </a:xfrm>
          <a:prstGeom prst="roundRect">
            <a:avLst/>
          </a:prstGeom>
          <a:solidFill>
            <a:srgbClr val="EBF4F5"/>
          </a:solidFill>
          <a:ln w="12700">
            <a:solidFill>
              <a:srgbClr val="C8DCD7"/>
            </a:solidFill>
          </a:ln>
        </p:spPr>
        <p:style>
          <a:lnRef idx="1">
            <a:schemeClr val="accent1"/>
          </a:lnRef>
          <a:fillRef idx="3">
            <a:schemeClr val="accent1"/>
          </a:fillRef>
          <a:effectRef idx="2">
            <a:schemeClr val="accent1"/>
          </a:effectRef>
          <a:fontRef idx="minor">
            <a:schemeClr val="lt1"/>
          </a:fontRef>
        </p:style>
        <p:txBody>
          <a:bodyPr rtlCol="0" anchor="ctr"/>
          <a:p>
            <a:pPr algn="ctr"/>
            <a:endParaRPr sz="2400">
              <a:solidFill>
                <a:schemeClr val="tx1"/>
              </a:solidFill>
              <a:latin typeface="微软雅黑" panose="020B0503020204020204" charset="-122"/>
              <a:ea typeface="微软雅黑" panose="020B0503020204020204" charset="-122"/>
            </a:endParaRPr>
          </a:p>
        </p:txBody>
      </p:sp>
      <p:sp>
        <p:nvSpPr>
          <p:cNvPr id="19" name="圆角矩形 18"/>
          <p:cNvSpPr/>
          <p:nvPr/>
        </p:nvSpPr>
        <p:spPr>
          <a:xfrm>
            <a:off x="1245235" y="2247900"/>
            <a:ext cx="4123690" cy="349885"/>
          </a:xfrm>
          <a:prstGeom prst="roundRect">
            <a:avLst/>
          </a:prstGeom>
          <a:solidFill>
            <a:schemeClr val="bg1"/>
          </a:solidFill>
          <a:ln>
            <a:solidFill>
              <a:srgbClr val="6AAF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55" name="组合 54"/>
          <p:cNvGrpSpPr/>
          <p:nvPr/>
        </p:nvGrpSpPr>
        <p:grpSpPr>
          <a:xfrm>
            <a:off x="498475" y="274955"/>
            <a:ext cx="9058910" cy="583565"/>
            <a:chOff x="1128" y="853"/>
            <a:chExt cx="14266" cy="919"/>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3"/>
              </p:custDataLst>
            </p:nvPr>
          </p:nvSpPr>
          <p:spPr>
            <a:xfrm>
              <a:off x="2076" y="853"/>
              <a:ext cx="13318" cy="919"/>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储能系统：新能源电力体系关键基础设施</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
        <p:nvSpPr>
          <p:cNvPr id="3" name="Rectangle 2"/>
          <p:cNvSpPr/>
          <p:nvPr/>
        </p:nvSpPr>
        <p:spPr>
          <a:xfrm>
            <a:off x="6974205" y="1701165"/>
            <a:ext cx="4358005" cy="816610"/>
          </a:xfrm>
          <a:prstGeom prst="rect">
            <a:avLst/>
          </a:prstGeom>
        </p:spPr>
        <p:txBody>
          <a:bodyPr wrap="square">
            <a:noAutofit/>
          </a:bodyPr>
          <a:p>
            <a:pPr marL="285750" indent="-285750" algn="l">
              <a:lnSpc>
                <a:spcPct val="120000"/>
              </a:lnSpc>
              <a:buFont typeface="Wingdings" panose="05000000000000000000" charset="0"/>
              <a:buChar char=""/>
            </a:pPr>
            <a:r>
              <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rPr>
              <a:t>储能是新能源消纳与电力调节的核心支撑</a:t>
            </a:r>
            <a:endPar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endParaRPr>
          </a:p>
          <a:p>
            <a:pPr marL="285750" indent="-285750" algn="l">
              <a:lnSpc>
                <a:spcPct val="120000"/>
              </a:lnSpc>
              <a:buFont typeface="Wingdings" panose="05000000000000000000" charset="0"/>
              <a:buChar char=""/>
            </a:pPr>
            <a:r>
              <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rPr>
              <a:t>从</a:t>
            </a:r>
            <a:r>
              <a:rPr sz="1400" spc="120" dirty="0">
                <a:solidFill>
                  <a:srgbClr val="0070C0"/>
                </a:solidFill>
                <a:latin typeface="微软雅黑" panose="020B0503020204020204" charset="-122"/>
                <a:ea typeface="微软雅黑" panose="020B0503020204020204" charset="-122"/>
                <a:cs typeface="思源黑体 CN Medium" pitchFamily="34" charset="-122"/>
              </a:rPr>
              <a:t>“新能源配套” → “电力系统刚需”</a:t>
            </a:r>
            <a:r>
              <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rPr>
              <a:t>转变</a:t>
            </a:r>
            <a:endPar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endParaRPr>
          </a:p>
        </p:txBody>
      </p:sp>
      <p:sp>
        <p:nvSpPr>
          <p:cNvPr id="4" name="TextBox 3"/>
          <p:cNvSpPr txBox="1"/>
          <p:nvPr/>
        </p:nvSpPr>
        <p:spPr>
          <a:xfrm>
            <a:off x="7962319" y="1226371"/>
            <a:ext cx="2158551" cy="414020"/>
          </a:xfrm>
          <a:prstGeom prst="rect">
            <a:avLst/>
          </a:prstGeom>
          <a:ln w="12700" cap="flat" cmpd="sng" algn="ctr">
            <a:noFill/>
            <a:prstDash val="dash"/>
            <a:miter lim="800000"/>
          </a:ln>
        </p:spPr>
        <p:style>
          <a:lnRef idx="0">
            <a:schemeClr val="accent1"/>
          </a:lnRef>
          <a:fillRef idx="0">
            <a:srgbClr val="FFFFFF"/>
          </a:fillRef>
          <a:effectRef idx="0">
            <a:srgbClr val="FFFFFF"/>
          </a:effectRef>
          <a:fontRef idx="minor">
            <a:schemeClr val="tx1"/>
          </a:fontRef>
        </p:style>
        <p:txBody>
          <a:bodyPr wrap="square" rtlCol="0">
            <a:spAutoFit/>
          </a:bodyPr>
          <a:p>
            <a:pPr algn="ctr"/>
            <a:r>
              <a:rPr lang="zh-CN" altLang="en-US" sz="2100" spc="100" noProof="0" dirty="0">
                <a:ln>
                  <a:noFill/>
                </a:ln>
                <a:solidFill>
                  <a:schemeClr val="bg2">
                    <a:lumMod val="50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思源黑体 CN Medium" pitchFamily="34" charset="-122"/>
                <a:sym typeface="+mn-ea"/>
              </a:rPr>
              <a:t>核心地位</a:t>
            </a:r>
            <a:endParaRPr lang="zh-CN" altLang="en-US" sz="2100" spc="100" noProof="0" dirty="0">
              <a:ln>
                <a:noFill/>
              </a:ln>
              <a:solidFill>
                <a:schemeClr val="bg2">
                  <a:lumMod val="50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思源黑体 CN Medium" pitchFamily="34" charset="-122"/>
              <a:sym typeface="+mn-ea"/>
            </a:endParaRPr>
          </a:p>
        </p:txBody>
      </p:sp>
      <p:sp>
        <p:nvSpPr>
          <p:cNvPr id="75" name="AutoShape 103"/>
          <p:cNvSpPr>
            <a:spLocks noChangeArrowheads="1"/>
          </p:cNvSpPr>
          <p:nvPr/>
        </p:nvSpPr>
        <p:spPr bwMode="auto">
          <a:xfrm>
            <a:off x="1245235" y="1391285"/>
            <a:ext cx="4526915" cy="400685"/>
          </a:xfrm>
          <a:prstGeom prst="homePlate">
            <a:avLst>
              <a:gd name="adj" fmla="val 26494"/>
            </a:avLst>
          </a:prstGeom>
        </p:spPr>
        <p:style>
          <a:lnRef idx="2">
            <a:schemeClr val="lt1"/>
          </a:lnRef>
          <a:fillRef idx="1">
            <a:schemeClr val="accent1"/>
          </a:fillRef>
          <a:effectRef idx="1">
            <a:schemeClr val="accent1"/>
          </a:effectRef>
          <a:fontRef idx="minor">
            <a:schemeClr val="lt1"/>
          </a:fontRef>
        </p:style>
        <p:txBody>
          <a:bodyPr lIns="182880" tIns="91440" bIns="91440" anchor="ctr"/>
          <a:lstStyle/>
          <a:p>
            <a:pPr algn="ctr" eaLnBrk="0" hangingPunct="0"/>
            <a:r>
              <a:rPr lang="zh-CN" altLang="en-US" sz="1600" b="1" dirty="0" smtClean="0">
                <a:solidFill>
                  <a:schemeClr val="bg1"/>
                </a:solidFill>
                <a:latin typeface="微软雅黑" panose="020B0503020204020204" charset="-122"/>
                <a:ea typeface="微软雅黑" panose="020B0503020204020204" charset="-122"/>
              </a:rPr>
              <a:t>上游</a:t>
            </a:r>
            <a:r>
              <a:rPr lang="en-US" altLang="zh-CN" sz="1600" b="1" dirty="0" smtClean="0">
                <a:solidFill>
                  <a:schemeClr val="bg1"/>
                </a:solidFill>
                <a:latin typeface="微软雅黑" panose="020B0503020204020204" charset="-122"/>
                <a:ea typeface="微软雅黑" panose="020B0503020204020204" charset="-122"/>
              </a:rPr>
              <a:t>（材料与设备）</a:t>
            </a:r>
            <a:endParaRPr lang="en-US" altLang="zh-CN" sz="1600" b="1" dirty="0" smtClean="0">
              <a:solidFill>
                <a:schemeClr val="bg1"/>
              </a:solidFill>
              <a:latin typeface="微软雅黑" panose="020B0503020204020204" charset="-122"/>
              <a:ea typeface="微软雅黑" panose="020B0503020204020204" charset="-122"/>
            </a:endParaRPr>
          </a:p>
        </p:txBody>
      </p:sp>
      <p:sp>
        <p:nvSpPr>
          <p:cNvPr id="11" name="Oval 1"/>
          <p:cNvSpPr/>
          <p:nvPr/>
        </p:nvSpPr>
        <p:spPr>
          <a:xfrm>
            <a:off x="7208520" y="3082925"/>
            <a:ext cx="4123690" cy="1473835"/>
          </a:xfrm>
          <a:prstGeom prst="ellipse">
            <a:avLst/>
          </a:prstGeom>
          <a:solidFill>
            <a:schemeClr val="accent2"/>
          </a:solidFill>
          <a:ln w="76200" cap="flat">
            <a:solidFill>
              <a:schemeClr val="bg1"/>
            </a:solidFill>
            <a:prstDash val="solid"/>
            <a:miter/>
          </a:ln>
          <a:effectLst>
            <a:outerShdw blurRad="292100" dist="152400" dir="5400000" algn="ctr" rotWithShape="0">
              <a:srgbClr val="000000">
                <a:alpha val="24000"/>
              </a:srgbClr>
            </a:outerShdw>
          </a:effectLst>
        </p:spPr>
        <p:txBody>
          <a:bodyPr rtlCol="0" anchor="ctr"/>
          <a:p>
            <a:pPr algn="l"/>
            <a:endParaRPr lang="en-ID">
              <a:solidFill>
                <a:schemeClr val="accent1">
                  <a:lumMod val="40000"/>
                  <a:lumOff val="60000"/>
                </a:schemeClr>
              </a:solidFill>
              <a:latin typeface="微软雅黑" panose="020B0503020204020204" charset="-122"/>
              <a:ea typeface="微软雅黑" panose="020B0503020204020204" charset="-122"/>
              <a:cs typeface="思源黑体 CN Medium" pitchFamily="34" charset="-122"/>
            </a:endParaRPr>
          </a:p>
        </p:txBody>
      </p:sp>
      <p:sp>
        <p:nvSpPr>
          <p:cNvPr id="12" name="Rectangle 2"/>
          <p:cNvSpPr/>
          <p:nvPr/>
        </p:nvSpPr>
        <p:spPr>
          <a:xfrm>
            <a:off x="7000240" y="3239135"/>
            <a:ext cx="4629150" cy="671830"/>
          </a:xfrm>
          <a:prstGeom prst="rect">
            <a:avLst/>
          </a:prstGeom>
        </p:spPr>
        <p:txBody>
          <a:bodyPr wrap="square">
            <a:noAutofit/>
          </a:bodyPr>
          <a:p>
            <a:pPr marL="285750" indent="-285750" algn="ctr">
              <a:lnSpc>
                <a:spcPct val="120000"/>
              </a:lnSpc>
              <a:buFont typeface="Wingdings" panose="05000000000000000000" charset="0"/>
              <a:buChar char=""/>
            </a:pPr>
            <a:r>
              <a:rPr sz="1400" spc="120" dirty="0">
                <a:solidFill>
                  <a:schemeClr val="bg1"/>
                </a:solidFill>
                <a:latin typeface="微软雅黑" panose="020B0503020204020204" charset="-122"/>
                <a:ea typeface="微软雅黑" panose="020B0503020204020204" charset="-122"/>
                <a:cs typeface="思源黑体 CN Medium" pitchFamily="34" charset="-122"/>
              </a:rPr>
              <a:t>削峰填谷（调峰调频）</a:t>
            </a:r>
            <a:endParaRPr sz="1400" spc="120" dirty="0">
              <a:solidFill>
                <a:schemeClr val="bg1"/>
              </a:solidFill>
              <a:latin typeface="微软雅黑" panose="020B0503020204020204" charset="-122"/>
              <a:ea typeface="微软雅黑" panose="020B0503020204020204" charset="-122"/>
              <a:cs typeface="思源黑体 CN Medium" pitchFamily="34" charset="-122"/>
            </a:endParaRPr>
          </a:p>
          <a:p>
            <a:pPr marL="285750" indent="-285750" algn="ctr">
              <a:lnSpc>
                <a:spcPct val="120000"/>
              </a:lnSpc>
              <a:buFont typeface="Wingdings" panose="05000000000000000000" charset="0"/>
              <a:buChar char=""/>
            </a:pPr>
            <a:r>
              <a:rPr sz="1400" spc="120" dirty="0">
                <a:solidFill>
                  <a:schemeClr val="bg1"/>
                </a:solidFill>
                <a:latin typeface="微软雅黑" panose="020B0503020204020204" charset="-122"/>
                <a:ea typeface="微软雅黑" panose="020B0503020204020204" charset="-122"/>
                <a:cs typeface="思源黑体 CN Medium" pitchFamily="34" charset="-122"/>
              </a:rPr>
              <a:t>提升电网稳定性</a:t>
            </a:r>
            <a:endParaRPr sz="1400" spc="120" dirty="0">
              <a:solidFill>
                <a:schemeClr val="bg1"/>
              </a:solidFill>
              <a:latin typeface="微软雅黑" panose="020B0503020204020204" charset="-122"/>
              <a:ea typeface="微软雅黑" panose="020B0503020204020204" charset="-122"/>
              <a:cs typeface="思源黑体 CN Medium" pitchFamily="34" charset="-122"/>
            </a:endParaRPr>
          </a:p>
          <a:p>
            <a:pPr marL="285750" indent="-285750" algn="ctr">
              <a:lnSpc>
                <a:spcPct val="120000"/>
              </a:lnSpc>
              <a:buFont typeface="Wingdings" panose="05000000000000000000" charset="0"/>
              <a:buChar char=""/>
            </a:pPr>
            <a:r>
              <a:rPr sz="1400" spc="120" dirty="0">
                <a:solidFill>
                  <a:schemeClr val="bg1"/>
                </a:solidFill>
                <a:latin typeface="微软雅黑" panose="020B0503020204020204" charset="-122"/>
                <a:ea typeface="微软雅黑" panose="020B0503020204020204" charset="-122"/>
                <a:cs typeface="思源黑体 CN Medium" pitchFamily="34" charset="-122"/>
              </a:rPr>
              <a:t>支撑风光等波动性能源</a:t>
            </a:r>
            <a:endParaRPr sz="1400" spc="120" dirty="0">
              <a:solidFill>
                <a:schemeClr val="bg1"/>
              </a:solidFill>
              <a:latin typeface="微软雅黑" panose="020B0503020204020204" charset="-122"/>
              <a:ea typeface="微软雅黑" panose="020B0503020204020204" charset="-122"/>
              <a:cs typeface="思源黑体 CN Medium" pitchFamily="34" charset="-122"/>
            </a:endParaRPr>
          </a:p>
          <a:p>
            <a:pPr marL="285750" indent="-285750" algn="ctr">
              <a:lnSpc>
                <a:spcPct val="120000"/>
              </a:lnSpc>
              <a:buFont typeface="Wingdings" panose="05000000000000000000" charset="0"/>
              <a:buChar char=""/>
            </a:pPr>
            <a:r>
              <a:rPr sz="1400" spc="120" dirty="0">
                <a:solidFill>
                  <a:schemeClr val="bg1"/>
                </a:solidFill>
                <a:latin typeface="微软雅黑" panose="020B0503020204020204" charset="-122"/>
                <a:ea typeface="微软雅黑" panose="020B0503020204020204" charset="-122"/>
                <a:cs typeface="思源黑体 CN Medium" pitchFamily="34" charset="-122"/>
              </a:rPr>
              <a:t>解决</a:t>
            </a:r>
            <a:r>
              <a:rPr sz="1400" spc="120" dirty="0">
                <a:solidFill>
                  <a:srgbClr val="FFC000"/>
                </a:solidFill>
                <a:latin typeface="微软雅黑" panose="020B0503020204020204" charset="-122"/>
                <a:ea typeface="微软雅黑" panose="020B0503020204020204" charset="-122"/>
                <a:cs typeface="思源黑体 CN Medium" pitchFamily="34" charset="-122"/>
              </a:rPr>
              <a:t>“新能源不稳定问题”</a:t>
            </a:r>
            <a:endParaRPr sz="1400" spc="120" dirty="0">
              <a:solidFill>
                <a:srgbClr val="FFC000"/>
              </a:solidFill>
              <a:latin typeface="微软雅黑" panose="020B0503020204020204" charset="-122"/>
              <a:ea typeface="微软雅黑" panose="020B0503020204020204" charset="-122"/>
              <a:cs typeface="思源黑体 CN Medium" pitchFamily="34" charset="-122"/>
            </a:endParaRPr>
          </a:p>
        </p:txBody>
      </p:sp>
      <p:sp>
        <p:nvSpPr>
          <p:cNvPr id="13" name="TextBox 3"/>
          <p:cNvSpPr txBox="1"/>
          <p:nvPr/>
        </p:nvSpPr>
        <p:spPr>
          <a:xfrm>
            <a:off x="8089319" y="2693856"/>
            <a:ext cx="2158551" cy="414020"/>
          </a:xfrm>
          <a:prstGeom prst="rect">
            <a:avLst/>
          </a:prstGeom>
          <a:ln w="12700" cap="flat" cmpd="sng" algn="ctr">
            <a:noFill/>
            <a:prstDash val="dash"/>
            <a:miter lim="800000"/>
          </a:ln>
        </p:spPr>
        <p:style>
          <a:lnRef idx="0">
            <a:schemeClr val="accent1"/>
          </a:lnRef>
          <a:fillRef idx="0">
            <a:srgbClr val="FFFFFF"/>
          </a:fillRef>
          <a:effectRef idx="0">
            <a:srgbClr val="FFFFFF"/>
          </a:effectRef>
          <a:fontRef idx="minor">
            <a:schemeClr val="tx1"/>
          </a:fontRef>
        </p:style>
        <p:txBody>
          <a:bodyPr wrap="square" rtlCol="0">
            <a:spAutoFit/>
          </a:bodyPr>
          <a:p>
            <a:pPr algn="ctr"/>
            <a:r>
              <a:rPr lang="zh-CN" altLang="en-US" sz="2100" spc="100" noProof="0" dirty="0">
                <a:ln>
                  <a:noFill/>
                </a:ln>
                <a:solidFill>
                  <a:schemeClr val="bg2">
                    <a:lumMod val="50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思源黑体 CN Medium" pitchFamily="34" charset="-122"/>
                <a:sym typeface="+mn-ea"/>
              </a:rPr>
              <a:t>核心作用</a:t>
            </a:r>
            <a:endParaRPr lang="zh-CN" altLang="en-US" sz="2100" spc="100" noProof="0" dirty="0">
              <a:ln>
                <a:noFill/>
              </a:ln>
              <a:solidFill>
                <a:schemeClr val="bg2">
                  <a:lumMod val="50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思源黑体 CN Medium" pitchFamily="34" charset="-122"/>
              <a:sym typeface="+mn-ea"/>
            </a:endParaRPr>
          </a:p>
        </p:txBody>
      </p:sp>
      <p:grpSp>
        <p:nvGrpSpPr>
          <p:cNvPr id="31" name="组合 30"/>
          <p:cNvGrpSpPr/>
          <p:nvPr/>
        </p:nvGrpSpPr>
        <p:grpSpPr>
          <a:xfrm>
            <a:off x="1254125" y="1888255"/>
            <a:ext cx="4120515" cy="307113"/>
            <a:chOff x="10993" y="2362"/>
            <a:chExt cx="6489" cy="592"/>
          </a:xfrm>
        </p:grpSpPr>
        <p:sp>
          <p:nvSpPr>
            <p:cNvPr id="78" name="TextBox 20"/>
            <p:cNvSpPr txBox="1"/>
            <p:nvPr/>
          </p:nvSpPr>
          <p:spPr>
            <a:xfrm>
              <a:off x="10993" y="2373"/>
              <a:ext cx="2151" cy="577"/>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p>
              <a:pPr algn="ctr"/>
              <a:r>
                <a:rPr lang="zh-CN" altLang="en-US" sz="900" b="1" dirty="0" smtClean="0">
                  <a:solidFill>
                    <a:schemeClr val="bg1"/>
                  </a:solidFill>
                  <a:latin typeface="微软雅黑" panose="020B0503020204020204" charset="-122"/>
                  <a:ea typeface="微软雅黑" panose="020B0503020204020204" charset="-122"/>
                  <a:cs typeface="Arial" panose="020B0604020202090204" pitchFamily="34" charset="0"/>
                </a:rPr>
                <a:t>电池材料</a:t>
              </a:r>
              <a:r>
                <a:rPr lang="zh-CN" altLang="en-US" sz="800" b="1" dirty="0" smtClean="0">
                  <a:solidFill>
                    <a:schemeClr val="bg1"/>
                  </a:solidFill>
                  <a:latin typeface="微软雅黑" panose="020B0503020204020204" charset="-122"/>
                  <a:ea typeface="微软雅黑" panose="020B0503020204020204" charset="-122"/>
                  <a:cs typeface="Arial" panose="020B0604020202090204" pitchFamily="34" charset="0"/>
                </a:rPr>
                <a:t>（类似动力电池）</a:t>
              </a:r>
              <a:endParaRPr lang="zh-CN" altLang="en-US" sz="800" b="1" dirty="0" smtClean="0">
                <a:solidFill>
                  <a:schemeClr val="bg1"/>
                </a:solidFill>
                <a:latin typeface="微软雅黑" panose="020B0503020204020204" charset="-122"/>
                <a:ea typeface="微软雅黑" panose="020B0503020204020204" charset="-122"/>
                <a:cs typeface="Arial" panose="020B0604020202090204" pitchFamily="34" charset="0"/>
              </a:endParaRPr>
            </a:p>
          </p:txBody>
        </p:sp>
        <p:sp>
          <p:nvSpPr>
            <p:cNvPr id="8" name="TextBox 21"/>
            <p:cNvSpPr txBox="1"/>
            <p:nvPr/>
          </p:nvSpPr>
          <p:spPr>
            <a:xfrm>
              <a:off x="13246" y="2362"/>
              <a:ext cx="2154" cy="592"/>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sz="900" dirty="0">
                  <a:solidFill>
                    <a:schemeClr val="bg1"/>
                  </a:solidFill>
                  <a:latin typeface="微软雅黑" panose="020B0503020204020204" charset="-122"/>
                  <a:ea typeface="微软雅黑" panose="020B0503020204020204" charset="-122"/>
                </a:rPr>
                <a:t>电芯（锂电/钠电/液流）</a:t>
              </a:r>
              <a:endParaRPr lang="zh-CN" altLang="en-US" sz="900" dirty="0">
                <a:solidFill>
                  <a:schemeClr val="bg1"/>
                </a:solidFill>
                <a:latin typeface="微软雅黑" panose="020B0503020204020204" charset="-122"/>
                <a:ea typeface="微软雅黑" panose="020B0503020204020204" charset="-122"/>
              </a:endParaRPr>
            </a:p>
          </p:txBody>
        </p:sp>
        <p:sp>
          <p:nvSpPr>
            <p:cNvPr id="14" name="TextBox 21"/>
            <p:cNvSpPr txBox="1"/>
            <p:nvPr/>
          </p:nvSpPr>
          <p:spPr>
            <a:xfrm>
              <a:off x="15489" y="2363"/>
              <a:ext cx="1993" cy="570"/>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sz="800" dirty="0">
                  <a:solidFill>
                    <a:schemeClr val="bg1"/>
                  </a:solidFill>
                  <a:latin typeface="微软雅黑" panose="020B0503020204020204" charset="-122"/>
                  <a:ea typeface="微软雅黑" panose="020B0503020204020204" charset="-122"/>
                </a:rPr>
                <a:t>功率器件（IGBT / SiC）</a:t>
              </a:r>
              <a:endParaRPr lang="zh-CN" altLang="en-US" sz="800" dirty="0">
                <a:solidFill>
                  <a:schemeClr val="bg1"/>
                </a:solidFill>
                <a:latin typeface="微软雅黑" panose="020B0503020204020204" charset="-122"/>
                <a:ea typeface="微软雅黑" panose="020B0503020204020204" charset="-122"/>
              </a:endParaRPr>
            </a:p>
          </p:txBody>
        </p:sp>
      </p:grpSp>
      <p:sp>
        <p:nvSpPr>
          <p:cNvPr id="18" name="文本框 17"/>
          <p:cNvSpPr txBox="1"/>
          <p:nvPr/>
        </p:nvSpPr>
        <p:spPr>
          <a:xfrm>
            <a:off x="1257935" y="2276475"/>
            <a:ext cx="2501265" cy="29146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rPr>
              <a:t>与动力电池产业链高度重合</a:t>
            </a:r>
            <a:endParaRPr lang="zh-CN" altLang="en-US" sz="1300">
              <a:solidFill>
                <a:schemeClr val="bg2">
                  <a:lumMod val="50000"/>
                </a:schemeClr>
              </a:solidFill>
              <a:latin typeface="微软雅黑" panose="020B0503020204020204" charset="-122"/>
              <a:ea typeface="微软雅黑" panose="020B0503020204020204" charset="-122"/>
            </a:endParaRPr>
          </a:p>
        </p:txBody>
      </p:sp>
      <p:sp>
        <p:nvSpPr>
          <p:cNvPr id="32" name="文本框 31"/>
          <p:cNvSpPr txBox="1"/>
          <p:nvPr/>
        </p:nvSpPr>
        <p:spPr>
          <a:xfrm>
            <a:off x="3901440" y="2271395"/>
            <a:ext cx="1662430" cy="29146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sym typeface="+mn-ea"/>
              </a:rPr>
              <a:t>成本占比高</a:t>
            </a:r>
            <a:endParaRPr lang="zh-CN" altLang="en-US" sz="1300">
              <a:solidFill>
                <a:schemeClr val="bg2">
                  <a:lumMod val="50000"/>
                </a:schemeClr>
              </a:solidFill>
              <a:latin typeface="微软雅黑" panose="020B0503020204020204" charset="-122"/>
              <a:ea typeface="微软雅黑" panose="020B0503020204020204" charset="-122"/>
              <a:sym typeface="+mn-ea"/>
            </a:endParaRPr>
          </a:p>
        </p:txBody>
      </p:sp>
      <p:sp>
        <p:nvSpPr>
          <p:cNvPr id="33" name="圆角矩形 32"/>
          <p:cNvSpPr/>
          <p:nvPr/>
        </p:nvSpPr>
        <p:spPr>
          <a:xfrm>
            <a:off x="1275715" y="3601720"/>
            <a:ext cx="4123690" cy="349885"/>
          </a:xfrm>
          <a:prstGeom prst="roundRect">
            <a:avLst/>
          </a:prstGeom>
          <a:solidFill>
            <a:schemeClr val="bg1"/>
          </a:solidFill>
          <a:ln>
            <a:solidFill>
              <a:srgbClr val="6AAF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AutoShape 103"/>
          <p:cNvSpPr>
            <a:spLocks noChangeArrowheads="1"/>
          </p:cNvSpPr>
          <p:nvPr/>
        </p:nvSpPr>
        <p:spPr bwMode="auto">
          <a:xfrm>
            <a:off x="1266825" y="2668270"/>
            <a:ext cx="4526915" cy="400685"/>
          </a:xfrm>
          <a:prstGeom prst="homePlate">
            <a:avLst>
              <a:gd name="adj" fmla="val 26494"/>
            </a:avLst>
          </a:prstGeom>
        </p:spPr>
        <p:style>
          <a:lnRef idx="2">
            <a:schemeClr val="lt1"/>
          </a:lnRef>
          <a:fillRef idx="1">
            <a:schemeClr val="accent1"/>
          </a:fillRef>
          <a:effectRef idx="1">
            <a:schemeClr val="accent1"/>
          </a:effectRef>
          <a:fontRef idx="minor">
            <a:schemeClr val="lt1"/>
          </a:fontRef>
        </p:style>
        <p:txBody>
          <a:bodyPr lIns="182880" tIns="91440" bIns="91440" anchor="ctr"/>
          <a:lstStyle/>
          <a:p>
            <a:pPr algn="ctr" eaLnBrk="0" hangingPunct="0"/>
            <a:r>
              <a:rPr sz="1600" b="1" dirty="0" smtClean="0">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rPr>
              <a:t>中游（储能系统核心）（重点）</a:t>
            </a:r>
            <a:endParaRPr sz="1600" b="1" dirty="0" smtClean="0">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grpSp>
        <p:nvGrpSpPr>
          <p:cNvPr id="35" name="组合 34"/>
          <p:cNvGrpSpPr/>
          <p:nvPr/>
        </p:nvGrpSpPr>
        <p:grpSpPr>
          <a:xfrm>
            <a:off x="1275715" y="3162056"/>
            <a:ext cx="2970530" cy="377666"/>
            <a:chOff x="10993" y="2373"/>
            <a:chExt cx="4678" cy="728"/>
          </a:xfrm>
        </p:grpSpPr>
        <p:sp>
          <p:nvSpPr>
            <p:cNvPr id="36" name="TextBox 20"/>
            <p:cNvSpPr txBox="1"/>
            <p:nvPr/>
          </p:nvSpPr>
          <p:spPr>
            <a:xfrm>
              <a:off x="10993" y="2373"/>
              <a:ext cx="1423" cy="711"/>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p>
              <a:pPr algn="ctr">
                <a:lnSpc>
                  <a:spcPct val="100000"/>
                </a:lnSpc>
              </a:pPr>
              <a:r>
                <a:rPr lang="zh-CN" altLang="en-US" sz="900" b="1" dirty="0" smtClean="0">
                  <a:solidFill>
                    <a:schemeClr val="bg1"/>
                  </a:solidFill>
                  <a:latin typeface="微软雅黑" panose="020B0503020204020204" charset="-122"/>
                  <a:ea typeface="微软雅黑" panose="020B0503020204020204" charset="-122"/>
                  <a:cs typeface="Arial" panose="020B0604020202090204" pitchFamily="34" charset="0"/>
                </a:rPr>
                <a:t>电池系统</a:t>
              </a:r>
              <a:endParaRPr lang="zh-CN" altLang="en-US" sz="900" b="1" dirty="0" smtClean="0">
                <a:solidFill>
                  <a:schemeClr val="bg1"/>
                </a:solidFill>
                <a:latin typeface="微软雅黑" panose="020B0503020204020204" charset="-122"/>
                <a:ea typeface="微软雅黑" panose="020B0503020204020204" charset="-122"/>
                <a:cs typeface="Arial" panose="020B0604020202090204" pitchFamily="34" charset="0"/>
              </a:endParaRPr>
            </a:p>
          </p:txBody>
        </p:sp>
        <p:sp>
          <p:nvSpPr>
            <p:cNvPr id="37" name="TextBox 21"/>
            <p:cNvSpPr txBox="1"/>
            <p:nvPr/>
          </p:nvSpPr>
          <p:spPr>
            <a:xfrm>
              <a:off x="12508" y="2377"/>
              <a:ext cx="1549" cy="712"/>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pPr algn="ctr">
                <a:lnSpc>
                  <a:spcPct val="100000"/>
                </a:lnSpc>
                <a:spcBef>
                  <a:spcPts val="0"/>
                </a:spcBef>
                <a:spcAft>
                  <a:spcPts val="0"/>
                </a:spcAft>
              </a:pPr>
              <a:r>
                <a:rPr lang="zh-CN" altLang="en-US" sz="900" dirty="0">
                  <a:solidFill>
                    <a:schemeClr val="bg1"/>
                  </a:solidFill>
                  <a:latin typeface="微软雅黑" panose="020B0503020204020204" charset="-122"/>
                  <a:ea typeface="微软雅黑" panose="020B0503020204020204" charset="-122"/>
                </a:rPr>
                <a:t>PCS</a:t>
              </a:r>
              <a:r>
                <a:rPr lang="zh-CN" altLang="en-US" sz="700" dirty="0">
                  <a:solidFill>
                    <a:schemeClr val="bg1"/>
                  </a:solidFill>
                  <a:latin typeface="微软雅黑" panose="020B0503020204020204" charset="-122"/>
                  <a:ea typeface="微软雅黑" panose="020B0503020204020204" charset="-122"/>
                </a:rPr>
                <a:t>（储能变流器）</a:t>
              </a:r>
              <a:endParaRPr lang="zh-CN" altLang="en-US" sz="700" dirty="0">
                <a:solidFill>
                  <a:schemeClr val="bg1"/>
                </a:solidFill>
                <a:latin typeface="微软雅黑" panose="020B0503020204020204" charset="-122"/>
                <a:ea typeface="微软雅黑" panose="020B0503020204020204" charset="-122"/>
              </a:endParaRPr>
            </a:p>
          </p:txBody>
        </p:sp>
        <p:sp>
          <p:nvSpPr>
            <p:cNvPr id="39" name="TextBox 21"/>
            <p:cNvSpPr txBox="1"/>
            <p:nvPr/>
          </p:nvSpPr>
          <p:spPr>
            <a:xfrm>
              <a:off x="14149" y="2397"/>
              <a:ext cx="1522" cy="704"/>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sz="900" dirty="0">
                  <a:solidFill>
                    <a:schemeClr val="bg1"/>
                  </a:solidFill>
                  <a:latin typeface="微软雅黑" panose="020B0503020204020204" charset="-122"/>
                  <a:ea typeface="微软雅黑" panose="020B0503020204020204" charset="-122"/>
                </a:rPr>
                <a:t>BMS</a:t>
              </a:r>
              <a:r>
                <a:rPr lang="zh-CN" altLang="en-US" sz="800" dirty="0">
                  <a:solidFill>
                    <a:schemeClr val="bg1"/>
                  </a:solidFill>
                  <a:latin typeface="微软雅黑" panose="020B0503020204020204" charset="-122"/>
                  <a:ea typeface="微软雅黑" panose="020B0503020204020204" charset="-122"/>
                </a:rPr>
                <a:t>（电池管理）</a:t>
              </a:r>
              <a:endParaRPr lang="zh-CN" altLang="en-US" sz="800" dirty="0">
                <a:solidFill>
                  <a:schemeClr val="bg1"/>
                </a:solidFill>
                <a:latin typeface="微软雅黑" panose="020B0503020204020204" charset="-122"/>
                <a:ea typeface="微软雅黑" panose="020B0503020204020204" charset="-122"/>
              </a:endParaRPr>
            </a:p>
          </p:txBody>
        </p:sp>
      </p:grpSp>
      <p:sp>
        <p:nvSpPr>
          <p:cNvPr id="44" name="文本框 43"/>
          <p:cNvSpPr txBox="1"/>
          <p:nvPr/>
        </p:nvSpPr>
        <p:spPr>
          <a:xfrm>
            <a:off x="1288415" y="3630295"/>
            <a:ext cx="2440940" cy="29146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rPr>
              <a:t>系统集成属性极强</a:t>
            </a:r>
            <a:endParaRPr lang="zh-CN" altLang="en-US" sz="1300">
              <a:solidFill>
                <a:schemeClr val="bg2">
                  <a:lumMod val="50000"/>
                </a:schemeClr>
              </a:solidFill>
              <a:latin typeface="微软雅黑" panose="020B0503020204020204" charset="-122"/>
              <a:ea typeface="微软雅黑" panose="020B0503020204020204" charset="-122"/>
            </a:endParaRPr>
          </a:p>
        </p:txBody>
      </p:sp>
      <p:sp>
        <p:nvSpPr>
          <p:cNvPr id="45" name="文本框 44"/>
          <p:cNvSpPr txBox="1"/>
          <p:nvPr/>
        </p:nvSpPr>
        <p:spPr>
          <a:xfrm>
            <a:off x="3221355" y="3625215"/>
            <a:ext cx="2200275" cy="29146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sym typeface="+mn-ea"/>
              </a:rPr>
              <a:t>技术壁垒在“系统能力”</a:t>
            </a:r>
            <a:endParaRPr lang="zh-CN" altLang="en-US" sz="1300">
              <a:solidFill>
                <a:schemeClr val="bg2">
                  <a:lumMod val="50000"/>
                </a:schemeClr>
              </a:solidFill>
              <a:latin typeface="微软雅黑" panose="020B0503020204020204" charset="-122"/>
              <a:ea typeface="微软雅黑" panose="020B0503020204020204" charset="-122"/>
              <a:sym typeface="+mn-ea"/>
            </a:endParaRPr>
          </a:p>
        </p:txBody>
      </p:sp>
      <p:sp>
        <p:nvSpPr>
          <p:cNvPr id="46" name="圆角矩形 45"/>
          <p:cNvSpPr/>
          <p:nvPr/>
        </p:nvSpPr>
        <p:spPr>
          <a:xfrm>
            <a:off x="1266825" y="4970780"/>
            <a:ext cx="4123690" cy="349885"/>
          </a:xfrm>
          <a:prstGeom prst="roundRect">
            <a:avLst/>
          </a:prstGeom>
          <a:solidFill>
            <a:schemeClr val="bg1"/>
          </a:solidFill>
          <a:ln>
            <a:solidFill>
              <a:srgbClr val="6AAF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7" name="AutoShape 103"/>
          <p:cNvSpPr>
            <a:spLocks noChangeArrowheads="1"/>
          </p:cNvSpPr>
          <p:nvPr/>
        </p:nvSpPr>
        <p:spPr bwMode="auto">
          <a:xfrm>
            <a:off x="1270635" y="4017645"/>
            <a:ext cx="4526915" cy="400685"/>
          </a:xfrm>
          <a:prstGeom prst="homePlate">
            <a:avLst>
              <a:gd name="adj" fmla="val 26494"/>
            </a:avLst>
          </a:prstGeom>
        </p:spPr>
        <p:style>
          <a:lnRef idx="2">
            <a:schemeClr val="lt1"/>
          </a:lnRef>
          <a:fillRef idx="1">
            <a:schemeClr val="accent1"/>
          </a:fillRef>
          <a:effectRef idx="1">
            <a:schemeClr val="accent1"/>
          </a:effectRef>
          <a:fontRef idx="minor">
            <a:schemeClr val="lt1"/>
          </a:fontRef>
        </p:style>
        <p:txBody>
          <a:bodyPr lIns="182880" tIns="91440" bIns="91440" anchor="ctr"/>
          <a:lstStyle/>
          <a:p>
            <a:pPr algn="ctr" eaLnBrk="0" hangingPunct="0"/>
            <a:r>
              <a:rPr lang="zh-CN" sz="1600" b="1" dirty="0" smtClean="0">
                <a:solidFill>
                  <a:schemeClr val="bg1"/>
                </a:solidFill>
                <a:latin typeface="微软雅黑" panose="020B0503020204020204" charset="-122"/>
                <a:ea typeface="微软雅黑" panose="020B0503020204020204" charset="-122"/>
              </a:rPr>
              <a:t>下</a:t>
            </a:r>
            <a:r>
              <a:rPr sz="1600" b="1" dirty="0" smtClean="0">
                <a:solidFill>
                  <a:schemeClr val="bg1"/>
                </a:solidFill>
                <a:latin typeface="微软雅黑" panose="020B0503020204020204" charset="-122"/>
                <a:ea typeface="微软雅黑" panose="020B0503020204020204" charset="-122"/>
              </a:rPr>
              <a:t>游（应用场景）</a:t>
            </a:r>
            <a:endParaRPr sz="1600" b="1" dirty="0" smtClean="0">
              <a:solidFill>
                <a:schemeClr val="bg1"/>
              </a:solidFill>
              <a:latin typeface="微软雅黑" panose="020B0503020204020204" charset="-122"/>
              <a:ea typeface="微软雅黑" panose="020B0503020204020204" charset="-122"/>
            </a:endParaRPr>
          </a:p>
        </p:txBody>
      </p:sp>
      <p:grpSp>
        <p:nvGrpSpPr>
          <p:cNvPr id="52" name="组合 51"/>
          <p:cNvGrpSpPr/>
          <p:nvPr/>
        </p:nvGrpSpPr>
        <p:grpSpPr>
          <a:xfrm>
            <a:off x="1279525" y="4520321"/>
            <a:ext cx="4110990" cy="367809"/>
            <a:chOff x="10993" y="2373"/>
            <a:chExt cx="6474" cy="709"/>
          </a:xfrm>
        </p:grpSpPr>
        <p:sp>
          <p:nvSpPr>
            <p:cNvPr id="53" name="TextBox 20"/>
            <p:cNvSpPr txBox="1"/>
            <p:nvPr/>
          </p:nvSpPr>
          <p:spPr>
            <a:xfrm>
              <a:off x="10993" y="2373"/>
              <a:ext cx="1957" cy="703"/>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p>
              <a:pPr algn="ctr"/>
              <a:r>
                <a:rPr lang="zh-CN" altLang="en-US" sz="900" b="1" dirty="0" smtClean="0">
                  <a:solidFill>
                    <a:schemeClr val="bg1"/>
                  </a:solidFill>
                  <a:latin typeface="微软雅黑" panose="020B0503020204020204" charset="-122"/>
                  <a:ea typeface="微软雅黑" panose="020B0503020204020204" charset="-122"/>
                  <a:cs typeface="Arial" panose="020B0604020202090204" pitchFamily="34" charset="0"/>
                </a:rPr>
                <a:t>电网侧储能（最大）</a:t>
              </a:r>
              <a:endParaRPr lang="zh-CN" altLang="en-US" sz="900" b="1" dirty="0" smtClean="0">
                <a:solidFill>
                  <a:schemeClr val="bg1"/>
                </a:solidFill>
                <a:latin typeface="微软雅黑" panose="020B0503020204020204" charset="-122"/>
                <a:ea typeface="微软雅黑" panose="020B0503020204020204" charset="-122"/>
                <a:cs typeface="Arial" panose="020B0604020202090204" pitchFamily="34" charset="0"/>
              </a:endParaRPr>
            </a:p>
          </p:txBody>
        </p:sp>
        <p:sp>
          <p:nvSpPr>
            <p:cNvPr id="54" name="TextBox 21"/>
            <p:cNvSpPr txBox="1"/>
            <p:nvPr/>
          </p:nvSpPr>
          <p:spPr>
            <a:xfrm>
              <a:off x="13013" y="2377"/>
              <a:ext cx="2100" cy="705"/>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sz="900" dirty="0">
                  <a:solidFill>
                    <a:schemeClr val="bg1"/>
                  </a:solidFill>
                  <a:latin typeface="微软雅黑" panose="020B0503020204020204" charset="-122"/>
                  <a:ea typeface="微软雅黑" panose="020B0503020204020204" charset="-122"/>
                </a:rPr>
                <a:t>工商业储能（增长最快）</a:t>
              </a:r>
              <a:endParaRPr lang="zh-CN" altLang="en-US" sz="900" dirty="0">
                <a:solidFill>
                  <a:schemeClr val="bg1"/>
                </a:solidFill>
                <a:latin typeface="微软雅黑" panose="020B0503020204020204" charset="-122"/>
                <a:ea typeface="微软雅黑" panose="020B0503020204020204" charset="-122"/>
              </a:endParaRPr>
            </a:p>
          </p:txBody>
        </p:sp>
        <p:sp>
          <p:nvSpPr>
            <p:cNvPr id="62" name="TextBox 21"/>
            <p:cNvSpPr txBox="1"/>
            <p:nvPr/>
          </p:nvSpPr>
          <p:spPr>
            <a:xfrm>
              <a:off x="15176" y="2380"/>
              <a:ext cx="2291" cy="695"/>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sz="1000" dirty="0">
                  <a:solidFill>
                    <a:schemeClr val="bg1"/>
                  </a:solidFill>
                  <a:latin typeface="微软雅黑" panose="020B0503020204020204" charset="-122"/>
                  <a:ea typeface="微软雅黑" panose="020B0503020204020204" charset="-122"/>
                </a:rPr>
                <a:t>户用储能（海外为主）</a:t>
              </a:r>
              <a:endParaRPr lang="zh-CN" altLang="en-US" sz="1000" dirty="0">
                <a:solidFill>
                  <a:schemeClr val="bg1"/>
                </a:solidFill>
                <a:latin typeface="微软雅黑" panose="020B0503020204020204" charset="-122"/>
                <a:ea typeface="微软雅黑" panose="020B0503020204020204" charset="-122"/>
              </a:endParaRPr>
            </a:p>
          </p:txBody>
        </p:sp>
      </p:grpSp>
      <p:sp>
        <p:nvSpPr>
          <p:cNvPr id="64" name="文本框 63"/>
          <p:cNvSpPr txBox="1"/>
          <p:nvPr/>
        </p:nvSpPr>
        <p:spPr>
          <a:xfrm>
            <a:off x="1377950" y="4999355"/>
            <a:ext cx="2656840" cy="29146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rPr>
              <a:t>应用驱动明显</a:t>
            </a:r>
            <a:endParaRPr lang="zh-CN" altLang="en-US" sz="1300">
              <a:solidFill>
                <a:schemeClr val="bg2">
                  <a:lumMod val="50000"/>
                </a:schemeClr>
              </a:solidFill>
              <a:latin typeface="微软雅黑" panose="020B0503020204020204" charset="-122"/>
              <a:ea typeface="微软雅黑" panose="020B0503020204020204" charset="-122"/>
            </a:endParaRPr>
          </a:p>
        </p:txBody>
      </p:sp>
      <p:sp>
        <p:nvSpPr>
          <p:cNvPr id="66" name="Rectangle 5"/>
          <p:cNvSpPr/>
          <p:nvPr/>
        </p:nvSpPr>
        <p:spPr>
          <a:xfrm>
            <a:off x="724535" y="1391285"/>
            <a:ext cx="473075" cy="3929380"/>
          </a:xfrm>
          <a:prstGeom prst="rect">
            <a:avLst/>
          </a:prstGeom>
          <a:gradFill>
            <a:gsLst>
              <a:gs pos="0">
                <a:schemeClr val="bg2">
                  <a:lumMod val="90000"/>
                </a:schemeClr>
              </a:gs>
              <a:gs pos="100000">
                <a:schemeClr val="accent1">
                  <a:lumMod val="20000"/>
                  <a:lumOff val="80000"/>
                </a:schemeClr>
              </a:gs>
            </a:gsLst>
            <a:lin scaled="0"/>
          </a:gra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tIns="90000" bIns="90000" numCol="1" spcCol="0" rtlCol="0" fromWordArt="0" anchor="ctr" anchorCtr="0" forceAA="0" compatLnSpc="1">
            <a:noAutofit/>
          </a:bodyPr>
          <a:p>
            <a:pPr lvl="0" algn="ctr">
              <a:buClrTx/>
              <a:buSzTx/>
              <a:buFontTx/>
            </a:pPr>
            <a:r>
              <a:rPr lang="zh-CN" altLang="en-US" sz="2400" b="1" cap="all" noProof="0" dirty="0">
                <a:ln>
                  <a:noFill/>
                </a:ln>
                <a:solidFill>
                  <a:schemeClr val="tx1">
                    <a:lumMod val="85000"/>
                    <a:lumOff val="15000"/>
                  </a:schemeClr>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储能</a:t>
            </a:r>
            <a:r>
              <a:rPr lang="zh-CN" altLang="en-US" sz="2400" b="1" cap="all" noProof="0" dirty="0">
                <a:ln>
                  <a:noFill/>
                </a:ln>
                <a:solidFill>
                  <a:schemeClr val="tx1">
                    <a:lumMod val="85000"/>
                    <a:lumOff val="15000"/>
                  </a:schemeClr>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产业链</a:t>
            </a:r>
            <a:endParaRPr lang="zh-CN" altLang="en-US" sz="2400" b="1" cap="all" noProof="0" dirty="0">
              <a:ln>
                <a:noFill/>
              </a:ln>
              <a:solidFill>
                <a:schemeClr val="tx1">
                  <a:lumMod val="85000"/>
                  <a:lumOff val="15000"/>
                </a:schemeClr>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67" name="文本框 66"/>
          <p:cNvSpPr txBox="1"/>
          <p:nvPr/>
        </p:nvSpPr>
        <p:spPr>
          <a:xfrm>
            <a:off x="984250" y="5872480"/>
            <a:ext cx="5363210" cy="553085"/>
          </a:xfrm>
          <a:prstGeom prst="rect">
            <a:avLst/>
          </a:prstGeom>
        </p:spPr>
        <p:txBody>
          <a:bodyPr wrap="square">
            <a:spAutoFit/>
          </a:bodyPr>
          <a:p>
            <a:pPr algn="ctr">
              <a:lnSpc>
                <a:spcPct val="150000"/>
              </a:lnSpc>
            </a:pPr>
            <a:r>
              <a:rPr lang="zh-CN" altLang="en-US" sz="190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储能= </a:t>
            </a:r>
            <a:r>
              <a:rPr lang="zh-CN" altLang="en-US" sz="2000" b="1">
                <a:solidFill>
                  <a:srgbClr val="0070C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电池 + 电力系统 + 能源调度</a:t>
            </a:r>
            <a:r>
              <a:rPr lang="zh-CN" altLang="en-US" sz="190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的融合产业</a:t>
            </a:r>
            <a:endParaRPr lang="zh-CN" altLang="en-US" sz="190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endParaRPr>
          </a:p>
        </p:txBody>
      </p:sp>
      <p:sp>
        <p:nvSpPr>
          <p:cNvPr id="2" name="TextBox 21"/>
          <p:cNvSpPr txBox="1"/>
          <p:nvPr/>
        </p:nvSpPr>
        <p:spPr>
          <a:xfrm>
            <a:off x="4300220" y="3169285"/>
            <a:ext cx="1054100" cy="365125"/>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sz="900" dirty="0">
                <a:solidFill>
                  <a:schemeClr val="bg1"/>
                </a:solidFill>
                <a:latin typeface="微软雅黑" panose="020B0503020204020204" charset="-122"/>
                <a:ea typeface="微软雅黑" panose="020B0503020204020204" charset="-122"/>
              </a:rPr>
              <a:t>EMS（能量管理）</a:t>
            </a:r>
            <a:endParaRPr lang="zh-CN" altLang="en-US" sz="900" dirty="0">
              <a:solidFill>
                <a:schemeClr val="bg1"/>
              </a:solidFill>
              <a:latin typeface="微软雅黑" panose="020B0503020204020204" charset="-122"/>
              <a:ea typeface="微软雅黑" panose="020B0503020204020204" charset="-122"/>
            </a:endParaRPr>
          </a:p>
        </p:txBody>
      </p:sp>
      <p:sp>
        <p:nvSpPr>
          <p:cNvPr id="5" name="文本框 4"/>
          <p:cNvSpPr txBox="1"/>
          <p:nvPr/>
        </p:nvSpPr>
        <p:spPr>
          <a:xfrm>
            <a:off x="3543935" y="4980940"/>
            <a:ext cx="1826895" cy="29146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sym typeface="+mn-ea"/>
              </a:rPr>
              <a:t>商业模式逐步清晰</a:t>
            </a:r>
            <a:endParaRPr lang="zh-CN" altLang="en-US" sz="1300">
              <a:solidFill>
                <a:schemeClr val="bg2">
                  <a:lumMod val="50000"/>
                </a:schemeClr>
              </a:solidFill>
              <a:latin typeface="微软雅黑" panose="020B0503020204020204" charset="-122"/>
              <a:ea typeface="微软雅黑" panose="020B0503020204020204" charset="-122"/>
              <a:sym typeface="+mn-ea"/>
            </a:endParaRPr>
          </a:p>
        </p:txBody>
      </p:sp>
      <p:sp>
        <p:nvSpPr>
          <p:cNvPr id="6" name="Rounded Rectangle 65"/>
          <p:cNvSpPr/>
          <p:nvPr/>
        </p:nvSpPr>
        <p:spPr>
          <a:xfrm>
            <a:off x="7296785" y="5248910"/>
            <a:ext cx="4286885" cy="1139190"/>
          </a:xfrm>
          <a:prstGeom prst="roundRect">
            <a:avLst/>
          </a:prstGeom>
          <a:solidFill>
            <a:srgbClr val="EBF4F5"/>
          </a:solidFill>
          <a:ln w="12700">
            <a:solidFill>
              <a:srgbClr val="C8DCD7"/>
            </a:solidFill>
          </a:ln>
        </p:spPr>
        <p:style>
          <a:lnRef idx="1">
            <a:schemeClr val="accent1"/>
          </a:lnRef>
          <a:fillRef idx="3">
            <a:schemeClr val="accent1"/>
          </a:fillRef>
          <a:effectRef idx="2">
            <a:schemeClr val="accent1"/>
          </a:effectRef>
          <a:fontRef idx="minor">
            <a:schemeClr val="lt1"/>
          </a:fontRef>
        </p:style>
        <p:txBody>
          <a:bodyPr rtlCol="0" anchor="ctr"/>
          <a:p>
            <a:pPr algn="ctr"/>
            <a:endParaRPr sz="2400">
              <a:solidFill>
                <a:schemeClr val="tx1"/>
              </a:solidFill>
              <a:latin typeface="微软雅黑" panose="020B0503020204020204" charset="-122"/>
              <a:ea typeface="微软雅黑" panose="020B0503020204020204" charset="-122"/>
            </a:endParaRPr>
          </a:p>
        </p:txBody>
      </p:sp>
      <p:sp>
        <p:nvSpPr>
          <p:cNvPr id="7" name="Rectangle 2"/>
          <p:cNvSpPr/>
          <p:nvPr/>
        </p:nvSpPr>
        <p:spPr>
          <a:xfrm>
            <a:off x="7271385" y="5332095"/>
            <a:ext cx="4358005" cy="816610"/>
          </a:xfrm>
          <a:prstGeom prst="rect">
            <a:avLst/>
          </a:prstGeom>
        </p:spPr>
        <p:txBody>
          <a:bodyPr wrap="square">
            <a:noAutofit/>
          </a:bodyPr>
          <a:p>
            <a:pPr marL="285750" indent="-285750" algn="l">
              <a:lnSpc>
                <a:spcPct val="120000"/>
              </a:lnSpc>
              <a:buFont typeface="Wingdings" panose="05000000000000000000" charset="0"/>
              <a:buChar char=""/>
            </a:pPr>
            <a:r>
              <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rPr>
              <a:t>电池系统：</a:t>
            </a:r>
            <a:r>
              <a:rPr sz="1600" spc="120" dirty="0">
                <a:solidFill>
                  <a:schemeClr val="bg2">
                    <a:lumMod val="50000"/>
                  </a:schemeClr>
                </a:solidFill>
                <a:latin typeface="微软雅黑" panose="020B0503020204020204" charset="-122"/>
                <a:ea typeface="微软雅黑" panose="020B0503020204020204" charset="-122"/>
                <a:cs typeface="思源黑体 CN Medium" pitchFamily="34" charset="-122"/>
              </a:rPr>
              <a:t>成本占比最高</a:t>
            </a:r>
            <a:endParaRPr sz="1600" spc="120" dirty="0">
              <a:solidFill>
                <a:schemeClr val="bg2">
                  <a:lumMod val="50000"/>
                </a:schemeClr>
              </a:solidFill>
              <a:latin typeface="微软雅黑" panose="020B0503020204020204" charset="-122"/>
              <a:ea typeface="微软雅黑" panose="020B0503020204020204" charset="-122"/>
              <a:cs typeface="思源黑体 CN Medium" pitchFamily="34" charset="-122"/>
            </a:endParaRPr>
          </a:p>
          <a:p>
            <a:pPr marL="285750" indent="-285750" algn="l">
              <a:lnSpc>
                <a:spcPct val="120000"/>
              </a:lnSpc>
              <a:buFont typeface="Wingdings" panose="05000000000000000000" charset="0"/>
              <a:buChar char=""/>
            </a:pPr>
            <a:r>
              <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rPr>
              <a:t>PCS/系统集成：</a:t>
            </a:r>
            <a:r>
              <a:rPr sz="1600" spc="120" dirty="0">
                <a:solidFill>
                  <a:schemeClr val="bg2">
                    <a:lumMod val="50000"/>
                  </a:schemeClr>
                </a:solidFill>
                <a:latin typeface="微软雅黑" panose="020B0503020204020204" charset="-122"/>
                <a:ea typeface="微软雅黑" panose="020B0503020204020204" charset="-122"/>
                <a:cs typeface="思源黑体 CN Medium" pitchFamily="34" charset="-122"/>
              </a:rPr>
              <a:t>利润核心</a:t>
            </a:r>
            <a:endParaRPr sz="1600" spc="120" dirty="0">
              <a:solidFill>
                <a:schemeClr val="bg2">
                  <a:lumMod val="50000"/>
                </a:schemeClr>
              </a:solidFill>
              <a:latin typeface="微软雅黑" panose="020B0503020204020204" charset="-122"/>
              <a:ea typeface="微软雅黑" panose="020B0503020204020204" charset="-122"/>
              <a:cs typeface="思源黑体 CN Medium" pitchFamily="34" charset="-122"/>
            </a:endParaRPr>
          </a:p>
          <a:p>
            <a:pPr marL="285750" indent="-285750" algn="l">
              <a:lnSpc>
                <a:spcPct val="120000"/>
              </a:lnSpc>
              <a:buFont typeface="Wingdings" panose="05000000000000000000" charset="0"/>
              <a:buChar char=""/>
            </a:pPr>
            <a:r>
              <a:rPr sz="1400" spc="120" dirty="0">
                <a:solidFill>
                  <a:schemeClr val="tx1">
                    <a:lumMod val="85000"/>
                    <a:lumOff val="15000"/>
                  </a:schemeClr>
                </a:solidFill>
                <a:latin typeface="微软雅黑" panose="020B0503020204020204" charset="-122"/>
                <a:ea typeface="微软雅黑" panose="020B0503020204020204" charset="-122"/>
                <a:cs typeface="思源黑体 CN Medium" pitchFamily="34" charset="-122"/>
              </a:rPr>
              <a:t>应用端：</a:t>
            </a:r>
            <a:r>
              <a:rPr sz="1600" spc="120" dirty="0">
                <a:solidFill>
                  <a:schemeClr val="bg2">
                    <a:lumMod val="50000"/>
                  </a:schemeClr>
                </a:solidFill>
                <a:latin typeface="微软雅黑" panose="020B0503020204020204" charset="-122"/>
                <a:ea typeface="微软雅黑" panose="020B0503020204020204" charset="-122"/>
                <a:cs typeface="思源黑体 CN Medium" pitchFamily="34" charset="-122"/>
              </a:rPr>
              <a:t>决定规模</a:t>
            </a:r>
            <a:endParaRPr sz="1600" spc="120" dirty="0">
              <a:solidFill>
                <a:schemeClr val="bg2">
                  <a:lumMod val="50000"/>
                </a:schemeClr>
              </a:solidFill>
              <a:latin typeface="微软雅黑" panose="020B0503020204020204" charset="-122"/>
              <a:ea typeface="微软雅黑" panose="020B0503020204020204" charset="-122"/>
              <a:cs typeface="思源黑体 CN Medium" pitchFamily="34" charset="-122"/>
            </a:endParaRPr>
          </a:p>
        </p:txBody>
      </p:sp>
      <p:sp>
        <p:nvSpPr>
          <p:cNvPr id="9" name="TextBox 3"/>
          <p:cNvSpPr txBox="1"/>
          <p:nvPr/>
        </p:nvSpPr>
        <p:spPr>
          <a:xfrm>
            <a:off x="8259499" y="4857301"/>
            <a:ext cx="2158551" cy="414020"/>
          </a:xfrm>
          <a:prstGeom prst="rect">
            <a:avLst/>
          </a:prstGeom>
          <a:ln w="12700" cap="flat" cmpd="sng" algn="ctr">
            <a:noFill/>
            <a:prstDash val="dash"/>
            <a:miter lim="800000"/>
          </a:ln>
        </p:spPr>
        <p:style>
          <a:lnRef idx="0">
            <a:schemeClr val="accent1"/>
          </a:lnRef>
          <a:fillRef idx="0">
            <a:srgbClr val="FFFFFF"/>
          </a:fillRef>
          <a:effectRef idx="0">
            <a:srgbClr val="FFFFFF"/>
          </a:effectRef>
          <a:fontRef idx="minor">
            <a:schemeClr val="tx1"/>
          </a:fontRef>
        </p:style>
        <p:txBody>
          <a:bodyPr wrap="square" rtlCol="0">
            <a:spAutoFit/>
          </a:bodyPr>
          <a:p>
            <a:pPr algn="ctr"/>
            <a:r>
              <a:rPr lang="zh-CN" altLang="en-US" sz="2100" spc="100" noProof="0" dirty="0">
                <a:ln>
                  <a:noFill/>
                </a:ln>
                <a:solidFill>
                  <a:schemeClr val="bg2">
                    <a:lumMod val="50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思源黑体 CN Medium" pitchFamily="34" charset="-122"/>
                <a:sym typeface="+mn-ea"/>
              </a:rPr>
              <a:t>价值分布</a:t>
            </a:r>
            <a:endParaRPr lang="zh-CN" altLang="en-US" sz="2100" spc="100" noProof="0" dirty="0">
              <a:ln>
                <a:noFill/>
              </a:ln>
              <a:solidFill>
                <a:schemeClr val="bg2">
                  <a:lumMod val="50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思源黑体 CN Medium"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274955"/>
            <a:ext cx="9058910" cy="922020"/>
            <a:chOff x="1128" y="853"/>
            <a:chExt cx="14266" cy="1452"/>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3"/>
              </p:custDataLst>
            </p:nvPr>
          </p:nvSpPr>
          <p:spPr>
            <a:xfrm>
              <a:off x="2076" y="853"/>
              <a:ext cx="13318" cy="1452"/>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储能技术路线</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2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多技术并行，锂电主导</a:t>
              </a:r>
              <a:endParaRPr lang="zh-CN" altLang="en-US" sz="2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
        <p:nvSpPr>
          <p:cNvPr id="63" name="Rounded Rectangle 62"/>
          <p:cNvSpPr/>
          <p:nvPr/>
        </p:nvSpPr>
        <p:spPr>
          <a:xfrm>
            <a:off x="984250" y="1486535"/>
            <a:ext cx="1381125" cy="1014730"/>
          </a:xfrm>
          <a:prstGeom prst="roundRect">
            <a:avLst/>
          </a:prstGeom>
          <a:solidFill>
            <a:srgbClr val="246BBC"/>
          </a:solidFill>
          <a:ln>
            <a:noFill/>
          </a:ln>
        </p:spPr>
        <p:style>
          <a:lnRef idx="1">
            <a:schemeClr val="accent1"/>
          </a:lnRef>
          <a:fillRef idx="3">
            <a:schemeClr val="accent1"/>
          </a:fillRef>
          <a:effectRef idx="2">
            <a:schemeClr val="accent1"/>
          </a:effectRef>
          <a:fontRef idx="minor">
            <a:schemeClr val="lt1"/>
          </a:fontRef>
        </p:style>
        <p:txBody>
          <a:bodyPr rtlCol="0" anchor="ctr"/>
          <a:p>
            <a:pPr algn="ctr"/>
            <a:r>
              <a:rPr sz="2000" b="1">
                <a:solidFill>
                  <a:srgbClr val="FFFFFF"/>
                </a:solidFill>
                <a:latin typeface="微软雅黑" panose="020B0503020204020204" charset="-122"/>
                <a:ea typeface="微软雅黑" panose="020B0503020204020204" charset="-122"/>
              </a:rPr>
              <a:t>主流技术路线</a:t>
            </a:r>
            <a:endParaRPr sz="2000" b="1">
              <a:solidFill>
                <a:srgbClr val="FFFFFF"/>
              </a:solidFill>
              <a:latin typeface="微软雅黑" panose="020B0503020204020204" charset="-122"/>
              <a:ea typeface="微软雅黑" panose="020B0503020204020204" charset="-122"/>
            </a:endParaRPr>
          </a:p>
        </p:txBody>
      </p:sp>
      <p:sp>
        <p:nvSpPr>
          <p:cNvPr id="64" name="Rounded Rectangle 63"/>
          <p:cNvSpPr/>
          <p:nvPr/>
        </p:nvSpPr>
        <p:spPr>
          <a:xfrm>
            <a:off x="2515235" y="1486535"/>
            <a:ext cx="8578850" cy="1014730"/>
          </a:xfrm>
          <a:prstGeom prst="roundRect">
            <a:avLst/>
          </a:prstGeom>
          <a:solidFill>
            <a:srgbClr val="F3F8FF"/>
          </a:solidFill>
          <a:ln>
            <a:solidFill>
              <a:srgbClr val="CAD9EE"/>
            </a:solidFill>
          </a:ln>
          <a:effectLst/>
        </p:spPr>
        <p:style>
          <a:lnRef idx="1">
            <a:schemeClr val="accent1"/>
          </a:lnRef>
          <a:fillRef idx="3">
            <a:schemeClr val="accent1"/>
          </a:fillRef>
          <a:effectRef idx="2">
            <a:schemeClr val="accent1"/>
          </a:effectRef>
          <a:fontRef idx="minor">
            <a:schemeClr val="lt1"/>
          </a:fontRef>
        </p:style>
        <p:txBody>
          <a:bodyPr rtlCol="0" anchor="ctr"/>
          <a:p>
            <a:pPr algn="l"/>
            <a:r>
              <a:rPr sz="1500" b="1">
                <a:solidFill>
                  <a:schemeClr val="tx1"/>
                </a:solidFill>
                <a:latin typeface="微软雅黑" panose="020B0503020204020204" charset="-122"/>
                <a:ea typeface="微软雅黑" panose="020B0503020204020204" charset="-122"/>
                <a:cs typeface="微软雅黑" panose="020B0503020204020204" charset="-122"/>
              </a:rPr>
              <a:t>锂电储能（主流）</a:t>
            </a:r>
            <a:endParaRPr sz="1500" b="1">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buFont typeface="Wingdings" panose="05000000000000000000" charset="0"/>
              <a:buChar char=""/>
            </a:pPr>
            <a:r>
              <a:rPr sz="1500">
                <a:solidFill>
                  <a:schemeClr val="tx1"/>
                </a:solidFill>
                <a:latin typeface="微软雅黑" panose="020B0503020204020204" charset="-122"/>
                <a:ea typeface="微软雅黑" panose="020B0503020204020204" charset="-122"/>
                <a:cs typeface="微软雅黑" panose="020B0503020204020204" charset="-122"/>
              </a:rPr>
              <a:t>优势：成熟、成本下降快</a:t>
            </a:r>
            <a:endParaRPr sz="150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buFont typeface="Wingdings" panose="05000000000000000000" charset="0"/>
              <a:buChar char=""/>
            </a:pPr>
            <a:r>
              <a:rPr sz="1500">
                <a:solidFill>
                  <a:schemeClr val="tx1"/>
                </a:solidFill>
                <a:latin typeface="微软雅黑" panose="020B0503020204020204" charset="-122"/>
                <a:ea typeface="微软雅黑" panose="020B0503020204020204" charset="-122"/>
                <a:cs typeface="微软雅黑" panose="020B0503020204020204" charset="-122"/>
              </a:rPr>
              <a:t>占比：绝对主导</a:t>
            </a:r>
            <a:endParaRPr sz="150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3" name="Rounded Rectangle 62"/>
          <p:cNvSpPr/>
          <p:nvPr/>
        </p:nvSpPr>
        <p:spPr>
          <a:xfrm>
            <a:off x="984250" y="2759710"/>
            <a:ext cx="1381125" cy="1029970"/>
          </a:xfrm>
          <a:prstGeom prst="roundRect">
            <a:avLst/>
          </a:prstGeom>
          <a:solidFill>
            <a:srgbClr val="12A897"/>
          </a:solidFill>
          <a:ln>
            <a:noFill/>
          </a:ln>
        </p:spPr>
        <p:style>
          <a:lnRef idx="1">
            <a:schemeClr val="accent1"/>
          </a:lnRef>
          <a:fillRef idx="3">
            <a:schemeClr val="accent1"/>
          </a:fillRef>
          <a:effectRef idx="2">
            <a:schemeClr val="accent1"/>
          </a:effectRef>
          <a:fontRef idx="minor">
            <a:schemeClr val="lt1"/>
          </a:fontRef>
        </p:style>
        <p:txBody>
          <a:bodyPr rtlCol="0" anchor="ctr"/>
          <a:p>
            <a:pPr algn="ctr"/>
            <a:r>
              <a:rPr sz="2000" b="1">
                <a:solidFill>
                  <a:schemeClr val="bg1"/>
                </a:solidFill>
                <a:latin typeface="微软雅黑" panose="020B0503020204020204" charset="-122"/>
                <a:ea typeface="微软雅黑" panose="020B0503020204020204" charset="-122"/>
              </a:rPr>
              <a:t>多元技术路线</a:t>
            </a:r>
            <a:endParaRPr sz="2000" b="1">
              <a:solidFill>
                <a:schemeClr val="bg1"/>
              </a:solidFill>
              <a:latin typeface="微软雅黑" panose="020B0503020204020204" charset="-122"/>
              <a:ea typeface="微软雅黑" panose="020B0503020204020204" charset="-122"/>
            </a:endParaRPr>
          </a:p>
        </p:txBody>
      </p:sp>
      <p:sp>
        <p:nvSpPr>
          <p:cNvPr id="4" name="Rounded Rectangle 63"/>
          <p:cNvSpPr/>
          <p:nvPr/>
        </p:nvSpPr>
        <p:spPr>
          <a:xfrm>
            <a:off x="2515235" y="2759710"/>
            <a:ext cx="2841625" cy="1029970"/>
          </a:xfrm>
          <a:prstGeom prst="roundRect">
            <a:avLst/>
          </a:prstGeom>
          <a:solidFill>
            <a:srgbClr val="F3F8FF"/>
          </a:solidFill>
          <a:ln>
            <a:solidFill>
              <a:srgbClr val="CAD9EE"/>
            </a:solidFill>
          </a:ln>
          <a:effectLst/>
        </p:spPr>
        <p:style>
          <a:lnRef idx="1">
            <a:schemeClr val="accent1"/>
          </a:lnRef>
          <a:fillRef idx="3">
            <a:schemeClr val="accent1"/>
          </a:fillRef>
          <a:effectRef idx="2">
            <a:schemeClr val="accent1"/>
          </a:effectRef>
          <a:fontRef idx="minor">
            <a:schemeClr val="lt1"/>
          </a:fontRef>
        </p:style>
        <p:txBody>
          <a:bodyPr rtlCol="0" anchor="ctr"/>
          <a:p>
            <a:pPr algn="l"/>
            <a:r>
              <a:rPr sz="1500" b="1">
                <a:solidFill>
                  <a:schemeClr val="tx1"/>
                </a:solidFill>
                <a:latin typeface="微软雅黑" panose="020B0503020204020204" charset="-122"/>
                <a:ea typeface="微软雅黑" panose="020B0503020204020204" charset="-122"/>
                <a:cs typeface="微软雅黑" panose="020B0503020204020204" charset="-122"/>
              </a:rPr>
              <a:t>物理储能</a:t>
            </a:r>
            <a:endParaRPr sz="1500" b="1">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buFont typeface="Wingdings" panose="05000000000000000000" charset="0"/>
              <a:buChar char=""/>
            </a:pPr>
            <a:r>
              <a:rPr sz="1500">
                <a:solidFill>
                  <a:schemeClr val="tx1"/>
                </a:solidFill>
                <a:latin typeface="微软雅黑" panose="020B0503020204020204" charset="-122"/>
                <a:ea typeface="微软雅黑" panose="020B0503020204020204" charset="-122"/>
                <a:cs typeface="微软雅黑" panose="020B0503020204020204" charset="-122"/>
              </a:rPr>
              <a:t>抽水蓄能（最大规模）</a:t>
            </a:r>
            <a:endParaRPr sz="150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buFont typeface="Wingdings" panose="05000000000000000000" charset="0"/>
              <a:buChar char=""/>
            </a:pPr>
            <a:r>
              <a:rPr sz="1500">
                <a:solidFill>
                  <a:schemeClr val="tx1"/>
                </a:solidFill>
                <a:latin typeface="微软雅黑" panose="020B0503020204020204" charset="-122"/>
                <a:ea typeface="微软雅黑" panose="020B0503020204020204" charset="-122"/>
                <a:cs typeface="微软雅黑" panose="020B0503020204020204" charset="-122"/>
              </a:rPr>
              <a:t>压缩空气储能</a:t>
            </a:r>
            <a:endParaRPr sz="150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5" name="Rounded Rectangle 63"/>
          <p:cNvSpPr/>
          <p:nvPr/>
        </p:nvSpPr>
        <p:spPr>
          <a:xfrm>
            <a:off x="5507990" y="2743835"/>
            <a:ext cx="5584825" cy="1045845"/>
          </a:xfrm>
          <a:prstGeom prst="roundRect">
            <a:avLst/>
          </a:prstGeom>
          <a:solidFill>
            <a:srgbClr val="F3F8FF"/>
          </a:solidFill>
          <a:ln>
            <a:solidFill>
              <a:srgbClr val="CAD9EE"/>
            </a:solidFill>
          </a:ln>
          <a:effectLst/>
        </p:spPr>
        <p:style>
          <a:lnRef idx="1">
            <a:schemeClr val="accent1"/>
          </a:lnRef>
          <a:fillRef idx="3">
            <a:schemeClr val="accent1"/>
          </a:fillRef>
          <a:effectRef idx="2">
            <a:schemeClr val="accent1"/>
          </a:effectRef>
          <a:fontRef idx="minor">
            <a:schemeClr val="lt1"/>
          </a:fontRef>
        </p:style>
        <p:txBody>
          <a:bodyPr rtlCol="0" anchor="ctr"/>
          <a:p>
            <a:pPr algn="l"/>
            <a:r>
              <a:rPr sz="1500" b="1">
                <a:solidFill>
                  <a:schemeClr val="tx1"/>
                </a:solidFill>
                <a:latin typeface="微软雅黑" panose="020B0503020204020204" charset="-122"/>
                <a:ea typeface="微软雅黑" panose="020B0503020204020204" charset="-122"/>
                <a:cs typeface="微软雅黑" panose="020B0503020204020204" charset="-122"/>
              </a:rPr>
              <a:t>电化学新路线</a:t>
            </a:r>
            <a:endParaRPr sz="1500" b="1">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buFont typeface="Wingdings" panose="05000000000000000000" charset="0"/>
              <a:buChar char=""/>
            </a:pPr>
            <a:r>
              <a:rPr sz="1500">
                <a:solidFill>
                  <a:schemeClr val="tx1"/>
                </a:solidFill>
                <a:latin typeface="微软雅黑" panose="020B0503020204020204" charset="-122"/>
                <a:ea typeface="微软雅黑" panose="020B0503020204020204" charset="-122"/>
                <a:cs typeface="微软雅黑" panose="020B0503020204020204" charset="-122"/>
              </a:rPr>
              <a:t>钠离子电池</a:t>
            </a:r>
            <a:endParaRPr sz="150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gn="l">
              <a:buFont typeface="Wingdings" panose="05000000000000000000" charset="0"/>
              <a:buChar char=""/>
            </a:pPr>
            <a:r>
              <a:rPr sz="1500">
                <a:solidFill>
                  <a:schemeClr val="tx1"/>
                </a:solidFill>
                <a:latin typeface="微软雅黑" panose="020B0503020204020204" charset="-122"/>
                <a:ea typeface="微软雅黑" panose="020B0503020204020204" charset="-122"/>
                <a:cs typeface="微软雅黑" panose="020B0503020204020204" charset="-122"/>
              </a:rPr>
              <a:t>液流电池（长时储能）</a:t>
            </a:r>
            <a:endParaRPr sz="150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6" name="Rounded Rectangle 62"/>
          <p:cNvSpPr/>
          <p:nvPr/>
        </p:nvSpPr>
        <p:spPr>
          <a:xfrm>
            <a:off x="984250" y="4048125"/>
            <a:ext cx="1381125" cy="1031240"/>
          </a:xfrm>
          <a:prstGeom prst="roundRect">
            <a:avLst/>
          </a:prstGeom>
          <a:solidFill>
            <a:srgbClr val="246BBC"/>
          </a:solidFill>
          <a:ln>
            <a:noFill/>
          </a:ln>
        </p:spPr>
        <p:style>
          <a:lnRef idx="1">
            <a:schemeClr val="accent1"/>
          </a:lnRef>
          <a:fillRef idx="3">
            <a:schemeClr val="accent1"/>
          </a:fillRef>
          <a:effectRef idx="2">
            <a:schemeClr val="accent1"/>
          </a:effectRef>
          <a:fontRef idx="minor">
            <a:schemeClr val="lt1"/>
          </a:fontRef>
        </p:style>
        <p:txBody>
          <a:bodyPr rtlCol="0" anchor="ctr"/>
          <a:p>
            <a:pPr algn="ctr"/>
            <a:r>
              <a:rPr sz="2000" b="1">
                <a:solidFill>
                  <a:srgbClr val="FFFFFF"/>
                </a:solidFill>
                <a:latin typeface="微软雅黑" panose="020B0503020204020204" charset="-122"/>
                <a:ea typeface="微软雅黑" panose="020B0503020204020204" charset="-122"/>
              </a:rPr>
              <a:t>产品体系</a:t>
            </a:r>
            <a:endParaRPr sz="2000" b="1">
              <a:solidFill>
                <a:srgbClr val="FFFFFF"/>
              </a:solidFill>
              <a:latin typeface="微软雅黑" panose="020B0503020204020204" charset="-122"/>
              <a:ea typeface="微软雅黑" panose="020B0503020204020204" charset="-122"/>
            </a:endParaRPr>
          </a:p>
        </p:txBody>
      </p:sp>
      <p:sp>
        <p:nvSpPr>
          <p:cNvPr id="7" name="Rounded Rectangle 63"/>
          <p:cNvSpPr/>
          <p:nvPr/>
        </p:nvSpPr>
        <p:spPr>
          <a:xfrm>
            <a:off x="2515235" y="4048125"/>
            <a:ext cx="2842260" cy="1045845"/>
          </a:xfrm>
          <a:prstGeom prst="roundRect">
            <a:avLst/>
          </a:prstGeom>
          <a:solidFill>
            <a:srgbClr val="F3F8FF"/>
          </a:solidFill>
          <a:ln>
            <a:solidFill>
              <a:srgbClr val="CAD9EE"/>
            </a:solidFill>
          </a:ln>
          <a:effectLst/>
        </p:spPr>
        <p:style>
          <a:lnRef idx="1">
            <a:schemeClr val="accent1"/>
          </a:lnRef>
          <a:fillRef idx="3">
            <a:schemeClr val="accent1"/>
          </a:fillRef>
          <a:effectRef idx="2">
            <a:schemeClr val="accent1"/>
          </a:effectRef>
          <a:fontRef idx="minor">
            <a:schemeClr val="lt1"/>
          </a:fontRef>
        </p:style>
        <p:txBody>
          <a:bodyPr rtlCol="0" anchor="ctr"/>
          <a:p>
            <a:pPr marL="171450" indent="-171450" algn="l">
              <a:buFont typeface="Wingdings" panose="05000000000000000000" charset="0"/>
              <a:buChar char=""/>
            </a:pPr>
            <a:r>
              <a:rPr sz="1500" b="1">
                <a:solidFill>
                  <a:schemeClr val="tx1"/>
                </a:solidFill>
                <a:latin typeface="微软雅黑" panose="020B0503020204020204" charset="-122"/>
                <a:ea typeface="微软雅黑" panose="020B0503020204020204" charset="-122"/>
                <a:cs typeface="微软雅黑" panose="020B0503020204020204" charset="-122"/>
              </a:rPr>
              <a:t>电网侧储能</a:t>
            </a:r>
            <a:endParaRPr sz="1500" b="1">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b="1">
                <a:solidFill>
                  <a:schemeClr val="tx1"/>
                </a:solidFill>
                <a:latin typeface="微软雅黑" panose="020B0503020204020204" charset="-122"/>
                <a:ea typeface="微软雅黑" panose="020B0503020204020204" charset="-122"/>
                <a:cs typeface="微软雅黑" panose="020B0503020204020204" charset="-122"/>
              </a:rPr>
              <a:t>工商业储能</a:t>
            </a:r>
            <a:endParaRPr sz="1500" b="1">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b="1">
                <a:solidFill>
                  <a:schemeClr val="tx1"/>
                </a:solidFill>
                <a:latin typeface="微软雅黑" panose="020B0503020204020204" charset="-122"/>
                <a:ea typeface="微软雅黑" panose="020B0503020204020204" charset="-122"/>
                <a:cs typeface="微软雅黑" panose="020B0503020204020204" charset="-122"/>
              </a:rPr>
              <a:t>户用储能</a:t>
            </a:r>
            <a:endParaRPr sz="15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67" name="文本框 66"/>
          <p:cNvSpPr txBox="1"/>
          <p:nvPr/>
        </p:nvSpPr>
        <p:spPr>
          <a:xfrm>
            <a:off x="3129280" y="5699760"/>
            <a:ext cx="6494780" cy="553085"/>
          </a:xfrm>
          <a:prstGeom prst="rect">
            <a:avLst/>
          </a:prstGeom>
        </p:spPr>
        <p:txBody>
          <a:bodyPr wrap="square">
            <a:spAutoFit/>
          </a:bodyPr>
          <a:p>
            <a:pPr algn="ctr">
              <a:lnSpc>
                <a:spcPct val="150000"/>
              </a:lnSpc>
            </a:pPr>
            <a:r>
              <a:rPr lang="zh-CN" altLang="en-US" sz="190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储能技术核心= </a:t>
            </a:r>
            <a:r>
              <a:rPr lang="zh-CN" altLang="en-US" sz="2000" b="1">
                <a:solidFill>
                  <a:srgbClr val="0070C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成本 × 能量密度 × 安全性</a:t>
            </a:r>
            <a:endParaRPr lang="zh-CN" altLang="en-US" sz="2000" b="1">
              <a:solidFill>
                <a:srgbClr val="0070C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endParaRPr>
          </a:p>
        </p:txBody>
      </p:sp>
      <p:sp>
        <p:nvSpPr>
          <p:cNvPr id="22" name="椭圆 21"/>
          <p:cNvSpPr/>
          <p:nvPr>
            <p:custDataLst>
              <p:tags r:id="rId7"/>
            </p:custDataLst>
          </p:nvPr>
        </p:nvSpPr>
        <p:spPr>
          <a:xfrm>
            <a:off x="3448685" y="5972175"/>
            <a:ext cx="5837555" cy="353695"/>
          </a:xfrm>
          <a:prstGeom prst="ellipse">
            <a:avLst/>
          </a:prstGeom>
          <a:gradFill flip="none" rotWithShape="1">
            <a:gsLst>
              <a:gs pos="38000">
                <a:schemeClr val="accent1">
                  <a:lumMod val="40000"/>
                  <a:lumOff val="60000"/>
                  <a:alpha val="0"/>
                </a:schemeClr>
              </a:gs>
              <a:gs pos="100000">
                <a:schemeClr val="accent1">
                  <a:lumMod val="60000"/>
                  <a:lumOff val="40000"/>
                  <a:alpha val="60000"/>
                </a:schemeClr>
              </a:gs>
            </a:gsLst>
            <a:lin ang="5400000" scaled="1"/>
            <a:tileRect/>
          </a:gradFill>
          <a:ln w="6350">
            <a:gradFill>
              <a:gsLst>
                <a:gs pos="14000">
                  <a:schemeClr val="accent1">
                    <a:alpha val="0"/>
                  </a:schemeClr>
                </a:gs>
                <a:gs pos="100000">
                  <a:schemeClr val="accent1">
                    <a:alpha val="100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9" name="Rounded Rectangle 62"/>
          <p:cNvSpPr/>
          <p:nvPr/>
        </p:nvSpPr>
        <p:spPr>
          <a:xfrm>
            <a:off x="5507355" y="4058285"/>
            <a:ext cx="1381125" cy="1031240"/>
          </a:xfrm>
          <a:prstGeom prst="round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p>
            <a:pPr algn="ctr"/>
            <a:r>
              <a:rPr sz="2000" b="1">
                <a:solidFill>
                  <a:schemeClr val="tx1">
                    <a:lumMod val="85000"/>
                    <a:lumOff val="15000"/>
                  </a:schemeClr>
                </a:solidFill>
                <a:latin typeface="微软雅黑" panose="020B0503020204020204" charset="-122"/>
                <a:ea typeface="微软雅黑" panose="020B0503020204020204" charset="-122"/>
              </a:rPr>
              <a:t>技术趋势</a:t>
            </a:r>
            <a:endParaRPr sz="2000" b="1">
              <a:solidFill>
                <a:schemeClr val="tx1">
                  <a:lumMod val="85000"/>
                  <a:lumOff val="15000"/>
                </a:schemeClr>
              </a:solidFill>
              <a:latin typeface="微软雅黑" panose="020B0503020204020204" charset="-122"/>
              <a:ea typeface="微软雅黑" panose="020B0503020204020204" charset="-122"/>
            </a:endParaRPr>
          </a:p>
        </p:txBody>
      </p:sp>
      <p:sp>
        <p:nvSpPr>
          <p:cNvPr id="10" name="Rounded Rectangle 63"/>
          <p:cNvSpPr/>
          <p:nvPr/>
        </p:nvSpPr>
        <p:spPr>
          <a:xfrm>
            <a:off x="7038340" y="4058285"/>
            <a:ext cx="4045585" cy="1045845"/>
          </a:xfrm>
          <a:prstGeom prst="roundRect">
            <a:avLst/>
          </a:prstGeom>
          <a:solidFill>
            <a:srgbClr val="F3F8FF"/>
          </a:solidFill>
          <a:ln>
            <a:solidFill>
              <a:srgbClr val="CAD9EE"/>
            </a:solidFill>
          </a:ln>
          <a:effectLst/>
        </p:spPr>
        <p:style>
          <a:lnRef idx="1">
            <a:schemeClr val="accent1"/>
          </a:lnRef>
          <a:fillRef idx="3">
            <a:schemeClr val="accent1"/>
          </a:fillRef>
          <a:effectRef idx="2">
            <a:schemeClr val="accent1"/>
          </a:effectRef>
          <a:fontRef idx="minor">
            <a:schemeClr val="lt1"/>
          </a:fontRef>
        </p:style>
        <p:txBody>
          <a:bodyPr rtlCol="0" anchor="ctr"/>
          <a:p>
            <a:pPr marL="171450" indent="-171450" algn="l">
              <a:buFont typeface="Wingdings" panose="05000000000000000000" charset="0"/>
              <a:buChar char=""/>
            </a:pPr>
            <a:r>
              <a:rPr sz="1500" b="1">
                <a:solidFill>
                  <a:schemeClr val="tx1"/>
                </a:solidFill>
                <a:latin typeface="微软雅黑" panose="020B0503020204020204" charset="-122"/>
                <a:ea typeface="微软雅黑" panose="020B0503020204020204" charset="-122"/>
                <a:cs typeface="微软雅黑" panose="020B0503020204020204" charset="-122"/>
              </a:rPr>
              <a:t>锂电仍主导</a:t>
            </a:r>
            <a:endParaRPr sz="1500" b="1">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b="1">
                <a:solidFill>
                  <a:schemeClr val="tx1"/>
                </a:solidFill>
                <a:latin typeface="微软雅黑" panose="020B0503020204020204" charset="-122"/>
                <a:ea typeface="微软雅黑" panose="020B0503020204020204" charset="-122"/>
                <a:cs typeface="微软雅黑" panose="020B0503020204020204" charset="-122"/>
              </a:rPr>
              <a:t>长时储能（4h+）需求提升</a:t>
            </a:r>
            <a:endParaRPr sz="1500" b="1">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buFont typeface="Wingdings" panose="05000000000000000000" charset="0"/>
              <a:buChar char=""/>
            </a:pPr>
            <a:r>
              <a:rPr sz="1500" b="1">
                <a:solidFill>
                  <a:schemeClr val="tx1"/>
                </a:solidFill>
                <a:latin typeface="微软雅黑" panose="020B0503020204020204" charset="-122"/>
                <a:ea typeface="微软雅黑" panose="020B0503020204020204" charset="-122"/>
                <a:cs typeface="微软雅黑" panose="020B0503020204020204" charset="-122"/>
              </a:rPr>
              <a:t>多技术并行发展</a:t>
            </a:r>
            <a:endParaRPr sz="1500" b="1">
              <a:solidFill>
                <a:schemeClr val="tx1"/>
              </a:solidFill>
              <a:latin typeface="微软雅黑" panose="020B0503020204020204" charset="-122"/>
              <a:ea typeface="微软雅黑" panose="020B0503020204020204" charset="-122"/>
              <a:cs typeface="微软雅黑" panose="020B0503020204020204" charset="-122"/>
            </a:endParaRPr>
          </a:p>
        </p:txBody>
      </p:sp>
      <p:pic>
        <p:nvPicPr>
          <p:cNvPr id="15" name="图片 14" descr="截屏2026-04-30 14.34.02"/>
          <p:cNvPicPr>
            <a:picLocks noChangeAspect="1"/>
          </p:cNvPicPr>
          <p:nvPr/>
        </p:nvPicPr>
        <p:blipFill>
          <a:blip r:embed="rId8"/>
          <a:stretch>
            <a:fillRect/>
          </a:stretch>
        </p:blipFill>
        <p:spPr>
          <a:xfrm>
            <a:off x="6478905" y="1373505"/>
            <a:ext cx="2001520" cy="1193165"/>
          </a:xfrm>
          <a:prstGeom prst="rect">
            <a:avLst/>
          </a:prstGeom>
        </p:spPr>
      </p:pic>
      <p:pic>
        <p:nvPicPr>
          <p:cNvPr id="16" name="图片 15" descr="dde9-823db465d9cd94d1371b5d242f79fe79"/>
          <p:cNvPicPr>
            <a:picLocks noChangeAspect="1"/>
          </p:cNvPicPr>
          <p:nvPr/>
        </p:nvPicPr>
        <p:blipFill>
          <a:blip r:embed="rId9"/>
          <a:stretch>
            <a:fillRect/>
          </a:stretch>
        </p:blipFill>
        <p:spPr>
          <a:xfrm>
            <a:off x="8685530" y="1382395"/>
            <a:ext cx="2113280" cy="1202055"/>
          </a:xfrm>
          <a:prstGeom prst="rect">
            <a:avLst/>
          </a:prstGeom>
        </p:spPr>
      </p:pic>
      <p:pic>
        <p:nvPicPr>
          <p:cNvPr id="17" name="图片 16" descr="截屏2026-04-30 14.37.59"/>
          <p:cNvPicPr>
            <a:picLocks noChangeAspect="1"/>
          </p:cNvPicPr>
          <p:nvPr/>
        </p:nvPicPr>
        <p:blipFill>
          <a:blip r:embed="rId10"/>
          <a:stretch>
            <a:fillRect/>
          </a:stretch>
        </p:blipFill>
        <p:spPr>
          <a:xfrm>
            <a:off x="8685530" y="2650490"/>
            <a:ext cx="2150745" cy="11893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498475" y="274955"/>
            <a:ext cx="9058910" cy="583565"/>
            <a:chOff x="1128" y="853"/>
            <a:chExt cx="14266" cy="919"/>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3"/>
              </p:custDataLst>
            </p:nvPr>
          </p:nvSpPr>
          <p:spPr>
            <a:xfrm>
              <a:off x="2076" y="853"/>
              <a:ext cx="13318" cy="919"/>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储能技术路线</a:t>
              </a:r>
              <a:endParaRPr lang="zh-CN" altLang="en-US" sz="2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graphicFrame>
        <p:nvGraphicFramePr>
          <p:cNvPr id="2" name="表格 1"/>
          <p:cNvGraphicFramePr/>
          <p:nvPr>
            <p:custDataLst>
              <p:tags r:id="rId7"/>
            </p:custDataLst>
          </p:nvPr>
        </p:nvGraphicFramePr>
        <p:xfrm>
          <a:off x="372745" y="959485"/>
          <a:ext cx="11236325" cy="5539740"/>
        </p:xfrm>
        <a:graphic>
          <a:graphicData uri="http://schemas.openxmlformats.org/drawingml/2006/table">
            <a:tbl>
              <a:tblPr firstRow="1" bandRow="1">
                <a:effectLst/>
                <a:tableStyleId>{5940675A-B579-460E-94D1-54222C63F5DA}</a:tableStyleId>
              </a:tblPr>
              <a:tblGrid>
                <a:gridCol w="2247265"/>
                <a:gridCol w="2247265"/>
                <a:gridCol w="2247265"/>
                <a:gridCol w="2247265"/>
                <a:gridCol w="2247265"/>
              </a:tblGrid>
              <a:tr h="923290">
                <a:tc>
                  <a:txBody>
                    <a:bodyPr/>
                    <a:p>
                      <a:pPr algn="ctr" fontAlgn="ctr"/>
                      <a:r>
                        <a:rPr lang="zh-CN" altLang="en-US" sz="1600" b="1" i="0">
                          <a:solidFill>
                            <a:schemeClr val="bg1"/>
                          </a:solidFill>
                          <a:latin typeface="宋体"/>
                          <a:ea typeface="宋体"/>
                        </a:rPr>
                        <a:t>技术路线</a:t>
                      </a:r>
                      <a:endParaRPr lang="zh-CN" altLang="en-US" sz="1600" b="1" i="0">
                        <a:solidFill>
                          <a:schemeClr val="bg1"/>
                        </a:solidFill>
                        <a:latin typeface="宋体"/>
                        <a:ea typeface="宋体"/>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38100" cmpd="sng">
                      <a:solidFill>
                        <a:srgbClr val="FFFFFF"/>
                      </a:solidFill>
                    </a:lnB>
                    <a:solidFill>
                      <a:srgbClr val="005FB8"/>
                    </a:solidFill>
                  </a:tcPr>
                </a:tc>
                <a:tc>
                  <a:txBody>
                    <a:bodyPr/>
                    <a:p>
                      <a:pPr algn="ctr" fontAlgn="ctr"/>
                      <a:r>
                        <a:rPr lang="zh-CN" altLang="en-US" sz="1600" b="1" i="0">
                          <a:solidFill>
                            <a:schemeClr val="bg1"/>
                          </a:solidFill>
                          <a:latin typeface="宋体"/>
                          <a:ea typeface="宋体"/>
                        </a:rPr>
                        <a:t>典型储能时长</a:t>
                      </a:r>
                      <a:endParaRPr lang="zh-CN" altLang="en-US" sz="1600" b="1" i="0">
                        <a:solidFill>
                          <a:schemeClr val="bg1"/>
                        </a:solidFill>
                        <a:latin typeface="宋体"/>
                        <a:ea typeface="宋体"/>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38100" cmpd="sng">
                      <a:solidFill>
                        <a:srgbClr val="FFFFFF"/>
                      </a:solidFill>
                    </a:lnB>
                    <a:solidFill>
                      <a:srgbClr val="005FB8"/>
                    </a:solidFill>
                  </a:tcPr>
                </a:tc>
                <a:tc>
                  <a:txBody>
                    <a:bodyPr/>
                    <a:p>
                      <a:pPr algn="ctr" fontAlgn="ctr"/>
                      <a:r>
                        <a:rPr lang="zh-CN" altLang="en-US" sz="1600" b="1" i="0">
                          <a:solidFill>
                            <a:schemeClr val="bg1"/>
                          </a:solidFill>
                          <a:latin typeface="宋体"/>
                          <a:ea typeface="宋体"/>
                        </a:rPr>
                        <a:t>系统效率 </a:t>
                      </a:r>
                      <a:r>
                        <a:rPr lang="en-US" altLang="zh-CN" sz="1600" b="1" i="0">
                          <a:solidFill>
                            <a:schemeClr val="bg1"/>
                          </a:solidFill>
                          <a:latin typeface="宋体"/>
                          <a:ea typeface="宋体"/>
                        </a:rPr>
                        <a:t>/ </a:t>
                      </a:r>
                      <a:r>
                        <a:rPr lang="zh-CN" altLang="en-US" sz="1600" b="1" i="0">
                          <a:solidFill>
                            <a:schemeClr val="bg1"/>
                          </a:solidFill>
                          <a:latin typeface="宋体"/>
                          <a:ea typeface="宋体"/>
                        </a:rPr>
                        <a:t>往返效率</a:t>
                      </a:r>
                      <a:endParaRPr lang="zh-CN" altLang="en-US" sz="1600" b="1" i="0">
                        <a:solidFill>
                          <a:schemeClr val="bg1"/>
                        </a:solidFill>
                        <a:latin typeface="宋体"/>
                        <a:ea typeface="宋体"/>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38100" cmpd="sng">
                      <a:solidFill>
                        <a:srgbClr val="FFFFFF"/>
                      </a:solidFill>
                    </a:lnB>
                    <a:solidFill>
                      <a:srgbClr val="005FB8"/>
                    </a:solidFill>
                  </a:tcPr>
                </a:tc>
                <a:tc>
                  <a:txBody>
                    <a:bodyPr/>
                    <a:p>
                      <a:pPr algn="ctr" fontAlgn="ctr"/>
                      <a:r>
                        <a:rPr lang="zh-CN" altLang="en-US" sz="1600" b="1" i="0">
                          <a:solidFill>
                            <a:schemeClr val="bg1"/>
                          </a:solidFill>
                          <a:latin typeface="宋体"/>
                          <a:ea typeface="宋体"/>
                        </a:rPr>
                        <a:t>能量密度</a:t>
                      </a:r>
                      <a:endParaRPr lang="zh-CN" altLang="en-US" sz="1600" b="1" i="0">
                        <a:solidFill>
                          <a:schemeClr val="bg1"/>
                        </a:solidFill>
                        <a:latin typeface="宋体"/>
                        <a:ea typeface="宋体"/>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38100" cmpd="sng">
                      <a:solidFill>
                        <a:srgbClr val="FFFFFF"/>
                      </a:solidFill>
                    </a:lnB>
                    <a:solidFill>
                      <a:srgbClr val="005FB8"/>
                    </a:solidFill>
                  </a:tcPr>
                </a:tc>
                <a:tc>
                  <a:txBody>
                    <a:bodyPr/>
                    <a:p>
                      <a:pPr algn="ctr" fontAlgn="ctr"/>
                      <a:r>
                        <a:rPr lang="zh-CN" altLang="en-US" sz="1600" b="1" i="0">
                          <a:solidFill>
                            <a:schemeClr val="bg1"/>
                          </a:solidFill>
                          <a:latin typeface="宋体"/>
                          <a:ea typeface="宋体"/>
                        </a:rPr>
                        <a:t>循环寿命 </a:t>
                      </a:r>
                      <a:r>
                        <a:rPr lang="en-US" altLang="zh-CN" sz="1600" b="1" i="0">
                          <a:solidFill>
                            <a:schemeClr val="bg1"/>
                          </a:solidFill>
                          <a:latin typeface="宋体"/>
                          <a:ea typeface="宋体"/>
                        </a:rPr>
                        <a:t>/ </a:t>
                      </a:r>
                      <a:r>
                        <a:rPr lang="zh-CN" altLang="en-US" sz="1600" b="1" i="0">
                          <a:solidFill>
                            <a:schemeClr val="bg1"/>
                          </a:solidFill>
                          <a:latin typeface="宋体"/>
                          <a:ea typeface="宋体"/>
                        </a:rPr>
                        <a:t>寿命</a:t>
                      </a:r>
                      <a:endParaRPr lang="zh-CN" altLang="en-US" sz="1600" b="1" i="0">
                        <a:solidFill>
                          <a:schemeClr val="bg1"/>
                        </a:solidFill>
                        <a:latin typeface="宋体"/>
                        <a:ea typeface="宋体"/>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38100" cmpd="sng">
                      <a:solidFill>
                        <a:srgbClr val="FFFFFF"/>
                      </a:solidFill>
                    </a:lnB>
                    <a:solidFill>
                      <a:srgbClr val="005FB8"/>
                    </a:solidFill>
                  </a:tcPr>
                </a:tc>
              </a:tr>
              <a:tr h="923290">
                <a:tc>
                  <a:txBody>
                    <a:bodyPr/>
                    <a:p>
                      <a:pPr algn="ctr" fontAlgn="ctr"/>
                      <a:r>
                        <a:rPr lang="zh-CN" altLang="en-US" sz="1200" b="0" i="0">
                          <a:solidFill>
                            <a:srgbClr val="000000"/>
                          </a:solidFill>
                          <a:latin typeface="微软雅黑" charset="0"/>
                          <a:ea typeface="微软雅黑" charset="0"/>
                          <a:cs typeface="微软雅黑" charset="0"/>
                        </a:rPr>
                        <a:t>锂离子电池储能，</a:t>
                      </a:r>
                      <a:r>
                        <a:rPr lang="en-US" altLang="zh-CN" sz="1200" b="0" i="0">
                          <a:solidFill>
                            <a:srgbClr val="000000"/>
                          </a:solidFill>
                          <a:latin typeface="微软雅黑" charset="0"/>
                          <a:ea typeface="微软雅黑" charset="0"/>
                          <a:cs typeface="微软雅黑" charset="0"/>
                        </a:rPr>
                        <a:t>LFP</a:t>
                      </a:r>
                      <a:r>
                        <a:rPr lang="zh-CN" altLang="en-US" sz="1200" b="0" i="0">
                          <a:solidFill>
                            <a:srgbClr val="000000"/>
                          </a:solidFill>
                          <a:latin typeface="微软雅黑" charset="0"/>
                          <a:ea typeface="微软雅黑" charset="0"/>
                          <a:cs typeface="微软雅黑" charset="0"/>
                        </a:rPr>
                        <a:t>为主</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en-US" altLang="zh-CN" sz="1200" b="0" i="0">
                          <a:solidFill>
                            <a:srgbClr val="000000"/>
                          </a:solidFill>
                          <a:latin typeface="微软雅黑" charset="0"/>
                          <a:ea typeface="微软雅黑" charset="0"/>
                          <a:cs typeface="微软雅黑" charset="0"/>
                        </a:rPr>
                        <a:t>1–4h</a:t>
                      </a:r>
                      <a:r>
                        <a:rPr lang="zh-CN" altLang="en-US" sz="1200" b="0" i="0">
                          <a:solidFill>
                            <a:srgbClr val="000000"/>
                          </a:solidFill>
                          <a:latin typeface="微软雅黑" charset="0"/>
                          <a:ea typeface="微软雅黑" charset="0"/>
                          <a:cs typeface="微软雅黑" charset="0"/>
                        </a:rPr>
                        <a:t>为主，部分向</a:t>
                      </a:r>
                      <a:r>
                        <a:rPr lang="en-US" altLang="zh-CN" sz="1200" b="0" i="0">
                          <a:solidFill>
                            <a:srgbClr val="000000"/>
                          </a:solidFill>
                          <a:latin typeface="微软雅黑" charset="0"/>
                          <a:ea typeface="微软雅黑" charset="0"/>
                          <a:cs typeface="微软雅黑" charset="0"/>
                        </a:rPr>
                        <a:t>4–8h</a:t>
                      </a:r>
                      <a:r>
                        <a:rPr lang="zh-CN" altLang="en-US" sz="1200" b="0" i="0">
                          <a:solidFill>
                            <a:srgbClr val="000000"/>
                          </a:solidFill>
                          <a:latin typeface="微软雅黑" charset="0"/>
                          <a:ea typeface="微软雅黑" charset="0"/>
                          <a:cs typeface="微软雅黑" charset="0"/>
                        </a:rPr>
                        <a:t>延伸</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en-US" altLang="zh-CN" sz="1200" b="0" i="0">
                          <a:solidFill>
                            <a:srgbClr val="000000"/>
                          </a:solidFill>
                          <a:latin typeface="微软雅黑" charset="0"/>
                          <a:ea typeface="微软雅黑" charset="0"/>
                          <a:cs typeface="微软雅黑" charset="0"/>
                        </a:rPr>
                        <a:t>NREL</a:t>
                      </a:r>
                      <a:r>
                        <a:rPr lang="zh-CN" altLang="en-US" sz="1200" b="0" i="0">
                          <a:solidFill>
                            <a:srgbClr val="000000"/>
                          </a:solidFill>
                          <a:latin typeface="微软雅黑" charset="0"/>
                          <a:ea typeface="微软雅黑" charset="0"/>
                          <a:cs typeface="微软雅黑" charset="0"/>
                        </a:rPr>
                        <a:t>选取</a:t>
                      </a:r>
                      <a:r>
                        <a:rPr lang="en-US" altLang="zh-CN" sz="1200" b="0" i="0">
                          <a:solidFill>
                            <a:srgbClr val="000000"/>
                          </a:solidFill>
                          <a:latin typeface="微软雅黑" charset="0"/>
                          <a:ea typeface="微软雅黑" charset="0"/>
                          <a:cs typeface="微软雅黑" charset="0"/>
                        </a:rPr>
                        <a:t>4h</a:t>
                      </a:r>
                      <a:r>
                        <a:rPr lang="zh-CN" altLang="en-US" sz="1200" b="0" i="0">
                          <a:solidFill>
                            <a:srgbClr val="000000"/>
                          </a:solidFill>
                          <a:latin typeface="微软雅黑" charset="0"/>
                          <a:ea typeface="微软雅黑" charset="0"/>
                          <a:cs typeface="微软雅黑" charset="0"/>
                        </a:rPr>
                        <a:t>锂电系统往返效率为</a:t>
                      </a:r>
                      <a:r>
                        <a:rPr lang="en-US" altLang="zh-CN" sz="1200" b="0" i="0">
                          <a:solidFill>
                            <a:srgbClr val="000000"/>
                          </a:solidFill>
                          <a:latin typeface="微软雅黑" charset="0"/>
                          <a:ea typeface="微软雅黑" charset="0"/>
                          <a:cs typeface="微软雅黑" charset="0"/>
                        </a:rPr>
                        <a:t>85%</a:t>
                      </a:r>
                      <a:r>
                        <a:rPr lang="zh-CN" altLang="en-US" sz="1200" b="0" i="0">
                          <a:solidFill>
                            <a:srgbClr val="000000"/>
                          </a:solidFill>
                          <a:latin typeface="微软雅黑" charset="0"/>
                          <a:ea typeface="微软雅黑" charset="0"/>
                          <a:cs typeface="微软雅黑" charset="0"/>
                        </a:rPr>
                        <a:t>；</a:t>
                      </a:r>
                      <a:r>
                        <a:rPr lang="en-US" altLang="zh-CN" sz="1200" b="0" i="0">
                          <a:solidFill>
                            <a:srgbClr val="000000"/>
                          </a:solidFill>
                          <a:latin typeface="微软雅黑" charset="0"/>
                          <a:ea typeface="微软雅黑" charset="0"/>
                          <a:cs typeface="微软雅黑" charset="0"/>
                        </a:rPr>
                        <a:t>IRENA</a:t>
                      </a:r>
                      <a:r>
                        <a:rPr lang="zh-CN" altLang="en-US" sz="1200" b="0" i="0">
                          <a:solidFill>
                            <a:srgbClr val="000000"/>
                          </a:solidFill>
                          <a:latin typeface="微软雅黑" charset="0"/>
                          <a:ea typeface="微软雅黑" charset="0"/>
                          <a:cs typeface="微软雅黑" charset="0"/>
                        </a:rPr>
                        <a:t>给出锂电效率区间</a:t>
                      </a:r>
                      <a:r>
                        <a:rPr lang="en-US" altLang="zh-CN" sz="1200" b="0" i="0">
                          <a:solidFill>
                            <a:srgbClr val="000000"/>
                          </a:solidFill>
                          <a:latin typeface="微软雅黑" charset="0"/>
                          <a:ea typeface="微软雅黑" charset="0"/>
                          <a:cs typeface="微软雅黑" charset="0"/>
                        </a:rPr>
                        <a:t>85%–95%</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锂电电芯约</a:t>
                      </a:r>
                      <a:r>
                        <a:rPr lang="en-US" altLang="zh-CN" sz="1200" b="0" i="0">
                          <a:solidFill>
                            <a:srgbClr val="000000"/>
                          </a:solidFill>
                          <a:latin typeface="微软雅黑" charset="0"/>
                          <a:ea typeface="微软雅黑" charset="0"/>
                          <a:cs typeface="微软雅黑" charset="0"/>
                        </a:rPr>
                        <a:t>150–300Wh/kg</a:t>
                      </a:r>
                      <a:r>
                        <a:rPr lang="zh-CN" altLang="en-US" sz="1200" b="0" i="0">
                          <a:solidFill>
                            <a:srgbClr val="000000"/>
                          </a:solidFill>
                          <a:latin typeface="微软雅黑" charset="0"/>
                          <a:ea typeface="微软雅黑" charset="0"/>
                          <a:cs typeface="微软雅黑" charset="0"/>
                        </a:rPr>
                        <a:t>；体积能量密度约</a:t>
                      </a:r>
                      <a:r>
                        <a:rPr lang="en-US" altLang="zh-CN" sz="1200" b="0" i="0">
                          <a:solidFill>
                            <a:srgbClr val="000000"/>
                          </a:solidFill>
                          <a:latin typeface="微软雅黑" charset="0"/>
                          <a:ea typeface="微软雅黑" charset="0"/>
                          <a:cs typeface="微软雅黑" charset="0"/>
                        </a:rPr>
                        <a:t>200–700kWh/m³</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en-US" altLang="zh-CN" sz="1200" b="0" i="0">
                          <a:solidFill>
                            <a:srgbClr val="000000"/>
                          </a:solidFill>
                          <a:latin typeface="微软雅黑" charset="0"/>
                          <a:ea typeface="微软雅黑" charset="0"/>
                          <a:cs typeface="微软雅黑" charset="0"/>
                        </a:rPr>
                        <a:t>NREL 4h</a:t>
                      </a:r>
                      <a:r>
                        <a:rPr lang="zh-CN" altLang="en-US" sz="1200" b="0" i="0">
                          <a:solidFill>
                            <a:srgbClr val="000000"/>
                          </a:solidFill>
                          <a:latin typeface="微软雅黑" charset="0"/>
                          <a:ea typeface="微软雅黑" charset="0"/>
                          <a:cs typeface="微软雅黑" charset="0"/>
                        </a:rPr>
                        <a:t>系统保守寿命取</a:t>
                      </a:r>
                      <a:r>
                        <a:rPr lang="en-US" altLang="zh-CN" sz="1200" b="0" i="0">
                          <a:solidFill>
                            <a:srgbClr val="000000"/>
                          </a:solidFill>
                          <a:latin typeface="微软雅黑" charset="0"/>
                          <a:ea typeface="微软雅黑" charset="0"/>
                          <a:cs typeface="微软雅黑" charset="0"/>
                        </a:rPr>
                        <a:t>15</a:t>
                      </a:r>
                      <a:r>
                        <a:rPr lang="zh-CN" altLang="en-US" sz="1200" b="0" i="0">
                          <a:solidFill>
                            <a:srgbClr val="000000"/>
                          </a:solidFill>
                          <a:latin typeface="微软雅黑" charset="0"/>
                          <a:ea typeface="微软雅黑" charset="0"/>
                          <a:cs typeface="微软雅黑" charset="0"/>
                        </a:rPr>
                        <a:t>年；中国储能电芯循环寿命可达</a:t>
                      </a:r>
                      <a:r>
                        <a:rPr lang="en-US" altLang="zh-CN" sz="1200" b="0" i="0">
                          <a:solidFill>
                            <a:srgbClr val="000000"/>
                          </a:solidFill>
                          <a:latin typeface="微软雅黑" charset="0"/>
                          <a:ea typeface="微软雅黑" charset="0"/>
                          <a:cs typeface="微软雅黑" charset="0"/>
                        </a:rPr>
                        <a:t>15000</a:t>
                      </a:r>
                      <a:r>
                        <a:rPr lang="zh-CN" altLang="en-US" sz="1200" b="0" i="0">
                          <a:solidFill>
                            <a:srgbClr val="000000"/>
                          </a:solidFill>
                          <a:latin typeface="微软雅黑" charset="0"/>
                          <a:ea typeface="微软雅黑" charset="0"/>
                          <a:cs typeface="微软雅黑" charset="0"/>
                        </a:rPr>
                        <a:t>次</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r>
              <a:tr h="923290">
                <a:tc>
                  <a:txBody>
                    <a:bodyPr/>
                    <a:p>
                      <a:pPr algn="ctr" fontAlgn="ctr"/>
                      <a:r>
                        <a:rPr lang="zh-CN" altLang="en-US" sz="1200" b="0" i="0">
                          <a:solidFill>
                            <a:srgbClr val="000000"/>
                          </a:solidFill>
                          <a:latin typeface="微软雅黑" charset="0"/>
                          <a:ea typeface="微软雅黑" charset="0"/>
                        </a:rPr>
                        <a:t>抽水蓄能</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cs typeface="微软雅黑" charset="0"/>
                        </a:rPr>
                        <a:t>通常</a:t>
                      </a:r>
                      <a:r>
                        <a:rPr lang="en-US" altLang="zh-CN" sz="1200" b="0" i="0">
                          <a:solidFill>
                            <a:srgbClr val="000000"/>
                          </a:solidFill>
                          <a:latin typeface="微软雅黑" charset="0"/>
                          <a:ea typeface="微软雅黑" charset="0"/>
                          <a:cs typeface="微软雅黑" charset="0"/>
                        </a:rPr>
                        <a:t>6–20h+</a:t>
                      </a:r>
                      <a:r>
                        <a:rPr lang="zh-CN" altLang="en-US" sz="1200" b="0" i="0">
                          <a:solidFill>
                            <a:srgbClr val="000000"/>
                          </a:solidFill>
                          <a:latin typeface="微软雅黑" charset="0"/>
                          <a:ea typeface="微软雅黑" charset="0"/>
                          <a:cs typeface="微软雅黑" charset="0"/>
                        </a:rPr>
                        <a:t>，典型可按</a:t>
                      </a:r>
                      <a:r>
                        <a:rPr lang="en-US" altLang="zh-CN" sz="1200" b="0" i="0">
                          <a:solidFill>
                            <a:srgbClr val="000000"/>
                          </a:solidFill>
                          <a:latin typeface="微软雅黑" charset="0"/>
                          <a:ea typeface="微软雅黑" charset="0"/>
                          <a:cs typeface="微软雅黑" charset="0"/>
                        </a:rPr>
                        <a:t>10h</a:t>
                      </a:r>
                      <a:r>
                        <a:rPr lang="zh-CN" altLang="en-US" sz="1200" b="0" i="0">
                          <a:solidFill>
                            <a:srgbClr val="000000"/>
                          </a:solidFill>
                          <a:latin typeface="微软雅黑" charset="0"/>
                          <a:ea typeface="微软雅黑" charset="0"/>
                          <a:cs typeface="微软雅黑" charset="0"/>
                        </a:rPr>
                        <a:t>以上看待</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cs typeface="微软雅黑" charset="0"/>
                        </a:rPr>
                        <a:t>通常约</a:t>
                      </a:r>
                      <a:r>
                        <a:rPr lang="en-US" altLang="zh-CN" sz="1200" b="0" i="0">
                          <a:solidFill>
                            <a:srgbClr val="000000"/>
                          </a:solidFill>
                          <a:latin typeface="微软雅黑" charset="0"/>
                          <a:ea typeface="微软雅黑" charset="0"/>
                          <a:cs typeface="微软雅黑" charset="0"/>
                        </a:rPr>
                        <a:t>70%–85%</a:t>
                      </a:r>
                      <a:r>
                        <a:rPr lang="zh-CN" altLang="en-US" sz="1200" b="0" i="0">
                          <a:solidFill>
                            <a:srgbClr val="000000"/>
                          </a:solidFill>
                          <a:latin typeface="微软雅黑" charset="0"/>
                          <a:ea typeface="微软雅黑" charset="0"/>
                          <a:cs typeface="微软雅黑" charset="0"/>
                        </a:rPr>
                        <a:t>，部分资料称完整循环超过</a:t>
                      </a:r>
                      <a:r>
                        <a:rPr lang="en-US" altLang="zh-CN" sz="1200" b="0" i="0">
                          <a:solidFill>
                            <a:srgbClr val="000000"/>
                          </a:solidFill>
                          <a:latin typeface="微软雅黑" charset="0"/>
                          <a:ea typeface="微软雅黑" charset="0"/>
                          <a:cs typeface="微软雅黑" charset="0"/>
                        </a:rPr>
                        <a:t>80%</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rPr>
                        <a:t>低，依赖水库库容和落差</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cs typeface="微软雅黑" charset="0"/>
                        </a:rPr>
                        <a:t>寿命长，通常可达</a:t>
                      </a:r>
                      <a:r>
                        <a:rPr lang="en-US" altLang="zh-CN" sz="1200" b="0" i="0">
                          <a:solidFill>
                            <a:srgbClr val="000000"/>
                          </a:solidFill>
                          <a:latin typeface="微软雅黑" charset="0"/>
                          <a:ea typeface="微软雅黑" charset="0"/>
                          <a:cs typeface="微软雅黑" charset="0"/>
                        </a:rPr>
                        <a:t>40–80</a:t>
                      </a:r>
                      <a:r>
                        <a:rPr lang="zh-CN" altLang="en-US" sz="1200" b="0" i="0">
                          <a:solidFill>
                            <a:srgbClr val="000000"/>
                          </a:solidFill>
                          <a:latin typeface="微软雅黑" charset="0"/>
                          <a:ea typeface="微软雅黑" charset="0"/>
                          <a:cs typeface="微软雅黑" charset="0"/>
                        </a:rPr>
                        <a:t>年</a:t>
                      </a:r>
                      <a:r>
                        <a:rPr lang="en-US" altLang="zh-CN" sz="1200" b="0" i="0">
                          <a:solidFill>
                            <a:srgbClr val="000000"/>
                          </a:solidFill>
                          <a:latin typeface="微软雅黑" charset="0"/>
                          <a:ea typeface="微软雅黑" charset="0"/>
                          <a:cs typeface="微软雅黑" charset="0"/>
                        </a:rPr>
                        <a:t>+</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r>
              <a:tr h="923290">
                <a:tc>
                  <a:txBody>
                    <a:bodyPr/>
                    <a:p>
                      <a:pPr algn="ctr" fontAlgn="ctr"/>
                      <a:r>
                        <a:rPr lang="zh-CN" altLang="en-US" sz="1200" b="0" i="0">
                          <a:solidFill>
                            <a:srgbClr val="000000"/>
                          </a:solidFill>
                          <a:latin typeface="微软雅黑" charset="0"/>
                          <a:ea typeface="微软雅黑" charset="0"/>
                          <a:cs typeface="微软雅黑" charset="0"/>
                        </a:rPr>
                        <a:t>压缩空气储能 </a:t>
                      </a:r>
                      <a:r>
                        <a:rPr lang="en-US" altLang="zh-CN" sz="1200" b="0" i="0">
                          <a:solidFill>
                            <a:srgbClr val="000000"/>
                          </a:solidFill>
                          <a:latin typeface="微软雅黑" charset="0"/>
                          <a:ea typeface="微软雅黑" charset="0"/>
                          <a:cs typeface="微软雅黑" charset="0"/>
                        </a:rPr>
                        <a:t>CAES</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通常</a:t>
                      </a:r>
                      <a:r>
                        <a:rPr lang="en-US" altLang="zh-CN" sz="1200" b="0" i="0">
                          <a:solidFill>
                            <a:srgbClr val="000000"/>
                          </a:solidFill>
                          <a:latin typeface="微软雅黑" charset="0"/>
                          <a:ea typeface="微软雅黑" charset="0"/>
                          <a:cs typeface="微软雅黑" charset="0"/>
                        </a:rPr>
                        <a:t>4–24h+</a:t>
                      </a:r>
                      <a:r>
                        <a:rPr lang="zh-CN" altLang="en-US" sz="1200" b="0" i="0">
                          <a:solidFill>
                            <a:srgbClr val="000000"/>
                          </a:solidFill>
                          <a:latin typeface="微软雅黑" charset="0"/>
                          <a:ea typeface="微软雅黑" charset="0"/>
                          <a:cs typeface="微软雅黑" charset="0"/>
                        </a:rPr>
                        <a:t>，适合长时储能</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传统系统约</a:t>
                      </a:r>
                      <a:r>
                        <a:rPr lang="en-US" altLang="zh-CN" sz="1200" b="0" i="0">
                          <a:solidFill>
                            <a:srgbClr val="000000"/>
                          </a:solidFill>
                          <a:latin typeface="微软雅黑" charset="0"/>
                          <a:ea typeface="微软雅黑" charset="0"/>
                          <a:cs typeface="微软雅黑" charset="0"/>
                        </a:rPr>
                        <a:t>25%–45%</a:t>
                      </a:r>
                      <a:r>
                        <a:rPr lang="zh-CN" altLang="en-US" sz="1200" b="0" i="0">
                          <a:solidFill>
                            <a:srgbClr val="000000"/>
                          </a:solidFill>
                          <a:latin typeface="微软雅黑" charset="0"/>
                          <a:ea typeface="微软雅黑" charset="0"/>
                          <a:cs typeface="微软雅黑" charset="0"/>
                        </a:rPr>
                        <a:t>；先进绝热压缩空气可达约</a:t>
                      </a:r>
                      <a:r>
                        <a:rPr lang="en-US" altLang="zh-CN" sz="1200" b="0" i="0">
                          <a:solidFill>
                            <a:srgbClr val="000000"/>
                          </a:solidFill>
                          <a:latin typeface="微软雅黑" charset="0"/>
                          <a:ea typeface="微软雅黑" charset="0"/>
                          <a:cs typeface="微软雅黑" charset="0"/>
                        </a:rPr>
                        <a:t>70%–80%</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rPr>
                        <a:t>较低，依赖盐穴、矿洞、人工硐室等储气空间</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机械设备寿命长，通常按</a:t>
                      </a:r>
                      <a:r>
                        <a:rPr lang="en-US" altLang="zh-CN" sz="1200" b="0" i="0">
                          <a:solidFill>
                            <a:srgbClr val="000000"/>
                          </a:solidFill>
                          <a:latin typeface="微软雅黑" charset="0"/>
                          <a:ea typeface="微软雅黑" charset="0"/>
                          <a:cs typeface="微软雅黑" charset="0"/>
                        </a:rPr>
                        <a:t>25–40</a:t>
                      </a:r>
                      <a:r>
                        <a:rPr lang="zh-CN" altLang="en-US" sz="1200" b="0" i="0">
                          <a:solidFill>
                            <a:srgbClr val="000000"/>
                          </a:solidFill>
                          <a:latin typeface="微软雅黑" charset="0"/>
                          <a:ea typeface="微软雅黑" charset="0"/>
                          <a:cs typeface="微软雅黑" charset="0"/>
                        </a:rPr>
                        <a:t>年考虑</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r>
              <a:tr h="923290">
                <a:tc>
                  <a:txBody>
                    <a:bodyPr/>
                    <a:p>
                      <a:pPr algn="ctr" fontAlgn="ctr"/>
                      <a:r>
                        <a:rPr lang="zh-CN" altLang="en-US" sz="1200" b="0" i="0">
                          <a:solidFill>
                            <a:srgbClr val="000000"/>
                          </a:solidFill>
                          <a:latin typeface="微软雅黑" charset="0"/>
                          <a:ea typeface="微软雅黑" charset="0"/>
                        </a:rPr>
                        <a:t>全钒液流电池</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cs typeface="微软雅黑" charset="0"/>
                        </a:rPr>
                        <a:t>通常</a:t>
                      </a:r>
                      <a:r>
                        <a:rPr lang="en-US" altLang="zh-CN" sz="1200" b="0" i="0">
                          <a:solidFill>
                            <a:srgbClr val="000000"/>
                          </a:solidFill>
                          <a:latin typeface="微软雅黑" charset="0"/>
                          <a:ea typeface="微软雅黑" charset="0"/>
                          <a:cs typeface="微软雅黑" charset="0"/>
                        </a:rPr>
                        <a:t>4–12h</a:t>
                      </a:r>
                      <a:r>
                        <a:rPr lang="zh-CN" altLang="en-US" sz="1200" b="0" i="0">
                          <a:solidFill>
                            <a:srgbClr val="000000"/>
                          </a:solidFill>
                          <a:latin typeface="微软雅黑" charset="0"/>
                          <a:ea typeface="微软雅黑" charset="0"/>
                          <a:cs typeface="微软雅黑" charset="0"/>
                        </a:rPr>
                        <a:t>，适合</a:t>
                      </a:r>
                      <a:r>
                        <a:rPr lang="en-US" altLang="zh-CN" sz="1200" b="0" i="0">
                          <a:solidFill>
                            <a:srgbClr val="000000"/>
                          </a:solidFill>
                          <a:latin typeface="微软雅黑" charset="0"/>
                          <a:ea typeface="微软雅黑" charset="0"/>
                          <a:cs typeface="微软雅黑" charset="0"/>
                        </a:rPr>
                        <a:t>4h</a:t>
                      </a:r>
                      <a:r>
                        <a:rPr lang="zh-CN" altLang="en-US" sz="1200" b="0" i="0">
                          <a:solidFill>
                            <a:srgbClr val="000000"/>
                          </a:solidFill>
                          <a:latin typeface="微软雅黑" charset="0"/>
                          <a:ea typeface="微软雅黑" charset="0"/>
                          <a:cs typeface="微软雅黑" charset="0"/>
                        </a:rPr>
                        <a:t>以上长时场景</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en-US" altLang="zh-CN" sz="1200" b="0" i="0">
                          <a:solidFill>
                            <a:srgbClr val="000000"/>
                          </a:solidFill>
                          <a:latin typeface="微软雅黑" charset="0"/>
                          <a:ea typeface="微软雅黑" charset="0"/>
                          <a:cs typeface="微软雅黑" charset="0"/>
                        </a:rPr>
                        <a:t>IRENA</a:t>
                      </a:r>
                      <a:r>
                        <a:rPr lang="zh-CN" altLang="en-US" sz="1200" b="0" i="0">
                          <a:solidFill>
                            <a:srgbClr val="000000"/>
                          </a:solidFill>
                          <a:latin typeface="微软雅黑" charset="0"/>
                          <a:ea typeface="微软雅黑" charset="0"/>
                          <a:cs typeface="微软雅黑" charset="0"/>
                        </a:rPr>
                        <a:t>给出</a:t>
                      </a:r>
                      <a:r>
                        <a:rPr lang="en-US" altLang="zh-CN" sz="1200" b="0" i="0">
                          <a:solidFill>
                            <a:srgbClr val="000000"/>
                          </a:solidFill>
                          <a:latin typeface="微软雅黑" charset="0"/>
                          <a:ea typeface="微软雅黑" charset="0"/>
                          <a:cs typeface="微软雅黑" charset="0"/>
                        </a:rPr>
                        <a:t>VRF</a:t>
                      </a:r>
                      <a:r>
                        <a:rPr lang="zh-CN" altLang="en-US" sz="1200" b="0" i="0">
                          <a:solidFill>
                            <a:srgbClr val="000000"/>
                          </a:solidFill>
                          <a:latin typeface="微软雅黑" charset="0"/>
                          <a:ea typeface="微软雅黑" charset="0"/>
                          <a:cs typeface="微软雅黑" charset="0"/>
                        </a:rPr>
                        <a:t>效率约</a:t>
                      </a:r>
                      <a:r>
                        <a:rPr lang="en-US" altLang="zh-CN" sz="1200" b="0" i="0">
                          <a:solidFill>
                            <a:srgbClr val="000000"/>
                          </a:solidFill>
                          <a:latin typeface="微软雅黑" charset="0"/>
                          <a:ea typeface="微软雅黑" charset="0"/>
                          <a:cs typeface="微软雅黑" charset="0"/>
                        </a:rPr>
                        <a:t>75%–85%</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cs typeface="微软雅黑" charset="0"/>
                        </a:rPr>
                        <a:t>约</a:t>
                      </a:r>
                      <a:r>
                        <a:rPr lang="en-US" altLang="zh-CN" sz="1200" b="0" i="0">
                          <a:solidFill>
                            <a:srgbClr val="000000"/>
                          </a:solidFill>
                          <a:latin typeface="微软雅黑" charset="0"/>
                          <a:ea typeface="微软雅黑" charset="0"/>
                          <a:cs typeface="微软雅黑" charset="0"/>
                        </a:rPr>
                        <a:t>10–130Wh/kg</a:t>
                      </a:r>
                      <a:r>
                        <a:rPr lang="zh-CN" altLang="en-US" sz="1200" b="0" i="0">
                          <a:solidFill>
                            <a:srgbClr val="000000"/>
                          </a:solidFill>
                          <a:latin typeface="微软雅黑" charset="0"/>
                          <a:ea typeface="微软雅黑" charset="0"/>
                          <a:cs typeface="微软雅黑" charset="0"/>
                        </a:rPr>
                        <a:t>；体积能量密度约</a:t>
                      </a:r>
                      <a:r>
                        <a:rPr lang="en-US" altLang="zh-CN" sz="1200" b="0" i="0">
                          <a:solidFill>
                            <a:srgbClr val="000000"/>
                          </a:solidFill>
                          <a:latin typeface="微软雅黑" charset="0"/>
                          <a:ea typeface="微软雅黑" charset="0"/>
                          <a:cs typeface="微软雅黑" charset="0"/>
                        </a:rPr>
                        <a:t>10–33kWh/m³</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c>
                  <a:txBody>
                    <a:bodyPr/>
                    <a:p>
                      <a:pPr algn="ctr" fontAlgn="ctr"/>
                      <a:r>
                        <a:rPr lang="zh-CN" altLang="en-US" sz="1200" b="0" i="0">
                          <a:solidFill>
                            <a:srgbClr val="000000"/>
                          </a:solidFill>
                          <a:latin typeface="微软雅黑" charset="0"/>
                          <a:ea typeface="微软雅黑" charset="0"/>
                          <a:cs typeface="微软雅黑" charset="0"/>
                        </a:rPr>
                        <a:t>约</a:t>
                      </a:r>
                      <a:r>
                        <a:rPr lang="en-US" altLang="zh-CN" sz="1200" b="0" i="0">
                          <a:solidFill>
                            <a:srgbClr val="000000"/>
                          </a:solidFill>
                          <a:latin typeface="微软雅黑" charset="0"/>
                          <a:ea typeface="微软雅黑" charset="0"/>
                          <a:cs typeface="微软雅黑" charset="0"/>
                        </a:rPr>
                        <a:t>10000–16000</a:t>
                      </a:r>
                      <a:r>
                        <a:rPr lang="zh-CN" altLang="en-US" sz="1200" b="0" i="0">
                          <a:solidFill>
                            <a:srgbClr val="000000"/>
                          </a:solidFill>
                          <a:latin typeface="微软雅黑" charset="0"/>
                          <a:ea typeface="微软雅黑" charset="0"/>
                          <a:cs typeface="微软雅黑" charset="0"/>
                        </a:rPr>
                        <a:t>次，寿命约</a:t>
                      </a:r>
                      <a:r>
                        <a:rPr lang="en-US" altLang="zh-CN" sz="1200" b="0" i="0">
                          <a:solidFill>
                            <a:srgbClr val="000000"/>
                          </a:solidFill>
                          <a:latin typeface="微软雅黑" charset="0"/>
                          <a:ea typeface="微软雅黑" charset="0"/>
                          <a:cs typeface="微软雅黑" charset="0"/>
                        </a:rPr>
                        <a:t>10–15</a:t>
                      </a:r>
                      <a:r>
                        <a:rPr lang="zh-CN" altLang="en-US" sz="1200" b="0" i="0">
                          <a:solidFill>
                            <a:srgbClr val="000000"/>
                          </a:solidFill>
                          <a:latin typeface="微软雅黑" charset="0"/>
                          <a:ea typeface="微软雅黑" charset="0"/>
                          <a:cs typeface="微软雅黑" charset="0"/>
                        </a:rPr>
                        <a:t>年</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20000"/>
                      </a:srgbClr>
                    </a:solidFill>
                  </a:tcPr>
                </a:tc>
              </a:tr>
              <a:tr h="923290">
                <a:tc>
                  <a:txBody>
                    <a:bodyPr/>
                    <a:p>
                      <a:pPr algn="ctr" fontAlgn="ctr"/>
                      <a:r>
                        <a:rPr lang="zh-CN" altLang="en-US" sz="1200" b="0" i="0">
                          <a:solidFill>
                            <a:srgbClr val="000000"/>
                          </a:solidFill>
                          <a:latin typeface="微软雅黑" charset="0"/>
                          <a:ea typeface="微软雅黑" charset="0"/>
                        </a:rPr>
                        <a:t>钠离子电池</a:t>
                      </a:r>
                      <a:endParaRPr lang="zh-CN" altLang="en-US" sz="1200" b="0" i="0">
                        <a:solidFill>
                          <a:srgbClr val="000000"/>
                        </a:solidFill>
                        <a:latin typeface="微软雅黑" charset="0"/>
                        <a:ea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en-US" altLang="zh-CN" sz="1200" b="0" i="0">
                          <a:solidFill>
                            <a:srgbClr val="000000"/>
                          </a:solidFill>
                          <a:latin typeface="微软雅黑" charset="0"/>
                          <a:ea typeface="微软雅黑" charset="0"/>
                          <a:cs typeface="微软雅黑" charset="0"/>
                        </a:rPr>
                        <a:t>1–4h</a:t>
                      </a:r>
                      <a:r>
                        <a:rPr lang="zh-CN" altLang="en-US" sz="1200" b="0" i="0">
                          <a:solidFill>
                            <a:srgbClr val="000000"/>
                          </a:solidFill>
                          <a:latin typeface="微软雅黑" charset="0"/>
                          <a:ea typeface="微软雅黑" charset="0"/>
                          <a:cs typeface="微软雅黑" charset="0"/>
                        </a:rPr>
                        <a:t>为主，未来可向储能扩展</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en-US" altLang="zh-CN" sz="1200" b="0" i="0">
                          <a:solidFill>
                            <a:srgbClr val="000000"/>
                          </a:solidFill>
                          <a:latin typeface="微软雅黑" charset="0"/>
                          <a:ea typeface="微软雅黑" charset="0"/>
                          <a:cs typeface="微软雅黑" charset="0"/>
                        </a:rPr>
                        <a:t>IRENA</a:t>
                      </a:r>
                      <a:r>
                        <a:rPr lang="zh-CN" altLang="en-US" sz="1200" b="0" i="0">
                          <a:solidFill>
                            <a:srgbClr val="000000"/>
                          </a:solidFill>
                          <a:latin typeface="微软雅黑" charset="0"/>
                          <a:ea typeface="微软雅黑" charset="0"/>
                          <a:cs typeface="微软雅黑" charset="0"/>
                        </a:rPr>
                        <a:t>给出</a:t>
                      </a:r>
                      <a:r>
                        <a:rPr lang="en-US" altLang="zh-CN" sz="1200" b="0" i="0">
                          <a:solidFill>
                            <a:srgbClr val="000000"/>
                          </a:solidFill>
                          <a:latin typeface="微软雅黑" charset="0"/>
                          <a:ea typeface="微软雅黑" charset="0"/>
                          <a:cs typeface="微软雅黑" charset="0"/>
                        </a:rPr>
                        <a:t>SIB</a:t>
                      </a:r>
                      <a:r>
                        <a:rPr lang="zh-CN" altLang="en-US" sz="1200" b="0" i="0">
                          <a:solidFill>
                            <a:srgbClr val="000000"/>
                          </a:solidFill>
                          <a:latin typeface="微软雅黑" charset="0"/>
                          <a:ea typeface="微软雅黑" charset="0"/>
                          <a:cs typeface="微软雅黑" charset="0"/>
                        </a:rPr>
                        <a:t>效率约</a:t>
                      </a:r>
                      <a:r>
                        <a:rPr lang="en-US" altLang="zh-CN" sz="1200" b="0" i="0">
                          <a:solidFill>
                            <a:srgbClr val="000000"/>
                          </a:solidFill>
                          <a:latin typeface="微软雅黑" charset="0"/>
                          <a:ea typeface="微软雅黑" charset="0"/>
                          <a:cs typeface="微软雅黑" charset="0"/>
                        </a:rPr>
                        <a:t>92%</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当前约</a:t>
                      </a:r>
                      <a:r>
                        <a:rPr lang="en-US" altLang="zh-CN" sz="1200" b="0" i="0">
                          <a:solidFill>
                            <a:srgbClr val="000000"/>
                          </a:solidFill>
                          <a:latin typeface="微软雅黑" charset="0"/>
                          <a:ea typeface="微软雅黑" charset="0"/>
                          <a:cs typeface="微软雅黑" charset="0"/>
                        </a:rPr>
                        <a:t>90–160Wh/kg</a:t>
                      </a:r>
                      <a:r>
                        <a:rPr lang="zh-CN" altLang="en-US" sz="1200" b="0" i="0">
                          <a:solidFill>
                            <a:srgbClr val="000000"/>
                          </a:solidFill>
                          <a:latin typeface="微软雅黑" charset="0"/>
                          <a:ea typeface="微软雅黑" charset="0"/>
                          <a:cs typeface="微软雅黑" charset="0"/>
                        </a:rPr>
                        <a:t>；商业化产品最高约</a:t>
                      </a:r>
                      <a:r>
                        <a:rPr lang="en-US" altLang="zh-CN" sz="1200" b="0" i="0">
                          <a:solidFill>
                            <a:srgbClr val="000000"/>
                          </a:solidFill>
                          <a:latin typeface="微软雅黑" charset="0"/>
                          <a:ea typeface="微软雅黑" charset="0"/>
                          <a:cs typeface="微软雅黑" charset="0"/>
                        </a:rPr>
                        <a:t>175Wh/kg</a:t>
                      </a:r>
                      <a:r>
                        <a:rPr lang="zh-CN" altLang="en-US" sz="1200" b="0" i="0">
                          <a:solidFill>
                            <a:srgbClr val="000000"/>
                          </a:solidFill>
                          <a:latin typeface="微软雅黑" charset="0"/>
                          <a:ea typeface="微软雅黑" charset="0"/>
                          <a:cs typeface="微软雅黑" charset="0"/>
                        </a:rPr>
                        <a:t>；体积能量密度约</a:t>
                      </a:r>
                      <a:r>
                        <a:rPr lang="en-US" altLang="zh-CN" sz="1200" b="0" i="0">
                          <a:solidFill>
                            <a:srgbClr val="000000"/>
                          </a:solidFill>
                          <a:latin typeface="微软雅黑" charset="0"/>
                          <a:ea typeface="微软雅黑" charset="0"/>
                          <a:cs typeface="微软雅黑" charset="0"/>
                        </a:rPr>
                        <a:t>250–375kWh/m³</a:t>
                      </a:r>
                      <a:endParaRPr lang="en-US" altLang="zh-CN"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c>
                  <a:txBody>
                    <a:bodyPr/>
                    <a:p>
                      <a:pPr algn="ctr" fontAlgn="ctr"/>
                      <a:r>
                        <a:rPr lang="zh-CN" altLang="en-US" sz="1200" b="0" i="0">
                          <a:solidFill>
                            <a:srgbClr val="000000"/>
                          </a:solidFill>
                          <a:latin typeface="微软雅黑" charset="0"/>
                          <a:ea typeface="微软雅黑" charset="0"/>
                          <a:cs typeface="微软雅黑" charset="0"/>
                        </a:rPr>
                        <a:t>约</a:t>
                      </a:r>
                      <a:r>
                        <a:rPr lang="en-US" altLang="zh-CN" sz="1200" b="0" i="0">
                          <a:solidFill>
                            <a:srgbClr val="000000"/>
                          </a:solidFill>
                          <a:latin typeface="微软雅黑" charset="0"/>
                          <a:ea typeface="微软雅黑" charset="0"/>
                          <a:cs typeface="微软雅黑" charset="0"/>
                        </a:rPr>
                        <a:t>500–8000</a:t>
                      </a:r>
                      <a:r>
                        <a:rPr lang="zh-CN" altLang="en-US" sz="1200" b="0" i="0">
                          <a:solidFill>
                            <a:srgbClr val="000000"/>
                          </a:solidFill>
                          <a:latin typeface="微软雅黑" charset="0"/>
                          <a:ea typeface="微软雅黑" charset="0"/>
                          <a:cs typeface="微软雅黑" charset="0"/>
                        </a:rPr>
                        <a:t>次；国内储能电芯容量已达</a:t>
                      </a:r>
                      <a:r>
                        <a:rPr lang="en-US" altLang="zh-CN" sz="1200" b="0" i="0">
                          <a:solidFill>
                            <a:srgbClr val="000000"/>
                          </a:solidFill>
                          <a:latin typeface="微软雅黑" charset="0"/>
                          <a:ea typeface="微软雅黑" charset="0"/>
                          <a:cs typeface="微软雅黑" charset="0"/>
                        </a:rPr>
                        <a:t>200Ah</a:t>
                      </a:r>
                      <a:r>
                        <a:rPr lang="zh-CN" altLang="en-US" sz="1200" b="0" i="0">
                          <a:solidFill>
                            <a:srgbClr val="000000"/>
                          </a:solidFill>
                          <a:latin typeface="微软雅黑" charset="0"/>
                          <a:ea typeface="微软雅黑" charset="0"/>
                          <a:cs typeface="微软雅黑" charset="0"/>
                        </a:rPr>
                        <a:t>，循环寿命超过</a:t>
                      </a:r>
                      <a:r>
                        <a:rPr lang="en-US" altLang="zh-CN" sz="1200" b="0" i="0">
                          <a:solidFill>
                            <a:srgbClr val="000000"/>
                          </a:solidFill>
                          <a:latin typeface="微软雅黑" charset="0"/>
                          <a:ea typeface="微软雅黑" charset="0"/>
                          <a:cs typeface="微软雅黑" charset="0"/>
                        </a:rPr>
                        <a:t>5000</a:t>
                      </a:r>
                      <a:r>
                        <a:rPr lang="zh-CN" altLang="en-US" sz="1200" b="0" i="0">
                          <a:solidFill>
                            <a:srgbClr val="000000"/>
                          </a:solidFill>
                          <a:latin typeface="微软雅黑" charset="0"/>
                          <a:ea typeface="微软雅黑" charset="0"/>
                          <a:cs typeface="微软雅黑" charset="0"/>
                        </a:rPr>
                        <a:t>次</a:t>
                      </a:r>
                      <a:endParaRPr lang="zh-CN" altLang="en-US" sz="1200" b="0" i="0">
                        <a:solidFill>
                          <a:srgbClr val="000000"/>
                        </a:solidFill>
                        <a:latin typeface="微软雅黑" charset="0"/>
                        <a:ea typeface="微软雅黑" charset="0"/>
                        <a:cs typeface="微软雅黑" charset="0"/>
                      </a:endParaRPr>
                    </a:p>
                  </a:txBody>
                  <a:tcPr marL="13017" marR="13017" marT="13017" marB="0" anchor="ctr" anchorCtr="0">
                    <a:lnL w="12700" cmpd="sng">
                      <a:solidFill>
                        <a:srgbClr val="FFFFFF"/>
                      </a:solidFill>
                    </a:lnL>
                    <a:lnR w="12700" cmpd="sng">
                      <a:solidFill>
                        <a:srgbClr val="FFFFFF"/>
                      </a:solidFill>
                    </a:lnR>
                    <a:lnT w="12700" cmpd="sng">
                      <a:solidFill>
                        <a:srgbClr val="FFFFFF"/>
                      </a:solidFill>
                    </a:lnT>
                    <a:lnB w="12700" cmpd="sng">
                      <a:solidFill>
                        <a:srgbClr val="FFFFFF"/>
                      </a:solidFill>
                    </a:lnB>
                    <a:solidFill>
                      <a:srgbClr val="005FB8">
                        <a:tint val="40000"/>
                      </a:srgbClr>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660400" y="406400"/>
            <a:ext cx="317500" cy="317500"/>
          </a:xfrm>
          <a:prstGeom prst="ellipse">
            <a:avLst/>
          </a:prstGeom>
          <a:solidFill>
            <a:srgbClr val="1678CC">
              <a:alpha val="100000"/>
            </a:srgbClr>
          </a:solidFill>
          <a:ln w="12700" cap="flat" cmpd="sng">
            <a:solidFill>
              <a:srgbClr val="1E69D5">
                <a:alpha val="100000"/>
              </a:srgbClr>
            </a:solidFill>
            <a:prstDash val="solid"/>
            <a:miter lim="8000000"/>
          </a:ln>
          <a:effectLst>
            <a:outerShdw blurRad="101600" dist="63500" dir="2700000" algn="tl" rotWithShape="0">
              <a:srgbClr val="1E69D5">
                <a:alpha val="20000"/>
              </a:srgbClr>
            </a:outerShdw>
          </a:effectLst>
        </p:spPr>
        <p:txBody>
          <a:bodyPr vert="horz" wrap="square" lIns="63500" tIns="63500" rIns="63500" bIns="63500" rtlCol="0" anchor="ctr"/>
          <a:lstStyle/>
          <a:p>
            <a:pPr algn="ctr">
              <a:defRPr/>
            </a:pPr>
          </a:p>
        </p:txBody>
      </p:sp>
      <p:sp>
        <p:nvSpPr>
          <p:cNvPr id="3" name="AutoShape 3"/>
          <p:cNvSpPr/>
          <p:nvPr/>
        </p:nvSpPr>
        <p:spPr>
          <a:xfrm>
            <a:off x="495300" y="406400"/>
            <a:ext cx="317500" cy="317500"/>
          </a:xfrm>
          <a:prstGeom prst="ellipse">
            <a:avLst/>
          </a:prstGeom>
          <a:solidFill>
            <a:srgbClr val="FFFFFF">
              <a:alpha val="100000"/>
            </a:srgbClr>
          </a:solidFill>
          <a:ln w="12700" cap="flat" cmpd="sng">
            <a:solidFill>
              <a:srgbClr val="1E69D5">
                <a:alpha val="100000"/>
              </a:srgbClr>
            </a:solidFill>
            <a:prstDash val="solid"/>
            <a:miter lim="8000000"/>
          </a:ln>
          <a:effectLst>
            <a:outerShdw blurRad="101600" dist="63500" dir="2700000" algn="tl" rotWithShape="0">
              <a:srgbClr val="1E69D5">
                <a:alpha val="20000"/>
              </a:srgbClr>
            </a:outerShdw>
          </a:effectLst>
        </p:spPr>
        <p:txBody>
          <a:bodyPr vert="horz" wrap="square" lIns="63500" tIns="63500" rIns="63500" bIns="63500" rtlCol="0" anchor="ctr"/>
          <a:lstStyle/>
          <a:p>
            <a:pPr algn="ctr">
              <a:defRPr/>
            </a:pPr>
          </a:p>
        </p:txBody>
      </p:sp>
      <p:sp>
        <p:nvSpPr>
          <p:cNvPr id="4" name="AutoShape 4"/>
          <p:cNvSpPr/>
          <p:nvPr/>
        </p:nvSpPr>
        <p:spPr>
          <a:xfrm>
            <a:off x="1104900" y="279400"/>
            <a:ext cx="8458200" cy="927100"/>
          </a:xfrm>
          <a:prstGeom prst="rect">
            <a:avLst/>
          </a:prstGeom>
          <a:noFill/>
          <a:ln w="12700" cap="flat" cmpd="sng">
            <a:noFill/>
            <a:prstDash val="solid"/>
            <a:round/>
          </a:ln>
        </p:spPr>
        <p:txBody>
          <a:bodyPr vert="horz" wrap="square" lIns="88900" tIns="50800" rIns="88900" bIns="50800" rtlCol="0" anchor="t" anchorCtr="0"/>
          <a:lstStyle/>
          <a:p>
            <a:pPr indent="0" algn="l">
              <a:lnSpc>
                <a:spcPct val="100000"/>
              </a:lnSpc>
              <a:defRPr/>
            </a:pPr>
            <a:r>
              <a:rPr lang="en-US" sz="3200" b="1" i="0" u="none" strike="noStrike">
                <a:solidFill>
                  <a:srgbClr val="1678CC"/>
                </a:solidFill>
                <a:effectLst>
                  <a:outerShdw blurRad="38100" dist="25400" dir="5400000" algn="tl"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储能产业：整体发展情况</a:t>
            </a:r>
            <a:endParaRPr lang="en-US" sz="1100"/>
          </a:p>
          <a:p>
            <a:pPr indent="0" algn="l">
              <a:lnSpc>
                <a:spcPct val="100000"/>
              </a:lnSpc>
            </a:pPr>
            <a:r>
              <a:rPr lang="en-US" sz="2200" b="0" i="0" u="none" strike="noStrike">
                <a:solidFill>
                  <a:srgbClr val="1678CC"/>
                </a:solidFill>
                <a:latin typeface="微软雅黑" panose="020B0503020204020204" charset="-122"/>
                <a:ea typeface="微软雅黑" panose="020B0503020204020204" charset="-122"/>
                <a:cs typeface="微软雅黑" panose="020B0503020204020204" charset="-122"/>
                <a:sym typeface="微软雅黑" panose="020B0503020204020204" charset="-122"/>
              </a:rPr>
              <a:t>全球市场高速增长，中国需求引领行业发展</a:t>
            </a:r>
            <a:endParaRPr lang="en-US" sz="2200" b="0" i="0" u="none" strike="noStrike">
              <a:solidFill>
                <a:srgbClr val="1678CC"/>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5" name="Picture 5"/>
          <p:cNvPicPr>
            <a:picLocks noChangeAspect="1"/>
          </p:cNvPicPr>
          <p:nvPr/>
        </p:nvPicPr>
        <p:blipFill>
          <a:blip r:embed="rId1"/>
          <a:srcRect l="4152" r="4152"/>
          <a:stretch>
            <a:fillRect/>
          </a:stretch>
        </p:blipFill>
        <p:spPr>
          <a:xfrm>
            <a:off x="10731500" y="317500"/>
            <a:ext cx="1054100" cy="215900"/>
          </a:xfrm>
          <a:prstGeom prst="rect">
            <a:avLst/>
          </a:prstGeom>
          <a:noFill/>
          <a:ln w="25400" cap="flat" cmpd="sng">
            <a:noFill/>
            <a:prstDash val="solid"/>
            <a:round/>
          </a:ln>
        </p:spPr>
      </p:pic>
      <p:pic>
        <p:nvPicPr>
          <p:cNvPr id="6" name="Picture 6"/>
          <p:cNvPicPr>
            <a:picLocks noChangeAspect="1"/>
          </p:cNvPicPr>
          <p:nvPr/>
        </p:nvPicPr>
        <p:blipFill>
          <a:blip r:embed="rId2"/>
          <a:srcRect l="4548" r="4548"/>
          <a:stretch>
            <a:fillRect/>
          </a:stretch>
        </p:blipFill>
        <p:spPr>
          <a:xfrm>
            <a:off x="9448800" y="279400"/>
            <a:ext cx="1104900" cy="292100"/>
          </a:xfrm>
          <a:prstGeom prst="rect">
            <a:avLst/>
          </a:prstGeom>
          <a:noFill/>
          <a:ln w="25400" cap="flat" cmpd="sng">
            <a:noFill/>
            <a:prstDash val="solid"/>
            <a:round/>
          </a:ln>
        </p:spPr>
      </p:pic>
      <p:pic>
        <p:nvPicPr>
          <p:cNvPr id="7" name="Picture 7"/>
          <p:cNvPicPr>
            <a:picLocks noChangeAspect="1"/>
          </p:cNvPicPr>
          <p:nvPr/>
        </p:nvPicPr>
        <p:blipFill>
          <a:blip r:embed="rId3"/>
          <a:srcRect l="19693" r="19693"/>
          <a:stretch>
            <a:fillRect/>
          </a:stretch>
        </p:blipFill>
        <p:spPr>
          <a:xfrm flipV="1">
            <a:off x="8978900" y="584200"/>
            <a:ext cx="2844800" cy="50800"/>
          </a:xfrm>
          <a:prstGeom prst="rect">
            <a:avLst/>
          </a:prstGeom>
          <a:noFill/>
          <a:ln w="25400" cap="flat" cmpd="sng">
            <a:noFill/>
            <a:prstDash val="solid"/>
            <a:round/>
          </a:ln>
        </p:spPr>
      </p:pic>
      <p:sp>
        <p:nvSpPr>
          <p:cNvPr id="8" name="AutoShape 8"/>
          <p:cNvSpPr/>
          <p:nvPr/>
        </p:nvSpPr>
        <p:spPr>
          <a:xfrm>
            <a:off x="990600" y="1485900"/>
            <a:ext cx="1384300" cy="1016000"/>
          </a:xfrm>
          <a:prstGeom prst="roundRect">
            <a:avLst>
              <a:gd name="adj" fmla="val 16250"/>
            </a:avLst>
          </a:prstGeom>
          <a:solidFill>
            <a:srgbClr val="246BBC">
              <a:alpha val="100000"/>
            </a:srgbClr>
          </a:solidFill>
          <a:ln w="25400" cap="flat" cmpd="sng">
            <a:noFill/>
            <a:prstDash val="solid"/>
            <a:round/>
          </a:ln>
        </p:spPr>
        <p:txBody>
          <a:bodyPr vert="horz" wrap="square" lIns="88900" tIns="50800" rIns="88900" bIns="50800" rtlCol="0" anchor="ctr" anchorCtr="0"/>
          <a:lstStyle/>
          <a:p>
            <a:pPr indent="0" algn="ctr">
              <a:lnSpc>
                <a:spcPct val="100000"/>
              </a:lnSpc>
              <a:defRPr/>
            </a:pPr>
            <a:r>
              <a:rPr lang="en-US" sz="20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全球市场</a:t>
            </a:r>
            <a:endParaRPr lang="en-US" sz="1100"/>
          </a:p>
          <a:p>
            <a:pPr indent="0" algn="ctr">
              <a:lnSpc>
                <a:spcPct val="100000"/>
              </a:lnSpc>
            </a:pPr>
            <a:r>
              <a:rPr lang="en-US" sz="16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规模与增速</a:t>
            </a:r>
            <a:endParaRPr lang="en-US" sz="16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9" name="AutoShape 9"/>
          <p:cNvSpPr/>
          <p:nvPr/>
        </p:nvSpPr>
        <p:spPr>
          <a:xfrm>
            <a:off x="2514600" y="1485900"/>
            <a:ext cx="4178300" cy="1016000"/>
          </a:xfrm>
          <a:prstGeom prst="roundRect">
            <a:avLst>
              <a:gd name="adj" fmla="val 16250"/>
            </a:avLst>
          </a:prstGeom>
          <a:solidFill>
            <a:srgbClr val="F3F8FF">
              <a:alpha val="100000"/>
            </a:srgbClr>
          </a:solidFill>
          <a:ln w="12700" cap="flat" cmpd="sng">
            <a:solidFill>
              <a:srgbClr val="CAD9EE">
                <a:alpha val="100000"/>
              </a:srgbClr>
            </a:solidFill>
            <a:prstDash val="solid"/>
            <a:miter lim="10000000"/>
          </a:ln>
        </p:spPr>
        <p:txBody>
          <a:bodyPr vert="horz" wrap="square" lIns="88900" tIns="50800" rIns="88900" bIns="50800" rtlCol="0" anchor="ctr" anchorCtr="0"/>
          <a:lstStyle/>
          <a:p>
            <a:pPr indent="0" algn="l">
              <a:lnSpc>
                <a:spcPct val="100000"/>
              </a:lnSpc>
              <a:defRPr/>
            </a:pPr>
            <a:r>
              <a:rPr lang="en-US" sz="1600" b="1" i="0" u="none" strike="noStrike">
                <a:solidFill>
                  <a:srgbClr val="246BBC"/>
                </a:solidFill>
                <a:latin typeface="微软雅黑" panose="020B0503020204020204" charset="-122"/>
                <a:ea typeface="微软雅黑" panose="020B0503020204020204" charset="-122"/>
                <a:cs typeface="微软雅黑" panose="020B0503020204020204" charset="-122"/>
                <a:sym typeface="微软雅黑" panose="020B0503020204020204" charset="-122"/>
              </a:rPr>
              <a:t>新增装机爆发</a:t>
            </a:r>
            <a:endParaRPr lang="en-US" sz="1100"/>
          </a:p>
          <a:p>
            <a:pPr indent="0" algn="l">
              <a:lnSpc>
                <a:spcPct val="100000"/>
              </a:lnSpc>
            </a:pPr>
            <a:r>
              <a:rPr lang="en-US" sz="1300" b="0" i="0" u="none" strike="noStrike">
                <a:solidFill>
                  <a:srgbClr val="505050"/>
                </a:solidFill>
                <a:latin typeface="微软雅黑" panose="020B0503020204020204" charset="-122"/>
                <a:ea typeface="微软雅黑" panose="020B0503020204020204" charset="-122"/>
                <a:cs typeface="微软雅黑" panose="020B0503020204020204" charset="-122"/>
                <a:sym typeface="微软雅黑" panose="020B0503020204020204" charset="-122"/>
              </a:rPr>
              <a:t>预计2025年全球新增储能装机达92GW/247GWh，同比增长23%，保持高速扩张态势。</a:t>
            </a:r>
            <a:endParaRPr lang="en-US" sz="1300" b="0" i="0" u="none" strike="noStrike">
              <a:solidFill>
                <a:srgbClr val="50505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0" name="AutoShape 10"/>
          <p:cNvSpPr/>
          <p:nvPr/>
        </p:nvSpPr>
        <p:spPr>
          <a:xfrm>
            <a:off x="6819900" y="1485900"/>
            <a:ext cx="4267200" cy="1028700"/>
          </a:xfrm>
          <a:prstGeom prst="roundRect">
            <a:avLst>
              <a:gd name="adj" fmla="val 17283"/>
            </a:avLst>
          </a:prstGeom>
          <a:solidFill>
            <a:srgbClr val="F3F8FF">
              <a:alpha val="100000"/>
            </a:srgbClr>
          </a:solidFill>
          <a:ln w="12700" cap="flat" cmpd="sng">
            <a:solidFill>
              <a:srgbClr val="CAD9EE">
                <a:alpha val="100000"/>
              </a:srgbClr>
            </a:solidFill>
            <a:prstDash val="solid"/>
            <a:miter lim="10000000"/>
          </a:ln>
        </p:spPr>
        <p:txBody>
          <a:bodyPr vert="horz" wrap="square" lIns="88900" tIns="50800" rIns="88900" bIns="50800" rtlCol="0" anchor="ctr" anchorCtr="0"/>
          <a:lstStyle/>
          <a:p>
            <a:pPr indent="0" algn="l">
              <a:lnSpc>
                <a:spcPct val="100000"/>
              </a:lnSpc>
              <a:defRPr/>
            </a:pPr>
            <a:r>
              <a:rPr lang="en-US" sz="1600" b="1" i="0" u="none" strike="noStrike">
                <a:solidFill>
                  <a:srgbClr val="246BBC"/>
                </a:solidFill>
                <a:latin typeface="微软雅黑" panose="020B0503020204020204" charset="-122"/>
                <a:ea typeface="微软雅黑" panose="020B0503020204020204" charset="-122"/>
                <a:cs typeface="微软雅黑" panose="020B0503020204020204" charset="-122"/>
                <a:sym typeface="微软雅黑" panose="020B0503020204020204" charset="-122"/>
              </a:rPr>
              <a:t>千亿级市场潜力</a:t>
            </a:r>
            <a:endParaRPr lang="en-US" sz="1100"/>
          </a:p>
          <a:p>
            <a:pPr indent="0" algn="l">
              <a:lnSpc>
                <a:spcPct val="100000"/>
              </a:lnSpc>
            </a:pPr>
            <a:r>
              <a:rPr lang="en-US" sz="1300" b="0" i="0" u="none" strike="noStrike">
                <a:solidFill>
                  <a:srgbClr val="505050"/>
                </a:solidFill>
                <a:latin typeface="微软雅黑" panose="020B0503020204020204" charset="-122"/>
                <a:ea typeface="微软雅黑" panose="020B0503020204020204" charset="-122"/>
                <a:cs typeface="微软雅黑" panose="020B0503020204020204" charset="-122"/>
                <a:sym typeface="微软雅黑" panose="020B0503020204020204" charset="-122"/>
              </a:rPr>
              <a:t>预计到2032年，全球储能市场规模将突破1000亿美元（1003.5亿），复合年增长率（CAGR）高达19%。</a:t>
            </a:r>
            <a:endParaRPr lang="en-US" sz="1300" b="0" i="0" u="none" strike="noStrike">
              <a:solidFill>
                <a:srgbClr val="50505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1" name="AutoShape 11"/>
          <p:cNvSpPr/>
          <p:nvPr/>
        </p:nvSpPr>
        <p:spPr>
          <a:xfrm>
            <a:off x="990600" y="2755900"/>
            <a:ext cx="1384300" cy="1028700"/>
          </a:xfrm>
          <a:prstGeom prst="roundRect">
            <a:avLst>
              <a:gd name="adj" fmla="val 17283"/>
            </a:avLst>
          </a:prstGeom>
          <a:solidFill>
            <a:srgbClr val="12A897">
              <a:alpha val="100000"/>
            </a:srgbClr>
          </a:solidFill>
          <a:ln w="25400" cap="flat" cmpd="sng">
            <a:noFill/>
            <a:prstDash val="solid"/>
            <a:round/>
          </a:ln>
        </p:spPr>
        <p:txBody>
          <a:bodyPr vert="horz" wrap="square" lIns="88900" tIns="50800" rIns="88900" bIns="50800" rtlCol="0" anchor="ctr" anchorCtr="0"/>
          <a:lstStyle/>
          <a:p>
            <a:pPr indent="0" algn="ctr">
              <a:lnSpc>
                <a:spcPct val="100000"/>
              </a:lnSpc>
              <a:defRPr/>
            </a:pPr>
            <a:r>
              <a:rPr lang="en-US" sz="20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中国市场</a:t>
            </a:r>
            <a:endParaRPr lang="en-US" sz="1100"/>
          </a:p>
          <a:p>
            <a:pPr indent="0" algn="ctr">
              <a:lnSpc>
                <a:spcPct val="100000"/>
              </a:lnSpc>
            </a:pPr>
            <a:r>
              <a:rPr lang="en-US" sz="16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领跑全球</a:t>
            </a:r>
            <a:endParaRPr lang="en-US" sz="16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2" name="AutoShape 12"/>
          <p:cNvSpPr/>
          <p:nvPr/>
        </p:nvSpPr>
        <p:spPr>
          <a:xfrm>
            <a:off x="2514600" y="2755900"/>
            <a:ext cx="4165600" cy="1028700"/>
          </a:xfrm>
          <a:prstGeom prst="roundRect">
            <a:avLst>
              <a:gd name="adj" fmla="val 17283"/>
            </a:avLst>
          </a:prstGeom>
          <a:solidFill>
            <a:srgbClr val="F3F8FF">
              <a:alpha val="100000"/>
            </a:srgbClr>
          </a:solidFill>
          <a:ln w="12700" cap="flat" cmpd="sng">
            <a:solidFill>
              <a:srgbClr val="CAD9EE">
                <a:alpha val="100000"/>
              </a:srgbClr>
            </a:solidFill>
            <a:prstDash val="solid"/>
            <a:miter lim="10000000"/>
          </a:ln>
        </p:spPr>
        <p:txBody>
          <a:bodyPr vert="horz" wrap="square" lIns="88900" tIns="50800" rIns="88900" bIns="50800" rtlCol="0" anchor="ctr" anchorCtr="0"/>
          <a:lstStyle/>
          <a:p>
            <a:pPr indent="0" algn="l">
              <a:lnSpc>
                <a:spcPct val="100000"/>
              </a:lnSpc>
              <a:defRPr/>
            </a:pPr>
            <a:r>
              <a:rPr lang="en-US" sz="1600" b="1" i="0" u="none" strike="noStrike">
                <a:solidFill>
                  <a:srgbClr val="12A897"/>
                </a:solidFill>
                <a:latin typeface="微软雅黑" panose="020B0503020204020204" charset="-122"/>
                <a:ea typeface="微软雅黑" panose="020B0503020204020204" charset="-122"/>
                <a:cs typeface="微软雅黑" panose="020B0503020204020204" charset="-122"/>
                <a:sym typeface="微软雅黑" panose="020B0503020204020204" charset="-122"/>
              </a:rPr>
              <a:t>装机规模突破</a:t>
            </a:r>
            <a:endParaRPr lang="en-US" sz="1100"/>
          </a:p>
          <a:p>
            <a:pPr indent="0" algn="l">
              <a:lnSpc>
                <a:spcPct val="100000"/>
              </a:lnSpc>
            </a:pPr>
            <a:r>
              <a:rPr lang="en-US" sz="1300" b="0" i="0" u="none" strike="noStrike">
                <a:solidFill>
                  <a:srgbClr val="505050"/>
                </a:solidFill>
                <a:latin typeface="微软雅黑" panose="020B0503020204020204" charset="-122"/>
                <a:ea typeface="微软雅黑" panose="020B0503020204020204" charset="-122"/>
                <a:cs typeface="微软雅黑" panose="020B0503020204020204" charset="-122"/>
                <a:sym typeface="微软雅黑" panose="020B0503020204020204" charset="-122"/>
              </a:rPr>
              <a:t>截至2025年9月，中国新型储能装机已历史性突破1亿千瓦（100GW+），稳居全球第一大储能市场。</a:t>
            </a:r>
            <a:endParaRPr lang="en-US" sz="1300" b="0" i="0" u="none" strike="noStrike">
              <a:solidFill>
                <a:srgbClr val="50505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3" name="AutoShape 13"/>
          <p:cNvSpPr/>
          <p:nvPr/>
        </p:nvSpPr>
        <p:spPr>
          <a:xfrm>
            <a:off x="6819900" y="2743200"/>
            <a:ext cx="4267200" cy="1041400"/>
          </a:xfrm>
          <a:prstGeom prst="roundRect">
            <a:avLst>
              <a:gd name="adj" fmla="val 17073"/>
            </a:avLst>
          </a:prstGeom>
          <a:solidFill>
            <a:srgbClr val="F3F8FF">
              <a:alpha val="100000"/>
            </a:srgbClr>
          </a:solidFill>
          <a:ln w="12700" cap="flat" cmpd="sng">
            <a:solidFill>
              <a:srgbClr val="CAD9EE">
                <a:alpha val="100000"/>
              </a:srgbClr>
            </a:solidFill>
            <a:prstDash val="solid"/>
            <a:miter lim="10000000"/>
          </a:ln>
        </p:spPr>
        <p:txBody>
          <a:bodyPr vert="horz" wrap="square" lIns="88900" tIns="50800" rIns="88900" bIns="50800" rtlCol="0" anchor="ctr" anchorCtr="0"/>
          <a:lstStyle/>
          <a:p>
            <a:pPr indent="0" algn="l">
              <a:lnSpc>
                <a:spcPct val="100000"/>
              </a:lnSpc>
              <a:defRPr/>
            </a:pPr>
            <a:r>
              <a:rPr lang="en-US" sz="1600" b="1" i="0" u="none" strike="noStrike">
                <a:solidFill>
                  <a:srgbClr val="12A897"/>
                </a:solidFill>
                <a:latin typeface="微软雅黑" panose="020B0503020204020204" charset="-122"/>
                <a:ea typeface="微软雅黑" panose="020B0503020204020204" charset="-122"/>
                <a:cs typeface="微软雅黑" panose="020B0503020204020204" charset="-122"/>
                <a:sym typeface="微软雅黑" panose="020B0503020204020204" charset="-122"/>
              </a:rPr>
              <a:t>商业模式成熟</a:t>
            </a:r>
            <a:endParaRPr lang="en-US" sz="1100"/>
          </a:p>
          <a:p>
            <a:pPr indent="0" algn="l">
              <a:lnSpc>
                <a:spcPct val="100000"/>
              </a:lnSpc>
            </a:pPr>
            <a:r>
              <a:rPr lang="en-US" sz="1300" b="0" i="0" u="none" strike="noStrike">
                <a:solidFill>
                  <a:srgbClr val="505050"/>
                </a:solidFill>
                <a:latin typeface="微软雅黑" panose="020B0503020204020204" charset="-122"/>
                <a:ea typeface="微软雅黑" panose="020B0503020204020204" charset="-122"/>
                <a:cs typeface="微软雅黑" panose="020B0503020204020204" charset="-122"/>
                <a:sym typeface="微软雅黑" panose="020B0503020204020204" charset="-122"/>
              </a:rPr>
              <a:t>在“容量电价 + 商业模式创新”双重驱动下，项目投资回报率(IRR)可达6-12%，有效激活了市场投资活力。</a:t>
            </a:r>
            <a:endParaRPr lang="en-US" sz="1300" b="0" i="0" u="none" strike="noStrike">
              <a:solidFill>
                <a:srgbClr val="50505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4" name="AutoShape 14"/>
          <p:cNvSpPr/>
          <p:nvPr/>
        </p:nvSpPr>
        <p:spPr>
          <a:xfrm>
            <a:off x="990600" y="4051300"/>
            <a:ext cx="1384300" cy="1028700"/>
          </a:xfrm>
          <a:prstGeom prst="roundRect">
            <a:avLst>
              <a:gd name="adj" fmla="val 17283"/>
            </a:avLst>
          </a:prstGeom>
          <a:solidFill>
            <a:srgbClr val="EA580C">
              <a:alpha val="100000"/>
            </a:srgbClr>
          </a:solidFill>
          <a:ln w="25400" cap="flat" cmpd="sng">
            <a:noFill/>
            <a:prstDash val="solid"/>
            <a:round/>
          </a:ln>
        </p:spPr>
        <p:txBody>
          <a:bodyPr vert="horz" wrap="square" lIns="88900" tIns="50800" rIns="88900" bIns="50800" rtlCol="0" anchor="ctr" anchorCtr="0"/>
          <a:lstStyle/>
          <a:p>
            <a:pPr indent="0" algn="ctr">
              <a:lnSpc>
                <a:spcPct val="100000"/>
              </a:lnSpc>
              <a:defRPr/>
            </a:pPr>
            <a:r>
              <a:rPr lang="en-US" sz="20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核心驱动</a:t>
            </a:r>
            <a:endParaRPr lang="en-US" sz="1100"/>
          </a:p>
          <a:p>
            <a:pPr indent="0" algn="ctr">
              <a:lnSpc>
                <a:spcPct val="100000"/>
              </a:lnSpc>
            </a:pPr>
            <a:r>
              <a:rPr lang="en-US" sz="16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三驾马车</a:t>
            </a:r>
            <a:endParaRPr lang="en-US" sz="16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5" name="AutoShape 15"/>
          <p:cNvSpPr/>
          <p:nvPr/>
        </p:nvSpPr>
        <p:spPr>
          <a:xfrm>
            <a:off x="2514600" y="4051300"/>
            <a:ext cx="4165600" cy="1041400"/>
          </a:xfrm>
          <a:prstGeom prst="roundRect">
            <a:avLst>
              <a:gd name="adj" fmla="val 17073"/>
            </a:avLst>
          </a:prstGeom>
          <a:solidFill>
            <a:srgbClr val="F3F8FF">
              <a:alpha val="100000"/>
            </a:srgbClr>
          </a:solidFill>
          <a:ln w="12700" cap="flat" cmpd="sng">
            <a:solidFill>
              <a:srgbClr val="CAD9EE">
                <a:alpha val="100000"/>
              </a:srgbClr>
            </a:solidFill>
            <a:prstDash val="solid"/>
            <a:miter lim="10000000"/>
          </a:ln>
        </p:spPr>
        <p:txBody>
          <a:bodyPr vert="horz" wrap="square" lIns="88900" tIns="50800" rIns="88900" bIns="50800" rtlCol="0" anchor="ctr" anchorCtr="0"/>
          <a:lstStyle/>
          <a:p>
            <a:pPr indent="0" algn="l">
              <a:lnSpc>
                <a:spcPct val="100000"/>
              </a:lnSpc>
              <a:defRPr/>
            </a:pPr>
            <a:r>
              <a:rPr lang="en-US" sz="1600" b="1" i="0" u="none" strike="noStrike">
                <a:solidFill>
                  <a:srgbClr val="EA580C"/>
                </a:solidFill>
                <a:latin typeface="微软雅黑" panose="020B0503020204020204" charset="-122"/>
                <a:ea typeface="微软雅黑" panose="020B0503020204020204" charset="-122"/>
                <a:cs typeface="微软雅黑" panose="020B0503020204020204" charset="-122"/>
                <a:sym typeface="微软雅黑" panose="020B0503020204020204" charset="-122"/>
              </a:rPr>
              <a:t>刚需与新基建</a:t>
            </a:r>
            <a:endParaRPr lang="en-US" sz="1100"/>
          </a:p>
          <a:p>
            <a:pPr indent="0" algn="l">
              <a:lnSpc>
                <a:spcPct val="100000"/>
              </a:lnSpc>
            </a:pPr>
            <a:r>
              <a:rPr lang="en-US" sz="1300" b="0" i="0" u="none" strike="noStrike">
                <a:solidFill>
                  <a:srgbClr val="505050"/>
                </a:solidFill>
                <a:latin typeface="微软雅黑" panose="020B0503020204020204" charset="-122"/>
                <a:ea typeface="微软雅黑" panose="020B0503020204020204" charset="-122"/>
                <a:cs typeface="微软雅黑" panose="020B0503020204020204" charset="-122"/>
                <a:sym typeface="微软雅黑" panose="020B0503020204020204" charset="-122"/>
              </a:rPr>
              <a:t>1. 能源转型：风光装机激增带来巨大电网消纳压力；</a:t>
            </a:r>
            <a:br>
              <a:rPr lang="en-US" sz="1400" b="0" i="0" u="none" strike="noStrike">
                <a:solidFill>
                  <a:srgbClr val="1F2329"/>
                </a:solidFill>
                <a:latin typeface="微软雅黑" panose="020B0503020204020204" charset="-122"/>
                <a:ea typeface="微软雅黑" panose="020B0503020204020204" charset="-122"/>
                <a:cs typeface="微软雅黑" panose="020B0503020204020204" charset="-122"/>
                <a:sym typeface="微软雅黑" panose="020B0503020204020204" charset="-122"/>
              </a:rPr>
            </a:br>
            <a:r>
              <a:rPr lang="en-US" sz="1300" b="0" i="0" u="none" strike="noStrike">
                <a:solidFill>
                  <a:srgbClr val="505050"/>
                </a:solidFill>
                <a:latin typeface="微软雅黑" panose="020B0503020204020204" charset="-122"/>
                <a:ea typeface="微软雅黑" panose="020B0503020204020204" charset="-122"/>
                <a:cs typeface="微软雅黑" panose="020B0503020204020204" charset="-122"/>
                <a:sym typeface="微软雅黑" panose="020B0503020204020204" charset="-122"/>
              </a:rPr>
              <a:t>2. AI算力：数据中心对供电可靠性与电力需求提出极高要求。</a:t>
            </a:r>
            <a:endParaRPr lang="en-US" sz="1300" b="0" i="0" u="none" strike="noStrike">
              <a:solidFill>
                <a:srgbClr val="50505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6" name="AutoShape 16"/>
          <p:cNvSpPr/>
          <p:nvPr/>
        </p:nvSpPr>
        <p:spPr>
          <a:xfrm>
            <a:off x="6819900" y="4051300"/>
            <a:ext cx="4267200" cy="1041400"/>
          </a:xfrm>
          <a:prstGeom prst="roundRect">
            <a:avLst>
              <a:gd name="adj" fmla="val 17073"/>
            </a:avLst>
          </a:prstGeom>
          <a:solidFill>
            <a:srgbClr val="F3F8FF">
              <a:alpha val="100000"/>
            </a:srgbClr>
          </a:solidFill>
          <a:ln w="12700" cap="flat" cmpd="sng">
            <a:solidFill>
              <a:srgbClr val="CAD9EE">
                <a:alpha val="100000"/>
              </a:srgbClr>
            </a:solidFill>
            <a:prstDash val="solid"/>
            <a:miter lim="10000000"/>
          </a:ln>
        </p:spPr>
        <p:txBody>
          <a:bodyPr vert="horz" wrap="square" lIns="88900" tIns="50800" rIns="88900" bIns="50800" rtlCol="0" anchor="ctr" anchorCtr="0"/>
          <a:lstStyle/>
          <a:p>
            <a:pPr indent="0" algn="l">
              <a:lnSpc>
                <a:spcPct val="100000"/>
              </a:lnSpc>
              <a:defRPr/>
            </a:pPr>
            <a:r>
              <a:rPr lang="en-US" sz="1600" b="1" i="0" u="none" strike="noStrike">
                <a:solidFill>
                  <a:srgbClr val="EA580C"/>
                </a:solidFill>
                <a:latin typeface="微软雅黑" panose="020B0503020204020204" charset="-122"/>
                <a:ea typeface="微软雅黑" panose="020B0503020204020204" charset="-122"/>
                <a:cs typeface="微软雅黑" panose="020B0503020204020204" charset="-122"/>
                <a:sym typeface="微软雅黑" panose="020B0503020204020204" charset="-122"/>
              </a:rPr>
              <a:t>全球政策护航</a:t>
            </a:r>
            <a:endParaRPr lang="en-US" sz="1100"/>
          </a:p>
          <a:p>
            <a:pPr indent="0" algn="l">
              <a:lnSpc>
                <a:spcPct val="100000"/>
              </a:lnSpc>
            </a:pPr>
            <a:r>
              <a:rPr lang="en-US" sz="1300" b="0" i="0" u="none" strike="noStrike">
                <a:solidFill>
                  <a:srgbClr val="505050"/>
                </a:solidFill>
                <a:latin typeface="微软雅黑" panose="020B0503020204020204" charset="-122"/>
                <a:ea typeface="微软雅黑" panose="020B0503020204020204" charset="-122"/>
                <a:cs typeface="微软雅黑" panose="020B0503020204020204" charset="-122"/>
                <a:sym typeface="微软雅黑" panose="020B0503020204020204" charset="-122"/>
              </a:rPr>
              <a:t>中国推出容量电价机制，明确收益保障；美国通过《通胀削减法案》(IRA)提供高额税收抵免，全球政策合力推动产业发展。</a:t>
            </a:r>
            <a:endParaRPr lang="en-US" sz="1300" b="0" i="0" u="none" strike="noStrike">
              <a:solidFill>
                <a:srgbClr val="50505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7" name="AutoShape 17"/>
          <p:cNvSpPr/>
          <p:nvPr/>
        </p:nvSpPr>
        <p:spPr>
          <a:xfrm>
            <a:off x="2778125" y="5862955"/>
            <a:ext cx="7430135" cy="558800"/>
          </a:xfrm>
          <a:prstGeom prst="rect">
            <a:avLst/>
          </a:prstGeom>
          <a:noFill/>
          <a:ln w="12700" cap="flat" cmpd="sng">
            <a:noFill/>
            <a:prstDash val="solid"/>
            <a:round/>
          </a:ln>
        </p:spPr>
        <p:txBody>
          <a:bodyPr vert="horz" wrap="square" lIns="88900" tIns="50800" rIns="88900" bIns="50800" rtlCol="0" anchor="t" anchorCtr="0"/>
          <a:lstStyle/>
          <a:p>
            <a:pPr indent="0" algn="ctr">
              <a:lnSpc>
                <a:spcPct val="150000"/>
              </a:lnSpc>
              <a:defRPr/>
            </a:pPr>
            <a:r>
              <a:rPr lang="en-US" sz="1900" b="0" i="0" u="none" strike="noStrike">
                <a:latin typeface="微软雅黑" panose="020B0503020204020204" charset="-122"/>
                <a:ea typeface="微软雅黑" panose="020B0503020204020204" charset="-122"/>
                <a:cs typeface="微软雅黑" panose="020B0503020204020204" charset="-122"/>
                <a:sym typeface="微软雅黑" panose="020B0503020204020204" charset="-122"/>
              </a:rPr>
              <a:t>行业共识：</a:t>
            </a:r>
            <a:r>
              <a:rPr lang="en-US" sz="2000" b="1" i="0" u="none" strike="noStrike">
                <a:solidFill>
                  <a:srgbClr val="1678CC"/>
                </a:solidFill>
                <a:latin typeface="微软雅黑" panose="020B0503020204020204" charset="-122"/>
                <a:ea typeface="微软雅黑" panose="020B0503020204020204" charset="-122"/>
                <a:cs typeface="微软雅黑" panose="020B0503020204020204" charset="-122"/>
                <a:sym typeface="微软雅黑" panose="020B0503020204020204" charset="-122"/>
              </a:rPr>
              <a:t>储能是实现“双碳”目标与保障能源安全的关键支撑</a:t>
            </a:r>
            <a:endParaRPr lang="en-US" sz="1100"/>
          </a:p>
        </p:txBody>
      </p:sp>
      <p:sp>
        <p:nvSpPr>
          <p:cNvPr id="18" name="AutoShape 18"/>
          <p:cNvSpPr/>
          <p:nvPr/>
        </p:nvSpPr>
        <p:spPr>
          <a:xfrm>
            <a:off x="2514600" y="6159500"/>
            <a:ext cx="7874000" cy="317500"/>
          </a:xfrm>
          <a:prstGeom prst="ellipse">
            <a:avLst/>
          </a:prstGeom>
          <a:gradFill rotWithShape="1">
            <a:gsLst>
              <a:gs pos="38000">
                <a:srgbClr val="FFEDD5">
                  <a:alpha val="0"/>
                </a:srgbClr>
              </a:gs>
              <a:gs pos="100000">
                <a:srgbClr val="FDBA74">
                  <a:alpha val="60000"/>
                </a:srgbClr>
              </a:gs>
            </a:gsLst>
            <a:lin ang="5400000"/>
          </a:gradFill>
          <a:ln w="12700" cap="flat" cmpd="sng">
            <a:gradFill rotWithShape="0">
              <a:gsLst>
                <a:gs pos="14000">
                  <a:srgbClr val="FB923C">
                    <a:alpha val="0"/>
                  </a:srgbClr>
                </a:gs>
                <a:gs pos="100000">
                  <a:srgbClr val="EA580C">
                    <a:alpha val="100000"/>
                  </a:srgbClr>
                </a:gs>
              </a:gsLst>
              <a:lin ang="5400000"/>
            </a:gradFill>
            <a:prstDash val="solid"/>
            <a:miter lim="10000000"/>
          </a:ln>
        </p:spPr>
        <p:txBody>
          <a:bodyPr vert="horz" wrap="square" lIns="63500" tIns="63500" rIns="63500" bIns="63500" rtlCol="0" anchor="ctr"/>
          <a:lstStyle/>
          <a:p>
            <a:pPr algn="ctr">
              <a:defRPr/>
            </a:p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508000" y="1778000"/>
            <a:ext cx="3556000" cy="4318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latin typeface="微软雅黑" panose="020B0503020204020204" charset="-122"/>
              <a:ea typeface="微软雅黑" panose="020B0503020204020204" charset="-122"/>
            </a:endParaRPr>
          </a:p>
        </p:txBody>
      </p:sp>
      <p:sp>
        <p:nvSpPr>
          <p:cNvPr id="4" name="AutoShape 4"/>
          <p:cNvSpPr/>
          <p:nvPr/>
        </p:nvSpPr>
        <p:spPr>
          <a:xfrm>
            <a:off x="508000" y="1778000"/>
            <a:ext cx="3556000" cy="1016000"/>
          </a:xfrm>
          <a:prstGeom prst="roundRect">
            <a:avLst>
              <a:gd name="adj" fmla="val 0"/>
            </a:avLst>
          </a:prstGeom>
          <a:solidFill>
            <a:srgbClr val="EFF6FF">
              <a:alpha val="100000"/>
            </a:srgbClr>
          </a:solidFill>
          <a:ln w="25400" cap="flat" cmpd="sng">
            <a:noFill/>
            <a:prstDash val="solid"/>
            <a:round/>
          </a:ln>
        </p:spPr>
        <p:txBody>
          <a:bodyPr vert="horz" wrap="square" lIns="63500" tIns="63500" rIns="63500" bIns="63500" rtlCol="0" anchor="ctr"/>
          <a:lstStyle/>
          <a:p>
            <a:pPr algn="ctr">
              <a:defRPr/>
            </a:pPr>
            <a:endParaRPr>
              <a:latin typeface="微软雅黑" panose="020B0503020204020204" charset="-122"/>
              <a:ea typeface="微软雅黑" panose="020B0503020204020204" charset="-122"/>
            </a:endParaR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11200" y="1981200"/>
            <a:ext cx="609600" cy="609600"/>
          </a:xfrm>
          <a:prstGeom prst="rect">
            <a:avLst/>
          </a:prstGeom>
        </p:spPr>
      </p:pic>
      <p:sp>
        <p:nvSpPr>
          <p:cNvPr id="6" name="AutoShape 6"/>
          <p:cNvSpPr/>
          <p:nvPr/>
        </p:nvSpPr>
        <p:spPr>
          <a:xfrm>
            <a:off x="1524000" y="1905000"/>
            <a:ext cx="2413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1E40AF"/>
                </a:solidFill>
                <a:latin typeface="微软雅黑" panose="020B0503020204020204" charset="-122"/>
                <a:ea typeface="微软雅黑" panose="020B0503020204020204" charset="-122"/>
                <a:cs typeface="微软雅黑" panose="020B0503020204020204" charset="-122"/>
                <a:sym typeface="Noto Sans SC" panose="020B0200000000000000" charset="-122"/>
              </a:rPr>
              <a:t>大型储能 (大储)</a:t>
            </a:r>
            <a:endParaRPr lang="en-US" sz="1100">
              <a:latin typeface="微软雅黑" panose="020B0503020204020204" charset="-122"/>
              <a:ea typeface="微软雅黑" panose="020B0503020204020204" charset="-122"/>
              <a:cs typeface="微软雅黑" panose="020B0503020204020204" charset="-122"/>
            </a:endParaRPr>
          </a:p>
          <a:p>
            <a:pPr indent="0" algn="l">
              <a:lnSpc>
                <a:spcPct val="125000"/>
              </a:lnSpc>
            </a:pPr>
            <a:r>
              <a:rPr lang="en-US" sz="1300" b="0" i="0" u="none" strike="noStrike">
                <a:solidFill>
                  <a:srgbClr val="6B7280"/>
                </a:solidFill>
                <a:latin typeface="微软雅黑" panose="020B0503020204020204" charset="-122"/>
                <a:ea typeface="微软雅黑" panose="020B0503020204020204" charset="-122"/>
                <a:cs typeface="微软雅黑" panose="020B0503020204020204" charset="-122"/>
                <a:sym typeface="Noto Sans SC" panose="020B0200000000000000" charset="-122"/>
              </a:rPr>
              <a:t>应用场景：电源侧、电网侧 | 市场主力</a:t>
            </a:r>
            <a:endParaRPr lang="en-US" sz="1300" b="0" i="0" u="none" strike="noStrike">
              <a:solidFill>
                <a:srgbClr val="6B7280"/>
              </a:solidFill>
              <a:latin typeface="微软雅黑" panose="020B0503020204020204" charset="-122"/>
              <a:ea typeface="微软雅黑" panose="020B0503020204020204" charset="-122"/>
              <a:cs typeface="微软雅黑" panose="020B0503020204020204" charset="-122"/>
              <a:sym typeface="Noto Sans SC" panose="020B0200000000000000" charset="-122"/>
            </a:endParaRPr>
          </a:p>
        </p:txBody>
      </p:sp>
      <p:sp>
        <p:nvSpPr>
          <p:cNvPr id="7" name="AutoShape 7"/>
          <p:cNvSpPr/>
          <p:nvPr/>
        </p:nvSpPr>
        <p:spPr>
          <a:xfrm>
            <a:off x="711200" y="3048000"/>
            <a:ext cx="3149600" cy="279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F2937"/>
                </a:solidFill>
                <a:latin typeface="微软雅黑" panose="020B0503020204020204" charset="-122"/>
                <a:ea typeface="微软雅黑" panose="020B0503020204020204" charset="-122"/>
                <a:cs typeface="微软雅黑" panose="020B0503020204020204" charset="-122"/>
                <a:sym typeface="Noto Sans SC" panose="020B0200000000000000" charset="-122"/>
              </a:rPr>
              <a:t>🔹 产业链上游</a:t>
            </a:r>
            <a:endParaRPr lang="en-US" sz="1100">
              <a:latin typeface="微软雅黑" panose="020B0503020204020204" charset="-122"/>
              <a:ea typeface="微软雅黑" panose="020B0503020204020204" charset="-122"/>
              <a:cs typeface="微软雅黑" panose="020B0503020204020204" charset="-122"/>
            </a:endParaRPr>
          </a:p>
          <a:p>
            <a:pPr marL="152400" indent="0" algn="l">
              <a:lnSpc>
                <a:spcPct val="108000"/>
              </a:lnSpc>
            </a:pPr>
            <a:r>
              <a:rPr lang="en-US" sz="1200" b="0" i="0" u="none" strike="noStrike">
                <a:solidFill>
                  <a:srgbClr val="4B5563"/>
                </a:solidFill>
                <a:latin typeface="微软雅黑" panose="020B0503020204020204" charset="-122"/>
                <a:ea typeface="微软雅黑" panose="020B0503020204020204" charset="-122"/>
                <a:cs typeface="微软雅黑" panose="020B0503020204020204" charset="-122"/>
                <a:sym typeface="Noto Sans SC" panose="020B0200000000000000" charset="-122"/>
              </a:rPr>
              <a:t>正负极材料、电解液、隔膜、铜箔铝箔、结构件等关键原材料</a:t>
            </a:r>
            <a:endParaRPr lang="en-US" sz="1200" b="0" i="0" u="none" strike="noStrike">
              <a:solidFill>
                <a:srgbClr val="4B5563"/>
              </a:solidFill>
              <a:latin typeface="微软雅黑" panose="020B0503020204020204" charset="-122"/>
              <a:ea typeface="微软雅黑" panose="020B0503020204020204" charset="-122"/>
              <a:cs typeface="微软雅黑" panose="020B0503020204020204" charset="-122"/>
              <a:sym typeface="Noto Sans SC" panose="020B0200000000000000" charset="-122"/>
            </a:endParaRPr>
          </a:p>
          <a:p>
            <a:pPr indent="0" algn="l">
              <a:lnSpc>
                <a:spcPct val="125000"/>
              </a:lnSpc>
              <a:spcBef>
                <a:spcPts val="1200"/>
              </a:spcBef>
            </a:pPr>
            <a:r>
              <a:rPr lang="en-US" sz="1400" b="1" i="0" u="none" strike="noStrike">
                <a:solidFill>
                  <a:srgbClr val="1F2937"/>
                </a:solidFill>
                <a:latin typeface="微软雅黑" panose="020B0503020204020204" charset="-122"/>
                <a:ea typeface="微软雅黑" panose="020B0503020204020204" charset="-122"/>
                <a:cs typeface="微软雅黑" panose="020B0503020204020204" charset="-122"/>
                <a:sym typeface="Noto Sans SC" panose="020B0200000000000000" charset="-122"/>
              </a:rPr>
              <a:t>🔹 产业链中游</a:t>
            </a:r>
            <a:endParaRPr lang="en-US" sz="1400" b="1" i="0" u="none" strike="noStrike">
              <a:solidFill>
                <a:srgbClr val="1F2937"/>
              </a:solidFill>
              <a:latin typeface="微软雅黑" panose="020B0503020204020204" charset="-122"/>
              <a:ea typeface="微软雅黑" panose="020B0503020204020204" charset="-122"/>
              <a:cs typeface="微软雅黑" panose="020B0503020204020204" charset="-122"/>
              <a:sym typeface="Noto Sans SC" panose="020B0200000000000000" charset="-122"/>
            </a:endParaRPr>
          </a:p>
          <a:p>
            <a:pPr marL="152400" indent="0" algn="l">
              <a:lnSpc>
                <a:spcPct val="108000"/>
              </a:lnSpc>
            </a:pPr>
            <a:r>
              <a:rPr lang="en-US" sz="1200" b="0" i="0" u="none" strike="noStrike">
                <a:solidFill>
                  <a:srgbClr val="4B5563"/>
                </a:solidFill>
                <a:latin typeface="微软雅黑" panose="020B0503020204020204" charset="-122"/>
                <a:ea typeface="微软雅黑" panose="020B0503020204020204" charset="-122"/>
                <a:cs typeface="微软雅黑" panose="020B0503020204020204" charset="-122"/>
                <a:sym typeface="Noto Sans SC" panose="020B0200000000000000" charset="-122"/>
              </a:rPr>
              <a:t>储能电芯（磷酸铁锂为主）、电池管理系统(BMS)、储能变流器(PCS)、能量管理系统(EMS)</a:t>
            </a:r>
            <a:endParaRPr lang="en-US" sz="1200" b="0" i="0" u="none" strike="noStrike">
              <a:solidFill>
                <a:srgbClr val="4B5563"/>
              </a:solidFill>
              <a:latin typeface="微软雅黑" panose="020B0503020204020204" charset="-122"/>
              <a:ea typeface="微软雅黑" panose="020B0503020204020204" charset="-122"/>
              <a:cs typeface="微软雅黑" panose="020B0503020204020204" charset="-122"/>
              <a:sym typeface="Noto Sans SC" panose="020B0200000000000000" charset="-122"/>
            </a:endParaRPr>
          </a:p>
          <a:p>
            <a:pPr indent="0" algn="l">
              <a:lnSpc>
                <a:spcPct val="125000"/>
              </a:lnSpc>
              <a:spcBef>
                <a:spcPts val="1200"/>
              </a:spcBef>
            </a:pPr>
            <a:r>
              <a:rPr lang="en-US" sz="1400" b="1" i="0" u="none" strike="noStrike">
                <a:solidFill>
                  <a:srgbClr val="1F2937"/>
                </a:solidFill>
                <a:latin typeface="微软雅黑" panose="020B0503020204020204" charset="-122"/>
                <a:ea typeface="微软雅黑" panose="020B0503020204020204" charset="-122"/>
                <a:cs typeface="微软雅黑" panose="020B0503020204020204" charset="-122"/>
                <a:sym typeface="Noto Sans SC" panose="020B0200000000000000" charset="-122"/>
              </a:rPr>
              <a:t>🔹 产业链下游</a:t>
            </a:r>
            <a:endParaRPr lang="en-US" sz="1400" b="1" i="0" u="none" strike="noStrike">
              <a:solidFill>
                <a:srgbClr val="1F2937"/>
              </a:solidFill>
              <a:latin typeface="微软雅黑" panose="020B0503020204020204" charset="-122"/>
              <a:ea typeface="微软雅黑" panose="020B0503020204020204" charset="-122"/>
              <a:cs typeface="微软雅黑" panose="020B0503020204020204" charset="-122"/>
              <a:sym typeface="Noto Sans SC" panose="020B0200000000000000" charset="-122"/>
            </a:endParaRPr>
          </a:p>
          <a:p>
            <a:pPr marL="152400" indent="0" algn="l">
              <a:lnSpc>
                <a:spcPct val="108000"/>
              </a:lnSpc>
            </a:pPr>
            <a:r>
              <a:rPr lang="en-US" sz="1200" b="0" i="0" u="none" strike="noStrike">
                <a:solidFill>
                  <a:srgbClr val="4B5563"/>
                </a:solidFill>
                <a:latin typeface="微软雅黑" panose="020B0503020204020204" charset="-122"/>
                <a:ea typeface="微软雅黑" panose="020B0503020204020204" charset="-122"/>
                <a:cs typeface="微软雅黑" panose="020B0503020204020204" charset="-122"/>
                <a:sym typeface="Noto Sans SC" panose="020B0200000000000000" charset="-122"/>
              </a:rPr>
              <a:t>储能系统集成商、独立储能电站开发与运营、EPC工程总包</a:t>
            </a:r>
            <a:endParaRPr lang="en-US" sz="1200" b="0" i="0" u="none" strike="noStrike">
              <a:solidFill>
                <a:srgbClr val="4B5563"/>
              </a:solidFill>
              <a:latin typeface="微软雅黑" panose="020B0503020204020204" charset="-122"/>
              <a:ea typeface="微软雅黑" panose="020B0503020204020204" charset="-122"/>
              <a:cs typeface="微软雅黑" panose="020B0503020204020204" charset="-122"/>
              <a:sym typeface="Noto Sans SC" panose="020B0200000000000000" charset="-122"/>
            </a:endParaRPr>
          </a:p>
        </p:txBody>
      </p:sp>
      <p:sp>
        <p:nvSpPr>
          <p:cNvPr id="8" name="AutoShape 8"/>
          <p:cNvSpPr/>
          <p:nvPr/>
        </p:nvSpPr>
        <p:spPr>
          <a:xfrm>
            <a:off x="4318000" y="1778000"/>
            <a:ext cx="3556000" cy="4318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latin typeface="微软雅黑" panose="020B0503020204020204" charset="-122"/>
              <a:ea typeface="微软雅黑" panose="020B0503020204020204" charset="-122"/>
            </a:endParaRPr>
          </a:p>
        </p:txBody>
      </p:sp>
      <p:sp>
        <p:nvSpPr>
          <p:cNvPr id="9" name="AutoShape 9"/>
          <p:cNvSpPr/>
          <p:nvPr/>
        </p:nvSpPr>
        <p:spPr>
          <a:xfrm>
            <a:off x="4318000" y="1778000"/>
            <a:ext cx="3556000" cy="1016000"/>
          </a:xfrm>
          <a:prstGeom prst="roundRect">
            <a:avLst>
              <a:gd name="adj" fmla="val 0"/>
            </a:avLst>
          </a:prstGeom>
          <a:solidFill>
            <a:srgbClr val="FFF7ED">
              <a:alpha val="100000"/>
            </a:srgbClr>
          </a:solidFill>
          <a:ln w="25400" cap="flat" cmpd="sng">
            <a:noFill/>
            <a:prstDash val="solid"/>
            <a:round/>
          </a:ln>
        </p:spPr>
        <p:txBody>
          <a:bodyPr vert="horz" wrap="square" lIns="63500" tIns="63500" rIns="63500" bIns="63500" rtlCol="0" anchor="ctr"/>
          <a:lstStyle/>
          <a:p>
            <a:pPr algn="ctr">
              <a:defRPr/>
            </a:pPr>
            <a:endParaRPr>
              <a:latin typeface="微软雅黑" panose="020B0503020204020204" charset="-122"/>
              <a:ea typeface="微软雅黑" panose="020B0503020204020204" charset="-122"/>
            </a:endParaR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21200" y="1981200"/>
            <a:ext cx="609600" cy="609600"/>
          </a:xfrm>
          <a:prstGeom prst="rect">
            <a:avLst/>
          </a:prstGeom>
        </p:spPr>
      </p:pic>
      <p:sp>
        <p:nvSpPr>
          <p:cNvPr id="11" name="AutoShape 11"/>
          <p:cNvSpPr/>
          <p:nvPr/>
        </p:nvSpPr>
        <p:spPr>
          <a:xfrm>
            <a:off x="5334000" y="1905000"/>
            <a:ext cx="2413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C2410C"/>
                </a:solidFill>
                <a:latin typeface="微软雅黑" panose="020B0503020204020204" charset="-122"/>
                <a:ea typeface="微软雅黑" panose="020B0503020204020204" charset="-122"/>
                <a:cs typeface="微软雅黑" panose="020B0503020204020204" charset="-122"/>
                <a:sym typeface="Noto Sans SC" panose="020B0200000000000000" charset="-122"/>
              </a:rPr>
              <a:t>工商业储能</a:t>
            </a:r>
            <a:endParaRPr lang="en-US" sz="1100">
              <a:latin typeface="微软雅黑" panose="020B0503020204020204" charset="-122"/>
              <a:ea typeface="微软雅黑" panose="020B0503020204020204" charset="-122"/>
              <a:cs typeface="微软雅黑" panose="020B0503020204020204" charset="-122"/>
            </a:endParaRPr>
          </a:p>
          <a:p>
            <a:pPr indent="0" algn="l">
              <a:lnSpc>
                <a:spcPct val="125000"/>
              </a:lnSpc>
            </a:pPr>
            <a:r>
              <a:rPr lang="en-US" sz="1300" b="0" i="0" u="none" strike="noStrike">
                <a:solidFill>
                  <a:srgbClr val="6B7280"/>
                </a:solidFill>
                <a:latin typeface="微软雅黑" panose="020B0503020204020204" charset="-122"/>
                <a:ea typeface="微软雅黑" panose="020B0503020204020204" charset="-122"/>
                <a:cs typeface="微软雅黑" panose="020B0503020204020204" charset="-122"/>
                <a:sym typeface="Noto Sans SC" panose="020B0200000000000000" charset="-122"/>
              </a:rPr>
              <a:t>应用场景：工商业用户侧 | 削峰填谷</a:t>
            </a:r>
            <a:endParaRPr lang="en-US" sz="1300" b="0" i="0" u="none" strike="noStrike">
              <a:solidFill>
                <a:srgbClr val="6B7280"/>
              </a:solidFill>
              <a:latin typeface="微软雅黑" panose="020B0503020204020204" charset="-122"/>
              <a:ea typeface="微软雅黑" panose="020B0503020204020204" charset="-122"/>
              <a:cs typeface="微软雅黑" panose="020B0503020204020204" charset="-122"/>
              <a:sym typeface="Noto Sans SC" panose="020B0200000000000000" charset="-122"/>
            </a:endParaRPr>
          </a:p>
        </p:txBody>
      </p:sp>
      <p:sp>
        <p:nvSpPr>
          <p:cNvPr id="12" name="AutoShape 12"/>
          <p:cNvSpPr/>
          <p:nvPr/>
        </p:nvSpPr>
        <p:spPr>
          <a:xfrm>
            <a:off x="4521200" y="3048000"/>
            <a:ext cx="3149600" cy="279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F2937"/>
                </a:solidFill>
                <a:latin typeface="微软雅黑" panose="020B0503020204020204" charset="-122"/>
                <a:ea typeface="微软雅黑" panose="020B0503020204020204" charset="-122"/>
                <a:cs typeface="微软雅黑" panose="020B0503020204020204" charset="-122"/>
                <a:sym typeface="Noto Sans SC" panose="020B0200000000000000" charset="-122"/>
              </a:rPr>
              <a:t>🔹 核心产品特点</a:t>
            </a:r>
            <a:endParaRPr lang="en-US" sz="1100">
              <a:latin typeface="微软雅黑" panose="020B0503020204020204" charset="-122"/>
              <a:ea typeface="微软雅黑" panose="020B0503020204020204" charset="-122"/>
              <a:cs typeface="微软雅黑" panose="020B0503020204020204" charset="-122"/>
            </a:endParaRPr>
          </a:p>
          <a:p>
            <a:pPr marL="152400" indent="0" algn="l">
              <a:lnSpc>
                <a:spcPct val="108000"/>
              </a:lnSpc>
            </a:pPr>
            <a:r>
              <a:rPr lang="en-US" sz="1200" b="0" i="0" u="none" strike="noStrike">
                <a:solidFill>
                  <a:srgbClr val="4B5563"/>
                </a:solidFill>
                <a:latin typeface="微软雅黑" panose="020B0503020204020204" charset="-122"/>
                <a:ea typeface="微软雅黑" panose="020B0503020204020204" charset="-122"/>
                <a:cs typeface="微软雅黑" panose="020B0503020204020204" charset="-122"/>
                <a:sym typeface="Noto Sans SC" panose="020B0200000000000000" charset="-122"/>
              </a:rPr>
              <a:t>系统标准化程度较高，通常以“柜式一体机”形态交付，兼顾安全性与快速部署需求。</a:t>
            </a:r>
            <a:endParaRPr lang="en-US" sz="1200" b="0" i="0" u="none" strike="noStrike">
              <a:solidFill>
                <a:srgbClr val="4B5563"/>
              </a:solidFill>
              <a:latin typeface="微软雅黑" panose="020B0503020204020204" charset="-122"/>
              <a:ea typeface="微软雅黑" panose="020B0503020204020204" charset="-122"/>
              <a:cs typeface="微软雅黑" panose="020B0503020204020204" charset="-122"/>
              <a:sym typeface="Noto Sans SC" panose="020B0200000000000000" charset="-122"/>
            </a:endParaRPr>
          </a:p>
          <a:p>
            <a:pPr indent="0" algn="l">
              <a:lnSpc>
                <a:spcPct val="125000"/>
              </a:lnSpc>
              <a:spcBef>
                <a:spcPts val="1200"/>
              </a:spcBef>
            </a:pPr>
            <a:r>
              <a:rPr lang="en-US" sz="1400" b="1" i="0" u="none" strike="noStrike">
                <a:solidFill>
                  <a:srgbClr val="1F2937"/>
                </a:solidFill>
                <a:latin typeface="微软雅黑" panose="020B0503020204020204" charset="-122"/>
                <a:ea typeface="微软雅黑" panose="020B0503020204020204" charset="-122"/>
                <a:cs typeface="微软雅黑" panose="020B0503020204020204" charset="-122"/>
                <a:sym typeface="Noto Sans SC" panose="020B0200000000000000" charset="-122"/>
              </a:rPr>
              <a:t>🔹 产业链协同</a:t>
            </a:r>
            <a:endParaRPr lang="en-US" sz="1400" b="1" i="0" u="none" strike="noStrike">
              <a:solidFill>
                <a:srgbClr val="1F2937"/>
              </a:solidFill>
              <a:latin typeface="微软雅黑" panose="020B0503020204020204" charset="-122"/>
              <a:ea typeface="微软雅黑" panose="020B0503020204020204" charset="-122"/>
              <a:cs typeface="微软雅黑" panose="020B0503020204020204" charset="-122"/>
              <a:sym typeface="Noto Sans SC" panose="020B0200000000000000" charset="-122"/>
            </a:endParaRPr>
          </a:p>
          <a:p>
            <a:pPr marL="152400" indent="0" algn="l">
              <a:lnSpc>
                <a:spcPct val="108000"/>
              </a:lnSpc>
            </a:pPr>
            <a:r>
              <a:rPr lang="en-US" sz="1200" b="0" i="0" u="none" strike="noStrike">
                <a:solidFill>
                  <a:srgbClr val="4B5563"/>
                </a:solidFill>
                <a:latin typeface="微软雅黑" panose="020B0503020204020204" charset="-122"/>
                <a:ea typeface="微软雅黑" panose="020B0503020204020204" charset="-122"/>
                <a:cs typeface="微软雅黑" panose="020B0503020204020204" charset="-122"/>
                <a:sym typeface="Noto Sans SC" panose="020B0200000000000000" charset="-122"/>
              </a:rPr>
              <a:t>集成中游核心部件，与配电设施深度耦合，下游聚焦于针对工厂、园区、数据中心的能源管理与运营服务。</a:t>
            </a:r>
            <a:endParaRPr lang="en-US" sz="1200" b="0" i="0" u="none" strike="noStrike">
              <a:solidFill>
                <a:srgbClr val="4B5563"/>
              </a:solidFill>
              <a:latin typeface="微软雅黑" panose="020B0503020204020204" charset="-122"/>
              <a:ea typeface="微软雅黑" panose="020B0503020204020204" charset="-122"/>
              <a:cs typeface="微软雅黑" panose="020B0503020204020204" charset="-122"/>
              <a:sym typeface="Noto Sans SC" panose="020B0200000000000000" charset="-122"/>
            </a:endParaRPr>
          </a:p>
          <a:p>
            <a:pPr indent="0" algn="l">
              <a:lnSpc>
                <a:spcPct val="125000"/>
              </a:lnSpc>
              <a:spcBef>
                <a:spcPts val="1200"/>
              </a:spcBef>
            </a:pPr>
            <a:r>
              <a:rPr lang="en-US" sz="1400" b="1" i="0" u="none" strike="noStrike">
                <a:solidFill>
                  <a:srgbClr val="1F2937"/>
                </a:solidFill>
                <a:latin typeface="微软雅黑" panose="020B0503020204020204" charset="-122"/>
                <a:ea typeface="微软雅黑" panose="020B0503020204020204" charset="-122"/>
                <a:cs typeface="微软雅黑" panose="020B0503020204020204" charset="-122"/>
                <a:sym typeface="Noto Sans SC" panose="020B0200000000000000" charset="-122"/>
              </a:rPr>
              <a:t>🔹 核心价值</a:t>
            </a:r>
            <a:endParaRPr lang="en-US" sz="1400" b="1" i="0" u="none" strike="noStrike">
              <a:solidFill>
                <a:srgbClr val="1F2937"/>
              </a:solidFill>
              <a:latin typeface="微软雅黑" panose="020B0503020204020204" charset="-122"/>
              <a:ea typeface="微软雅黑" panose="020B0503020204020204" charset="-122"/>
              <a:cs typeface="微软雅黑" panose="020B0503020204020204" charset="-122"/>
              <a:sym typeface="Noto Sans SC" panose="020B0200000000000000" charset="-122"/>
            </a:endParaRPr>
          </a:p>
          <a:p>
            <a:pPr marL="152400" indent="0" algn="l">
              <a:lnSpc>
                <a:spcPct val="108000"/>
              </a:lnSpc>
            </a:pPr>
            <a:r>
              <a:rPr lang="en-US" sz="1200" b="0" i="0" u="none" strike="noStrike">
                <a:solidFill>
                  <a:srgbClr val="4B5563"/>
                </a:solidFill>
                <a:latin typeface="微软雅黑" panose="020B0503020204020204" charset="-122"/>
                <a:ea typeface="微软雅黑" panose="020B0503020204020204" charset="-122"/>
                <a:cs typeface="微软雅黑" panose="020B0503020204020204" charset="-122"/>
                <a:sym typeface="Noto Sans SC" panose="020B0200000000000000" charset="-122"/>
              </a:rPr>
              <a:t>降低企业用电成本、提升供电可靠性，参与需求侧响应获取收益。</a:t>
            </a:r>
            <a:endParaRPr lang="en-US" sz="1200" b="0" i="0" u="none" strike="noStrike">
              <a:solidFill>
                <a:srgbClr val="4B5563"/>
              </a:solidFill>
              <a:latin typeface="微软雅黑" panose="020B0503020204020204" charset="-122"/>
              <a:ea typeface="微软雅黑" panose="020B0503020204020204" charset="-122"/>
              <a:cs typeface="微软雅黑" panose="020B0503020204020204" charset="-122"/>
              <a:sym typeface="Noto Sans SC" panose="020B0200000000000000" charset="-122"/>
            </a:endParaRPr>
          </a:p>
        </p:txBody>
      </p:sp>
      <p:sp>
        <p:nvSpPr>
          <p:cNvPr id="13" name="AutoShape 13"/>
          <p:cNvSpPr/>
          <p:nvPr/>
        </p:nvSpPr>
        <p:spPr>
          <a:xfrm>
            <a:off x="8128000" y="1778000"/>
            <a:ext cx="3556000" cy="4318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endParaRPr>
              <a:latin typeface="微软雅黑" panose="020B0503020204020204" charset="-122"/>
              <a:ea typeface="微软雅黑" panose="020B0503020204020204" charset="-122"/>
            </a:endParaRPr>
          </a:p>
        </p:txBody>
      </p:sp>
      <p:sp>
        <p:nvSpPr>
          <p:cNvPr id="14" name="AutoShape 14"/>
          <p:cNvSpPr/>
          <p:nvPr/>
        </p:nvSpPr>
        <p:spPr>
          <a:xfrm>
            <a:off x="8128000" y="1778000"/>
            <a:ext cx="3556000" cy="1016000"/>
          </a:xfrm>
          <a:prstGeom prst="roundRect">
            <a:avLst>
              <a:gd name="adj" fmla="val 0"/>
            </a:avLst>
          </a:prstGeom>
          <a:solidFill>
            <a:srgbClr val="F0FDF4">
              <a:alpha val="100000"/>
            </a:srgbClr>
          </a:solidFill>
          <a:ln w="25400" cap="flat" cmpd="sng">
            <a:noFill/>
            <a:prstDash val="solid"/>
            <a:round/>
          </a:ln>
        </p:spPr>
        <p:txBody>
          <a:bodyPr vert="horz" wrap="square" lIns="63500" tIns="63500" rIns="63500" bIns="63500" rtlCol="0" anchor="ctr"/>
          <a:lstStyle/>
          <a:p>
            <a:pPr algn="ctr">
              <a:defRPr/>
            </a:pPr>
            <a:endParaRPr>
              <a:latin typeface="微软雅黑" panose="020B0503020204020204" charset="-122"/>
              <a:ea typeface="微软雅黑" panose="020B0503020204020204" charset="-122"/>
            </a:endParaR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31200" y="1981200"/>
            <a:ext cx="609600" cy="609600"/>
          </a:xfrm>
          <a:prstGeom prst="rect">
            <a:avLst/>
          </a:prstGeom>
        </p:spPr>
      </p:pic>
      <p:sp>
        <p:nvSpPr>
          <p:cNvPr id="16" name="AutoShape 16"/>
          <p:cNvSpPr/>
          <p:nvPr/>
        </p:nvSpPr>
        <p:spPr>
          <a:xfrm>
            <a:off x="9144000" y="1905000"/>
            <a:ext cx="2413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15803D"/>
                </a:solidFill>
                <a:latin typeface="微软雅黑" panose="020B0503020204020204" charset="-122"/>
                <a:ea typeface="微软雅黑" panose="020B0503020204020204" charset="-122"/>
                <a:cs typeface="微软雅黑" panose="020B0503020204020204" charset="-122"/>
                <a:sym typeface="Noto Sans SC" panose="020B0200000000000000" charset="-122"/>
              </a:rPr>
              <a:t>户用储能</a:t>
            </a:r>
            <a:endParaRPr lang="en-US" sz="1100">
              <a:latin typeface="微软雅黑" panose="020B0503020204020204" charset="-122"/>
              <a:ea typeface="微软雅黑" panose="020B0503020204020204" charset="-122"/>
              <a:cs typeface="微软雅黑" panose="020B0503020204020204" charset="-122"/>
            </a:endParaRPr>
          </a:p>
          <a:p>
            <a:pPr indent="0" algn="l">
              <a:lnSpc>
                <a:spcPct val="125000"/>
              </a:lnSpc>
            </a:pPr>
            <a:r>
              <a:rPr lang="en-US" sz="1300" b="0" i="0" u="none" strike="noStrike">
                <a:solidFill>
                  <a:srgbClr val="6B7280"/>
                </a:solidFill>
                <a:latin typeface="微软雅黑" panose="020B0503020204020204" charset="-122"/>
                <a:ea typeface="微软雅黑" panose="020B0503020204020204" charset="-122"/>
                <a:cs typeface="微软雅黑" panose="020B0503020204020204" charset="-122"/>
                <a:sym typeface="Noto Sans SC" panose="020B0200000000000000" charset="-122"/>
              </a:rPr>
              <a:t>应用场景：家庭用户侧 | 离网备用</a:t>
            </a:r>
            <a:endParaRPr lang="en-US" sz="1300" b="0" i="0" u="none" strike="noStrike">
              <a:solidFill>
                <a:srgbClr val="6B7280"/>
              </a:solidFill>
              <a:latin typeface="微软雅黑" panose="020B0503020204020204" charset="-122"/>
              <a:ea typeface="微软雅黑" panose="020B0503020204020204" charset="-122"/>
              <a:cs typeface="微软雅黑" panose="020B0503020204020204" charset="-122"/>
              <a:sym typeface="Noto Sans SC" panose="020B0200000000000000" charset="-122"/>
            </a:endParaRPr>
          </a:p>
        </p:txBody>
      </p:sp>
      <p:sp>
        <p:nvSpPr>
          <p:cNvPr id="17" name="AutoShape 17"/>
          <p:cNvSpPr/>
          <p:nvPr/>
        </p:nvSpPr>
        <p:spPr>
          <a:xfrm>
            <a:off x="8331200" y="3048000"/>
            <a:ext cx="3149600" cy="279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1F2937"/>
                </a:solidFill>
                <a:latin typeface="微软雅黑" panose="020B0503020204020204" charset="-122"/>
                <a:ea typeface="微软雅黑" panose="020B0503020204020204" charset="-122"/>
                <a:cs typeface="微软雅黑" panose="020B0503020204020204" charset="-122"/>
                <a:sym typeface="Noto Sans SC" panose="020B0200000000000000" charset="-122"/>
              </a:rPr>
              <a:t>🔹 核心产品形态</a:t>
            </a:r>
            <a:endParaRPr lang="en-US" sz="1100">
              <a:latin typeface="微软雅黑" panose="020B0503020204020204" charset="-122"/>
              <a:ea typeface="微软雅黑" panose="020B0503020204020204" charset="-122"/>
              <a:cs typeface="微软雅黑" panose="020B0503020204020204" charset="-122"/>
            </a:endParaRPr>
          </a:p>
          <a:p>
            <a:pPr marL="152400" indent="0" algn="l">
              <a:lnSpc>
                <a:spcPct val="108000"/>
              </a:lnSpc>
            </a:pPr>
            <a:r>
              <a:rPr lang="en-US" sz="1200" b="0" i="0" u="none" strike="noStrike">
                <a:solidFill>
                  <a:srgbClr val="4B5563"/>
                </a:solidFill>
                <a:latin typeface="微软雅黑" panose="020B0503020204020204" charset="-122"/>
                <a:ea typeface="微软雅黑" panose="020B0503020204020204" charset="-122"/>
                <a:cs typeface="微软雅黑" panose="020B0503020204020204" charset="-122"/>
                <a:sym typeface="Noto Sans SC" panose="020B0200000000000000" charset="-122"/>
              </a:rPr>
              <a:t>以低压电池包为主，通常与家庭光伏系统配套使用，集成逆变器、EMS等功能模块。</a:t>
            </a:r>
            <a:endParaRPr lang="en-US" sz="1200" b="0" i="0" u="none" strike="noStrike">
              <a:solidFill>
                <a:srgbClr val="4B5563"/>
              </a:solidFill>
              <a:latin typeface="微软雅黑" panose="020B0503020204020204" charset="-122"/>
              <a:ea typeface="微软雅黑" panose="020B0503020204020204" charset="-122"/>
              <a:cs typeface="微软雅黑" panose="020B0503020204020204" charset="-122"/>
              <a:sym typeface="Noto Sans SC" panose="020B0200000000000000" charset="-122"/>
            </a:endParaRPr>
          </a:p>
          <a:p>
            <a:pPr indent="0" algn="l">
              <a:lnSpc>
                <a:spcPct val="125000"/>
              </a:lnSpc>
              <a:spcBef>
                <a:spcPts val="1200"/>
              </a:spcBef>
            </a:pPr>
            <a:r>
              <a:rPr lang="en-US" sz="1400" b="1" i="0" u="none" strike="noStrike">
                <a:solidFill>
                  <a:srgbClr val="1F2937"/>
                </a:solidFill>
                <a:latin typeface="微软雅黑" panose="020B0503020204020204" charset="-122"/>
                <a:ea typeface="微软雅黑" panose="020B0503020204020204" charset="-122"/>
                <a:cs typeface="微软雅黑" panose="020B0503020204020204" charset="-122"/>
                <a:sym typeface="Noto Sans SC" panose="020B0200000000000000" charset="-122"/>
              </a:rPr>
              <a:t>🔹 产业链协同</a:t>
            </a:r>
            <a:endParaRPr lang="en-US" sz="1400" b="1" i="0" u="none" strike="noStrike">
              <a:solidFill>
                <a:srgbClr val="1F2937"/>
              </a:solidFill>
              <a:latin typeface="微软雅黑" panose="020B0503020204020204" charset="-122"/>
              <a:ea typeface="微软雅黑" panose="020B0503020204020204" charset="-122"/>
              <a:cs typeface="微软雅黑" panose="020B0503020204020204" charset="-122"/>
              <a:sym typeface="Noto Sans SC" panose="020B0200000000000000" charset="-122"/>
            </a:endParaRPr>
          </a:p>
          <a:p>
            <a:pPr marL="152400" indent="0" algn="l">
              <a:lnSpc>
                <a:spcPct val="108000"/>
              </a:lnSpc>
            </a:pPr>
            <a:r>
              <a:rPr lang="en-US" sz="1200" b="0" i="0" u="none" strike="noStrike">
                <a:solidFill>
                  <a:srgbClr val="4B5563"/>
                </a:solidFill>
                <a:latin typeface="微软雅黑" panose="020B0503020204020204" charset="-122"/>
                <a:ea typeface="微软雅黑" panose="020B0503020204020204" charset="-122"/>
                <a:cs typeface="微软雅黑" panose="020B0503020204020204" charset="-122"/>
                <a:sym typeface="Noto Sans SC" panose="020B0200000000000000" charset="-122"/>
              </a:rPr>
              <a:t>上游原材料及电芯供应高度集中；中游侧重家用场景的系统集成与适配性开发；下游依托家电及光伏渠道进行分销与安装服务。</a:t>
            </a:r>
            <a:endParaRPr lang="en-US" sz="1200" b="0" i="0" u="none" strike="noStrike">
              <a:solidFill>
                <a:srgbClr val="4B5563"/>
              </a:solidFill>
              <a:latin typeface="微软雅黑" panose="020B0503020204020204" charset="-122"/>
              <a:ea typeface="微软雅黑" panose="020B0503020204020204" charset="-122"/>
              <a:cs typeface="微软雅黑" panose="020B0503020204020204" charset="-122"/>
              <a:sym typeface="Noto Sans SC" panose="020B0200000000000000" charset="-122"/>
            </a:endParaRPr>
          </a:p>
          <a:p>
            <a:pPr indent="0" algn="l">
              <a:lnSpc>
                <a:spcPct val="125000"/>
              </a:lnSpc>
              <a:spcBef>
                <a:spcPts val="1200"/>
              </a:spcBef>
            </a:pPr>
            <a:r>
              <a:rPr lang="en-US" sz="1400" b="1" i="0" u="none" strike="noStrike">
                <a:solidFill>
                  <a:srgbClr val="1F2937"/>
                </a:solidFill>
                <a:latin typeface="微软雅黑" panose="020B0503020204020204" charset="-122"/>
                <a:ea typeface="微软雅黑" panose="020B0503020204020204" charset="-122"/>
                <a:cs typeface="微软雅黑" panose="020B0503020204020204" charset="-122"/>
                <a:sym typeface="Noto Sans SC" panose="020B0200000000000000" charset="-122"/>
              </a:rPr>
              <a:t>🔹 市场特点</a:t>
            </a:r>
            <a:endParaRPr lang="en-US" sz="1400" b="1" i="0" u="none" strike="noStrike">
              <a:solidFill>
                <a:srgbClr val="1F2937"/>
              </a:solidFill>
              <a:latin typeface="微软雅黑" panose="020B0503020204020204" charset="-122"/>
              <a:ea typeface="微软雅黑" panose="020B0503020204020204" charset="-122"/>
              <a:cs typeface="微软雅黑" panose="020B0503020204020204" charset="-122"/>
              <a:sym typeface="Noto Sans SC" panose="020B0200000000000000" charset="-122"/>
            </a:endParaRPr>
          </a:p>
          <a:p>
            <a:pPr marL="152400" indent="0" algn="l">
              <a:lnSpc>
                <a:spcPct val="108000"/>
              </a:lnSpc>
            </a:pPr>
            <a:r>
              <a:rPr lang="en-US" sz="1200" b="0" i="0" u="none" strike="noStrike">
                <a:solidFill>
                  <a:srgbClr val="4B5563"/>
                </a:solidFill>
                <a:latin typeface="微软雅黑" panose="020B0503020204020204" charset="-122"/>
                <a:ea typeface="微软雅黑" panose="020B0503020204020204" charset="-122"/>
                <a:cs typeface="微软雅黑" panose="020B0503020204020204" charset="-122"/>
                <a:sym typeface="Noto Sans SC" panose="020B0200000000000000" charset="-122"/>
              </a:rPr>
              <a:t>海外（欧洲、澳洲等）需求强劲，注重安全性与智能交互体验。</a:t>
            </a:r>
            <a:endParaRPr lang="en-US" sz="1200" b="0" i="0" u="none" strike="noStrike">
              <a:solidFill>
                <a:srgbClr val="4B5563"/>
              </a:solidFill>
              <a:latin typeface="微软雅黑" panose="020B0503020204020204" charset="-122"/>
              <a:ea typeface="微软雅黑" panose="020B0503020204020204" charset="-122"/>
              <a:cs typeface="微软雅黑" panose="020B0503020204020204" charset="-122"/>
              <a:sym typeface="Noto Sans SC" panose="020B0200000000000000" charset="-122"/>
            </a:endParaRPr>
          </a:p>
        </p:txBody>
      </p:sp>
      <p:grpSp>
        <p:nvGrpSpPr>
          <p:cNvPr id="55" name="组合 54"/>
          <p:cNvGrpSpPr/>
          <p:nvPr/>
        </p:nvGrpSpPr>
        <p:grpSpPr>
          <a:xfrm>
            <a:off x="498475" y="274955"/>
            <a:ext cx="9058910" cy="706755"/>
            <a:chOff x="1128" y="853"/>
            <a:chExt cx="14266" cy="1113"/>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7"/>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8"/>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9"/>
              </p:custDataLst>
            </p:nvPr>
          </p:nvSpPr>
          <p:spPr>
            <a:xfrm>
              <a:off x="2076" y="853"/>
              <a:ext cx="13318" cy="1113"/>
            </a:xfrm>
            <a:prstGeom prst="rect">
              <a:avLst/>
            </a:prstGeom>
            <a:noFill/>
          </p:spPr>
          <p:txBody>
            <a:bodyPr wrap="square" rtlCol="0" anchor="t">
              <a:spAutoFit/>
            </a:bodyPr>
            <a:p>
              <a:pPr indent="0" algn="l">
                <a:lnSpc>
                  <a:spcPct val="125000"/>
                </a:lnSpc>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Noto Sans SC" panose="020B0200000000000000" charset="-122"/>
                </a:rPr>
                <a:t>储能产业：产品类别与产业链全景</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pic>
        <p:nvPicPr>
          <p:cNvPr id="23" name="Picture 5"/>
          <p:cNvPicPr>
            <a:picLocks noChangeAspect="1"/>
          </p:cNvPicPr>
          <p:nvPr/>
        </p:nvPicPr>
        <p:blipFill>
          <a:blip r:embed="rId10"/>
          <a:srcRect l="4152" r="4152"/>
          <a:stretch>
            <a:fillRect/>
          </a:stretch>
        </p:blipFill>
        <p:spPr>
          <a:xfrm>
            <a:off x="10731500" y="317500"/>
            <a:ext cx="1054100" cy="215900"/>
          </a:xfrm>
          <a:prstGeom prst="rect">
            <a:avLst/>
          </a:prstGeom>
          <a:noFill/>
          <a:ln w="25400" cap="flat" cmpd="sng">
            <a:noFill/>
            <a:prstDash val="solid"/>
            <a:round/>
          </a:ln>
        </p:spPr>
      </p:pic>
      <p:pic>
        <p:nvPicPr>
          <p:cNvPr id="24" name="Picture 6"/>
          <p:cNvPicPr>
            <a:picLocks noChangeAspect="1"/>
          </p:cNvPicPr>
          <p:nvPr/>
        </p:nvPicPr>
        <p:blipFill>
          <a:blip r:embed="rId11"/>
          <a:srcRect l="4548" r="4548"/>
          <a:stretch>
            <a:fillRect/>
          </a:stretch>
        </p:blipFill>
        <p:spPr>
          <a:xfrm>
            <a:off x="9448800" y="279400"/>
            <a:ext cx="1104900" cy="292100"/>
          </a:xfrm>
          <a:prstGeom prst="rect">
            <a:avLst/>
          </a:prstGeom>
          <a:noFill/>
          <a:ln w="25400" cap="flat" cmpd="sng">
            <a:noFill/>
            <a:prstDash val="solid"/>
            <a:round/>
          </a:ln>
        </p:spPr>
      </p:pic>
      <p:pic>
        <p:nvPicPr>
          <p:cNvPr id="25" name="Picture 7"/>
          <p:cNvPicPr>
            <a:picLocks noChangeAspect="1"/>
          </p:cNvPicPr>
          <p:nvPr/>
        </p:nvPicPr>
        <p:blipFill>
          <a:blip r:embed="rId12"/>
          <a:srcRect l="19693" r="19693"/>
          <a:stretch>
            <a:fillRect/>
          </a:stretch>
        </p:blipFill>
        <p:spPr>
          <a:xfrm flipV="1">
            <a:off x="8978900" y="584200"/>
            <a:ext cx="2844800" cy="50800"/>
          </a:xfrm>
          <a:prstGeom prst="rect">
            <a:avLst/>
          </a:prstGeom>
          <a:noFill/>
          <a:ln w="25400" cap="flat" cmpd="sng">
            <a:noFill/>
            <a:prstDash val="solid"/>
            <a:round/>
          </a:ln>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utoShape 19"/>
          <p:cNvSpPr/>
          <p:nvPr/>
        </p:nvSpPr>
        <p:spPr>
          <a:xfrm>
            <a:off x="2814955" y="6032500"/>
            <a:ext cx="7430135" cy="355600"/>
          </a:xfrm>
          <a:prstGeom prst="ellipse">
            <a:avLst/>
          </a:prstGeom>
          <a:gradFill rotWithShape="1">
            <a:gsLst>
              <a:gs pos="38000">
                <a:srgbClr val="C0D8ED">
                  <a:alpha val="0"/>
                </a:srgbClr>
              </a:gs>
              <a:gs pos="100000">
                <a:srgbClr val="A1C4E3">
                  <a:alpha val="60000"/>
                </a:srgbClr>
              </a:gs>
            </a:gsLst>
            <a:lin ang="5400000"/>
          </a:gradFill>
          <a:ln w="12700" cap="flat" cmpd="sng">
            <a:gradFill rotWithShape="0">
              <a:gsLst>
                <a:gs pos="14000">
                  <a:srgbClr val="629DD1">
                    <a:alpha val="0"/>
                  </a:srgbClr>
                </a:gs>
                <a:gs pos="100000">
                  <a:srgbClr val="629DD1">
                    <a:alpha val="100000"/>
                  </a:srgbClr>
                </a:gs>
              </a:gsLst>
              <a:lin ang="5400000"/>
            </a:gradFill>
            <a:prstDash val="solid"/>
            <a:miter lim="10000000"/>
          </a:ln>
        </p:spPr>
        <p:txBody>
          <a:bodyPr vert="horz" wrap="square" lIns="63500" tIns="63500" rIns="63500" bIns="63500" rtlCol="0" anchor="ctr"/>
          <a:lstStyle/>
          <a:p>
            <a:pPr algn="ctr">
              <a:defRPr/>
            </a:pPr>
            <a:endParaRPr>
              <a:latin typeface="微软雅黑" panose="020B0503020204020204" charset="-122"/>
              <a:ea typeface="微软雅黑" panose="020B0503020204020204" charset="-122"/>
            </a:endParaRPr>
          </a:p>
        </p:txBody>
      </p:sp>
      <p:sp>
        <p:nvSpPr>
          <p:cNvPr id="2" name="AutoShape 2"/>
          <p:cNvSpPr/>
          <p:nvPr/>
        </p:nvSpPr>
        <p:spPr>
          <a:xfrm>
            <a:off x="660400" y="406400"/>
            <a:ext cx="317500" cy="317500"/>
          </a:xfrm>
          <a:prstGeom prst="ellipse">
            <a:avLst/>
          </a:prstGeom>
          <a:solidFill>
            <a:srgbClr val="1678CC">
              <a:alpha val="100000"/>
            </a:srgbClr>
          </a:solidFill>
          <a:ln w="12700" cap="flat" cmpd="sng">
            <a:solidFill>
              <a:srgbClr val="1E69D5">
                <a:alpha val="100000"/>
              </a:srgbClr>
            </a:solidFill>
            <a:prstDash val="solid"/>
            <a:miter lim="8000000"/>
          </a:ln>
          <a:effectLst>
            <a:outerShdw blurRad="101600" dist="63500" dir="2700000" algn="tl" rotWithShape="0">
              <a:srgbClr val="1E69D5">
                <a:alpha val="20000"/>
              </a:srgbClr>
            </a:outerShdw>
          </a:effectLst>
        </p:spPr>
        <p:txBody>
          <a:bodyPr vert="horz" wrap="square" lIns="63500" tIns="63500" rIns="63500" bIns="63500" rtlCol="0" anchor="ctr"/>
          <a:lstStyle/>
          <a:p>
            <a:pPr algn="ctr">
              <a:defRPr/>
            </a:pPr>
            <a:endParaRPr>
              <a:latin typeface="微软雅黑" panose="020B0503020204020204" charset="-122"/>
              <a:ea typeface="微软雅黑" panose="020B0503020204020204" charset="-122"/>
            </a:endParaRPr>
          </a:p>
        </p:txBody>
      </p:sp>
      <p:sp>
        <p:nvSpPr>
          <p:cNvPr id="3" name="AutoShape 3"/>
          <p:cNvSpPr/>
          <p:nvPr/>
        </p:nvSpPr>
        <p:spPr>
          <a:xfrm>
            <a:off x="495300" y="406400"/>
            <a:ext cx="317500" cy="317500"/>
          </a:xfrm>
          <a:prstGeom prst="ellipse">
            <a:avLst/>
          </a:prstGeom>
          <a:solidFill>
            <a:srgbClr val="FFFFFF">
              <a:alpha val="100000"/>
            </a:srgbClr>
          </a:solidFill>
          <a:ln w="12700" cap="flat" cmpd="sng">
            <a:solidFill>
              <a:srgbClr val="1E69D5">
                <a:alpha val="100000"/>
              </a:srgbClr>
            </a:solidFill>
            <a:prstDash val="solid"/>
            <a:miter lim="8000000"/>
          </a:ln>
          <a:effectLst>
            <a:outerShdw blurRad="101600" dist="63500" dir="2700000" algn="tl" rotWithShape="0">
              <a:srgbClr val="1E69D5">
                <a:alpha val="20000"/>
              </a:srgbClr>
            </a:outerShdw>
          </a:effectLst>
        </p:spPr>
        <p:txBody>
          <a:bodyPr vert="horz" wrap="square" lIns="63500" tIns="63500" rIns="63500" bIns="63500" rtlCol="0" anchor="ctr"/>
          <a:lstStyle/>
          <a:p>
            <a:pPr algn="ctr">
              <a:defRPr/>
            </a:pPr>
            <a:endParaRPr>
              <a:latin typeface="微软雅黑" panose="020B0503020204020204" charset="-122"/>
              <a:ea typeface="微软雅黑" panose="020B0503020204020204" charset="-122"/>
            </a:endParaRPr>
          </a:p>
        </p:txBody>
      </p:sp>
      <p:sp>
        <p:nvSpPr>
          <p:cNvPr id="4" name="AutoShape 4"/>
          <p:cNvSpPr/>
          <p:nvPr/>
        </p:nvSpPr>
        <p:spPr>
          <a:xfrm>
            <a:off x="1104900" y="279400"/>
            <a:ext cx="8458200" cy="584200"/>
          </a:xfrm>
          <a:prstGeom prst="rect">
            <a:avLst/>
          </a:prstGeom>
          <a:noFill/>
          <a:ln w="12700" cap="flat" cmpd="sng">
            <a:noFill/>
            <a:prstDash val="solid"/>
            <a:round/>
          </a:ln>
        </p:spPr>
        <p:txBody>
          <a:bodyPr vert="horz" wrap="square" lIns="88900" tIns="50800" rIns="88900" bIns="50800" rtlCol="0" anchor="t" anchorCtr="0"/>
          <a:lstStyle/>
          <a:p>
            <a:pPr marL="0" marR="0" lvl="0" indent="0" algn="l" defTabSz="914400" rtl="0" eaLnBrk="1" fontAlgn="auto" latinLnBrk="0" hangingPunct="1">
              <a:lnSpc>
                <a:spcPct val="100000"/>
              </a:lnSpc>
              <a:spcBef>
                <a:spcPts val="0"/>
              </a:spcBef>
              <a:spcAft>
                <a:spcPts val="0"/>
              </a:spcAft>
              <a:buClrTx/>
              <a:buSzTx/>
              <a:buFontTx/>
              <a:buNone/>
              <a:defRPr/>
            </a:pPr>
            <a:r>
              <a:rPr lang="en-US" sz="3200" b="1" i="0" u="none" strike="noStrike">
                <a:solidFill>
                  <a:srgbClr val="1678CC"/>
                </a:solidFill>
                <a:effectLst>
                  <a:outerShdw blurRad="38100" dist="25400" dir="5400000" algn="tl"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储能</a:t>
            </a: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产业格局：系统集成企业主导</a:t>
            </a:r>
            <a:endParaRPr lang="en-US" sz="3200" b="1" i="0" u="none" strike="noStrike">
              <a:solidFill>
                <a:srgbClr val="1678CC"/>
              </a:solidFill>
              <a:effectLst>
                <a:outerShdw blurRad="38100" dist="25400" dir="5400000" algn="tl"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5" name="Picture 5"/>
          <p:cNvPicPr>
            <a:picLocks noChangeAspect="1"/>
          </p:cNvPicPr>
          <p:nvPr/>
        </p:nvPicPr>
        <p:blipFill>
          <a:blip r:embed="rId1"/>
          <a:srcRect l="4152" r="4152"/>
          <a:stretch>
            <a:fillRect/>
          </a:stretch>
        </p:blipFill>
        <p:spPr>
          <a:xfrm>
            <a:off x="10731500" y="317500"/>
            <a:ext cx="1054100" cy="215900"/>
          </a:xfrm>
          <a:prstGeom prst="rect">
            <a:avLst/>
          </a:prstGeom>
          <a:noFill/>
          <a:ln w="25400" cap="flat" cmpd="sng">
            <a:noFill/>
            <a:prstDash val="solid"/>
            <a:round/>
          </a:ln>
        </p:spPr>
      </p:pic>
      <p:pic>
        <p:nvPicPr>
          <p:cNvPr id="6" name="Picture 6"/>
          <p:cNvPicPr>
            <a:picLocks noChangeAspect="1"/>
          </p:cNvPicPr>
          <p:nvPr/>
        </p:nvPicPr>
        <p:blipFill>
          <a:blip r:embed="rId2"/>
          <a:srcRect l="4548" r="4548"/>
          <a:stretch>
            <a:fillRect/>
          </a:stretch>
        </p:blipFill>
        <p:spPr>
          <a:xfrm>
            <a:off x="9448800" y="279400"/>
            <a:ext cx="1104900" cy="292100"/>
          </a:xfrm>
          <a:prstGeom prst="rect">
            <a:avLst/>
          </a:prstGeom>
          <a:noFill/>
          <a:ln w="25400" cap="flat" cmpd="sng">
            <a:noFill/>
            <a:prstDash val="solid"/>
            <a:round/>
          </a:ln>
        </p:spPr>
      </p:pic>
      <p:pic>
        <p:nvPicPr>
          <p:cNvPr id="7" name="Picture 7"/>
          <p:cNvPicPr>
            <a:picLocks noChangeAspect="1"/>
          </p:cNvPicPr>
          <p:nvPr/>
        </p:nvPicPr>
        <p:blipFill>
          <a:blip r:embed="rId3"/>
          <a:srcRect l="19693" r="19693"/>
          <a:stretch>
            <a:fillRect/>
          </a:stretch>
        </p:blipFill>
        <p:spPr>
          <a:xfrm flipV="1">
            <a:off x="8978900" y="584200"/>
            <a:ext cx="2844800" cy="50800"/>
          </a:xfrm>
          <a:prstGeom prst="rect">
            <a:avLst/>
          </a:prstGeom>
          <a:noFill/>
          <a:ln w="25400" cap="flat" cmpd="sng">
            <a:noFill/>
            <a:prstDash val="solid"/>
            <a:round/>
          </a:ln>
        </p:spPr>
      </p:pic>
      <p:sp>
        <p:nvSpPr>
          <p:cNvPr id="8" name="AutoShape 8"/>
          <p:cNvSpPr/>
          <p:nvPr/>
        </p:nvSpPr>
        <p:spPr>
          <a:xfrm>
            <a:off x="990600" y="1485900"/>
            <a:ext cx="1384300" cy="1016000"/>
          </a:xfrm>
          <a:prstGeom prst="roundRect">
            <a:avLst>
              <a:gd name="adj" fmla="val 16250"/>
            </a:avLst>
          </a:prstGeom>
          <a:solidFill>
            <a:srgbClr val="12A897">
              <a:alpha val="100000"/>
            </a:srgbClr>
          </a:solidFill>
          <a:ln w="25400" cap="flat" cmpd="sng">
            <a:noFill/>
            <a:prstDash val="solid"/>
            <a:round/>
          </a:ln>
        </p:spPr>
        <p:txBody>
          <a:bodyPr vert="horz" wrap="square" lIns="88900" tIns="50800" rIns="88900" bIns="50800" rtlCol="0" anchor="ctr" anchorCtr="0"/>
          <a:lstStyle/>
          <a:p>
            <a:pPr indent="0" algn="ctr">
              <a:lnSpc>
                <a:spcPct val="100000"/>
              </a:lnSpc>
              <a:defRPr/>
            </a:pPr>
            <a:r>
              <a:rPr lang="en-US" sz="20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主流技术路线</a:t>
            </a:r>
            <a:endParaRPr lang="en-US" sz="20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9" name="AutoShape 9"/>
          <p:cNvSpPr/>
          <p:nvPr/>
        </p:nvSpPr>
        <p:spPr>
          <a:xfrm>
            <a:off x="2514600" y="1485900"/>
            <a:ext cx="3683000" cy="1016000"/>
          </a:xfrm>
          <a:prstGeom prst="roundRect">
            <a:avLst>
              <a:gd name="adj" fmla="val 16250"/>
            </a:avLst>
          </a:prstGeom>
          <a:solidFill>
            <a:srgbClr val="F3F8FF">
              <a:alpha val="100000"/>
            </a:srgbClr>
          </a:solidFill>
          <a:ln w="12700" cap="flat" cmpd="sng">
            <a:solidFill>
              <a:srgbClr val="CAD9EE">
                <a:alpha val="100000"/>
              </a:srgbClr>
            </a:solidFill>
            <a:prstDash val="solid"/>
            <a:miter lim="10000000"/>
          </a:ln>
        </p:spPr>
        <p:txBody>
          <a:bodyPr vert="horz" wrap="square" lIns="88900" tIns="50800" rIns="88900" bIns="50800" rtlCol="0" anchor="ctr" anchorCtr="0"/>
          <a:lstStyle/>
          <a:p>
            <a:pPr indent="0" algn="l">
              <a:lnSpc>
                <a:spcPct val="100000"/>
              </a:lnSpc>
              <a:defRPr/>
            </a:pPr>
            <a:r>
              <a:rPr lang="en-US" sz="14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锂离子电池</a:t>
            </a:r>
            <a:endParaRPr lang="en-US" sz="1100">
              <a:latin typeface="微软雅黑" panose="020B0503020204020204" charset="-122"/>
              <a:ea typeface="微软雅黑" panose="020B0503020204020204" charset="-122"/>
              <a:cs typeface="微软雅黑" panose="020B0503020204020204" charset="-122"/>
            </a:endParaRPr>
          </a:p>
          <a:p>
            <a:pPr indent="0" algn="l">
              <a:lnSpc>
                <a:spcPct val="92000"/>
              </a:lnSpc>
            </a:pPr>
            <a:r>
              <a:rPr lang="en-US" sz="12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 市场主导：</a:t>
            </a:r>
            <a:r>
              <a:rPr lang="en-US" sz="1300" b="1"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占据电化学储能市场份额</a:t>
            </a:r>
            <a:r>
              <a:rPr lang="en-US" sz="1300" b="0" i="0" u="none" strike="noStrike">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超97%</a:t>
            </a:r>
            <a:endParaRPr lang="en-US" sz="1300" b="0" i="0" u="none" strike="noStrike">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a:lnSpc>
                <a:spcPct val="92000"/>
              </a:lnSpc>
            </a:pPr>
            <a:r>
              <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 核心地位：综合性价比最优，商业化最成熟</a:t>
            </a:r>
            <a:endPar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0" name="AutoShape 10"/>
          <p:cNvSpPr/>
          <p:nvPr/>
        </p:nvSpPr>
        <p:spPr>
          <a:xfrm>
            <a:off x="6400800" y="1485900"/>
            <a:ext cx="4711700" cy="1028700"/>
          </a:xfrm>
          <a:prstGeom prst="roundRect">
            <a:avLst>
              <a:gd name="adj" fmla="val 17283"/>
            </a:avLst>
          </a:prstGeom>
          <a:solidFill>
            <a:srgbClr val="F3F8FF">
              <a:alpha val="100000"/>
            </a:srgbClr>
          </a:solidFill>
          <a:ln w="12700" cap="flat" cmpd="sng">
            <a:solidFill>
              <a:srgbClr val="CAD9EE">
                <a:alpha val="100000"/>
              </a:srgbClr>
            </a:solidFill>
            <a:prstDash val="solid"/>
            <a:miter lim="10000000"/>
          </a:ln>
        </p:spPr>
        <p:txBody>
          <a:bodyPr vert="horz" wrap="square" lIns="88900" tIns="50800" rIns="88900" bIns="50800" rtlCol="0" anchor="ctr" anchorCtr="0"/>
          <a:lstStyle/>
          <a:p>
            <a:pPr indent="0" algn="l">
              <a:lnSpc>
                <a:spcPct val="100000"/>
              </a:lnSpc>
              <a:defRPr/>
            </a:pPr>
            <a:r>
              <a:rPr lang="en-US" sz="1400" b="1" i="0" u="none" strike="noStrike">
                <a:solidFill>
                  <a:srgbClr val="12A897"/>
                </a:solidFill>
                <a:latin typeface="微软雅黑" panose="020B0503020204020204" charset="-122"/>
                <a:ea typeface="微软雅黑" panose="020B0503020204020204" charset="-122"/>
                <a:cs typeface="微软雅黑" panose="020B0503020204020204" charset="-122"/>
                <a:sym typeface="微软雅黑" panose="020B0503020204020204" charset="-122"/>
              </a:rPr>
              <a:t>磷酸铁锂 (LFP)</a:t>
            </a:r>
            <a:endParaRPr lang="en-US" sz="1100">
              <a:latin typeface="微软雅黑" panose="020B0503020204020204" charset="-122"/>
              <a:ea typeface="微软雅黑" panose="020B0503020204020204" charset="-122"/>
              <a:cs typeface="微软雅黑" panose="020B0503020204020204" charset="-122"/>
            </a:endParaRPr>
          </a:p>
          <a:p>
            <a:pPr indent="0" algn="l">
              <a:lnSpc>
                <a:spcPct val="92000"/>
              </a:lnSpc>
            </a:pPr>
            <a:r>
              <a:rPr lang="en-US" sz="12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rPr>
              <a:t>• </a:t>
            </a:r>
            <a:r>
              <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绝对主流：</a:t>
            </a:r>
            <a:r>
              <a:rPr lang="en-US" sz="1300" b="1"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在储能领域占比</a:t>
            </a:r>
            <a:r>
              <a:rPr lang="en-US" sz="1300" b="0" i="0" u="none" strike="noStrike">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超99%</a:t>
            </a:r>
            <a:endParaRPr lang="en-US" sz="1300" b="0" i="0" u="none" strike="noStrike">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a:lnSpc>
                <a:spcPct val="92000"/>
              </a:lnSpc>
            </a:pPr>
            <a:r>
              <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 核心优势：高安全性、超长循环寿命、全生命周期低成本</a:t>
            </a:r>
            <a:endPar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1" name="AutoShape 11"/>
          <p:cNvSpPr/>
          <p:nvPr/>
        </p:nvSpPr>
        <p:spPr>
          <a:xfrm>
            <a:off x="990600" y="2755900"/>
            <a:ext cx="1384300" cy="1028700"/>
          </a:xfrm>
          <a:prstGeom prst="roundRect">
            <a:avLst>
              <a:gd name="adj" fmla="val 17283"/>
            </a:avLst>
          </a:prstGeom>
          <a:solidFill>
            <a:srgbClr val="246BBC">
              <a:alpha val="100000"/>
            </a:srgbClr>
          </a:solidFill>
          <a:ln w="25400" cap="flat" cmpd="sng">
            <a:noFill/>
            <a:prstDash val="solid"/>
            <a:round/>
          </a:ln>
        </p:spPr>
        <p:txBody>
          <a:bodyPr vert="horz" wrap="square" lIns="88900" tIns="50800" rIns="88900" bIns="50800" rtlCol="0" anchor="ctr" anchorCtr="0"/>
          <a:lstStyle/>
          <a:p>
            <a:pPr indent="0" algn="ctr">
              <a:lnSpc>
                <a:spcPct val="100000"/>
              </a:lnSpc>
              <a:defRPr/>
            </a:pPr>
            <a:r>
              <a:rPr lang="en-US" sz="20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新技术方向</a:t>
            </a:r>
            <a:endParaRPr lang="en-US" sz="20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2" name="AutoShape 12"/>
          <p:cNvSpPr/>
          <p:nvPr/>
        </p:nvSpPr>
        <p:spPr>
          <a:xfrm>
            <a:off x="2514600" y="2755900"/>
            <a:ext cx="3683000" cy="1028700"/>
          </a:xfrm>
          <a:prstGeom prst="roundRect">
            <a:avLst>
              <a:gd name="adj" fmla="val 17283"/>
            </a:avLst>
          </a:prstGeom>
          <a:solidFill>
            <a:srgbClr val="F3F8FF">
              <a:alpha val="100000"/>
            </a:srgbClr>
          </a:solidFill>
          <a:ln w="12700" cap="flat" cmpd="sng">
            <a:solidFill>
              <a:srgbClr val="CAD9EE">
                <a:alpha val="100000"/>
              </a:srgbClr>
            </a:solidFill>
            <a:prstDash val="solid"/>
            <a:miter lim="10000000"/>
          </a:ln>
        </p:spPr>
        <p:txBody>
          <a:bodyPr vert="horz" wrap="square" lIns="88900" tIns="50800" rIns="88900" bIns="50800" rtlCol="0" anchor="ctr" anchorCtr="0"/>
          <a:lstStyle/>
          <a:p>
            <a:pPr indent="0" algn="l">
              <a:lnSpc>
                <a:spcPct val="100000"/>
              </a:lnSpc>
              <a:defRPr/>
            </a:pPr>
            <a:r>
              <a:rPr lang="en-US" sz="14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液流电池 (如全钒液流)</a:t>
            </a:r>
            <a:endParaRPr lang="en-US" sz="1100">
              <a:latin typeface="微软雅黑" panose="020B0503020204020204" charset="-122"/>
              <a:ea typeface="微软雅黑" panose="020B0503020204020204" charset="-122"/>
              <a:cs typeface="微软雅黑" panose="020B0503020204020204" charset="-122"/>
            </a:endParaRPr>
          </a:p>
          <a:p>
            <a:pPr indent="0" algn="l">
              <a:lnSpc>
                <a:spcPct val="92000"/>
              </a:lnSpc>
            </a:pPr>
            <a:r>
              <a:rPr lang="en-US" sz="12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rPr>
              <a:t>• </a:t>
            </a:r>
            <a:r>
              <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场景优势：超长循环寿命，深度充放电不影响寿命</a:t>
            </a:r>
            <a:endPar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a:lnSpc>
                <a:spcPct val="92000"/>
              </a:lnSpc>
            </a:pPr>
            <a:r>
              <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 适用场景：大型风光互补、长时储能电站</a:t>
            </a:r>
            <a:endPar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3" name="AutoShape 13"/>
          <p:cNvSpPr/>
          <p:nvPr/>
        </p:nvSpPr>
        <p:spPr>
          <a:xfrm>
            <a:off x="6400800" y="2730500"/>
            <a:ext cx="1384300" cy="1028700"/>
          </a:xfrm>
          <a:prstGeom prst="roundRect">
            <a:avLst>
              <a:gd name="adj" fmla="val 17283"/>
            </a:avLst>
          </a:prstGeom>
          <a:solidFill>
            <a:srgbClr val="EBF2FF">
              <a:alpha val="100000"/>
            </a:srgbClr>
          </a:solidFill>
          <a:ln w="12700" cap="flat" cmpd="sng">
            <a:solidFill>
              <a:srgbClr val="246BBC">
                <a:alpha val="100000"/>
              </a:srgbClr>
            </a:solidFill>
            <a:prstDash val="solid"/>
            <a:miter lim="10000000"/>
          </a:ln>
        </p:spPr>
        <p:txBody>
          <a:bodyPr vert="horz" wrap="square" lIns="88900" tIns="50800" rIns="88900" bIns="50800" rtlCol="0" anchor="ctr" anchorCtr="0"/>
          <a:lstStyle/>
          <a:p>
            <a:pPr indent="0" algn="ctr">
              <a:lnSpc>
                <a:spcPct val="100000"/>
              </a:lnSpc>
              <a:defRPr/>
            </a:pPr>
            <a:r>
              <a:rPr lang="en-US" sz="1600" b="1" i="0" u="none" strike="noStrike">
                <a:solidFill>
                  <a:srgbClr val="246BBC"/>
                </a:solidFill>
                <a:latin typeface="微软雅黑" panose="020B0503020204020204" charset="-122"/>
                <a:ea typeface="微软雅黑" panose="020B0503020204020204" charset="-122"/>
                <a:cs typeface="微软雅黑" panose="020B0503020204020204" charset="-122"/>
                <a:sym typeface="微软雅黑" panose="020B0503020204020204" charset="-122"/>
              </a:rPr>
              <a:t>钠离子电池</a:t>
            </a:r>
            <a:endParaRPr lang="en-US" sz="1600" b="1" i="0" u="none" strike="noStrike">
              <a:solidFill>
                <a:srgbClr val="246BBC"/>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4" name="AutoShape 14"/>
          <p:cNvSpPr/>
          <p:nvPr/>
        </p:nvSpPr>
        <p:spPr>
          <a:xfrm>
            <a:off x="7903845" y="2730500"/>
            <a:ext cx="3208020" cy="1028700"/>
          </a:xfrm>
          <a:prstGeom prst="roundRect">
            <a:avLst>
              <a:gd name="adj" fmla="val 17283"/>
            </a:avLst>
          </a:prstGeom>
          <a:solidFill>
            <a:srgbClr val="F3F8FF">
              <a:alpha val="100000"/>
            </a:srgbClr>
          </a:solidFill>
          <a:ln w="12700" cap="flat" cmpd="sng">
            <a:solidFill>
              <a:srgbClr val="CAD9EE">
                <a:alpha val="100000"/>
              </a:srgbClr>
            </a:solidFill>
            <a:prstDash val="solid"/>
            <a:miter lim="10000000"/>
          </a:ln>
        </p:spPr>
        <p:txBody>
          <a:bodyPr vert="horz" wrap="square" lIns="88900" tIns="50800" rIns="88900" bIns="50800" rtlCol="0" anchor="ctr" anchorCtr="0"/>
          <a:lstStyle/>
          <a:p>
            <a:pPr indent="0" algn="l">
              <a:lnSpc>
                <a:spcPct val="92000"/>
              </a:lnSpc>
              <a:defRPr/>
            </a:pPr>
            <a:r>
              <a:rPr lang="en-US" sz="1300" b="1" i="0" u="none" strike="noStrike">
                <a:solidFill>
                  <a:srgbClr val="0070C0"/>
                </a:solidFill>
                <a:latin typeface="微软雅黑" panose="020B0503020204020204" charset="-122"/>
                <a:ea typeface="微软雅黑" panose="020B0503020204020204" charset="-122"/>
                <a:cs typeface="微软雅黑" panose="020B0503020204020204" charset="-122"/>
                <a:sym typeface="微软雅黑" panose="020B0503020204020204" charset="-122"/>
              </a:rPr>
              <a:t>• 核心价值：</a:t>
            </a:r>
            <a:r>
              <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原料资源丰富，成本潜力大，安全性高</a:t>
            </a:r>
            <a:endParaRPr lang="en-US"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indent="0" algn="l">
              <a:lnSpc>
                <a:spcPct val="92000"/>
              </a:lnSpc>
            </a:pPr>
            <a:r>
              <a:rPr lang="en-US" sz="1300" b="1" i="0" u="none" strike="noStrike">
                <a:solidFill>
                  <a:srgbClr val="0070C0"/>
                </a:solidFill>
                <a:latin typeface="微软雅黑" panose="020B0503020204020204" charset="-122"/>
                <a:ea typeface="微软雅黑" panose="020B0503020204020204" charset="-122"/>
                <a:cs typeface="微软雅黑" panose="020B0503020204020204" charset="-122"/>
                <a:sym typeface="微软雅黑" panose="020B0503020204020204" charset="-122"/>
              </a:rPr>
              <a:t>• 定位：</a:t>
            </a:r>
            <a:r>
              <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与锂电互补，适用于低速车、储能、基站等场景</a:t>
            </a:r>
            <a:endPar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5" name="AutoShape 15"/>
          <p:cNvSpPr/>
          <p:nvPr/>
        </p:nvSpPr>
        <p:spPr>
          <a:xfrm>
            <a:off x="990600" y="4051300"/>
            <a:ext cx="1384300" cy="1028700"/>
          </a:xfrm>
          <a:prstGeom prst="roundRect">
            <a:avLst>
              <a:gd name="adj" fmla="val 17283"/>
            </a:avLst>
          </a:prstGeom>
          <a:solidFill>
            <a:srgbClr val="FFC000">
              <a:alpha val="100000"/>
            </a:srgbClr>
          </a:solidFill>
          <a:ln w="25400" cap="flat" cmpd="sng">
            <a:noFill/>
            <a:prstDash val="solid"/>
            <a:round/>
          </a:ln>
        </p:spPr>
        <p:txBody>
          <a:bodyPr vert="horz" wrap="square" lIns="88900" tIns="50800" rIns="88900" bIns="50800" rtlCol="0" anchor="ctr" anchorCtr="0"/>
          <a:lstStyle/>
          <a:p>
            <a:pPr indent="0" algn="ctr">
              <a:lnSpc>
                <a:spcPct val="100000"/>
              </a:lnSpc>
              <a:defRPr/>
            </a:pPr>
            <a:r>
              <a:rPr lang="en-US" sz="2000" b="1" i="0" u="none" strike="noStrike">
                <a:solidFill>
                  <a:srgbClr val="262626"/>
                </a:solidFill>
                <a:latin typeface="微软雅黑" panose="020B0503020204020204" charset="-122"/>
                <a:ea typeface="微软雅黑" panose="020B0503020204020204" charset="-122"/>
                <a:cs typeface="微软雅黑" panose="020B0503020204020204" charset="-122"/>
                <a:sym typeface="微软雅黑" panose="020B0503020204020204" charset="-122"/>
              </a:rPr>
              <a:t>技术趋势</a:t>
            </a:r>
            <a:endParaRPr lang="en-US" sz="2000" b="1" i="0" u="none" strike="noStrike">
              <a:solidFill>
                <a:srgbClr val="262626"/>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6" name="AutoShape 16"/>
          <p:cNvSpPr/>
          <p:nvPr/>
        </p:nvSpPr>
        <p:spPr>
          <a:xfrm>
            <a:off x="2514600" y="4051300"/>
            <a:ext cx="4318000" cy="1041400"/>
          </a:xfrm>
          <a:prstGeom prst="roundRect">
            <a:avLst>
              <a:gd name="adj" fmla="val 17073"/>
            </a:avLst>
          </a:prstGeom>
          <a:solidFill>
            <a:srgbClr val="FFFBEB">
              <a:alpha val="100000"/>
            </a:srgbClr>
          </a:solidFill>
          <a:ln w="12700" cap="flat" cmpd="sng">
            <a:solidFill>
              <a:srgbClr val="FDE68A">
                <a:alpha val="100000"/>
              </a:srgbClr>
            </a:solidFill>
            <a:prstDash val="solid"/>
            <a:miter lim="10000000"/>
          </a:ln>
        </p:spPr>
        <p:txBody>
          <a:bodyPr vert="horz" wrap="square" lIns="88900" tIns="50800" rIns="88900" bIns="50800" rtlCol="0" anchor="ctr" anchorCtr="0"/>
          <a:lstStyle/>
          <a:p>
            <a:pPr indent="0" algn="l">
              <a:lnSpc>
                <a:spcPct val="100000"/>
              </a:lnSpc>
              <a:defRPr/>
            </a:pPr>
            <a:r>
              <a:rPr lang="en-US" sz="14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长时储能 &amp; 产品升级</a:t>
            </a:r>
            <a:endParaRPr lang="en-US" sz="1100">
              <a:latin typeface="微软雅黑" panose="020B0503020204020204" charset="-122"/>
              <a:ea typeface="微软雅黑" panose="020B0503020204020204" charset="-122"/>
              <a:cs typeface="微软雅黑" panose="020B0503020204020204" charset="-122"/>
            </a:endParaRPr>
          </a:p>
          <a:p>
            <a:pPr indent="0" algn="l">
              <a:lnSpc>
                <a:spcPct val="92000"/>
              </a:lnSpc>
            </a:pPr>
            <a:r>
              <a:rPr lang="en-US" sz="12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rPr>
              <a:t>• </a:t>
            </a:r>
            <a:r>
              <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时长趋势：4h+储能项目占比快速提升，满足电网调节需求</a:t>
            </a:r>
            <a:endPar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a:lnSpc>
                <a:spcPct val="92000"/>
              </a:lnSpc>
            </a:pPr>
            <a:r>
              <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 集成创新：280Ah/300Ah+大电芯成为主流，降低系统BOM成本</a:t>
            </a:r>
            <a:endPar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7" name="AutoShape 17"/>
          <p:cNvSpPr/>
          <p:nvPr/>
        </p:nvSpPr>
        <p:spPr>
          <a:xfrm>
            <a:off x="6921500" y="4051300"/>
            <a:ext cx="4198620" cy="1041400"/>
          </a:xfrm>
          <a:prstGeom prst="roundRect">
            <a:avLst>
              <a:gd name="adj" fmla="val 17073"/>
            </a:avLst>
          </a:prstGeom>
          <a:solidFill>
            <a:srgbClr val="F0FDF4">
              <a:alpha val="100000"/>
            </a:srgbClr>
          </a:solidFill>
          <a:ln w="12700" cap="flat" cmpd="sng">
            <a:solidFill>
              <a:srgbClr val="BBF7D0">
                <a:alpha val="100000"/>
              </a:srgbClr>
            </a:solidFill>
            <a:prstDash val="solid"/>
            <a:miter lim="10000000"/>
          </a:ln>
        </p:spPr>
        <p:txBody>
          <a:bodyPr vert="horz" wrap="square" lIns="88900" tIns="50800" rIns="88900" bIns="50800" rtlCol="0" anchor="ctr" anchorCtr="0"/>
          <a:lstStyle/>
          <a:p>
            <a:pPr indent="0" algn="l">
              <a:lnSpc>
                <a:spcPct val="100000"/>
              </a:lnSpc>
              <a:defRPr/>
            </a:pPr>
            <a:r>
              <a:rPr lang="en-US" sz="14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系统效能 &amp; 极致安全</a:t>
            </a:r>
            <a:endParaRPr lang="en-US" sz="1100">
              <a:latin typeface="微软雅黑" panose="020B0503020204020204" charset="-122"/>
              <a:ea typeface="微软雅黑" panose="020B0503020204020204" charset="-122"/>
              <a:cs typeface="微软雅黑" panose="020B0503020204020204" charset="-122"/>
            </a:endParaRPr>
          </a:p>
          <a:p>
            <a:pPr indent="0" algn="l">
              <a:lnSpc>
                <a:spcPct val="92000"/>
              </a:lnSpc>
            </a:pPr>
            <a:r>
              <a:rPr lang="en-US" sz="12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 系统升级：BMS/PCS/EMS协同，提升充放电转换效率</a:t>
            </a:r>
            <a:endPar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a:lnSpc>
                <a:spcPct val="92000"/>
              </a:lnSpc>
            </a:pPr>
            <a:r>
              <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 安全保障：全链路热管理+AI算法预警+高标准消防体系</a:t>
            </a:r>
            <a:endPar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8" name="AutoShape 18"/>
          <p:cNvSpPr/>
          <p:nvPr/>
        </p:nvSpPr>
        <p:spPr>
          <a:xfrm>
            <a:off x="2815590" y="5830570"/>
            <a:ext cx="7429500" cy="558800"/>
          </a:xfrm>
          <a:prstGeom prst="rect">
            <a:avLst/>
          </a:prstGeom>
          <a:noFill/>
          <a:ln w="12700" cap="flat" cmpd="sng">
            <a:noFill/>
            <a:prstDash val="solid"/>
            <a:round/>
          </a:ln>
        </p:spPr>
        <p:txBody>
          <a:bodyPr vert="horz" wrap="square" lIns="88900" tIns="50800" rIns="88900" bIns="50800" rtlCol="0" anchor="t" anchorCtr="0"/>
          <a:lstStyle/>
          <a:p>
            <a:pPr indent="0" algn="ctr">
              <a:lnSpc>
                <a:spcPct val="125000"/>
              </a:lnSpc>
              <a:defRPr/>
            </a:pPr>
            <a:r>
              <a:rPr lang="zh-CN" altLang="en-US" sz="1900" i="0" u="none" strike="noStrike">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sym typeface="微软雅黑" panose="020B0503020204020204" charset="-122"/>
              </a:rPr>
              <a:t>储能产业竞争核心 = </a:t>
            </a:r>
            <a:r>
              <a:rPr lang="zh-CN" altLang="en-US" sz="2000" b="1" i="0" u="none" strike="noStrike">
                <a:solidFill>
                  <a:srgbClr val="0070C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sym typeface="微软雅黑" panose="020B0503020204020204" charset="-122"/>
              </a:rPr>
              <a:t>安全性 × 循环寿命 × 系统效率 × 综合成本</a:t>
            </a:r>
            <a:endParaRPr lang="en-US" sz="1800" b="1" i="0" u="none" strike="noStrike">
              <a:solidFill>
                <a:srgbClr val="4A8EF2"/>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l="34690" r="34690"/>
          <a:stretch>
            <a:fillRect/>
          </a:stretch>
        </p:blipFill>
        <p:spPr>
          <a:xfrm>
            <a:off x="533400" y="2015490"/>
            <a:ext cx="2578100" cy="4474210"/>
          </a:xfrm>
          <a:prstGeom prst="rect">
            <a:avLst/>
          </a:prstGeom>
          <a:noFill/>
          <a:ln w="25400" cap="flat" cmpd="sng">
            <a:noFill/>
            <a:prstDash val="solid"/>
            <a:round/>
          </a:ln>
        </p:spPr>
      </p:pic>
      <p:sp>
        <p:nvSpPr>
          <p:cNvPr id="3" name="AutoShape 3"/>
          <p:cNvSpPr/>
          <p:nvPr/>
        </p:nvSpPr>
        <p:spPr>
          <a:xfrm>
            <a:off x="1562100" y="990600"/>
            <a:ext cx="9461500" cy="762000"/>
          </a:xfrm>
          <a:prstGeom prst="rect">
            <a:avLst/>
          </a:prstGeom>
          <a:noFill/>
          <a:ln w="12700" cap="flat" cmpd="sng">
            <a:noFill/>
            <a:prstDash val="solid"/>
            <a:round/>
          </a:ln>
        </p:spPr>
        <p:txBody>
          <a:bodyPr vert="horz" wrap="square" lIns="88900" tIns="50800" rIns="88900" bIns="50800" rtlCol="0" anchor="t" anchorCtr="0"/>
          <a:lstStyle/>
          <a:p>
            <a:pPr indent="0" algn="l">
              <a:lnSpc>
                <a:spcPct val="100000"/>
              </a:lnSpc>
              <a:defRPr/>
            </a:pPr>
            <a:r>
              <a:rPr lang="en-US" sz="1600" b="0" i="0" u="none" strike="noStrike">
                <a:solidFill>
                  <a:srgbClr val="0070C0"/>
                </a:solidFill>
                <a:latin typeface="微软雅黑" panose="020B0503020204020204" charset="-122"/>
                <a:ea typeface="微软雅黑" panose="020B0503020204020204" charset="-122"/>
                <a:cs typeface="微软雅黑" panose="020B0503020204020204" charset="-122"/>
                <a:sym typeface="微软雅黑" panose="020B0503020204020204" charset="-122"/>
              </a:rPr>
              <a:t>在储能领域，涌现出一批具有全球竞争力的代表性企业。在系统集成方面，</a:t>
            </a:r>
            <a:r>
              <a:rPr lang="en-US" sz="1600" b="0" i="0" u="none" strike="noStrike">
                <a:solidFill>
                  <a:schemeClr val="tx1">
                    <a:lumMod val="85000"/>
                    <a:lumOff val="1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阳光电源、特斯拉</a:t>
            </a:r>
            <a:r>
              <a:rPr lang="en-US" sz="1600" b="0" i="0" u="none" strike="noStrike">
                <a:solidFill>
                  <a:srgbClr val="0070C0"/>
                </a:solidFill>
                <a:latin typeface="微软雅黑" panose="020B0503020204020204" charset="-122"/>
                <a:ea typeface="微软雅黑" panose="020B0503020204020204" charset="-122"/>
                <a:cs typeface="微软雅黑" panose="020B0503020204020204" charset="-122"/>
                <a:sym typeface="微软雅黑" panose="020B0503020204020204" charset="-122"/>
              </a:rPr>
              <a:t>等位列全球前茅；而在核心的电池供应环节，</a:t>
            </a:r>
            <a:r>
              <a:rPr lang="en-US" sz="1600" b="0" i="0" u="none" strike="noStrike">
                <a:solidFill>
                  <a:schemeClr val="tx1">
                    <a:lumMod val="85000"/>
                    <a:lumOff val="1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宁德时代、比亚迪</a:t>
            </a:r>
            <a:r>
              <a:rPr lang="en-US" sz="1600" b="0" i="0" u="none" strike="noStrike">
                <a:solidFill>
                  <a:srgbClr val="0070C0"/>
                </a:solidFill>
                <a:latin typeface="微软雅黑" panose="020B0503020204020204" charset="-122"/>
                <a:ea typeface="微软雅黑" panose="020B0503020204020204" charset="-122"/>
                <a:cs typeface="微软雅黑" panose="020B0503020204020204" charset="-122"/>
                <a:sym typeface="微软雅黑" panose="020B0503020204020204" charset="-122"/>
              </a:rPr>
              <a:t>等中国企业凭借技术和规模优势，占据了全球市场的主导地位。</a:t>
            </a:r>
            <a:endParaRPr lang="en-US" sz="1600" b="0" i="0" u="none" strike="noStrike">
              <a:solidFill>
                <a:srgbClr val="0070C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4" name="AutoShape 4"/>
          <p:cNvSpPr/>
          <p:nvPr/>
        </p:nvSpPr>
        <p:spPr>
          <a:xfrm>
            <a:off x="927100" y="901700"/>
            <a:ext cx="635000" cy="635000"/>
          </a:xfrm>
          <a:prstGeom prst="ellipse">
            <a:avLst/>
          </a:prstGeom>
          <a:gradFill rotWithShape="1">
            <a:gsLst>
              <a:gs pos="15000">
                <a:srgbClr val="3660C4">
                  <a:alpha val="100000"/>
                </a:srgbClr>
              </a:gs>
              <a:gs pos="100000">
                <a:srgbClr val="ABCDF5">
                  <a:alpha val="100000"/>
                </a:srgbClr>
              </a:gs>
            </a:gsLst>
            <a:lin ang="13500000"/>
          </a:gradFill>
          <a:ln w="25400" cap="flat" cmpd="sng">
            <a:noFill/>
            <a:prstDash val="solid"/>
            <a:round/>
          </a:ln>
          <a:effectLst>
            <a:outerShdw blurRad="50800" dist="38100" dir="2700000" algn="tl" rotWithShape="0">
              <a:srgbClr val="3660C4">
                <a:alpha val="20000"/>
              </a:srgbClr>
            </a:outerShdw>
          </a:effectLst>
        </p:spPr>
        <p:txBody>
          <a:bodyPr vert="horz" wrap="square" lIns="63500" tIns="63500" rIns="63500" bIns="63500" rtlCol="0" anchor="ctr"/>
          <a:lstStyle/>
          <a:p>
            <a:pPr algn="ctr">
              <a:defRPr/>
            </a:pPr>
          </a:p>
        </p:txBody>
      </p:sp>
      <p:sp>
        <p:nvSpPr>
          <p:cNvPr id="5" name="AutoShape 5"/>
          <p:cNvSpPr/>
          <p:nvPr/>
        </p:nvSpPr>
        <p:spPr>
          <a:xfrm>
            <a:off x="3274060" y="2095500"/>
            <a:ext cx="3556000" cy="787400"/>
          </a:xfrm>
          <a:prstGeom prst="rect">
            <a:avLst/>
          </a:prstGeom>
          <a:noFill/>
          <a:ln w="12700" cap="flat" cmpd="sng">
            <a:noFill/>
            <a:prstDash val="solid"/>
            <a:round/>
          </a:ln>
        </p:spPr>
        <p:txBody>
          <a:bodyPr vert="horz" wrap="square" lIns="88900" tIns="50800" rIns="88900" bIns="50800" rtlCol="0" anchor="t" anchorCtr="0"/>
          <a:lstStyle/>
          <a:p>
            <a:pPr indent="0" algn="l">
              <a:lnSpc>
                <a:spcPct val="100000"/>
              </a:lnSpc>
              <a:defRPr/>
            </a:pPr>
            <a:r>
              <a:rPr lang="en-US" sz="2200" b="1" i="0" u="none" strike="noStrike">
                <a:solidFill>
                  <a:srgbClr val="0E58C4"/>
                </a:solidFill>
                <a:latin typeface="微软雅黑" panose="020B0503020204020204" charset="-122"/>
                <a:ea typeface="微软雅黑" panose="020B0503020204020204" charset="-122"/>
                <a:cs typeface="微软雅黑" panose="020B0503020204020204" charset="-122"/>
                <a:sym typeface="微软雅黑" panose="020B0503020204020204" charset="-122"/>
              </a:rPr>
              <a:t>储能系统集成商</a:t>
            </a:r>
            <a:endParaRPr lang="en-US" sz="2200"/>
          </a:p>
        </p:txBody>
      </p:sp>
      <p:sp>
        <p:nvSpPr>
          <p:cNvPr id="6" name="AutoShape 6"/>
          <p:cNvSpPr/>
          <p:nvPr/>
        </p:nvSpPr>
        <p:spPr>
          <a:xfrm>
            <a:off x="3274060" y="2727960"/>
            <a:ext cx="3683000" cy="3302000"/>
          </a:xfrm>
          <a:prstGeom prst="rect">
            <a:avLst/>
          </a:prstGeom>
          <a:noFill/>
          <a:ln w="12700" cap="flat" cmpd="sng">
            <a:noFill/>
            <a:prstDash val="solid"/>
            <a:round/>
          </a:ln>
        </p:spPr>
        <p:txBody>
          <a:bodyPr vert="horz" wrap="square" lIns="88900" tIns="50800" rIns="88900" bIns="50800" rtlCol="0" anchor="t" anchorCtr="0"/>
          <a:lstStyle/>
          <a:p>
            <a:pPr indent="0" algn="l">
              <a:lnSpc>
                <a:spcPct val="117000"/>
              </a:lnSpc>
              <a:defRPr/>
            </a:pPr>
            <a:r>
              <a:rPr lang="en-US" sz="1400" b="1" i="0" u="none" strike="noStrike">
                <a:solidFill>
                  <a:srgbClr val="0E58C4"/>
                </a:solidFill>
                <a:latin typeface="微软雅黑" panose="020B0503020204020204" charset="-122"/>
                <a:ea typeface="微软雅黑" panose="020B0503020204020204" charset="-122"/>
                <a:cs typeface="微软雅黑" panose="020B0503020204020204" charset="-122"/>
                <a:sym typeface="微软雅黑" panose="020B0503020204020204" charset="-122"/>
              </a:rPr>
              <a:t>● 阳光电源：</a:t>
            </a:r>
            <a:r>
              <a:rPr lang="en-US" sz="13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rPr>
              <a:t>2025年全球出货量第一，渠道优势明显。</a:t>
            </a:r>
            <a:endParaRPr lang="en-US" sz="1100"/>
          </a:p>
          <a:p>
            <a:pPr indent="0" algn="l">
              <a:lnSpc>
                <a:spcPct val="117000"/>
              </a:lnSpc>
            </a:pPr>
            <a:r>
              <a:rPr lang="en-US" sz="1400" b="1" i="0" u="none" strike="noStrike">
                <a:solidFill>
                  <a:srgbClr val="0E58C4"/>
                </a:solidFill>
                <a:latin typeface="微软雅黑" panose="020B0503020204020204" charset="-122"/>
                <a:ea typeface="微软雅黑" panose="020B0503020204020204" charset="-122"/>
                <a:cs typeface="微软雅黑" panose="020B0503020204020204" charset="-122"/>
                <a:sym typeface="微软雅黑" panose="020B0503020204020204" charset="-122"/>
              </a:rPr>
              <a:t>● 特斯拉：</a:t>
            </a:r>
            <a:r>
              <a:rPr lang="en-US" sz="13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rPr>
              <a:t>凭借Megapack和软件算法，在全球市场领先。</a:t>
            </a:r>
            <a:endParaRPr lang="en-US" sz="13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a:lnSpc>
                <a:spcPct val="117000"/>
              </a:lnSpc>
            </a:pPr>
            <a:r>
              <a:rPr lang="en-US" sz="1400" b="1" i="0" u="none" strike="noStrike">
                <a:solidFill>
                  <a:srgbClr val="0E58C4"/>
                </a:solidFill>
                <a:latin typeface="微软雅黑" panose="020B0503020204020204" charset="-122"/>
                <a:ea typeface="微软雅黑" panose="020B0503020204020204" charset="-122"/>
                <a:cs typeface="微软雅黑" panose="020B0503020204020204" charset="-122"/>
                <a:sym typeface="微软雅黑" panose="020B0503020204020204" charset="-122"/>
              </a:rPr>
              <a:t>● 比亚迪储能：</a:t>
            </a:r>
            <a:r>
              <a:rPr lang="en-US" sz="13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rPr>
              <a:t>依托垂直整合能力，增长势头强劲。</a:t>
            </a:r>
            <a:endParaRPr lang="en-US" sz="13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a:lnSpc>
                <a:spcPct val="117000"/>
              </a:lnSpc>
            </a:pPr>
            <a:r>
              <a:rPr lang="en-US" sz="1400" b="1" i="0" u="none" strike="noStrike">
                <a:solidFill>
                  <a:srgbClr val="0E58C4"/>
                </a:solidFill>
                <a:latin typeface="微软雅黑" panose="020B0503020204020204" charset="-122"/>
                <a:ea typeface="微软雅黑" panose="020B0503020204020204" charset="-122"/>
                <a:cs typeface="微软雅黑" panose="020B0503020204020204" charset="-122"/>
                <a:sym typeface="微软雅黑" panose="020B0503020204020204" charset="-122"/>
              </a:rPr>
              <a:t>● 中车株洲所/海博思创：</a:t>
            </a:r>
            <a:r>
              <a:rPr lang="en-US" sz="13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rPr>
              <a:t>在国内大型储能项目中占据重要份额。</a:t>
            </a:r>
            <a:endParaRPr lang="en-US" sz="13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7" name="Freeform 7"/>
          <p:cNvSpPr/>
          <p:nvPr/>
        </p:nvSpPr>
        <p:spPr>
          <a:xfrm>
            <a:off x="1155700" y="1130300"/>
            <a:ext cx="179066" cy="169615"/>
          </a:xfrm>
          <a:custGeom>
            <a:avLst/>
            <a:gdLst/>
            <a:ahLst/>
            <a:cxnLst/>
            <a:rect l="l" t="t" r="r" b="b"/>
            <a:pathLst>
              <a:path w="179066" h="169615">
                <a:moveTo>
                  <a:pt x="179066" y="169615"/>
                </a:moveTo>
                <a:lnTo>
                  <a:pt x="0" y="169615"/>
                </a:lnTo>
                <a:lnTo>
                  <a:pt x="0" y="0"/>
                </a:lnTo>
                <a:lnTo>
                  <a:pt x="179066" y="0"/>
                </a:lnTo>
                <a:lnTo>
                  <a:pt x="179066" y="169615"/>
                </a:lnTo>
                <a:close/>
                <a:moveTo>
                  <a:pt x="25262" y="143322"/>
                </a:moveTo>
                <a:lnTo>
                  <a:pt x="153805" y="143322"/>
                </a:lnTo>
                <a:lnTo>
                  <a:pt x="153805" y="25777"/>
                </a:lnTo>
                <a:lnTo>
                  <a:pt x="25262" y="25777"/>
                </a:lnTo>
                <a:lnTo>
                  <a:pt x="25262" y="143322"/>
                </a:lnTo>
                <a:close/>
              </a:path>
            </a:pathLst>
          </a:custGeom>
          <a:solidFill>
            <a:srgbClr val="FFFF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Freeform 8"/>
          <p:cNvSpPr/>
          <p:nvPr/>
        </p:nvSpPr>
        <p:spPr>
          <a:xfrm>
            <a:off x="1104900" y="1181100"/>
            <a:ext cx="286299" cy="68396"/>
          </a:xfrm>
          <a:custGeom>
            <a:avLst/>
            <a:gdLst/>
            <a:ahLst/>
            <a:cxnLst/>
            <a:rect l="l" t="t" r="r" b="b"/>
            <a:pathLst>
              <a:path w="286299" h="68396">
                <a:moveTo>
                  <a:pt x="23715" y="0"/>
                </a:moveTo>
                <a:lnTo>
                  <a:pt x="39181" y="0"/>
                </a:lnTo>
                <a:lnTo>
                  <a:pt x="39181" y="68396"/>
                </a:lnTo>
                <a:lnTo>
                  <a:pt x="23715" y="68396"/>
                </a:lnTo>
                <a:lnTo>
                  <a:pt x="23715" y="0"/>
                </a:lnTo>
                <a:close/>
                <a:moveTo>
                  <a:pt x="0" y="18731"/>
                </a:moveTo>
                <a:lnTo>
                  <a:pt x="15466" y="18731"/>
                </a:lnTo>
                <a:lnTo>
                  <a:pt x="15466" y="49493"/>
                </a:lnTo>
                <a:lnTo>
                  <a:pt x="0" y="49493"/>
                </a:lnTo>
                <a:lnTo>
                  <a:pt x="0" y="18731"/>
                </a:lnTo>
                <a:close/>
                <a:moveTo>
                  <a:pt x="246945" y="0"/>
                </a:moveTo>
                <a:lnTo>
                  <a:pt x="262584" y="0"/>
                </a:lnTo>
                <a:lnTo>
                  <a:pt x="262584" y="68396"/>
                </a:lnTo>
                <a:lnTo>
                  <a:pt x="246945" y="68396"/>
                </a:lnTo>
                <a:lnTo>
                  <a:pt x="246945" y="0"/>
                </a:lnTo>
                <a:close/>
                <a:moveTo>
                  <a:pt x="270661" y="18731"/>
                </a:moveTo>
                <a:lnTo>
                  <a:pt x="286299" y="18731"/>
                </a:lnTo>
                <a:lnTo>
                  <a:pt x="286299" y="49493"/>
                </a:lnTo>
                <a:lnTo>
                  <a:pt x="270661" y="49493"/>
                </a:lnTo>
                <a:lnTo>
                  <a:pt x="270661" y="18731"/>
                </a:lnTo>
                <a:close/>
              </a:path>
            </a:pathLst>
          </a:custGeom>
          <a:solidFill>
            <a:srgbClr val="FFFF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193800" y="1206500"/>
            <a:ext cx="25400" cy="25400"/>
          </a:xfrm>
          <a:prstGeom prst="ellipse">
            <a:avLst/>
          </a:prstGeom>
          <a:solidFill>
            <a:srgbClr val="FFFF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Freeform 10"/>
          <p:cNvSpPr/>
          <p:nvPr/>
        </p:nvSpPr>
        <p:spPr>
          <a:xfrm>
            <a:off x="1257300" y="1206500"/>
            <a:ext cx="25777" cy="25434"/>
          </a:xfrm>
          <a:custGeom>
            <a:avLst/>
            <a:gdLst/>
            <a:ahLst/>
            <a:cxnLst/>
            <a:rect l="l" t="t" r="r" b="b"/>
            <a:pathLst>
              <a:path w="25777" h="25434">
                <a:moveTo>
                  <a:pt x="0" y="12717"/>
                </a:moveTo>
                <a:cubicBezTo>
                  <a:pt x="0" y="19691"/>
                  <a:pt x="5728" y="25434"/>
                  <a:pt x="13094" y="25434"/>
                </a:cubicBezTo>
                <a:cubicBezTo>
                  <a:pt x="20048" y="25434"/>
                  <a:pt x="25777" y="19691"/>
                  <a:pt x="25777" y="12717"/>
                </a:cubicBezTo>
                <a:cubicBezTo>
                  <a:pt x="25777" y="5743"/>
                  <a:pt x="20048" y="0"/>
                  <a:pt x="13094" y="0"/>
                </a:cubicBezTo>
                <a:cubicBezTo>
                  <a:pt x="5728" y="0"/>
                  <a:pt x="0" y="5743"/>
                  <a:pt x="0" y="12717"/>
                </a:cubicBezTo>
                <a:cubicBezTo>
                  <a:pt x="0" y="12717"/>
                  <a:pt x="0" y="12717"/>
                  <a:pt x="0" y="12717"/>
                </a:cubicBezTo>
                <a:close/>
              </a:path>
            </a:pathLst>
          </a:custGeom>
          <a:solidFill>
            <a:srgbClr val="FFFF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Freeform 11"/>
          <p:cNvSpPr/>
          <p:nvPr/>
        </p:nvSpPr>
        <p:spPr>
          <a:xfrm>
            <a:off x="1219200" y="1117600"/>
            <a:ext cx="39181" cy="19762"/>
          </a:xfrm>
          <a:custGeom>
            <a:avLst/>
            <a:gdLst/>
            <a:ahLst/>
            <a:cxnLst/>
            <a:rect l="l" t="t" r="r" b="b"/>
            <a:pathLst>
              <a:path w="39181" h="19762">
                <a:moveTo>
                  <a:pt x="19591" y="0"/>
                </a:moveTo>
                <a:cubicBezTo>
                  <a:pt x="8979" y="0"/>
                  <a:pt x="0" y="9058"/>
                  <a:pt x="0" y="19762"/>
                </a:cubicBezTo>
                <a:cubicBezTo>
                  <a:pt x="0" y="19762"/>
                  <a:pt x="0" y="19762"/>
                  <a:pt x="0" y="19762"/>
                </a:cubicBezTo>
                <a:cubicBezTo>
                  <a:pt x="38773" y="19762"/>
                  <a:pt x="38773" y="19762"/>
                  <a:pt x="38773" y="19762"/>
                </a:cubicBezTo>
                <a:cubicBezTo>
                  <a:pt x="39181" y="9058"/>
                  <a:pt x="30202" y="0"/>
                  <a:pt x="19591" y="0"/>
                </a:cubicBezTo>
                <a:cubicBezTo>
                  <a:pt x="19591" y="0"/>
                  <a:pt x="19591" y="0"/>
                  <a:pt x="19591" y="0"/>
                </a:cubicBezTo>
                <a:close/>
              </a:path>
            </a:pathLst>
          </a:custGeom>
          <a:solidFill>
            <a:srgbClr val="FFFF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1181100" y="1320800"/>
            <a:ext cx="139700" cy="127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2"/>
          <a:srcRect t="9443" b="9443"/>
          <a:stretch>
            <a:fillRect/>
          </a:stretch>
        </p:blipFill>
        <p:spPr>
          <a:xfrm>
            <a:off x="7476490" y="2015490"/>
            <a:ext cx="4109720" cy="1877060"/>
          </a:xfrm>
          <a:prstGeom prst="rect">
            <a:avLst/>
          </a:prstGeom>
          <a:noFill/>
          <a:ln w="25400" cap="flat" cmpd="sng">
            <a:noFill/>
            <a:prstDash val="solid"/>
            <a:round/>
          </a:ln>
        </p:spPr>
      </p:pic>
      <p:sp>
        <p:nvSpPr>
          <p:cNvPr id="14" name="AutoShape 14"/>
          <p:cNvSpPr/>
          <p:nvPr/>
        </p:nvSpPr>
        <p:spPr>
          <a:xfrm>
            <a:off x="660400" y="406400"/>
            <a:ext cx="317500" cy="317500"/>
          </a:xfrm>
          <a:prstGeom prst="ellipse">
            <a:avLst/>
          </a:prstGeom>
          <a:solidFill>
            <a:srgbClr val="1678CC">
              <a:alpha val="100000"/>
            </a:srgbClr>
          </a:solidFill>
          <a:ln w="12700" cap="flat" cmpd="sng">
            <a:solidFill>
              <a:srgbClr val="1E69D5">
                <a:alpha val="100000"/>
              </a:srgbClr>
            </a:solidFill>
            <a:prstDash val="solid"/>
            <a:miter lim="8000000"/>
          </a:ln>
          <a:effectLst>
            <a:outerShdw blurRad="101600" dist="63500" dir="2700000" algn="tl" rotWithShape="0">
              <a:srgbClr val="1E69D5">
                <a:alpha val="20000"/>
              </a:srgbClr>
            </a:outerShdw>
          </a:effectLst>
        </p:spPr>
        <p:txBody>
          <a:bodyPr vert="horz" wrap="square" lIns="63500" tIns="63500" rIns="63500" bIns="63500" rtlCol="0" anchor="ctr"/>
          <a:lstStyle/>
          <a:p>
            <a:pPr algn="ctr">
              <a:defRPr/>
            </a:pPr>
          </a:p>
        </p:txBody>
      </p:sp>
      <p:sp>
        <p:nvSpPr>
          <p:cNvPr id="15" name="AutoShape 15"/>
          <p:cNvSpPr/>
          <p:nvPr/>
        </p:nvSpPr>
        <p:spPr>
          <a:xfrm>
            <a:off x="495300" y="406400"/>
            <a:ext cx="317500" cy="317500"/>
          </a:xfrm>
          <a:prstGeom prst="ellipse">
            <a:avLst/>
          </a:prstGeom>
          <a:solidFill>
            <a:srgbClr val="FFFFFF">
              <a:alpha val="100000"/>
            </a:srgbClr>
          </a:solidFill>
          <a:ln w="12700" cap="flat" cmpd="sng">
            <a:solidFill>
              <a:srgbClr val="1E69D5">
                <a:alpha val="100000"/>
              </a:srgbClr>
            </a:solidFill>
            <a:prstDash val="solid"/>
            <a:miter lim="8000000"/>
          </a:ln>
          <a:effectLst>
            <a:outerShdw blurRad="101600" dist="63500" dir="2700000" algn="tl" rotWithShape="0">
              <a:srgbClr val="1E69D5">
                <a:alpha val="20000"/>
              </a:srgbClr>
            </a:outerShdw>
          </a:effectLst>
        </p:spPr>
        <p:txBody>
          <a:bodyPr vert="horz" wrap="square" lIns="63500" tIns="63500" rIns="63500" bIns="63500" rtlCol="0" anchor="ctr"/>
          <a:lstStyle/>
          <a:p>
            <a:pPr algn="ctr">
              <a:defRPr/>
            </a:pPr>
          </a:p>
        </p:txBody>
      </p:sp>
      <p:sp>
        <p:nvSpPr>
          <p:cNvPr id="16" name="AutoShape 16"/>
          <p:cNvSpPr/>
          <p:nvPr/>
        </p:nvSpPr>
        <p:spPr>
          <a:xfrm>
            <a:off x="1104900" y="279400"/>
            <a:ext cx="8458200" cy="584200"/>
          </a:xfrm>
          <a:prstGeom prst="rect">
            <a:avLst/>
          </a:prstGeom>
          <a:noFill/>
          <a:ln w="12700" cap="flat" cmpd="sng">
            <a:noFill/>
            <a:prstDash val="solid"/>
            <a:round/>
          </a:ln>
        </p:spPr>
        <p:txBody>
          <a:bodyPr vert="horz" wrap="square" lIns="88900" tIns="50800" rIns="88900" bIns="50800" rtlCol="0" anchor="t" anchorCtr="0"/>
          <a:lstStyle/>
          <a:p>
            <a:pPr indent="0" algn="l">
              <a:lnSpc>
                <a:spcPct val="100000"/>
              </a:lnSpc>
              <a:defRPr/>
            </a:pPr>
            <a:r>
              <a:rPr lang="en-US" sz="3200" b="1" i="0" u="none" strike="noStrike">
                <a:solidFill>
                  <a:srgbClr val="1678CC"/>
                </a:solidFill>
                <a:effectLst>
                  <a:outerShdw blurRad="38100" dist="25400" dir="5400000" algn="tl"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储能产业：代表性企业</a:t>
            </a:r>
            <a:endParaRPr lang="en-US" sz="1100"/>
          </a:p>
        </p:txBody>
      </p:sp>
      <p:pic>
        <p:nvPicPr>
          <p:cNvPr id="17" name="Picture 17"/>
          <p:cNvPicPr>
            <a:picLocks noChangeAspect="1"/>
          </p:cNvPicPr>
          <p:nvPr/>
        </p:nvPicPr>
        <p:blipFill>
          <a:blip r:embed="rId3"/>
          <a:srcRect l="4152" r="4152"/>
          <a:stretch>
            <a:fillRect/>
          </a:stretch>
        </p:blipFill>
        <p:spPr>
          <a:xfrm>
            <a:off x="10731500" y="317500"/>
            <a:ext cx="1054100" cy="215900"/>
          </a:xfrm>
          <a:prstGeom prst="rect">
            <a:avLst/>
          </a:prstGeom>
          <a:noFill/>
          <a:ln w="25400" cap="flat" cmpd="sng">
            <a:noFill/>
            <a:prstDash val="solid"/>
            <a:round/>
          </a:ln>
        </p:spPr>
      </p:pic>
      <p:pic>
        <p:nvPicPr>
          <p:cNvPr id="18" name="Picture 18"/>
          <p:cNvPicPr>
            <a:picLocks noChangeAspect="1"/>
          </p:cNvPicPr>
          <p:nvPr/>
        </p:nvPicPr>
        <p:blipFill>
          <a:blip r:embed="rId4"/>
          <a:srcRect l="4548" r="4548"/>
          <a:stretch>
            <a:fillRect/>
          </a:stretch>
        </p:blipFill>
        <p:spPr>
          <a:xfrm>
            <a:off x="9448800" y="279400"/>
            <a:ext cx="1104900" cy="292100"/>
          </a:xfrm>
          <a:prstGeom prst="rect">
            <a:avLst/>
          </a:prstGeom>
          <a:noFill/>
          <a:ln w="25400" cap="flat" cmpd="sng">
            <a:noFill/>
            <a:prstDash val="solid"/>
            <a:round/>
          </a:ln>
        </p:spPr>
      </p:pic>
      <p:pic>
        <p:nvPicPr>
          <p:cNvPr id="19" name="Picture 19"/>
          <p:cNvPicPr>
            <a:picLocks noChangeAspect="1"/>
          </p:cNvPicPr>
          <p:nvPr/>
        </p:nvPicPr>
        <p:blipFill>
          <a:blip r:embed="rId5"/>
          <a:srcRect l="19693" r="19693"/>
          <a:stretch>
            <a:fillRect/>
          </a:stretch>
        </p:blipFill>
        <p:spPr>
          <a:xfrm flipV="1">
            <a:off x="8978900" y="584200"/>
            <a:ext cx="2844800" cy="50800"/>
          </a:xfrm>
          <a:prstGeom prst="rect">
            <a:avLst/>
          </a:prstGeom>
          <a:noFill/>
          <a:ln w="25400" cap="flat" cmpd="sng">
            <a:noFill/>
            <a:prstDash val="solid"/>
            <a:round/>
          </a:ln>
        </p:spPr>
      </p:pic>
      <p:sp>
        <p:nvSpPr>
          <p:cNvPr id="20" name="AutoShape 20"/>
          <p:cNvSpPr/>
          <p:nvPr/>
        </p:nvSpPr>
        <p:spPr>
          <a:xfrm>
            <a:off x="7620000" y="4032885"/>
            <a:ext cx="3937000" cy="508000"/>
          </a:xfrm>
          <a:prstGeom prst="rect">
            <a:avLst/>
          </a:prstGeom>
          <a:noFill/>
          <a:ln w="12700" cap="flat" cmpd="sng">
            <a:noFill/>
            <a:prstDash val="solid"/>
            <a:round/>
          </a:ln>
        </p:spPr>
        <p:txBody>
          <a:bodyPr vert="horz" wrap="square" lIns="88900" tIns="50800" rIns="88900" bIns="50800" rtlCol="0" anchor="t" anchorCtr="0"/>
          <a:lstStyle/>
          <a:p>
            <a:pPr indent="0" algn="l">
              <a:lnSpc>
                <a:spcPct val="100000"/>
              </a:lnSpc>
              <a:defRPr/>
            </a:pPr>
            <a:r>
              <a:rPr lang="en-US" sz="2200" b="1" i="0" u="none" strike="noStrike">
                <a:solidFill>
                  <a:srgbClr val="1678CC"/>
                </a:solidFill>
                <a:effectLst>
                  <a:outerShdw blurRad="38100" dist="25400" dir="5400000" algn="tl"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储能电池供应商</a:t>
            </a:r>
            <a:endParaRPr lang="en-US" sz="2200"/>
          </a:p>
        </p:txBody>
      </p:sp>
      <p:sp>
        <p:nvSpPr>
          <p:cNvPr id="21" name="AutoShape 21"/>
          <p:cNvSpPr/>
          <p:nvPr/>
        </p:nvSpPr>
        <p:spPr>
          <a:xfrm>
            <a:off x="7620000" y="4540885"/>
            <a:ext cx="3937000" cy="2413000"/>
          </a:xfrm>
          <a:prstGeom prst="rect">
            <a:avLst/>
          </a:prstGeom>
          <a:noFill/>
          <a:ln w="12700" cap="flat" cmpd="sng">
            <a:noFill/>
            <a:prstDash val="solid"/>
            <a:round/>
          </a:ln>
        </p:spPr>
        <p:txBody>
          <a:bodyPr vert="horz" wrap="square" lIns="88900" tIns="50800" rIns="88900" bIns="50800" rtlCol="0" anchor="t" anchorCtr="0"/>
          <a:lstStyle/>
          <a:p>
            <a:pPr indent="0" algn="l">
              <a:lnSpc>
                <a:spcPct val="117000"/>
              </a:lnSpc>
              <a:defRPr/>
            </a:pPr>
            <a:r>
              <a:rPr lang="en-US" sz="1400" b="1" i="0" u="none" strike="noStrike">
                <a:solidFill>
                  <a:srgbClr val="0E58C4"/>
                </a:solidFill>
                <a:latin typeface="微软雅黑" panose="020B0503020204020204" charset="-122"/>
                <a:ea typeface="微软雅黑" panose="020B0503020204020204" charset="-122"/>
                <a:cs typeface="微软雅黑" panose="020B0503020204020204" charset="-122"/>
                <a:sym typeface="微软雅黑" panose="020B0503020204020204" charset="-122"/>
              </a:rPr>
              <a:t>● 宁德时代：</a:t>
            </a:r>
            <a:r>
              <a:rPr lang="en-US" sz="13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rPr>
              <a:t>全球储能电池出货量第一，技术与产能双领先。</a:t>
            </a:r>
            <a:endParaRPr lang="en-US" sz="1100"/>
          </a:p>
          <a:p>
            <a:pPr indent="0" algn="l">
              <a:lnSpc>
                <a:spcPct val="117000"/>
              </a:lnSpc>
            </a:pPr>
            <a:r>
              <a:rPr lang="en-US" sz="1400" b="1" i="0" u="none" strike="noStrike">
                <a:solidFill>
                  <a:srgbClr val="0E58C4"/>
                </a:solidFill>
                <a:latin typeface="微软雅黑" panose="020B0503020204020204" charset="-122"/>
                <a:ea typeface="微软雅黑" panose="020B0503020204020204" charset="-122"/>
                <a:cs typeface="微软雅黑" panose="020B0503020204020204" charset="-122"/>
                <a:sym typeface="微软雅黑" panose="020B0503020204020204" charset="-122"/>
              </a:rPr>
              <a:t>● 比亚迪：</a:t>
            </a:r>
            <a:r>
              <a:rPr lang="en-US" sz="13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rPr>
              <a:t>刀片电池技术成熟，在成本与安全性上优势显著。</a:t>
            </a:r>
            <a:endParaRPr lang="en-US" sz="13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a:lnSpc>
                <a:spcPct val="117000"/>
              </a:lnSpc>
            </a:pPr>
            <a:r>
              <a:rPr lang="en-US" sz="1400" b="1" i="0" u="none" strike="noStrike">
                <a:solidFill>
                  <a:srgbClr val="0E58C4"/>
                </a:solidFill>
                <a:latin typeface="微软雅黑" panose="020B0503020204020204" charset="-122"/>
                <a:ea typeface="微软雅黑" panose="020B0503020204020204" charset="-122"/>
                <a:cs typeface="微软雅黑" panose="020B0503020204020204" charset="-122"/>
                <a:sym typeface="微软雅黑" panose="020B0503020204020204" charset="-122"/>
              </a:rPr>
              <a:t>● 亿纬锂能：</a:t>
            </a:r>
            <a:r>
              <a:rPr lang="en-US" sz="13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rPr>
              <a:t>在长时储能领域具备极强的核心竞争力。</a:t>
            </a:r>
            <a:endParaRPr lang="en-US" sz="13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a:lnSpc>
                <a:spcPct val="117000"/>
              </a:lnSpc>
            </a:pPr>
            <a:r>
              <a:rPr lang="en-US" sz="1400" b="1" i="0" u="none" strike="noStrike">
                <a:solidFill>
                  <a:srgbClr val="0E58C4"/>
                </a:solidFill>
                <a:latin typeface="微软雅黑" panose="020B0503020204020204" charset="-122"/>
                <a:ea typeface="微软雅黑" panose="020B0503020204020204" charset="-122"/>
                <a:cs typeface="微软雅黑" panose="020B0503020204020204" charset="-122"/>
                <a:sym typeface="微软雅黑" panose="020B0503020204020204" charset="-122"/>
              </a:rPr>
              <a:t>● 海辰储能：</a:t>
            </a:r>
            <a:r>
              <a:rPr lang="en-US" sz="13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rPr>
              <a:t>专注于标准化电芯，市场份额快速提升。</a:t>
            </a:r>
            <a:endParaRPr lang="en-US" sz="13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 name="椭圆 21"/>
          <p:cNvSpPr/>
          <p:nvPr>
            <p:custDataLst>
              <p:tags r:id="rId1"/>
            </p:custDataLst>
          </p:nvPr>
        </p:nvSpPr>
        <p:spPr>
          <a:xfrm>
            <a:off x="1739265" y="6196330"/>
            <a:ext cx="5566410" cy="353695"/>
          </a:xfrm>
          <a:prstGeom prst="ellipse">
            <a:avLst/>
          </a:prstGeom>
          <a:gradFill flip="none" rotWithShape="1">
            <a:gsLst>
              <a:gs pos="38000">
                <a:schemeClr val="accent1">
                  <a:lumMod val="40000"/>
                  <a:lumOff val="60000"/>
                  <a:alpha val="0"/>
                </a:schemeClr>
              </a:gs>
              <a:gs pos="100000">
                <a:schemeClr val="accent1">
                  <a:lumMod val="60000"/>
                  <a:lumOff val="40000"/>
                  <a:alpha val="60000"/>
                </a:schemeClr>
              </a:gs>
            </a:gsLst>
            <a:lin ang="5400000" scaled="1"/>
            <a:tileRect/>
          </a:gradFill>
          <a:ln w="6350">
            <a:gradFill>
              <a:gsLst>
                <a:gs pos="14000">
                  <a:schemeClr val="accent1">
                    <a:alpha val="0"/>
                  </a:schemeClr>
                </a:gs>
                <a:gs pos="100000">
                  <a:schemeClr val="accent1">
                    <a:alpha val="100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pic>
        <p:nvPicPr>
          <p:cNvPr id="9" name="图片 8" descr="/Users/qian/Desktop/20250122183840_075.jpg20250122183840_075"/>
          <p:cNvPicPr>
            <a:picLocks noChangeAspect="1"/>
          </p:cNvPicPr>
          <p:nvPr/>
        </p:nvPicPr>
        <p:blipFill>
          <a:blip r:embed="rId2"/>
          <a:srcRect l="2331" r="2331"/>
          <a:stretch>
            <a:fillRect/>
          </a:stretch>
        </p:blipFill>
        <p:spPr>
          <a:xfrm>
            <a:off x="948690" y="3168015"/>
            <a:ext cx="3101340" cy="2070100"/>
          </a:xfrm>
          <a:prstGeom prst="rect">
            <a:avLst/>
          </a:prstGeom>
        </p:spPr>
      </p:pic>
      <p:grpSp>
        <p:nvGrpSpPr>
          <p:cNvPr id="55" name="组合 54"/>
          <p:cNvGrpSpPr/>
          <p:nvPr/>
        </p:nvGrpSpPr>
        <p:grpSpPr>
          <a:xfrm>
            <a:off x="498475" y="274955"/>
            <a:ext cx="9058910" cy="922020"/>
            <a:chOff x="1128" y="853"/>
            <a:chExt cx="14266" cy="1452"/>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3"/>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4"/>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5"/>
              </p:custDataLst>
            </p:nvPr>
          </p:nvSpPr>
          <p:spPr>
            <a:xfrm>
              <a:off x="2076" y="853"/>
              <a:ext cx="13318" cy="1452"/>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储能国内外对比与未来趋势</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2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——储能成为能源体系核心环节</a:t>
              </a:r>
              <a:endParaRPr lang="en-US" altLang="zh-CN" sz="2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6"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7"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8" cstate="print"/>
            <a:srcRect/>
            <a:stretch>
              <a:fillRect/>
            </a:stretch>
          </p:blipFill>
          <p:spPr bwMode="auto">
            <a:xfrm flipV="1">
              <a:off x="11064" y="941"/>
              <a:ext cx="7751" cy="120"/>
            </a:xfrm>
            <a:prstGeom prst="rect">
              <a:avLst/>
            </a:prstGeom>
            <a:noFill/>
          </p:spPr>
        </p:pic>
      </p:grpSp>
      <p:sp>
        <p:nvSpPr>
          <p:cNvPr id="20" name="11"/>
          <p:cNvSpPr/>
          <p:nvPr/>
        </p:nvSpPr>
        <p:spPr>
          <a:xfrm>
            <a:off x="1194435" y="4542790"/>
            <a:ext cx="2634615" cy="682625"/>
          </a:xfrm>
          <a:prstGeom prst="rect">
            <a:avLst/>
          </a:prstGeom>
          <a:solidFill>
            <a:srgbClr val="A2C2D1"/>
          </a:solidFill>
          <a:ln>
            <a:noFill/>
          </a:ln>
          <a:effectLst/>
        </p:spPr>
        <p:style>
          <a:lnRef idx="3">
            <a:schemeClr val="lt1"/>
          </a:lnRef>
          <a:fillRef idx="1">
            <a:schemeClr val="accent4"/>
          </a:fillRef>
          <a:effectRef idx="1">
            <a:schemeClr val="accent4"/>
          </a:effectRef>
          <a:fontRef idx="minor">
            <a:schemeClr val="lt1"/>
          </a:fontRef>
        </p:style>
        <p:txBody>
          <a:bodyPr lIns="91419" tIns="45708" rIns="91419" bIns="45708" anchor="ctr"/>
          <a:lstStyle>
            <a:lvl1pPr eaLnBrk="0" hangingPunct="0">
              <a:defRPr>
                <a:solidFill>
                  <a:schemeClr val="tx1"/>
                </a:solidFill>
                <a:latin typeface="Arial" panose="020B0604020202090204" pitchFamily="34" charset="0"/>
              </a:defRPr>
            </a:lvl1pPr>
            <a:lvl2pPr marL="742950" indent="-285750" eaLnBrk="0" hangingPunct="0">
              <a:defRPr>
                <a:solidFill>
                  <a:schemeClr val="tx1"/>
                </a:solidFill>
                <a:latin typeface="Arial" panose="020B0604020202090204" pitchFamily="34" charset="0"/>
              </a:defRPr>
            </a:lvl2pPr>
            <a:lvl3pPr marL="1143000" indent="-228600" eaLnBrk="0" hangingPunct="0">
              <a:defRPr>
                <a:solidFill>
                  <a:schemeClr val="tx1"/>
                </a:solidFill>
                <a:latin typeface="Arial" panose="020B0604020202090204" pitchFamily="34" charset="0"/>
              </a:defRPr>
            </a:lvl3pPr>
            <a:lvl4pPr marL="1600200" indent="-228600" eaLnBrk="0" hangingPunct="0">
              <a:defRPr>
                <a:solidFill>
                  <a:schemeClr val="tx1"/>
                </a:solidFill>
                <a:latin typeface="Arial" panose="020B0604020202090204" pitchFamily="34" charset="0"/>
              </a:defRPr>
            </a:lvl4pPr>
            <a:lvl5pPr marL="2057400" indent="-228600" eaLnBrk="0" hangingPunct="0">
              <a:defRPr>
                <a:solidFill>
                  <a:schemeClr val="tx1"/>
                </a:solidFill>
                <a:latin typeface="Arial" panose="020B0604020202090204" pitchFamily="34" charset="0"/>
              </a:defRPr>
            </a:lvl5pPr>
            <a:lvl6pPr marL="2514600" indent="-228600" eaLnBrk="0" fontAlgn="base" hangingPunct="0">
              <a:spcBef>
                <a:spcPct val="0"/>
              </a:spcBef>
              <a:spcAft>
                <a:spcPct val="0"/>
              </a:spcAft>
              <a:defRPr>
                <a:solidFill>
                  <a:schemeClr val="tx1"/>
                </a:solidFill>
                <a:latin typeface="Arial" panose="020B0604020202090204" pitchFamily="34" charset="0"/>
              </a:defRPr>
            </a:lvl6pPr>
            <a:lvl7pPr marL="2971800" indent="-228600" eaLnBrk="0" fontAlgn="base" hangingPunct="0">
              <a:spcBef>
                <a:spcPct val="0"/>
              </a:spcBef>
              <a:spcAft>
                <a:spcPct val="0"/>
              </a:spcAft>
              <a:defRPr>
                <a:solidFill>
                  <a:schemeClr val="tx1"/>
                </a:solidFill>
                <a:latin typeface="Arial" panose="020B0604020202090204" pitchFamily="34" charset="0"/>
              </a:defRPr>
            </a:lvl7pPr>
            <a:lvl8pPr marL="3429000" indent="-228600" eaLnBrk="0" fontAlgn="base" hangingPunct="0">
              <a:spcBef>
                <a:spcPct val="0"/>
              </a:spcBef>
              <a:spcAft>
                <a:spcPct val="0"/>
              </a:spcAft>
              <a:defRPr>
                <a:solidFill>
                  <a:schemeClr val="tx1"/>
                </a:solidFill>
                <a:latin typeface="Arial" panose="020B0604020202090204" pitchFamily="34" charset="0"/>
              </a:defRPr>
            </a:lvl8pPr>
            <a:lvl9pPr marL="3886200" indent="-228600" eaLnBrk="0" fontAlgn="base" hangingPunct="0">
              <a:spcBef>
                <a:spcPct val="0"/>
              </a:spcBef>
              <a:spcAft>
                <a:spcPct val="0"/>
              </a:spcAft>
              <a:defRPr>
                <a:solidFill>
                  <a:schemeClr val="tx1"/>
                </a:solidFill>
                <a:latin typeface="Arial" panose="020B0604020202090204" pitchFamily="34" charset="0"/>
              </a:defRPr>
            </a:lvl9pPr>
          </a:lstStyle>
          <a:p>
            <a:pPr algn="ctr">
              <a:defRPr/>
            </a:pPr>
            <a:r>
              <a:rPr lang="zh-CN" altLang="en-US" sz="2400" b="1" kern="0" noProof="1">
                <a:solidFill>
                  <a:schemeClr val="bg1"/>
                </a:solidFill>
                <a:latin typeface="微软雅黑" panose="020B0503020204020204" charset="-122"/>
                <a:ea typeface="微软雅黑" panose="020B0503020204020204" charset="-122"/>
                <a:sym typeface="微软雅黑" panose="020B0503020204020204" charset="-122"/>
              </a:rPr>
              <a:t>国内</a:t>
            </a:r>
            <a:endParaRPr lang="zh-CN" altLang="en-US" sz="2400" b="1" kern="0" noProof="1">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36871" name="矩形 21"/>
          <p:cNvSpPr>
            <a:spLocks noChangeArrowheads="1"/>
          </p:cNvSpPr>
          <p:nvPr/>
        </p:nvSpPr>
        <p:spPr bwMode="auto">
          <a:xfrm>
            <a:off x="1448679" y="1530140"/>
            <a:ext cx="2145030" cy="1568450"/>
          </a:xfrm>
          <a:prstGeom prst="rect">
            <a:avLst/>
          </a:prstGeom>
          <a:noFill/>
          <a:ln w="9525">
            <a:noFill/>
            <a:miter lim="800000"/>
          </a:ln>
        </p:spPr>
        <p:txBody>
          <a:bodyPr wrap="none">
            <a:spAutoFit/>
          </a:bodyPr>
          <a:lstStyle/>
          <a:p>
            <a:pPr algn="l" eaLnBrk="0" hangingPunct="0">
              <a:lnSpc>
                <a:spcPct val="150000"/>
              </a:lnSpc>
            </a:pPr>
            <a:r>
              <a:rPr lang="zh-CN" altLang="en-US"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制造能力</a:t>
            </a:r>
            <a:r>
              <a:rPr lang="en-US" altLang="zh-CN"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en-US" altLang="zh-CN"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rPr>
              <a:t>强</a:t>
            </a:r>
            <a:endParaRPr lang="en-US" altLang="zh-CN"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en-US" altLang="zh-CN"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成本</a:t>
            </a:r>
            <a:r>
              <a:rPr lang="zh-CN" altLang="en-US"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rPr>
              <a:t>低</a:t>
            </a:r>
            <a:endParaRPr lang="zh-CN" altLang="en-US"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zh-CN" altLang="en-US"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应用市场</a:t>
            </a:r>
            <a:r>
              <a:rPr lang="en-US" altLang="zh-CN"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rPr>
              <a:t>快速增长</a:t>
            </a:r>
            <a:endParaRPr lang="zh-CN" altLang="en-US"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zh-CN" altLang="en-US"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政策驱动</a:t>
            </a:r>
            <a:r>
              <a:rPr lang="en-US" altLang="zh-CN"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rPr>
              <a:t>引导+支持</a:t>
            </a:r>
            <a:endParaRPr lang="zh-CN" altLang="en-US"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endParaRPr>
          </a:p>
        </p:txBody>
      </p:sp>
      <p:pic>
        <p:nvPicPr>
          <p:cNvPr id="6" name="图片 5" descr="/Users/qian/Desktop/20250122183840_075.jpg20250122183840_075"/>
          <p:cNvPicPr>
            <a:picLocks noChangeAspect="1"/>
          </p:cNvPicPr>
          <p:nvPr/>
        </p:nvPicPr>
        <p:blipFill>
          <a:blip r:embed="rId2"/>
          <a:srcRect l="2331" r="2331"/>
          <a:stretch>
            <a:fillRect/>
          </a:stretch>
        </p:blipFill>
        <p:spPr>
          <a:xfrm>
            <a:off x="4187190" y="3168015"/>
            <a:ext cx="3101340" cy="2070100"/>
          </a:xfrm>
          <a:prstGeom prst="rect">
            <a:avLst/>
          </a:prstGeom>
        </p:spPr>
      </p:pic>
      <p:sp>
        <p:nvSpPr>
          <p:cNvPr id="2" name="矩形 21"/>
          <p:cNvSpPr>
            <a:spLocks noChangeArrowheads="1"/>
          </p:cNvSpPr>
          <p:nvPr/>
        </p:nvSpPr>
        <p:spPr bwMode="auto">
          <a:xfrm>
            <a:off x="4682734" y="1537125"/>
            <a:ext cx="2221230" cy="1568450"/>
          </a:xfrm>
          <a:prstGeom prst="rect">
            <a:avLst/>
          </a:prstGeom>
          <a:noFill/>
          <a:ln w="9525">
            <a:noFill/>
            <a:miter lim="800000"/>
          </a:ln>
        </p:spPr>
        <p:txBody>
          <a:bodyPr wrap="none">
            <a:spAutoFit/>
          </a:bodyPr>
          <a:p>
            <a:pPr algn="l" eaLnBrk="0" hangingPunct="0">
              <a:lnSpc>
                <a:spcPct val="150000"/>
              </a:lnSpc>
            </a:pPr>
            <a:r>
              <a:rPr lang="zh-CN" altLang="en-US"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制造能力</a:t>
            </a:r>
            <a:r>
              <a:rPr lang="en-US" altLang="zh-CN"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600" b="1" dirty="0">
                <a:solidFill>
                  <a:srgbClr val="FF0000"/>
                </a:solidFill>
                <a:latin typeface="微软雅黑" panose="020B0503020204020204" charset="-122"/>
                <a:ea typeface="微软雅黑" panose="020B0503020204020204" charset="-122"/>
                <a:sym typeface="微软雅黑" panose="020B0503020204020204" charset="-122"/>
              </a:rPr>
              <a:t>中等</a:t>
            </a:r>
            <a:endParaRPr lang="zh-CN" altLang="en-US"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en-US" altLang="zh-CN"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成本</a:t>
            </a:r>
            <a:r>
              <a:rPr lang="zh-CN" altLang="en-US"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600" b="1" dirty="0">
                <a:solidFill>
                  <a:srgbClr val="FF0000"/>
                </a:solidFill>
                <a:latin typeface="微软雅黑" panose="020B0503020204020204" charset="-122"/>
                <a:ea typeface="微软雅黑" panose="020B0503020204020204" charset="-122"/>
                <a:sym typeface="微软雅黑" panose="020B0503020204020204" charset="-122"/>
              </a:rPr>
              <a:t>较高</a:t>
            </a:r>
            <a:endParaRPr lang="zh-CN" altLang="en-US" sz="1600" b="1" dirty="0">
              <a:solidFill>
                <a:srgbClr val="FF0000"/>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zh-CN" altLang="en-US"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应用市场</a:t>
            </a:r>
            <a:r>
              <a:rPr lang="en-US" altLang="zh-CN"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rPr>
              <a:t>户储成熟</a:t>
            </a:r>
            <a:endParaRPr lang="zh-CN" altLang="en-US" sz="1600" b="1" dirty="0">
              <a:solidFill>
                <a:schemeClr val="bg2">
                  <a:lumMod val="75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zh-CN" altLang="en-US"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政策驱动</a:t>
            </a:r>
            <a:r>
              <a:rPr lang="en-US" altLang="zh-CN" sz="16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600" b="1" dirty="0">
                <a:solidFill>
                  <a:srgbClr val="FF0000"/>
                </a:solidFill>
                <a:latin typeface="微软雅黑" panose="020B0503020204020204" charset="-122"/>
                <a:ea typeface="微软雅黑" panose="020B0503020204020204" charset="-122"/>
                <a:sym typeface="微软雅黑" panose="020B0503020204020204" charset="-122"/>
              </a:rPr>
              <a:t>约束更严格</a:t>
            </a:r>
            <a:endParaRPr lang="zh-CN" altLang="en-US" sz="1600" b="1" dirty="0">
              <a:solidFill>
                <a:srgbClr val="FF0000"/>
              </a:solidFill>
              <a:latin typeface="微软雅黑" panose="020B0503020204020204" charset="-122"/>
              <a:ea typeface="微软雅黑" panose="020B0503020204020204" charset="-122"/>
              <a:sym typeface="微软雅黑" panose="020B0503020204020204" charset="-122"/>
            </a:endParaRPr>
          </a:p>
        </p:txBody>
      </p:sp>
      <p:sp>
        <p:nvSpPr>
          <p:cNvPr id="24" name="42"/>
          <p:cNvSpPr/>
          <p:nvPr/>
        </p:nvSpPr>
        <p:spPr>
          <a:xfrm>
            <a:off x="4446905" y="4542790"/>
            <a:ext cx="2634615" cy="682625"/>
          </a:xfrm>
          <a:prstGeom prst="rect">
            <a:avLst/>
          </a:prstGeom>
          <a:solidFill>
            <a:srgbClr val="A2C2D1"/>
          </a:solidFill>
          <a:ln>
            <a:noFill/>
          </a:ln>
          <a:effectLst/>
        </p:spPr>
        <p:style>
          <a:lnRef idx="3">
            <a:schemeClr val="lt1"/>
          </a:lnRef>
          <a:fillRef idx="1">
            <a:schemeClr val="accent4"/>
          </a:fillRef>
          <a:effectRef idx="1">
            <a:schemeClr val="accent4"/>
          </a:effectRef>
          <a:fontRef idx="minor">
            <a:schemeClr val="lt1"/>
          </a:fontRef>
        </p:style>
        <p:txBody>
          <a:bodyPr lIns="91419" tIns="45708" rIns="91419" bIns="45708" anchor="ctr"/>
          <a:lstStyle/>
          <a:p>
            <a:pPr algn="ctr" eaLnBrk="0" hangingPunct="0">
              <a:defRPr/>
            </a:pPr>
            <a:r>
              <a:rPr lang="zh-CN" altLang="en-US" sz="2400" b="1" kern="0" noProof="1">
                <a:solidFill>
                  <a:schemeClr val="bg1"/>
                </a:solidFill>
                <a:latin typeface="微软雅黑" panose="020B0503020204020204" charset="-122"/>
                <a:ea typeface="微软雅黑" panose="020B0503020204020204" charset="-122"/>
                <a:sym typeface="微软雅黑" panose="020B0503020204020204" charset="-122"/>
              </a:rPr>
              <a:t>海外</a:t>
            </a:r>
            <a:endParaRPr lang="zh-CN" altLang="en-US" sz="2400" b="1" kern="0" noProof="1">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5" name="矩形"/>
          <p:cNvSpPr/>
          <p:nvPr/>
        </p:nvSpPr>
        <p:spPr>
          <a:xfrm>
            <a:off x="4300220" y="1539240"/>
            <a:ext cx="2874645" cy="2874645"/>
          </a:xfrm>
          <a:prstGeom prst="foldedCorner">
            <a:avLst/>
          </a:prstGeom>
          <a:noFill/>
          <a:ln w="19050" cmpd="sng">
            <a:solidFill>
              <a:srgbClr val="97B2C3"/>
            </a:solidFill>
            <a:prstDash val="dash"/>
          </a:ln>
        </p:spPr>
        <p:txBody>
          <a:bodyPr anchor="ctr"/>
          <a:p>
            <a:pPr algn="ctr"/>
            <a:endParaRPr lang="zh-CN" altLang="en-US"/>
          </a:p>
        </p:txBody>
      </p:sp>
      <p:sp>
        <p:nvSpPr>
          <p:cNvPr id="3" name="矩形"/>
          <p:cNvSpPr/>
          <p:nvPr/>
        </p:nvSpPr>
        <p:spPr>
          <a:xfrm>
            <a:off x="1087120" y="1559560"/>
            <a:ext cx="2874645" cy="2874645"/>
          </a:xfrm>
          <a:prstGeom prst="foldedCorner">
            <a:avLst/>
          </a:prstGeom>
          <a:noFill/>
          <a:ln w="19050" cmpd="sng">
            <a:solidFill>
              <a:srgbClr val="97B2C3"/>
            </a:solidFill>
            <a:prstDash val="dash"/>
          </a:ln>
        </p:spPr>
        <p:txBody>
          <a:bodyPr anchor="ctr"/>
          <a:p>
            <a:pPr algn="ctr"/>
            <a:endParaRPr lang="zh-CN" altLang="en-US"/>
          </a:p>
        </p:txBody>
      </p:sp>
      <p:sp>
        <p:nvSpPr>
          <p:cNvPr id="62" name="Rounded Rectangle 61"/>
          <p:cNvSpPr/>
          <p:nvPr/>
        </p:nvSpPr>
        <p:spPr>
          <a:xfrm>
            <a:off x="948055" y="5295900"/>
            <a:ext cx="6340475" cy="427990"/>
          </a:xfrm>
          <a:prstGeom prst="roundRect">
            <a:avLst/>
          </a:prstGeom>
          <a:gradFill>
            <a:gsLst>
              <a:gs pos="0">
                <a:schemeClr val="accent1">
                  <a:hueOff val="-2520000"/>
                </a:schemeClr>
              </a:gs>
              <a:gs pos="93000">
                <a:schemeClr val="bg2">
                  <a:lumMod val="75000"/>
                </a:schemeClr>
              </a:gs>
              <a:gs pos="100000">
                <a:schemeClr val="accent1"/>
              </a:gs>
              <a:gs pos="0">
                <a:schemeClr val="bg2">
                  <a:lumMod val="90000"/>
                </a:schemeClr>
              </a:gs>
              <a:gs pos="100000">
                <a:schemeClr val="accent1">
                  <a:lumMod val="20000"/>
                  <a:lumOff val="8000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p>
            <a:pPr marL="285750" indent="-285750" algn="ctr">
              <a:buFont typeface="Wingdings" panose="05000000000000000000" charset="0"/>
              <a:buChar char=""/>
            </a:pPr>
            <a:r>
              <a:rPr lang="en-US" sz="1600" b="1">
                <a:solidFill>
                  <a:srgbClr val="FFFFFF"/>
                </a:solidFill>
                <a:latin typeface="微软雅黑" panose="020B0503020204020204" charset="-122"/>
                <a:ea typeface="微软雅黑" panose="020B0503020204020204" charset="-122"/>
                <a:cs typeface="微软雅黑" panose="020B0503020204020204" charset="-122"/>
                <a:sym typeface="+mn-ea"/>
              </a:rPr>
              <a:t>中国全面领先，</a:t>
            </a:r>
            <a:r>
              <a:rPr 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出海需融合技术与制造</a:t>
            </a:r>
            <a:endParaRPr lang="en-US" altLang="zh-CN" sz="1600" b="1">
              <a:solidFill>
                <a:schemeClr val="bg1"/>
              </a:solidFill>
              <a:latin typeface="微软雅黑" panose="020B0503020204020204" charset="-122"/>
              <a:ea typeface="微软雅黑" panose="020B0503020204020204" charset="-122"/>
              <a:sym typeface="+mn-ea"/>
            </a:endParaRPr>
          </a:p>
        </p:txBody>
      </p:sp>
      <p:sp>
        <p:nvSpPr>
          <p:cNvPr id="33" name="Text Box 10"/>
          <p:cNvSpPr txBox="1">
            <a:spLocks noChangeArrowheads="1"/>
          </p:cNvSpPr>
          <p:nvPr/>
        </p:nvSpPr>
        <p:spPr bwMode="auto">
          <a:xfrm>
            <a:off x="8681611" y="1271423"/>
            <a:ext cx="4482614" cy="2322830"/>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450975">
              <a:lnSpc>
                <a:spcPct val="150000"/>
              </a:lnSpc>
              <a:defRPr/>
            </a:pPr>
            <a:r>
              <a:rPr kumimoji="0" lang="zh-CN" altLang="en-US" sz="1400" b="1"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rPr>
              <a:t>1. 电网侧储能规模化</a:t>
            </a:r>
            <a:endParaRPr kumimoji="0" lang="zh-CN" altLang="en-US" sz="1400" b="1"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Arial" panose="020B0604020202090204" pitchFamily="34" charset="0"/>
              <a:buChar char="•"/>
              <a:defRPr/>
            </a:pPr>
            <a:r>
              <a:rPr kumimoji="0" lang="zh-CN" altLang="en-US" sz="14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占比</a:t>
            </a:r>
            <a:r>
              <a:rPr kumimoji="0" lang="zh-CN" altLang="en-US" sz="1400"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sym typeface="+mn-lt"/>
              </a:rPr>
              <a:t>超过60%</a:t>
            </a:r>
            <a:endParaRPr kumimoji="0" lang="zh-CN" altLang="en-US" sz="1400"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sym typeface="+mn-lt"/>
            </a:endParaRPr>
          </a:p>
          <a:p>
            <a:pPr defTabSz="1450975">
              <a:lnSpc>
                <a:spcPct val="150000"/>
              </a:lnSpc>
              <a:defRPr/>
            </a:pPr>
            <a:r>
              <a:rPr kumimoji="0" lang="zh-CN" altLang="en-US" sz="1400" b="1"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rPr>
              <a:t>2. 工商业储能爆发</a:t>
            </a:r>
            <a:endParaRPr kumimoji="0" lang="zh-CN" altLang="en-US" sz="1400" b="1"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Arial" panose="020B0604020202090204" pitchFamily="34" charset="0"/>
              <a:buChar char="•"/>
              <a:defRPr/>
            </a:pPr>
            <a:r>
              <a:rPr kumimoji="0" lang="zh-CN" altLang="en-US" sz="140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rPr>
              <a:t>峰谷套利驱动</a:t>
            </a:r>
            <a:endParaRPr kumimoji="0" lang="zh-CN" altLang="en-US" sz="140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Arial" panose="020B0604020202090204" pitchFamily="34" charset="0"/>
              <a:buChar char="•"/>
              <a:defRPr/>
            </a:pPr>
            <a:r>
              <a:rPr kumimoji="0" lang="zh-CN" altLang="en-US" sz="140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rPr>
              <a:t>能耗管理需求</a:t>
            </a:r>
            <a:endParaRPr kumimoji="0" lang="zh-CN" altLang="en-US" sz="140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endParaRPr>
          </a:p>
          <a:p>
            <a:pPr defTabSz="1450975">
              <a:lnSpc>
                <a:spcPct val="150000"/>
              </a:lnSpc>
              <a:defRPr/>
            </a:pPr>
            <a:r>
              <a:rPr kumimoji="0" lang="zh-CN" altLang="en-US" sz="1400" b="1"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rPr>
              <a:t>3. 储能成为刚需</a:t>
            </a:r>
            <a:endParaRPr kumimoji="0" lang="zh-CN" altLang="en-US" sz="1400" b="1"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Arial" panose="020B0604020202090204" pitchFamily="34" charset="0"/>
              <a:buChar char="•"/>
              <a:defRPr/>
            </a:pPr>
            <a:r>
              <a:rPr kumimoji="0" lang="zh-CN" altLang="en-US" sz="14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不再只是“配套”</a:t>
            </a:r>
            <a:endParaRPr kumimoji="0" lang="zh-CN" altLang="en-US" sz="14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34" name="文本框 33"/>
          <p:cNvSpPr txBox="1"/>
          <p:nvPr/>
        </p:nvSpPr>
        <p:spPr>
          <a:xfrm>
            <a:off x="8676532" y="911523"/>
            <a:ext cx="1475698" cy="398780"/>
          </a:xfrm>
          <a:prstGeom prst="rect">
            <a:avLst/>
          </a:prstGeom>
          <a:noFill/>
        </p:spPr>
        <p:txBody>
          <a:bodyPr wrap="square">
            <a:spAutoFit/>
          </a:bodyPr>
          <a:lstStyle/>
          <a:p>
            <a:pPr lvl="0" algn="l">
              <a:spcBef>
                <a:spcPts val="0"/>
              </a:spcBef>
              <a:spcAft>
                <a:spcPts val="0"/>
              </a:spcAft>
              <a:buClrTx/>
              <a:buSzTx/>
              <a:buFontTx/>
              <a:defRPr/>
            </a:pPr>
            <a:r>
              <a:rPr lang="zh-CN" altLang="en-US" sz="2000" b="1" noProof="0" dirty="0">
                <a:ln>
                  <a:noFill/>
                </a:ln>
                <a:effectLst/>
                <a:uLnTx/>
                <a:uFillTx/>
                <a:latin typeface="汉仪雅酷黑 65W" panose="020B0604020202020204" charset="-122"/>
                <a:ea typeface="汉仪雅酷黑 65W" panose="020B0604020202020204" charset="-122"/>
                <a:cs typeface="+mn-ea"/>
                <a:sym typeface="+mn-lt"/>
              </a:rPr>
              <a:t>产业趋势</a:t>
            </a:r>
            <a:endParaRPr lang="zh-CN" altLang="en-US" sz="2000" b="1" noProof="0" dirty="0">
              <a:ln>
                <a:noFill/>
              </a:ln>
              <a:effectLst/>
              <a:uLnTx/>
              <a:uFillTx/>
              <a:latin typeface="汉仪雅酷黑 65W" panose="020B0604020202020204" charset="-122"/>
              <a:ea typeface="汉仪雅酷黑 65W" panose="020B0604020202020204" charset="-122"/>
              <a:cs typeface="+mn-ea"/>
              <a:sym typeface="+mn-lt"/>
            </a:endParaRPr>
          </a:p>
        </p:txBody>
      </p:sp>
      <p:grpSp>
        <p:nvGrpSpPr>
          <p:cNvPr id="38" name="组合 37"/>
          <p:cNvGrpSpPr/>
          <p:nvPr/>
        </p:nvGrpSpPr>
        <p:grpSpPr>
          <a:xfrm>
            <a:off x="8331738" y="990031"/>
            <a:ext cx="210126" cy="5487958"/>
            <a:chOff x="6731135" y="1194317"/>
            <a:chExt cx="210126" cy="5487958"/>
          </a:xfrm>
          <a:solidFill>
            <a:schemeClr val="bg2">
              <a:lumMod val="75000"/>
            </a:schemeClr>
          </a:solidFill>
        </p:grpSpPr>
        <p:cxnSp>
          <p:nvCxnSpPr>
            <p:cNvPr id="39" name="直接连接符 38"/>
            <p:cNvCxnSpPr/>
            <p:nvPr/>
          </p:nvCxnSpPr>
          <p:spPr>
            <a:xfrm>
              <a:off x="6835008" y="1258105"/>
              <a:ext cx="0" cy="5424170"/>
            </a:xfrm>
            <a:prstGeom prst="line">
              <a:avLst/>
            </a:prstGeom>
            <a:grpFill/>
            <a:ln w="12700" cmpd="sng">
              <a:solidFill>
                <a:schemeClr val="accent1">
                  <a:shade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6731135" y="1194317"/>
              <a:ext cx="210126" cy="210126"/>
            </a:xfrm>
            <a:prstGeom prst="ellipse">
              <a:avLst/>
            </a:prstGeom>
            <a:grp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椭圆 6"/>
          <p:cNvSpPr/>
          <p:nvPr/>
        </p:nvSpPr>
        <p:spPr>
          <a:xfrm>
            <a:off x="8345708" y="3730056"/>
            <a:ext cx="210126" cy="210126"/>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mn-ea"/>
              <a:sym typeface="+mn-lt"/>
            </a:endParaRPr>
          </a:p>
        </p:txBody>
      </p:sp>
      <p:sp>
        <p:nvSpPr>
          <p:cNvPr id="8" name="Text Box 10"/>
          <p:cNvSpPr txBox="1">
            <a:spLocks noChangeArrowheads="1"/>
          </p:cNvSpPr>
          <p:nvPr/>
        </p:nvSpPr>
        <p:spPr bwMode="auto">
          <a:xfrm>
            <a:off x="8700026" y="3980333"/>
            <a:ext cx="4482614" cy="1029970"/>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defTabSz="1450975">
              <a:lnSpc>
                <a:spcPct val="150000"/>
              </a:lnSpc>
              <a:buFont typeface="Wingdings" panose="05000000000000000000" charset="0"/>
              <a:buChar char=""/>
              <a:defRPr/>
            </a:pPr>
            <a:r>
              <a:rPr kumimoji="0" lang="zh-CN" altLang="en-US" sz="14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液冷替代风冷（效率提升）</a:t>
            </a:r>
            <a:endParaRPr kumimoji="0" lang="zh-CN" altLang="en-US" sz="14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Wingdings" panose="05000000000000000000" charset="0"/>
              <a:buChar char=""/>
              <a:defRPr/>
            </a:pPr>
            <a:r>
              <a:rPr kumimoji="0" lang="zh-CN" altLang="en-US" sz="14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1500V高压系统</a:t>
            </a:r>
            <a:endParaRPr kumimoji="0" lang="zh-CN" altLang="en-US" sz="14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Wingdings" panose="05000000000000000000" charset="0"/>
              <a:buChar char=""/>
              <a:defRPr/>
            </a:pPr>
            <a:r>
              <a:rPr kumimoji="0" lang="zh-CN" altLang="en-US" sz="14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大容量电芯（500Ah+）</a:t>
            </a:r>
            <a:endParaRPr kumimoji="0" lang="zh-CN" altLang="en-US" sz="14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10" name="文本框 9"/>
          <p:cNvSpPr txBox="1"/>
          <p:nvPr/>
        </p:nvSpPr>
        <p:spPr>
          <a:xfrm>
            <a:off x="8694947" y="3620433"/>
            <a:ext cx="1475698" cy="398780"/>
          </a:xfrm>
          <a:prstGeom prst="rect">
            <a:avLst/>
          </a:prstGeom>
          <a:noFill/>
        </p:spPr>
        <p:txBody>
          <a:bodyPr wrap="square">
            <a:spAutoFit/>
          </a:bodyPr>
          <a:lstStyle/>
          <a:p>
            <a:pPr lvl="0" algn="l">
              <a:spcBef>
                <a:spcPts val="0"/>
              </a:spcBef>
              <a:spcAft>
                <a:spcPts val="0"/>
              </a:spcAft>
              <a:buClrTx/>
              <a:buSzTx/>
              <a:buFontTx/>
              <a:defRPr/>
            </a:pPr>
            <a:r>
              <a:rPr lang="zh-CN" altLang="en-US" sz="2000" b="1" noProof="0" dirty="0">
                <a:ln>
                  <a:noFill/>
                </a:ln>
                <a:effectLst/>
                <a:uLnTx/>
                <a:uFillTx/>
                <a:latin typeface="汉仪雅酷黑 65W" panose="020B0604020202020204" charset="-122"/>
                <a:ea typeface="汉仪雅酷黑 65W" panose="020B0604020202020204" charset="-122"/>
                <a:cs typeface="+mn-ea"/>
                <a:sym typeface="+mn-lt"/>
              </a:rPr>
              <a:t>技术趋势</a:t>
            </a:r>
            <a:endParaRPr lang="zh-CN" altLang="en-US" sz="2000" b="1" noProof="0" dirty="0">
              <a:ln>
                <a:noFill/>
              </a:ln>
              <a:effectLst/>
              <a:uLnTx/>
              <a:uFillTx/>
              <a:latin typeface="汉仪雅酷黑 65W" panose="020B0604020202020204" charset="-122"/>
              <a:ea typeface="汉仪雅酷黑 65W" panose="020B0604020202020204" charset="-122"/>
              <a:cs typeface="+mn-ea"/>
              <a:sym typeface="+mn-lt"/>
            </a:endParaRPr>
          </a:p>
        </p:txBody>
      </p:sp>
      <p:sp>
        <p:nvSpPr>
          <p:cNvPr id="72" name="文本框 71"/>
          <p:cNvSpPr txBox="1"/>
          <p:nvPr/>
        </p:nvSpPr>
        <p:spPr>
          <a:xfrm>
            <a:off x="1313815" y="5949950"/>
            <a:ext cx="6494780" cy="553085"/>
          </a:xfrm>
          <a:prstGeom prst="rect">
            <a:avLst/>
          </a:prstGeom>
        </p:spPr>
        <p:txBody>
          <a:bodyPr wrap="square">
            <a:spAutoFit/>
          </a:bodyPr>
          <a:p>
            <a:pPr algn="ctr">
              <a:lnSpc>
                <a:spcPct val="150000"/>
              </a:lnSpc>
            </a:pPr>
            <a:r>
              <a:rPr lang="zh-CN" altLang="en-US">
                <a:solidFill>
                  <a:schemeClr val="bg2">
                    <a:lumMod val="75000"/>
                  </a:schemeClr>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储能将成为新能源体系</a:t>
            </a:r>
            <a:r>
              <a:rPr lang="zh-CN" altLang="en-US" sz="2000">
                <a:solidFill>
                  <a:schemeClr val="bg2">
                    <a:lumMod val="75000"/>
                  </a:schemeClr>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“第二核心赛道”</a:t>
            </a:r>
            <a:endParaRPr lang="zh-CN" altLang="en-US" sz="2000">
              <a:solidFill>
                <a:schemeClr val="bg2">
                  <a:lumMod val="75000"/>
                </a:schemeClr>
              </a:solidFill>
              <a:effectLst>
                <a:outerShdw blurRad="38100" dist="38100" dir="2700000" algn="tl">
                  <a:srgbClr val="000000">
                    <a:alpha val="43137"/>
                  </a:srgbClr>
                </a:outerShdw>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endParaRPr>
          </a:p>
        </p:txBody>
      </p:sp>
      <p:sp>
        <p:nvSpPr>
          <p:cNvPr id="11" name="AutoShape 22"/>
          <p:cNvSpPr/>
          <p:nvPr/>
        </p:nvSpPr>
        <p:spPr>
          <a:xfrm>
            <a:off x="8343900" y="5129530"/>
            <a:ext cx="215900" cy="215900"/>
          </a:xfrm>
          <a:prstGeom prst="ellipse">
            <a:avLst/>
          </a:prstGeom>
          <a:solidFill>
            <a:srgbClr val="D95546">
              <a:alpha val="100000"/>
            </a:srgbClr>
          </a:solidFill>
          <a:ln w="12700" cap="flat" cmpd="sng">
            <a:solidFill>
              <a:srgbClr val="D95546">
                <a:alpha val="100000"/>
              </a:srgbClr>
            </a:solidFill>
            <a:prstDash val="solid"/>
            <a:miter lim="10000000"/>
          </a:ln>
        </p:spPr>
        <p:txBody>
          <a:bodyPr vert="horz" wrap="square" lIns="63500" tIns="63500" rIns="63500" bIns="63500" rtlCol="0" anchor="ctr"/>
          <a:p>
            <a:pPr algn="ctr">
              <a:defRPr/>
            </a:pPr>
          </a:p>
        </p:txBody>
      </p:sp>
      <p:sp>
        <p:nvSpPr>
          <p:cNvPr id="12" name="文本框 11"/>
          <p:cNvSpPr txBox="1"/>
          <p:nvPr/>
        </p:nvSpPr>
        <p:spPr>
          <a:xfrm>
            <a:off x="8624570" y="4993005"/>
            <a:ext cx="2781300" cy="1612265"/>
          </a:xfrm>
          <a:prstGeom prst="rect">
            <a:avLst/>
          </a:prstGeom>
          <a:noFill/>
        </p:spPr>
        <p:txBody>
          <a:bodyPr wrap="square" rtlCol="0">
            <a:spAutoFit/>
          </a:bodyPr>
          <a:p>
            <a:pPr indent="0" algn="l">
              <a:lnSpc>
                <a:spcPct val="125000"/>
              </a:lnSpc>
              <a:defRPr/>
            </a:pPr>
            <a:r>
              <a:rPr lang="zh-CN" altLang="en-US" sz="2000" b="1" noProof="0" dirty="0">
                <a:ln>
                  <a:noFill/>
                </a:ln>
                <a:effectLst/>
                <a:uLnTx/>
                <a:uFillTx/>
                <a:latin typeface="汉仪雅酷黑 65W" panose="020B0604020202020204" charset="-122"/>
                <a:ea typeface="汉仪雅酷黑 65W" panose="020B0604020202020204" charset="-122"/>
                <a:cs typeface="+mn-ea"/>
                <a:sym typeface="微软雅黑" panose="020B0503020204020204" charset="-122"/>
              </a:rPr>
              <a:t>挑战方向与创新趋势</a:t>
            </a:r>
            <a:endParaRPr lang="zh-CN" altLang="en-US" sz="2000" b="1" noProof="0" dirty="0">
              <a:ln>
                <a:noFill/>
              </a:ln>
              <a:effectLst/>
              <a:uLnTx/>
              <a:uFillTx/>
              <a:latin typeface="汉仪雅酷黑 65W" panose="020B0604020202020204" charset="-122"/>
              <a:ea typeface="汉仪雅酷黑 65W" panose="020B0604020202020204" charset="-122"/>
              <a:cs typeface="+mn-ea"/>
            </a:endParaRPr>
          </a:p>
          <a:p>
            <a:pPr marL="165100" indent="-165100" algn="l">
              <a:lnSpc>
                <a:spcPct val="117000"/>
              </a:lnSpc>
              <a:buClr>
                <a:srgbClr val="595959"/>
              </a:buClr>
              <a:buChar char="•"/>
            </a:pPr>
            <a:r>
              <a:rPr lang="zh-CN" altLang="en-US"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挑战</a:t>
            </a:r>
            <a:r>
              <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en-US"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应对欧美市场合规要求及地缘政治壁垒</a:t>
            </a:r>
            <a:endPar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165100" indent="-165100" algn="l">
              <a:lnSpc>
                <a:spcPct val="117000"/>
              </a:lnSpc>
              <a:buClr>
                <a:srgbClr val="595959"/>
              </a:buClr>
              <a:buChar char="•"/>
            </a:pPr>
            <a:r>
              <a:rPr lang="en-US"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创新：探索共享储能、光储充一体化等新型商业模式</a:t>
            </a:r>
            <a:endParaRPr 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endParaRPr lang="en-US" altLang="en-US" sz="1300" b="0" i="0" u="none" strike="noStrike">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randombar(horizontal)">
                                      <p:cBhvr>
                                        <p:cTn id="1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24"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 name="组合 132"/>
          <p:cNvGrpSpPr/>
          <p:nvPr/>
        </p:nvGrpSpPr>
        <p:grpSpPr>
          <a:xfrm>
            <a:off x="8975725" y="274955"/>
            <a:ext cx="2840990" cy="366395"/>
            <a:chOff x="11064" y="247"/>
            <a:chExt cx="7750" cy="814"/>
          </a:xfrm>
        </p:grpSpPr>
        <p:grpSp>
          <p:nvGrpSpPr>
            <p:cNvPr id="134" name="组合 10"/>
            <p:cNvGrpSpPr/>
            <p:nvPr/>
          </p:nvGrpSpPr>
          <p:grpSpPr>
            <a:xfrm>
              <a:off x="12344" y="247"/>
              <a:ext cx="6376" cy="656"/>
              <a:chOff x="6697011" y="412203"/>
              <a:chExt cx="3672216" cy="415778"/>
            </a:xfrm>
          </p:grpSpPr>
          <p:pic>
            <p:nvPicPr>
              <p:cNvPr id="135" name="Picture 3" descr="F:\中关村信息谷\信息谷资料\信息谷VI\logo-png.png"/>
              <p:cNvPicPr>
                <a:picLocks noChangeAspect="1" noChangeArrowheads="1"/>
              </p:cNvPicPr>
              <p:nvPr/>
            </p:nvPicPr>
            <p:blipFill>
              <a:blip r:embed="rId1" cstate="print"/>
              <a:srcRect/>
              <a:stretch>
                <a:fillRect/>
              </a:stretch>
            </p:blipFill>
            <p:spPr bwMode="auto">
              <a:xfrm>
                <a:off x="8713227" y="467941"/>
                <a:ext cx="1656000" cy="311029"/>
              </a:xfrm>
              <a:prstGeom prst="rect">
                <a:avLst/>
              </a:prstGeom>
              <a:noFill/>
            </p:spPr>
          </p:pic>
          <p:pic>
            <p:nvPicPr>
              <p:cNvPr id="151" name="Picture 3" descr="F:\中关村信息谷\信息谷资料\信息谷VI\PPT\LOGO02.png"/>
              <p:cNvPicPr>
                <a:picLocks noChangeAspect="1" noChangeArrowheads="1"/>
              </p:cNvPicPr>
              <p:nvPr/>
            </p:nvPicPr>
            <p:blipFill>
              <a:blip r:embed="rId2" cstate="print"/>
              <a:srcRect/>
              <a:stretch>
                <a:fillRect/>
              </a:stretch>
            </p:blipFill>
            <p:spPr bwMode="auto">
              <a:xfrm>
                <a:off x="6697011" y="412203"/>
                <a:ext cx="1728000" cy="415778"/>
              </a:xfrm>
              <a:prstGeom prst="rect">
                <a:avLst/>
              </a:prstGeom>
              <a:noFill/>
            </p:spPr>
          </p:pic>
        </p:grpSp>
        <p:pic>
          <p:nvPicPr>
            <p:cNvPr id="175" name="Picture 3" descr="F:\中关村信息谷\信息谷资料\信息谷VI\PPT\边条03.png"/>
            <p:cNvPicPr>
              <a:picLocks noChangeAspect="1" noChangeArrowheads="1"/>
            </p:cNvPicPr>
            <p:nvPr/>
          </p:nvPicPr>
          <p:blipFill>
            <a:blip r:embed="rId3" cstate="print"/>
            <a:srcRect/>
            <a:stretch>
              <a:fillRect/>
            </a:stretch>
          </p:blipFill>
          <p:spPr bwMode="auto">
            <a:xfrm flipV="1">
              <a:off x="11064" y="941"/>
              <a:ext cx="7751" cy="120"/>
            </a:xfrm>
            <a:prstGeom prst="rect">
              <a:avLst/>
            </a:prstGeom>
            <a:noFill/>
          </p:spPr>
        </p:pic>
      </p:grpSp>
      <p:sp>
        <p:nvSpPr>
          <p:cNvPr id="9" name="矩形 8"/>
          <p:cNvSpPr/>
          <p:nvPr/>
        </p:nvSpPr>
        <p:spPr>
          <a:xfrm>
            <a:off x="0" y="1681381"/>
            <a:ext cx="2934095" cy="34952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6615430" y="1681480"/>
            <a:ext cx="5576570" cy="3495040"/>
          </a:xfrm>
          <a:prstGeom prst="rect">
            <a:avLst/>
          </a:prstGeom>
          <a:solidFill>
            <a:srgbClr val="92C1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8" name="图片 7" descr="/Users/qian/Desktop/截屏2026-04-30 14.47.04.png截屏2026-04-30 14.47.04"/>
          <p:cNvPicPr>
            <a:picLocks noChangeAspect="1"/>
          </p:cNvPicPr>
          <p:nvPr/>
        </p:nvPicPr>
        <p:blipFill>
          <a:blip r:embed="rId4"/>
          <a:srcRect l="9632" r="9632"/>
          <a:stretch>
            <a:fillRect/>
          </a:stretch>
        </p:blipFill>
        <p:spPr>
          <a:xfrm>
            <a:off x="397905" y="1681381"/>
            <a:ext cx="6323809" cy="3495238"/>
          </a:xfrm>
          <a:prstGeom prst="rect">
            <a:avLst/>
          </a:prstGeom>
        </p:spPr>
      </p:pic>
      <p:sp>
        <p:nvSpPr>
          <p:cNvPr id="2" name="文本框 1"/>
          <p:cNvSpPr txBox="1"/>
          <p:nvPr/>
        </p:nvSpPr>
        <p:spPr>
          <a:xfrm>
            <a:off x="6781165" y="3429000"/>
            <a:ext cx="5457190" cy="891540"/>
          </a:xfrm>
          <a:prstGeom prst="rect">
            <a:avLst/>
          </a:prstGeom>
          <a:noFill/>
        </p:spPr>
        <p:txBody>
          <a:bodyPr wrap="square" rtlCol="0">
            <a:spAutoFit/>
          </a:bodyPr>
          <a:p>
            <a:r>
              <a:rPr lang="zh-CN" altLang="en-US" sz="52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氢能环节</a:t>
            </a:r>
            <a:endParaRPr lang="zh-CN" altLang="en-US" sz="52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 name="圆角矩形 18"/>
          <p:cNvSpPr/>
          <p:nvPr/>
        </p:nvSpPr>
        <p:spPr>
          <a:xfrm>
            <a:off x="1190625" y="2531110"/>
            <a:ext cx="4123690" cy="349885"/>
          </a:xfrm>
          <a:prstGeom prst="roundRect">
            <a:avLst/>
          </a:prstGeom>
          <a:solidFill>
            <a:schemeClr val="bg1"/>
          </a:solidFill>
          <a:ln>
            <a:solidFill>
              <a:srgbClr val="6AAF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55" name="组合 54"/>
          <p:cNvGrpSpPr/>
          <p:nvPr/>
        </p:nvGrpSpPr>
        <p:grpSpPr>
          <a:xfrm>
            <a:off x="498475" y="274955"/>
            <a:ext cx="9058910" cy="922020"/>
            <a:chOff x="1128" y="853"/>
            <a:chExt cx="14266" cy="1452"/>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3"/>
              </p:custDataLst>
            </p:nvPr>
          </p:nvSpPr>
          <p:spPr>
            <a:xfrm>
              <a:off x="2076" y="853"/>
              <a:ext cx="13318" cy="1452"/>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氢能产业：长周期战略能源方向</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2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“未来能源</a:t>
              </a:r>
              <a:r>
                <a:rPr lang="zh-CN" altLang="en-US" sz="2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rPr>
                <a:t>发展力”</a:t>
              </a:r>
              <a:endParaRPr lang="zh-CN" altLang="en-US" sz="2200"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
        <p:nvSpPr>
          <p:cNvPr id="75" name="AutoShape 103"/>
          <p:cNvSpPr>
            <a:spLocks noChangeArrowheads="1"/>
          </p:cNvSpPr>
          <p:nvPr/>
        </p:nvSpPr>
        <p:spPr bwMode="auto">
          <a:xfrm>
            <a:off x="1181735" y="1247775"/>
            <a:ext cx="4526915" cy="400685"/>
          </a:xfrm>
          <a:prstGeom prst="homePlate">
            <a:avLst>
              <a:gd name="adj" fmla="val 26494"/>
            </a:avLst>
          </a:prstGeom>
        </p:spPr>
        <p:style>
          <a:lnRef idx="2">
            <a:schemeClr val="lt1"/>
          </a:lnRef>
          <a:fillRef idx="1">
            <a:schemeClr val="accent1"/>
          </a:fillRef>
          <a:effectRef idx="1">
            <a:schemeClr val="accent1"/>
          </a:effectRef>
          <a:fontRef idx="minor">
            <a:schemeClr val="lt1"/>
          </a:fontRef>
        </p:style>
        <p:txBody>
          <a:bodyPr lIns="182880" tIns="91440" bIns="91440" anchor="ctr"/>
          <a:lstStyle/>
          <a:p>
            <a:pPr algn="ctr" eaLnBrk="0" hangingPunct="0"/>
            <a:r>
              <a:rPr sz="1600" b="1" dirty="0" smtClean="0">
                <a:solidFill>
                  <a:schemeClr val="bg1"/>
                </a:solidFill>
                <a:latin typeface="微软雅黑" panose="020B0503020204020204" charset="-122"/>
                <a:ea typeface="微软雅黑" panose="020B0503020204020204" charset="-122"/>
              </a:rPr>
              <a:t>上游</a:t>
            </a:r>
            <a:endParaRPr sz="1600" b="1" dirty="0" smtClean="0">
              <a:solidFill>
                <a:schemeClr val="bg1"/>
              </a:solidFill>
              <a:latin typeface="微软雅黑" panose="020B0503020204020204" charset="-122"/>
              <a:ea typeface="微软雅黑" panose="020B0503020204020204" charset="-122"/>
            </a:endParaRPr>
          </a:p>
        </p:txBody>
      </p:sp>
      <p:sp>
        <p:nvSpPr>
          <p:cNvPr id="11" name="Oval 1"/>
          <p:cNvSpPr/>
          <p:nvPr/>
        </p:nvSpPr>
        <p:spPr>
          <a:xfrm>
            <a:off x="6887845" y="1878330"/>
            <a:ext cx="4526915" cy="1147445"/>
          </a:xfrm>
          <a:prstGeom prst="ellipse">
            <a:avLst/>
          </a:prstGeom>
          <a:solidFill>
            <a:schemeClr val="accent2"/>
          </a:solidFill>
          <a:ln w="76200" cap="flat">
            <a:solidFill>
              <a:schemeClr val="bg1"/>
            </a:solidFill>
            <a:prstDash val="solid"/>
            <a:miter/>
          </a:ln>
          <a:effectLst>
            <a:outerShdw blurRad="292100" dist="152400" dir="5400000" algn="ctr" rotWithShape="0">
              <a:srgbClr val="000000">
                <a:alpha val="24000"/>
              </a:srgbClr>
            </a:outerShdw>
          </a:effectLst>
        </p:spPr>
        <p:txBody>
          <a:bodyPr rtlCol="0" anchor="ctr"/>
          <a:p>
            <a:pPr algn="l"/>
            <a:endParaRPr lang="en-ID">
              <a:solidFill>
                <a:schemeClr val="accent1">
                  <a:lumMod val="40000"/>
                  <a:lumOff val="60000"/>
                </a:schemeClr>
              </a:solidFill>
              <a:latin typeface="微软雅黑" panose="020B0503020204020204" charset="-122"/>
              <a:ea typeface="微软雅黑" panose="020B0503020204020204" charset="-122"/>
              <a:cs typeface="思源黑体 CN Medium" pitchFamily="34" charset="-122"/>
            </a:endParaRPr>
          </a:p>
        </p:txBody>
      </p:sp>
      <p:sp>
        <p:nvSpPr>
          <p:cNvPr id="12" name="Rectangle 2"/>
          <p:cNvSpPr/>
          <p:nvPr/>
        </p:nvSpPr>
        <p:spPr>
          <a:xfrm>
            <a:off x="8103235" y="1966595"/>
            <a:ext cx="4629150" cy="414655"/>
          </a:xfrm>
          <a:prstGeom prst="rect">
            <a:avLst/>
          </a:prstGeom>
        </p:spPr>
        <p:txBody>
          <a:bodyPr wrap="square">
            <a:noAutofit/>
          </a:bodyPr>
          <a:p>
            <a:pPr marL="285750" indent="-285750" algn="l">
              <a:lnSpc>
                <a:spcPct val="120000"/>
              </a:lnSpc>
              <a:buFont typeface="Wingdings" panose="05000000000000000000" charset="0"/>
              <a:buChar char=""/>
            </a:pPr>
            <a:r>
              <a:rPr sz="1400" spc="120" dirty="0">
                <a:solidFill>
                  <a:schemeClr val="bg1"/>
                </a:solidFill>
                <a:latin typeface="微软雅黑" panose="020B0503020204020204" charset="-122"/>
                <a:ea typeface="微软雅黑" panose="020B0503020204020204" charset="-122"/>
                <a:cs typeface="思源黑体 CN Medium" pitchFamily="34" charset="-122"/>
              </a:rPr>
              <a:t>制氢：成本核心</a:t>
            </a:r>
            <a:endParaRPr sz="1400" spc="120" dirty="0">
              <a:solidFill>
                <a:schemeClr val="bg1"/>
              </a:solidFill>
              <a:latin typeface="微软雅黑" panose="020B0503020204020204" charset="-122"/>
              <a:ea typeface="微软雅黑" panose="020B0503020204020204" charset="-122"/>
              <a:cs typeface="思源黑体 CN Medium" pitchFamily="34" charset="-122"/>
            </a:endParaRPr>
          </a:p>
          <a:p>
            <a:pPr marL="285750" indent="-285750" algn="l">
              <a:lnSpc>
                <a:spcPct val="120000"/>
              </a:lnSpc>
              <a:buFont typeface="Wingdings" panose="05000000000000000000" charset="0"/>
              <a:buChar char=""/>
            </a:pPr>
            <a:r>
              <a:rPr sz="1400" spc="120" dirty="0">
                <a:solidFill>
                  <a:schemeClr val="bg1"/>
                </a:solidFill>
                <a:latin typeface="微软雅黑" panose="020B0503020204020204" charset="-122"/>
                <a:ea typeface="微软雅黑" panose="020B0503020204020204" charset="-122"/>
                <a:cs typeface="思源黑体 CN Medium" pitchFamily="34" charset="-122"/>
              </a:rPr>
              <a:t>储运：技术瓶颈</a:t>
            </a:r>
            <a:endParaRPr sz="1400" spc="120" dirty="0">
              <a:solidFill>
                <a:schemeClr val="bg1"/>
              </a:solidFill>
              <a:latin typeface="微软雅黑" panose="020B0503020204020204" charset="-122"/>
              <a:ea typeface="微软雅黑" panose="020B0503020204020204" charset="-122"/>
              <a:cs typeface="思源黑体 CN Medium" pitchFamily="34" charset="-122"/>
            </a:endParaRPr>
          </a:p>
          <a:p>
            <a:pPr marL="285750" indent="-285750" algn="l">
              <a:lnSpc>
                <a:spcPct val="120000"/>
              </a:lnSpc>
              <a:buFont typeface="Wingdings" panose="05000000000000000000" charset="0"/>
              <a:buChar char=""/>
            </a:pPr>
            <a:r>
              <a:rPr sz="1400" spc="120" dirty="0">
                <a:solidFill>
                  <a:schemeClr val="bg1"/>
                </a:solidFill>
                <a:latin typeface="微软雅黑" panose="020B0503020204020204" charset="-122"/>
                <a:ea typeface="微软雅黑" panose="020B0503020204020204" charset="-122"/>
                <a:cs typeface="思源黑体 CN Medium" pitchFamily="34" charset="-122"/>
              </a:rPr>
              <a:t>应用：未来空间</a:t>
            </a:r>
            <a:endParaRPr sz="1400" spc="120" dirty="0">
              <a:solidFill>
                <a:schemeClr val="bg1"/>
              </a:solidFill>
              <a:latin typeface="微软雅黑" panose="020B0503020204020204" charset="-122"/>
              <a:ea typeface="微软雅黑" panose="020B0503020204020204" charset="-122"/>
              <a:cs typeface="思源黑体 CN Medium" pitchFamily="34" charset="-122"/>
            </a:endParaRPr>
          </a:p>
        </p:txBody>
      </p:sp>
      <p:sp>
        <p:nvSpPr>
          <p:cNvPr id="13" name="TextBox 3"/>
          <p:cNvSpPr txBox="1"/>
          <p:nvPr/>
        </p:nvSpPr>
        <p:spPr>
          <a:xfrm>
            <a:off x="7860719" y="1489261"/>
            <a:ext cx="2158551" cy="414020"/>
          </a:xfrm>
          <a:prstGeom prst="rect">
            <a:avLst/>
          </a:prstGeom>
          <a:ln w="12700" cap="flat" cmpd="sng" algn="ctr">
            <a:noFill/>
            <a:prstDash val="dash"/>
            <a:miter lim="800000"/>
          </a:ln>
        </p:spPr>
        <p:style>
          <a:lnRef idx="0">
            <a:schemeClr val="accent1"/>
          </a:lnRef>
          <a:fillRef idx="0">
            <a:srgbClr val="FFFFFF"/>
          </a:fillRef>
          <a:effectRef idx="0">
            <a:srgbClr val="FFFFFF"/>
          </a:effectRef>
          <a:fontRef idx="minor">
            <a:schemeClr val="tx1"/>
          </a:fontRef>
        </p:style>
        <p:txBody>
          <a:bodyPr wrap="square" rtlCol="0">
            <a:spAutoFit/>
          </a:bodyPr>
          <a:p>
            <a:pPr algn="ctr"/>
            <a:r>
              <a:rPr lang="zh-CN" altLang="en-US" sz="2100" spc="100" noProof="0" dirty="0">
                <a:ln>
                  <a:noFill/>
                </a:ln>
                <a:solidFill>
                  <a:schemeClr val="bg2">
                    <a:lumMod val="50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思源黑体 CN Medium" pitchFamily="34" charset="-122"/>
                <a:sym typeface="+mn-ea"/>
              </a:rPr>
              <a:t>价值分布</a:t>
            </a:r>
            <a:endParaRPr lang="zh-CN" altLang="en-US" sz="2100" spc="100" noProof="0" dirty="0">
              <a:ln>
                <a:noFill/>
              </a:ln>
              <a:solidFill>
                <a:schemeClr val="bg2">
                  <a:lumMod val="50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思源黑体 CN Medium" pitchFamily="34" charset="-122"/>
              <a:sym typeface="+mn-ea"/>
            </a:endParaRPr>
          </a:p>
        </p:txBody>
      </p:sp>
      <p:grpSp>
        <p:nvGrpSpPr>
          <p:cNvPr id="31" name="组合 30"/>
          <p:cNvGrpSpPr/>
          <p:nvPr/>
        </p:nvGrpSpPr>
        <p:grpSpPr>
          <a:xfrm>
            <a:off x="1190625" y="1750451"/>
            <a:ext cx="4124325" cy="697230"/>
            <a:chOff x="10993" y="2373"/>
            <a:chExt cx="6495" cy="1344"/>
          </a:xfrm>
        </p:grpSpPr>
        <p:sp>
          <p:nvSpPr>
            <p:cNvPr id="78" name="TextBox 20"/>
            <p:cNvSpPr txBox="1"/>
            <p:nvPr/>
          </p:nvSpPr>
          <p:spPr>
            <a:xfrm>
              <a:off x="10993" y="2373"/>
              <a:ext cx="6495" cy="577"/>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p>
              <a:pPr algn="ctr"/>
              <a:r>
                <a:rPr lang="zh-CN" altLang="en-US" sz="1200" b="1" dirty="0" smtClean="0">
                  <a:solidFill>
                    <a:srgbClr val="FFC000"/>
                  </a:solidFill>
                  <a:latin typeface="微软雅黑" panose="020B0503020204020204" charset="-122"/>
                  <a:ea typeface="微软雅黑" panose="020B0503020204020204" charset="-122"/>
                  <a:cs typeface="Arial" panose="020B0604020202090204" pitchFamily="34" charset="0"/>
                </a:rPr>
                <a:t>制氢</a:t>
              </a:r>
              <a:r>
                <a:rPr lang="zh-CN" altLang="en-US" sz="1200" b="1" dirty="0" smtClean="0">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90204" pitchFamily="34" charset="0"/>
                </a:rPr>
                <a:t>（上游核心）</a:t>
              </a:r>
              <a:endParaRPr lang="zh-CN" altLang="en-US" sz="1200" b="1" dirty="0" smtClean="0">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90204" pitchFamily="34" charset="0"/>
              </a:endParaRPr>
            </a:p>
          </p:txBody>
        </p:sp>
        <p:sp>
          <p:nvSpPr>
            <p:cNvPr id="48" name="Text Box 109"/>
            <p:cNvSpPr txBox="1">
              <a:spLocks noChangeArrowheads="1"/>
            </p:cNvSpPr>
            <p:nvPr/>
          </p:nvSpPr>
          <p:spPr bwMode="auto">
            <a:xfrm>
              <a:off x="10993" y="3058"/>
              <a:ext cx="2290" cy="652"/>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algn="ctr"/>
              <a:r>
                <a:rPr lang="zh-CN" altLang="en-US" sz="1100" dirty="0" smtClean="0">
                  <a:solidFill>
                    <a:schemeClr val="tx1">
                      <a:lumMod val="85000"/>
                      <a:lumOff val="15000"/>
                    </a:schemeClr>
                  </a:solidFill>
                  <a:latin typeface="微软雅黑" panose="020B0503020204020204" charset="-122"/>
                  <a:ea typeface="微软雅黑" panose="020B0503020204020204" charset="-122"/>
                  <a:cs typeface="Arial" panose="020B0604020202090204" pitchFamily="34" charset="0"/>
                  <a:sym typeface="+mn-ea"/>
                </a:rPr>
                <a:t>碱性电解水（ALK）</a:t>
              </a:r>
              <a:endParaRPr lang="zh-CN" altLang="en-US" sz="1100" dirty="0" smtClean="0">
                <a:solidFill>
                  <a:schemeClr val="tx1">
                    <a:lumMod val="85000"/>
                    <a:lumOff val="15000"/>
                  </a:schemeClr>
                </a:solidFill>
                <a:latin typeface="微软雅黑" panose="020B0503020204020204" charset="-122"/>
                <a:ea typeface="微软雅黑" panose="020B0503020204020204" charset="-122"/>
                <a:cs typeface="Arial" panose="020B0604020202090204" pitchFamily="34" charset="0"/>
                <a:sym typeface="+mn-ea"/>
              </a:endParaRPr>
            </a:p>
          </p:txBody>
        </p:sp>
        <p:sp>
          <p:nvSpPr>
            <p:cNvPr id="16" name="Text Box 109"/>
            <p:cNvSpPr txBox="1">
              <a:spLocks noChangeArrowheads="1"/>
            </p:cNvSpPr>
            <p:nvPr/>
          </p:nvSpPr>
          <p:spPr bwMode="auto">
            <a:xfrm>
              <a:off x="13372" y="3065"/>
              <a:ext cx="1956" cy="651"/>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100" dirty="0">
                  <a:solidFill>
                    <a:schemeClr val="tx1">
                      <a:lumMod val="85000"/>
                      <a:lumOff val="15000"/>
                    </a:schemeClr>
                  </a:solidFill>
                  <a:latin typeface="微软雅黑" panose="020B0503020204020204" charset="-122"/>
                  <a:ea typeface="微软雅黑" panose="020B0503020204020204" charset="-122"/>
                  <a:sym typeface="+mn-ea"/>
                </a:rPr>
                <a:t>PEM电解水</a:t>
              </a:r>
              <a:endParaRPr lang="zh-CN" altLang="en-US" sz="1100" dirty="0" smtClean="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17" name="Text Box 109"/>
            <p:cNvSpPr txBox="1">
              <a:spLocks noChangeArrowheads="1"/>
            </p:cNvSpPr>
            <p:nvPr/>
          </p:nvSpPr>
          <p:spPr bwMode="auto">
            <a:xfrm>
              <a:off x="15417" y="3065"/>
              <a:ext cx="2050" cy="652"/>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100" dirty="0">
                  <a:solidFill>
                    <a:schemeClr val="tx1">
                      <a:lumMod val="85000"/>
                      <a:lumOff val="15000"/>
                    </a:schemeClr>
                  </a:solidFill>
                  <a:latin typeface="微软雅黑" panose="020B0503020204020204" charset="-122"/>
                  <a:ea typeface="微软雅黑" panose="020B0503020204020204" charset="-122"/>
                  <a:sym typeface="+mn-ea"/>
                </a:rPr>
                <a:t>副产氢（过渡阶段）</a:t>
              </a:r>
              <a:endParaRPr lang="zh-CN" altLang="en-US" sz="1100" dirty="0" smtClean="0">
                <a:solidFill>
                  <a:schemeClr val="tx1">
                    <a:lumMod val="85000"/>
                    <a:lumOff val="15000"/>
                  </a:schemeClr>
                </a:solidFill>
                <a:latin typeface="微软雅黑" panose="020B0503020204020204" charset="-122"/>
                <a:ea typeface="微软雅黑" panose="020B0503020204020204" charset="-122"/>
                <a:sym typeface="+mn-ea"/>
              </a:endParaRPr>
            </a:p>
          </p:txBody>
        </p:sp>
      </p:grpSp>
      <p:sp>
        <p:nvSpPr>
          <p:cNvPr id="18" name="文本框 17"/>
          <p:cNvSpPr txBox="1"/>
          <p:nvPr/>
        </p:nvSpPr>
        <p:spPr>
          <a:xfrm>
            <a:off x="1203325" y="2559685"/>
            <a:ext cx="2188210" cy="491490"/>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rPr>
              <a:t>成本最高环节</a:t>
            </a:r>
            <a:endParaRPr lang="zh-CN" altLang="en-US" sz="1300">
              <a:solidFill>
                <a:schemeClr val="bg2">
                  <a:lumMod val="50000"/>
                </a:schemeClr>
              </a:solidFill>
              <a:latin typeface="微软雅黑" panose="020B0503020204020204" charset="-122"/>
              <a:ea typeface="微软雅黑" panose="020B0503020204020204" charset="-122"/>
            </a:endParaRPr>
          </a:p>
          <a:p>
            <a:pPr indent="0">
              <a:buFont typeface="Wingdings" panose="05000000000000000000" charset="0"/>
              <a:buNone/>
            </a:pPr>
            <a:endParaRPr lang="zh-CN" altLang="en-US" sz="1300">
              <a:solidFill>
                <a:schemeClr val="bg2">
                  <a:lumMod val="50000"/>
                </a:schemeClr>
              </a:solidFill>
              <a:latin typeface="微软雅黑" panose="020B0503020204020204" charset="-122"/>
              <a:ea typeface="微软雅黑" panose="020B0503020204020204" charset="-122"/>
            </a:endParaRPr>
          </a:p>
        </p:txBody>
      </p:sp>
      <p:sp>
        <p:nvSpPr>
          <p:cNvPr id="32" name="文本框 31"/>
          <p:cNvSpPr txBox="1"/>
          <p:nvPr/>
        </p:nvSpPr>
        <p:spPr>
          <a:xfrm>
            <a:off x="3601085" y="2554605"/>
            <a:ext cx="1662430" cy="29146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sym typeface="+mn-ea"/>
              </a:rPr>
              <a:t>决定氢能经济性</a:t>
            </a:r>
            <a:endParaRPr lang="zh-CN" altLang="en-US" sz="1300">
              <a:solidFill>
                <a:schemeClr val="bg2">
                  <a:lumMod val="50000"/>
                </a:schemeClr>
              </a:solidFill>
              <a:latin typeface="微软雅黑" panose="020B0503020204020204" charset="-122"/>
              <a:ea typeface="微软雅黑" panose="020B0503020204020204" charset="-122"/>
              <a:sym typeface="+mn-ea"/>
            </a:endParaRPr>
          </a:p>
        </p:txBody>
      </p:sp>
      <p:sp>
        <p:nvSpPr>
          <p:cNvPr id="46" name="圆角矩形 45"/>
          <p:cNvSpPr/>
          <p:nvPr/>
        </p:nvSpPr>
        <p:spPr>
          <a:xfrm>
            <a:off x="1212215" y="6306820"/>
            <a:ext cx="4123690" cy="349885"/>
          </a:xfrm>
          <a:prstGeom prst="roundRect">
            <a:avLst/>
          </a:prstGeom>
          <a:solidFill>
            <a:schemeClr val="bg1"/>
          </a:solidFill>
          <a:ln>
            <a:solidFill>
              <a:srgbClr val="6AAF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7" name="AutoShape 103"/>
          <p:cNvSpPr>
            <a:spLocks noChangeArrowheads="1"/>
          </p:cNvSpPr>
          <p:nvPr/>
        </p:nvSpPr>
        <p:spPr bwMode="auto">
          <a:xfrm>
            <a:off x="1190625" y="5231765"/>
            <a:ext cx="4526915" cy="400685"/>
          </a:xfrm>
          <a:prstGeom prst="homePlate">
            <a:avLst>
              <a:gd name="adj" fmla="val 26494"/>
            </a:avLst>
          </a:prstGeom>
        </p:spPr>
        <p:style>
          <a:lnRef idx="2">
            <a:schemeClr val="lt1"/>
          </a:lnRef>
          <a:fillRef idx="1">
            <a:schemeClr val="accent1"/>
          </a:fillRef>
          <a:effectRef idx="1">
            <a:schemeClr val="accent1"/>
          </a:effectRef>
          <a:fontRef idx="minor">
            <a:schemeClr val="lt1"/>
          </a:fontRef>
        </p:style>
        <p:txBody>
          <a:bodyPr lIns="182880" tIns="91440" bIns="91440" anchor="ctr"/>
          <a:lstStyle/>
          <a:p>
            <a:pPr algn="ctr" eaLnBrk="0" hangingPunct="0"/>
            <a:r>
              <a:rPr lang="zh-CN" sz="1600" b="1" dirty="0" smtClean="0">
                <a:solidFill>
                  <a:schemeClr val="bg1"/>
                </a:solidFill>
                <a:latin typeface="微软雅黑" panose="020B0503020204020204" charset="-122"/>
                <a:ea typeface="微软雅黑" panose="020B0503020204020204" charset="-122"/>
              </a:rPr>
              <a:t>下</a:t>
            </a:r>
            <a:r>
              <a:rPr sz="1600" b="1" dirty="0" smtClean="0">
                <a:solidFill>
                  <a:schemeClr val="bg1"/>
                </a:solidFill>
                <a:latin typeface="微软雅黑" panose="020B0503020204020204" charset="-122"/>
                <a:ea typeface="微软雅黑" panose="020B0503020204020204" charset="-122"/>
              </a:rPr>
              <a:t>游应用</a:t>
            </a:r>
            <a:endParaRPr sz="1600" b="1" dirty="0" smtClean="0">
              <a:solidFill>
                <a:schemeClr val="bg1"/>
              </a:solidFill>
              <a:latin typeface="微软雅黑" panose="020B0503020204020204" charset="-122"/>
              <a:ea typeface="微软雅黑" panose="020B0503020204020204" charset="-122"/>
            </a:endParaRPr>
          </a:p>
        </p:txBody>
      </p:sp>
      <p:grpSp>
        <p:nvGrpSpPr>
          <p:cNvPr id="52" name="组合 51"/>
          <p:cNvGrpSpPr/>
          <p:nvPr/>
        </p:nvGrpSpPr>
        <p:grpSpPr>
          <a:xfrm>
            <a:off x="1203325" y="5704596"/>
            <a:ext cx="4110990" cy="301925"/>
            <a:chOff x="10993" y="2373"/>
            <a:chExt cx="6474" cy="582"/>
          </a:xfrm>
        </p:grpSpPr>
        <p:sp>
          <p:nvSpPr>
            <p:cNvPr id="53" name="TextBox 20"/>
            <p:cNvSpPr txBox="1"/>
            <p:nvPr/>
          </p:nvSpPr>
          <p:spPr>
            <a:xfrm>
              <a:off x="10993" y="2373"/>
              <a:ext cx="1957" cy="577"/>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p>
              <a:pPr algn="ctr"/>
              <a:r>
                <a:rPr lang="zh-CN" altLang="en-US" sz="900" b="1" dirty="0" smtClean="0">
                  <a:solidFill>
                    <a:schemeClr val="bg1"/>
                  </a:solidFill>
                  <a:latin typeface="微软雅黑" panose="020B0503020204020204" charset="-122"/>
                  <a:ea typeface="微软雅黑" panose="020B0503020204020204" charset="-122"/>
                  <a:cs typeface="Arial" panose="020B0604020202090204" pitchFamily="34" charset="0"/>
                </a:rPr>
                <a:t>交通</a:t>
              </a:r>
              <a:endParaRPr lang="zh-CN" altLang="en-US" sz="900" b="1" dirty="0" smtClean="0">
                <a:solidFill>
                  <a:schemeClr val="bg1"/>
                </a:solidFill>
                <a:latin typeface="微软雅黑" panose="020B0503020204020204" charset="-122"/>
                <a:ea typeface="微软雅黑" panose="020B0503020204020204" charset="-122"/>
                <a:cs typeface="Arial" panose="020B0604020202090204" pitchFamily="34" charset="0"/>
              </a:endParaRPr>
            </a:p>
          </p:txBody>
        </p:sp>
        <p:sp>
          <p:nvSpPr>
            <p:cNvPr id="54" name="TextBox 21"/>
            <p:cNvSpPr txBox="1"/>
            <p:nvPr/>
          </p:nvSpPr>
          <p:spPr>
            <a:xfrm>
              <a:off x="13013" y="2377"/>
              <a:ext cx="2100" cy="578"/>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sz="900" dirty="0">
                  <a:solidFill>
                    <a:schemeClr val="bg1"/>
                  </a:solidFill>
                  <a:latin typeface="微软雅黑" panose="020B0503020204020204" charset="-122"/>
                  <a:ea typeface="微软雅黑" panose="020B0503020204020204" charset="-122"/>
                </a:rPr>
                <a:t>工业</a:t>
              </a:r>
              <a:endParaRPr lang="zh-CN" altLang="en-US" sz="900" dirty="0">
                <a:solidFill>
                  <a:schemeClr val="bg1"/>
                </a:solidFill>
                <a:latin typeface="微软雅黑" panose="020B0503020204020204" charset="-122"/>
                <a:ea typeface="微软雅黑" panose="020B0503020204020204" charset="-122"/>
              </a:endParaRPr>
            </a:p>
          </p:txBody>
        </p:sp>
        <p:sp>
          <p:nvSpPr>
            <p:cNvPr id="62" name="TextBox 21"/>
            <p:cNvSpPr txBox="1"/>
            <p:nvPr/>
          </p:nvSpPr>
          <p:spPr>
            <a:xfrm>
              <a:off x="15176" y="2380"/>
              <a:ext cx="2291" cy="570"/>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lstStyle>
              <a:defPPr>
                <a:defRPr lang="zh-CN"/>
              </a:defPPr>
              <a:lvl1pPr algn="ctr">
                <a:defRPr sz="1200" b="1">
                  <a:latin typeface="微软雅黑" panose="020B0503020204020204" charset="-122"/>
                  <a:ea typeface="微软雅黑" panose="020B0503020204020204" charset="-122"/>
                  <a:cs typeface="Arial" panose="020B0604020202090204" pitchFamily="34" charset="0"/>
                </a:defRPr>
              </a:lvl1pPr>
            </a:lstStyle>
            <a:p>
              <a:r>
                <a:rPr lang="zh-CN" altLang="en-US" sz="1000" dirty="0">
                  <a:solidFill>
                    <a:schemeClr val="bg1"/>
                  </a:solidFill>
                  <a:latin typeface="微软雅黑" panose="020B0503020204020204" charset="-122"/>
                  <a:ea typeface="微软雅黑" panose="020B0503020204020204" charset="-122"/>
                </a:rPr>
                <a:t>发电</a:t>
              </a:r>
              <a:endParaRPr lang="zh-CN" altLang="en-US" sz="1000" dirty="0">
                <a:solidFill>
                  <a:schemeClr val="bg1"/>
                </a:solidFill>
                <a:latin typeface="微软雅黑" panose="020B0503020204020204" charset="-122"/>
                <a:ea typeface="微软雅黑" panose="020B0503020204020204" charset="-122"/>
              </a:endParaRPr>
            </a:p>
          </p:txBody>
        </p:sp>
      </p:grpSp>
      <p:sp>
        <p:nvSpPr>
          <p:cNvPr id="64" name="文本框 63"/>
          <p:cNvSpPr txBox="1"/>
          <p:nvPr/>
        </p:nvSpPr>
        <p:spPr>
          <a:xfrm>
            <a:off x="2271395" y="6352540"/>
            <a:ext cx="2188210" cy="29146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highlight>
                  <a:srgbClr val="FFFF00"/>
                </a:highlight>
                <a:latin typeface="微软雅黑" panose="020B0503020204020204" charset="-122"/>
                <a:ea typeface="微软雅黑" panose="020B0503020204020204" charset="-122"/>
              </a:rPr>
              <a:t>应用仍在拓展</a:t>
            </a:r>
            <a:endParaRPr lang="zh-CN" altLang="en-US" sz="1300">
              <a:solidFill>
                <a:schemeClr val="bg2">
                  <a:lumMod val="50000"/>
                </a:schemeClr>
              </a:solidFill>
              <a:highlight>
                <a:srgbClr val="FFFF00"/>
              </a:highlight>
              <a:latin typeface="微软雅黑" panose="020B0503020204020204" charset="-122"/>
              <a:ea typeface="微软雅黑" panose="020B0503020204020204" charset="-122"/>
            </a:endParaRPr>
          </a:p>
        </p:txBody>
      </p:sp>
      <p:sp>
        <p:nvSpPr>
          <p:cNvPr id="66" name="Rectangle 5"/>
          <p:cNvSpPr/>
          <p:nvPr/>
        </p:nvSpPr>
        <p:spPr>
          <a:xfrm>
            <a:off x="661035" y="1247775"/>
            <a:ext cx="473075" cy="5408930"/>
          </a:xfrm>
          <a:prstGeom prst="rect">
            <a:avLst/>
          </a:prstGeom>
          <a:gradFill>
            <a:gsLst>
              <a:gs pos="0">
                <a:schemeClr val="bg2">
                  <a:lumMod val="90000"/>
                </a:schemeClr>
              </a:gs>
              <a:gs pos="100000">
                <a:schemeClr val="accent1">
                  <a:lumMod val="20000"/>
                  <a:lumOff val="80000"/>
                </a:schemeClr>
              </a:gs>
            </a:gsLst>
            <a:lin scaled="0"/>
          </a:gra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tIns="90000" bIns="90000" numCol="1" spcCol="0" rtlCol="0" fromWordArt="0" anchor="ctr" anchorCtr="0" forceAA="0" compatLnSpc="1">
            <a:noAutofit/>
          </a:bodyPr>
          <a:p>
            <a:pPr lvl="0" algn="ctr">
              <a:buClrTx/>
              <a:buSzTx/>
              <a:buFontTx/>
            </a:pPr>
            <a:r>
              <a:rPr lang="zh-CN" altLang="en-US" sz="2600" b="1" cap="all" noProof="0" dirty="0">
                <a:ln>
                  <a:noFill/>
                </a:ln>
                <a:solidFill>
                  <a:schemeClr val="tx1">
                    <a:lumMod val="85000"/>
                    <a:lumOff val="15000"/>
                  </a:schemeClr>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氢能</a:t>
            </a:r>
            <a:r>
              <a:rPr lang="zh-CN" altLang="en-US" sz="2600" b="1" cap="all" noProof="0" dirty="0">
                <a:ln>
                  <a:noFill/>
                </a:ln>
                <a:solidFill>
                  <a:schemeClr val="tx1">
                    <a:lumMod val="85000"/>
                    <a:lumOff val="15000"/>
                  </a:schemeClr>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产业链</a:t>
            </a:r>
            <a:endParaRPr lang="zh-CN" altLang="en-US" sz="2600" b="1" cap="all" noProof="0" dirty="0">
              <a:ln>
                <a:noFill/>
              </a:ln>
              <a:solidFill>
                <a:schemeClr val="tx1">
                  <a:lumMod val="85000"/>
                  <a:lumOff val="15000"/>
                </a:schemeClr>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67" name="文本框 66"/>
          <p:cNvSpPr txBox="1"/>
          <p:nvPr/>
        </p:nvSpPr>
        <p:spPr>
          <a:xfrm>
            <a:off x="6019165" y="5824855"/>
            <a:ext cx="6494780" cy="553085"/>
          </a:xfrm>
          <a:prstGeom prst="rect">
            <a:avLst/>
          </a:prstGeom>
        </p:spPr>
        <p:txBody>
          <a:bodyPr wrap="square">
            <a:spAutoFit/>
          </a:bodyPr>
          <a:p>
            <a:pPr algn="ctr">
              <a:lnSpc>
                <a:spcPct val="150000"/>
              </a:lnSpc>
            </a:pPr>
            <a:r>
              <a:rPr lang="zh-CN" altLang="en-US" sz="190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氢能产业核心在于</a:t>
            </a:r>
            <a:r>
              <a:rPr lang="zh-CN" altLang="en-US" sz="2000" b="1">
                <a:solidFill>
                  <a:srgbClr val="0070C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“制储运用全链条协同”</a:t>
            </a:r>
            <a:endParaRPr lang="zh-CN" altLang="en-US" sz="190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endParaRPr>
          </a:p>
        </p:txBody>
      </p:sp>
      <p:sp>
        <p:nvSpPr>
          <p:cNvPr id="5" name="圆角矩形 4"/>
          <p:cNvSpPr/>
          <p:nvPr/>
        </p:nvSpPr>
        <p:spPr>
          <a:xfrm>
            <a:off x="1198880" y="3626485"/>
            <a:ext cx="4123690" cy="349885"/>
          </a:xfrm>
          <a:prstGeom prst="roundRect">
            <a:avLst/>
          </a:prstGeom>
          <a:solidFill>
            <a:schemeClr val="bg1"/>
          </a:solidFill>
          <a:ln>
            <a:solidFill>
              <a:srgbClr val="6AAF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6" name="组合 5"/>
          <p:cNvGrpSpPr/>
          <p:nvPr/>
        </p:nvGrpSpPr>
        <p:grpSpPr>
          <a:xfrm>
            <a:off x="1198880" y="2845826"/>
            <a:ext cx="4124325" cy="697230"/>
            <a:chOff x="10993" y="2373"/>
            <a:chExt cx="6495" cy="1344"/>
          </a:xfrm>
        </p:grpSpPr>
        <p:sp>
          <p:nvSpPr>
            <p:cNvPr id="7" name="TextBox 20"/>
            <p:cNvSpPr txBox="1"/>
            <p:nvPr/>
          </p:nvSpPr>
          <p:spPr>
            <a:xfrm>
              <a:off x="10993" y="2373"/>
              <a:ext cx="6495" cy="577"/>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p>
              <a:pPr algn="ctr"/>
              <a:r>
                <a:rPr lang="zh-CN" altLang="en-US" sz="1200" b="1" dirty="0" smtClean="0">
                  <a:latin typeface="微软雅黑" panose="020B0503020204020204" charset="-122"/>
                  <a:ea typeface="微软雅黑" panose="020B0503020204020204" charset="-122"/>
                  <a:cs typeface="Arial" panose="020B0604020202090204" pitchFamily="34" charset="0"/>
                </a:rPr>
                <a:t>储运</a:t>
              </a:r>
              <a:endParaRPr lang="zh-CN" altLang="en-US" sz="1200" b="1" dirty="0" smtClean="0">
                <a:latin typeface="微软雅黑" panose="020B0503020204020204" charset="-122"/>
                <a:ea typeface="微软雅黑" panose="020B0503020204020204" charset="-122"/>
                <a:cs typeface="Arial" panose="020B0604020202090204" pitchFamily="34" charset="0"/>
              </a:endParaRPr>
            </a:p>
          </p:txBody>
        </p:sp>
        <p:sp>
          <p:nvSpPr>
            <p:cNvPr id="9" name="Text Box 109"/>
            <p:cNvSpPr txBox="1">
              <a:spLocks noChangeArrowheads="1"/>
            </p:cNvSpPr>
            <p:nvPr/>
          </p:nvSpPr>
          <p:spPr bwMode="auto">
            <a:xfrm>
              <a:off x="10993" y="3058"/>
              <a:ext cx="2290" cy="652"/>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algn="ctr"/>
              <a:r>
                <a:rPr lang="zh-CN" altLang="en-US" sz="1100" dirty="0" smtClean="0">
                  <a:solidFill>
                    <a:schemeClr val="tx1">
                      <a:lumMod val="85000"/>
                      <a:lumOff val="15000"/>
                    </a:schemeClr>
                  </a:solidFill>
                  <a:latin typeface="微软雅黑" panose="020B0503020204020204" charset="-122"/>
                  <a:ea typeface="微软雅黑" panose="020B0503020204020204" charset="-122"/>
                  <a:cs typeface="Arial" panose="020B0604020202090204" pitchFamily="34" charset="0"/>
                  <a:sym typeface="+mn-ea"/>
                </a:rPr>
                <a:t>高压气态储氢</a:t>
              </a:r>
              <a:endParaRPr lang="zh-CN" altLang="en-US" sz="1100" dirty="0" smtClean="0">
                <a:solidFill>
                  <a:schemeClr val="tx1">
                    <a:lumMod val="85000"/>
                    <a:lumOff val="15000"/>
                  </a:schemeClr>
                </a:solidFill>
                <a:latin typeface="微软雅黑" panose="020B0503020204020204" charset="-122"/>
                <a:ea typeface="微软雅黑" panose="020B0503020204020204" charset="-122"/>
                <a:cs typeface="Arial" panose="020B0604020202090204" pitchFamily="34" charset="0"/>
                <a:sym typeface="+mn-ea"/>
              </a:endParaRPr>
            </a:p>
          </p:txBody>
        </p:sp>
        <p:sp>
          <p:nvSpPr>
            <p:cNvPr id="10" name="Text Box 109"/>
            <p:cNvSpPr txBox="1">
              <a:spLocks noChangeArrowheads="1"/>
            </p:cNvSpPr>
            <p:nvPr/>
          </p:nvSpPr>
          <p:spPr bwMode="auto">
            <a:xfrm>
              <a:off x="13372" y="3065"/>
              <a:ext cx="1956" cy="651"/>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100" dirty="0">
                  <a:solidFill>
                    <a:schemeClr val="tx1">
                      <a:lumMod val="85000"/>
                      <a:lumOff val="15000"/>
                    </a:schemeClr>
                  </a:solidFill>
                  <a:latin typeface="微软雅黑" panose="020B0503020204020204" charset="-122"/>
                  <a:ea typeface="微软雅黑" panose="020B0503020204020204" charset="-122"/>
                  <a:sym typeface="+mn-ea"/>
                </a:rPr>
                <a:t>液氢储运</a:t>
              </a:r>
              <a:endParaRPr lang="zh-CN" altLang="en-US" sz="110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20" name="Text Box 109"/>
            <p:cNvSpPr txBox="1">
              <a:spLocks noChangeArrowheads="1"/>
            </p:cNvSpPr>
            <p:nvPr/>
          </p:nvSpPr>
          <p:spPr bwMode="auto">
            <a:xfrm>
              <a:off x="15417" y="3065"/>
              <a:ext cx="2050" cy="652"/>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100" dirty="0">
                  <a:solidFill>
                    <a:schemeClr val="tx1">
                      <a:lumMod val="85000"/>
                      <a:lumOff val="15000"/>
                    </a:schemeClr>
                  </a:solidFill>
                  <a:latin typeface="微软雅黑" panose="020B0503020204020204" charset="-122"/>
                  <a:ea typeface="微软雅黑" panose="020B0503020204020204" charset="-122"/>
                  <a:sym typeface="+mn-ea"/>
                </a:rPr>
                <a:t>管道输送</a:t>
              </a:r>
              <a:endParaRPr lang="zh-CN" altLang="en-US" sz="1100" dirty="0">
                <a:solidFill>
                  <a:schemeClr val="tx1">
                    <a:lumMod val="85000"/>
                    <a:lumOff val="15000"/>
                  </a:schemeClr>
                </a:solidFill>
                <a:latin typeface="微软雅黑" panose="020B0503020204020204" charset="-122"/>
                <a:ea typeface="微软雅黑" panose="020B0503020204020204" charset="-122"/>
                <a:sym typeface="+mn-ea"/>
              </a:endParaRPr>
            </a:p>
          </p:txBody>
        </p:sp>
      </p:grpSp>
      <p:sp>
        <p:nvSpPr>
          <p:cNvPr id="21" name="文本框 20"/>
          <p:cNvSpPr txBox="1"/>
          <p:nvPr/>
        </p:nvSpPr>
        <p:spPr>
          <a:xfrm>
            <a:off x="1224915" y="3662680"/>
            <a:ext cx="2188210" cy="29146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rPr>
              <a:t>技术难度大</a:t>
            </a:r>
            <a:endParaRPr lang="zh-CN" altLang="en-US" sz="1300">
              <a:solidFill>
                <a:schemeClr val="bg2">
                  <a:lumMod val="50000"/>
                </a:schemeClr>
              </a:solidFill>
              <a:latin typeface="微软雅黑" panose="020B0503020204020204" charset="-122"/>
              <a:ea typeface="微软雅黑" panose="020B0503020204020204" charset="-122"/>
            </a:endParaRPr>
          </a:p>
        </p:txBody>
      </p:sp>
      <p:sp>
        <p:nvSpPr>
          <p:cNvPr id="22" name="文本框 21"/>
          <p:cNvSpPr txBox="1"/>
          <p:nvPr/>
        </p:nvSpPr>
        <p:spPr>
          <a:xfrm>
            <a:off x="3609340" y="3649980"/>
            <a:ext cx="1662430" cy="29146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sym typeface="+mn-ea"/>
              </a:rPr>
              <a:t>成本高</a:t>
            </a:r>
            <a:endParaRPr lang="zh-CN" altLang="en-US" sz="1300">
              <a:solidFill>
                <a:schemeClr val="bg2">
                  <a:lumMod val="50000"/>
                </a:schemeClr>
              </a:solidFill>
              <a:latin typeface="微软雅黑" panose="020B0503020204020204" charset="-122"/>
              <a:ea typeface="微软雅黑" panose="020B0503020204020204" charset="-122"/>
              <a:sym typeface="+mn-ea"/>
            </a:endParaRPr>
          </a:p>
        </p:txBody>
      </p:sp>
      <p:sp>
        <p:nvSpPr>
          <p:cNvPr id="23" name="圆角矩形 22"/>
          <p:cNvSpPr/>
          <p:nvPr/>
        </p:nvSpPr>
        <p:spPr>
          <a:xfrm>
            <a:off x="1198245" y="4820285"/>
            <a:ext cx="4123690" cy="349885"/>
          </a:xfrm>
          <a:prstGeom prst="roundRect">
            <a:avLst/>
          </a:prstGeom>
          <a:solidFill>
            <a:schemeClr val="bg1"/>
          </a:solidFill>
          <a:ln>
            <a:solidFill>
              <a:srgbClr val="6AAF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4" name="组合 23"/>
          <p:cNvGrpSpPr/>
          <p:nvPr/>
        </p:nvGrpSpPr>
        <p:grpSpPr>
          <a:xfrm>
            <a:off x="1198245" y="4039626"/>
            <a:ext cx="4124960" cy="693599"/>
            <a:chOff x="10993" y="2373"/>
            <a:chExt cx="6496" cy="1337"/>
          </a:xfrm>
        </p:grpSpPr>
        <p:sp>
          <p:nvSpPr>
            <p:cNvPr id="25" name="TextBox 20"/>
            <p:cNvSpPr txBox="1"/>
            <p:nvPr/>
          </p:nvSpPr>
          <p:spPr>
            <a:xfrm>
              <a:off x="10993" y="2373"/>
              <a:ext cx="6495" cy="577"/>
            </a:xfrm>
            <a:prstGeom prst="rect">
              <a:avLst/>
            </a:prstGeom>
          </p:spPr>
          <p:style>
            <a:lnRef idx="0">
              <a:srgbClr val="FFFFFF"/>
            </a:lnRef>
            <a:fillRef idx="3">
              <a:schemeClr val="accent1"/>
            </a:fillRef>
            <a:effectRef idx="0">
              <a:srgbClr val="FFFFFF"/>
            </a:effectRef>
            <a:fontRef idx="minor">
              <a:schemeClr val="lt1"/>
            </a:fontRef>
          </p:style>
          <p:txBody>
            <a:bodyPr wrap="square" tIns="90000" bIns="90000" rtlCol="0">
              <a:noAutofit/>
            </a:bodyPr>
            <a:p>
              <a:pPr algn="ctr"/>
              <a:r>
                <a:rPr lang="zh-CN" altLang="en-US" sz="1200" b="1" dirty="0" smtClean="0">
                  <a:latin typeface="微软雅黑" panose="020B0503020204020204" charset="-122"/>
                  <a:ea typeface="微软雅黑" panose="020B0503020204020204" charset="-122"/>
                  <a:cs typeface="Arial" panose="020B0604020202090204" pitchFamily="34" charset="0"/>
                </a:rPr>
                <a:t>加氢（基础设施）</a:t>
              </a:r>
              <a:endParaRPr lang="zh-CN" altLang="en-US" sz="1200" b="1" dirty="0" smtClean="0">
                <a:latin typeface="微软雅黑" panose="020B0503020204020204" charset="-122"/>
                <a:ea typeface="微软雅黑" panose="020B0503020204020204" charset="-122"/>
                <a:cs typeface="Arial" panose="020B0604020202090204" pitchFamily="34" charset="0"/>
              </a:endParaRPr>
            </a:p>
          </p:txBody>
        </p:sp>
        <p:sp>
          <p:nvSpPr>
            <p:cNvPr id="26" name="Text Box 109"/>
            <p:cNvSpPr txBox="1">
              <a:spLocks noChangeArrowheads="1"/>
            </p:cNvSpPr>
            <p:nvPr/>
          </p:nvSpPr>
          <p:spPr bwMode="auto">
            <a:xfrm>
              <a:off x="10993" y="3058"/>
              <a:ext cx="3306" cy="652"/>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algn="ctr"/>
              <a:r>
                <a:rPr lang="zh-CN" altLang="en-US" sz="1200" dirty="0" smtClean="0">
                  <a:solidFill>
                    <a:schemeClr val="tx1">
                      <a:lumMod val="85000"/>
                      <a:lumOff val="15000"/>
                    </a:schemeClr>
                  </a:solidFill>
                  <a:latin typeface="微软雅黑" panose="020B0503020204020204" charset="-122"/>
                  <a:ea typeface="微软雅黑" panose="020B0503020204020204" charset="-122"/>
                  <a:cs typeface="Arial" panose="020B0604020202090204" pitchFamily="34" charset="0"/>
                  <a:sym typeface="+mn-ea"/>
                </a:rPr>
                <a:t>加氢站</a:t>
              </a:r>
              <a:endParaRPr lang="zh-CN" altLang="en-US" sz="1200" dirty="0" smtClean="0">
                <a:solidFill>
                  <a:schemeClr val="tx1">
                    <a:lumMod val="85000"/>
                    <a:lumOff val="15000"/>
                  </a:schemeClr>
                </a:solidFill>
                <a:latin typeface="微软雅黑" panose="020B0503020204020204" charset="-122"/>
                <a:ea typeface="微软雅黑" panose="020B0503020204020204" charset="-122"/>
                <a:cs typeface="Arial" panose="020B0604020202090204" pitchFamily="34" charset="0"/>
                <a:sym typeface="+mn-ea"/>
              </a:endParaRPr>
            </a:p>
          </p:txBody>
        </p:sp>
        <p:sp>
          <p:nvSpPr>
            <p:cNvPr id="27" name="Text Box 109"/>
            <p:cNvSpPr txBox="1">
              <a:spLocks noChangeArrowheads="1"/>
            </p:cNvSpPr>
            <p:nvPr/>
          </p:nvSpPr>
          <p:spPr bwMode="auto">
            <a:xfrm>
              <a:off x="14446" y="3058"/>
              <a:ext cx="3043" cy="651"/>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200" dirty="0">
                  <a:solidFill>
                    <a:schemeClr val="tx1">
                      <a:lumMod val="85000"/>
                      <a:lumOff val="15000"/>
                    </a:schemeClr>
                  </a:solidFill>
                  <a:latin typeface="微软雅黑" panose="020B0503020204020204" charset="-122"/>
                  <a:ea typeface="微软雅黑" panose="020B0503020204020204" charset="-122"/>
                  <a:sym typeface="+mn-ea"/>
                </a:rPr>
                <a:t>储氢系统</a:t>
              </a:r>
              <a:endParaRPr lang="zh-CN" altLang="en-US" sz="1200" dirty="0">
                <a:solidFill>
                  <a:schemeClr val="tx1">
                    <a:lumMod val="85000"/>
                    <a:lumOff val="15000"/>
                  </a:schemeClr>
                </a:solidFill>
                <a:latin typeface="微软雅黑" panose="020B0503020204020204" charset="-122"/>
                <a:ea typeface="微软雅黑" panose="020B0503020204020204" charset="-122"/>
                <a:sym typeface="+mn-ea"/>
              </a:endParaRPr>
            </a:p>
          </p:txBody>
        </p:sp>
      </p:grpSp>
      <p:sp>
        <p:nvSpPr>
          <p:cNvPr id="29" name="文本框 28"/>
          <p:cNvSpPr txBox="1"/>
          <p:nvPr/>
        </p:nvSpPr>
        <p:spPr>
          <a:xfrm>
            <a:off x="1224280" y="4856480"/>
            <a:ext cx="2188210" cy="29146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rPr>
              <a:t>投资大</a:t>
            </a:r>
            <a:endParaRPr lang="zh-CN" altLang="en-US" sz="1300">
              <a:solidFill>
                <a:schemeClr val="bg2">
                  <a:lumMod val="50000"/>
                </a:schemeClr>
              </a:solidFill>
              <a:latin typeface="微软雅黑" panose="020B0503020204020204" charset="-122"/>
              <a:ea typeface="微软雅黑" panose="020B0503020204020204" charset="-122"/>
            </a:endParaRPr>
          </a:p>
        </p:txBody>
      </p:sp>
      <p:sp>
        <p:nvSpPr>
          <p:cNvPr id="30" name="文本框 29"/>
          <p:cNvSpPr txBox="1"/>
          <p:nvPr/>
        </p:nvSpPr>
        <p:spPr>
          <a:xfrm>
            <a:off x="3608705" y="4843780"/>
            <a:ext cx="1662430" cy="291465"/>
          </a:xfrm>
          <a:prstGeom prst="rect">
            <a:avLst/>
          </a:prstGeom>
          <a:noFill/>
          <a:effectLst>
            <a:outerShdw blurRad="50800" dist="38100" dir="2700000" algn="tl" rotWithShape="0">
              <a:prstClr val="black">
                <a:alpha val="40000"/>
              </a:prstClr>
            </a:outerShdw>
          </a:effectLst>
        </p:spPr>
        <p:txBody>
          <a:bodyPr wrap="square" rtlCol="0">
            <a:spAutoFit/>
          </a:bodyPr>
          <a:p>
            <a:pPr marL="285750" indent="-285750">
              <a:buFont typeface="Wingdings" panose="05000000000000000000" charset="0"/>
              <a:buChar char=""/>
            </a:pPr>
            <a:r>
              <a:rPr lang="zh-CN" altLang="en-US" sz="1300">
                <a:solidFill>
                  <a:schemeClr val="bg2">
                    <a:lumMod val="50000"/>
                  </a:schemeClr>
                </a:solidFill>
                <a:latin typeface="微软雅黑" panose="020B0503020204020204" charset="-122"/>
                <a:ea typeface="微软雅黑" panose="020B0503020204020204" charset="-122"/>
                <a:sym typeface="+mn-ea"/>
              </a:rPr>
              <a:t>布局初期</a:t>
            </a:r>
            <a:endParaRPr lang="zh-CN" altLang="en-US" sz="1300">
              <a:solidFill>
                <a:schemeClr val="bg2">
                  <a:lumMod val="50000"/>
                </a:schemeClr>
              </a:solidFill>
              <a:latin typeface="微软雅黑" panose="020B0503020204020204" charset="-122"/>
              <a:ea typeface="微软雅黑" panose="020B0503020204020204" charset="-122"/>
              <a:sym typeface="+mn-ea"/>
            </a:endParaRPr>
          </a:p>
        </p:txBody>
      </p:sp>
      <p:sp>
        <p:nvSpPr>
          <p:cNvPr id="38" name="Text Box 109"/>
          <p:cNvSpPr txBox="1">
            <a:spLocks noChangeArrowheads="1"/>
          </p:cNvSpPr>
          <p:nvPr/>
        </p:nvSpPr>
        <p:spPr bwMode="auto">
          <a:xfrm>
            <a:off x="1210945" y="6035040"/>
            <a:ext cx="1234440" cy="22098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algn="ctr"/>
            <a:r>
              <a:rPr lang="zh-CN" altLang="en-US" sz="1100" dirty="0" smtClean="0">
                <a:solidFill>
                  <a:schemeClr val="tx1">
                    <a:lumMod val="85000"/>
                    <a:lumOff val="15000"/>
                  </a:schemeClr>
                </a:solidFill>
                <a:latin typeface="微软雅黑" panose="020B0503020204020204" charset="-122"/>
                <a:ea typeface="微软雅黑" panose="020B0503020204020204" charset="-122"/>
                <a:cs typeface="Arial" panose="020B0604020202090204" pitchFamily="34" charset="0"/>
                <a:sym typeface="+mn-ea"/>
              </a:rPr>
              <a:t>燃料电池</a:t>
            </a:r>
            <a:endParaRPr lang="zh-CN" altLang="en-US" sz="1100" dirty="0" smtClean="0">
              <a:solidFill>
                <a:schemeClr val="tx1">
                  <a:lumMod val="85000"/>
                  <a:lumOff val="15000"/>
                </a:schemeClr>
              </a:solidFill>
              <a:latin typeface="微软雅黑" panose="020B0503020204020204" charset="-122"/>
              <a:ea typeface="微软雅黑" panose="020B0503020204020204" charset="-122"/>
              <a:cs typeface="Arial" panose="020B0604020202090204" pitchFamily="34" charset="0"/>
              <a:sym typeface="+mn-ea"/>
            </a:endParaRPr>
          </a:p>
        </p:txBody>
      </p:sp>
      <p:sp>
        <p:nvSpPr>
          <p:cNvPr id="41" name="Text Box 109"/>
          <p:cNvSpPr txBox="1">
            <a:spLocks noChangeArrowheads="1"/>
          </p:cNvSpPr>
          <p:nvPr/>
        </p:nvSpPr>
        <p:spPr bwMode="auto">
          <a:xfrm>
            <a:off x="2486660" y="6038850"/>
            <a:ext cx="1334135" cy="22098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100" dirty="0">
                <a:solidFill>
                  <a:schemeClr val="tx1">
                    <a:lumMod val="85000"/>
                    <a:lumOff val="15000"/>
                  </a:schemeClr>
                </a:solidFill>
                <a:latin typeface="微软雅黑" panose="020B0503020204020204" charset="-122"/>
                <a:ea typeface="微软雅黑" panose="020B0503020204020204" charset="-122"/>
                <a:sym typeface="+mn-ea"/>
              </a:rPr>
              <a:t>炼钢 / 化工</a:t>
            </a:r>
            <a:endParaRPr lang="zh-CN" altLang="en-US" sz="110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42" name="Text Box 109"/>
          <p:cNvSpPr txBox="1">
            <a:spLocks noChangeArrowheads="1"/>
          </p:cNvSpPr>
          <p:nvPr/>
        </p:nvSpPr>
        <p:spPr bwMode="auto">
          <a:xfrm>
            <a:off x="3859530" y="6038850"/>
            <a:ext cx="1450340" cy="220980"/>
          </a:xfrm>
          <a:prstGeom prst="rect">
            <a:avLst/>
          </a:prstGeom>
          <a:solidFill>
            <a:schemeClr val="accent1">
              <a:lumMod val="20000"/>
              <a:lumOff val="80000"/>
            </a:schemeClr>
          </a:solidFill>
          <a:ln w="19050" algn="ctr">
            <a:noFill/>
            <a:miter lim="800000"/>
            <a:headEnd type="none" w="lg" len="lg"/>
            <a:tailEnd type="none" w="lg" len="lg"/>
          </a:ln>
        </p:spPr>
        <p:txBody>
          <a:bodyPr lIns="36000" tIns="18000" rIns="36000" bIns="18000" anchor="ctr">
            <a:noAutofit/>
          </a:bodyPr>
          <a:p>
            <a:pPr lvl="0" algn="ctr">
              <a:buClrTx/>
              <a:buSzTx/>
              <a:buFontTx/>
            </a:pPr>
            <a:r>
              <a:rPr lang="zh-CN" altLang="en-US" sz="1100" dirty="0">
                <a:solidFill>
                  <a:schemeClr val="tx1">
                    <a:lumMod val="85000"/>
                    <a:lumOff val="15000"/>
                  </a:schemeClr>
                </a:solidFill>
                <a:latin typeface="微软雅黑" panose="020B0503020204020204" charset="-122"/>
                <a:ea typeface="微软雅黑" panose="020B0503020204020204" charset="-122"/>
                <a:sym typeface="+mn-ea"/>
              </a:rPr>
              <a:t>储能/调峰</a:t>
            </a:r>
            <a:endParaRPr lang="zh-CN" altLang="en-US" sz="1100" dirty="0">
              <a:solidFill>
                <a:schemeClr val="tx1">
                  <a:lumMod val="85000"/>
                  <a:lumOff val="15000"/>
                </a:schemeClr>
              </a:solidFill>
              <a:latin typeface="微软雅黑" panose="020B0503020204020204" charset="-122"/>
              <a:ea typeface="微软雅黑" panose="020B0503020204020204" charset="-122"/>
              <a:sym typeface="+mn-ea"/>
            </a:endParaRPr>
          </a:p>
        </p:txBody>
      </p:sp>
      <p:pic>
        <p:nvPicPr>
          <p:cNvPr id="43" name="图片 42" descr="20230628104839_646"/>
          <p:cNvPicPr>
            <a:picLocks noChangeAspect="1"/>
          </p:cNvPicPr>
          <p:nvPr/>
        </p:nvPicPr>
        <p:blipFill>
          <a:blip r:embed="rId7"/>
          <a:stretch>
            <a:fillRect/>
          </a:stretch>
        </p:blipFill>
        <p:spPr>
          <a:xfrm>
            <a:off x="9232900" y="3331845"/>
            <a:ext cx="2841625" cy="2261235"/>
          </a:xfrm>
          <a:prstGeom prst="rect">
            <a:avLst/>
          </a:prstGeom>
        </p:spPr>
      </p:pic>
      <p:pic>
        <p:nvPicPr>
          <p:cNvPr id="63" name="图片 62" descr="hydrogen_1140x640"/>
          <p:cNvPicPr>
            <a:picLocks noChangeAspect="1"/>
          </p:cNvPicPr>
          <p:nvPr/>
        </p:nvPicPr>
        <p:blipFill>
          <a:blip r:embed="rId8"/>
          <a:srcRect l="19790" t="7160" r="8141" b="10040"/>
          <a:stretch>
            <a:fillRect/>
          </a:stretch>
        </p:blipFill>
        <p:spPr>
          <a:xfrm>
            <a:off x="6064250" y="3331845"/>
            <a:ext cx="3052445" cy="22618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660400" y="406400"/>
            <a:ext cx="317500" cy="317500"/>
          </a:xfrm>
          <a:prstGeom prst="ellipse">
            <a:avLst/>
          </a:prstGeom>
          <a:solidFill>
            <a:srgbClr val="1678CC">
              <a:alpha val="100000"/>
            </a:srgbClr>
          </a:solidFill>
          <a:ln w="12700" cap="flat" cmpd="sng">
            <a:solidFill>
              <a:srgbClr val="1E69D5">
                <a:alpha val="100000"/>
              </a:srgbClr>
            </a:solidFill>
            <a:prstDash val="solid"/>
            <a:miter lim="8000000"/>
          </a:ln>
          <a:effectLst>
            <a:outerShdw blurRad="101600" dist="63500" dir="2700000" algn="tl" rotWithShape="0">
              <a:srgbClr val="1E69D5">
                <a:alpha val="20000"/>
              </a:srgbClr>
            </a:outerShdw>
          </a:effectLst>
        </p:spPr>
        <p:txBody>
          <a:bodyPr vert="horz" wrap="square" lIns="63500" tIns="63500" rIns="63500" bIns="63500" rtlCol="0" anchor="ctr"/>
          <a:lstStyle/>
          <a:p>
            <a:pPr algn="ctr">
              <a:defRPr/>
            </a:pPr>
          </a:p>
        </p:txBody>
      </p:sp>
      <p:sp>
        <p:nvSpPr>
          <p:cNvPr id="3" name="AutoShape 3"/>
          <p:cNvSpPr/>
          <p:nvPr/>
        </p:nvSpPr>
        <p:spPr>
          <a:xfrm>
            <a:off x="495300" y="406400"/>
            <a:ext cx="317500" cy="317500"/>
          </a:xfrm>
          <a:prstGeom prst="ellipse">
            <a:avLst/>
          </a:prstGeom>
          <a:solidFill>
            <a:srgbClr val="FFFFFF">
              <a:alpha val="100000"/>
            </a:srgbClr>
          </a:solidFill>
          <a:ln w="12700" cap="flat" cmpd="sng">
            <a:solidFill>
              <a:srgbClr val="1E69D5">
                <a:alpha val="100000"/>
              </a:srgbClr>
            </a:solidFill>
            <a:prstDash val="solid"/>
            <a:miter lim="8000000"/>
          </a:ln>
          <a:effectLst>
            <a:outerShdw blurRad="101600" dist="63500" dir="2700000" algn="tl" rotWithShape="0">
              <a:srgbClr val="1E69D5">
                <a:alpha val="20000"/>
              </a:srgbClr>
            </a:outerShdw>
          </a:effectLst>
        </p:spPr>
        <p:txBody>
          <a:bodyPr vert="horz" wrap="square" lIns="63500" tIns="63500" rIns="63500" bIns="63500" rtlCol="0" anchor="ctr"/>
          <a:lstStyle/>
          <a:p>
            <a:pPr algn="ctr">
              <a:defRPr/>
            </a:pPr>
          </a:p>
        </p:txBody>
      </p:sp>
      <p:sp>
        <p:nvSpPr>
          <p:cNvPr id="4" name="AutoShape 4"/>
          <p:cNvSpPr/>
          <p:nvPr/>
        </p:nvSpPr>
        <p:spPr>
          <a:xfrm>
            <a:off x="1104900" y="279400"/>
            <a:ext cx="8458200" cy="927100"/>
          </a:xfrm>
          <a:prstGeom prst="rect">
            <a:avLst/>
          </a:prstGeom>
          <a:noFill/>
          <a:ln w="12700" cap="flat" cmpd="sng">
            <a:noFill/>
            <a:prstDash val="solid"/>
            <a:round/>
          </a:ln>
        </p:spPr>
        <p:txBody>
          <a:bodyPr vert="horz" wrap="square" lIns="88900" tIns="50800" rIns="88900" bIns="50800" rtlCol="0" anchor="t" anchorCtr="0"/>
          <a:lstStyle/>
          <a:p>
            <a:pPr indent="0" algn="l">
              <a:lnSpc>
                <a:spcPct val="100000"/>
              </a:lnSpc>
              <a:defRPr/>
            </a:pPr>
            <a:r>
              <a:rPr lang="en-US" sz="3200" b="1" i="0" u="none" strike="noStrike">
                <a:solidFill>
                  <a:srgbClr val="1678CC"/>
                </a:solidFill>
                <a:effectLst>
                  <a:outerShdw blurRad="38100" dist="25400" dir="5400000" algn="tl"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氢能产业：整体发展情况</a:t>
            </a:r>
            <a:endParaRPr lang="en-US" sz="1100"/>
          </a:p>
          <a:p>
            <a:pPr indent="0" algn="l">
              <a:lnSpc>
                <a:spcPct val="100000"/>
              </a:lnSpc>
            </a:pPr>
            <a:r>
              <a:rPr lang="en-US" sz="2200" b="0" i="0" u="none" strike="noStrike">
                <a:solidFill>
                  <a:srgbClr val="1678CC"/>
                </a:solidFill>
                <a:latin typeface="微软雅黑" panose="020B0503020204020204" charset="-122"/>
                <a:ea typeface="微软雅黑" panose="020B0503020204020204" charset="-122"/>
                <a:cs typeface="微软雅黑" panose="020B0503020204020204" charset="-122"/>
                <a:sym typeface="微软雅黑" panose="020B0503020204020204" charset="-122"/>
              </a:rPr>
              <a:t>全球稳步增长 · 中国加速布局 · 政策与技术双轮驱动</a:t>
            </a:r>
            <a:endParaRPr lang="en-US" sz="2200" b="0" i="0" u="none" strike="noStrike">
              <a:solidFill>
                <a:srgbClr val="1678CC"/>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5" name="Picture 5"/>
          <p:cNvPicPr>
            <a:picLocks noChangeAspect="1"/>
          </p:cNvPicPr>
          <p:nvPr/>
        </p:nvPicPr>
        <p:blipFill>
          <a:blip r:embed="rId1"/>
          <a:srcRect l="4152" r="4152"/>
          <a:stretch>
            <a:fillRect/>
          </a:stretch>
        </p:blipFill>
        <p:spPr>
          <a:xfrm>
            <a:off x="10731500" y="317500"/>
            <a:ext cx="1054100" cy="215900"/>
          </a:xfrm>
          <a:prstGeom prst="rect">
            <a:avLst/>
          </a:prstGeom>
          <a:noFill/>
          <a:ln w="25400" cap="flat" cmpd="sng">
            <a:noFill/>
            <a:prstDash val="solid"/>
            <a:round/>
          </a:ln>
        </p:spPr>
      </p:pic>
      <p:pic>
        <p:nvPicPr>
          <p:cNvPr id="6" name="Picture 6"/>
          <p:cNvPicPr>
            <a:picLocks noChangeAspect="1"/>
          </p:cNvPicPr>
          <p:nvPr/>
        </p:nvPicPr>
        <p:blipFill>
          <a:blip r:embed="rId2"/>
          <a:srcRect l="4548" r="4548"/>
          <a:stretch>
            <a:fillRect/>
          </a:stretch>
        </p:blipFill>
        <p:spPr>
          <a:xfrm>
            <a:off x="9448800" y="279400"/>
            <a:ext cx="1104900" cy="292100"/>
          </a:xfrm>
          <a:prstGeom prst="rect">
            <a:avLst/>
          </a:prstGeom>
          <a:noFill/>
          <a:ln w="25400" cap="flat" cmpd="sng">
            <a:noFill/>
            <a:prstDash val="solid"/>
            <a:round/>
          </a:ln>
        </p:spPr>
      </p:pic>
      <p:pic>
        <p:nvPicPr>
          <p:cNvPr id="7" name="Picture 7"/>
          <p:cNvPicPr>
            <a:picLocks noChangeAspect="1"/>
          </p:cNvPicPr>
          <p:nvPr/>
        </p:nvPicPr>
        <p:blipFill>
          <a:blip r:embed="rId3"/>
          <a:srcRect l="19693" r="19693"/>
          <a:stretch>
            <a:fillRect/>
          </a:stretch>
        </p:blipFill>
        <p:spPr>
          <a:xfrm flipV="1">
            <a:off x="8978900" y="584200"/>
            <a:ext cx="2844800" cy="50800"/>
          </a:xfrm>
          <a:prstGeom prst="rect">
            <a:avLst/>
          </a:prstGeom>
          <a:noFill/>
          <a:ln w="25400" cap="flat" cmpd="sng">
            <a:noFill/>
            <a:prstDash val="solid"/>
            <a:round/>
          </a:ln>
        </p:spPr>
      </p:pic>
      <p:sp>
        <p:nvSpPr>
          <p:cNvPr id="8" name="AutoShape 8"/>
          <p:cNvSpPr/>
          <p:nvPr/>
        </p:nvSpPr>
        <p:spPr>
          <a:xfrm>
            <a:off x="990600" y="1485900"/>
            <a:ext cx="1384300" cy="1016000"/>
          </a:xfrm>
          <a:prstGeom prst="roundRect">
            <a:avLst>
              <a:gd name="adj" fmla="val 16250"/>
            </a:avLst>
          </a:prstGeom>
          <a:solidFill>
            <a:srgbClr val="246BBC">
              <a:alpha val="100000"/>
            </a:srgbClr>
          </a:solidFill>
          <a:ln w="25400" cap="flat" cmpd="sng">
            <a:noFill/>
            <a:prstDash val="solid"/>
            <a:round/>
          </a:ln>
        </p:spPr>
        <p:txBody>
          <a:bodyPr vert="horz" wrap="square" lIns="88900" tIns="50800" rIns="88900" bIns="50800" rtlCol="0" anchor="ctr" anchorCtr="0"/>
          <a:lstStyle/>
          <a:p>
            <a:pPr indent="0" algn="ctr">
              <a:lnSpc>
                <a:spcPct val="100000"/>
              </a:lnSpc>
              <a:defRPr/>
            </a:pPr>
            <a:r>
              <a:rPr lang="en-US" sz="20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全球市场</a:t>
            </a:r>
            <a:endParaRPr lang="en-US" sz="1100"/>
          </a:p>
        </p:txBody>
      </p:sp>
      <p:sp>
        <p:nvSpPr>
          <p:cNvPr id="9" name="AutoShape 9"/>
          <p:cNvSpPr/>
          <p:nvPr/>
        </p:nvSpPr>
        <p:spPr>
          <a:xfrm>
            <a:off x="2514600" y="1485900"/>
            <a:ext cx="4178300" cy="1016000"/>
          </a:xfrm>
          <a:prstGeom prst="roundRect">
            <a:avLst>
              <a:gd name="adj" fmla="val 16250"/>
            </a:avLst>
          </a:prstGeom>
          <a:solidFill>
            <a:srgbClr val="F3F8FF">
              <a:alpha val="100000"/>
            </a:srgbClr>
          </a:solidFill>
          <a:ln w="12700" cap="flat" cmpd="sng">
            <a:solidFill>
              <a:srgbClr val="CAD9EE">
                <a:alpha val="100000"/>
              </a:srgbClr>
            </a:solidFill>
            <a:prstDash val="solid"/>
            <a:miter lim="10000000"/>
          </a:ln>
        </p:spPr>
        <p:txBody>
          <a:bodyPr vert="horz" wrap="square" lIns="88900" tIns="50800" rIns="88900" bIns="50800" rtlCol="0" anchor="ctr" anchorCtr="0"/>
          <a:lstStyle/>
          <a:p>
            <a:pPr indent="0" algn="l">
              <a:lnSpc>
                <a:spcPct val="100000"/>
              </a:lnSpc>
              <a:defRPr/>
            </a:pPr>
            <a:r>
              <a:rPr lang="en-US" sz="1600" b="1" i="0" u="none" strike="noStrike">
                <a:solidFill>
                  <a:srgbClr val="246BBC"/>
                </a:solidFill>
                <a:latin typeface="微软雅黑" panose="020B0503020204020204" charset="-122"/>
                <a:ea typeface="微软雅黑" panose="020B0503020204020204" charset="-122"/>
                <a:cs typeface="微软雅黑" panose="020B0503020204020204" charset="-122"/>
                <a:sym typeface="微软雅黑" panose="020B0503020204020204" charset="-122"/>
              </a:rPr>
              <a:t>▎市场规模稳步攀升</a:t>
            </a:r>
            <a:endParaRPr lang="en-US" sz="1100"/>
          </a:p>
          <a:p>
            <a:pPr indent="0" algn="l">
              <a:lnSpc>
                <a:spcPct val="108000"/>
              </a:lnSpc>
            </a:pPr>
            <a:r>
              <a:rPr lang="en-US" sz="1300" b="0" i="0" u="none" strike="noStrike">
                <a:solidFill>
                  <a:srgbClr val="555555"/>
                </a:solidFill>
                <a:latin typeface="微软雅黑" panose="020B0503020204020204" charset="-122"/>
                <a:ea typeface="微软雅黑" panose="020B0503020204020204" charset="-122"/>
                <a:cs typeface="微软雅黑" panose="020B0503020204020204" charset="-122"/>
                <a:sym typeface="微软雅黑" panose="020B0503020204020204" charset="-122"/>
              </a:rPr>
              <a:t>2025年约2147亿美元，预计2035年达3801亿美元，长期增长趋势明确。</a:t>
            </a:r>
            <a:endParaRPr lang="en-US" sz="1300" b="0" i="0" u="none" strike="noStrike">
              <a:solidFill>
                <a:srgbClr val="555555"/>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0" name="AutoShape 10"/>
          <p:cNvSpPr/>
          <p:nvPr/>
        </p:nvSpPr>
        <p:spPr>
          <a:xfrm>
            <a:off x="6819900" y="1485900"/>
            <a:ext cx="4267200" cy="1028700"/>
          </a:xfrm>
          <a:prstGeom prst="roundRect">
            <a:avLst>
              <a:gd name="adj" fmla="val 17283"/>
            </a:avLst>
          </a:prstGeom>
          <a:solidFill>
            <a:srgbClr val="F3F8FF">
              <a:alpha val="100000"/>
            </a:srgbClr>
          </a:solidFill>
          <a:ln w="12700" cap="flat" cmpd="sng">
            <a:solidFill>
              <a:srgbClr val="CAD9EE">
                <a:alpha val="100000"/>
              </a:srgbClr>
            </a:solidFill>
            <a:prstDash val="solid"/>
            <a:miter lim="10000000"/>
          </a:ln>
        </p:spPr>
        <p:txBody>
          <a:bodyPr vert="horz" wrap="square" lIns="88900" tIns="50800" rIns="88900" bIns="50800" rtlCol="0" anchor="ctr" anchorCtr="0"/>
          <a:lstStyle/>
          <a:p>
            <a:pPr indent="0" algn="l">
              <a:lnSpc>
                <a:spcPct val="100000"/>
              </a:lnSpc>
              <a:defRPr/>
            </a:pPr>
            <a:r>
              <a:rPr lang="en-US" sz="1600" b="1" i="0" u="none" strike="noStrike">
                <a:solidFill>
                  <a:srgbClr val="12A897"/>
                </a:solidFill>
                <a:latin typeface="微软雅黑" panose="020B0503020204020204" charset="-122"/>
                <a:ea typeface="微软雅黑" panose="020B0503020204020204" charset="-122"/>
                <a:cs typeface="微软雅黑" panose="020B0503020204020204" charset="-122"/>
                <a:sym typeface="微软雅黑" panose="020B0503020204020204" charset="-122"/>
              </a:rPr>
              <a:t>▎绿氢迎来爆发式增长</a:t>
            </a:r>
            <a:endParaRPr lang="en-US" sz="1100"/>
          </a:p>
          <a:p>
            <a:pPr indent="0" algn="l">
              <a:lnSpc>
                <a:spcPct val="108000"/>
              </a:lnSpc>
            </a:pPr>
            <a:r>
              <a:rPr lang="en-US" sz="1300" b="0" i="0" u="none" strike="noStrike">
                <a:solidFill>
                  <a:srgbClr val="555555"/>
                </a:solidFill>
                <a:latin typeface="微软雅黑" panose="020B0503020204020204" charset="-122"/>
                <a:ea typeface="微软雅黑" panose="020B0503020204020204" charset="-122"/>
                <a:cs typeface="微软雅黑" panose="020B0503020204020204" charset="-122"/>
                <a:sym typeface="微软雅黑" panose="020B0503020204020204" charset="-122"/>
              </a:rPr>
              <a:t>2035年绿氢市场预计达3373.7亿美元，年复合增长率(CAGR)高达38.65%。</a:t>
            </a:r>
            <a:endParaRPr lang="en-US" sz="1300" b="0" i="0" u="none" strike="noStrike">
              <a:solidFill>
                <a:srgbClr val="555555"/>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1" name="AutoShape 11"/>
          <p:cNvSpPr/>
          <p:nvPr/>
        </p:nvSpPr>
        <p:spPr>
          <a:xfrm>
            <a:off x="990600" y="2755900"/>
            <a:ext cx="1384300" cy="1028700"/>
          </a:xfrm>
          <a:prstGeom prst="roundRect">
            <a:avLst>
              <a:gd name="adj" fmla="val 17283"/>
            </a:avLst>
          </a:prstGeom>
          <a:solidFill>
            <a:srgbClr val="12A897">
              <a:alpha val="100000"/>
            </a:srgbClr>
          </a:solidFill>
          <a:ln w="25400" cap="flat" cmpd="sng">
            <a:noFill/>
            <a:prstDash val="solid"/>
            <a:round/>
          </a:ln>
        </p:spPr>
        <p:txBody>
          <a:bodyPr vert="horz" wrap="square" lIns="88900" tIns="50800" rIns="88900" bIns="50800" rtlCol="0" anchor="ctr" anchorCtr="0"/>
          <a:lstStyle/>
          <a:p>
            <a:pPr indent="0" algn="ctr">
              <a:lnSpc>
                <a:spcPct val="100000"/>
              </a:lnSpc>
              <a:defRPr/>
            </a:pPr>
            <a:r>
              <a:rPr lang="en-US" sz="20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中国市场</a:t>
            </a:r>
            <a:endParaRPr lang="en-US" sz="1100"/>
          </a:p>
        </p:txBody>
      </p:sp>
      <p:sp>
        <p:nvSpPr>
          <p:cNvPr id="12" name="AutoShape 12"/>
          <p:cNvSpPr/>
          <p:nvPr/>
        </p:nvSpPr>
        <p:spPr>
          <a:xfrm>
            <a:off x="2514600" y="2755900"/>
            <a:ext cx="4165600" cy="1028700"/>
          </a:xfrm>
          <a:prstGeom prst="roundRect">
            <a:avLst>
              <a:gd name="adj" fmla="val 17283"/>
            </a:avLst>
          </a:prstGeom>
          <a:solidFill>
            <a:srgbClr val="F3F8FF">
              <a:alpha val="100000"/>
            </a:srgbClr>
          </a:solidFill>
          <a:ln w="12700" cap="flat" cmpd="sng">
            <a:solidFill>
              <a:srgbClr val="CAD9EE">
                <a:alpha val="100000"/>
              </a:srgbClr>
            </a:solidFill>
            <a:prstDash val="solid"/>
            <a:miter lim="10000000"/>
          </a:ln>
        </p:spPr>
        <p:txBody>
          <a:bodyPr vert="horz" wrap="square" lIns="88900" tIns="50800" rIns="88900" bIns="50800" rtlCol="0" anchor="ctr" anchorCtr="0"/>
          <a:lstStyle/>
          <a:p>
            <a:pPr indent="0" algn="l">
              <a:lnSpc>
                <a:spcPct val="100000"/>
              </a:lnSpc>
              <a:defRPr/>
            </a:pPr>
            <a:r>
              <a:rPr lang="en-US" sz="1600" b="1" i="0" u="none" strike="noStrike">
                <a:solidFill>
                  <a:srgbClr val="246BBC"/>
                </a:solidFill>
                <a:latin typeface="微软雅黑" panose="020B0503020204020204" charset="-122"/>
                <a:ea typeface="微软雅黑" panose="020B0503020204020204" charset="-122"/>
                <a:cs typeface="微软雅黑" panose="020B0503020204020204" charset="-122"/>
                <a:sym typeface="微软雅黑" panose="020B0503020204020204" charset="-122"/>
              </a:rPr>
              <a:t>▎产业链规模加速扩张</a:t>
            </a:r>
            <a:endParaRPr lang="en-US" sz="1100"/>
          </a:p>
          <a:p>
            <a:pPr indent="0" algn="l">
              <a:lnSpc>
                <a:spcPct val="108000"/>
              </a:lnSpc>
            </a:pPr>
            <a:r>
              <a:rPr lang="en-US" sz="1300" b="0" i="0" u="none" strike="noStrike">
                <a:solidFill>
                  <a:srgbClr val="555555"/>
                </a:solidFill>
                <a:latin typeface="微软雅黑" panose="020B0503020204020204" charset="-122"/>
                <a:ea typeface="微软雅黑" panose="020B0503020204020204" charset="-122"/>
                <a:cs typeface="微软雅黑" panose="020B0503020204020204" charset="-122"/>
                <a:sym typeface="微软雅黑" panose="020B0503020204020204" charset="-122"/>
              </a:rPr>
              <a:t>全产业链加速整合，预计到2026年产业规模将突破4000亿元人民币。</a:t>
            </a:r>
            <a:endParaRPr lang="en-US" sz="1300" b="0" i="0" u="none" strike="noStrike">
              <a:solidFill>
                <a:srgbClr val="555555"/>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3" name="AutoShape 13"/>
          <p:cNvSpPr/>
          <p:nvPr/>
        </p:nvSpPr>
        <p:spPr>
          <a:xfrm>
            <a:off x="6819900" y="2743200"/>
            <a:ext cx="4267200" cy="1041400"/>
          </a:xfrm>
          <a:prstGeom prst="roundRect">
            <a:avLst>
              <a:gd name="adj" fmla="val 17073"/>
            </a:avLst>
          </a:prstGeom>
          <a:solidFill>
            <a:srgbClr val="F3F8FF">
              <a:alpha val="100000"/>
            </a:srgbClr>
          </a:solidFill>
          <a:ln w="12700" cap="flat" cmpd="sng">
            <a:solidFill>
              <a:srgbClr val="CAD9EE">
                <a:alpha val="100000"/>
              </a:srgbClr>
            </a:solidFill>
            <a:prstDash val="solid"/>
            <a:miter lim="10000000"/>
          </a:ln>
        </p:spPr>
        <p:txBody>
          <a:bodyPr vert="horz" wrap="square" lIns="88900" tIns="50800" rIns="88900" bIns="50800" rtlCol="0" anchor="ctr" anchorCtr="0"/>
          <a:lstStyle/>
          <a:p>
            <a:pPr indent="0" algn="l">
              <a:lnSpc>
                <a:spcPct val="100000"/>
              </a:lnSpc>
              <a:defRPr/>
            </a:pPr>
            <a:r>
              <a:rPr lang="en-US" sz="1600" b="1" i="0" u="none" strike="noStrike">
                <a:solidFill>
                  <a:srgbClr val="D97706"/>
                </a:solidFill>
                <a:latin typeface="微软雅黑" panose="020B0503020204020204" charset="-122"/>
                <a:ea typeface="微软雅黑" panose="020B0503020204020204" charset="-122"/>
                <a:cs typeface="微软雅黑" panose="020B0503020204020204" charset="-122"/>
                <a:sym typeface="微软雅黑" panose="020B0503020204020204" charset="-122"/>
              </a:rPr>
              <a:t>▎政策驱动与区域格局</a:t>
            </a:r>
            <a:endParaRPr lang="en-US" sz="1100"/>
          </a:p>
          <a:p>
            <a:pPr indent="0" algn="l">
              <a:lnSpc>
                <a:spcPct val="108000"/>
              </a:lnSpc>
            </a:pPr>
            <a:r>
              <a:rPr lang="en-US" sz="1300" b="0" i="0" u="none" strike="noStrike">
                <a:solidFill>
                  <a:srgbClr val="555555"/>
                </a:solidFill>
                <a:latin typeface="微软雅黑" panose="020B0503020204020204" charset="-122"/>
                <a:ea typeface="微软雅黑" panose="020B0503020204020204" charset="-122"/>
                <a:cs typeface="微软雅黑" panose="020B0503020204020204" charset="-122"/>
                <a:sym typeface="微软雅黑" panose="020B0503020204020204" charset="-122"/>
              </a:rPr>
              <a:t>30个省(区、市)已出台专项政策，形成鲜明的“西部制氢、东部用氢”产业格局。</a:t>
            </a:r>
            <a:endParaRPr lang="en-US" sz="1300" b="0" i="0" u="none" strike="noStrike">
              <a:solidFill>
                <a:srgbClr val="555555"/>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4" name="AutoShape 14"/>
          <p:cNvSpPr/>
          <p:nvPr/>
        </p:nvSpPr>
        <p:spPr>
          <a:xfrm>
            <a:off x="990600" y="4051300"/>
            <a:ext cx="1384300" cy="1028700"/>
          </a:xfrm>
          <a:prstGeom prst="roundRect">
            <a:avLst>
              <a:gd name="adj" fmla="val 17283"/>
            </a:avLst>
          </a:prstGeom>
          <a:solidFill>
            <a:srgbClr val="246BBC">
              <a:alpha val="100000"/>
            </a:srgbClr>
          </a:solidFill>
          <a:ln w="25400" cap="flat" cmpd="sng">
            <a:noFill/>
            <a:prstDash val="solid"/>
            <a:round/>
          </a:ln>
        </p:spPr>
        <p:txBody>
          <a:bodyPr vert="horz" wrap="square" lIns="88900" tIns="50800" rIns="88900" bIns="50800" rtlCol="0" anchor="ctr" anchorCtr="0"/>
          <a:lstStyle/>
          <a:p>
            <a:pPr indent="0" algn="ctr">
              <a:lnSpc>
                <a:spcPct val="100000"/>
              </a:lnSpc>
              <a:defRPr/>
            </a:pPr>
            <a:r>
              <a:rPr lang="en-US" sz="20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核心驱动</a:t>
            </a:r>
            <a:endParaRPr lang="en-US" sz="1100"/>
          </a:p>
        </p:txBody>
      </p:sp>
      <p:sp>
        <p:nvSpPr>
          <p:cNvPr id="15" name="AutoShape 15"/>
          <p:cNvSpPr/>
          <p:nvPr/>
        </p:nvSpPr>
        <p:spPr>
          <a:xfrm>
            <a:off x="2514600" y="4051300"/>
            <a:ext cx="4165600" cy="1041400"/>
          </a:xfrm>
          <a:prstGeom prst="roundRect">
            <a:avLst>
              <a:gd name="adj" fmla="val 17073"/>
            </a:avLst>
          </a:prstGeom>
          <a:solidFill>
            <a:srgbClr val="F3F8FF">
              <a:alpha val="100000"/>
            </a:srgbClr>
          </a:solidFill>
          <a:ln w="12700" cap="flat" cmpd="sng">
            <a:solidFill>
              <a:srgbClr val="CAD9EE">
                <a:alpha val="100000"/>
              </a:srgbClr>
            </a:solidFill>
            <a:prstDash val="solid"/>
            <a:miter lim="10000000"/>
          </a:ln>
        </p:spPr>
        <p:txBody>
          <a:bodyPr vert="horz" wrap="square" lIns="88900" tIns="50800" rIns="88900" bIns="50800" rtlCol="0" anchor="ctr" anchorCtr="0"/>
          <a:lstStyle/>
          <a:p>
            <a:pPr indent="0" algn="l">
              <a:lnSpc>
                <a:spcPct val="100000"/>
              </a:lnSpc>
              <a:defRPr/>
            </a:pPr>
            <a:r>
              <a:rPr lang="en-US" sz="1600" b="1" i="0" u="none" strike="noStrike">
                <a:solidFill>
                  <a:srgbClr val="246BBC"/>
                </a:solidFill>
                <a:latin typeface="微软雅黑" panose="020B0503020204020204" charset="-122"/>
                <a:ea typeface="微软雅黑" panose="020B0503020204020204" charset="-122"/>
                <a:cs typeface="微软雅黑" panose="020B0503020204020204" charset="-122"/>
                <a:sym typeface="微软雅黑" panose="020B0503020204020204" charset="-122"/>
              </a:rPr>
              <a:t>▎目标引领与政策护航</a:t>
            </a:r>
            <a:endParaRPr lang="en-US" sz="1100"/>
          </a:p>
          <a:p>
            <a:pPr indent="0" algn="l">
              <a:lnSpc>
                <a:spcPct val="108000"/>
              </a:lnSpc>
            </a:pPr>
            <a:r>
              <a:rPr lang="en-US" sz="1300" b="0" i="0" u="none" strike="noStrike">
                <a:solidFill>
                  <a:srgbClr val="555555"/>
                </a:solidFill>
                <a:latin typeface="微软雅黑" panose="020B0503020204020204" charset="-122"/>
                <a:ea typeface="微软雅黑" panose="020B0503020204020204" charset="-122"/>
                <a:cs typeface="微软雅黑" panose="020B0503020204020204" charset="-122"/>
                <a:sym typeface="微软雅黑" panose="020B0503020204020204" charset="-122"/>
              </a:rPr>
              <a:t>实现“双碳”目标的关键路径；中国定调“新增长点”，欧盟碳关税倒逼应用。</a:t>
            </a:r>
            <a:endParaRPr lang="en-US" sz="1300" b="0" i="0" u="none" strike="noStrike">
              <a:solidFill>
                <a:srgbClr val="555555"/>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6" name="AutoShape 16"/>
          <p:cNvSpPr/>
          <p:nvPr/>
        </p:nvSpPr>
        <p:spPr>
          <a:xfrm>
            <a:off x="6819900" y="4051300"/>
            <a:ext cx="4267200" cy="1041400"/>
          </a:xfrm>
          <a:prstGeom prst="roundRect">
            <a:avLst>
              <a:gd name="adj" fmla="val 17073"/>
            </a:avLst>
          </a:prstGeom>
          <a:solidFill>
            <a:srgbClr val="F3F8FF">
              <a:alpha val="100000"/>
            </a:srgbClr>
          </a:solidFill>
          <a:ln w="12700" cap="flat" cmpd="sng">
            <a:solidFill>
              <a:srgbClr val="CAD9EE">
                <a:alpha val="100000"/>
              </a:srgbClr>
            </a:solidFill>
            <a:prstDash val="solid"/>
            <a:miter lim="10000000"/>
          </a:ln>
        </p:spPr>
        <p:txBody>
          <a:bodyPr vert="horz" wrap="square" lIns="88900" tIns="50800" rIns="88900" bIns="50800" rtlCol="0" anchor="ctr" anchorCtr="0"/>
          <a:lstStyle/>
          <a:p>
            <a:pPr indent="0" algn="l">
              <a:lnSpc>
                <a:spcPct val="100000"/>
              </a:lnSpc>
              <a:defRPr/>
            </a:pPr>
            <a:r>
              <a:rPr lang="en-US" sz="1600" b="1" i="0" u="none" strike="noStrike">
                <a:solidFill>
                  <a:srgbClr val="12A897"/>
                </a:solidFill>
                <a:latin typeface="微软雅黑" panose="020B0503020204020204" charset="-122"/>
                <a:ea typeface="微软雅黑" panose="020B0503020204020204" charset="-122"/>
                <a:cs typeface="微软雅黑" panose="020B0503020204020204" charset="-122"/>
                <a:sym typeface="微软雅黑" panose="020B0503020204020204" charset="-122"/>
              </a:rPr>
              <a:t>▎技术降本打开商业化空间</a:t>
            </a:r>
            <a:endParaRPr lang="en-US" sz="1100"/>
          </a:p>
          <a:p>
            <a:pPr indent="0" algn="l">
              <a:lnSpc>
                <a:spcPct val="108000"/>
              </a:lnSpc>
            </a:pPr>
            <a:r>
              <a:rPr lang="en-US" sz="1300" b="0" i="0" u="none" strike="noStrike">
                <a:solidFill>
                  <a:srgbClr val="555555"/>
                </a:solidFill>
                <a:latin typeface="微软雅黑" panose="020B0503020204020204" charset="-122"/>
                <a:ea typeface="微软雅黑" panose="020B0503020204020204" charset="-122"/>
                <a:cs typeface="微软雅黑" panose="020B0503020204020204" charset="-122"/>
                <a:sym typeface="微软雅黑" panose="020B0503020204020204" charset="-122"/>
              </a:rPr>
              <a:t>可再生能源发电成本下降叠加电解槽技术迭代，推动绿氢生产成本快速下行。</a:t>
            </a:r>
            <a:endParaRPr lang="en-US" sz="1300" b="0" i="0" u="none" strike="noStrike">
              <a:solidFill>
                <a:srgbClr val="555555"/>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7" name="AutoShape 17"/>
          <p:cNvSpPr/>
          <p:nvPr/>
        </p:nvSpPr>
        <p:spPr>
          <a:xfrm>
            <a:off x="3124200" y="5626100"/>
            <a:ext cx="6489700" cy="558800"/>
          </a:xfrm>
          <a:prstGeom prst="rect">
            <a:avLst/>
          </a:prstGeom>
          <a:noFill/>
          <a:ln w="12700" cap="flat" cmpd="sng">
            <a:noFill/>
            <a:prstDash val="solid"/>
            <a:round/>
          </a:ln>
        </p:spPr>
        <p:txBody>
          <a:bodyPr vert="horz" wrap="square" lIns="88900" tIns="50800" rIns="88900" bIns="50800" rtlCol="0" anchor="t" anchorCtr="0"/>
          <a:lstStyle/>
          <a:p>
            <a:pPr indent="0" algn="ctr">
              <a:lnSpc>
                <a:spcPct val="150000"/>
              </a:lnSpc>
              <a:defRPr/>
            </a:pPr>
            <a:r>
              <a:rPr lang="en-US" sz="1900" b="0" i="0" u="none" strike="noStrike">
                <a:latin typeface="微软雅黑" panose="020B0503020204020204" charset="-122"/>
                <a:ea typeface="微软雅黑" panose="020B0503020204020204" charset="-122"/>
                <a:cs typeface="微软雅黑" panose="020B0503020204020204" charset="-122"/>
                <a:sym typeface="微软雅黑" panose="020B0503020204020204" charset="-122"/>
              </a:rPr>
              <a:t>产业发展逻辑 =</a:t>
            </a:r>
            <a:r>
              <a:rPr lang="en-US" sz="2000" b="1" i="0" u="none" strike="noStrike">
                <a:solidFill>
                  <a:srgbClr val="0070C0"/>
                </a:solidFill>
                <a:latin typeface="微软雅黑" panose="020B0503020204020204" charset="-122"/>
                <a:ea typeface="微软雅黑" panose="020B0503020204020204" charset="-122"/>
                <a:cs typeface="微软雅黑" panose="020B0503020204020204" charset="-122"/>
                <a:sym typeface="微软雅黑" panose="020B0503020204020204" charset="-122"/>
              </a:rPr>
              <a:t>双碳目标 × 政策支持 × 技术降本</a:t>
            </a:r>
            <a:endParaRPr lang="en-US" sz="1100"/>
          </a:p>
        </p:txBody>
      </p:sp>
      <p:sp>
        <p:nvSpPr>
          <p:cNvPr id="18" name="AutoShape 18"/>
          <p:cNvSpPr/>
          <p:nvPr/>
        </p:nvSpPr>
        <p:spPr>
          <a:xfrm>
            <a:off x="3454400" y="5969000"/>
            <a:ext cx="5842000" cy="355600"/>
          </a:xfrm>
          <a:prstGeom prst="ellipse">
            <a:avLst/>
          </a:prstGeom>
          <a:gradFill rotWithShape="1">
            <a:gsLst>
              <a:gs pos="38000">
                <a:srgbClr val="C0D8ED">
                  <a:alpha val="0"/>
                </a:srgbClr>
              </a:gs>
              <a:gs pos="100000">
                <a:srgbClr val="A1C4E3">
                  <a:alpha val="60000"/>
                </a:srgbClr>
              </a:gs>
            </a:gsLst>
            <a:lin ang="5400000"/>
          </a:gradFill>
          <a:ln w="12700" cap="flat" cmpd="sng">
            <a:gradFill rotWithShape="0">
              <a:gsLst>
                <a:gs pos="14000">
                  <a:srgbClr val="629DD1">
                    <a:alpha val="0"/>
                  </a:srgbClr>
                </a:gs>
                <a:gs pos="100000">
                  <a:srgbClr val="629DD1">
                    <a:alpha val="100000"/>
                  </a:srgbClr>
                </a:gs>
              </a:gsLst>
              <a:lin ang="5400000"/>
            </a:gradFill>
            <a:prstDash val="solid"/>
            <a:miter lim="10000000"/>
          </a:ln>
        </p:spPr>
        <p:txBody>
          <a:bodyPr vert="horz" wrap="square" lIns="63500" tIns="63500" rIns="63500" bIns="63500" rtlCol="0" anchor="ctr"/>
          <a:lstStyle/>
          <a:p>
            <a:pPr algn="ctr">
              <a:defRPr/>
            </a:p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660400" y="406400"/>
            <a:ext cx="317500" cy="317500"/>
          </a:xfrm>
          <a:prstGeom prst="ellipse">
            <a:avLst/>
          </a:prstGeom>
          <a:solidFill>
            <a:srgbClr val="1678CC">
              <a:alpha val="100000"/>
            </a:srgbClr>
          </a:solidFill>
          <a:ln w="12700" cap="flat" cmpd="sng">
            <a:solidFill>
              <a:srgbClr val="1E69D5">
                <a:alpha val="100000"/>
              </a:srgbClr>
            </a:solidFill>
            <a:prstDash val="solid"/>
            <a:miter lim="8000000"/>
          </a:ln>
          <a:effectLst>
            <a:outerShdw blurRad="101600" dist="63500" dir="2700000" algn="tl" rotWithShape="0">
              <a:srgbClr val="1E69D5">
                <a:alpha val="20000"/>
              </a:srgbClr>
            </a:outerShdw>
          </a:effectLst>
        </p:spPr>
        <p:txBody>
          <a:bodyPr vert="horz" wrap="square" lIns="63500" tIns="63500" rIns="63500" bIns="63500" rtlCol="0" anchor="ctr"/>
          <a:lstStyle/>
          <a:p>
            <a:pPr algn="ctr">
              <a:defRPr/>
            </a:pPr>
          </a:p>
        </p:txBody>
      </p:sp>
      <p:sp>
        <p:nvSpPr>
          <p:cNvPr id="3" name="AutoShape 3"/>
          <p:cNvSpPr/>
          <p:nvPr/>
        </p:nvSpPr>
        <p:spPr>
          <a:xfrm>
            <a:off x="495300" y="406400"/>
            <a:ext cx="317500" cy="317500"/>
          </a:xfrm>
          <a:prstGeom prst="ellipse">
            <a:avLst/>
          </a:prstGeom>
          <a:solidFill>
            <a:srgbClr val="FFFFFF">
              <a:alpha val="100000"/>
            </a:srgbClr>
          </a:solidFill>
          <a:ln w="12700" cap="flat" cmpd="sng">
            <a:solidFill>
              <a:srgbClr val="1E69D5">
                <a:alpha val="100000"/>
              </a:srgbClr>
            </a:solidFill>
            <a:prstDash val="solid"/>
            <a:miter lim="8000000"/>
          </a:ln>
          <a:effectLst>
            <a:outerShdw blurRad="101600" dist="63500" dir="2700000" algn="tl" rotWithShape="0">
              <a:srgbClr val="1E69D5">
                <a:alpha val="20000"/>
              </a:srgbClr>
            </a:outerShdw>
          </a:effectLst>
        </p:spPr>
        <p:txBody>
          <a:bodyPr vert="horz" wrap="square" lIns="63500" tIns="63500" rIns="63500" bIns="63500" rtlCol="0" anchor="ctr"/>
          <a:lstStyle/>
          <a:p>
            <a:pPr algn="ctr">
              <a:defRPr/>
            </a:pPr>
          </a:p>
        </p:txBody>
      </p:sp>
      <p:sp>
        <p:nvSpPr>
          <p:cNvPr id="4" name="AutoShape 4"/>
          <p:cNvSpPr/>
          <p:nvPr/>
        </p:nvSpPr>
        <p:spPr>
          <a:xfrm>
            <a:off x="1104900" y="279400"/>
            <a:ext cx="8458200" cy="584200"/>
          </a:xfrm>
          <a:prstGeom prst="rect">
            <a:avLst/>
          </a:prstGeom>
          <a:noFill/>
          <a:ln w="12700" cap="flat" cmpd="sng">
            <a:noFill/>
            <a:prstDash val="solid"/>
            <a:round/>
          </a:ln>
        </p:spPr>
        <p:txBody>
          <a:bodyPr vert="horz" wrap="square" lIns="88900" tIns="50800" rIns="88900" bIns="50800" rtlCol="0" anchor="t" anchorCtr="0"/>
          <a:lstStyle/>
          <a:p>
            <a:pPr indent="0" algn="l">
              <a:lnSpc>
                <a:spcPct val="100000"/>
              </a:lnSpc>
              <a:defRPr/>
            </a:pPr>
            <a:r>
              <a:rPr lang="en-US" sz="3200" b="1" i="0" u="none" strike="noStrike">
                <a:solidFill>
                  <a:srgbClr val="1678CC"/>
                </a:solidFill>
                <a:effectLst>
                  <a:outerShdw blurRad="38100" dist="25400" dir="5400000" algn="tl"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氢能产业：技术路线</a:t>
            </a:r>
            <a:endParaRPr lang="en-US" sz="1100"/>
          </a:p>
        </p:txBody>
      </p:sp>
      <p:sp>
        <p:nvSpPr>
          <p:cNvPr id="5" name="AutoShape 5"/>
          <p:cNvSpPr/>
          <p:nvPr/>
        </p:nvSpPr>
        <p:spPr>
          <a:xfrm>
            <a:off x="6134100" y="2095500"/>
            <a:ext cx="5016500" cy="3987800"/>
          </a:xfrm>
          <a:prstGeom prst="roundRect">
            <a:avLst>
              <a:gd name="adj" fmla="val 0"/>
            </a:avLst>
          </a:prstGeom>
          <a:solidFill>
            <a:srgbClr val="1F355E">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8102600" y="1600200"/>
            <a:ext cx="711200" cy="711200"/>
          </a:xfrm>
          <a:prstGeom prst="ellipse">
            <a:avLst/>
          </a:prstGeom>
          <a:solidFill>
            <a:srgbClr val="1F355E">
              <a:alpha val="100000"/>
            </a:srgbClr>
          </a:solidFill>
          <a:ln w="50800" cap="flat" cmpd="sng">
            <a:solidFill>
              <a:srgbClr val="FFFFFF">
                <a:alpha val="100000"/>
              </a:srgbClr>
            </a:solidFill>
            <a:prstDash val="solid"/>
            <a:miter lim="10000000"/>
          </a:ln>
        </p:spPr>
        <p:txBody>
          <a:bodyPr vert="horz" wrap="square" lIns="88900" tIns="50800" rIns="88900" bIns="50800" rtlCol="0" anchor="ctr" anchorCtr="0"/>
          <a:lstStyle/>
          <a:p>
            <a:pPr indent="0" algn="ctr">
              <a:lnSpc>
                <a:spcPct val="100000"/>
              </a:lnSpc>
              <a:defRPr/>
            </a:pPr>
            <a:r>
              <a:rPr lang="en-US" sz="32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2</a:t>
            </a:r>
            <a:endParaRPr lang="en-US" sz="1100"/>
          </a:p>
        </p:txBody>
      </p:sp>
      <p:sp>
        <p:nvSpPr>
          <p:cNvPr id="7" name="AutoShape 7"/>
          <p:cNvSpPr/>
          <p:nvPr/>
        </p:nvSpPr>
        <p:spPr>
          <a:xfrm>
            <a:off x="863600" y="2095500"/>
            <a:ext cx="5016500" cy="3975100"/>
          </a:xfrm>
          <a:prstGeom prst="roundRect">
            <a:avLst>
              <a:gd name="adj" fmla="val 0"/>
            </a:avLst>
          </a:prstGeom>
          <a:solidFill>
            <a:srgbClr val="EFF8F8">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511300" y="2413000"/>
            <a:ext cx="3683000" cy="800100"/>
          </a:xfrm>
          <a:prstGeom prst="rect">
            <a:avLst/>
          </a:prstGeom>
          <a:noFill/>
          <a:ln w="12700" cap="flat" cmpd="sng">
            <a:noFill/>
            <a:prstDash val="solid"/>
            <a:round/>
          </a:ln>
        </p:spPr>
        <p:txBody>
          <a:bodyPr vert="horz" wrap="square" lIns="88900" tIns="50800" rIns="88900" bIns="50800" rtlCol="0" anchor="t" anchorCtr="0"/>
          <a:lstStyle/>
          <a:p>
            <a:pPr indent="0" algn="ctr">
              <a:lnSpc>
                <a:spcPct val="100000"/>
              </a:lnSpc>
              <a:defRPr/>
            </a:pPr>
            <a:r>
              <a:rPr lang="en-US" sz="2000" b="1" i="0" u="none" strike="noStrike">
                <a:solidFill>
                  <a:srgbClr val="1F355E"/>
                </a:solidFill>
                <a:effectLst>
                  <a:outerShdw blurRad="38100" dist="38100" dir="2700000" algn="tl" rotWithShape="0">
                    <a:srgbClr val="000000">
                      <a:alpha val="431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制氢技术路径</a:t>
            </a:r>
            <a:endParaRPr lang="en-US" sz="1100"/>
          </a:p>
          <a:p>
            <a:pPr indent="0" algn="ctr">
              <a:lnSpc>
                <a:spcPct val="100000"/>
              </a:lnSpc>
            </a:pPr>
            <a:r>
              <a:rPr lang="en-US" sz="14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rPr>
              <a:t>从灰氢主导向绿氢终极方向过渡的演进过程</a:t>
            </a:r>
            <a:endParaRPr lang="en-US" sz="1400" b="0" i="0" u="none" strike="noStrike">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9" name="AutoShape 9"/>
          <p:cNvSpPr/>
          <p:nvPr/>
        </p:nvSpPr>
        <p:spPr>
          <a:xfrm>
            <a:off x="1257300" y="3314700"/>
            <a:ext cx="4470400" cy="2654300"/>
          </a:xfrm>
          <a:prstGeom prst="rect">
            <a:avLst/>
          </a:prstGeom>
          <a:noFill/>
          <a:ln w="12700" cap="flat" cmpd="sng">
            <a:noFill/>
            <a:prstDash val="solid"/>
            <a:round/>
          </a:ln>
        </p:spPr>
        <p:txBody>
          <a:bodyPr vert="horz" wrap="square" lIns="88900" tIns="50800" rIns="88900" bIns="50800" rtlCol="0" anchor="t" anchorCtr="0"/>
          <a:lstStyle/>
          <a:p>
            <a:pPr marL="177800" indent="-177800" algn="l">
              <a:lnSpc>
                <a:spcPct val="117000"/>
              </a:lnSpc>
              <a:buClr>
                <a:srgbClr val="FF8A39"/>
              </a:buClr>
              <a:buChar char="•"/>
              <a:defRPr/>
            </a:pPr>
            <a:r>
              <a:rPr lang="en-US" sz="1400" b="1" i="0" u="none" strike="noStrike">
                <a:solidFill>
                  <a:srgbClr val="FF8A39"/>
                </a:solidFill>
                <a:latin typeface="微软雅黑" panose="020B0503020204020204" charset="-122"/>
                <a:ea typeface="微软雅黑" panose="020B0503020204020204" charset="-122"/>
                <a:cs typeface="微软雅黑" panose="020B0503020204020204" charset="-122"/>
                <a:sym typeface="微软雅黑" panose="020B0503020204020204" charset="-122"/>
              </a:rPr>
              <a:t>● 灰氢：</a:t>
            </a:r>
            <a:r>
              <a:rPr lang="en-US" sz="1300" b="0" i="0" u="none" strike="noStrike">
                <a:solidFill>
                  <a:srgbClr val="404040"/>
                </a:solidFill>
                <a:latin typeface="微软雅黑" panose="020B0503020204020204" charset="-122"/>
                <a:ea typeface="微软雅黑" panose="020B0503020204020204" charset="-122"/>
                <a:cs typeface="微软雅黑" panose="020B0503020204020204" charset="-122"/>
                <a:sym typeface="微软雅黑" panose="020B0503020204020204" charset="-122"/>
              </a:rPr>
              <a:t>化石燃料重整制氢，成本低廉但碳排放高，目前占据市场主导地位。</a:t>
            </a:r>
            <a:endParaRPr lang="en-US" sz="1100"/>
          </a:p>
          <a:p>
            <a:pPr marL="177800" indent="-177800" algn="l">
              <a:lnSpc>
                <a:spcPct val="117000"/>
              </a:lnSpc>
              <a:buClr>
                <a:srgbClr val="1678CC"/>
              </a:buClr>
              <a:buChar char="•"/>
            </a:pPr>
            <a:r>
              <a:rPr lang="en-US" sz="1400" b="1" i="0" u="none" strike="noStrike">
                <a:solidFill>
                  <a:srgbClr val="1678CC"/>
                </a:solidFill>
                <a:latin typeface="微软雅黑" panose="020B0503020204020204" charset="-122"/>
                <a:ea typeface="微软雅黑" panose="020B0503020204020204" charset="-122"/>
                <a:cs typeface="微软雅黑" panose="020B0503020204020204" charset="-122"/>
                <a:sym typeface="微软雅黑" panose="020B0503020204020204" charset="-122"/>
              </a:rPr>
              <a:t>● 蓝氢：</a:t>
            </a:r>
            <a:r>
              <a:rPr lang="en-US" sz="1300" b="0" i="0" u="none" strike="noStrike">
                <a:solidFill>
                  <a:srgbClr val="404040"/>
                </a:solidFill>
                <a:latin typeface="微软雅黑" panose="020B0503020204020204" charset="-122"/>
                <a:ea typeface="微软雅黑" panose="020B0503020204020204" charset="-122"/>
                <a:cs typeface="微软雅黑" panose="020B0503020204020204" charset="-122"/>
                <a:sym typeface="微软雅黑" panose="020B0503020204020204" charset="-122"/>
              </a:rPr>
              <a:t>灰氢结合CCUS（碳捕集与封存）技术，实现低碳排放，是向清洁氢能过渡的重要方案。</a:t>
            </a:r>
            <a:endParaRPr lang="en-US" sz="1300" b="0" i="0" u="none" strike="noStrike">
              <a:solidFill>
                <a:srgbClr val="40404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177800" indent="-177800" algn="l">
              <a:lnSpc>
                <a:spcPct val="117000"/>
              </a:lnSpc>
              <a:buClr>
                <a:srgbClr val="27AE60"/>
              </a:buClr>
              <a:buChar char="•"/>
            </a:pPr>
            <a:r>
              <a:rPr lang="en-US" sz="1400" b="1" i="0" u="none" strike="noStrike">
                <a:solidFill>
                  <a:srgbClr val="27AE60"/>
                </a:solidFill>
                <a:latin typeface="微软雅黑" panose="020B0503020204020204" charset="-122"/>
                <a:ea typeface="微软雅黑" panose="020B0503020204020204" charset="-122"/>
                <a:cs typeface="微软雅黑" panose="020B0503020204020204" charset="-122"/>
                <a:sym typeface="微软雅黑" panose="020B0503020204020204" charset="-122"/>
              </a:rPr>
              <a:t>● 绿氢：</a:t>
            </a:r>
            <a:r>
              <a:rPr lang="en-US" sz="1300" b="0" i="0" u="none" strike="noStrike">
                <a:solidFill>
                  <a:srgbClr val="404040"/>
                </a:solidFill>
                <a:latin typeface="微软雅黑" panose="020B0503020204020204" charset="-122"/>
                <a:ea typeface="微软雅黑" panose="020B0503020204020204" charset="-122"/>
                <a:cs typeface="微软雅黑" panose="020B0503020204020204" charset="-122"/>
                <a:sym typeface="微软雅黑" panose="020B0503020204020204" charset="-122"/>
              </a:rPr>
              <a:t>利用可再生能源（光伏/风电）电解水制氢，零碳排放，是氢能发展的终极方向。</a:t>
            </a:r>
            <a:endParaRPr lang="en-US" sz="1300" b="0" i="0" u="none" strike="noStrike">
              <a:solidFill>
                <a:srgbClr val="40404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0" name="AutoShape 10"/>
          <p:cNvSpPr/>
          <p:nvPr/>
        </p:nvSpPr>
        <p:spPr>
          <a:xfrm>
            <a:off x="2895600" y="1600200"/>
            <a:ext cx="711200" cy="711200"/>
          </a:xfrm>
          <a:prstGeom prst="ellipse">
            <a:avLst/>
          </a:prstGeom>
          <a:solidFill>
            <a:srgbClr val="6FBEDC">
              <a:alpha val="100000"/>
            </a:srgbClr>
          </a:solidFill>
          <a:ln w="50800" cap="flat" cmpd="sng">
            <a:solidFill>
              <a:srgbClr val="FFFFFF">
                <a:alpha val="100000"/>
              </a:srgbClr>
            </a:solidFill>
            <a:prstDash val="solid"/>
            <a:miter lim="10000000"/>
          </a:ln>
        </p:spPr>
        <p:txBody>
          <a:bodyPr vert="horz" wrap="square" lIns="88900" tIns="50800" rIns="88900" bIns="50800" rtlCol="0" anchor="ctr" anchorCtr="0"/>
          <a:lstStyle/>
          <a:p>
            <a:pPr indent="0" algn="ctr">
              <a:lnSpc>
                <a:spcPct val="100000"/>
              </a:lnSpc>
              <a:defRPr/>
            </a:pPr>
            <a:r>
              <a:rPr lang="en-US" sz="32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1</a:t>
            </a:r>
            <a:endParaRPr lang="en-US" sz="1100"/>
          </a:p>
        </p:txBody>
      </p:sp>
      <p:sp>
        <p:nvSpPr>
          <p:cNvPr id="11" name="AutoShape 11"/>
          <p:cNvSpPr/>
          <p:nvPr/>
        </p:nvSpPr>
        <p:spPr>
          <a:xfrm>
            <a:off x="1155700" y="927100"/>
            <a:ext cx="10058400" cy="457200"/>
          </a:xfrm>
          <a:prstGeom prst="rect">
            <a:avLst/>
          </a:prstGeom>
          <a:noFill/>
          <a:ln w="12700" cap="flat" cmpd="sng">
            <a:noFill/>
            <a:prstDash val="solid"/>
            <a:round/>
          </a:ln>
        </p:spPr>
        <p:txBody>
          <a:bodyPr vert="horz" wrap="square" lIns="88900" tIns="50800" rIns="88900" bIns="50800" rtlCol="0" anchor="t" anchorCtr="0"/>
          <a:lstStyle/>
          <a:p>
            <a:pPr indent="0" algn="l">
              <a:lnSpc>
                <a:spcPct val="150000"/>
              </a:lnSpc>
              <a:defRPr/>
            </a:pPr>
            <a:r>
              <a:rPr lang="en-US" sz="1600" b="0" i="0" u="none" strike="noStrike">
                <a:solidFill>
                  <a:srgbClr val="262626"/>
                </a:solidFill>
                <a:latin typeface="微软雅黑" panose="020B0503020204020204" charset="-122"/>
                <a:ea typeface="微软雅黑" panose="020B0503020204020204" charset="-122"/>
                <a:cs typeface="微软雅黑" panose="020B0503020204020204" charset="-122"/>
                <a:sym typeface="微软雅黑" panose="020B0503020204020204" charset="-122"/>
              </a:rPr>
              <a:t>氢能产业技术路线主要分为上游的</a:t>
            </a:r>
            <a:r>
              <a:rPr lang="en-US" sz="1600" b="1" i="0" u="none" strike="noStrike">
                <a:solidFill>
                  <a:srgbClr val="0070C0"/>
                </a:solidFill>
                <a:effectLst/>
                <a:latin typeface="微软雅黑" panose="020B0503020204020204" charset="-122"/>
                <a:ea typeface="微软雅黑" panose="020B0503020204020204" charset="-122"/>
                <a:cs typeface="微软雅黑" panose="020B0503020204020204" charset="-122"/>
                <a:sym typeface="微软雅黑" panose="020B0503020204020204" charset="-122"/>
              </a:rPr>
              <a:t>“制氢技术”</a:t>
            </a:r>
            <a:r>
              <a:rPr lang="en-US" sz="1600" b="0" i="0" u="none" strike="noStrike">
                <a:solidFill>
                  <a:srgbClr val="262626"/>
                </a:solidFill>
                <a:latin typeface="微软雅黑" panose="020B0503020204020204" charset="-122"/>
                <a:ea typeface="微软雅黑" panose="020B0503020204020204" charset="-122"/>
                <a:cs typeface="微软雅黑" panose="020B0503020204020204" charset="-122"/>
                <a:sym typeface="微软雅黑" panose="020B0503020204020204" charset="-122"/>
              </a:rPr>
              <a:t>与中游的</a:t>
            </a:r>
            <a:r>
              <a:rPr lang="en-US" sz="1600" b="1" i="0" u="none" strike="noStrike">
                <a:solidFill>
                  <a:srgbClr val="0070C0"/>
                </a:solidFill>
                <a:effectLst/>
                <a:latin typeface="微软雅黑" panose="020B0503020204020204" charset="-122"/>
                <a:ea typeface="微软雅黑" panose="020B0503020204020204" charset="-122"/>
                <a:cs typeface="微软雅黑" panose="020B0503020204020204" charset="-122"/>
                <a:sym typeface="微软雅黑" panose="020B0503020204020204" charset="-122"/>
              </a:rPr>
              <a:t>“电解槽技术”</a:t>
            </a:r>
            <a:r>
              <a:rPr lang="en-US" sz="1600" b="0" i="0" u="none" strike="noStrike">
                <a:solidFill>
                  <a:srgbClr val="262626"/>
                </a:solidFill>
                <a:latin typeface="微软雅黑" panose="020B0503020204020204" charset="-122"/>
                <a:ea typeface="微软雅黑" panose="020B0503020204020204" charset="-122"/>
                <a:cs typeface="微软雅黑" panose="020B0503020204020204" charset="-122"/>
                <a:sym typeface="微软雅黑" panose="020B0503020204020204" charset="-122"/>
              </a:rPr>
              <a:t>两大板块，共同支撑产业的高效发展。</a:t>
            </a:r>
            <a:endParaRPr lang="en-US" sz="1100"/>
          </a:p>
        </p:txBody>
      </p:sp>
      <p:sp>
        <p:nvSpPr>
          <p:cNvPr id="12" name="AutoShape 12"/>
          <p:cNvSpPr/>
          <p:nvPr/>
        </p:nvSpPr>
        <p:spPr>
          <a:xfrm>
            <a:off x="495300" y="863600"/>
            <a:ext cx="635000" cy="635000"/>
          </a:xfrm>
          <a:prstGeom prst="ellipse">
            <a:avLst/>
          </a:prstGeom>
          <a:gradFill rotWithShape="1">
            <a:gsLst>
              <a:gs pos="15000">
                <a:srgbClr val="3660C4">
                  <a:alpha val="100000"/>
                </a:srgbClr>
              </a:gs>
              <a:gs pos="100000">
                <a:srgbClr val="ABCDF5">
                  <a:alpha val="100000"/>
                </a:srgbClr>
              </a:gs>
            </a:gsLst>
            <a:lin ang="13500000"/>
          </a:gradFill>
          <a:ln w="25400" cap="flat" cmpd="sng">
            <a:noFill/>
            <a:prstDash val="solid"/>
            <a:round/>
          </a:ln>
          <a:effectLst>
            <a:outerShdw blurRad="50800" dist="38100" dir="2700000" algn="tl" rotWithShape="0">
              <a:srgbClr val="3660C4">
                <a:alpha val="20000"/>
              </a:srgbClr>
            </a:outerShdw>
          </a:effectLst>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1"/>
          <a:srcRect/>
          <a:stretch>
            <a:fillRect/>
          </a:stretch>
        </p:blipFill>
        <p:spPr>
          <a:xfrm>
            <a:off x="698500" y="1066800"/>
            <a:ext cx="215900" cy="215900"/>
          </a:xfrm>
          <a:prstGeom prst="rect">
            <a:avLst/>
          </a:prstGeom>
          <a:noFill/>
          <a:ln w="25400" cap="flat" cmpd="sng">
            <a:noFill/>
            <a:prstDash val="solid"/>
            <a:round/>
          </a:ln>
        </p:spPr>
      </p:pic>
      <p:sp>
        <p:nvSpPr>
          <p:cNvPr id="14" name="AutoShape 14"/>
          <p:cNvSpPr/>
          <p:nvPr/>
        </p:nvSpPr>
        <p:spPr>
          <a:xfrm>
            <a:off x="6731000" y="2413000"/>
            <a:ext cx="3683000" cy="800100"/>
          </a:xfrm>
          <a:prstGeom prst="rect">
            <a:avLst/>
          </a:prstGeom>
          <a:noFill/>
          <a:ln w="12700" cap="flat" cmpd="sng">
            <a:noFill/>
            <a:prstDash val="solid"/>
            <a:round/>
          </a:ln>
        </p:spPr>
        <p:txBody>
          <a:bodyPr vert="horz" wrap="square" lIns="88900" tIns="50800" rIns="88900" bIns="50800" rtlCol="0" anchor="t" anchorCtr="0"/>
          <a:lstStyle/>
          <a:p>
            <a:pPr indent="0" algn="ctr">
              <a:lnSpc>
                <a:spcPct val="100000"/>
              </a:lnSpc>
              <a:defRPr/>
            </a:pPr>
            <a:r>
              <a:rPr lang="en-US" sz="2000" b="1" i="0" u="none" strike="noStrike">
                <a:solidFill>
                  <a:srgbClr val="FFFFFF"/>
                </a:solidFill>
                <a:effectLst>
                  <a:outerShdw blurRad="38100" dist="38100" dir="2700000" algn="tl" rotWithShape="0">
                    <a:srgbClr val="000000">
                      <a:alpha val="431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电解槽技术路线</a:t>
            </a:r>
            <a:endParaRPr lang="en-US" sz="1100"/>
          </a:p>
          <a:p>
            <a:pPr indent="0" algn="ctr">
              <a:lnSpc>
                <a:spcPct val="100000"/>
              </a:lnSpc>
            </a:pPr>
            <a:r>
              <a:rPr lang="en-US" sz="1400" b="0" i="0" u="none" strike="noStrike">
                <a:solidFill>
                  <a:srgbClr val="E6E6E6"/>
                </a:solidFill>
                <a:effectLst>
                  <a:outerShdw blurRad="38100" dist="38100" dir="2700000" algn="tl" rotWithShape="0">
                    <a:srgbClr val="000000">
                      <a:alpha val="431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技术成熟度与应用场景差异化发展</a:t>
            </a:r>
            <a:endParaRPr lang="en-US" sz="1400" b="0" i="0" u="none" strike="noStrike">
              <a:solidFill>
                <a:srgbClr val="E6E6E6"/>
              </a:solidFill>
              <a:effectLst>
                <a:outerShdw blurRad="38100" dist="38100" dir="2700000" algn="tl" rotWithShape="0">
                  <a:srgbClr val="000000">
                    <a:alpha val="431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5" name="AutoShape 15"/>
          <p:cNvSpPr/>
          <p:nvPr/>
        </p:nvSpPr>
        <p:spPr>
          <a:xfrm>
            <a:off x="6489700" y="3314700"/>
            <a:ext cx="4470400" cy="2400300"/>
          </a:xfrm>
          <a:prstGeom prst="rect">
            <a:avLst/>
          </a:prstGeom>
          <a:noFill/>
          <a:ln w="12700" cap="flat" cmpd="sng">
            <a:noFill/>
            <a:prstDash val="solid"/>
            <a:round/>
          </a:ln>
        </p:spPr>
        <p:txBody>
          <a:bodyPr vert="horz" wrap="square" lIns="88900" tIns="50800" rIns="88900" bIns="50800" rtlCol="0" anchor="t" anchorCtr="0"/>
          <a:lstStyle/>
          <a:p>
            <a:pPr marL="177800" indent="-177800" algn="l">
              <a:lnSpc>
                <a:spcPct val="117000"/>
              </a:lnSpc>
              <a:buClr>
                <a:srgbClr val="6FBEDC"/>
              </a:buClr>
              <a:buChar char="•"/>
              <a:defRPr/>
            </a:pPr>
            <a:r>
              <a:rPr lang="en-US" sz="1400" b="1" i="0" u="none" strike="noStrike">
                <a:solidFill>
                  <a:srgbClr val="6FBEDC"/>
                </a:solidFill>
                <a:latin typeface="微软雅黑" panose="020B0503020204020204" charset="-122"/>
                <a:ea typeface="微软雅黑" panose="020B0503020204020204" charset="-122"/>
                <a:cs typeface="微软雅黑" panose="020B0503020204020204" charset="-122"/>
                <a:sym typeface="微软雅黑" panose="020B0503020204020204" charset="-122"/>
              </a:rPr>
              <a:t>● 碱性(ALK)电解槽：</a:t>
            </a:r>
            <a:r>
              <a:rPr lang="en-US" sz="1300" b="0" i="0" u="none" strike="noStrike">
                <a:solidFill>
                  <a:srgbClr val="E6E6E6"/>
                </a:solidFill>
                <a:latin typeface="微软雅黑" panose="020B0503020204020204" charset="-122"/>
                <a:ea typeface="微软雅黑" panose="020B0503020204020204" charset="-122"/>
                <a:cs typeface="微软雅黑" panose="020B0503020204020204" charset="-122"/>
                <a:sym typeface="微软雅黑" panose="020B0503020204020204" charset="-122"/>
              </a:rPr>
              <a:t>技术最为成熟，建设成本较低，是当前商业化的主流技术。</a:t>
            </a:r>
            <a:endParaRPr lang="en-US" sz="1100"/>
          </a:p>
          <a:p>
            <a:pPr marL="177800" indent="-177800" algn="l">
              <a:lnSpc>
                <a:spcPct val="117000"/>
              </a:lnSpc>
              <a:buClr>
                <a:srgbClr val="FF8A39"/>
              </a:buClr>
              <a:buChar char="•"/>
            </a:pPr>
            <a:r>
              <a:rPr lang="en-US" sz="1400" b="1" i="0" u="none" strike="noStrike">
                <a:solidFill>
                  <a:srgbClr val="FF8A39"/>
                </a:solidFill>
                <a:latin typeface="微软雅黑" panose="020B0503020204020204" charset="-122"/>
                <a:ea typeface="微软雅黑" panose="020B0503020204020204" charset="-122"/>
                <a:cs typeface="微软雅黑" panose="020B0503020204020204" charset="-122"/>
                <a:sym typeface="微软雅黑" panose="020B0503020204020204" charset="-122"/>
              </a:rPr>
              <a:t>● 质子交换膜(PEM)：</a:t>
            </a:r>
            <a:r>
              <a:rPr lang="en-US" sz="1300" b="0" i="0" u="none" strike="noStrike">
                <a:solidFill>
                  <a:srgbClr val="E6E6E6"/>
                </a:solidFill>
                <a:latin typeface="微软雅黑" panose="020B0503020204020204" charset="-122"/>
                <a:ea typeface="微软雅黑" panose="020B0503020204020204" charset="-122"/>
                <a:cs typeface="微软雅黑" panose="020B0503020204020204" charset="-122"/>
                <a:sym typeface="微软雅黑" panose="020B0503020204020204" charset="-122"/>
              </a:rPr>
              <a:t>电流密度高，启停响应速度快，更适配波动性强的新能源发电场景。</a:t>
            </a:r>
            <a:endParaRPr lang="en-US" sz="1300" b="0" i="0" u="none" strike="noStrike">
              <a:solidFill>
                <a:srgbClr val="E6E6E6"/>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177800" indent="-177800" algn="l">
              <a:lnSpc>
                <a:spcPct val="117000"/>
              </a:lnSpc>
              <a:buClr>
                <a:srgbClr val="84CA16"/>
              </a:buClr>
              <a:buChar char="•"/>
            </a:pPr>
            <a:r>
              <a:rPr lang="en-US" sz="1400" b="1" i="0" u="none" strike="noStrike">
                <a:solidFill>
                  <a:srgbClr val="84CA16"/>
                </a:solidFill>
                <a:latin typeface="微软雅黑" panose="020B0503020204020204" charset="-122"/>
                <a:ea typeface="微软雅黑" panose="020B0503020204020204" charset="-122"/>
                <a:cs typeface="微软雅黑" panose="020B0503020204020204" charset="-122"/>
                <a:sym typeface="微软雅黑" panose="020B0503020204020204" charset="-122"/>
              </a:rPr>
              <a:t>● 阴离子交换膜(AEM)：</a:t>
            </a:r>
            <a:r>
              <a:rPr lang="en-US" sz="1300" b="0" i="0" u="none" strike="noStrike">
                <a:solidFill>
                  <a:srgbClr val="E6E6E6"/>
                </a:solidFill>
                <a:latin typeface="微软雅黑" panose="020B0503020204020204" charset="-122"/>
                <a:ea typeface="微软雅黑" panose="020B0503020204020204" charset="-122"/>
                <a:cs typeface="微软雅黑" panose="020B0503020204020204" charset="-122"/>
                <a:sym typeface="微软雅黑" panose="020B0503020204020204" charset="-122"/>
              </a:rPr>
              <a:t>兼具ALK的低成本和PEM的高效优势，被视为下一代极具潜力的技术方向。</a:t>
            </a:r>
            <a:endParaRPr lang="en-US" sz="1300" b="0" i="0" u="none" strike="noStrike">
              <a:solidFill>
                <a:srgbClr val="E6E6E6"/>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16" name="Picture 16"/>
          <p:cNvPicPr>
            <a:picLocks noChangeAspect="1"/>
          </p:cNvPicPr>
          <p:nvPr/>
        </p:nvPicPr>
        <p:blipFill>
          <a:blip r:embed="rId2"/>
          <a:srcRect l="4152" r="4152"/>
          <a:stretch>
            <a:fillRect/>
          </a:stretch>
        </p:blipFill>
        <p:spPr>
          <a:xfrm>
            <a:off x="10731500" y="317500"/>
            <a:ext cx="1054100" cy="215900"/>
          </a:xfrm>
          <a:prstGeom prst="rect">
            <a:avLst/>
          </a:prstGeom>
          <a:noFill/>
          <a:ln w="25400" cap="flat" cmpd="sng">
            <a:noFill/>
            <a:prstDash val="solid"/>
            <a:round/>
          </a:ln>
        </p:spPr>
      </p:pic>
      <p:pic>
        <p:nvPicPr>
          <p:cNvPr id="17" name="Picture 17"/>
          <p:cNvPicPr>
            <a:picLocks noChangeAspect="1"/>
          </p:cNvPicPr>
          <p:nvPr/>
        </p:nvPicPr>
        <p:blipFill>
          <a:blip r:embed="rId3"/>
          <a:srcRect l="4548" r="4548"/>
          <a:stretch>
            <a:fillRect/>
          </a:stretch>
        </p:blipFill>
        <p:spPr>
          <a:xfrm>
            <a:off x="9448800" y="279400"/>
            <a:ext cx="1104900" cy="292100"/>
          </a:xfrm>
          <a:prstGeom prst="rect">
            <a:avLst/>
          </a:prstGeom>
          <a:noFill/>
          <a:ln w="25400" cap="flat" cmpd="sng">
            <a:noFill/>
            <a:prstDash val="solid"/>
            <a:round/>
          </a:ln>
        </p:spPr>
      </p:pic>
      <p:pic>
        <p:nvPicPr>
          <p:cNvPr id="18" name="Picture 18"/>
          <p:cNvPicPr>
            <a:picLocks noChangeAspect="1"/>
          </p:cNvPicPr>
          <p:nvPr/>
        </p:nvPicPr>
        <p:blipFill>
          <a:blip r:embed="rId4"/>
          <a:srcRect l="19693" r="19693"/>
          <a:stretch>
            <a:fillRect/>
          </a:stretch>
        </p:blipFill>
        <p:spPr>
          <a:xfrm flipV="1">
            <a:off x="8978900" y="584200"/>
            <a:ext cx="2844800" cy="50800"/>
          </a:xfrm>
          <a:prstGeom prst="rect">
            <a:avLst/>
          </a:prstGeom>
          <a:noFill/>
          <a:ln w="25400" cap="flat" cmpd="sng">
            <a:noFill/>
            <a:prstDash val="solid"/>
            <a:round/>
          </a:ln>
        </p:spPr>
      </p:pic>
      <p:sp>
        <p:nvSpPr>
          <p:cNvPr id="19" name="AutoShape 19"/>
          <p:cNvSpPr/>
          <p:nvPr/>
        </p:nvSpPr>
        <p:spPr>
          <a:xfrm>
            <a:off x="1155700" y="6273800"/>
            <a:ext cx="10160000" cy="368300"/>
          </a:xfrm>
          <a:prstGeom prst="rect">
            <a:avLst/>
          </a:prstGeom>
          <a:noFill/>
          <a:ln w="12700" cap="flat" cmpd="sng">
            <a:noFill/>
            <a:prstDash val="solid"/>
            <a:round/>
          </a:ln>
        </p:spPr>
        <p:txBody>
          <a:bodyPr vert="horz" wrap="square" lIns="88900" tIns="50800" rIns="88900" bIns="50800" rtlCol="0" anchor="t" anchorCtr="0"/>
          <a:lstStyle/>
          <a:p>
            <a:pPr indent="0" algn="ctr">
              <a:lnSpc>
                <a:spcPct val="100000"/>
              </a:lnSpc>
              <a:defRPr/>
            </a:pPr>
            <a:r>
              <a:rPr lang="en-US" sz="1600" b="0" i="0" u="none" strike="noStrike">
                <a:latin typeface="微软雅黑" panose="020B0503020204020204" charset="-122"/>
                <a:ea typeface="微软雅黑" panose="020B0503020204020204" charset="-122"/>
                <a:cs typeface="微软雅黑" panose="020B0503020204020204" charset="-122"/>
                <a:sym typeface="微软雅黑" panose="020B0503020204020204" charset="-122"/>
              </a:rPr>
              <a:t>以多元化的</a:t>
            </a:r>
            <a:r>
              <a:rPr lang="en-US" sz="1800" b="1" i="0" u="none" strike="noStrike">
                <a:solidFill>
                  <a:srgbClr val="0070C0"/>
                </a:solidFill>
                <a:effectLst>
                  <a:outerShdw blurRad="38100" dist="38100" dir="2700000" algn="tl" rotWithShape="0">
                    <a:srgbClr val="000000">
                      <a:alpha val="431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制氢路径</a:t>
            </a:r>
            <a:r>
              <a:rPr lang="en-US" sz="1600" b="0" i="0" u="none" strike="noStrike">
                <a:latin typeface="微软雅黑" panose="020B0503020204020204" charset="-122"/>
                <a:ea typeface="微软雅黑" panose="020B0503020204020204" charset="-122"/>
                <a:cs typeface="微软雅黑" panose="020B0503020204020204" charset="-122"/>
                <a:sym typeface="微软雅黑" panose="020B0503020204020204" charset="-122"/>
              </a:rPr>
              <a:t>扩大供给，以高性能的</a:t>
            </a:r>
            <a:r>
              <a:rPr lang="en-US" sz="1800" b="1" i="0" u="none" strike="noStrike">
                <a:solidFill>
                  <a:srgbClr val="0070C0"/>
                </a:solidFill>
                <a:effectLst>
                  <a:outerShdw blurRad="38100" dist="38100" dir="2700000" algn="tl" rotWithShape="0">
                    <a:srgbClr val="000000">
                      <a:alpha val="431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电解槽技术</a:t>
            </a:r>
            <a:r>
              <a:rPr lang="en-US" sz="1600" b="0" i="0" u="none" strike="noStrike">
                <a:latin typeface="微软雅黑" panose="020B0503020204020204" charset="-122"/>
                <a:ea typeface="微软雅黑" panose="020B0503020204020204" charset="-122"/>
                <a:cs typeface="微软雅黑" panose="020B0503020204020204" charset="-122"/>
                <a:sym typeface="微软雅黑" panose="020B0503020204020204" charset="-122"/>
              </a:rPr>
              <a:t>提升转化效率，共同构建氢能产业核心竞争力</a:t>
            </a: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670300" y="533400"/>
            <a:ext cx="2171700" cy="393700"/>
          </a:xfrm>
          <a:prstGeom prst="rect">
            <a:avLst/>
          </a:prstGeom>
          <a:noFill/>
          <a:ln w="12700" cap="flat" cmpd="sng">
            <a:noFill/>
            <a:prstDash val="solid"/>
            <a:round/>
          </a:ln>
        </p:spPr>
        <p:txBody>
          <a:bodyPr vert="horz" wrap="square" lIns="88900" tIns="50800" rIns="88900" bIns="50800" rtlCol="0" anchor="t" anchorCtr="0"/>
          <a:lstStyle/>
          <a:p>
            <a:pPr indent="0" algn="ctr">
              <a:lnSpc>
                <a:spcPct val="100000"/>
              </a:lnSpc>
              <a:defRPr/>
            </a:pPr>
            <a:r>
              <a:rPr lang="en-US" sz="20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制氢环节</a:t>
            </a:r>
            <a:endParaRPr lang="en-US" sz="1100"/>
          </a:p>
        </p:txBody>
      </p:sp>
      <p:sp>
        <p:nvSpPr>
          <p:cNvPr id="3" name="AutoShape 3"/>
          <p:cNvSpPr/>
          <p:nvPr/>
        </p:nvSpPr>
        <p:spPr>
          <a:xfrm>
            <a:off x="6362700" y="546100"/>
            <a:ext cx="2171700" cy="406400"/>
          </a:xfrm>
          <a:prstGeom prst="rect">
            <a:avLst/>
          </a:prstGeom>
          <a:noFill/>
          <a:ln w="12700" cap="flat" cmpd="sng">
            <a:noFill/>
            <a:prstDash val="solid"/>
            <a:round/>
          </a:ln>
        </p:spPr>
        <p:txBody>
          <a:bodyPr vert="horz" wrap="square" lIns="88900" tIns="50800" rIns="88900" bIns="50800" rtlCol="0" anchor="t" anchorCtr="0"/>
          <a:lstStyle/>
          <a:p>
            <a:pPr indent="0" algn="ctr">
              <a:lnSpc>
                <a:spcPct val="100000"/>
              </a:lnSpc>
              <a:defRPr/>
            </a:pPr>
            <a:r>
              <a:rPr lang="en-US" sz="20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储运环节</a:t>
            </a:r>
            <a:endParaRPr lang="en-US" sz="1100"/>
          </a:p>
        </p:txBody>
      </p:sp>
      <p:sp>
        <p:nvSpPr>
          <p:cNvPr id="4" name="AutoShape 4"/>
          <p:cNvSpPr/>
          <p:nvPr/>
        </p:nvSpPr>
        <p:spPr>
          <a:xfrm>
            <a:off x="8953500" y="533400"/>
            <a:ext cx="2171700" cy="406400"/>
          </a:xfrm>
          <a:prstGeom prst="rect">
            <a:avLst/>
          </a:prstGeom>
          <a:noFill/>
          <a:ln w="12700" cap="flat" cmpd="sng">
            <a:noFill/>
            <a:prstDash val="solid"/>
            <a:round/>
          </a:ln>
        </p:spPr>
        <p:txBody>
          <a:bodyPr vert="horz" wrap="square" lIns="88900" tIns="50800" rIns="88900" bIns="50800" rtlCol="0" anchor="t" anchorCtr="0"/>
          <a:lstStyle/>
          <a:p>
            <a:pPr indent="0" algn="ctr">
              <a:lnSpc>
                <a:spcPct val="100000"/>
              </a:lnSpc>
              <a:defRPr/>
            </a:pPr>
            <a:r>
              <a:rPr lang="en-US" sz="20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应用环节</a:t>
            </a:r>
            <a:endParaRPr lang="en-US" sz="1100"/>
          </a:p>
        </p:txBody>
      </p:sp>
      <p:sp>
        <p:nvSpPr>
          <p:cNvPr id="5" name="AutoShape 5"/>
          <p:cNvSpPr/>
          <p:nvPr/>
        </p:nvSpPr>
        <p:spPr>
          <a:xfrm>
            <a:off x="3314700" y="596900"/>
            <a:ext cx="50800" cy="2667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6045200" y="596900"/>
            <a:ext cx="50800" cy="2667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8674100" y="596900"/>
            <a:ext cx="50800" cy="2667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77800" y="673100"/>
            <a:ext cx="114300" cy="1143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825500" y="1905000"/>
            <a:ext cx="3378200" cy="495300"/>
          </a:xfrm>
          <a:prstGeom prst="roundRect">
            <a:avLst>
              <a:gd name="adj" fmla="val 0"/>
            </a:avLst>
          </a:prstGeom>
          <a:solidFill>
            <a:srgbClr val="D9D9D9">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825500" y="2273300"/>
            <a:ext cx="3378200" cy="1054100"/>
          </a:xfrm>
          <a:prstGeom prst="roundRect">
            <a:avLst>
              <a:gd name="adj" fmla="val 0"/>
            </a:avLst>
          </a:prstGeom>
          <a:solidFill>
            <a:srgbClr val="7F8FA9">
              <a:alpha val="100000"/>
            </a:srgbClr>
          </a:solidFill>
          <a:ln w="25400" cap="flat" cmpd="sng">
            <a:noFill/>
            <a:prstDash val="solid"/>
            <a:round/>
          </a:ln>
        </p:spPr>
        <p:txBody>
          <a:bodyPr vert="horz" wrap="square" lIns="63500" tIns="38100" rIns="63500" bIns="38100" rtlCol="0" anchor="ctr" anchorCtr="0"/>
          <a:lstStyle/>
          <a:p>
            <a:pPr indent="0" algn="ctr">
              <a:lnSpc>
                <a:spcPct val="117000"/>
              </a:lnSpc>
              <a:defRPr/>
            </a:pPr>
            <a:r>
              <a:rPr lang="en-US" sz="1600" b="1" i="0" u="none" strike="noStrike">
                <a:solidFill>
                  <a:srgbClr val="ACCBF9"/>
                </a:solidFill>
                <a:effectLst>
                  <a:outerShdw blurRad="38100" dist="38100" dir="2700000" algn="tl" rotWithShape="0">
                    <a:srgbClr val="000000">
                      <a:alpha val="431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制氢环节（源头）</a:t>
            </a:r>
            <a:endParaRPr lang="en-US" sz="1100"/>
          </a:p>
          <a:p>
            <a:pPr indent="0" algn="ctr">
              <a:lnSpc>
                <a:spcPct val="117000"/>
              </a:lnSpc>
            </a:pPr>
            <a:r>
              <a:rPr lang="en-US" sz="13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负责氢气生产，是氢能全产业链的首要环节与物质基础</a:t>
            </a:r>
            <a:endParaRPr lang="en-US" sz="13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1" name="AutoShape 11"/>
          <p:cNvSpPr/>
          <p:nvPr/>
        </p:nvSpPr>
        <p:spPr>
          <a:xfrm>
            <a:off x="2222500" y="1993900"/>
            <a:ext cx="571500" cy="330200"/>
          </a:xfrm>
          <a:prstGeom prst="triangle">
            <a:avLst>
              <a:gd name="adj" fmla="val 50000"/>
            </a:avLst>
          </a:prstGeom>
          <a:solidFill>
            <a:srgbClr val="7F8FA9">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812800" y="5461000"/>
            <a:ext cx="3378200" cy="495300"/>
          </a:xfrm>
          <a:prstGeom prst="roundRect">
            <a:avLst>
              <a:gd name="adj" fmla="val 0"/>
            </a:avLst>
          </a:prstGeom>
          <a:solidFill>
            <a:srgbClr val="A6A6A6">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Freeform 13"/>
          <p:cNvSpPr/>
          <p:nvPr/>
        </p:nvSpPr>
        <p:spPr>
          <a:xfrm>
            <a:off x="2324100" y="5511800"/>
            <a:ext cx="374753" cy="374802"/>
          </a:xfrm>
          <a:custGeom>
            <a:avLst/>
            <a:gdLst/>
            <a:ahLst/>
            <a:cxnLst/>
            <a:rect l="l" t="t" r="r" b="b"/>
            <a:pathLst>
              <a:path w="374753" h="374802">
                <a:moveTo>
                  <a:pt x="162264" y="54096"/>
                </a:moveTo>
                <a:cubicBezTo>
                  <a:pt x="212489" y="54096"/>
                  <a:pt x="212489" y="54096"/>
                  <a:pt x="212489" y="54096"/>
                </a:cubicBezTo>
                <a:cubicBezTo>
                  <a:pt x="185445" y="0"/>
                  <a:pt x="185445" y="0"/>
                  <a:pt x="185445" y="0"/>
                </a:cubicBezTo>
                <a:cubicBezTo>
                  <a:pt x="162264" y="54096"/>
                  <a:pt x="162264" y="54096"/>
                  <a:pt x="162264" y="54096"/>
                </a:cubicBezTo>
                <a:close/>
                <a:moveTo>
                  <a:pt x="189309" y="69552"/>
                </a:moveTo>
                <a:cubicBezTo>
                  <a:pt x="251123" y="69552"/>
                  <a:pt x="305211" y="119783"/>
                  <a:pt x="305211" y="185470"/>
                </a:cubicBezTo>
                <a:cubicBezTo>
                  <a:pt x="305211" y="251156"/>
                  <a:pt x="251123" y="305252"/>
                  <a:pt x="189309" y="305252"/>
                </a:cubicBezTo>
                <a:cubicBezTo>
                  <a:pt x="123629" y="305252"/>
                  <a:pt x="69541" y="251156"/>
                  <a:pt x="69541" y="185470"/>
                </a:cubicBezTo>
                <a:cubicBezTo>
                  <a:pt x="69541" y="119783"/>
                  <a:pt x="123629" y="69552"/>
                  <a:pt x="189309" y="69552"/>
                </a:cubicBezTo>
                <a:close/>
                <a:moveTo>
                  <a:pt x="231805" y="57959"/>
                </a:moveTo>
                <a:cubicBezTo>
                  <a:pt x="274303" y="85007"/>
                  <a:pt x="274303" y="85007"/>
                  <a:pt x="274303" y="85007"/>
                </a:cubicBezTo>
                <a:cubicBezTo>
                  <a:pt x="282030" y="23184"/>
                  <a:pt x="282030" y="23184"/>
                  <a:pt x="282030" y="23184"/>
                </a:cubicBezTo>
                <a:cubicBezTo>
                  <a:pt x="231805" y="57959"/>
                  <a:pt x="231805" y="57959"/>
                  <a:pt x="231805" y="57959"/>
                </a:cubicBezTo>
                <a:close/>
                <a:moveTo>
                  <a:pt x="289757" y="96599"/>
                </a:moveTo>
                <a:cubicBezTo>
                  <a:pt x="312938" y="139102"/>
                  <a:pt x="312938" y="139102"/>
                  <a:pt x="312938" y="139102"/>
                </a:cubicBezTo>
                <a:cubicBezTo>
                  <a:pt x="351573" y="92734"/>
                  <a:pt x="351573" y="92734"/>
                  <a:pt x="351573" y="92734"/>
                </a:cubicBezTo>
                <a:cubicBezTo>
                  <a:pt x="289757" y="96599"/>
                  <a:pt x="289757" y="96599"/>
                  <a:pt x="289757" y="96599"/>
                </a:cubicBezTo>
                <a:close/>
                <a:moveTo>
                  <a:pt x="320665" y="162286"/>
                </a:moveTo>
                <a:cubicBezTo>
                  <a:pt x="320665" y="208653"/>
                  <a:pt x="320665" y="208653"/>
                  <a:pt x="320665" y="208653"/>
                </a:cubicBezTo>
                <a:cubicBezTo>
                  <a:pt x="374753" y="185470"/>
                  <a:pt x="374753" y="185470"/>
                  <a:pt x="374753" y="185470"/>
                </a:cubicBezTo>
                <a:cubicBezTo>
                  <a:pt x="320665" y="162286"/>
                  <a:pt x="320665" y="162286"/>
                  <a:pt x="320665" y="162286"/>
                </a:cubicBezTo>
                <a:close/>
                <a:moveTo>
                  <a:pt x="316802" y="231837"/>
                </a:moveTo>
                <a:cubicBezTo>
                  <a:pt x="289757" y="274340"/>
                  <a:pt x="289757" y="274340"/>
                  <a:pt x="289757" y="274340"/>
                </a:cubicBezTo>
                <a:cubicBezTo>
                  <a:pt x="351573" y="278204"/>
                  <a:pt x="351573" y="278204"/>
                  <a:pt x="351573" y="278204"/>
                </a:cubicBezTo>
                <a:cubicBezTo>
                  <a:pt x="316802" y="231837"/>
                  <a:pt x="316802" y="231837"/>
                  <a:pt x="316802" y="231837"/>
                </a:cubicBezTo>
                <a:close/>
                <a:moveTo>
                  <a:pt x="278167" y="289796"/>
                </a:moveTo>
                <a:cubicBezTo>
                  <a:pt x="235669" y="312980"/>
                  <a:pt x="235669" y="312980"/>
                  <a:pt x="235669" y="312980"/>
                </a:cubicBezTo>
                <a:cubicBezTo>
                  <a:pt x="282030" y="347755"/>
                  <a:pt x="282030" y="347755"/>
                  <a:pt x="282030" y="347755"/>
                </a:cubicBezTo>
                <a:cubicBezTo>
                  <a:pt x="278167" y="289796"/>
                  <a:pt x="278167" y="289796"/>
                  <a:pt x="278167" y="289796"/>
                </a:cubicBezTo>
                <a:close/>
                <a:moveTo>
                  <a:pt x="212489" y="320708"/>
                </a:moveTo>
                <a:cubicBezTo>
                  <a:pt x="166127" y="320708"/>
                  <a:pt x="166127" y="320708"/>
                  <a:pt x="166127" y="320708"/>
                </a:cubicBezTo>
                <a:cubicBezTo>
                  <a:pt x="189309" y="374802"/>
                  <a:pt x="189309" y="374802"/>
                  <a:pt x="189309" y="374802"/>
                </a:cubicBezTo>
                <a:cubicBezTo>
                  <a:pt x="212489" y="320708"/>
                  <a:pt x="212489" y="320708"/>
                  <a:pt x="212489" y="320708"/>
                </a:cubicBezTo>
                <a:close/>
                <a:moveTo>
                  <a:pt x="142947" y="312980"/>
                </a:moveTo>
                <a:cubicBezTo>
                  <a:pt x="100449" y="289796"/>
                  <a:pt x="100449" y="289796"/>
                  <a:pt x="100449" y="289796"/>
                </a:cubicBezTo>
                <a:cubicBezTo>
                  <a:pt x="96586" y="351620"/>
                  <a:pt x="96586" y="351620"/>
                  <a:pt x="96586" y="351620"/>
                </a:cubicBezTo>
                <a:cubicBezTo>
                  <a:pt x="142947" y="312980"/>
                  <a:pt x="142947" y="312980"/>
                  <a:pt x="142947" y="312980"/>
                </a:cubicBezTo>
                <a:close/>
                <a:moveTo>
                  <a:pt x="84996" y="274340"/>
                </a:moveTo>
                <a:cubicBezTo>
                  <a:pt x="61815" y="231837"/>
                  <a:pt x="61815" y="231837"/>
                  <a:pt x="61815" y="231837"/>
                </a:cubicBezTo>
                <a:cubicBezTo>
                  <a:pt x="27045" y="282068"/>
                  <a:pt x="27045" y="282068"/>
                  <a:pt x="27045" y="282068"/>
                </a:cubicBezTo>
                <a:cubicBezTo>
                  <a:pt x="84996" y="274340"/>
                  <a:pt x="84996" y="274340"/>
                  <a:pt x="84996" y="274340"/>
                </a:cubicBezTo>
                <a:close/>
                <a:moveTo>
                  <a:pt x="54088" y="212517"/>
                </a:moveTo>
                <a:cubicBezTo>
                  <a:pt x="54088" y="162286"/>
                  <a:pt x="54088" y="162286"/>
                  <a:pt x="54088" y="162286"/>
                </a:cubicBezTo>
                <a:cubicBezTo>
                  <a:pt x="0" y="189333"/>
                  <a:pt x="0" y="189333"/>
                  <a:pt x="0" y="189333"/>
                </a:cubicBezTo>
                <a:cubicBezTo>
                  <a:pt x="54088" y="212517"/>
                  <a:pt x="54088" y="212517"/>
                  <a:pt x="54088" y="212517"/>
                </a:cubicBezTo>
                <a:close/>
                <a:moveTo>
                  <a:pt x="57951" y="142966"/>
                </a:moveTo>
                <a:cubicBezTo>
                  <a:pt x="84996" y="100462"/>
                  <a:pt x="84996" y="100462"/>
                  <a:pt x="84996" y="100462"/>
                </a:cubicBezTo>
                <a:cubicBezTo>
                  <a:pt x="23180" y="92734"/>
                  <a:pt x="23180" y="92734"/>
                  <a:pt x="23180" y="92734"/>
                </a:cubicBezTo>
                <a:cubicBezTo>
                  <a:pt x="57951" y="142966"/>
                  <a:pt x="57951" y="142966"/>
                  <a:pt x="57951" y="142966"/>
                </a:cubicBezTo>
                <a:close/>
                <a:moveTo>
                  <a:pt x="100449" y="85007"/>
                </a:moveTo>
                <a:cubicBezTo>
                  <a:pt x="142947" y="61824"/>
                  <a:pt x="142947" y="61824"/>
                  <a:pt x="142947" y="61824"/>
                </a:cubicBezTo>
                <a:cubicBezTo>
                  <a:pt x="92723" y="23184"/>
                  <a:pt x="92723" y="23184"/>
                  <a:pt x="92723" y="23184"/>
                </a:cubicBezTo>
                <a:lnTo>
                  <a:pt x="100449" y="85007"/>
                </a:lnTo>
                <a:close/>
              </a:path>
            </a:pathLst>
          </a:custGeom>
          <a:solidFill>
            <a:srgbClr val="FFFFFF">
              <a:alpha val="100000"/>
            </a:srgbClr>
          </a:solidFill>
          <a:ln w="25400" cap="flat" cmpd="sng">
            <a:noFill/>
            <a:prstDash val="solid"/>
            <a:round/>
          </a:ln>
          <a:effectLst>
            <a:outerShdw blurRad="50800" dist="38100" dir="5400000" algn="t" rotWithShape="0">
              <a:srgbClr val="000000">
                <a:alpha val="40000"/>
              </a:srgbClr>
            </a:outerShdw>
          </a:effectLst>
        </p:spPr>
        <p:txBody>
          <a:bodyPr vert="horz" wrap="square" lIns="63500" tIns="63500" rIns="63500" bIns="63500" rtlCol="0" anchor="ctr"/>
          <a:lstStyle/>
          <a:p>
            <a:pPr algn="ctr">
              <a:defRPr/>
            </a:pPr>
          </a:p>
        </p:txBody>
      </p:sp>
      <p:sp>
        <p:nvSpPr>
          <p:cNvPr id="14" name="AutoShape 14"/>
          <p:cNvSpPr/>
          <p:nvPr/>
        </p:nvSpPr>
        <p:spPr>
          <a:xfrm>
            <a:off x="4406900" y="1905000"/>
            <a:ext cx="3378200" cy="495300"/>
          </a:xfrm>
          <a:prstGeom prst="roundRect">
            <a:avLst>
              <a:gd name="adj" fmla="val 0"/>
            </a:avLst>
          </a:prstGeom>
          <a:solidFill>
            <a:srgbClr val="D9D9D9">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4406900" y="2273300"/>
            <a:ext cx="3378200" cy="1054100"/>
          </a:xfrm>
          <a:prstGeom prst="roundRect">
            <a:avLst>
              <a:gd name="adj" fmla="val 0"/>
            </a:avLst>
          </a:prstGeom>
          <a:solidFill>
            <a:srgbClr val="629DD1">
              <a:alpha val="100000"/>
            </a:srgbClr>
          </a:solidFill>
          <a:ln w="25400" cap="flat" cmpd="sng">
            <a:noFill/>
            <a:prstDash val="solid"/>
            <a:round/>
          </a:ln>
        </p:spPr>
        <p:txBody>
          <a:bodyPr vert="horz" wrap="square" lIns="63500" tIns="38100" rIns="63500" bIns="38100" rtlCol="0" anchor="ctr" anchorCtr="0"/>
          <a:lstStyle/>
          <a:p>
            <a:pPr indent="0" algn="ctr">
              <a:lnSpc>
                <a:spcPct val="117000"/>
              </a:lnSpc>
              <a:defRPr/>
            </a:pPr>
            <a:r>
              <a:rPr lang="en-US" sz="1600" b="1" i="0" u="none" strike="noStrike">
                <a:solidFill>
                  <a:srgbClr val="ACCBF9"/>
                </a:solidFill>
                <a:effectLst>
                  <a:outerShdw blurRad="38100" dist="38100" dir="2700000" algn="tl" rotWithShape="0">
                    <a:srgbClr val="000000">
                      <a:alpha val="431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储运环节（纽带）</a:t>
            </a:r>
            <a:endParaRPr lang="en-US" sz="1100"/>
          </a:p>
          <a:p>
            <a:pPr indent="0" algn="ctr">
              <a:lnSpc>
                <a:spcPct val="117000"/>
              </a:lnSpc>
            </a:pPr>
            <a:r>
              <a:rPr lang="en-US" sz="13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连接氢气生产端与终端应用的关键桥梁，保障高效、安全传输</a:t>
            </a:r>
            <a:endParaRPr lang="en-US" sz="13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6" name="AutoShape 16"/>
          <p:cNvSpPr/>
          <p:nvPr/>
        </p:nvSpPr>
        <p:spPr>
          <a:xfrm>
            <a:off x="5803900" y="1981200"/>
            <a:ext cx="571500" cy="330200"/>
          </a:xfrm>
          <a:prstGeom prst="triangle">
            <a:avLst>
              <a:gd name="adj" fmla="val 50000"/>
            </a:avLst>
          </a:prstGeom>
          <a:solidFill>
            <a:srgbClr val="629DD1">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4406900" y="5486400"/>
            <a:ext cx="3378200" cy="495300"/>
          </a:xfrm>
          <a:prstGeom prst="roundRect">
            <a:avLst>
              <a:gd name="adj" fmla="val 0"/>
            </a:avLst>
          </a:prstGeom>
          <a:solidFill>
            <a:srgbClr val="A6A6A6">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Freeform 18"/>
          <p:cNvSpPr/>
          <p:nvPr/>
        </p:nvSpPr>
        <p:spPr>
          <a:xfrm>
            <a:off x="6096000" y="5537200"/>
            <a:ext cx="227719" cy="367628"/>
          </a:xfrm>
          <a:custGeom>
            <a:avLst/>
            <a:gdLst/>
            <a:ahLst/>
            <a:cxnLst/>
            <a:rect l="l" t="t" r="r" b="b"/>
            <a:pathLst>
              <a:path w="227719" h="367628">
                <a:moveTo>
                  <a:pt x="54035" y="23218"/>
                </a:moveTo>
                <a:cubicBezTo>
                  <a:pt x="73334" y="23218"/>
                  <a:pt x="73334" y="23218"/>
                  <a:pt x="73334" y="23218"/>
                </a:cubicBezTo>
                <a:cubicBezTo>
                  <a:pt x="73334" y="0"/>
                  <a:pt x="73334" y="0"/>
                  <a:pt x="73334" y="0"/>
                </a:cubicBezTo>
                <a:cubicBezTo>
                  <a:pt x="154386" y="0"/>
                  <a:pt x="154386" y="0"/>
                  <a:pt x="154386" y="0"/>
                </a:cubicBezTo>
                <a:cubicBezTo>
                  <a:pt x="154386" y="23218"/>
                  <a:pt x="154386" y="23218"/>
                  <a:pt x="154386" y="23218"/>
                </a:cubicBezTo>
                <a:cubicBezTo>
                  <a:pt x="173684" y="23218"/>
                  <a:pt x="173684" y="23218"/>
                  <a:pt x="173684" y="23218"/>
                </a:cubicBezTo>
                <a:cubicBezTo>
                  <a:pt x="189122" y="23218"/>
                  <a:pt x="200702" y="27088"/>
                  <a:pt x="212280" y="38698"/>
                </a:cubicBezTo>
                <a:cubicBezTo>
                  <a:pt x="220000" y="46438"/>
                  <a:pt x="227719" y="58047"/>
                  <a:pt x="227719" y="73525"/>
                </a:cubicBezTo>
                <a:cubicBezTo>
                  <a:pt x="227719" y="313451"/>
                  <a:pt x="227719" y="313451"/>
                  <a:pt x="227719" y="313451"/>
                </a:cubicBezTo>
                <a:cubicBezTo>
                  <a:pt x="227719" y="328930"/>
                  <a:pt x="220000" y="340539"/>
                  <a:pt x="212280" y="352149"/>
                </a:cubicBezTo>
                <a:cubicBezTo>
                  <a:pt x="212280" y="352149"/>
                  <a:pt x="212280" y="352149"/>
                  <a:pt x="212280" y="352149"/>
                </a:cubicBezTo>
                <a:cubicBezTo>
                  <a:pt x="200702" y="359889"/>
                  <a:pt x="189122" y="367628"/>
                  <a:pt x="173684" y="367628"/>
                </a:cubicBezTo>
                <a:cubicBezTo>
                  <a:pt x="54035" y="367628"/>
                  <a:pt x="54035" y="367628"/>
                  <a:pt x="54035" y="367628"/>
                </a:cubicBezTo>
                <a:cubicBezTo>
                  <a:pt x="38597" y="367628"/>
                  <a:pt x="27018" y="359889"/>
                  <a:pt x="15438" y="352149"/>
                </a:cubicBezTo>
                <a:cubicBezTo>
                  <a:pt x="7719" y="340539"/>
                  <a:pt x="0" y="328930"/>
                  <a:pt x="0" y="313451"/>
                </a:cubicBezTo>
                <a:cubicBezTo>
                  <a:pt x="0" y="73525"/>
                  <a:pt x="0" y="73525"/>
                  <a:pt x="0" y="73525"/>
                </a:cubicBezTo>
                <a:cubicBezTo>
                  <a:pt x="0" y="58047"/>
                  <a:pt x="7719" y="46438"/>
                  <a:pt x="15438" y="38698"/>
                </a:cubicBezTo>
                <a:cubicBezTo>
                  <a:pt x="15438" y="38698"/>
                  <a:pt x="15438" y="38698"/>
                  <a:pt x="15438" y="38698"/>
                </a:cubicBezTo>
                <a:cubicBezTo>
                  <a:pt x="15438" y="38698"/>
                  <a:pt x="15438" y="38698"/>
                  <a:pt x="15438" y="38698"/>
                </a:cubicBezTo>
                <a:cubicBezTo>
                  <a:pt x="27018" y="27088"/>
                  <a:pt x="38597" y="23218"/>
                  <a:pt x="54035" y="23218"/>
                </a:cubicBezTo>
                <a:close/>
                <a:moveTo>
                  <a:pt x="73334" y="89004"/>
                </a:moveTo>
                <a:cubicBezTo>
                  <a:pt x="73334" y="108354"/>
                  <a:pt x="73334" y="108354"/>
                  <a:pt x="73334" y="108354"/>
                </a:cubicBezTo>
                <a:cubicBezTo>
                  <a:pt x="104210" y="108354"/>
                  <a:pt x="104210" y="108354"/>
                  <a:pt x="104210" y="108354"/>
                </a:cubicBezTo>
                <a:cubicBezTo>
                  <a:pt x="104210" y="139311"/>
                  <a:pt x="104210" y="139311"/>
                  <a:pt x="104210" y="139311"/>
                </a:cubicBezTo>
                <a:cubicBezTo>
                  <a:pt x="119649" y="139311"/>
                  <a:pt x="119649" y="139311"/>
                  <a:pt x="119649" y="139311"/>
                </a:cubicBezTo>
                <a:cubicBezTo>
                  <a:pt x="119649" y="108354"/>
                  <a:pt x="119649" y="108354"/>
                  <a:pt x="119649" y="108354"/>
                </a:cubicBezTo>
                <a:cubicBezTo>
                  <a:pt x="150527" y="108354"/>
                  <a:pt x="150527" y="108354"/>
                  <a:pt x="150527" y="108354"/>
                </a:cubicBezTo>
                <a:cubicBezTo>
                  <a:pt x="150527" y="89004"/>
                  <a:pt x="150527" y="89004"/>
                  <a:pt x="150527" y="89004"/>
                </a:cubicBezTo>
                <a:cubicBezTo>
                  <a:pt x="119649" y="89004"/>
                  <a:pt x="119649" y="89004"/>
                  <a:pt x="119649" y="89004"/>
                </a:cubicBezTo>
                <a:cubicBezTo>
                  <a:pt x="119649" y="58047"/>
                  <a:pt x="119649" y="58047"/>
                  <a:pt x="119649" y="58047"/>
                </a:cubicBezTo>
                <a:cubicBezTo>
                  <a:pt x="104210" y="58047"/>
                  <a:pt x="104210" y="58047"/>
                  <a:pt x="104210" y="58047"/>
                </a:cubicBezTo>
                <a:cubicBezTo>
                  <a:pt x="104210" y="89004"/>
                  <a:pt x="104210" y="89004"/>
                  <a:pt x="104210" y="89004"/>
                </a:cubicBezTo>
                <a:cubicBezTo>
                  <a:pt x="73334" y="89004"/>
                  <a:pt x="73334" y="89004"/>
                  <a:pt x="73334" y="89004"/>
                </a:cubicBezTo>
                <a:close/>
                <a:moveTo>
                  <a:pt x="50175" y="147051"/>
                </a:moveTo>
                <a:cubicBezTo>
                  <a:pt x="50175" y="170270"/>
                  <a:pt x="50175" y="170270"/>
                  <a:pt x="50175" y="170270"/>
                </a:cubicBezTo>
                <a:cubicBezTo>
                  <a:pt x="173684" y="170270"/>
                  <a:pt x="173684" y="170270"/>
                  <a:pt x="173684" y="170270"/>
                </a:cubicBezTo>
                <a:cubicBezTo>
                  <a:pt x="173684" y="147051"/>
                  <a:pt x="173684" y="147051"/>
                  <a:pt x="173684" y="147051"/>
                </a:cubicBezTo>
                <a:cubicBezTo>
                  <a:pt x="50175" y="147051"/>
                  <a:pt x="50175" y="147051"/>
                  <a:pt x="50175" y="147051"/>
                </a:cubicBezTo>
                <a:close/>
                <a:moveTo>
                  <a:pt x="50175" y="178010"/>
                </a:moveTo>
                <a:cubicBezTo>
                  <a:pt x="50175" y="205097"/>
                  <a:pt x="50175" y="205097"/>
                  <a:pt x="50175" y="205097"/>
                </a:cubicBezTo>
                <a:cubicBezTo>
                  <a:pt x="173684" y="205097"/>
                  <a:pt x="173684" y="205097"/>
                  <a:pt x="173684" y="205097"/>
                </a:cubicBezTo>
                <a:cubicBezTo>
                  <a:pt x="173684" y="178010"/>
                  <a:pt x="173684" y="178010"/>
                  <a:pt x="173684" y="178010"/>
                </a:cubicBezTo>
                <a:cubicBezTo>
                  <a:pt x="50175" y="178010"/>
                  <a:pt x="50175" y="178010"/>
                  <a:pt x="50175" y="178010"/>
                </a:cubicBezTo>
                <a:close/>
                <a:moveTo>
                  <a:pt x="50175" y="212837"/>
                </a:moveTo>
                <a:cubicBezTo>
                  <a:pt x="50175" y="239926"/>
                  <a:pt x="50175" y="239926"/>
                  <a:pt x="50175" y="239926"/>
                </a:cubicBezTo>
                <a:cubicBezTo>
                  <a:pt x="173684" y="239926"/>
                  <a:pt x="173684" y="239926"/>
                  <a:pt x="173684" y="239926"/>
                </a:cubicBezTo>
                <a:cubicBezTo>
                  <a:pt x="173684" y="212837"/>
                  <a:pt x="173684" y="212837"/>
                  <a:pt x="173684" y="212837"/>
                </a:cubicBezTo>
                <a:cubicBezTo>
                  <a:pt x="50175" y="212837"/>
                  <a:pt x="50175" y="212837"/>
                  <a:pt x="50175" y="212837"/>
                </a:cubicBezTo>
                <a:close/>
                <a:moveTo>
                  <a:pt x="50175" y="251535"/>
                </a:moveTo>
                <a:cubicBezTo>
                  <a:pt x="50175" y="274753"/>
                  <a:pt x="50175" y="274753"/>
                  <a:pt x="50175" y="274753"/>
                </a:cubicBezTo>
                <a:cubicBezTo>
                  <a:pt x="173684" y="274753"/>
                  <a:pt x="173684" y="274753"/>
                  <a:pt x="173684" y="274753"/>
                </a:cubicBezTo>
                <a:cubicBezTo>
                  <a:pt x="173684" y="251535"/>
                  <a:pt x="173684" y="251535"/>
                  <a:pt x="173684" y="251535"/>
                </a:cubicBezTo>
                <a:cubicBezTo>
                  <a:pt x="50175" y="251535"/>
                  <a:pt x="50175" y="251535"/>
                  <a:pt x="50175" y="251535"/>
                </a:cubicBezTo>
                <a:close/>
                <a:moveTo>
                  <a:pt x="50175" y="286363"/>
                </a:moveTo>
                <a:cubicBezTo>
                  <a:pt x="50175" y="309582"/>
                  <a:pt x="50175" y="309582"/>
                  <a:pt x="50175" y="309582"/>
                </a:cubicBezTo>
                <a:cubicBezTo>
                  <a:pt x="173684" y="309582"/>
                  <a:pt x="173684" y="309582"/>
                  <a:pt x="173684" y="309582"/>
                </a:cubicBezTo>
                <a:cubicBezTo>
                  <a:pt x="173684" y="286363"/>
                  <a:pt x="173684" y="286363"/>
                  <a:pt x="173684" y="286363"/>
                </a:cubicBezTo>
                <a:cubicBezTo>
                  <a:pt x="50175" y="286363"/>
                  <a:pt x="50175" y="286363"/>
                  <a:pt x="50175" y="286363"/>
                </a:cubicBezTo>
                <a:close/>
                <a:moveTo>
                  <a:pt x="173684" y="54177"/>
                </a:moveTo>
                <a:cubicBezTo>
                  <a:pt x="54035" y="54177"/>
                  <a:pt x="54035" y="54177"/>
                  <a:pt x="54035" y="54177"/>
                </a:cubicBezTo>
                <a:cubicBezTo>
                  <a:pt x="46316" y="54177"/>
                  <a:pt x="42456" y="54177"/>
                  <a:pt x="38597" y="58047"/>
                </a:cubicBezTo>
                <a:cubicBezTo>
                  <a:pt x="38597" y="58047"/>
                  <a:pt x="38597" y="58047"/>
                  <a:pt x="38597" y="58047"/>
                </a:cubicBezTo>
                <a:cubicBezTo>
                  <a:pt x="34737" y="61916"/>
                  <a:pt x="30878" y="69656"/>
                  <a:pt x="30878" y="73525"/>
                </a:cubicBezTo>
                <a:cubicBezTo>
                  <a:pt x="30878" y="313451"/>
                  <a:pt x="30878" y="313451"/>
                  <a:pt x="30878" y="313451"/>
                </a:cubicBezTo>
                <a:cubicBezTo>
                  <a:pt x="30878" y="321191"/>
                  <a:pt x="34737" y="325060"/>
                  <a:pt x="38597" y="328930"/>
                </a:cubicBezTo>
                <a:cubicBezTo>
                  <a:pt x="42456" y="332800"/>
                  <a:pt x="46316" y="336669"/>
                  <a:pt x="54035" y="336669"/>
                </a:cubicBezTo>
                <a:cubicBezTo>
                  <a:pt x="173684" y="336669"/>
                  <a:pt x="173684" y="336669"/>
                  <a:pt x="173684" y="336669"/>
                </a:cubicBezTo>
                <a:cubicBezTo>
                  <a:pt x="181403" y="336669"/>
                  <a:pt x="185263" y="332800"/>
                  <a:pt x="189122" y="328930"/>
                </a:cubicBezTo>
                <a:cubicBezTo>
                  <a:pt x="192982" y="325060"/>
                  <a:pt x="196842" y="321191"/>
                  <a:pt x="196842" y="313451"/>
                </a:cubicBezTo>
                <a:cubicBezTo>
                  <a:pt x="196842" y="73525"/>
                  <a:pt x="196842" y="73525"/>
                  <a:pt x="196842" y="73525"/>
                </a:cubicBezTo>
                <a:cubicBezTo>
                  <a:pt x="196842" y="69656"/>
                  <a:pt x="192982" y="61916"/>
                  <a:pt x="189122" y="58047"/>
                </a:cubicBezTo>
                <a:cubicBezTo>
                  <a:pt x="185263" y="54177"/>
                  <a:pt x="181403" y="54177"/>
                  <a:pt x="173684" y="54177"/>
                </a:cubicBezTo>
                <a:close/>
              </a:path>
            </a:pathLst>
          </a:custGeom>
          <a:solidFill>
            <a:srgbClr val="FFFFFF">
              <a:alpha val="100000"/>
            </a:srgbClr>
          </a:solidFill>
          <a:ln w="25400" cap="flat" cmpd="sng">
            <a:noFill/>
            <a:prstDash val="solid"/>
            <a:round/>
          </a:ln>
          <a:effectLst>
            <a:outerShdw blurRad="50800" dist="38100" dir="5400000" algn="t" rotWithShape="0">
              <a:srgbClr val="000000">
                <a:alpha val="40000"/>
              </a:srgbClr>
            </a:outerShdw>
          </a:effectLst>
        </p:spPr>
        <p:txBody>
          <a:bodyPr vert="horz" wrap="square" lIns="63500" tIns="63500" rIns="63500" bIns="63500" rtlCol="0" anchor="ctr"/>
          <a:lstStyle/>
          <a:p>
            <a:pPr algn="ctr">
              <a:defRPr/>
            </a:pPr>
          </a:p>
        </p:txBody>
      </p:sp>
      <p:sp>
        <p:nvSpPr>
          <p:cNvPr id="19" name="AutoShape 19"/>
          <p:cNvSpPr/>
          <p:nvPr/>
        </p:nvSpPr>
        <p:spPr>
          <a:xfrm>
            <a:off x="8013700" y="1905000"/>
            <a:ext cx="3378200" cy="495300"/>
          </a:xfrm>
          <a:prstGeom prst="roundRect">
            <a:avLst>
              <a:gd name="adj" fmla="val 0"/>
            </a:avLst>
          </a:prstGeom>
          <a:solidFill>
            <a:srgbClr val="D9D9D9">
              <a:alpha val="100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8013700" y="2286000"/>
            <a:ext cx="3378200" cy="1054100"/>
          </a:xfrm>
          <a:prstGeom prst="roundRect">
            <a:avLst>
              <a:gd name="adj" fmla="val 0"/>
            </a:avLst>
          </a:prstGeom>
          <a:solidFill>
            <a:srgbClr val="297FD5">
              <a:alpha val="100000"/>
            </a:srgbClr>
          </a:solidFill>
          <a:ln w="25400" cap="flat" cmpd="sng">
            <a:noFill/>
            <a:prstDash val="solid"/>
            <a:round/>
          </a:ln>
        </p:spPr>
        <p:txBody>
          <a:bodyPr vert="horz" wrap="square" lIns="63500" tIns="38100" rIns="63500" bIns="38100" rtlCol="0" anchor="ctr" anchorCtr="0"/>
          <a:lstStyle/>
          <a:p>
            <a:pPr indent="0" algn="ctr">
              <a:lnSpc>
                <a:spcPct val="117000"/>
              </a:lnSpc>
              <a:defRPr/>
            </a:pPr>
            <a:r>
              <a:rPr lang="en-US" sz="1600" b="1" i="0" u="none" strike="noStrike">
                <a:solidFill>
                  <a:srgbClr val="ACCBF9"/>
                </a:solidFill>
                <a:effectLst>
                  <a:outerShdw blurRad="38100" dist="38100" dir="2700000" algn="tl" rotWithShape="0">
                    <a:srgbClr val="000000">
                      <a:alpha val="431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应用环节（终端）</a:t>
            </a:r>
            <a:endParaRPr lang="en-US" sz="1100"/>
          </a:p>
          <a:p>
            <a:pPr indent="0" algn="ctr">
              <a:lnSpc>
                <a:spcPct val="117000"/>
              </a:lnSpc>
            </a:pPr>
            <a:r>
              <a:rPr lang="en-US" sz="13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将氢能转化为可利用的动力或热能，实现能源价值落地</a:t>
            </a:r>
            <a:endParaRPr lang="en-US" sz="13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21" name="AutoShape 21"/>
          <p:cNvSpPr/>
          <p:nvPr/>
        </p:nvSpPr>
        <p:spPr>
          <a:xfrm>
            <a:off x="9423400" y="2057400"/>
            <a:ext cx="571500" cy="330200"/>
          </a:xfrm>
          <a:prstGeom prst="triangle">
            <a:avLst>
              <a:gd name="adj" fmla="val 50000"/>
            </a:avLst>
          </a:prstGeom>
          <a:solidFill>
            <a:srgbClr val="297FD5">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8026400" y="5461000"/>
            <a:ext cx="3378200" cy="495300"/>
          </a:xfrm>
          <a:prstGeom prst="roundRect">
            <a:avLst>
              <a:gd name="adj" fmla="val 0"/>
            </a:avLst>
          </a:prstGeom>
          <a:solidFill>
            <a:srgbClr val="A6A6A6">
              <a:alpha val="100000"/>
            </a:srgbClr>
          </a:solidFill>
          <a:ln w="25400" cap="flat" cmpd="sng">
            <a:noFill/>
            <a:prstDash val="solid"/>
            <a:round/>
          </a:ln>
        </p:spPr>
        <p:txBody>
          <a:bodyPr vert="horz" wrap="square" lIns="63500" tIns="63500" rIns="63500" bIns="63500" rtlCol="0" anchor="ctr"/>
          <a:lstStyle/>
          <a:p>
            <a:pPr algn="ctr">
              <a:defRPr/>
            </a:pPr>
          </a:p>
        </p:txBody>
      </p:sp>
      <p:sp>
        <p:nvSpPr>
          <p:cNvPr id="23" name="Freeform 23"/>
          <p:cNvSpPr/>
          <p:nvPr/>
        </p:nvSpPr>
        <p:spPr>
          <a:xfrm>
            <a:off x="9575800" y="5486400"/>
            <a:ext cx="297651" cy="437567"/>
          </a:xfrm>
          <a:custGeom>
            <a:avLst/>
            <a:gdLst/>
            <a:ahLst/>
            <a:cxnLst/>
            <a:rect l="l" t="t" r="r" b="b"/>
            <a:pathLst>
              <a:path w="297651" h="437567">
                <a:moveTo>
                  <a:pt x="77313" y="143274"/>
                </a:moveTo>
                <a:cubicBezTo>
                  <a:pt x="73447" y="108424"/>
                  <a:pt x="73447" y="73574"/>
                  <a:pt x="77313" y="46467"/>
                </a:cubicBezTo>
                <a:cubicBezTo>
                  <a:pt x="143027" y="0"/>
                  <a:pt x="170086" y="54211"/>
                  <a:pt x="220339" y="46467"/>
                </a:cubicBezTo>
                <a:cubicBezTo>
                  <a:pt x="224205" y="77446"/>
                  <a:pt x="224205" y="116168"/>
                  <a:pt x="216474" y="139402"/>
                </a:cubicBezTo>
                <a:cubicBezTo>
                  <a:pt x="216474" y="158763"/>
                  <a:pt x="208742" y="170381"/>
                  <a:pt x="201011" y="181997"/>
                </a:cubicBezTo>
                <a:cubicBezTo>
                  <a:pt x="185548" y="197486"/>
                  <a:pt x="170086" y="209103"/>
                  <a:pt x="146893" y="209103"/>
                </a:cubicBezTo>
                <a:cubicBezTo>
                  <a:pt x="146893" y="209103"/>
                  <a:pt x="146893" y="209103"/>
                  <a:pt x="146893" y="209103"/>
                </a:cubicBezTo>
                <a:cubicBezTo>
                  <a:pt x="127565" y="209103"/>
                  <a:pt x="108237" y="197486"/>
                  <a:pt x="96639" y="181997"/>
                </a:cubicBezTo>
                <a:cubicBezTo>
                  <a:pt x="88909" y="170381"/>
                  <a:pt x="81177" y="158763"/>
                  <a:pt x="77313" y="143274"/>
                </a:cubicBezTo>
                <a:close/>
                <a:moveTo>
                  <a:pt x="46387" y="418206"/>
                </a:moveTo>
                <a:cubicBezTo>
                  <a:pt x="255129" y="418206"/>
                  <a:pt x="255129" y="418206"/>
                  <a:pt x="255129" y="418206"/>
                </a:cubicBezTo>
                <a:cubicBezTo>
                  <a:pt x="243533" y="437567"/>
                  <a:pt x="243533" y="437567"/>
                  <a:pt x="243533" y="437567"/>
                </a:cubicBezTo>
                <a:cubicBezTo>
                  <a:pt x="57984" y="437567"/>
                  <a:pt x="57984" y="437567"/>
                  <a:pt x="57984" y="437567"/>
                </a:cubicBezTo>
                <a:cubicBezTo>
                  <a:pt x="46387" y="418206"/>
                  <a:pt x="46387" y="418206"/>
                  <a:pt x="46387" y="418206"/>
                </a:cubicBezTo>
                <a:close/>
                <a:moveTo>
                  <a:pt x="266727" y="259442"/>
                </a:moveTo>
                <a:cubicBezTo>
                  <a:pt x="289919" y="348505"/>
                  <a:pt x="289919" y="348505"/>
                  <a:pt x="289919" y="348505"/>
                </a:cubicBezTo>
                <a:cubicBezTo>
                  <a:pt x="297651" y="379482"/>
                  <a:pt x="293785" y="402717"/>
                  <a:pt x="258995" y="402717"/>
                </a:cubicBezTo>
                <a:cubicBezTo>
                  <a:pt x="251264" y="402717"/>
                  <a:pt x="251264" y="402717"/>
                  <a:pt x="251264" y="402717"/>
                </a:cubicBezTo>
                <a:cubicBezTo>
                  <a:pt x="251264" y="282677"/>
                  <a:pt x="251264" y="282677"/>
                  <a:pt x="251264" y="282677"/>
                </a:cubicBezTo>
                <a:cubicBezTo>
                  <a:pt x="158490" y="282677"/>
                  <a:pt x="158490" y="282677"/>
                  <a:pt x="158490" y="282677"/>
                </a:cubicBezTo>
                <a:cubicBezTo>
                  <a:pt x="185548" y="220720"/>
                  <a:pt x="185548" y="220720"/>
                  <a:pt x="185548" y="220720"/>
                </a:cubicBezTo>
                <a:cubicBezTo>
                  <a:pt x="193280" y="212975"/>
                  <a:pt x="193280" y="212975"/>
                  <a:pt x="193280" y="212975"/>
                </a:cubicBezTo>
                <a:cubicBezTo>
                  <a:pt x="247399" y="224592"/>
                  <a:pt x="247399" y="224592"/>
                  <a:pt x="247399" y="224592"/>
                </a:cubicBezTo>
                <a:cubicBezTo>
                  <a:pt x="251264" y="224592"/>
                  <a:pt x="251264" y="224592"/>
                  <a:pt x="251264" y="224592"/>
                </a:cubicBezTo>
                <a:cubicBezTo>
                  <a:pt x="251264" y="228464"/>
                  <a:pt x="251264" y="228464"/>
                  <a:pt x="251264" y="228464"/>
                </a:cubicBezTo>
                <a:cubicBezTo>
                  <a:pt x="258995" y="236209"/>
                  <a:pt x="262861" y="247825"/>
                  <a:pt x="266727" y="263314"/>
                </a:cubicBezTo>
                <a:cubicBezTo>
                  <a:pt x="266727" y="259442"/>
                  <a:pt x="266727" y="259442"/>
                  <a:pt x="266727" y="259442"/>
                </a:cubicBezTo>
                <a:close/>
                <a:moveTo>
                  <a:pt x="50253" y="402717"/>
                </a:moveTo>
                <a:cubicBezTo>
                  <a:pt x="38656" y="402717"/>
                  <a:pt x="38656" y="402717"/>
                  <a:pt x="38656" y="402717"/>
                </a:cubicBezTo>
                <a:cubicBezTo>
                  <a:pt x="3866" y="402717"/>
                  <a:pt x="0" y="379482"/>
                  <a:pt x="7732" y="348505"/>
                </a:cubicBezTo>
                <a:cubicBezTo>
                  <a:pt x="30924" y="259442"/>
                  <a:pt x="30924" y="259442"/>
                  <a:pt x="30924" y="259442"/>
                </a:cubicBezTo>
                <a:cubicBezTo>
                  <a:pt x="30924" y="247825"/>
                  <a:pt x="38656" y="236209"/>
                  <a:pt x="50253" y="224592"/>
                </a:cubicBezTo>
                <a:cubicBezTo>
                  <a:pt x="50253" y="224592"/>
                  <a:pt x="50253" y="224592"/>
                  <a:pt x="50253" y="224592"/>
                </a:cubicBezTo>
                <a:cubicBezTo>
                  <a:pt x="54119" y="224592"/>
                  <a:pt x="54119" y="224592"/>
                  <a:pt x="54119" y="224592"/>
                </a:cubicBezTo>
                <a:cubicBezTo>
                  <a:pt x="104371" y="212975"/>
                  <a:pt x="104371" y="212975"/>
                  <a:pt x="104371" y="212975"/>
                </a:cubicBezTo>
                <a:cubicBezTo>
                  <a:pt x="112103" y="220720"/>
                  <a:pt x="112103" y="220720"/>
                  <a:pt x="112103" y="220720"/>
                </a:cubicBezTo>
                <a:cubicBezTo>
                  <a:pt x="143027" y="282677"/>
                  <a:pt x="143027" y="282677"/>
                  <a:pt x="143027" y="282677"/>
                </a:cubicBezTo>
                <a:cubicBezTo>
                  <a:pt x="50253" y="282677"/>
                  <a:pt x="50253" y="282677"/>
                  <a:pt x="50253" y="282677"/>
                </a:cubicBezTo>
                <a:lnTo>
                  <a:pt x="50253" y="402717"/>
                </a:lnTo>
                <a:close/>
              </a:path>
            </a:pathLst>
          </a:custGeom>
          <a:solidFill>
            <a:srgbClr val="FFFFFF">
              <a:alpha val="100000"/>
            </a:srgbClr>
          </a:solidFill>
          <a:ln w="25400" cap="flat" cmpd="sng">
            <a:noFill/>
            <a:prstDash val="solid"/>
            <a:round/>
          </a:ln>
          <a:effectLst>
            <a:outerShdw blurRad="50800" dist="38100" dir="5400000" algn="t" rotWithShape="0">
              <a:srgbClr val="000000">
                <a:alpha val="40000"/>
              </a:srgbClr>
            </a:outerShdw>
          </a:effectLst>
        </p:spPr>
        <p:txBody>
          <a:bodyPr vert="horz" wrap="square" lIns="63500" tIns="63500" rIns="63500" bIns="63500" rtlCol="0" anchor="ctr"/>
          <a:lstStyle/>
          <a:p>
            <a:pPr algn="ctr">
              <a:defRPr/>
            </a:pPr>
          </a:p>
        </p:txBody>
      </p:sp>
      <p:sp>
        <p:nvSpPr>
          <p:cNvPr id="24" name="AutoShape 24"/>
          <p:cNvSpPr/>
          <p:nvPr/>
        </p:nvSpPr>
        <p:spPr>
          <a:xfrm>
            <a:off x="1104900" y="3568700"/>
            <a:ext cx="2946400" cy="15240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25000"/>
              </a:lnSpc>
              <a:defRPr/>
            </a:pPr>
            <a:r>
              <a:rPr lang="en-US" sz="1400" b="1" i="0" u="none" strike="noStrike">
                <a:solidFill>
                  <a:srgbClr val="4A8EF2"/>
                </a:solidFill>
                <a:latin typeface="微软雅黑" panose="020B0503020204020204" charset="-122"/>
                <a:ea typeface="微软雅黑" panose="020B0503020204020204" charset="-122"/>
                <a:cs typeface="微软雅黑" panose="020B0503020204020204" charset="-122"/>
                <a:sym typeface="微软雅黑" panose="020B0503020204020204" charset="-122"/>
              </a:rPr>
              <a:t>核心产品：</a:t>
            </a:r>
            <a:r>
              <a:rPr lang="en-US" sz="1300" b="0" i="0" u="none" strike="noStrike">
                <a:solidFill>
                  <a:srgbClr val="031227"/>
                </a:solidFill>
                <a:latin typeface="微软雅黑" panose="020B0503020204020204" charset="-122"/>
                <a:ea typeface="微软雅黑" panose="020B0503020204020204" charset="-122"/>
                <a:cs typeface="微软雅黑" panose="020B0503020204020204" charset="-122"/>
                <a:sym typeface="微软雅黑" panose="020B0503020204020204" charset="-122"/>
              </a:rPr>
              <a:t>电解槽、化石能源制氢设备</a:t>
            </a:r>
            <a:endParaRPr lang="en-US" sz="1100"/>
          </a:p>
          <a:p>
            <a:pPr indent="0" algn="l">
              <a:lnSpc>
                <a:spcPct val="125000"/>
              </a:lnSpc>
            </a:pPr>
            <a:r>
              <a:rPr lang="en-US" sz="1400" b="1" i="0" u="none" strike="noStrike">
                <a:solidFill>
                  <a:srgbClr val="4A8EF2"/>
                </a:solidFill>
                <a:latin typeface="微软雅黑" panose="020B0503020204020204" charset="-122"/>
                <a:ea typeface="微软雅黑" panose="020B0503020204020204" charset="-122"/>
                <a:cs typeface="微软雅黑" panose="020B0503020204020204" charset="-122"/>
                <a:sym typeface="微软雅黑" panose="020B0503020204020204" charset="-122"/>
              </a:rPr>
              <a:t>主要作用：</a:t>
            </a:r>
            <a:r>
              <a:rPr lang="en-US" sz="1300" b="0" i="0" u="none" strike="noStrike">
                <a:solidFill>
                  <a:srgbClr val="031227"/>
                </a:solidFill>
                <a:latin typeface="微软雅黑" panose="020B0503020204020204" charset="-122"/>
                <a:ea typeface="微软雅黑" panose="020B0503020204020204" charset="-122"/>
                <a:cs typeface="微软雅黑" panose="020B0503020204020204" charset="-122"/>
                <a:sym typeface="微软雅黑" panose="020B0503020204020204" charset="-122"/>
              </a:rPr>
              <a:t>生产氢气，为下游提供原料</a:t>
            </a:r>
            <a:endParaRPr lang="en-US" sz="1300" b="0" i="0" u="none" strike="noStrike">
              <a:solidFill>
                <a:srgbClr val="031227"/>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a:lnSpc>
                <a:spcPct val="125000"/>
              </a:lnSpc>
            </a:pPr>
            <a:r>
              <a:rPr lang="en-US" sz="1400" b="1" i="0" u="none" strike="noStrike">
                <a:solidFill>
                  <a:srgbClr val="0E58C4"/>
                </a:solidFill>
                <a:latin typeface="微软雅黑" panose="020B0503020204020204" charset="-122"/>
                <a:ea typeface="微软雅黑" panose="020B0503020204020204" charset="-122"/>
                <a:cs typeface="微软雅黑" panose="020B0503020204020204" charset="-122"/>
                <a:sym typeface="微软雅黑" panose="020B0503020204020204" charset="-122"/>
              </a:rPr>
              <a:t>技术方向：</a:t>
            </a:r>
            <a:r>
              <a:rPr lang="en-US" sz="1300" b="0" i="0" u="none" strike="noStrike">
                <a:solidFill>
                  <a:srgbClr val="031227"/>
                </a:solidFill>
                <a:latin typeface="微软雅黑" panose="020B0503020204020204" charset="-122"/>
                <a:ea typeface="微软雅黑" panose="020B0503020204020204" charset="-122"/>
                <a:cs typeface="微软雅黑" panose="020B0503020204020204" charset="-122"/>
                <a:sym typeface="微软雅黑" panose="020B0503020204020204" charset="-122"/>
              </a:rPr>
              <a:t>碱性电解槽(AWE)、PEM电解槽</a:t>
            </a:r>
            <a:endParaRPr lang="en-US" sz="1300" b="0" i="0" u="none" strike="noStrike">
              <a:solidFill>
                <a:srgbClr val="031227"/>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25" name="AutoShape 25"/>
          <p:cNvSpPr/>
          <p:nvPr/>
        </p:nvSpPr>
        <p:spPr>
          <a:xfrm>
            <a:off x="660400" y="406400"/>
            <a:ext cx="317500" cy="317500"/>
          </a:xfrm>
          <a:prstGeom prst="ellipse">
            <a:avLst/>
          </a:prstGeom>
          <a:solidFill>
            <a:srgbClr val="1678CC">
              <a:alpha val="100000"/>
            </a:srgbClr>
          </a:solidFill>
          <a:ln w="12700" cap="flat" cmpd="sng">
            <a:solidFill>
              <a:srgbClr val="1E69D5">
                <a:alpha val="100000"/>
              </a:srgbClr>
            </a:solidFill>
            <a:prstDash val="solid"/>
            <a:miter lim="8000000"/>
          </a:ln>
          <a:effectLst>
            <a:outerShdw blurRad="101600" dist="63500" dir="2700000" algn="tl" rotWithShape="0">
              <a:srgbClr val="1E69D5">
                <a:alpha val="20000"/>
              </a:srgbClr>
            </a:outerShdw>
          </a:effectLst>
        </p:spPr>
        <p:txBody>
          <a:bodyPr vert="horz" wrap="square" lIns="63500" tIns="63500" rIns="63500" bIns="63500" rtlCol="0" anchor="ctr"/>
          <a:lstStyle/>
          <a:p>
            <a:pPr algn="ctr">
              <a:defRPr/>
            </a:pPr>
          </a:p>
        </p:txBody>
      </p:sp>
      <p:sp>
        <p:nvSpPr>
          <p:cNvPr id="26" name="AutoShape 26"/>
          <p:cNvSpPr/>
          <p:nvPr/>
        </p:nvSpPr>
        <p:spPr>
          <a:xfrm>
            <a:off x="495300" y="406400"/>
            <a:ext cx="317500" cy="317500"/>
          </a:xfrm>
          <a:prstGeom prst="ellipse">
            <a:avLst/>
          </a:prstGeom>
          <a:solidFill>
            <a:srgbClr val="FFFFFF">
              <a:alpha val="100000"/>
            </a:srgbClr>
          </a:solidFill>
          <a:ln w="12700" cap="flat" cmpd="sng">
            <a:solidFill>
              <a:srgbClr val="1E69D5">
                <a:alpha val="100000"/>
              </a:srgbClr>
            </a:solidFill>
            <a:prstDash val="solid"/>
            <a:miter lim="8000000"/>
          </a:ln>
          <a:effectLst>
            <a:outerShdw blurRad="101600" dist="63500" dir="2700000" algn="tl" rotWithShape="0">
              <a:srgbClr val="1E69D5">
                <a:alpha val="20000"/>
              </a:srgbClr>
            </a:outerShdw>
          </a:effectLst>
        </p:spPr>
        <p:txBody>
          <a:bodyPr vert="horz" wrap="square" lIns="63500" tIns="63500" rIns="63500" bIns="63500" rtlCol="0" anchor="ctr"/>
          <a:lstStyle/>
          <a:p>
            <a:pPr algn="ctr">
              <a:defRPr/>
            </a:pPr>
          </a:p>
        </p:txBody>
      </p:sp>
      <p:sp>
        <p:nvSpPr>
          <p:cNvPr id="27" name="AutoShape 27"/>
          <p:cNvSpPr/>
          <p:nvPr/>
        </p:nvSpPr>
        <p:spPr>
          <a:xfrm>
            <a:off x="1104900" y="279400"/>
            <a:ext cx="8458200" cy="584200"/>
          </a:xfrm>
          <a:prstGeom prst="rect">
            <a:avLst/>
          </a:prstGeom>
          <a:noFill/>
          <a:ln w="12700" cap="flat" cmpd="sng">
            <a:noFill/>
            <a:prstDash val="solid"/>
            <a:round/>
          </a:ln>
        </p:spPr>
        <p:txBody>
          <a:bodyPr vert="horz" wrap="square" lIns="88900" tIns="50800" rIns="88900" bIns="50800" rtlCol="0" anchor="t" anchorCtr="0"/>
          <a:lstStyle/>
          <a:p>
            <a:pPr indent="0" algn="l">
              <a:lnSpc>
                <a:spcPct val="100000"/>
              </a:lnSpc>
              <a:defRPr/>
            </a:pPr>
            <a:r>
              <a:rPr lang="en-US" sz="3200" b="1" i="0" u="none" strike="noStrike">
                <a:solidFill>
                  <a:srgbClr val="1678CC"/>
                </a:solidFill>
                <a:effectLst>
                  <a:outerShdw blurRad="38100" dist="25400" dir="5400000" algn="tl"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氢能产业：产品类别</a:t>
            </a:r>
            <a:endParaRPr lang="en-US" sz="1100"/>
          </a:p>
        </p:txBody>
      </p:sp>
      <p:pic>
        <p:nvPicPr>
          <p:cNvPr id="28" name="Picture 28"/>
          <p:cNvPicPr>
            <a:picLocks noChangeAspect="1"/>
          </p:cNvPicPr>
          <p:nvPr/>
        </p:nvPicPr>
        <p:blipFill>
          <a:blip r:embed="rId1"/>
          <a:srcRect l="4152" r="4152"/>
          <a:stretch>
            <a:fillRect/>
          </a:stretch>
        </p:blipFill>
        <p:spPr>
          <a:xfrm>
            <a:off x="10731500" y="317500"/>
            <a:ext cx="1054100" cy="215900"/>
          </a:xfrm>
          <a:prstGeom prst="rect">
            <a:avLst/>
          </a:prstGeom>
          <a:noFill/>
          <a:ln w="25400" cap="flat" cmpd="sng">
            <a:noFill/>
            <a:prstDash val="solid"/>
            <a:round/>
          </a:ln>
        </p:spPr>
      </p:pic>
      <p:pic>
        <p:nvPicPr>
          <p:cNvPr id="29" name="Picture 29"/>
          <p:cNvPicPr>
            <a:picLocks noChangeAspect="1"/>
          </p:cNvPicPr>
          <p:nvPr/>
        </p:nvPicPr>
        <p:blipFill>
          <a:blip r:embed="rId2"/>
          <a:srcRect l="4548" r="4548"/>
          <a:stretch>
            <a:fillRect/>
          </a:stretch>
        </p:blipFill>
        <p:spPr>
          <a:xfrm>
            <a:off x="9448800" y="279400"/>
            <a:ext cx="1104900" cy="292100"/>
          </a:xfrm>
          <a:prstGeom prst="rect">
            <a:avLst/>
          </a:prstGeom>
          <a:noFill/>
          <a:ln w="25400" cap="flat" cmpd="sng">
            <a:noFill/>
            <a:prstDash val="solid"/>
            <a:round/>
          </a:ln>
        </p:spPr>
      </p:pic>
      <p:pic>
        <p:nvPicPr>
          <p:cNvPr id="30" name="Picture 30"/>
          <p:cNvPicPr>
            <a:picLocks noChangeAspect="1"/>
          </p:cNvPicPr>
          <p:nvPr/>
        </p:nvPicPr>
        <p:blipFill>
          <a:blip r:embed="rId3"/>
          <a:srcRect l="19693" r="19693"/>
          <a:stretch>
            <a:fillRect/>
          </a:stretch>
        </p:blipFill>
        <p:spPr>
          <a:xfrm flipV="1">
            <a:off x="8978900" y="584200"/>
            <a:ext cx="2844800" cy="50800"/>
          </a:xfrm>
          <a:prstGeom prst="rect">
            <a:avLst/>
          </a:prstGeom>
          <a:noFill/>
          <a:ln w="25400" cap="flat" cmpd="sng">
            <a:noFill/>
            <a:prstDash val="solid"/>
            <a:round/>
          </a:ln>
        </p:spPr>
      </p:pic>
      <p:sp>
        <p:nvSpPr>
          <p:cNvPr id="31" name="AutoShape 31"/>
          <p:cNvSpPr/>
          <p:nvPr/>
        </p:nvSpPr>
        <p:spPr>
          <a:xfrm>
            <a:off x="1155700" y="876300"/>
            <a:ext cx="10058400" cy="457200"/>
          </a:xfrm>
          <a:prstGeom prst="rect">
            <a:avLst/>
          </a:prstGeom>
          <a:noFill/>
          <a:ln w="12700" cap="flat" cmpd="sng">
            <a:noFill/>
            <a:prstDash val="solid"/>
            <a:round/>
          </a:ln>
        </p:spPr>
        <p:txBody>
          <a:bodyPr vert="horz" wrap="square" lIns="88900" tIns="50800" rIns="88900" bIns="50800" rtlCol="0" anchor="t" anchorCtr="0"/>
          <a:lstStyle/>
          <a:p>
            <a:pPr indent="0" algn="l">
              <a:lnSpc>
                <a:spcPct val="125000"/>
              </a:lnSpc>
              <a:defRPr/>
            </a:pPr>
            <a:r>
              <a:rPr lang="en-US" sz="1600" b="0" i="0" u="none" strike="noStrike">
                <a:solidFill>
                  <a:srgbClr val="262626"/>
                </a:solidFill>
                <a:latin typeface="微软雅黑" panose="020B0503020204020204" charset="-122"/>
                <a:ea typeface="微软雅黑" panose="020B0503020204020204" charset="-122"/>
                <a:cs typeface="微软雅黑" panose="020B0503020204020204" charset="-122"/>
                <a:sym typeface="微软雅黑" panose="020B0503020204020204" charset="-122"/>
              </a:rPr>
              <a:t>氢能产业链涵盖</a:t>
            </a:r>
            <a:r>
              <a:rPr lang="en-US" sz="1600" b="1" i="0" u="none" strike="noStrike">
                <a:solidFill>
                  <a:srgbClr val="0070C0"/>
                </a:solidFill>
                <a:latin typeface="微软雅黑" panose="020B0503020204020204" charset="-122"/>
                <a:ea typeface="微软雅黑" panose="020B0503020204020204" charset="-122"/>
                <a:cs typeface="微软雅黑" panose="020B0503020204020204" charset="-122"/>
                <a:sym typeface="微软雅黑" panose="020B0503020204020204" charset="-122"/>
              </a:rPr>
              <a:t>“制-储-运-用”</a:t>
            </a:r>
            <a:r>
              <a:rPr lang="en-US" sz="1600" b="0" i="0" u="none" strike="noStrike">
                <a:solidFill>
                  <a:srgbClr val="262626"/>
                </a:solidFill>
                <a:latin typeface="微软雅黑" panose="020B0503020204020204" charset="-122"/>
                <a:ea typeface="微软雅黑" panose="020B0503020204020204" charset="-122"/>
                <a:cs typeface="微软雅黑" panose="020B0503020204020204" charset="-122"/>
                <a:sym typeface="微软雅黑" panose="020B0503020204020204" charset="-122"/>
              </a:rPr>
              <a:t>四大环节，每个环节均有其关键产品与核心技术，共同构成了从原料生产到终端消费的完整价值链条。</a:t>
            </a:r>
            <a:endParaRPr lang="en-US" sz="1600"/>
          </a:p>
        </p:txBody>
      </p:sp>
      <p:sp>
        <p:nvSpPr>
          <p:cNvPr id="32" name="AutoShape 32"/>
          <p:cNvSpPr/>
          <p:nvPr/>
        </p:nvSpPr>
        <p:spPr>
          <a:xfrm>
            <a:off x="495300" y="863600"/>
            <a:ext cx="635000" cy="635000"/>
          </a:xfrm>
          <a:prstGeom prst="ellipse">
            <a:avLst/>
          </a:prstGeom>
          <a:gradFill rotWithShape="1">
            <a:gsLst>
              <a:gs pos="15000">
                <a:srgbClr val="3660C4">
                  <a:alpha val="100000"/>
                </a:srgbClr>
              </a:gs>
              <a:gs pos="100000">
                <a:srgbClr val="ABCDF5">
                  <a:alpha val="100000"/>
                </a:srgbClr>
              </a:gs>
            </a:gsLst>
            <a:lin ang="13500000"/>
          </a:gradFill>
          <a:ln w="25400" cap="flat" cmpd="sng">
            <a:noFill/>
            <a:prstDash val="solid"/>
            <a:round/>
          </a:ln>
          <a:effectLst>
            <a:outerShdw blurRad="50800" dist="38100" dir="2700000" algn="tl" rotWithShape="0">
              <a:srgbClr val="3660C4">
                <a:alpha val="20000"/>
              </a:srgbClr>
            </a:outerShdw>
          </a:effectLst>
        </p:spPr>
        <p:txBody>
          <a:bodyPr vert="horz" wrap="square" lIns="63500" tIns="63500" rIns="63500" bIns="63500" rtlCol="0" anchor="ctr"/>
          <a:lstStyle/>
          <a:p>
            <a:pPr algn="ctr">
              <a:defRPr/>
            </a:pPr>
          </a:p>
        </p:txBody>
      </p:sp>
      <p:pic>
        <p:nvPicPr>
          <p:cNvPr id="33" name="Picture 33"/>
          <p:cNvPicPr>
            <a:picLocks noChangeAspect="1"/>
          </p:cNvPicPr>
          <p:nvPr/>
        </p:nvPicPr>
        <p:blipFill>
          <a:blip r:embed="rId4"/>
          <a:srcRect/>
          <a:stretch>
            <a:fillRect/>
          </a:stretch>
        </p:blipFill>
        <p:spPr>
          <a:xfrm>
            <a:off x="698500" y="1066800"/>
            <a:ext cx="215900" cy="215900"/>
          </a:xfrm>
          <a:prstGeom prst="rect">
            <a:avLst/>
          </a:prstGeom>
          <a:noFill/>
          <a:ln w="25400" cap="flat" cmpd="sng">
            <a:noFill/>
            <a:prstDash val="solid"/>
            <a:round/>
          </a:ln>
        </p:spPr>
      </p:pic>
      <p:sp>
        <p:nvSpPr>
          <p:cNvPr id="34" name="AutoShape 34"/>
          <p:cNvSpPr/>
          <p:nvPr/>
        </p:nvSpPr>
        <p:spPr>
          <a:xfrm>
            <a:off x="4546600" y="3568700"/>
            <a:ext cx="3111500" cy="15240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25000"/>
              </a:lnSpc>
              <a:defRPr/>
            </a:pPr>
            <a:r>
              <a:rPr lang="en-US" sz="1400" b="1" i="0" u="none" strike="noStrike">
                <a:solidFill>
                  <a:srgbClr val="4A8EF2"/>
                </a:solidFill>
                <a:latin typeface="微软雅黑" panose="020B0503020204020204" charset="-122"/>
                <a:ea typeface="微软雅黑" panose="020B0503020204020204" charset="-122"/>
                <a:cs typeface="微软雅黑" panose="020B0503020204020204" charset="-122"/>
                <a:sym typeface="微软雅黑" panose="020B0503020204020204" charset="-122"/>
              </a:rPr>
              <a:t>核心产品：</a:t>
            </a:r>
            <a:r>
              <a:rPr lang="en-US" sz="1300" b="0" i="0" u="none" strike="noStrike">
                <a:solidFill>
                  <a:srgbClr val="031227"/>
                </a:solidFill>
                <a:latin typeface="微软雅黑" panose="020B0503020204020204" charset="-122"/>
                <a:ea typeface="微软雅黑" panose="020B0503020204020204" charset="-122"/>
                <a:cs typeface="微软雅黑" panose="020B0503020204020204" charset="-122"/>
                <a:sym typeface="微软雅黑" panose="020B0503020204020204" charset="-122"/>
              </a:rPr>
              <a:t>高压气态储氢瓶、液态氢储罐、输氢管道、加氢站设备</a:t>
            </a:r>
            <a:endParaRPr lang="en-US" sz="1100"/>
          </a:p>
          <a:p>
            <a:pPr indent="0" algn="l">
              <a:lnSpc>
                <a:spcPct val="125000"/>
              </a:lnSpc>
            </a:pPr>
            <a:r>
              <a:rPr lang="en-US" sz="1400" b="1" i="0" u="none" strike="noStrike">
                <a:solidFill>
                  <a:srgbClr val="4A8EF2"/>
                </a:solidFill>
                <a:latin typeface="微软雅黑" panose="020B0503020204020204" charset="-122"/>
                <a:ea typeface="微软雅黑" panose="020B0503020204020204" charset="-122"/>
                <a:cs typeface="微软雅黑" panose="020B0503020204020204" charset="-122"/>
                <a:sym typeface="微软雅黑" panose="020B0503020204020204" charset="-122"/>
              </a:rPr>
              <a:t>主要作用：</a:t>
            </a:r>
            <a:r>
              <a:rPr lang="en-US" sz="1300" b="0" i="0" u="none" strike="noStrike">
                <a:solidFill>
                  <a:srgbClr val="031227"/>
                </a:solidFill>
                <a:latin typeface="微软雅黑" panose="020B0503020204020204" charset="-122"/>
                <a:ea typeface="微软雅黑" panose="020B0503020204020204" charset="-122"/>
                <a:cs typeface="微软雅黑" panose="020B0503020204020204" charset="-122"/>
                <a:sym typeface="微软雅黑" panose="020B0503020204020204" charset="-122"/>
              </a:rPr>
              <a:t>连接生产端与应用端，解决储运难题</a:t>
            </a:r>
            <a:endParaRPr lang="en-US" sz="1300" b="0" i="0" u="none" strike="noStrike">
              <a:solidFill>
                <a:srgbClr val="031227"/>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a:lnSpc>
                <a:spcPct val="125000"/>
              </a:lnSpc>
            </a:pPr>
            <a:r>
              <a:rPr lang="en-US" sz="1400" b="1" i="0" u="none" strike="noStrike">
                <a:solidFill>
                  <a:srgbClr val="0E58C4"/>
                </a:solidFill>
                <a:latin typeface="微软雅黑" panose="020B0503020204020204" charset="-122"/>
                <a:ea typeface="微软雅黑" panose="020B0503020204020204" charset="-122"/>
                <a:cs typeface="微软雅黑" panose="020B0503020204020204" charset="-122"/>
                <a:sym typeface="微软雅黑" panose="020B0503020204020204" charset="-122"/>
              </a:rPr>
              <a:t>关键场景：</a:t>
            </a:r>
            <a:r>
              <a:rPr lang="en-US" sz="1300" b="0" i="0" u="none" strike="noStrike">
                <a:solidFill>
                  <a:srgbClr val="031227"/>
                </a:solidFill>
                <a:latin typeface="微软雅黑" panose="020B0503020204020204" charset="-122"/>
                <a:ea typeface="微软雅黑" panose="020B0503020204020204" charset="-122"/>
                <a:cs typeface="微软雅黑" panose="020B0503020204020204" charset="-122"/>
                <a:sym typeface="微软雅黑" panose="020B0503020204020204" charset="-122"/>
              </a:rPr>
              <a:t>车载储氢、加氢站建设、长输管网</a:t>
            </a:r>
            <a:endParaRPr lang="en-US" sz="1300" b="0" i="0" u="none" strike="noStrike">
              <a:solidFill>
                <a:srgbClr val="031227"/>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35" name="AutoShape 35"/>
          <p:cNvSpPr/>
          <p:nvPr/>
        </p:nvSpPr>
        <p:spPr>
          <a:xfrm>
            <a:off x="8267700" y="3568700"/>
            <a:ext cx="2946400" cy="1524000"/>
          </a:xfrm>
          <a:prstGeom prst="roundRect">
            <a:avLst>
              <a:gd name="adj" fmla="val 0"/>
            </a:avLst>
          </a:prstGeom>
          <a:noFill/>
          <a:ln w="25400" cap="flat" cmpd="sng">
            <a:noFill/>
            <a:prstDash val="solid"/>
            <a:round/>
          </a:ln>
        </p:spPr>
        <p:txBody>
          <a:bodyPr vert="horz" wrap="square" lIns="88900" tIns="50800" rIns="88900" bIns="50800" rtlCol="0" anchor="t" anchorCtr="0"/>
          <a:lstStyle/>
          <a:p>
            <a:pPr indent="0" algn="l">
              <a:lnSpc>
                <a:spcPct val="125000"/>
              </a:lnSpc>
              <a:defRPr/>
            </a:pPr>
            <a:r>
              <a:rPr lang="en-US" sz="1400" b="1" i="0" u="none" strike="noStrike">
                <a:solidFill>
                  <a:srgbClr val="4A8EF2"/>
                </a:solidFill>
                <a:latin typeface="微软雅黑" panose="020B0503020204020204" charset="-122"/>
                <a:ea typeface="微软雅黑" panose="020B0503020204020204" charset="-122"/>
                <a:cs typeface="微软雅黑" panose="020B0503020204020204" charset="-122"/>
                <a:sym typeface="微软雅黑" panose="020B0503020204020204" charset="-122"/>
              </a:rPr>
              <a:t>核心产品：</a:t>
            </a:r>
            <a:r>
              <a:rPr lang="en-US" sz="1300" b="0" i="0" u="none" strike="noStrike">
                <a:solidFill>
                  <a:srgbClr val="031227"/>
                </a:solidFill>
                <a:latin typeface="微软雅黑" panose="020B0503020204020204" charset="-122"/>
                <a:ea typeface="微软雅黑" panose="020B0503020204020204" charset="-122"/>
                <a:cs typeface="微软雅黑" panose="020B0503020204020204" charset="-122"/>
                <a:sym typeface="微软雅黑" panose="020B0503020204020204" charset="-122"/>
              </a:rPr>
              <a:t>燃料电池系统、氢内燃机、氢燃料锅炉</a:t>
            </a:r>
            <a:endParaRPr lang="en-US" sz="1100"/>
          </a:p>
          <a:p>
            <a:pPr indent="0" algn="l">
              <a:lnSpc>
                <a:spcPct val="125000"/>
              </a:lnSpc>
            </a:pPr>
            <a:r>
              <a:rPr lang="en-US" sz="1400" b="1" i="0" u="none" strike="noStrike">
                <a:solidFill>
                  <a:srgbClr val="4A8EF2"/>
                </a:solidFill>
                <a:latin typeface="微软雅黑" panose="020B0503020204020204" charset="-122"/>
                <a:ea typeface="微软雅黑" panose="020B0503020204020204" charset="-122"/>
                <a:cs typeface="微软雅黑" panose="020B0503020204020204" charset="-122"/>
                <a:sym typeface="微软雅黑" panose="020B0503020204020204" charset="-122"/>
              </a:rPr>
              <a:t>主要作用：</a:t>
            </a:r>
            <a:r>
              <a:rPr lang="en-US" sz="1300" b="0" i="0" u="none" strike="noStrike">
                <a:solidFill>
                  <a:srgbClr val="031227"/>
                </a:solidFill>
                <a:latin typeface="微软雅黑" panose="020B0503020204020204" charset="-122"/>
                <a:ea typeface="微软雅黑" panose="020B0503020204020204" charset="-122"/>
                <a:cs typeface="微软雅黑" panose="020B0503020204020204" charset="-122"/>
                <a:sym typeface="微软雅黑" panose="020B0503020204020204" charset="-122"/>
              </a:rPr>
              <a:t>将氢能高效转化为电能或热能</a:t>
            </a:r>
            <a:endParaRPr lang="en-US" sz="1300" b="0" i="0" u="none" strike="noStrike">
              <a:solidFill>
                <a:srgbClr val="031227"/>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indent="0" algn="l">
              <a:lnSpc>
                <a:spcPct val="125000"/>
              </a:lnSpc>
            </a:pPr>
            <a:r>
              <a:rPr lang="en-US" sz="1400" b="1" i="0" u="none" strike="noStrike">
                <a:solidFill>
                  <a:srgbClr val="0E58C4"/>
                </a:solidFill>
                <a:latin typeface="微软雅黑" panose="020B0503020204020204" charset="-122"/>
                <a:ea typeface="微软雅黑" panose="020B0503020204020204" charset="-122"/>
                <a:cs typeface="微软雅黑" panose="020B0503020204020204" charset="-122"/>
                <a:sym typeface="微软雅黑" panose="020B0503020204020204" charset="-122"/>
              </a:rPr>
              <a:t>重点领域：</a:t>
            </a:r>
            <a:r>
              <a:rPr lang="en-US" sz="1300" b="0" i="0" u="none" strike="noStrike">
                <a:solidFill>
                  <a:srgbClr val="031227"/>
                </a:solidFill>
                <a:latin typeface="微软雅黑" panose="020B0503020204020204" charset="-122"/>
                <a:ea typeface="微软雅黑" panose="020B0503020204020204" charset="-122"/>
                <a:cs typeface="微软雅黑" panose="020B0503020204020204" charset="-122"/>
                <a:sym typeface="微软雅黑" panose="020B0503020204020204" charset="-122"/>
              </a:rPr>
              <a:t>氢燃料电池车、分布式发电、工业/建筑供能</a:t>
            </a:r>
            <a:endParaRPr lang="en-US" sz="1300" b="0" i="0" u="none" strike="noStrike">
              <a:solidFill>
                <a:srgbClr val="031227"/>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36" name="AutoShape 36"/>
          <p:cNvSpPr/>
          <p:nvPr/>
        </p:nvSpPr>
        <p:spPr>
          <a:xfrm>
            <a:off x="2286000" y="6210300"/>
            <a:ext cx="7620000" cy="368300"/>
          </a:xfrm>
          <a:prstGeom prst="rect">
            <a:avLst/>
          </a:prstGeom>
          <a:noFill/>
          <a:ln w="12700" cap="flat" cmpd="sng">
            <a:noFill/>
            <a:prstDash val="solid"/>
            <a:round/>
          </a:ln>
        </p:spPr>
        <p:txBody>
          <a:bodyPr vert="horz" wrap="square" lIns="88900" tIns="50800" rIns="88900" bIns="50800" rtlCol="0" anchor="t" anchorCtr="0"/>
          <a:lstStyle/>
          <a:p>
            <a:pPr indent="0" algn="ctr">
              <a:lnSpc>
                <a:spcPct val="100000"/>
              </a:lnSpc>
              <a:defRPr/>
            </a:pPr>
            <a:r>
              <a:rPr lang="en-US" sz="1600" b="0" i="0" u="none" strike="noStrike">
                <a:latin typeface="微软雅黑" panose="020B0503020204020204" charset="-122"/>
                <a:ea typeface="微软雅黑" panose="020B0503020204020204" charset="-122"/>
                <a:cs typeface="微软雅黑" panose="020B0503020204020204" charset="-122"/>
                <a:sym typeface="微软雅黑" panose="020B0503020204020204" charset="-122"/>
              </a:rPr>
              <a:t>发展逻辑：以</a:t>
            </a:r>
            <a:r>
              <a:rPr lang="en-US" sz="1800" b="1" i="0" u="none" strike="noStrike">
                <a:solidFill>
                  <a:srgbClr val="0070C0"/>
                </a:solidFill>
                <a:effectLst>
                  <a:outerShdw blurRad="38100" dist="38100" dir="2700000" algn="tl" rotWithShape="0">
                    <a:srgbClr val="000000">
                      <a:alpha val="431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制氢</a:t>
            </a:r>
            <a:r>
              <a:rPr lang="en-US" sz="1600" b="0" i="0" u="none" strike="noStrike">
                <a:latin typeface="微软雅黑" panose="020B0503020204020204" charset="-122"/>
                <a:ea typeface="微软雅黑" panose="020B0503020204020204" charset="-122"/>
                <a:cs typeface="微软雅黑" panose="020B0503020204020204" charset="-122"/>
                <a:sym typeface="微软雅黑" panose="020B0503020204020204" charset="-122"/>
              </a:rPr>
              <a:t>夯实产业基础，以</a:t>
            </a:r>
            <a:r>
              <a:rPr lang="en-US" sz="1800" b="1" i="0" u="none" strike="noStrike">
                <a:solidFill>
                  <a:srgbClr val="0070C0"/>
                </a:solidFill>
                <a:effectLst>
                  <a:outerShdw blurRad="38100" dist="38100" dir="2700000" algn="tl" rotWithShape="0">
                    <a:srgbClr val="000000">
                      <a:alpha val="431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储运</a:t>
            </a:r>
            <a:r>
              <a:rPr lang="en-US" sz="1600" b="0" i="0" u="none" strike="noStrike">
                <a:latin typeface="微软雅黑" panose="020B0503020204020204" charset="-122"/>
                <a:ea typeface="微软雅黑" panose="020B0503020204020204" charset="-122"/>
                <a:cs typeface="微软雅黑" panose="020B0503020204020204" charset="-122"/>
                <a:sym typeface="微软雅黑" panose="020B0503020204020204" charset="-122"/>
              </a:rPr>
              <a:t>畅通传输通道，以</a:t>
            </a:r>
            <a:r>
              <a:rPr lang="en-US" sz="1800" b="1" i="0" u="none" strike="noStrike">
                <a:solidFill>
                  <a:srgbClr val="0070C0"/>
                </a:solidFill>
                <a:effectLst>
                  <a:outerShdw blurRad="38100" dist="38100" dir="2700000" algn="tl" rotWithShape="0">
                    <a:srgbClr val="000000">
                      <a:alpha val="431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应用</a:t>
            </a:r>
            <a:r>
              <a:rPr lang="en-US" sz="1600" b="0" i="0" u="none" strike="noStrike">
                <a:latin typeface="微软雅黑" panose="020B0503020204020204" charset="-122"/>
                <a:ea typeface="微软雅黑" panose="020B0503020204020204" charset="-122"/>
                <a:cs typeface="微软雅黑" panose="020B0503020204020204" charset="-122"/>
                <a:sym typeface="微软雅黑" panose="020B0503020204020204" charset="-122"/>
              </a:rPr>
              <a:t>驱动市场增长</a:t>
            </a: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5" name="组合 54"/>
          <p:cNvGrpSpPr/>
          <p:nvPr/>
        </p:nvGrpSpPr>
        <p:grpSpPr>
          <a:xfrm>
            <a:off x="297180" y="274955"/>
            <a:ext cx="9058910" cy="583565"/>
            <a:chOff x="1128" y="853"/>
            <a:chExt cx="14266" cy="919"/>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3"/>
              </p:custDataLst>
            </p:nvPr>
          </p:nvSpPr>
          <p:spPr>
            <a:xfrm>
              <a:off x="2076" y="853"/>
              <a:ext cx="13318" cy="919"/>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氢能</a:t>
              </a: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产业格局：</a:t>
              </a:r>
              <a:r>
                <a:rPr lang="zh-CN" altLang="en-US" sz="28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多环节分散，尚未形成绝对龙头</a:t>
              </a:r>
              <a:endParaRPr lang="zh-CN" altLang="en-US" sz="28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
        <p:nvSpPr>
          <p:cNvPr id="2" name="矩形: 圆角 1"/>
          <p:cNvSpPr/>
          <p:nvPr/>
        </p:nvSpPr>
        <p:spPr>
          <a:xfrm>
            <a:off x="648970" y="1591310"/>
            <a:ext cx="3316605" cy="4105275"/>
          </a:xfrm>
          <a:prstGeom prst="roundRect">
            <a:avLst>
              <a:gd name="adj" fmla="val 7773"/>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charset="-122"/>
              <a:ea typeface="微软雅黑" panose="020B0503020204020204" charset="-122"/>
              <a:cs typeface="+mn-ea"/>
              <a:sym typeface="+mn-lt"/>
            </a:endParaRPr>
          </a:p>
        </p:txBody>
      </p:sp>
      <p:sp>
        <p:nvSpPr>
          <p:cNvPr id="47" name="矩形: 圆角 46"/>
          <p:cNvSpPr/>
          <p:nvPr/>
        </p:nvSpPr>
        <p:spPr>
          <a:xfrm>
            <a:off x="4408170" y="1591310"/>
            <a:ext cx="3316605" cy="4105275"/>
          </a:xfrm>
          <a:prstGeom prst="roundRect">
            <a:avLst>
              <a:gd name="adj" fmla="val 7773"/>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cs typeface="+mn-ea"/>
              <a:sym typeface="+mn-lt"/>
            </a:endParaRPr>
          </a:p>
        </p:txBody>
      </p:sp>
      <p:sp>
        <p:nvSpPr>
          <p:cNvPr id="48" name="矩形: 圆角 47"/>
          <p:cNvSpPr/>
          <p:nvPr/>
        </p:nvSpPr>
        <p:spPr>
          <a:xfrm>
            <a:off x="8167370" y="1591310"/>
            <a:ext cx="3316605" cy="4105275"/>
          </a:xfrm>
          <a:prstGeom prst="roundRect">
            <a:avLst>
              <a:gd name="adj" fmla="val 7773"/>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cs typeface="+mn-ea"/>
              <a:sym typeface="+mn-lt"/>
            </a:endParaRPr>
          </a:p>
        </p:txBody>
      </p:sp>
      <p:sp>
        <p:nvSpPr>
          <p:cNvPr id="5" name="Text Box 10"/>
          <p:cNvSpPr txBox="1">
            <a:spLocks noChangeArrowheads="1"/>
          </p:cNvSpPr>
          <p:nvPr/>
        </p:nvSpPr>
        <p:spPr bwMode="auto">
          <a:xfrm>
            <a:off x="885231" y="2076269"/>
            <a:ext cx="3020967" cy="3869690"/>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450975" rtl="0" eaLnBrk="1" fontAlgn="auto" latinLnBrk="0" hangingPunct="1">
              <a:lnSpc>
                <a:spcPct val="150000"/>
              </a:lnSpc>
              <a:spcBef>
                <a:spcPts val="0"/>
              </a:spcBef>
              <a:spcAft>
                <a:spcPts val="0"/>
              </a:spcAft>
              <a:buClrTx/>
              <a:buSzTx/>
              <a:buFontTx/>
              <a:buNone/>
              <a:defRPr/>
            </a:pPr>
            <a:r>
              <a:rPr kumimoji="0" lang="zh-CN" altLang="en-US"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rPr>
              <a:t>代表企业</a:t>
            </a:r>
            <a:r>
              <a:rPr kumimoji="0" lang="en-US" altLang="zh-CN"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rPr>
              <a:t>:</a:t>
            </a:r>
            <a:endParaRPr kumimoji="0" lang="en-US" altLang="zh-CN"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endParaRPr>
          </a:p>
          <a:p>
            <a:pPr marR="0" lvl="0" indent="0" algn="l" defTabSz="1450975" rtl="0" eaLnBrk="1" fontAlgn="auto" latinLnBrk="0" hangingPunct="1">
              <a:lnSpc>
                <a:spcPct val="150000"/>
              </a:lnSpc>
              <a:spcBef>
                <a:spcPts val="0"/>
              </a:spcBef>
              <a:spcAft>
                <a:spcPts val="0"/>
              </a:spcAft>
              <a:buClrTx/>
              <a:buSzTx/>
              <a:buFont typeface="Arial" panose="020B0604020202090204" pitchFamily="34" charset="0"/>
              <a:buNone/>
              <a:defRPr/>
            </a:pPr>
            <a:r>
              <a:rPr kumimoji="0" lang="zh-CN" altLang="en-US" sz="15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rPr>
              <a:t>制氢（核心设备与能源巨头）</a:t>
            </a:r>
            <a:endParaRPr kumimoji="0" lang="zh-CN" altLang="en-US" sz="15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endParaRPr>
          </a:p>
          <a:p>
            <a:pPr marR="0" lvl="0" indent="0" algn="l" defTabSz="1450975" rtl="0" eaLnBrk="1" fontAlgn="auto" latinLnBrk="0" hangingPunct="1">
              <a:lnSpc>
                <a:spcPct val="150000"/>
              </a:lnSpc>
              <a:spcBef>
                <a:spcPts val="0"/>
              </a:spcBef>
              <a:spcAft>
                <a:spcPts val="0"/>
              </a:spcAft>
              <a:buClrTx/>
              <a:buSzTx/>
              <a:buFont typeface="Arial" panose="020B0604020202090204" pitchFamily="34" charset="0"/>
              <a:buNone/>
              <a:defRPr/>
            </a:pPr>
            <a:r>
              <a:rPr kumimoji="0" lang="zh-CN" altLang="en-US" sz="15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rPr>
              <a:t>隆基绿能</a:t>
            </a:r>
            <a:endParaRPr kumimoji="0" lang="zh-CN" altLang="en-US" sz="15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endParaRPr>
          </a:p>
          <a:p>
            <a:pPr marL="0" marR="0" lvl="0" indent="0" algn="l" defTabSz="1450975" rtl="0" eaLnBrk="1" fontAlgn="auto" latinLnBrk="0" hangingPunct="1">
              <a:lnSpc>
                <a:spcPct val="150000"/>
              </a:lnSpc>
              <a:spcBef>
                <a:spcPts val="0"/>
              </a:spcBef>
              <a:spcAft>
                <a:spcPts val="0"/>
              </a:spcAft>
              <a:buClrTx/>
              <a:buSzTx/>
              <a:buFontTx/>
              <a:buNone/>
              <a:defRPr/>
            </a:pPr>
            <a:r>
              <a:rPr kumimoji="0" lang="zh-CN" altLang="en-US" sz="15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rPr>
              <a:t>阳光电源</a:t>
            </a:r>
            <a:endParaRPr kumimoji="0" lang="zh-CN" altLang="en-US" sz="15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endParaRPr>
          </a:p>
          <a:p>
            <a:pPr marL="0" marR="0" lvl="0" indent="0" algn="l" defTabSz="1450975" rtl="0" eaLnBrk="1" fontAlgn="auto" latinLnBrk="0" hangingPunct="1">
              <a:lnSpc>
                <a:spcPct val="150000"/>
              </a:lnSpc>
              <a:spcBef>
                <a:spcPts val="0"/>
              </a:spcBef>
              <a:spcAft>
                <a:spcPts val="0"/>
              </a:spcAft>
              <a:buClrTx/>
              <a:buSzTx/>
              <a:buFontTx/>
              <a:buNone/>
              <a:defRPr/>
            </a:pPr>
            <a:r>
              <a:rPr kumimoji="0" lang="zh-CN" altLang="en-US" sz="15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rPr>
              <a:t>储氢 / 运氢 / 加氢站</a:t>
            </a:r>
            <a:endParaRPr kumimoji="0" lang="zh-CN" altLang="en-US" sz="15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endParaRPr>
          </a:p>
          <a:p>
            <a:pPr marL="0" marR="0" lvl="0" indent="0" algn="l" defTabSz="1450975" rtl="0" eaLnBrk="1" fontAlgn="auto" latinLnBrk="0" hangingPunct="1">
              <a:lnSpc>
                <a:spcPct val="150000"/>
              </a:lnSpc>
              <a:spcBef>
                <a:spcPts val="0"/>
              </a:spcBef>
              <a:spcAft>
                <a:spcPts val="0"/>
              </a:spcAft>
              <a:buClrTx/>
              <a:buSzTx/>
              <a:buFontTx/>
              <a:buNone/>
              <a:defRPr/>
            </a:pPr>
            <a:r>
              <a:rPr kumimoji="0" lang="zh-CN" altLang="en-US" sz="15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rPr>
              <a:t>国富氢能</a:t>
            </a:r>
            <a:endParaRPr kumimoji="0" lang="zh-CN" altLang="en-US" sz="15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endParaRPr>
          </a:p>
          <a:p>
            <a:pPr marL="0" marR="0" lvl="0" indent="0" algn="l" defTabSz="1450975" rtl="0" eaLnBrk="1" fontAlgn="auto" latinLnBrk="0" hangingPunct="1">
              <a:lnSpc>
                <a:spcPct val="150000"/>
              </a:lnSpc>
              <a:spcBef>
                <a:spcPts val="0"/>
              </a:spcBef>
              <a:spcAft>
                <a:spcPts val="0"/>
              </a:spcAft>
              <a:buClrTx/>
              <a:buSzTx/>
              <a:buFontTx/>
              <a:buNone/>
              <a:defRPr/>
            </a:pPr>
            <a:r>
              <a:rPr kumimoji="0" lang="zh-CN" altLang="en-US" sz="15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rPr>
              <a:t>中石化</a:t>
            </a:r>
            <a:endParaRPr kumimoji="0" lang="zh-CN" altLang="en-US" sz="15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endParaRPr>
          </a:p>
          <a:p>
            <a:pPr marL="0" marR="0" lvl="0" indent="0" algn="l" defTabSz="1450975" rtl="0" eaLnBrk="1" fontAlgn="auto" latinLnBrk="0" hangingPunct="1">
              <a:lnSpc>
                <a:spcPct val="150000"/>
              </a:lnSpc>
              <a:spcBef>
                <a:spcPts val="0"/>
              </a:spcBef>
              <a:spcAft>
                <a:spcPts val="0"/>
              </a:spcAft>
              <a:buClrTx/>
              <a:buSzTx/>
              <a:buFontTx/>
              <a:buNone/>
              <a:defRPr/>
            </a:pPr>
            <a:r>
              <a:rPr kumimoji="0" lang="zh-CN" altLang="en-US" sz="15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rPr>
              <a:t>燃料电池（核心技术层）</a:t>
            </a:r>
            <a:endParaRPr kumimoji="0" lang="zh-CN" altLang="en-US" sz="1500" b="0"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endParaRPr>
          </a:p>
          <a:p>
            <a:pPr marL="0" marR="0" lvl="0" indent="0" algn="l" defTabSz="1450975" rtl="0" eaLnBrk="1" fontAlgn="auto" latinLnBrk="0" hangingPunct="1">
              <a:lnSpc>
                <a:spcPct val="150000"/>
              </a:lnSpc>
              <a:spcBef>
                <a:spcPts val="0"/>
              </a:spcBef>
              <a:spcAft>
                <a:spcPts val="0"/>
              </a:spcAft>
              <a:buClrTx/>
              <a:buSzTx/>
              <a:buFontTx/>
              <a:buNone/>
              <a:defRPr/>
            </a:pPr>
            <a:r>
              <a:rPr kumimoji="0" lang="zh-CN" altLang="en-US" sz="15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rPr>
              <a:t>亿华通（燃料电池）</a:t>
            </a:r>
            <a:endParaRPr kumimoji="0" lang="zh-CN" altLang="en-US" sz="15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endParaRPr>
          </a:p>
          <a:p>
            <a:pPr marL="0" marR="0" lvl="0" indent="0" algn="l" defTabSz="1450975" rtl="0" eaLnBrk="1" fontAlgn="auto" latinLnBrk="0" hangingPunct="1">
              <a:lnSpc>
                <a:spcPct val="150000"/>
              </a:lnSpc>
              <a:spcBef>
                <a:spcPts val="0"/>
              </a:spcBef>
              <a:spcAft>
                <a:spcPts val="0"/>
              </a:spcAft>
              <a:buClrTx/>
              <a:buSzTx/>
              <a:buFontTx/>
              <a:buNone/>
              <a:defRPr/>
            </a:pPr>
            <a:r>
              <a:rPr kumimoji="0" lang="zh-CN" altLang="en-US" sz="15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rPr>
              <a:t>潍柴动力（系统）</a:t>
            </a:r>
            <a:endParaRPr kumimoji="0" lang="zh-CN" altLang="en-US" sz="15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endParaRPr>
          </a:p>
          <a:p>
            <a:pPr marL="0" marR="0" lvl="0" indent="0" algn="l" defTabSz="1450975" rtl="0" eaLnBrk="1" fontAlgn="auto" latinLnBrk="0" hangingPunct="1">
              <a:lnSpc>
                <a:spcPct val="150000"/>
              </a:lnSpc>
              <a:spcBef>
                <a:spcPts val="0"/>
              </a:spcBef>
              <a:spcAft>
                <a:spcPts val="0"/>
              </a:spcAft>
              <a:buClrTx/>
              <a:buSzTx/>
              <a:buFontTx/>
              <a:buNone/>
              <a:defRPr/>
            </a:pPr>
            <a:endParaRPr kumimoji="0" lang="zh-CN" altLang="en-US" sz="15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ea"/>
              <a:sym typeface="+mn-lt"/>
            </a:endParaRPr>
          </a:p>
        </p:txBody>
      </p:sp>
      <p:sp>
        <p:nvSpPr>
          <p:cNvPr id="6" name="矩形 5"/>
          <p:cNvSpPr/>
          <p:nvPr/>
        </p:nvSpPr>
        <p:spPr>
          <a:xfrm>
            <a:off x="885232" y="1685327"/>
            <a:ext cx="1472387" cy="39878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spcBef>
                <a:spcPts val="0"/>
              </a:spcBef>
              <a:spcAft>
                <a:spcPts val="0"/>
              </a:spcAft>
              <a:buClrTx/>
              <a:buSzTx/>
              <a:buFontTx/>
              <a:defRPr/>
            </a:pPr>
            <a:r>
              <a:rPr lang="zh-CN" altLang="en-US" sz="2000" b="1" noProof="0" dirty="0">
                <a:ln>
                  <a:noFill/>
                </a:ln>
                <a:effectLst/>
                <a:uLnTx/>
                <a:uFillTx/>
                <a:latin typeface="微软雅黑" panose="020B0503020204020204" charset="-122"/>
                <a:ea typeface="微软雅黑" panose="020B0503020204020204" charset="-122"/>
                <a:cs typeface="+mn-ea"/>
                <a:sym typeface="+mn-lt"/>
              </a:rPr>
              <a:t>企业格局</a:t>
            </a:r>
            <a:endParaRPr lang="zh-CN" altLang="en-US" sz="2000" b="1" noProof="0" dirty="0">
              <a:ln>
                <a:noFill/>
              </a:ln>
              <a:effectLst/>
              <a:uLnTx/>
              <a:uFillTx/>
              <a:latin typeface="微软雅黑" panose="020B0503020204020204" charset="-122"/>
              <a:ea typeface="微软雅黑" panose="020B0503020204020204" charset="-122"/>
              <a:cs typeface="+mn-ea"/>
              <a:sym typeface="+mn-lt"/>
            </a:endParaRPr>
          </a:p>
        </p:txBody>
      </p:sp>
      <p:sp>
        <p:nvSpPr>
          <p:cNvPr id="7" name="Text Box 10"/>
          <p:cNvSpPr txBox="1">
            <a:spLocks noChangeArrowheads="1"/>
          </p:cNvSpPr>
          <p:nvPr/>
        </p:nvSpPr>
        <p:spPr bwMode="auto">
          <a:xfrm>
            <a:off x="4754190" y="2191839"/>
            <a:ext cx="3020967" cy="1445895"/>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450975" rtl="0" eaLnBrk="1" fontAlgn="auto" latinLnBrk="0" hangingPunct="1">
              <a:lnSpc>
                <a:spcPct val="150000"/>
              </a:lnSpc>
              <a:spcBef>
                <a:spcPts val="0"/>
              </a:spcBef>
              <a:spcAft>
                <a:spcPts val="0"/>
              </a:spcAft>
              <a:buClrTx/>
              <a:buSzTx/>
              <a:buFontTx/>
              <a:buNone/>
              <a:defRPr/>
            </a:pPr>
            <a:r>
              <a:rPr kumimoji="0" lang="zh-CN" altLang="en-US" sz="15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rPr>
              <a:t>国内重点区域</a:t>
            </a:r>
            <a:r>
              <a:rPr kumimoji="0" lang="en-US" altLang="zh-CN" sz="15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rPr>
              <a:t>：</a:t>
            </a:r>
            <a:endParaRPr kumimoji="0" lang="zh-CN" altLang="en-US" sz="15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mn-ea"/>
              <a:sym typeface="+mn-lt"/>
            </a:endParaRPr>
          </a:p>
          <a:p>
            <a:pPr marL="285750" marR="0" lvl="0" indent="-285750" algn="l" defTabSz="1450975" rtl="0" eaLnBrk="1" fontAlgn="auto" latinLnBrk="0" hangingPunct="1">
              <a:lnSpc>
                <a:spcPct val="150000"/>
              </a:lnSpc>
              <a:spcBef>
                <a:spcPts val="0"/>
              </a:spcBef>
              <a:spcAft>
                <a:spcPts val="0"/>
              </a:spcAft>
              <a:buClrTx/>
              <a:buSzTx/>
              <a:buFont typeface="Arial" panose="020B0604020202090204" pitchFamily="34" charset="0"/>
              <a:buChar char="•"/>
              <a:defRPr/>
            </a:pPr>
            <a:r>
              <a:rPr kumimoji="0" lang="zh-CN" altLang="en-US" sz="15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京津冀：</a:t>
            </a:r>
            <a:r>
              <a:rPr kumimoji="0" lang="zh-CN" altLang="en-US" sz="150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rPr>
              <a:t>示范应用（重卡）</a:t>
            </a:r>
            <a:endParaRPr kumimoji="0" lang="zh-CN" altLang="en-US" sz="150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endParaRPr>
          </a:p>
          <a:p>
            <a:pPr marL="285750" marR="0" lvl="0" indent="-285750" algn="l" defTabSz="1450975" rtl="0" eaLnBrk="1" fontAlgn="auto" latinLnBrk="0" hangingPunct="1">
              <a:lnSpc>
                <a:spcPct val="150000"/>
              </a:lnSpc>
              <a:spcBef>
                <a:spcPts val="0"/>
              </a:spcBef>
              <a:spcAft>
                <a:spcPts val="0"/>
              </a:spcAft>
              <a:buClrTx/>
              <a:buSzTx/>
              <a:buFont typeface="Arial" panose="020B0604020202090204" pitchFamily="34" charset="0"/>
              <a:buChar char="•"/>
              <a:defRPr/>
            </a:pPr>
            <a:r>
              <a:rPr kumimoji="0" lang="zh-CN" altLang="en-US" sz="15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长三角：</a:t>
            </a:r>
            <a:r>
              <a:rPr kumimoji="0" lang="zh-CN" altLang="en-US" sz="150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rPr>
              <a:t>技术研发</a:t>
            </a:r>
            <a:endParaRPr kumimoji="0" lang="zh-CN" altLang="en-US" sz="150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endParaRPr>
          </a:p>
          <a:p>
            <a:pPr marL="285750" marR="0" lvl="0" indent="-285750" algn="l" defTabSz="1450975" rtl="0" eaLnBrk="1" fontAlgn="auto" latinLnBrk="0" hangingPunct="1">
              <a:lnSpc>
                <a:spcPct val="150000"/>
              </a:lnSpc>
              <a:spcBef>
                <a:spcPts val="0"/>
              </a:spcBef>
              <a:spcAft>
                <a:spcPts val="0"/>
              </a:spcAft>
              <a:buClrTx/>
              <a:buSzTx/>
              <a:buFont typeface="Arial" panose="020B0604020202090204" pitchFamily="34" charset="0"/>
              <a:buChar char="•"/>
              <a:defRPr/>
            </a:pPr>
            <a:r>
              <a:rPr kumimoji="0" lang="zh-CN" altLang="en-US" sz="15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珠三角：</a:t>
            </a:r>
            <a:r>
              <a:rPr kumimoji="0" lang="zh-CN" altLang="en-US" sz="150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rPr>
              <a:t>产业化探索</a:t>
            </a:r>
            <a:endParaRPr kumimoji="0" lang="zh-CN" altLang="en-US" sz="150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endParaRPr>
          </a:p>
        </p:txBody>
      </p:sp>
      <p:sp>
        <p:nvSpPr>
          <p:cNvPr id="8" name="矩形 7"/>
          <p:cNvSpPr/>
          <p:nvPr/>
        </p:nvSpPr>
        <p:spPr>
          <a:xfrm>
            <a:off x="4754191" y="1800897"/>
            <a:ext cx="1472387" cy="39878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spcBef>
                <a:spcPts val="0"/>
              </a:spcBef>
              <a:spcAft>
                <a:spcPts val="0"/>
              </a:spcAft>
              <a:buClrTx/>
              <a:buSzTx/>
              <a:buFontTx/>
              <a:defRPr/>
            </a:pPr>
            <a:r>
              <a:rPr lang="zh-CN" altLang="en-US" sz="2000" b="1" noProof="0" dirty="0">
                <a:ln>
                  <a:noFill/>
                </a:ln>
                <a:effectLst/>
                <a:uLnTx/>
                <a:uFillTx/>
                <a:latin typeface="微软雅黑" panose="020B0503020204020204" charset="-122"/>
                <a:ea typeface="微软雅黑" panose="020B0503020204020204" charset="-122"/>
                <a:cs typeface="+mn-ea"/>
                <a:sym typeface="+mn-lt"/>
              </a:rPr>
              <a:t>产业集群</a:t>
            </a:r>
            <a:endParaRPr lang="zh-CN" altLang="en-US" sz="2000" b="1" noProof="0" dirty="0">
              <a:ln>
                <a:noFill/>
              </a:ln>
              <a:effectLst/>
              <a:uLnTx/>
              <a:uFillTx/>
              <a:latin typeface="微软雅黑" panose="020B0503020204020204" charset="-122"/>
              <a:ea typeface="微软雅黑" panose="020B0503020204020204" charset="-122"/>
              <a:cs typeface="+mn-ea"/>
              <a:sym typeface="+mn-lt"/>
            </a:endParaRPr>
          </a:p>
        </p:txBody>
      </p:sp>
      <p:sp>
        <p:nvSpPr>
          <p:cNvPr id="9" name="Text Box 10"/>
          <p:cNvSpPr txBox="1">
            <a:spLocks noChangeArrowheads="1"/>
          </p:cNvSpPr>
          <p:nvPr/>
        </p:nvSpPr>
        <p:spPr bwMode="auto">
          <a:xfrm>
            <a:off x="8414707" y="2243909"/>
            <a:ext cx="3020967" cy="1099185"/>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1450975" rtl="0" eaLnBrk="1" fontAlgn="auto" latinLnBrk="0" hangingPunct="1">
              <a:lnSpc>
                <a:spcPct val="150000"/>
              </a:lnSpc>
              <a:spcBef>
                <a:spcPts val="0"/>
              </a:spcBef>
              <a:spcAft>
                <a:spcPts val="0"/>
              </a:spcAft>
              <a:buClrTx/>
              <a:buSzTx/>
              <a:buFont typeface="Wingdings" panose="05000000000000000000" charset="0"/>
              <a:buChar char=""/>
              <a:defRPr/>
            </a:pPr>
            <a:r>
              <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欧洲：</a:t>
            </a:r>
            <a:r>
              <a:rPr kumimoji="0" lang="zh-CN" altLang="en-US" sz="15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rPr>
              <a:t>政策约束驱动</a:t>
            </a:r>
            <a:endParaRPr kumimoji="0" lang="zh-CN" altLang="en-US" sz="15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endParaRPr>
          </a:p>
          <a:p>
            <a:pPr marL="285750" marR="0" lvl="0" indent="-285750" algn="l" defTabSz="1450975" rtl="0" eaLnBrk="1" fontAlgn="auto" latinLnBrk="0" hangingPunct="1">
              <a:lnSpc>
                <a:spcPct val="150000"/>
              </a:lnSpc>
              <a:spcBef>
                <a:spcPts val="0"/>
              </a:spcBef>
              <a:spcAft>
                <a:spcPts val="0"/>
              </a:spcAft>
              <a:buClrTx/>
              <a:buSzTx/>
              <a:buFont typeface="Wingdings" panose="05000000000000000000" charset="0"/>
              <a:buChar char=""/>
              <a:defRPr/>
            </a:pPr>
            <a:r>
              <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日本：</a:t>
            </a:r>
            <a:r>
              <a:rPr kumimoji="0" lang="zh-CN" altLang="en-US" sz="15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rPr>
              <a:t>燃料电池领先</a:t>
            </a:r>
            <a:endParaRPr kumimoji="0" lang="zh-CN" altLang="en-US" sz="15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endParaRPr>
          </a:p>
          <a:p>
            <a:pPr marL="285750" marR="0" lvl="0" indent="-285750" algn="l" defTabSz="1450975" rtl="0" eaLnBrk="1" fontAlgn="auto" latinLnBrk="0" hangingPunct="1">
              <a:lnSpc>
                <a:spcPct val="150000"/>
              </a:lnSpc>
              <a:spcBef>
                <a:spcPts val="0"/>
              </a:spcBef>
              <a:spcAft>
                <a:spcPts val="0"/>
              </a:spcAft>
              <a:buClrTx/>
              <a:buSzTx/>
              <a:buFont typeface="Wingdings" panose="05000000000000000000" charset="0"/>
              <a:buChar char=""/>
              <a:defRPr/>
            </a:pPr>
            <a:r>
              <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mn-ea"/>
                <a:sym typeface="+mn-lt"/>
              </a:rPr>
              <a:t>美国：</a:t>
            </a:r>
            <a:r>
              <a:rPr kumimoji="0" lang="zh-CN" altLang="en-US" sz="15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rPr>
              <a:t>技术储备</a:t>
            </a:r>
            <a:endParaRPr kumimoji="0" lang="zh-CN" altLang="en-US" sz="1500" b="0" i="0" u="none" strike="noStrike" kern="1200" cap="none" spc="0" normalizeH="0" baseline="0" noProof="0" dirty="0">
              <a:ln>
                <a:noFill/>
              </a:ln>
              <a:effectLst/>
              <a:uLnTx/>
              <a:uFillTx/>
              <a:latin typeface="微软雅黑" panose="020B0503020204020204" charset="-122"/>
              <a:ea typeface="微软雅黑" panose="020B0503020204020204" charset="-122"/>
              <a:cs typeface="+mn-ea"/>
              <a:sym typeface="+mn-lt"/>
            </a:endParaRPr>
          </a:p>
        </p:txBody>
      </p:sp>
      <p:sp>
        <p:nvSpPr>
          <p:cNvPr id="10" name="矩形 9"/>
          <p:cNvSpPr/>
          <p:nvPr/>
        </p:nvSpPr>
        <p:spPr>
          <a:xfrm>
            <a:off x="8478843" y="1764067"/>
            <a:ext cx="1472387" cy="39878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spcBef>
                <a:spcPts val="0"/>
              </a:spcBef>
              <a:spcAft>
                <a:spcPts val="0"/>
              </a:spcAft>
              <a:buClrTx/>
              <a:buSzTx/>
              <a:buFontTx/>
              <a:defRPr/>
            </a:pPr>
            <a:r>
              <a:rPr lang="zh-CN" altLang="en-US" sz="2000" b="1" noProof="0" dirty="0">
                <a:ln>
                  <a:noFill/>
                </a:ln>
                <a:effectLst/>
                <a:uLnTx/>
                <a:uFillTx/>
                <a:latin typeface="微软雅黑" panose="020B0503020204020204" charset="-122"/>
                <a:ea typeface="微软雅黑" panose="020B0503020204020204" charset="-122"/>
                <a:cs typeface="+mn-ea"/>
                <a:sym typeface="+mn-lt"/>
              </a:rPr>
              <a:t>全球格局</a:t>
            </a:r>
            <a:endParaRPr lang="zh-CN" altLang="en-US" sz="2000" b="1" noProof="0" dirty="0">
              <a:ln>
                <a:noFill/>
              </a:ln>
              <a:effectLst/>
              <a:uLnTx/>
              <a:uFillTx/>
              <a:latin typeface="微软雅黑" panose="020B0503020204020204" charset="-122"/>
              <a:ea typeface="微软雅黑" panose="020B0503020204020204" charset="-122"/>
              <a:cs typeface="+mn-ea"/>
              <a:sym typeface="+mn-lt"/>
            </a:endParaRPr>
          </a:p>
        </p:txBody>
      </p:sp>
      <p:cxnSp>
        <p:nvCxnSpPr>
          <p:cNvPr id="12" name="Straight Connector 77"/>
          <p:cNvCxnSpPr/>
          <p:nvPr/>
        </p:nvCxnSpPr>
        <p:spPr>
          <a:xfrm>
            <a:off x="4645575" y="3757025"/>
            <a:ext cx="2692400" cy="0"/>
          </a:xfrm>
          <a:prstGeom prst="line">
            <a:avLst/>
          </a:prstGeom>
          <a:ln>
            <a:solidFill>
              <a:schemeClr val="accent4">
                <a:lumMod val="10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78"/>
          <p:cNvCxnSpPr/>
          <p:nvPr/>
        </p:nvCxnSpPr>
        <p:spPr>
          <a:xfrm>
            <a:off x="8479414" y="3455400"/>
            <a:ext cx="2692400" cy="0"/>
          </a:xfrm>
          <a:prstGeom prst="line">
            <a:avLst/>
          </a:prstGeom>
          <a:ln>
            <a:solidFill>
              <a:schemeClr val="accent4">
                <a:lumMod val="100000"/>
              </a:schemeClr>
            </a:solidFill>
          </a:ln>
        </p:spPr>
        <p:style>
          <a:lnRef idx="1">
            <a:schemeClr val="accent1"/>
          </a:lnRef>
          <a:fillRef idx="0">
            <a:schemeClr val="accent1"/>
          </a:fillRef>
          <a:effectRef idx="0">
            <a:schemeClr val="accent1"/>
          </a:effectRef>
          <a:fontRef idx="minor">
            <a:schemeClr val="tx1"/>
          </a:fontRef>
        </p:style>
      </p:cxnSp>
      <p:grpSp>
        <p:nvGrpSpPr>
          <p:cNvPr id="65" name="图形 2"/>
          <p:cNvGrpSpPr/>
          <p:nvPr/>
        </p:nvGrpSpPr>
        <p:grpSpPr>
          <a:xfrm>
            <a:off x="6829841" y="1701346"/>
            <a:ext cx="533000" cy="503374"/>
            <a:chOff x="3833772" y="517255"/>
            <a:chExt cx="906494" cy="856109"/>
          </a:xfrm>
        </p:grpSpPr>
        <p:sp>
          <p:nvSpPr>
            <p:cNvPr id="66" name="任意多边形: 形状 65"/>
            <p:cNvSpPr/>
            <p:nvPr/>
          </p:nvSpPr>
          <p:spPr>
            <a:xfrm>
              <a:off x="4329851" y="517255"/>
              <a:ext cx="410415" cy="410415"/>
            </a:xfrm>
            <a:custGeom>
              <a:avLst/>
              <a:gdLst>
                <a:gd name="connsiteX0" fmla="*/ 396130 w 410415"/>
                <a:gd name="connsiteY0" fmla="*/ 196536 h 410415"/>
                <a:gd name="connsiteX1" fmla="*/ 348787 w 410415"/>
                <a:gd name="connsiteY1" fmla="*/ 184670 h 410415"/>
                <a:gd name="connsiteX2" fmla="*/ 339842 w 410415"/>
                <a:gd name="connsiteY2" fmla="*/ 151202 h 410415"/>
                <a:gd name="connsiteX3" fmla="*/ 374954 w 410415"/>
                <a:gd name="connsiteY3" fmla="*/ 117246 h 410415"/>
                <a:gd name="connsiteX4" fmla="*/ 366313 w 410415"/>
                <a:gd name="connsiteY4" fmla="*/ 102216 h 410415"/>
                <a:gd name="connsiteX5" fmla="*/ 319335 w 410415"/>
                <a:gd name="connsiteY5" fmla="*/ 115664 h 410415"/>
                <a:gd name="connsiteX6" fmla="*/ 294812 w 410415"/>
                <a:gd name="connsiteY6" fmla="*/ 91141 h 410415"/>
                <a:gd name="connsiteX7" fmla="*/ 308199 w 410415"/>
                <a:gd name="connsiteY7" fmla="*/ 44163 h 410415"/>
                <a:gd name="connsiteX8" fmla="*/ 293169 w 410415"/>
                <a:gd name="connsiteY8" fmla="*/ 35522 h 410415"/>
                <a:gd name="connsiteX9" fmla="*/ 259213 w 410415"/>
                <a:gd name="connsiteY9" fmla="*/ 70634 h 410415"/>
                <a:gd name="connsiteX10" fmla="*/ 225745 w 410415"/>
                <a:gd name="connsiteY10" fmla="*/ 61689 h 410415"/>
                <a:gd name="connsiteX11" fmla="*/ 213879 w 410415"/>
                <a:gd name="connsiteY11" fmla="*/ 14285 h 410415"/>
                <a:gd name="connsiteX12" fmla="*/ 196536 w 410415"/>
                <a:gd name="connsiteY12" fmla="*/ 14285 h 410415"/>
                <a:gd name="connsiteX13" fmla="*/ 184670 w 410415"/>
                <a:gd name="connsiteY13" fmla="*/ 61689 h 410415"/>
                <a:gd name="connsiteX14" fmla="*/ 151201 w 410415"/>
                <a:gd name="connsiteY14" fmla="*/ 70634 h 410415"/>
                <a:gd name="connsiteX15" fmla="*/ 117246 w 410415"/>
                <a:gd name="connsiteY15" fmla="*/ 35522 h 410415"/>
                <a:gd name="connsiteX16" fmla="*/ 102216 w 410415"/>
                <a:gd name="connsiteY16" fmla="*/ 44163 h 410415"/>
                <a:gd name="connsiteX17" fmla="*/ 115603 w 410415"/>
                <a:gd name="connsiteY17" fmla="*/ 91141 h 410415"/>
                <a:gd name="connsiteX18" fmla="*/ 91080 w 410415"/>
                <a:gd name="connsiteY18" fmla="*/ 115664 h 410415"/>
                <a:gd name="connsiteX19" fmla="*/ 44102 w 410415"/>
                <a:gd name="connsiteY19" fmla="*/ 102216 h 410415"/>
                <a:gd name="connsiteX20" fmla="*/ 35461 w 410415"/>
                <a:gd name="connsiteY20" fmla="*/ 117246 h 410415"/>
                <a:gd name="connsiteX21" fmla="*/ 70573 w 410415"/>
                <a:gd name="connsiteY21" fmla="*/ 151202 h 410415"/>
                <a:gd name="connsiteX22" fmla="*/ 61628 w 410415"/>
                <a:gd name="connsiteY22" fmla="*/ 184670 h 410415"/>
                <a:gd name="connsiteX23" fmla="*/ 14285 w 410415"/>
                <a:gd name="connsiteY23" fmla="*/ 196536 h 410415"/>
                <a:gd name="connsiteX24" fmla="*/ 14285 w 410415"/>
                <a:gd name="connsiteY24" fmla="*/ 213879 h 410415"/>
                <a:gd name="connsiteX25" fmla="*/ 61628 w 410415"/>
                <a:gd name="connsiteY25" fmla="*/ 225745 h 410415"/>
                <a:gd name="connsiteX26" fmla="*/ 70573 w 410415"/>
                <a:gd name="connsiteY26" fmla="*/ 259214 h 410415"/>
                <a:gd name="connsiteX27" fmla="*/ 35461 w 410415"/>
                <a:gd name="connsiteY27" fmla="*/ 293169 h 410415"/>
                <a:gd name="connsiteX28" fmla="*/ 44102 w 410415"/>
                <a:gd name="connsiteY28" fmla="*/ 308199 h 410415"/>
                <a:gd name="connsiteX29" fmla="*/ 91080 w 410415"/>
                <a:gd name="connsiteY29" fmla="*/ 294751 h 410415"/>
                <a:gd name="connsiteX30" fmla="*/ 115603 w 410415"/>
                <a:gd name="connsiteY30" fmla="*/ 319274 h 410415"/>
                <a:gd name="connsiteX31" fmla="*/ 102216 w 410415"/>
                <a:gd name="connsiteY31" fmla="*/ 366252 h 410415"/>
                <a:gd name="connsiteX32" fmla="*/ 117246 w 410415"/>
                <a:gd name="connsiteY32" fmla="*/ 374893 h 410415"/>
                <a:gd name="connsiteX33" fmla="*/ 151201 w 410415"/>
                <a:gd name="connsiteY33" fmla="*/ 339781 h 410415"/>
                <a:gd name="connsiteX34" fmla="*/ 184670 w 410415"/>
                <a:gd name="connsiteY34" fmla="*/ 348727 h 410415"/>
                <a:gd name="connsiteX35" fmla="*/ 196536 w 410415"/>
                <a:gd name="connsiteY35" fmla="*/ 396130 h 410415"/>
                <a:gd name="connsiteX36" fmla="*/ 213879 w 410415"/>
                <a:gd name="connsiteY36" fmla="*/ 396130 h 410415"/>
                <a:gd name="connsiteX37" fmla="*/ 225745 w 410415"/>
                <a:gd name="connsiteY37" fmla="*/ 348727 h 410415"/>
                <a:gd name="connsiteX38" fmla="*/ 259213 w 410415"/>
                <a:gd name="connsiteY38" fmla="*/ 339781 h 410415"/>
                <a:gd name="connsiteX39" fmla="*/ 293169 w 410415"/>
                <a:gd name="connsiteY39" fmla="*/ 374893 h 410415"/>
                <a:gd name="connsiteX40" fmla="*/ 308199 w 410415"/>
                <a:gd name="connsiteY40" fmla="*/ 366252 h 410415"/>
                <a:gd name="connsiteX41" fmla="*/ 294812 w 410415"/>
                <a:gd name="connsiteY41" fmla="*/ 319274 h 410415"/>
                <a:gd name="connsiteX42" fmla="*/ 319335 w 410415"/>
                <a:gd name="connsiteY42" fmla="*/ 294751 h 410415"/>
                <a:gd name="connsiteX43" fmla="*/ 366313 w 410415"/>
                <a:gd name="connsiteY43" fmla="*/ 308199 h 410415"/>
                <a:gd name="connsiteX44" fmla="*/ 374954 w 410415"/>
                <a:gd name="connsiteY44" fmla="*/ 293169 h 410415"/>
                <a:gd name="connsiteX45" fmla="*/ 339842 w 410415"/>
                <a:gd name="connsiteY45" fmla="*/ 259214 h 410415"/>
                <a:gd name="connsiteX46" fmla="*/ 348787 w 410415"/>
                <a:gd name="connsiteY46" fmla="*/ 225745 h 410415"/>
                <a:gd name="connsiteX47" fmla="*/ 396130 w 410415"/>
                <a:gd name="connsiteY47" fmla="*/ 213879 h 410415"/>
                <a:gd name="connsiteX48" fmla="*/ 396130 w 410415"/>
                <a:gd name="connsiteY48" fmla="*/ 196536 h 410415"/>
                <a:gd name="connsiteX49" fmla="*/ 205238 w 410415"/>
                <a:gd name="connsiteY49" fmla="*/ 299741 h 410415"/>
                <a:gd name="connsiteX50" fmla="*/ 110674 w 410415"/>
                <a:gd name="connsiteY50" fmla="*/ 205177 h 410415"/>
                <a:gd name="connsiteX51" fmla="*/ 205238 w 410415"/>
                <a:gd name="connsiteY51" fmla="*/ 110613 h 410415"/>
                <a:gd name="connsiteX52" fmla="*/ 299802 w 410415"/>
                <a:gd name="connsiteY52" fmla="*/ 205177 h 410415"/>
                <a:gd name="connsiteX53" fmla="*/ 205238 w 410415"/>
                <a:gd name="connsiteY53" fmla="*/ 299741 h 410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10415" h="410415">
                  <a:moveTo>
                    <a:pt x="396130" y="196536"/>
                  </a:moveTo>
                  <a:lnTo>
                    <a:pt x="348787" y="184670"/>
                  </a:lnTo>
                  <a:cubicBezTo>
                    <a:pt x="329741" y="179924"/>
                    <a:pt x="325725" y="164832"/>
                    <a:pt x="339842" y="151202"/>
                  </a:cubicBezTo>
                  <a:lnTo>
                    <a:pt x="374954" y="117246"/>
                  </a:lnTo>
                  <a:cubicBezTo>
                    <a:pt x="389071" y="103615"/>
                    <a:pt x="385177" y="96861"/>
                    <a:pt x="366313" y="102216"/>
                  </a:cubicBezTo>
                  <a:lnTo>
                    <a:pt x="319335" y="115664"/>
                  </a:lnTo>
                  <a:cubicBezTo>
                    <a:pt x="300471" y="121080"/>
                    <a:pt x="289457" y="110005"/>
                    <a:pt x="294812" y="91141"/>
                  </a:cubicBezTo>
                  <a:lnTo>
                    <a:pt x="308199" y="44163"/>
                  </a:lnTo>
                  <a:cubicBezTo>
                    <a:pt x="313615" y="25299"/>
                    <a:pt x="306861" y="21405"/>
                    <a:pt x="293169" y="35522"/>
                  </a:cubicBezTo>
                  <a:lnTo>
                    <a:pt x="259213" y="70634"/>
                  </a:lnTo>
                  <a:cubicBezTo>
                    <a:pt x="245583" y="84751"/>
                    <a:pt x="230492" y="80674"/>
                    <a:pt x="225745" y="61689"/>
                  </a:cubicBezTo>
                  <a:lnTo>
                    <a:pt x="213879" y="14285"/>
                  </a:lnTo>
                  <a:cubicBezTo>
                    <a:pt x="209133" y="-4762"/>
                    <a:pt x="201343" y="-4762"/>
                    <a:pt x="196536" y="14285"/>
                  </a:cubicBezTo>
                  <a:lnTo>
                    <a:pt x="184670" y="61689"/>
                  </a:lnTo>
                  <a:cubicBezTo>
                    <a:pt x="179924" y="80735"/>
                    <a:pt x="164832" y="84751"/>
                    <a:pt x="151201" y="70634"/>
                  </a:cubicBezTo>
                  <a:lnTo>
                    <a:pt x="117246" y="35522"/>
                  </a:lnTo>
                  <a:cubicBezTo>
                    <a:pt x="103615" y="21405"/>
                    <a:pt x="96861" y="25299"/>
                    <a:pt x="102216" y="44163"/>
                  </a:cubicBezTo>
                  <a:lnTo>
                    <a:pt x="115603" y="91141"/>
                  </a:lnTo>
                  <a:cubicBezTo>
                    <a:pt x="121019" y="110005"/>
                    <a:pt x="110005" y="121019"/>
                    <a:pt x="91080" y="115664"/>
                  </a:cubicBezTo>
                  <a:lnTo>
                    <a:pt x="44102" y="102216"/>
                  </a:lnTo>
                  <a:cubicBezTo>
                    <a:pt x="25238" y="96800"/>
                    <a:pt x="21344" y="103555"/>
                    <a:pt x="35461" y="117246"/>
                  </a:cubicBezTo>
                  <a:lnTo>
                    <a:pt x="70573" y="151202"/>
                  </a:lnTo>
                  <a:cubicBezTo>
                    <a:pt x="84690" y="164832"/>
                    <a:pt x="80613" y="179924"/>
                    <a:pt x="61628" y="184670"/>
                  </a:cubicBezTo>
                  <a:lnTo>
                    <a:pt x="14285" y="196536"/>
                  </a:lnTo>
                  <a:cubicBezTo>
                    <a:pt x="-4762" y="201283"/>
                    <a:pt x="-4762" y="209072"/>
                    <a:pt x="14285" y="213879"/>
                  </a:cubicBezTo>
                  <a:lnTo>
                    <a:pt x="61628" y="225745"/>
                  </a:lnTo>
                  <a:cubicBezTo>
                    <a:pt x="80674" y="230491"/>
                    <a:pt x="84690" y="245583"/>
                    <a:pt x="70573" y="259214"/>
                  </a:cubicBezTo>
                  <a:lnTo>
                    <a:pt x="35461" y="293169"/>
                  </a:lnTo>
                  <a:cubicBezTo>
                    <a:pt x="21344" y="306800"/>
                    <a:pt x="25238" y="313554"/>
                    <a:pt x="44102" y="308199"/>
                  </a:cubicBezTo>
                  <a:lnTo>
                    <a:pt x="91080" y="294751"/>
                  </a:lnTo>
                  <a:cubicBezTo>
                    <a:pt x="109944" y="289335"/>
                    <a:pt x="120958" y="300410"/>
                    <a:pt x="115603" y="319274"/>
                  </a:cubicBezTo>
                  <a:lnTo>
                    <a:pt x="102216" y="366252"/>
                  </a:lnTo>
                  <a:cubicBezTo>
                    <a:pt x="96800" y="385116"/>
                    <a:pt x="103555" y="389010"/>
                    <a:pt x="117246" y="374893"/>
                  </a:cubicBezTo>
                  <a:lnTo>
                    <a:pt x="151201" y="339781"/>
                  </a:lnTo>
                  <a:cubicBezTo>
                    <a:pt x="164832" y="325664"/>
                    <a:pt x="179924" y="329741"/>
                    <a:pt x="184670" y="348727"/>
                  </a:cubicBezTo>
                  <a:lnTo>
                    <a:pt x="196536" y="396130"/>
                  </a:lnTo>
                  <a:cubicBezTo>
                    <a:pt x="201283" y="415177"/>
                    <a:pt x="209133" y="415177"/>
                    <a:pt x="213879" y="396130"/>
                  </a:cubicBezTo>
                  <a:lnTo>
                    <a:pt x="225745" y="348727"/>
                  </a:lnTo>
                  <a:cubicBezTo>
                    <a:pt x="230492" y="329680"/>
                    <a:pt x="245583" y="325664"/>
                    <a:pt x="259213" y="339781"/>
                  </a:cubicBezTo>
                  <a:lnTo>
                    <a:pt x="293169" y="374893"/>
                  </a:lnTo>
                  <a:cubicBezTo>
                    <a:pt x="306800" y="389010"/>
                    <a:pt x="313554" y="385116"/>
                    <a:pt x="308199" y="366252"/>
                  </a:cubicBezTo>
                  <a:lnTo>
                    <a:pt x="294812" y="319274"/>
                  </a:lnTo>
                  <a:cubicBezTo>
                    <a:pt x="289396" y="300410"/>
                    <a:pt x="300471" y="289396"/>
                    <a:pt x="319335" y="294751"/>
                  </a:cubicBezTo>
                  <a:lnTo>
                    <a:pt x="366313" y="308199"/>
                  </a:lnTo>
                  <a:cubicBezTo>
                    <a:pt x="385177" y="313615"/>
                    <a:pt x="389071" y="306860"/>
                    <a:pt x="374954" y="293169"/>
                  </a:cubicBezTo>
                  <a:lnTo>
                    <a:pt x="339842" y="259214"/>
                  </a:lnTo>
                  <a:cubicBezTo>
                    <a:pt x="325725" y="245583"/>
                    <a:pt x="329802" y="230491"/>
                    <a:pt x="348787" y="225745"/>
                  </a:cubicBezTo>
                  <a:lnTo>
                    <a:pt x="396130" y="213879"/>
                  </a:lnTo>
                  <a:cubicBezTo>
                    <a:pt x="415177" y="209133"/>
                    <a:pt x="415177" y="201343"/>
                    <a:pt x="396130" y="196536"/>
                  </a:cubicBezTo>
                  <a:close/>
                  <a:moveTo>
                    <a:pt x="205238" y="299741"/>
                  </a:moveTo>
                  <a:cubicBezTo>
                    <a:pt x="153027" y="299741"/>
                    <a:pt x="110674" y="257388"/>
                    <a:pt x="110674" y="205177"/>
                  </a:cubicBezTo>
                  <a:cubicBezTo>
                    <a:pt x="110674" y="152966"/>
                    <a:pt x="153027" y="110613"/>
                    <a:pt x="205238" y="110613"/>
                  </a:cubicBezTo>
                  <a:cubicBezTo>
                    <a:pt x="257449" y="110613"/>
                    <a:pt x="299802" y="152966"/>
                    <a:pt x="299802" y="205177"/>
                  </a:cubicBezTo>
                  <a:cubicBezTo>
                    <a:pt x="299802" y="257449"/>
                    <a:pt x="257449" y="299741"/>
                    <a:pt x="205238" y="299741"/>
                  </a:cubicBezTo>
                  <a:close/>
                </a:path>
              </a:pathLst>
            </a:custGeom>
            <a:solidFill>
              <a:schemeClr val="accent1"/>
            </a:solidFill>
            <a:ln w="6078" cap="flat">
              <a:noFill/>
              <a:prstDash val="solid"/>
              <a:miter/>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67" name="任意多边形: 形状 66"/>
            <p:cNvSpPr/>
            <p:nvPr/>
          </p:nvSpPr>
          <p:spPr>
            <a:xfrm>
              <a:off x="3833772" y="763020"/>
              <a:ext cx="703021" cy="373995"/>
            </a:xfrm>
            <a:custGeom>
              <a:avLst/>
              <a:gdLst>
                <a:gd name="connsiteX0" fmla="*/ 703021 w 703021"/>
                <a:gd name="connsiteY0" fmla="*/ 373995 h 373995"/>
                <a:gd name="connsiteX1" fmla="*/ 0 w 703021"/>
                <a:gd name="connsiteY1" fmla="*/ 373995 h 373995"/>
                <a:gd name="connsiteX2" fmla="*/ 44057 w 703021"/>
                <a:gd name="connsiteY2" fmla="*/ 109959 h 373995"/>
                <a:gd name="connsiteX3" fmla="*/ 62373 w 703021"/>
                <a:gd name="connsiteY3" fmla="*/ 0 h 373995"/>
                <a:gd name="connsiteX4" fmla="*/ 202150 w 703021"/>
                <a:gd name="connsiteY4" fmla="*/ 0 h 373995"/>
                <a:gd name="connsiteX5" fmla="*/ 640648 w 703021"/>
                <a:gd name="connsiteY5" fmla="*/ 0 h 373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3021" h="373995">
                  <a:moveTo>
                    <a:pt x="703021" y="373995"/>
                  </a:moveTo>
                  <a:lnTo>
                    <a:pt x="0" y="373995"/>
                  </a:lnTo>
                  <a:lnTo>
                    <a:pt x="44057" y="109959"/>
                  </a:lnTo>
                  <a:lnTo>
                    <a:pt x="62373" y="0"/>
                  </a:lnTo>
                  <a:lnTo>
                    <a:pt x="202150" y="0"/>
                  </a:lnTo>
                  <a:lnTo>
                    <a:pt x="640648" y="0"/>
                  </a:lnTo>
                  <a:close/>
                </a:path>
              </a:pathLst>
            </a:custGeom>
            <a:solidFill>
              <a:schemeClr val="accent3"/>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grpSp>
          <p:nvGrpSpPr>
            <p:cNvPr id="68" name="图形 2"/>
            <p:cNvGrpSpPr/>
            <p:nvPr/>
          </p:nvGrpSpPr>
          <p:grpSpPr>
            <a:xfrm>
              <a:off x="3856348" y="763020"/>
              <a:ext cx="660911" cy="373995"/>
              <a:chOff x="3856348" y="763020"/>
              <a:chExt cx="660911" cy="373995"/>
            </a:xfrm>
          </p:grpSpPr>
          <p:sp>
            <p:nvSpPr>
              <p:cNvPr id="73" name="任意多边形: 形状 72"/>
              <p:cNvSpPr/>
              <p:nvPr/>
            </p:nvSpPr>
            <p:spPr>
              <a:xfrm>
                <a:off x="4186165" y="763020"/>
                <a:ext cx="6085" cy="373995"/>
              </a:xfrm>
              <a:custGeom>
                <a:avLst/>
                <a:gdLst>
                  <a:gd name="connsiteX0" fmla="*/ 0 w 6085"/>
                  <a:gd name="connsiteY0" fmla="*/ 0 h 373995"/>
                  <a:gd name="connsiteX1" fmla="*/ 0 w 6085"/>
                  <a:gd name="connsiteY1" fmla="*/ 373995 h 373995"/>
                </a:gdLst>
                <a:ahLst/>
                <a:cxnLst>
                  <a:cxn ang="0">
                    <a:pos x="connsiteX0" y="connsiteY0"/>
                  </a:cxn>
                  <a:cxn ang="0">
                    <a:pos x="connsiteX1" y="connsiteY1"/>
                  </a:cxn>
                </a:cxnLst>
                <a:rect l="l" t="t" r="r" b="b"/>
                <a:pathLst>
                  <a:path w="6085" h="373995">
                    <a:moveTo>
                      <a:pt x="0" y="0"/>
                    </a:moveTo>
                    <a:lnTo>
                      <a:pt x="0" y="373995"/>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74" name="任意多边形: 形状 73"/>
              <p:cNvSpPr/>
              <p:nvPr/>
            </p:nvSpPr>
            <p:spPr>
              <a:xfrm>
                <a:off x="4015111" y="763020"/>
                <a:ext cx="20811" cy="373995"/>
              </a:xfrm>
              <a:custGeom>
                <a:avLst/>
                <a:gdLst>
                  <a:gd name="connsiteX0" fmla="*/ 20811 w 20811"/>
                  <a:gd name="connsiteY0" fmla="*/ 0 h 373995"/>
                  <a:gd name="connsiteX1" fmla="*/ 0 w 20811"/>
                  <a:gd name="connsiteY1" fmla="*/ 373995 h 373995"/>
                </a:gdLst>
                <a:ahLst/>
                <a:cxnLst>
                  <a:cxn ang="0">
                    <a:pos x="connsiteX0" y="connsiteY0"/>
                  </a:cxn>
                  <a:cxn ang="0">
                    <a:pos x="connsiteX1" y="connsiteY1"/>
                  </a:cxn>
                </a:cxnLst>
                <a:rect l="l" t="t" r="r" b="b"/>
                <a:pathLst>
                  <a:path w="20811" h="373995">
                    <a:moveTo>
                      <a:pt x="20811" y="0"/>
                    </a:moveTo>
                    <a:lnTo>
                      <a:pt x="0" y="373995"/>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75" name="任意多边形: 形状 74"/>
              <p:cNvSpPr/>
              <p:nvPr/>
            </p:nvSpPr>
            <p:spPr>
              <a:xfrm>
                <a:off x="4342858" y="763020"/>
                <a:ext cx="20750" cy="373995"/>
              </a:xfrm>
              <a:custGeom>
                <a:avLst/>
                <a:gdLst>
                  <a:gd name="connsiteX0" fmla="*/ 0 w 20750"/>
                  <a:gd name="connsiteY0" fmla="*/ 0 h 373995"/>
                  <a:gd name="connsiteX1" fmla="*/ 20750 w 20750"/>
                  <a:gd name="connsiteY1" fmla="*/ 373995 h 373995"/>
                </a:gdLst>
                <a:ahLst/>
                <a:cxnLst>
                  <a:cxn ang="0">
                    <a:pos x="connsiteX0" y="connsiteY0"/>
                  </a:cxn>
                  <a:cxn ang="0">
                    <a:pos x="connsiteX1" y="connsiteY1"/>
                  </a:cxn>
                </a:cxnLst>
                <a:rect l="l" t="t" r="r" b="b"/>
                <a:pathLst>
                  <a:path w="20750" h="373995">
                    <a:moveTo>
                      <a:pt x="0" y="0"/>
                    </a:moveTo>
                    <a:lnTo>
                      <a:pt x="20750" y="373995"/>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76" name="任意多边形: 形状 75"/>
              <p:cNvSpPr/>
              <p:nvPr/>
            </p:nvSpPr>
            <p:spPr>
              <a:xfrm>
                <a:off x="3877829" y="872980"/>
                <a:ext cx="615029" cy="6085"/>
              </a:xfrm>
              <a:custGeom>
                <a:avLst/>
                <a:gdLst>
                  <a:gd name="connsiteX0" fmla="*/ 0 w 615029"/>
                  <a:gd name="connsiteY0" fmla="*/ 0 h 6085"/>
                  <a:gd name="connsiteX1" fmla="*/ 615029 w 615029"/>
                  <a:gd name="connsiteY1" fmla="*/ 0 h 6085"/>
                </a:gdLst>
                <a:ahLst/>
                <a:cxnLst>
                  <a:cxn ang="0">
                    <a:pos x="connsiteX0" y="connsiteY0"/>
                  </a:cxn>
                  <a:cxn ang="0">
                    <a:pos x="connsiteX1" y="connsiteY1"/>
                  </a:cxn>
                </a:cxnLst>
                <a:rect l="l" t="t" r="r" b="b"/>
                <a:pathLst>
                  <a:path w="615029" h="6085">
                    <a:moveTo>
                      <a:pt x="0" y="0"/>
                    </a:moveTo>
                    <a:lnTo>
                      <a:pt x="615029" y="0"/>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77" name="任意多边形: 形状 76"/>
              <p:cNvSpPr/>
              <p:nvPr/>
            </p:nvSpPr>
            <p:spPr>
              <a:xfrm>
                <a:off x="3856348" y="1001681"/>
                <a:ext cx="660911" cy="6085"/>
              </a:xfrm>
              <a:custGeom>
                <a:avLst/>
                <a:gdLst>
                  <a:gd name="connsiteX0" fmla="*/ 660912 w 660911"/>
                  <a:gd name="connsiteY0" fmla="*/ 0 h 6085"/>
                  <a:gd name="connsiteX1" fmla="*/ 0 w 660911"/>
                  <a:gd name="connsiteY1" fmla="*/ 0 h 6085"/>
                </a:gdLst>
                <a:ahLst/>
                <a:cxnLst>
                  <a:cxn ang="0">
                    <a:pos x="connsiteX0" y="connsiteY0"/>
                  </a:cxn>
                  <a:cxn ang="0">
                    <a:pos x="connsiteX1" y="connsiteY1"/>
                  </a:cxn>
                </a:cxnLst>
                <a:rect l="l" t="t" r="r" b="b"/>
                <a:pathLst>
                  <a:path w="660911" h="6085">
                    <a:moveTo>
                      <a:pt x="660912" y="0"/>
                    </a:moveTo>
                    <a:lnTo>
                      <a:pt x="0" y="0"/>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grpSp>
        <p:sp>
          <p:nvSpPr>
            <p:cNvPr id="69" name="任意多边形: 形状 68"/>
            <p:cNvSpPr/>
            <p:nvPr/>
          </p:nvSpPr>
          <p:spPr>
            <a:xfrm>
              <a:off x="3833772" y="763020"/>
              <a:ext cx="703021" cy="373995"/>
            </a:xfrm>
            <a:custGeom>
              <a:avLst/>
              <a:gdLst>
                <a:gd name="connsiteX0" fmla="*/ 703021 w 703021"/>
                <a:gd name="connsiteY0" fmla="*/ 373995 h 373995"/>
                <a:gd name="connsiteX1" fmla="*/ 0 w 703021"/>
                <a:gd name="connsiteY1" fmla="*/ 373995 h 373995"/>
                <a:gd name="connsiteX2" fmla="*/ 44057 w 703021"/>
                <a:gd name="connsiteY2" fmla="*/ 109959 h 373995"/>
                <a:gd name="connsiteX3" fmla="*/ 62373 w 703021"/>
                <a:gd name="connsiteY3" fmla="*/ 0 h 373995"/>
                <a:gd name="connsiteX4" fmla="*/ 202150 w 703021"/>
                <a:gd name="connsiteY4" fmla="*/ 0 h 373995"/>
                <a:gd name="connsiteX5" fmla="*/ 640648 w 703021"/>
                <a:gd name="connsiteY5" fmla="*/ 0 h 373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3021" h="373995">
                  <a:moveTo>
                    <a:pt x="703021" y="373995"/>
                  </a:moveTo>
                  <a:lnTo>
                    <a:pt x="0" y="373995"/>
                  </a:lnTo>
                  <a:lnTo>
                    <a:pt x="44057" y="109959"/>
                  </a:lnTo>
                  <a:lnTo>
                    <a:pt x="62373" y="0"/>
                  </a:lnTo>
                  <a:lnTo>
                    <a:pt x="202150" y="0"/>
                  </a:lnTo>
                  <a:lnTo>
                    <a:pt x="640648" y="0"/>
                  </a:lnTo>
                  <a:close/>
                </a:path>
              </a:pathLst>
            </a:custGeom>
            <a:no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70" name="任意多边形: 形状 69"/>
            <p:cNvSpPr/>
            <p:nvPr/>
          </p:nvSpPr>
          <p:spPr>
            <a:xfrm>
              <a:off x="4070790" y="1176813"/>
              <a:ext cx="219918" cy="161074"/>
            </a:xfrm>
            <a:custGeom>
              <a:avLst/>
              <a:gdLst>
                <a:gd name="connsiteX0" fmla="*/ 219918 w 219918"/>
                <a:gd name="connsiteY0" fmla="*/ 161075 h 161074"/>
                <a:gd name="connsiteX1" fmla="*/ 0 w 219918"/>
                <a:gd name="connsiteY1" fmla="*/ 161075 h 161074"/>
                <a:gd name="connsiteX2" fmla="*/ 20811 w 219918"/>
                <a:gd name="connsiteY2" fmla="*/ 0 h 161074"/>
                <a:gd name="connsiteX3" fmla="*/ 199107 w 219918"/>
                <a:gd name="connsiteY3" fmla="*/ 0 h 161074"/>
              </a:gdLst>
              <a:ahLst/>
              <a:cxnLst>
                <a:cxn ang="0">
                  <a:pos x="connsiteX0" y="connsiteY0"/>
                </a:cxn>
                <a:cxn ang="0">
                  <a:pos x="connsiteX1" y="connsiteY1"/>
                </a:cxn>
                <a:cxn ang="0">
                  <a:pos x="connsiteX2" y="connsiteY2"/>
                </a:cxn>
                <a:cxn ang="0">
                  <a:pos x="connsiteX3" y="connsiteY3"/>
                </a:cxn>
              </a:cxnLst>
              <a:rect l="l" t="t" r="r" b="b"/>
              <a:pathLst>
                <a:path w="219918" h="161074">
                  <a:moveTo>
                    <a:pt x="219918" y="161075"/>
                  </a:moveTo>
                  <a:lnTo>
                    <a:pt x="0" y="161075"/>
                  </a:lnTo>
                  <a:lnTo>
                    <a:pt x="20811" y="0"/>
                  </a:lnTo>
                  <a:lnTo>
                    <a:pt x="199107" y="0"/>
                  </a:lnTo>
                  <a:close/>
                </a:path>
              </a:pathLst>
            </a:custGeom>
            <a:solidFill>
              <a:schemeClr val="accent1"/>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71" name="任意多边形: 形状 70"/>
            <p:cNvSpPr/>
            <p:nvPr/>
          </p:nvSpPr>
          <p:spPr>
            <a:xfrm>
              <a:off x="3914948" y="1337888"/>
              <a:ext cx="543710" cy="35476"/>
            </a:xfrm>
            <a:custGeom>
              <a:avLst/>
              <a:gdLst>
                <a:gd name="connsiteX0" fmla="*/ 543711 w 543710"/>
                <a:gd name="connsiteY0" fmla="*/ 14726 h 35476"/>
                <a:gd name="connsiteX1" fmla="*/ 528985 w 543710"/>
                <a:gd name="connsiteY1" fmla="*/ 0 h 35476"/>
                <a:gd name="connsiteX2" fmla="*/ 14726 w 543710"/>
                <a:gd name="connsiteY2" fmla="*/ 0 h 35476"/>
                <a:gd name="connsiteX3" fmla="*/ 0 w 543710"/>
                <a:gd name="connsiteY3" fmla="*/ 14726 h 35476"/>
                <a:gd name="connsiteX4" fmla="*/ 0 w 543710"/>
                <a:gd name="connsiteY4" fmla="*/ 35477 h 35476"/>
                <a:gd name="connsiteX5" fmla="*/ 543711 w 543710"/>
                <a:gd name="connsiteY5" fmla="*/ 35477 h 35476"/>
                <a:gd name="connsiteX6" fmla="*/ 543711 w 543710"/>
                <a:gd name="connsiteY6" fmla="*/ 14726 h 3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710" h="35476">
                  <a:moveTo>
                    <a:pt x="543711" y="14726"/>
                  </a:moveTo>
                  <a:cubicBezTo>
                    <a:pt x="543711" y="6572"/>
                    <a:pt x="537139" y="0"/>
                    <a:pt x="528985" y="0"/>
                  </a:cubicBezTo>
                  <a:lnTo>
                    <a:pt x="14726" y="0"/>
                  </a:lnTo>
                  <a:cubicBezTo>
                    <a:pt x="6572" y="0"/>
                    <a:pt x="0" y="6572"/>
                    <a:pt x="0" y="14726"/>
                  </a:cubicBezTo>
                  <a:lnTo>
                    <a:pt x="0" y="35477"/>
                  </a:lnTo>
                  <a:lnTo>
                    <a:pt x="543711" y="35477"/>
                  </a:lnTo>
                  <a:lnTo>
                    <a:pt x="543711" y="14726"/>
                  </a:lnTo>
                  <a:close/>
                </a:path>
              </a:pathLst>
            </a:custGeom>
            <a:solidFill>
              <a:srgbClr val="FFFFFF"/>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72" name="任意多边形: 形状 71"/>
            <p:cNvSpPr/>
            <p:nvPr/>
          </p:nvSpPr>
          <p:spPr>
            <a:xfrm>
              <a:off x="3833772" y="1137016"/>
              <a:ext cx="702960" cy="39797"/>
            </a:xfrm>
            <a:custGeom>
              <a:avLst/>
              <a:gdLst>
                <a:gd name="connsiteX0" fmla="*/ 0 w 702960"/>
                <a:gd name="connsiteY0" fmla="*/ 0 h 39797"/>
                <a:gd name="connsiteX1" fmla="*/ 702960 w 702960"/>
                <a:gd name="connsiteY1" fmla="*/ 0 h 39797"/>
                <a:gd name="connsiteX2" fmla="*/ 702960 w 702960"/>
                <a:gd name="connsiteY2" fmla="*/ 39797 h 39797"/>
                <a:gd name="connsiteX3" fmla="*/ 0 w 702960"/>
                <a:gd name="connsiteY3" fmla="*/ 39797 h 39797"/>
              </a:gdLst>
              <a:ahLst/>
              <a:cxnLst>
                <a:cxn ang="0">
                  <a:pos x="connsiteX0" y="connsiteY0"/>
                </a:cxn>
                <a:cxn ang="0">
                  <a:pos x="connsiteX1" y="connsiteY1"/>
                </a:cxn>
                <a:cxn ang="0">
                  <a:pos x="connsiteX2" y="connsiteY2"/>
                </a:cxn>
                <a:cxn ang="0">
                  <a:pos x="connsiteX3" y="connsiteY3"/>
                </a:cxn>
              </a:cxnLst>
              <a:rect l="l" t="t" r="r" b="b"/>
              <a:pathLst>
                <a:path w="702960" h="39797">
                  <a:moveTo>
                    <a:pt x="0" y="0"/>
                  </a:moveTo>
                  <a:lnTo>
                    <a:pt x="702960" y="0"/>
                  </a:lnTo>
                  <a:lnTo>
                    <a:pt x="702960" y="39797"/>
                  </a:lnTo>
                  <a:lnTo>
                    <a:pt x="0" y="39797"/>
                  </a:lnTo>
                  <a:close/>
                </a:path>
              </a:pathLst>
            </a:custGeom>
            <a:solidFill>
              <a:srgbClr val="FFFFFF"/>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grpSp>
      <p:grpSp>
        <p:nvGrpSpPr>
          <p:cNvPr id="102" name="图形 2"/>
          <p:cNvGrpSpPr/>
          <p:nvPr/>
        </p:nvGrpSpPr>
        <p:grpSpPr>
          <a:xfrm>
            <a:off x="10728412" y="1704670"/>
            <a:ext cx="374469" cy="412907"/>
            <a:chOff x="2803307" y="1934661"/>
            <a:chExt cx="825211" cy="909917"/>
          </a:xfrm>
        </p:grpSpPr>
        <p:grpSp>
          <p:nvGrpSpPr>
            <p:cNvPr id="103" name="图形 2"/>
            <p:cNvGrpSpPr/>
            <p:nvPr/>
          </p:nvGrpSpPr>
          <p:grpSpPr>
            <a:xfrm>
              <a:off x="2840001" y="1934661"/>
              <a:ext cx="788517" cy="561966"/>
              <a:chOff x="2840001" y="1934661"/>
              <a:chExt cx="788517" cy="561966"/>
            </a:xfrm>
          </p:grpSpPr>
          <p:sp>
            <p:nvSpPr>
              <p:cNvPr id="113" name="任意多边形: 形状 112"/>
              <p:cNvSpPr/>
              <p:nvPr/>
            </p:nvSpPr>
            <p:spPr>
              <a:xfrm>
                <a:off x="2840001" y="1934661"/>
                <a:ext cx="159857" cy="561966"/>
              </a:xfrm>
              <a:custGeom>
                <a:avLst/>
                <a:gdLst>
                  <a:gd name="connsiteX0" fmla="*/ 159858 w 159857"/>
                  <a:gd name="connsiteY0" fmla="*/ 561967 h 561966"/>
                  <a:gd name="connsiteX1" fmla="*/ 159858 w 159857"/>
                  <a:gd name="connsiteY1" fmla="*/ 0 h 561966"/>
                  <a:gd name="connsiteX2" fmla="*/ 80690 w 159857"/>
                  <a:gd name="connsiteY2" fmla="*/ 0 h 561966"/>
                  <a:gd name="connsiteX3" fmla="*/ 0 w 159857"/>
                  <a:gd name="connsiteY3" fmla="*/ 561967 h 561966"/>
                </a:gdLst>
                <a:ahLst/>
                <a:cxnLst>
                  <a:cxn ang="0">
                    <a:pos x="connsiteX0" y="connsiteY0"/>
                  </a:cxn>
                  <a:cxn ang="0">
                    <a:pos x="connsiteX1" y="connsiteY1"/>
                  </a:cxn>
                  <a:cxn ang="0">
                    <a:pos x="connsiteX2" y="connsiteY2"/>
                  </a:cxn>
                  <a:cxn ang="0">
                    <a:pos x="connsiteX3" y="connsiteY3"/>
                  </a:cxn>
                </a:cxnLst>
                <a:rect l="l" t="t" r="r" b="b"/>
                <a:pathLst>
                  <a:path w="159857" h="561966">
                    <a:moveTo>
                      <a:pt x="159858" y="561967"/>
                    </a:moveTo>
                    <a:lnTo>
                      <a:pt x="159858" y="0"/>
                    </a:lnTo>
                    <a:lnTo>
                      <a:pt x="80690" y="0"/>
                    </a:lnTo>
                    <a:lnTo>
                      <a:pt x="0" y="561967"/>
                    </a:lnTo>
                    <a:close/>
                  </a:path>
                </a:pathLst>
              </a:custGeom>
              <a:no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14" name="任意多边形: 形状 113"/>
              <p:cNvSpPr/>
              <p:nvPr/>
            </p:nvSpPr>
            <p:spPr>
              <a:xfrm>
                <a:off x="2899027" y="1934661"/>
                <a:ext cx="159918" cy="561966"/>
              </a:xfrm>
              <a:custGeom>
                <a:avLst/>
                <a:gdLst>
                  <a:gd name="connsiteX0" fmla="*/ 159919 w 159918"/>
                  <a:gd name="connsiteY0" fmla="*/ 561967 h 561966"/>
                  <a:gd name="connsiteX1" fmla="*/ 159919 w 159918"/>
                  <a:gd name="connsiteY1" fmla="*/ 0 h 561966"/>
                  <a:gd name="connsiteX2" fmla="*/ 80690 w 159918"/>
                  <a:gd name="connsiteY2" fmla="*/ 0 h 561966"/>
                  <a:gd name="connsiteX3" fmla="*/ 0 w 159918"/>
                  <a:gd name="connsiteY3" fmla="*/ 561967 h 561966"/>
                </a:gdLst>
                <a:ahLst/>
                <a:cxnLst>
                  <a:cxn ang="0">
                    <a:pos x="connsiteX0" y="connsiteY0"/>
                  </a:cxn>
                  <a:cxn ang="0">
                    <a:pos x="connsiteX1" y="connsiteY1"/>
                  </a:cxn>
                  <a:cxn ang="0">
                    <a:pos x="connsiteX2" y="connsiteY2"/>
                  </a:cxn>
                  <a:cxn ang="0">
                    <a:pos x="connsiteX3" y="connsiteY3"/>
                  </a:cxn>
                </a:cxnLst>
                <a:rect l="l" t="t" r="r" b="b"/>
                <a:pathLst>
                  <a:path w="159918" h="561966">
                    <a:moveTo>
                      <a:pt x="159919" y="561967"/>
                    </a:moveTo>
                    <a:lnTo>
                      <a:pt x="159919" y="0"/>
                    </a:lnTo>
                    <a:lnTo>
                      <a:pt x="80690" y="0"/>
                    </a:lnTo>
                    <a:lnTo>
                      <a:pt x="0" y="561967"/>
                    </a:lnTo>
                    <a:close/>
                  </a:path>
                </a:pathLst>
              </a:custGeom>
              <a:solidFill>
                <a:schemeClr val="accent1"/>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15" name="任意多边形: 形状 114"/>
              <p:cNvSpPr/>
              <p:nvPr/>
            </p:nvSpPr>
            <p:spPr>
              <a:xfrm>
                <a:off x="2956837" y="1965513"/>
                <a:ext cx="565921" cy="531114"/>
              </a:xfrm>
              <a:custGeom>
                <a:avLst/>
                <a:gdLst>
                  <a:gd name="connsiteX0" fmla="*/ 565922 w 565921"/>
                  <a:gd name="connsiteY0" fmla="*/ 531115 h 531114"/>
                  <a:gd name="connsiteX1" fmla="*/ 565922 w 565921"/>
                  <a:gd name="connsiteY1" fmla="*/ 0 h 531114"/>
                  <a:gd name="connsiteX2" fmla="*/ 76247 w 565921"/>
                  <a:gd name="connsiteY2" fmla="*/ 0 h 531114"/>
                  <a:gd name="connsiteX3" fmla="*/ 0 w 565921"/>
                  <a:gd name="connsiteY3" fmla="*/ 531115 h 531114"/>
                </a:gdLst>
                <a:ahLst/>
                <a:cxnLst>
                  <a:cxn ang="0">
                    <a:pos x="connsiteX0" y="connsiteY0"/>
                  </a:cxn>
                  <a:cxn ang="0">
                    <a:pos x="connsiteX1" y="connsiteY1"/>
                  </a:cxn>
                  <a:cxn ang="0">
                    <a:pos x="connsiteX2" y="connsiteY2"/>
                  </a:cxn>
                  <a:cxn ang="0">
                    <a:pos x="connsiteX3" y="connsiteY3"/>
                  </a:cxn>
                </a:cxnLst>
                <a:rect l="l" t="t" r="r" b="b"/>
                <a:pathLst>
                  <a:path w="565921" h="531114">
                    <a:moveTo>
                      <a:pt x="565922" y="531115"/>
                    </a:moveTo>
                    <a:lnTo>
                      <a:pt x="565922" y="0"/>
                    </a:lnTo>
                    <a:lnTo>
                      <a:pt x="76247" y="0"/>
                    </a:lnTo>
                    <a:lnTo>
                      <a:pt x="0" y="531115"/>
                    </a:lnTo>
                    <a:close/>
                  </a:path>
                </a:pathLst>
              </a:custGeom>
              <a:solidFill>
                <a:schemeClr val="accent3"/>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16" name="任意多边形: 形状 115"/>
              <p:cNvSpPr/>
              <p:nvPr/>
            </p:nvSpPr>
            <p:spPr>
              <a:xfrm>
                <a:off x="3350304" y="2021436"/>
                <a:ext cx="92494" cy="92494"/>
              </a:xfrm>
              <a:custGeom>
                <a:avLst/>
                <a:gdLst>
                  <a:gd name="connsiteX0" fmla="*/ 0 w 92494"/>
                  <a:gd name="connsiteY0" fmla="*/ 0 h 92494"/>
                  <a:gd name="connsiteX1" fmla="*/ 92495 w 92494"/>
                  <a:gd name="connsiteY1" fmla="*/ 0 h 92494"/>
                  <a:gd name="connsiteX2" fmla="*/ 92495 w 92494"/>
                  <a:gd name="connsiteY2" fmla="*/ 92495 h 92494"/>
                  <a:gd name="connsiteX3" fmla="*/ 0 w 92494"/>
                  <a:gd name="connsiteY3" fmla="*/ 92495 h 92494"/>
                </a:gdLst>
                <a:ahLst/>
                <a:cxnLst>
                  <a:cxn ang="0">
                    <a:pos x="connsiteX0" y="connsiteY0"/>
                  </a:cxn>
                  <a:cxn ang="0">
                    <a:pos x="connsiteX1" y="connsiteY1"/>
                  </a:cxn>
                  <a:cxn ang="0">
                    <a:pos x="connsiteX2" y="connsiteY2"/>
                  </a:cxn>
                  <a:cxn ang="0">
                    <a:pos x="connsiteX3" y="connsiteY3"/>
                  </a:cxn>
                </a:cxnLst>
                <a:rect l="l" t="t" r="r" b="b"/>
                <a:pathLst>
                  <a:path w="92494" h="92494">
                    <a:moveTo>
                      <a:pt x="0" y="0"/>
                    </a:moveTo>
                    <a:lnTo>
                      <a:pt x="92495" y="0"/>
                    </a:lnTo>
                    <a:lnTo>
                      <a:pt x="92495" y="92495"/>
                    </a:lnTo>
                    <a:lnTo>
                      <a:pt x="0" y="92495"/>
                    </a:lnTo>
                    <a:close/>
                  </a:path>
                </a:pathLst>
              </a:custGeom>
              <a:solidFill>
                <a:srgbClr val="FFFFFF"/>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17" name="任意多边形: 形状 116"/>
              <p:cNvSpPr/>
              <p:nvPr/>
            </p:nvSpPr>
            <p:spPr>
              <a:xfrm>
                <a:off x="3202982" y="2021254"/>
                <a:ext cx="92494" cy="92494"/>
              </a:xfrm>
              <a:custGeom>
                <a:avLst/>
                <a:gdLst>
                  <a:gd name="connsiteX0" fmla="*/ 0 w 92494"/>
                  <a:gd name="connsiteY0" fmla="*/ 0 h 92494"/>
                  <a:gd name="connsiteX1" fmla="*/ 92495 w 92494"/>
                  <a:gd name="connsiteY1" fmla="*/ 0 h 92494"/>
                  <a:gd name="connsiteX2" fmla="*/ 92495 w 92494"/>
                  <a:gd name="connsiteY2" fmla="*/ 92495 h 92494"/>
                  <a:gd name="connsiteX3" fmla="*/ 0 w 92494"/>
                  <a:gd name="connsiteY3" fmla="*/ 92495 h 92494"/>
                </a:gdLst>
                <a:ahLst/>
                <a:cxnLst>
                  <a:cxn ang="0">
                    <a:pos x="connsiteX0" y="connsiteY0"/>
                  </a:cxn>
                  <a:cxn ang="0">
                    <a:pos x="connsiteX1" y="connsiteY1"/>
                  </a:cxn>
                  <a:cxn ang="0">
                    <a:pos x="connsiteX2" y="connsiteY2"/>
                  </a:cxn>
                  <a:cxn ang="0">
                    <a:pos x="connsiteX3" y="connsiteY3"/>
                  </a:cxn>
                </a:cxnLst>
                <a:rect l="l" t="t" r="r" b="b"/>
                <a:pathLst>
                  <a:path w="92494" h="92494">
                    <a:moveTo>
                      <a:pt x="0" y="0"/>
                    </a:moveTo>
                    <a:lnTo>
                      <a:pt x="92495" y="0"/>
                    </a:lnTo>
                    <a:lnTo>
                      <a:pt x="92495" y="92495"/>
                    </a:lnTo>
                    <a:lnTo>
                      <a:pt x="0" y="92495"/>
                    </a:lnTo>
                    <a:close/>
                  </a:path>
                </a:pathLst>
              </a:custGeom>
              <a:solidFill>
                <a:srgbClr val="FFFFFF"/>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18" name="任意多边形: 形状 117"/>
              <p:cNvSpPr/>
              <p:nvPr/>
            </p:nvSpPr>
            <p:spPr>
              <a:xfrm>
                <a:off x="3059068" y="2021436"/>
                <a:ext cx="92494" cy="92494"/>
              </a:xfrm>
              <a:custGeom>
                <a:avLst/>
                <a:gdLst>
                  <a:gd name="connsiteX0" fmla="*/ 0 w 92494"/>
                  <a:gd name="connsiteY0" fmla="*/ 0 h 92494"/>
                  <a:gd name="connsiteX1" fmla="*/ 92495 w 92494"/>
                  <a:gd name="connsiteY1" fmla="*/ 0 h 92494"/>
                  <a:gd name="connsiteX2" fmla="*/ 92495 w 92494"/>
                  <a:gd name="connsiteY2" fmla="*/ 92495 h 92494"/>
                  <a:gd name="connsiteX3" fmla="*/ 0 w 92494"/>
                  <a:gd name="connsiteY3" fmla="*/ 92495 h 92494"/>
                </a:gdLst>
                <a:ahLst/>
                <a:cxnLst>
                  <a:cxn ang="0">
                    <a:pos x="connsiteX0" y="connsiteY0"/>
                  </a:cxn>
                  <a:cxn ang="0">
                    <a:pos x="connsiteX1" y="connsiteY1"/>
                  </a:cxn>
                  <a:cxn ang="0">
                    <a:pos x="connsiteX2" y="connsiteY2"/>
                  </a:cxn>
                  <a:cxn ang="0">
                    <a:pos x="connsiteX3" y="connsiteY3"/>
                  </a:cxn>
                </a:cxnLst>
                <a:rect l="l" t="t" r="r" b="b"/>
                <a:pathLst>
                  <a:path w="92494" h="92494">
                    <a:moveTo>
                      <a:pt x="0" y="0"/>
                    </a:moveTo>
                    <a:lnTo>
                      <a:pt x="92495" y="0"/>
                    </a:lnTo>
                    <a:lnTo>
                      <a:pt x="92495" y="92495"/>
                    </a:lnTo>
                    <a:lnTo>
                      <a:pt x="0" y="92495"/>
                    </a:lnTo>
                    <a:close/>
                  </a:path>
                </a:pathLst>
              </a:custGeom>
              <a:solidFill>
                <a:srgbClr val="FFFFFF"/>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19" name="任意多边形: 形状 118"/>
              <p:cNvSpPr/>
              <p:nvPr/>
            </p:nvSpPr>
            <p:spPr>
              <a:xfrm>
                <a:off x="2941441" y="2058008"/>
                <a:ext cx="194117" cy="438619"/>
              </a:xfrm>
              <a:custGeom>
                <a:avLst/>
                <a:gdLst>
                  <a:gd name="connsiteX0" fmla="*/ 134361 w 194117"/>
                  <a:gd name="connsiteY0" fmla="*/ 438620 h 438619"/>
                  <a:gd name="connsiteX1" fmla="*/ 194117 w 194117"/>
                  <a:gd name="connsiteY1" fmla="*/ 0 h 438619"/>
                  <a:gd name="connsiteX2" fmla="*/ 132474 w 194117"/>
                  <a:gd name="connsiteY2" fmla="*/ 0 h 438619"/>
                  <a:gd name="connsiteX3" fmla="*/ 0 w 194117"/>
                  <a:gd name="connsiteY3" fmla="*/ 438620 h 438619"/>
                  <a:gd name="connsiteX4" fmla="*/ 134361 w 194117"/>
                  <a:gd name="connsiteY4" fmla="*/ 438620 h 438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117" h="438619">
                    <a:moveTo>
                      <a:pt x="134361" y="438620"/>
                    </a:moveTo>
                    <a:cubicBezTo>
                      <a:pt x="113063" y="207139"/>
                      <a:pt x="194117" y="0"/>
                      <a:pt x="194117" y="0"/>
                    </a:cubicBezTo>
                    <a:lnTo>
                      <a:pt x="132474" y="0"/>
                    </a:lnTo>
                    <a:cubicBezTo>
                      <a:pt x="132474" y="0"/>
                      <a:pt x="22819" y="121095"/>
                      <a:pt x="0" y="438620"/>
                    </a:cubicBezTo>
                    <a:lnTo>
                      <a:pt x="134361" y="438620"/>
                    </a:lnTo>
                    <a:close/>
                  </a:path>
                </a:pathLst>
              </a:custGeom>
              <a:solidFill>
                <a:srgbClr val="FFFFFF"/>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20" name="任意多边形: 形状 119"/>
              <p:cNvSpPr/>
              <p:nvPr/>
            </p:nvSpPr>
            <p:spPr>
              <a:xfrm>
                <a:off x="3087729" y="2058008"/>
                <a:ext cx="194117" cy="438619"/>
              </a:xfrm>
              <a:custGeom>
                <a:avLst/>
                <a:gdLst>
                  <a:gd name="connsiteX0" fmla="*/ 134361 w 194117"/>
                  <a:gd name="connsiteY0" fmla="*/ 438620 h 438619"/>
                  <a:gd name="connsiteX1" fmla="*/ 194117 w 194117"/>
                  <a:gd name="connsiteY1" fmla="*/ 0 h 438619"/>
                  <a:gd name="connsiteX2" fmla="*/ 132474 w 194117"/>
                  <a:gd name="connsiteY2" fmla="*/ 0 h 438619"/>
                  <a:gd name="connsiteX3" fmla="*/ 0 w 194117"/>
                  <a:gd name="connsiteY3" fmla="*/ 438620 h 438619"/>
                  <a:gd name="connsiteX4" fmla="*/ 134361 w 194117"/>
                  <a:gd name="connsiteY4" fmla="*/ 438620 h 438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117" h="438619">
                    <a:moveTo>
                      <a:pt x="134361" y="438620"/>
                    </a:moveTo>
                    <a:cubicBezTo>
                      <a:pt x="113063" y="207139"/>
                      <a:pt x="194117" y="0"/>
                      <a:pt x="194117" y="0"/>
                    </a:cubicBezTo>
                    <a:lnTo>
                      <a:pt x="132474" y="0"/>
                    </a:lnTo>
                    <a:cubicBezTo>
                      <a:pt x="132474" y="0"/>
                      <a:pt x="22819" y="121095"/>
                      <a:pt x="0" y="438620"/>
                    </a:cubicBezTo>
                    <a:lnTo>
                      <a:pt x="134361" y="438620"/>
                    </a:lnTo>
                    <a:close/>
                  </a:path>
                </a:pathLst>
              </a:custGeom>
              <a:solidFill>
                <a:srgbClr val="FFFFFF"/>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21" name="任意多边形: 形状 120"/>
              <p:cNvSpPr/>
              <p:nvPr/>
            </p:nvSpPr>
            <p:spPr>
              <a:xfrm>
                <a:off x="3234382" y="2058008"/>
                <a:ext cx="194178" cy="438619"/>
              </a:xfrm>
              <a:custGeom>
                <a:avLst/>
                <a:gdLst>
                  <a:gd name="connsiteX0" fmla="*/ 134422 w 194178"/>
                  <a:gd name="connsiteY0" fmla="*/ 438620 h 438619"/>
                  <a:gd name="connsiteX1" fmla="*/ 194178 w 194178"/>
                  <a:gd name="connsiteY1" fmla="*/ 0 h 438619"/>
                  <a:gd name="connsiteX2" fmla="*/ 132474 w 194178"/>
                  <a:gd name="connsiteY2" fmla="*/ 0 h 438619"/>
                  <a:gd name="connsiteX3" fmla="*/ 0 w 194178"/>
                  <a:gd name="connsiteY3" fmla="*/ 438620 h 438619"/>
                  <a:gd name="connsiteX4" fmla="*/ 134422 w 194178"/>
                  <a:gd name="connsiteY4" fmla="*/ 438620 h 438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178" h="438619">
                    <a:moveTo>
                      <a:pt x="134422" y="438620"/>
                    </a:moveTo>
                    <a:cubicBezTo>
                      <a:pt x="113124" y="207139"/>
                      <a:pt x="194178" y="0"/>
                      <a:pt x="194178" y="0"/>
                    </a:cubicBezTo>
                    <a:lnTo>
                      <a:pt x="132474" y="0"/>
                    </a:lnTo>
                    <a:cubicBezTo>
                      <a:pt x="132474" y="0"/>
                      <a:pt x="22819" y="121095"/>
                      <a:pt x="0" y="438620"/>
                    </a:cubicBezTo>
                    <a:lnTo>
                      <a:pt x="134422" y="438620"/>
                    </a:lnTo>
                    <a:close/>
                  </a:path>
                </a:pathLst>
              </a:custGeom>
              <a:solidFill>
                <a:srgbClr val="FFFFFF"/>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22" name="任意多边形: 形状 121"/>
              <p:cNvSpPr/>
              <p:nvPr/>
            </p:nvSpPr>
            <p:spPr>
              <a:xfrm>
                <a:off x="3418215" y="1934661"/>
                <a:ext cx="159857" cy="561966"/>
              </a:xfrm>
              <a:custGeom>
                <a:avLst/>
                <a:gdLst>
                  <a:gd name="connsiteX0" fmla="*/ 159858 w 159857"/>
                  <a:gd name="connsiteY0" fmla="*/ 561967 h 561966"/>
                  <a:gd name="connsiteX1" fmla="*/ 159858 w 159857"/>
                  <a:gd name="connsiteY1" fmla="*/ 0 h 561966"/>
                  <a:gd name="connsiteX2" fmla="*/ 80690 w 159857"/>
                  <a:gd name="connsiteY2" fmla="*/ 0 h 561966"/>
                  <a:gd name="connsiteX3" fmla="*/ 0 w 159857"/>
                  <a:gd name="connsiteY3" fmla="*/ 561967 h 561966"/>
                </a:gdLst>
                <a:ahLst/>
                <a:cxnLst>
                  <a:cxn ang="0">
                    <a:pos x="connsiteX0" y="connsiteY0"/>
                  </a:cxn>
                  <a:cxn ang="0">
                    <a:pos x="connsiteX1" y="connsiteY1"/>
                  </a:cxn>
                  <a:cxn ang="0">
                    <a:pos x="connsiteX2" y="connsiteY2"/>
                  </a:cxn>
                  <a:cxn ang="0">
                    <a:pos x="connsiteX3" y="connsiteY3"/>
                  </a:cxn>
                </a:cxnLst>
                <a:rect l="l" t="t" r="r" b="b"/>
                <a:pathLst>
                  <a:path w="159857" h="561966">
                    <a:moveTo>
                      <a:pt x="159858" y="561967"/>
                    </a:moveTo>
                    <a:lnTo>
                      <a:pt x="159858" y="0"/>
                    </a:lnTo>
                    <a:lnTo>
                      <a:pt x="80690" y="0"/>
                    </a:lnTo>
                    <a:lnTo>
                      <a:pt x="0" y="561967"/>
                    </a:lnTo>
                    <a:close/>
                  </a:path>
                </a:pathLst>
              </a:custGeom>
              <a:solidFill>
                <a:srgbClr val="FFFFFF"/>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23" name="任意多边形: 形状 122"/>
              <p:cNvSpPr/>
              <p:nvPr/>
            </p:nvSpPr>
            <p:spPr>
              <a:xfrm>
                <a:off x="3468661" y="1934661"/>
                <a:ext cx="159857" cy="561966"/>
              </a:xfrm>
              <a:custGeom>
                <a:avLst/>
                <a:gdLst>
                  <a:gd name="connsiteX0" fmla="*/ 159858 w 159857"/>
                  <a:gd name="connsiteY0" fmla="*/ 561967 h 561966"/>
                  <a:gd name="connsiteX1" fmla="*/ 159858 w 159857"/>
                  <a:gd name="connsiteY1" fmla="*/ 0 h 561966"/>
                  <a:gd name="connsiteX2" fmla="*/ 80690 w 159857"/>
                  <a:gd name="connsiteY2" fmla="*/ 0 h 561966"/>
                  <a:gd name="connsiteX3" fmla="*/ 0 w 159857"/>
                  <a:gd name="connsiteY3" fmla="*/ 561967 h 561966"/>
                </a:gdLst>
                <a:ahLst/>
                <a:cxnLst>
                  <a:cxn ang="0">
                    <a:pos x="connsiteX0" y="connsiteY0"/>
                  </a:cxn>
                  <a:cxn ang="0">
                    <a:pos x="connsiteX1" y="connsiteY1"/>
                  </a:cxn>
                  <a:cxn ang="0">
                    <a:pos x="connsiteX2" y="connsiteY2"/>
                  </a:cxn>
                  <a:cxn ang="0">
                    <a:pos x="connsiteX3" y="connsiteY3"/>
                  </a:cxn>
                </a:cxnLst>
                <a:rect l="l" t="t" r="r" b="b"/>
                <a:pathLst>
                  <a:path w="159857" h="561966">
                    <a:moveTo>
                      <a:pt x="159858" y="561967"/>
                    </a:moveTo>
                    <a:lnTo>
                      <a:pt x="159858" y="0"/>
                    </a:lnTo>
                    <a:lnTo>
                      <a:pt x="80690" y="0"/>
                    </a:lnTo>
                    <a:lnTo>
                      <a:pt x="0" y="561967"/>
                    </a:lnTo>
                    <a:close/>
                  </a:path>
                </a:pathLst>
              </a:custGeom>
              <a:solidFill>
                <a:schemeClr val="accent1"/>
              </a:solid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24" name="任意多边形: 形状 123"/>
              <p:cNvSpPr/>
              <p:nvPr/>
            </p:nvSpPr>
            <p:spPr>
              <a:xfrm>
                <a:off x="3144990" y="2105959"/>
                <a:ext cx="71926" cy="295800"/>
              </a:xfrm>
              <a:custGeom>
                <a:avLst/>
                <a:gdLst>
                  <a:gd name="connsiteX0" fmla="*/ 71927 w 71926"/>
                  <a:gd name="connsiteY0" fmla="*/ 0 h 295800"/>
                  <a:gd name="connsiteX1" fmla="*/ 0 w 71926"/>
                  <a:gd name="connsiteY1" fmla="*/ 295801 h 295800"/>
                </a:gdLst>
                <a:ahLst/>
                <a:cxnLst>
                  <a:cxn ang="0">
                    <a:pos x="connsiteX0" y="connsiteY0"/>
                  </a:cxn>
                  <a:cxn ang="0">
                    <a:pos x="connsiteX1" y="connsiteY1"/>
                  </a:cxn>
                </a:cxnLst>
                <a:rect l="l" t="t" r="r" b="b"/>
                <a:pathLst>
                  <a:path w="71926" h="295800">
                    <a:moveTo>
                      <a:pt x="71927" y="0"/>
                    </a:moveTo>
                    <a:cubicBezTo>
                      <a:pt x="71927" y="0"/>
                      <a:pt x="12535" y="95963"/>
                      <a:pt x="0" y="295801"/>
                    </a:cubicBezTo>
                  </a:path>
                </a:pathLst>
              </a:custGeom>
              <a:no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25" name="任意多边形: 形状 124"/>
              <p:cNvSpPr/>
              <p:nvPr/>
            </p:nvSpPr>
            <p:spPr>
              <a:xfrm>
                <a:off x="3176606" y="2260158"/>
                <a:ext cx="20899" cy="236470"/>
              </a:xfrm>
              <a:custGeom>
                <a:avLst/>
                <a:gdLst>
                  <a:gd name="connsiteX0" fmla="*/ 20900 w 20899"/>
                  <a:gd name="connsiteY0" fmla="*/ 0 h 236470"/>
                  <a:gd name="connsiteX1" fmla="*/ 332 w 20899"/>
                  <a:gd name="connsiteY1" fmla="*/ 236470 h 236470"/>
                </a:gdLst>
                <a:ahLst/>
                <a:cxnLst>
                  <a:cxn ang="0">
                    <a:pos x="connsiteX0" y="connsiteY0"/>
                  </a:cxn>
                  <a:cxn ang="0">
                    <a:pos x="connsiteX1" y="connsiteY1"/>
                  </a:cxn>
                </a:cxnLst>
                <a:rect l="l" t="t" r="r" b="b"/>
                <a:pathLst>
                  <a:path w="20899" h="236470">
                    <a:moveTo>
                      <a:pt x="20900" y="0"/>
                    </a:moveTo>
                    <a:cubicBezTo>
                      <a:pt x="20900" y="0"/>
                      <a:pt x="-3076" y="77708"/>
                      <a:pt x="332" y="236470"/>
                    </a:cubicBezTo>
                  </a:path>
                </a:pathLst>
              </a:custGeom>
              <a:no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26" name="任意多边形: 形状 125"/>
              <p:cNvSpPr/>
              <p:nvPr/>
            </p:nvSpPr>
            <p:spPr>
              <a:xfrm>
                <a:off x="3301197" y="2058008"/>
                <a:ext cx="87078" cy="219309"/>
              </a:xfrm>
              <a:custGeom>
                <a:avLst/>
                <a:gdLst>
                  <a:gd name="connsiteX0" fmla="*/ 87079 w 87078"/>
                  <a:gd name="connsiteY0" fmla="*/ 0 h 219309"/>
                  <a:gd name="connsiteX1" fmla="*/ 0 w 87078"/>
                  <a:gd name="connsiteY1" fmla="*/ 219310 h 219309"/>
                </a:gdLst>
                <a:ahLst/>
                <a:cxnLst>
                  <a:cxn ang="0">
                    <a:pos x="connsiteX0" y="connsiteY0"/>
                  </a:cxn>
                  <a:cxn ang="0">
                    <a:pos x="connsiteX1" y="connsiteY1"/>
                  </a:cxn>
                </a:cxnLst>
                <a:rect l="l" t="t" r="r" b="b"/>
                <a:pathLst>
                  <a:path w="87078" h="219309">
                    <a:moveTo>
                      <a:pt x="87079" y="0"/>
                    </a:moveTo>
                    <a:cubicBezTo>
                      <a:pt x="87079" y="0"/>
                      <a:pt x="22576" y="100527"/>
                      <a:pt x="0" y="219310"/>
                    </a:cubicBezTo>
                  </a:path>
                </a:pathLst>
              </a:custGeom>
              <a:no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27" name="任意多边形: 形状 126"/>
              <p:cNvSpPr/>
              <p:nvPr/>
            </p:nvSpPr>
            <p:spPr>
              <a:xfrm>
                <a:off x="3306004" y="2209894"/>
                <a:ext cx="44300" cy="211277"/>
              </a:xfrm>
              <a:custGeom>
                <a:avLst/>
                <a:gdLst>
                  <a:gd name="connsiteX0" fmla="*/ 44300 w 44300"/>
                  <a:gd name="connsiteY0" fmla="*/ 0 h 211277"/>
                  <a:gd name="connsiteX1" fmla="*/ 0 w 44300"/>
                  <a:gd name="connsiteY1" fmla="*/ 211278 h 211277"/>
                </a:gdLst>
                <a:ahLst/>
                <a:cxnLst>
                  <a:cxn ang="0">
                    <a:pos x="connsiteX0" y="connsiteY0"/>
                  </a:cxn>
                  <a:cxn ang="0">
                    <a:pos x="connsiteX1" y="connsiteY1"/>
                  </a:cxn>
                </a:cxnLst>
                <a:rect l="l" t="t" r="r" b="b"/>
                <a:pathLst>
                  <a:path w="44300" h="211277">
                    <a:moveTo>
                      <a:pt x="44300" y="0"/>
                    </a:moveTo>
                    <a:cubicBezTo>
                      <a:pt x="44300" y="0"/>
                      <a:pt x="12596" y="67424"/>
                      <a:pt x="0" y="211278"/>
                    </a:cubicBezTo>
                  </a:path>
                </a:pathLst>
              </a:custGeom>
              <a:no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28" name="任意多边形: 形状 127"/>
              <p:cNvSpPr/>
              <p:nvPr/>
            </p:nvSpPr>
            <p:spPr>
              <a:xfrm>
                <a:off x="3044524" y="2058008"/>
                <a:ext cx="72231" cy="251257"/>
              </a:xfrm>
              <a:custGeom>
                <a:avLst/>
                <a:gdLst>
                  <a:gd name="connsiteX0" fmla="*/ 72231 w 72231"/>
                  <a:gd name="connsiteY0" fmla="*/ 0 h 251257"/>
                  <a:gd name="connsiteX1" fmla="*/ 0 w 72231"/>
                  <a:gd name="connsiteY1" fmla="*/ 251257 h 251257"/>
                </a:gdLst>
                <a:ahLst/>
                <a:cxnLst>
                  <a:cxn ang="0">
                    <a:pos x="connsiteX0" y="connsiteY0"/>
                  </a:cxn>
                  <a:cxn ang="0">
                    <a:pos x="connsiteX1" y="connsiteY1"/>
                  </a:cxn>
                </a:cxnLst>
                <a:rect l="l" t="t" r="r" b="b"/>
                <a:pathLst>
                  <a:path w="72231" h="251257">
                    <a:moveTo>
                      <a:pt x="72231" y="0"/>
                    </a:moveTo>
                    <a:cubicBezTo>
                      <a:pt x="72231" y="0"/>
                      <a:pt x="11379" y="86775"/>
                      <a:pt x="0" y="251257"/>
                    </a:cubicBezTo>
                  </a:path>
                </a:pathLst>
              </a:custGeom>
              <a:no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29" name="任意多边形: 形状 128"/>
              <p:cNvSpPr/>
              <p:nvPr/>
            </p:nvSpPr>
            <p:spPr>
              <a:xfrm>
                <a:off x="2979352" y="2253890"/>
                <a:ext cx="31156" cy="207322"/>
              </a:xfrm>
              <a:custGeom>
                <a:avLst/>
                <a:gdLst>
                  <a:gd name="connsiteX0" fmla="*/ 31156 w 31156"/>
                  <a:gd name="connsiteY0" fmla="*/ 0 h 207322"/>
                  <a:gd name="connsiteX1" fmla="*/ 0 w 31156"/>
                  <a:gd name="connsiteY1" fmla="*/ 207322 h 207322"/>
                </a:gdLst>
                <a:ahLst/>
                <a:cxnLst>
                  <a:cxn ang="0">
                    <a:pos x="connsiteX0" y="connsiteY0"/>
                  </a:cxn>
                  <a:cxn ang="0">
                    <a:pos x="connsiteX1" y="connsiteY1"/>
                  </a:cxn>
                </a:cxnLst>
                <a:rect l="l" t="t" r="r" b="b"/>
                <a:pathLst>
                  <a:path w="31156" h="207322">
                    <a:moveTo>
                      <a:pt x="31156" y="0"/>
                    </a:moveTo>
                    <a:cubicBezTo>
                      <a:pt x="31156" y="0"/>
                      <a:pt x="0" y="78255"/>
                      <a:pt x="0" y="207322"/>
                    </a:cubicBezTo>
                  </a:path>
                </a:pathLst>
              </a:custGeom>
              <a:no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grpSp>
        <p:sp>
          <p:nvSpPr>
            <p:cNvPr id="104" name="任意多边形: 形状 103"/>
            <p:cNvSpPr/>
            <p:nvPr/>
          </p:nvSpPr>
          <p:spPr>
            <a:xfrm>
              <a:off x="2803307" y="2496628"/>
              <a:ext cx="708254" cy="347950"/>
            </a:xfrm>
            <a:custGeom>
              <a:avLst/>
              <a:gdLst>
                <a:gd name="connsiteX0" fmla="*/ 632859 w 708254"/>
                <a:gd name="connsiteY0" fmla="*/ 0 h 347950"/>
                <a:gd name="connsiteX1" fmla="*/ 684157 w 708254"/>
                <a:gd name="connsiteY1" fmla="*/ 0 h 347950"/>
                <a:gd name="connsiteX2" fmla="*/ 708254 w 708254"/>
                <a:gd name="connsiteY2" fmla="*/ 24097 h 347950"/>
                <a:gd name="connsiteX3" fmla="*/ 684157 w 708254"/>
                <a:gd name="connsiteY3" fmla="*/ 48195 h 347950"/>
                <a:gd name="connsiteX4" fmla="*/ 629269 w 708254"/>
                <a:gd name="connsiteY4" fmla="*/ 48195 h 347950"/>
                <a:gd name="connsiteX5" fmla="*/ 603407 w 708254"/>
                <a:gd name="connsiteY5" fmla="*/ 74057 h 347950"/>
                <a:gd name="connsiteX6" fmla="*/ 629269 w 708254"/>
                <a:gd name="connsiteY6" fmla="*/ 99919 h 347950"/>
                <a:gd name="connsiteX7" fmla="*/ 658478 w 708254"/>
                <a:gd name="connsiteY7" fmla="*/ 99919 h 347950"/>
                <a:gd name="connsiteX8" fmla="*/ 657139 w 708254"/>
                <a:gd name="connsiteY8" fmla="*/ 99919 h 347950"/>
                <a:gd name="connsiteX9" fmla="*/ 681236 w 708254"/>
                <a:gd name="connsiteY9" fmla="*/ 124016 h 347950"/>
                <a:gd name="connsiteX10" fmla="*/ 657139 w 708254"/>
                <a:gd name="connsiteY10" fmla="*/ 148113 h 347950"/>
                <a:gd name="connsiteX11" fmla="*/ 632676 w 708254"/>
                <a:gd name="connsiteY11" fmla="*/ 148113 h 347950"/>
                <a:gd name="connsiteX12" fmla="*/ 590506 w 708254"/>
                <a:gd name="connsiteY12" fmla="*/ 148113 h 347950"/>
                <a:gd name="connsiteX13" fmla="*/ 564644 w 708254"/>
                <a:gd name="connsiteY13" fmla="*/ 173975 h 347950"/>
                <a:gd name="connsiteX14" fmla="*/ 590506 w 708254"/>
                <a:gd name="connsiteY14" fmla="*/ 199837 h 347950"/>
                <a:gd name="connsiteX15" fmla="*/ 601277 w 708254"/>
                <a:gd name="connsiteY15" fmla="*/ 199837 h 347950"/>
                <a:gd name="connsiteX16" fmla="*/ 625374 w 708254"/>
                <a:gd name="connsiteY16" fmla="*/ 223935 h 347950"/>
                <a:gd name="connsiteX17" fmla="*/ 601277 w 708254"/>
                <a:gd name="connsiteY17" fmla="*/ 248032 h 347950"/>
                <a:gd name="connsiteX18" fmla="*/ 467342 w 708254"/>
                <a:gd name="connsiteY18" fmla="*/ 248032 h 347950"/>
                <a:gd name="connsiteX19" fmla="*/ 441480 w 708254"/>
                <a:gd name="connsiteY19" fmla="*/ 273894 h 347950"/>
                <a:gd name="connsiteX20" fmla="*/ 467342 w 708254"/>
                <a:gd name="connsiteY20" fmla="*/ 299756 h 347950"/>
                <a:gd name="connsiteX21" fmla="*/ 482859 w 708254"/>
                <a:gd name="connsiteY21" fmla="*/ 299756 h 347950"/>
                <a:gd name="connsiteX22" fmla="*/ 506957 w 708254"/>
                <a:gd name="connsiteY22" fmla="*/ 323853 h 347950"/>
                <a:gd name="connsiteX23" fmla="*/ 482859 w 708254"/>
                <a:gd name="connsiteY23" fmla="*/ 347951 h 347950"/>
                <a:gd name="connsiteX24" fmla="*/ 436490 w 708254"/>
                <a:gd name="connsiteY24" fmla="*/ 347951 h 347950"/>
                <a:gd name="connsiteX25" fmla="*/ 214381 w 708254"/>
                <a:gd name="connsiteY25" fmla="*/ 347951 h 347950"/>
                <a:gd name="connsiteX26" fmla="*/ 168012 w 708254"/>
                <a:gd name="connsiteY26" fmla="*/ 347951 h 347950"/>
                <a:gd name="connsiteX27" fmla="*/ 143915 w 708254"/>
                <a:gd name="connsiteY27" fmla="*/ 323853 h 347950"/>
                <a:gd name="connsiteX28" fmla="*/ 168012 w 708254"/>
                <a:gd name="connsiteY28" fmla="*/ 299756 h 347950"/>
                <a:gd name="connsiteX29" fmla="*/ 183529 w 708254"/>
                <a:gd name="connsiteY29" fmla="*/ 299756 h 347950"/>
                <a:gd name="connsiteX30" fmla="*/ 209391 w 708254"/>
                <a:gd name="connsiteY30" fmla="*/ 273894 h 347950"/>
                <a:gd name="connsiteX31" fmla="*/ 183529 w 708254"/>
                <a:gd name="connsiteY31" fmla="*/ 248032 h 347950"/>
                <a:gd name="connsiteX32" fmla="*/ 98215 w 708254"/>
                <a:gd name="connsiteY32" fmla="*/ 248032 h 347950"/>
                <a:gd name="connsiteX33" fmla="*/ 74118 w 708254"/>
                <a:gd name="connsiteY33" fmla="*/ 223935 h 347950"/>
                <a:gd name="connsiteX34" fmla="*/ 98215 w 708254"/>
                <a:gd name="connsiteY34" fmla="*/ 199837 h 347950"/>
                <a:gd name="connsiteX35" fmla="*/ 111176 w 708254"/>
                <a:gd name="connsiteY35" fmla="*/ 199837 h 347950"/>
                <a:gd name="connsiteX36" fmla="*/ 112637 w 708254"/>
                <a:gd name="connsiteY36" fmla="*/ 199837 h 347950"/>
                <a:gd name="connsiteX37" fmla="*/ 121156 w 708254"/>
                <a:gd name="connsiteY37" fmla="*/ 199837 h 347950"/>
                <a:gd name="connsiteX38" fmla="*/ 147018 w 708254"/>
                <a:gd name="connsiteY38" fmla="*/ 173975 h 347950"/>
                <a:gd name="connsiteX39" fmla="*/ 121156 w 708254"/>
                <a:gd name="connsiteY39" fmla="*/ 148113 h 347950"/>
                <a:gd name="connsiteX40" fmla="*/ 48560 w 708254"/>
                <a:gd name="connsiteY40" fmla="*/ 148113 h 347950"/>
                <a:gd name="connsiteX41" fmla="*/ 24097 w 708254"/>
                <a:gd name="connsiteY41" fmla="*/ 148113 h 347950"/>
                <a:gd name="connsiteX42" fmla="*/ 0 w 708254"/>
                <a:gd name="connsiteY42" fmla="*/ 124016 h 347950"/>
                <a:gd name="connsiteX43" fmla="*/ 24097 w 708254"/>
                <a:gd name="connsiteY43" fmla="*/ 99919 h 347950"/>
                <a:gd name="connsiteX44" fmla="*/ 22759 w 708254"/>
                <a:gd name="connsiteY44" fmla="*/ 99919 h 347950"/>
                <a:gd name="connsiteX45" fmla="*/ 82393 w 708254"/>
                <a:gd name="connsiteY45" fmla="*/ 99919 h 347950"/>
                <a:gd name="connsiteX46" fmla="*/ 108255 w 708254"/>
                <a:gd name="connsiteY46" fmla="*/ 74057 h 347950"/>
                <a:gd name="connsiteX47" fmla="*/ 82393 w 708254"/>
                <a:gd name="connsiteY47" fmla="*/ 48195 h 347950"/>
                <a:gd name="connsiteX48" fmla="*/ 27505 w 708254"/>
                <a:gd name="connsiteY48" fmla="*/ 48195 h 347950"/>
                <a:gd name="connsiteX49" fmla="*/ 3408 w 708254"/>
                <a:gd name="connsiteY49" fmla="*/ 24097 h 347950"/>
                <a:gd name="connsiteX50" fmla="*/ 27505 w 708254"/>
                <a:gd name="connsiteY50" fmla="*/ 0 h 347950"/>
                <a:gd name="connsiteX51" fmla="*/ 78803 w 708254"/>
                <a:gd name="connsiteY51" fmla="*/ 0 h 34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8254" h="347950">
                  <a:moveTo>
                    <a:pt x="632859" y="0"/>
                  </a:moveTo>
                  <a:lnTo>
                    <a:pt x="684157" y="0"/>
                  </a:lnTo>
                  <a:cubicBezTo>
                    <a:pt x="697423" y="0"/>
                    <a:pt x="708254" y="10771"/>
                    <a:pt x="708254" y="24097"/>
                  </a:cubicBezTo>
                  <a:cubicBezTo>
                    <a:pt x="708254" y="37424"/>
                    <a:pt x="697484" y="48195"/>
                    <a:pt x="684157" y="48195"/>
                  </a:cubicBezTo>
                  <a:lnTo>
                    <a:pt x="629269" y="48195"/>
                  </a:lnTo>
                  <a:cubicBezTo>
                    <a:pt x="614969" y="48195"/>
                    <a:pt x="603407" y="59757"/>
                    <a:pt x="603407" y="74057"/>
                  </a:cubicBezTo>
                  <a:cubicBezTo>
                    <a:pt x="603407" y="88357"/>
                    <a:pt x="615029" y="99919"/>
                    <a:pt x="629269" y="99919"/>
                  </a:cubicBezTo>
                  <a:lnTo>
                    <a:pt x="658478" y="99919"/>
                  </a:lnTo>
                  <a:lnTo>
                    <a:pt x="657139" y="99919"/>
                  </a:lnTo>
                  <a:cubicBezTo>
                    <a:pt x="670405" y="99919"/>
                    <a:pt x="681236" y="110689"/>
                    <a:pt x="681236" y="124016"/>
                  </a:cubicBezTo>
                  <a:cubicBezTo>
                    <a:pt x="681236" y="137282"/>
                    <a:pt x="670465" y="148113"/>
                    <a:pt x="657139" y="148113"/>
                  </a:cubicBezTo>
                  <a:lnTo>
                    <a:pt x="632676" y="148113"/>
                  </a:lnTo>
                  <a:lnTo>
                    <a:pt x="590506" y="148113"/>
                  </a:lnTo>
                  <a:cubicBezTo>
                    <a:pt x="576206" y="148113"/>
                    <a:pt x="564644" y="159736"/>
                    <a:pt x="564644" y="173975"/>
                  </a:cubicBezTo>
                  <a:cubicBezTo>
                    <a:pt x="564644" y="188276"/>
                    <a:pt x="576267" y="199837"/>
                    <a:pt x="590506" y="199837"/>
                  </a:cubicBezTo>
                  <a:lnTo>
                    <a:pt x="601277" y="199837"/>
                  </a:lnTo>
                  <a:cubicBezTo>
                    <a:pt x="614543" y="199837"/>
                    <a:pt x="625374" y="210608"/>
                    <a:pt x="625374" y="223935"/>
                  </a:cubicBezTo>
                  <a:cubicBezTo>
                    <a:pt x="625374" y="237261"/>
                    <a:pt x="614603" y="248032"/>
                    <a:pt x="601277" y="248032"/>
                  </a:cubicBezTo>
                  <a:lnTo>
                    <a:pt x="467342" y="248032"/>
                  </a:lnTo>
                  <a:cubicBezTo>
                    <a:pt x="453042" y="248032"/>
                    <a:pt x="441480" y="259594"/>
                    <a:pt x="441480" y="273894"/>
                  </a:cubicBezTo>
                  <a:cubicBezTo>
                    <a:pt x="441480" y="288194"/>
                    <a:pt x="453103" y="299756"/>
                    <a:pt x="467342" y="299756"/>
                  </a:cubicBezTo>
                  <a:lnTo>
                    <a:pt x="482859" y="299756"/>
                  </a:lnTo>
                  <a:cubicBezTo>
                    <a:pt x="496125" y="299756"/>
                    <a:pt x="506957" y="310527"/>
                    <a:pt x="506957" y="323853"/>
                  </a:cubicBezTo>
                  <a:cubicBezTo>
                    <a:pt x="506957" y="337119"/>
                    <a:pt x="496186" y="347951"/>
                    <a:pt x="482859" y="347951"/>
                  </a:cubicBezTo>
                  <a:lnTo>
                    <a:pt x="436490" y="347951"/>
                  </a:lnTo>
                  <a:lnTo>
                    <a:pt x="214381" y="347951"/>
                  </a:lnTo>
                  <a:lnTo>
                    <a:pt x="168012" y="347951"/>
                  </a:lnTo>
                  <a:cubicBezTo>
                    <a:pt x="154746" y="347951"/>
                    <a:pt x="143915" y="337180"/>
                    <a:pt x="143915" y="323853"/>
                  </a:cubicBezTo>
                  <a:cubicBezTo>
                    <a:pt x="143915" y="310527"/>
                    <a:pt x="154685" y="299756"/>
                    <a:pt x="168012" y="299756"/>
                  </a:cubicBezTo>
                  <a:lnTo>
                    <a:pt x="183529" y="299756"/>
                  </a:lnTo>
                  <a:cubicBezTo>
                    <a:pt x="197829" y="299756"/>
                    <a:pt x="209391" y="288194"/>
                    <a:pt x="209391" y="273894"/>
                  </a:cubicBezTo>
                  <a:cubicBezTo>
                    <a:pt x="209391" y="259594"/>
                    <a:pt x="197768" y="248032"/>
                    <a:pt x="183529" y="248032"/>
                  </a:cubicBezTo>
                  <a:lnTo>
                    <a:pt x="98215" y="248032"/>
                  </a:lnTo>
                  <a:cubicBezTo>
                    <a:pt x="84949" y="248032"/>
                    <a:pt x="74118" y="237261"/>
                    <a:pt x="74118" y="223935"/>
                  </a:cubicBezTo>
                  <a:cubicBezTo>
                    <a:pt x="74118" y="210608"/>
                    <a:pt x="84888" y="199837"/>
                    <a:pt x="98215" y="199837"/>
                  </a:cubicBezTo>
                  <a:lnTo>
                    <a:pt x="111176" y="199837"/>
                  </a:lnTo>
                  <a:lnTo>
                    <a:pt x="112637" y="199837"/>
                  </a:lnTo>
                  <a:lnTo>
                    <a:pt x="121156" y="199837"/>
                  </a:lnTo>
                  <a:cubicBezTo>
                    <a:pt x="135456" y="199837"/>
                    <a:pt x="147018" y="188276"/>
                    <a:pt x="147018" y="173975"/>
                  </a:cubicBezTo>
                  <a:cubicBezTo>
                    <a:pt x="147018" y="159675"/>
                    <a:pt x="135395" y="148113"/>
                    <a:pt x="121156" y="148113"/>
                  </a:cubicBezTo>
                  <a:lnTo>
                    <a:pt x="48560" y="148113"/>
                  </a:lnTo>
                  <a:lnTo>
                    <a:pt x="24097" y="148113"/>
                  </a:lnTo>
                  <a:cubicBezTo>
                    <a:pt x="10832" y="148113"/>
                    <a:pt x="0" y="137343"/>
                    <a:pt x="0" y="124016"/>
                  </a:cubicBezTo>
                  <a:cubicBezTo>
                    <a:pt x="0" y="110689"/>
                    <a:pt x="10771" y="99919"/>
                    <a:pt x="24097" y="99919"/>
                  </a:cubicBezTo>
                  <a:lnTo>
                    <a:pt x="22759" y="99919"/>
                  </a:lnTo>
                  <a:lnTo>
                    <a:pt x="82393" y="99919"/>
                  </a:lnTo>
                  <a:cubicBezTo>
                    <a:pt x="96694" y="99919"/>
                    <a:pt x="108255" y="88357"/>
                    <a:pt x="108255" y="74057"/>
                  </a:cubicBezTo>
                  <a:cubicBezTo>
                    <a:pt x="108255" y="59757"/>
                    <a:pt x="96633" y="48195"/>
                    <a:pt x="82393" y="48195"/>
                  </a:cubicBezTo>
                  <a:lnTo>
                    <a:pt x="27505" y="48195"/>
                  </a:lnTo>
                  <a:cubicBezTo>
                    <a:pt x="14239" y="48195"/>
                    <a:pt x="3408" y="37424"/>
                    <a:pt x="3408" y="24097"/>
                  </a:cubicBezTo>
                  <a:cubicBezTo>
                    <a:pt x="3408" y="10771"/>
                    <a:pt x="14178" y="0"/>
                    <a:pt x="27505" y="0"/>
                  </a:cubicBezTo>
                  <a:lnTo>
                    <a:pt x="78803" y="0"/>
                  </a:lnTo>
                </a:path>
              </a:pathLst>
            </a:custGeom>
            <a:noFill/>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05" name="任意多边形: 形状 104"/>
            <p:cNvSpPr/>
            <p:nvPr/>
          </p:nvSpPr>
          <p:spPr>
            <a:xfrm>
              <a:off x="2956837" y="2546831"/>
              <a:ext cx="319289" cy="6085"/>
            </a:xfrm>
            <a:custGeom>
              <a:avLst/>
              <a:gdLst>
                <a:gd name="connsiteX0" fmla="*/ 0 w 319289"/>
                <a:gd name="connsiteY0" fmla="*/ 0 h 6085"/>
                <a:gd name="connsiteX1" fmla="*/ 319290 w 319289"/>
                <a:gd name="connsiteY1" fmla="*/ 0 h 6085"/>
              </a:gdLst>
              <a:ahLst/>
              <a:cxnLst>
                <a:cxn ang="0">
                  <a:pos x="connsiteX0" y="connsiteY0"/>
                </a:cxn>
                <a:cxn ang="0">
                  <a:pos x="connsiteX1" y="connsiteY1"/>
                </a:cxn>
              </a:cxnLst>
              <a:rect l="l" t="t" r="r" b="b"/>
              <a:pathLst>
                <a:path w="319289" h="6085">
                  <a:moveTo>
                    <a:pt x="0" y="0"/>
                  </a:moveTo>
                  <a:lnTo>
                    <a:pt x="319290" y="0"/>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06" name="任意多边形: 形状 105"/>
            <p:cNvSpPr/>
            <p:nvPr/>
          </p:nvSpPr>
          <p:spPr>
            <a:xfrm>
              <a:off x="3140244" y="2601597"/>
              <a:ext cx="197768" cy="6085"/>
            </a:xfrm>
            <a:custGeom>
              <a:avLst/>
              <a:gdLst>
                <a:gd name="connsiteX0" fmla="*/ 0 w 197768"/>
                <a:gd name="connsiteY0" fmla="*/ 0 h 6085"/>
                <a:gd name="connsiteX1" fmla="*/ 197768 w 197768"/>
                <a:gd name="connsiteY1" fmla="*/ 0 h 6085"/>
              </a:gdLst>
              <a:ahLst/>
              <a:cxnLst>
                <a:cxn ang="0">
                  <a:pos x="connsiteX0" y="connsiteY0"/>
                </a:cxn>
                <a:cxn ang="0">
                  <a:pos x="connsiteX1" y="connsiteY1"/>
                </a:cxn>
              </a:cxnLst>
              <a:rect l="l" t="t" r="r" b="b"/>
              <a:pathLst>
                <a:path w="197768" h="6085">
                  <a:moveTo>
                    <a:pt x="0" y="0"/>
                  </a:moveTo>
                  <a:lnTo>
                    <a:pt x="197768" y="0"/>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07" name="任意多边形: 形状 106"/>
            <p:cNvSpPr/>
            <p:nvPr/>
          </p:nvSpPr>
          <p:spPr>
            <a:xfrm>
              <a:off x="3094605" y="2644194"/>
              <a:ext cx="86409" cy="6085"/>
            </a:xfrm>
            <a:custGeom>
              <a:avLst/>
              <a:gdLst>
                <a:gd name="connsiteX0" fmla="*/ 0 w 86409"/>
                <a:gd name="connsiteY0" fmla="*/ 0 h 6085"/>
                <a:gd name="connsiteX1" fmla="*/ 86410 w 86409"/>
                <a:gd name="connsiteY1" fmla="*/ 0 h 6085"/>
              </a:gdLst>
              <a:ahLst/>
              <a:cxnLst>
                <a:cxn ang="0">
                  <a:pos x="connsiteX0" y="connsiteY0"/>
                </a:cxn>
                <a:cxn ang="0">
                  <a:pos x="connsiteX1" y="connsiteY1"/>
                </a:cxn>
              </a:cxnLst>
              <a:rect l="l" t="t" r="r" b="b"/>
              <a:pathLst>
                <a:path w="86409" h="6085">
                  <a:moveTo>
                    <a:pt x="0" y="0"/>
                  </a:moveTo>
                  <a:lnTo>
                    <a:pt x="86410" y="0"/>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08" name="任意多边形: 形状 107"/>
            <p:cNvSpPr/>
            <p:nvPr/>
          </p:nvSpPr>
          <p:spPr>
            <a:xfrm>
              <a:off x="3143895" y="2696952"/>
              <a:ext cx="138011" cy="6085"/>
            </a:xfrm>
            <a:custGeom>
              <a:avLst/>
              <a:gdLst>
                <a:gd name="connsiteX0" fmla="*/ 0 w 138011"/>
                <a:gd name="connsiteY0" fmla="*/ 0 h 6085"/>
                <a:gd name="connsiteX1" fmla="*/ 138012 w 138011"/>
                <a:gd name="connsiteY1" fmla="*/ 0 h 6085"/>
              </a:gdLst>
              <a:ahLst/>
              <a:cxnLst>
                <a:cxn ang="0">
                  <a:pos x="connsiteX0" y="connsiteY0"/>
                </a:cxn>
                <a:cxn ang="0">
                  <a:pos x="connsiteX1" y="connsiteY1"/>
                </a:cxn>
              </a:cxnLst>
              <a:rect l="l" t="t" r="r" b="b"/>
              <a:pathLst>
                <a:path w="138011" h="6085">
                  <a:moveTo>
                    <a:pt x="0" y="0"/>
                  </a:moveTo>
                  <a:lnTo>
                    <a:pt x="138012" y="0"/>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09" name="任意多边形: 形状 108"/>
            <p:cNvSpPr/>
            <p:nvPr/>
          </p:nvSpPr>
          <p:spPr>
            <a:xfrm>
              <a:off x="2994930" y="2696952"/>
              <a:ext cx="105760" cy="6085"/>
            </a:xfrm>
            <a:custGeom>
              <a:avLst/>
              <a:gdLst>
                <a:gd name="connsiteX0" fmla="*/ 0 w 105760"/>
                <a:gd name="connsiteY0" fmla="*/ 0 h 6085"/>
                <a:gd name="connsiteX1" fmla="*/ 105760 w 105760"/>
                <a:gd name="connsiteY1" fmla="*/ 0 h 6085"/>
              </a:gdLst>
              <a:ahLst/>
              <a:cxnLst>
                <a:cxn ang="0">
                  <a:pos x="connsiteX0" y="connsiteY0"/>
                </a:cxn>
                <a:cxn ang="0">
                  <a:pos x="connsiteX1" y="connsiteY1"/>
                </a:cxn>
              </a:cxnLst>
              <a:rect l="l" t="t" r="r" b="b"/>
              <a:pathLst>
                <a:path w="105760" h="6085">
                  <a:moveTo>
                    <a:pt x="0" y="0"/>
                  </a:moveTo>
                  <a:lnTo>
                    <a:pt x="105760" y="0"/>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10" name="任意多边形: 形状 109"/>
            <p:cNvSpPr/>
            <p:nvPr/>
          </p:nvSpPr>
          <p:spPr>
            <a:xfrm>
              <a:off x="3075315" y="2770948"/>
              <a:ext cx="126754" cy="6085"/>
            </a:xfrm>
            <a:custGeom>
              <a:avLst/>
              <a:gdLst>
                <a:gd name="connsiteX0" fmla="*/ 0 w 126754"/>
                <a:gd name="connsiteY0" fmla="*/ 0 h 6085"/>
                <a:gd name="connsiteX1" fmla="*/ 126754 w 126754"/>
                <a:gd name="connsiteY1" fmla="*/ 0 h 6085"/>
              </a:gdLst>
              <a:ahLst/>
              <a:cxnLst>
                <a:cxn ang="0">
                  <a:pos x="connsiteX0" y="connsiteY0"/>
                </a:cxn>
                <a:cxn ang="0">
                  <a:pos x="connsiteX1" y="connsiteY1"/>
                </a:cxn>
              </a:cxnLst>
              <a:rect l="l" t="t" r="r" b="b"/>
              <a:pathLst>
                <a:path w="126754" h="6085">
                  <a:moveTo>
                    <a:pt x="0" y="0"/>
                  </a:moveTo>
                  <a:lnTo>
                    <a:pt x="126754" y="0"/>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11" name="任意多边形: 形状 110"/>
            <p:cNvSpPr/>
            <p:nvPr/>
          </p:nvSpPr>
          <p:spPr>
            <a:xfrm>
              <a:off x="3038500" y="2808494"/>
              <a:ext cx="71318" cy="6085"/>
            </a:xfrm>
            <a:custGeom>
              <a:avLst/>
              <a:gdLst>
                <a:gd name="connsiteX0" fmla="*/ 0 w 71318"/>
                <a:gd name="connsiteY0" fmla="*/ 0 h 6085"/>
                <a:gd name="connsiteX1" fmla="*/ 71318 w 71318"/>
                <a:gd name="connsiteY1" fmla="*/ 0 h 6085"/>
              </a:gdLst>
              <a:ahLst/>
              <a:cxnLst>
                <a:cxn ang="0">
                  <a:pos x="connsiteX0" y="connsiteY0"/>
                </a:cxn>
                <a:cxn ang="0">
                  <a:pos x="connsiteX1" y="connsiteY1"/>
                </a:cxn>
              </a:cxnLst>
              <a:rect l="l" t="t" r="r" b="b"/>
              <a:pathLst>
                <a:path w="71318" h="6085">
                  <a:moveTo>
                    <a:pt x="0" y="0"/>
                  </a:moveTo>
                  <a:lnTo>
                    <a:pt x="71318" y="0"/>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sp>
          <p:nvSpPr>
            <p:cNvPr id="112" name="任意多边形: 形状 111"/>
            <p:cNvSpPr/>
            <p:nvPr/>
          </p:nvSpPr>
          <p:spPr>
            <a:xfrm>
              <a:off x="2971867" y="2601597"/>
              <a:ext cx="103448" cy="6085"/>
            </a:xfrm>
            <a:custGeom>
              <a:avLst/>
              <a:gdLst>
                <a:gd name="connsiteX0" fmla="*/ 0 w 103448"/>
                <a:gd name="connsiteY0" fmla="*/ 0 h 6085"/>
                <a:gd name="connsiteX1" fmla="*/ 103448 w 103448"/>
                <a:gd name="connsiteY1" fmla="*/ 0 h 6085"/>
              </a:gdLst>
              <a:ahLst/>
              <a:cxnLst>
                <a:cxn ang="0">
                  <a:pos x="connsiteX0" y="connsiteY0"/>
                </a:cxn>
                <a:cxn ang="0">
                  <a:pos x="connsiteX1" y="connsiteY1"/>
                </a:cxn>
              </a:cxnLst>
              <a:rect l="l" t="t" r="r" b="b"/>
              <a:pathLst>
                <a:path w="103448" h="6085">
                  <a:moveTo>
                    <a:pt x="0" y="0"/>
                  </a:moveTo>
                  <a:lnTo>
                    <a:pt x="103448" y="0"/>
                  </a:lnTo>
                </a:path>
              </a:pathLst>
            </a:custGeom>
            <a:ln w="18233" cap="flat">
              <a:solidFill>
                <a:srgbClr val="000000"/>
              </a:solidFill>
              <a:prstDash val="solid"/>
              <a:round/>
            </a:ln>
          </p:spPr>
          <p:txBody>
            <a:bodyPr rtlCol="0" anchor="ctr"/>
            <a:lstStyle/>
            <a:p>
              <a:endParaRPr lang="zh-CN" altLang="en-US">
                <a:latin typeface="微软雅黑" panose="020B0503020204020204" charset="-122"/>
                <a:ea typeface="微软雅黑" panose="020B0503020204020204" charset="-122"/>
                <a:cs typeface="+mn-ea"/>
                <a:sym typeface="+mn-lt"/>
              </a:endParaRPr>
            </a:p>
          </p:txBody>
        </p:sp>
      </p:grpSp>
      <p:sp>
        <p:nvSpPr>
          <p:cNvPr id="4" name="Text Box 10"/>
          <p:cNvSpPr txBox="1">
            <a:spLocks noChangeArrowheads="1"/>
          </p:cNvSpPr>
          <p:nvPr/>
        </p:nvSpPr>
        <p:spPr bwMode="auto">
          <a:xfrm>
            <a:off x="4683166" y="4262574"/>
            <a:ext cx="3020967" cy="1099185"/>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lvl="0" indent="-342900" algn="l" defTabSz="1450975" rtl="0" eaLnBrk="1" fontAlgn="auto" latinLnBrk="0" hangingPunct="1">
              <a:lnSpc>
                <a:spcPct val="150000"/>
              </a:lnSpc>
              <a:spcBef>
                <a:spcPts val="0"/>
              </a:spcBef>
              <a:spcAft>
                <a:spcPts val="0"/>
              </a:spcAft>
              <a:buClrTx/>
              <a:buSzTx/>
              <a:buFont typeface="+mj-lt"/>
              <a:buAutoNum type="arabicPeriod"/>
              <a:defRPr/>
            </a:pPr>
            <a:r>
              <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rPr>
              <a:t>产业链分散</a:t>
            </a:r>
            <a:endPar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endParaRPr>
          </a:p>
          <a:p>
            <a:pPr marL="342900" marR="0" lvl="0" indent="-342900" algn="l" defTabSz="1450975" rtl="0" eaLnBrk="1" fontAlgn="auto" latinLnBrk="0" hangingPunct="1">
              <a:lnSpc>
                <a:spcPct val="150000"/>
              </a:lnSpc>
              <a:spcBef>
                <a:spcPts val="0"/>
              </a:spcBef>
              <a:spcAft>
                <a:spcPts val="0"/>
              </a:spcAft>
              <a:buClrTx/>
              <a:buSzTx/>
              <a:buFont typeface="+mj-lt"/>
              <a:buAutoNum type="arabicPeriod"/>
              <a:defRPr/>
            </a:pPr>
            <a:r>
              <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rPr>
              <a:t>尚无绝对龙头</a:t>
            </a:r>
            <a:endPar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endParaRPr>
          </a:p>
          <a:p>
            <a:pPr marL="342900" marR="0" lvl="0" indent="-342900" algn="l" defTabSz="1450975" rtl="0" eaLnBrk="1" fontAlgn="auto" latinLnBrk="0" hangingPunct="1">
              <a:lnSpc>
                <a:spcPct val="150000"/>
              </a:lnSpc>
              <a:spcBef>
                <a:spcPts val="0"/>
              </a:spcBef>
              <a:spcAft>
                <a:spcPts val="0"/>
              </a:spcAft>
              <a:buClrTx/>
              <a:buSzTx/>
              <a:buFont typeface="+mj-lt"/>
              <a:buAutoNum type="arabicPeriod"/>
              <a:defRPr/>
            </a:pPr>
            <a:r>
              <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rPr>
              <a:t>政策导向明显</a:t>
            </a:r>
            <a:endPar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endParaRPr>
          </a:p>
        </p:txBody>
      </p:sp>
      <p:sp>
        <p:nvSpPr>
          <p:cNvPr id="20" name="矩形 19"/>
          <p:cNvSpPr/>
          <p:nvPr/>
        </p:nvSpPr>
        <p:spPr>
          <a:xfrm>
            <a:off x="4683167" y="3871632"/>
            <a:ext cx="1472387" cy="39878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spcBef>
                <a:spcPts val="0"/>
              </a:spcBef>
              <a:spcAft>
                <a:spcPts val="0"/>
              </a:spcAft>
              <a:buClrTx/>
              <a:buSzTx/>
              <a:buFontTx/>
              <a:defRPr/>
            </a:pPr>
            <a:r>
              <a:rPr lang="zh-CN" altLang="en-US" sz="2000" b="1" noProof="0" dirty="0">
                <a:ln>
                  <a:noFill/>
                </a:ln>
                <a:effectLst/>
                <a:uLnTx/>
                <a:uFillTx/>
                <a:latin typeface="微软雅黑" panose="020B0503020204020204" charset="-122"/>
                <a:ea typeface="微软雅黑" panose="020B0503020204020204" charset="-122"/>
                <a:cs typeface="+mn-ea"/>
                <a:sym typeface="+mn-lt"/>
              </a:rPr>
              <a:t>竞争特点</a:t>
            </a:r>
            <a:endParaRPr lang="zh-CN" altLang="en-US" sz="2000" b="1" noProof="0" dirty="0">
              <a:ln>
                <a:noFill/>
              </a:ln>
              <a:effectLst/>
              <a:uLnTx/>
              <a:uFillTx/>
              <a:latin typeface="微软雅黑" panose="020B0503020204020204" charset="-122"/>
              <a:ea typeface="微软雅黑" panose="020B0503020204020204" charset="-122"/>
              <a:cs typeface="+mn-ea"/>
              <a:sym typeface="+mn-lt"/>
            </a:endParaRPr>
          </a:p>
        </p:txBody>
      </p:sp>
      <p:sp>
        <p:nvSpPr>
          <p:cNvPr id="22" name="文本框 21"/>
          <p:cNvSpPr txBox="1"/>
          <p:nvPr/>
        </p:nvSpPr>
        <p:spPr>
          <a:xfrm>
            <a:off x="2886710" y="5971540"/>
            <a:ext cx="6494780" cy="553085"/>
          </a:xfrm>
          <a:prstGeom prst="rect">
            <a:avLst/>
          </a:prstGeom>
        </p:spPr>
        <p:txBody>
          <a:bodyPr wrap="square">
            <a:spAutoFit/>
          </a:bodyPr>
          <a:p>
            <a:pPr algn="ctr">
              <a:lnSpc>
                <a:spcPct val="150000"/>
              </a:lnSpc>
            </a:pPr>
            <a:r>
              <a:rPr lang="zh-CN" altLang="en-US" sz="190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sym typeface="+mn-ea"/>
              </a:rPr>
              <a:t>氢能</a:t>
            </a:r>
            <a:r>
              <a:rPr lang="zh-CN" altLang="en-US" sz="190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产业处于</a:t>
            </a:r>
            <a:r>
              <a:rPr lang="zh-CN" altLang="en-US" sz="2000" b="1">
                <a:solidFill>
                  <a:srgbClr val="0070C0"/>
                </a:soli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“技术分散 + 场景驱动”</a:t>
            </a:r>
            <a:r>
              <a:rPr lang="zh-CN" altLang="en-US" sz="190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rPr>
              <a:t>的早期发展阶段</a:t>
            </a:r>
            <a:endParaRPr lang="zh-CN" altLang="en-US" sz="1900">
              <a:gradFill>
                <a:gsLst>
                  <a:gs pos="0">
                    <a:srgbClr val="007BD3"/>
                  </a:gs>
                  <a:gs pos="100000">
                    <a:srgbClr val="034373"/>
                  </a:gs>
                </a:gsLst>
                <a:lin scaled="0"/>
              </a:gradFill>
              <a:effectLst>
                <a:reflection blurRad="6350" stA="55000" endA="300" endPos="45500" dir="5400000" sy="-100000" algn="bl" rotWithShape="0"/>
              </a:effectLst>
              <a:latin typeface="微软雅黑" panose="020B0503020204020204" charset="-122"/>
              <a:ea typeface="微软雅黑" panose="020B0503020204020204" charset="-122"/>
              <a:cs typeface="微软雅黑" panose="020B0503020204020204" charset="-122"/>
            </a:endParaRPr>
          </a:p>
        </p:txBody>
      </p:sp>
      <p:cxnSp>
        <p:nvCxnSpPr>
          <p:cNvPr id="3" name="Straight Connector 77"/>
          <p:cNvCxnSpPr/>
          <p:nvPr/>
        </p:nvCxnSpPr>
        <p:spPr>
          <a:xfrm>
            <a:off x="984165" y="2117455"/>
            <a:ext cx="2692400" cy="0"/>
          </a:xfrm>
          <a:prstGeom prst="line">
            <a:avLst/>
          </a:prstGeom>
          <a:ln>
            <a:solidFill>
              <a:schemeClr val="accent4">
                <a:lumMod val="100000"/>
              </a:schemeClr>
            </a:solidFill>
          </a:ln>
        </p:spPr>
        <p:style>
          <a:lnRef idx="1">
            <a:schemeClr val="accent1"/>
          </a:lnRef>
          <a:fillRef idx="0">
            <a:schemeClr val="accent1"/>
          </a:fillRef>
          <a:effectRef idx="0">
            <a:schemeClr val="accent1"/>
          </a:effectRef>
          <a:fontRef idx="minor">
            <a:schemeClr val="tx1"/>
          </a:fontRef>
        </p:style>
      </p:cxnSp>
      <p:sp>
        <p:nvSpPr>
          <p:cNvPr id="14" name="Text Box 10"/>
          <p:cNvSpPr txBox="1">
            <a:spLocks noChangeArrowheads="1"/>
          </p:cNvSpPr>
          <p:nvPr/>
        </p:nvSpPr>
        <p:spPr bwMode="auto">
          <a:xfrm>
            <a:off x="8327390" y="4339590"/>
            <a:ext cx="3001645" cy="1214755"/>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lvl="0" indent="-342900" algn="l" defTabSz="1450975" rtl="0" eaLnBrk="1" fontAlgn="auto" latinLnBrk="0" hangingPunct="1">
              <a:lnSpc>
                <a:spcPct val="100000"/>
              </a:lnSpc>
              <a:spcBef>
                <a:spcPts val="0"/>
              </a:spcBef>
              <a:spcAft>
                <a:spcPts val="0"/>
              </a:spcAft>
              <a:buClrTx/>
              <a:buSzTx/>
              <a:buFont typeface="+mj-lt"/>
              <a:buAutoNum type="arabicPeriod"/>
              <a:defRPr/>
            </a:pPr>
            <a:r>
              <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rPr>
              <a:t>全链条分散，未形成一体化龙头</a:t>
            </a:r>
            <a:endPar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endParaRPr>
          </a:p>
          <a:p>
            <a:pPr marL="342900" marR="0" lvl="0" indent="-342900" algn="l" defTabSz="1450975" rtl="0" eaLnBrk="1" fontAlgn="auto" latinLnBrk="0" hangingPunct="1">
              <a:lnSpc>
                <a:spcPct val="100000"/>
              </a:lnSpc>
              <a:spcBef>
                <a:spcPts val="0"/>
              </a:spcBef>
              <a:spcAft>
                <a:spcPts val="0"/>
              </a:spcAft>
              <a:buClrTx/>
              <a:buSzTx/>
              <a:buFont typeface="+mj-lt"/>
              <a:buAutoNum type="arabicPeriod"/>
              <a:defRPr/>
            </a:pPr>
            <a:r>
              <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rPr>
              <a:t>应用与政策双驱动，商业模式尚不成熟</a:t>
            </a:r>
            <a:endPar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endParaRPr>
          </a:p>
          <a:p>
            <a:pPr marL="342900" marR="0" lvl="0" indent="-342900" algn="l" defTabSz="1450975" rtl="0" eaLnBrk="1" fontAlgn="auto" latinLnBrk="0" hangingPunct="1">
              <a:lnSpc>
                <a:spcPct val="100000"/>
              </a:lnSpc>
              <a:spcBef>
                <a:spcPts val="0"/>
              </a:spcBef>
              <a:spcAft>
                <a:spcPts val="0"/>
              </a:spcAft>
              <a:buClrTx/>
              <a:buSzTx/>
              <a:buFont typeface="+mj-lt"/>
              <a:buAutoNum type="arabicPeriod"/>
              <a:defRPr/>
            </a:pPr>
            <a:r>
              <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rPr>
              <a:t>全球竞争呈现差异化分工格局</a:t>
            </a:r>
            <a:endPar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ea"/>
              <a:sym typeface="+mn-lt"/>
            </a:endParaRPr>
          </a:p>
        </p:txBody>
      </p:sp>
      <p:sp>
        <p:nvSpPr>
          <p:cNvPr id="15" name="矩形 14"/>
          <p:cNvSpPr/>
          <p:nvPr/>
        </p:nvSpPr>
        <p:spPr>
          <a:xfrm>
            <a:off x="8479155" y="3523615"/>
            <a:ext cx="2692400" cy="70675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spcBef>
                <a:spcPts val="0"/>
              </a:spcBef>
              <a:spcAft>
                <a:spcPts val="0"/>
              </a:spcAft>
              <a:buClrTx/>
              <a:buSzTx/>
              <a:buFontTx/>
              <a:defRPr/>
            </a:pPr>
            <a:r>
              <a:rPr lang="zh-CN" altLang="en-US" sz="2000" b="1" noProof="0" dirty="0">
                <a:ln>
                  <a:noFill/>
                </a:ln>
                <a:effectLst/>
                <a:uLnTx/>
                <a:uFillTx/>
                <a:latin typeface="微软雅黑" panose="020B0503020204020204" charset="-122"/>
                <a:ea typeface="微软雅黑" panose="020B0503020204020204" charset="-122"/>
                <a:cs typeface="+mn-ea"/>
                <a:sym typeface="+mn-lt"/>
              </a:rPr>
              <a:t>产业特征：</a:t>
            </a:r>
            <a:r>
              <a:rPr lang="zh-CN" altLang="en-US" sz="2000" noProof="0" dirty="0">
                <a:ln>
                  <a:noFill/>
                </a:ln>
                <a:effectLst/>
                <a:uLnTx/>
                <a:uFillTx/>
                <a:latin typeface="微软雅黑" panose="020B0503020204020204" charset="-122"/>
                <a:ea typeface="微软雅黑" panose="020B0503020204020204" charset="-122"/>
                <a:cs typeface="+mn-ea"/>
                <a:sym typeface="+mn-lt"/>
              </a:rPr>
              <a:t>分散发展，尚处培育阶段</a:t>
            </a:r>
            <a:endParaRPr lang="zh-CN" altLang="en-US" sz="2000" noProof="0" dirty="0">
              <a:ln>
                <a:noFill/>
              </a:ln>
              <a:effectLst/>
              <a:uLnTx/>
              <a:uFillTx/>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 name="矩形: 圆角 1"/>
          <p:cNvSpPr/>
          <p:nvPr/>
        </p:nvSpPr>
        <p:spPr>
          <a:xfrm>
            <a:off x="9255760" y="6058535"/>
            <a:ext cx="1986280" cy="433070"/>
          </a:xfrm>
          <a:prstGeom prst="roundRect">
            <a:avLst>
              <a:gd name="adj" fmla="val 7773"/>
            </a:avLst>
          </a:prstGeom>
          <a:gradFill>
            <a:gsLst>
              <a:gs pos="0">
                <a:srgbClr val="FAFAFA"/>
              </a:gs>
              <a:gs pos="100000">
                <a:schemeClr val="bg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dirty="0">
              <a:latin typeface="微软雅黑" panose="020B0503020204020204" charset="-122"/>
              <a:ea typeface="微软雅黑" panose="020B0503020204020204" charset="-122"/>
              <a:cs typeface="+mn-ea"/>
              <a:sym typeface="+mn-lt"/>
            </a:endParaRPr>
          </a:p>
        </p:txBody>
      </p:sp>
      <p:sp>
        <p:nvSpPr>
          <p:cNvPr id="38" name="矩形: 圆角 1"/>
          <p:cNvSpPr/>
          <p:nvPr/>
        </p:nvSpPr>
        <p:spPr>
          <a:xfrm>
            <a:off x="6120130" y="6054725"/>
            <a:ext cx="1785620" cy="433070"/>
          </a:xfrm>
          <a:prstGeom prst="roundRect">
            <a:avLst>
              <a:gd name="adj" fmla="val 7773"/>
            </a:avLst>
          </a:prstGeom>
          <a:gradFill>
            <a:gsLst>
              <a:gs pos="0">
                <a:srgbClr val="FAFAFA"/>
              </a:gs>
              <a:gs pos="100000">
                <a:schemeClr val="bg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dirty="0">
              <a:latin typeface="微软雅黑" panose="020B0503020204020204" charset="-122"/>
              <a:ea typeface="微软雅黑" panose="020B0503020204020204" charset="-122"/>
              <a:cs typeface="+mn-ea"/>
              <a:sym typeface="+mn-lt"/>
            </a:endParaRPr>
          </a:p>
        </p:txBody>
      </p:sp>
      <p:sp>
        <p:nvSpPr>
          <p:cNvPr id="37" name="矩形: 圆角 1"/>
          <p:cNvSpPr/>
          <p:nvPr/>
        </p:nvSpPr>
        <p:spPr>
          <a:xfrm>
            <a:off x="3164205" y="6066155"/>
            <a:ext cx="1785620" cy="433070"/>
          </a:xfrm>
          <a:prstGeom prst="roundRect">
            <a:avLst>
              <a:gd name="adj" fmla="val 7773"/>
            </a:avLst>
          </a:prstGeom>
          <a:gradFill>
            <a:gsLst>
              <a:gs pos="0">
                <a:srgbClr val="FAFAFA"/>
              </a:gs>
              <a:gs pos="100000">
                <a:schemeClr val="bg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dirty="0">
              <a:latin typeface="微软雅黑" panose="020B0503020204020204" charset="-122"/>
              <a:ea typeface="微软雅黑" panose="020B0503020204020204" charset="-122"/>
              <a:cs typeface="+mn-ea"/>
              <a:sym typeface="+mn-lt"/>
            </a:endParaRPr>
          </a:p>
        </p:txBody>
      </p:sp>
      <p:sp>
        <p:nvSpPr>
          <p:cNvPr id="93" name="Rounded Rectangle 62"/>
          <p:cNvSpPr/>
          <p:nvPr/>
        </p:nvSpPr>
        <p:spPr>
          <a:xfrm>
            <a:off x="594360" y="1223010"/>
            <a:ext cx="11188700" cy="3175635"/>
          </a:xfrm>
          <a:prstGeom prst="roundRect">
            <a:avLst/>
          </a:prstGeom>
          <a:solidFill>
            <a:srgbClr val="F5F9FF"/>
          </a:solidFill>
          <a:ln w="12700">
            <a:solidFill>
              <a:srgbClr val="D2DFF0"/>
            </a:solidFill>
          </a:ln>
        </p:spPr>
        <p:style>
          <a:lnRef idx="1">
            <a:schemeClr val="accent1"/>
          </a:lnRef>
          <a:fillRef idx="3">
            <a:schemeClr val="accent1"/>
          </a:fillRef>
          <a:effectRef idx="2">
            <a:schemeClr val="accent1"/>
          </a:effectRef>
          <a:fontRef idx="minor">
            <a:schemeClr val="lt1"/>
          </a:fontRef>
        </p:style>
        <p:txBody>
          <a:bodyPr rtlCol="0" anchor="ctr"/>
          <a:p>
            <a:pPr algn="ctr"/>
            <a:endParaRPr sz="2400">
              <a:solidFill>
                <a:schemeClr val="tx1"/>
              </a:solidFill>
              <a:latin typeface="微软雅黑" panose="020B0503020204020204" charset="-122"/>
              <a:ea typeface="微软雅黑" panose="020B0503020204020204" charset="-122"/>
            </a:endParaRPr>
          </a:p>
        </p:txBody>
      </p:sp>
      <p:grpSp>
        <p:nvGrpSpPr>
          <p:cNvPr id="55" name="组合 54"/>
          <p:cNvGrpSpPr/>
          <p:nvPr/>
        </p:nvGrpSpPr>
        <p:grpSpPr>
          <a:xfrm>
            <a:off x="498475" y="274955"/>
            <a:ext cx="9058910" cy="922020"/>
            <a:chOff x="1128" y="853"/>
            <a:chExt cx="14266" cy="1452"/>
          </a:xfrm>
        </p:grpSpPr>
        <p:grpSp>
          <p:nvGrpSpPr>
            <p:cNvPr id="56" name="组合 55"/>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7" name="椭圆 5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8" name="椭圆 57"/>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9" name="文本框 58"/>
            <p:cNvSpPr txBox="1"/>
            <p:nvPr>
              <p:custDataLst>
                <p:tags r:id="rId3"/>
              </p:custDataLst>
            </p:nvPr>
          </p:nvSpPr>
          <p:spPr>
            <a:xfrm>
              <a:off x="2076" y="853"/>
              <a:ext cx="13318" cy="1452"/>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国内外对比与未来趋势</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sz="2200" cap="all" noProof="0" dirty="0">
                  <a:ln>
                    <a:noFill/>
                  </a:ln>
                  <a:gradFill>
                    <a:gsLst>
                      <a:gs pos="0">
                        <a:srgbClr val="007BD3"/>
                      </a:gs>
                      <a:gs pos="100000">
                        <a:srgbClr val="034373"/>
                      </a:gs>
                    </a:gsLst>
                    <a:lin scaled="0"/>
                  </a:gradFill>
                  <a:effectLst/>
                  <a:uLnTx/>
                  <a:uFillTx/>
                  <a:latin typeface="微软雅黑" panose="020B0503020204020204" charset="-122"/>
                  <a:ea typeface="微软雅黑" panose="020B0503020204020204" charset="-122"/>
                  <a:cs typeface="微软雅黑" panose="020B0503020204020204" charset="-122"/>
                  <a:sym typeface="+mn-ea"/>
                </a:rPr>
                <a:t>发展趋势：氢能迈向规模化应用初期</a:t>
              </a:r>
              <a:endParaRPr sz="2200" cap="all" noProof="0" dirty="0">
                <a:ln>
                  <a:noFill/>
                </a:ln>
                <a:gradFill>
                  <a:gsLst>
                    <a:gs pos="0">
                      <a:srgbClr val="007BD3"/>
                    </a:gs>
                    <a:gs pos="100000">
                      <a:srgbClr val="034373"/>
                    </a:gs>
                  </a:gsLst>
                  <a:lin scaled="0"/>
                </a:gra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50" name="组合 49"/>
          <p:cNvGrpSpPr/>
          <p:nvPr/>
        </p:nvGrpSpPr>
        <p:grpSpPr>
          <a:xfrm>
            <a:off x="8975725" y="274955"/>
            <a:ext cx="2840990" cy="366395"/>
            <a:chOff x="11064" y="247"/>
            <a:chExt cx="7750" cy="814"/>
          </a:xfrm>
        </p:grpSpPr>
        <p:grpSp>
          <p:nvGrpSpPr>
            <p:cNvPr id="51"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
        <p:nvSpPr>
          <p:cNvPr id="3" name="Shape 531"/>
          <p:cNvSpPr/>
          <p:nvPr/>
        </p:nvSpPr>
        <p:spPr>
          <a:xfrm>
            <a:off x="7000819" y="1562055"/>
            <a:ext cx="907381" cy="907381"/>
          </a:xfrm>
          <a:prstGeom prst="ellipse">
            <a:avLst/>
          </a:prstGeom>
          <a:noFill/>
          <a:ln w="57150" cap="flat" cmpd="sng">
            <a:solidFill>
              <a:schemeClr val="accent2">
                <a:lumMod val="20000"/>
                <a:lumOff val="80000"/>
              </a:schemeClr>
            </a:solidFill>
            <a:prstDash val="solid"/>
            <a:miter/>
            <a:headEnd type="none" w="med" len="med"/>
            <a:tailEnd type="none" w="med" len="med"/>
          </a:ln>
        </p:spPr>
        <p:txBody>
          <a:bodyPr lIns="91425" tIns="45700" rIns="91425" bIns="45700" anchor="ctr" anchorCtr="0">
            <a:noAutofit/>
          </a:bodyPr>
          <a:p>
            <a:pPr marL="0" marR="0" lvl="0" indent="0" algn="ctr" rtl="0">
              <a:spcBef>
                <a:spcPts val="0"/>
              </a:spcBef>
              <a:buSzPct val="25000"/>
              <a:buNone/>
            </a:pPr>
            <a:r>
              <a:rPr lang="zh-CN" altLang="en-US" sz="1600" b="1">
                <a:solidFill>
                  <a:schemeClr val="dk1"/>
                </a:solidFill>
                <a:latin typeface="微软雅黑" panose="020B0503020204020204" charset="-122"/>
                <a:ea typeface="微软雅黑" panose="020B0503020204020204" charset="-122"/>
                <a:cs typeface="+mn-ea"/>
                <a:sym typeface="+mn-lt"/>
              </a:rPr>
              <a:t>国内</a:t>
            </a:r>
            <a:endParaRPr lang="zh-CN" altLang="en-US" sz="1600" b="1">
              <a:solidFill>
                <a:schemeClr val="dk1"/>
              </a:solidFill>
              <a:latin typeface="微软雅黑" panose="020B0503020204020204" charset="-122"/>
              <a:ea typeface="微软雅黑" panose="020B0503020204020204" charset="-122"/>
              <a:cs typeface="+mn-ea"/>
              <a:sym typeface="+mn-lt"/>
            </a:endParaRPr>
          </a:p>
        </p:txBody>
      </p:sp>
      <p:cxnSp>
        <p:nvCxnSpPr>
          <p:cNvPr id="5" name="Shape 534"/>
          <p:cNvCxnSpPr/>
          <p:nvPr/>
        </p:nvCxnSpPr>
        <p:spPr>
          <a:xfrm flipV="1">
            <a:off x="5949308" y="2015745"/>
            <a:ext cx="929005" cy="383540"/>
          </a:xfrm>
          <a:prstGeom prst="straightConnector1">
            <a:avLst/>
          </a:prstGeom>
          <a:noFill/>
          <a:ln w="9525" cap="flat" cmpd="sng">
            <a:solidFill>
              <a:schemeClr val="accent2"/>
            </a:solidFill>
            <a:prstDash val="dash"/>
            <a:miter/>
            <a:headEnd type="oval" w="med" len="med"/>
            <a:tailEnd type="oval" w="med" len="med"/>
          </a:ln>
        </p:spPr>
      </p:cxnSp>
      <p:sp>
        <p:nvSpPr>
          <p:cNvPr id="2" name="文本框 1"/>
          <p:cNvSpPr txBox="1"/>
          <p:nvPr/>
        </p:nvSpPr>
        <p:spPr>
          <a:xfrm>
            <a:off x="8724265" y="1452245"/>
            <a:ext cx="2202180" cy="1276350"/>
          </a:xfrm>
          <a:prstGeom prst="rect">
            <a:avLst/>
          </a:prstGeom>
          <a:noFill/>
        </p:spPr>
        <p:txBody>
          <a:bodyPr wrap="square">
            <a:noAutofit/>
          </a:bodyPr>
          <a:p>
            <a:pPr algn="l" eaLnBrk="0" hangingPunct="0">
              <a:lnSpc>
                <a:spcPct val="150000"/>
              </a:lnSpc>
            </a:pPr>
            <a:r>
              <a:rPr lang="zh-CN" altLang="en-US"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产业阶段</a:t>
            </a:r>
            <a:r>
              <a:rPr lang="en-US" altLang="zh-CN"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400" b="1" dirty="0">
                <a:solidFill>
                  <a:schemeClr val="bg2">
                    <a:lumMod val="75000"/>
                  </a:schemeClr>
                </a:solidFill>
                <a:latin typeface="微软雅黑" panose="020B0503020204020204" charset="-122"/>
                <a:ea typeface="微软雅黑" panose="020B0503020204020204" charset="-122"/>
                <a:sym typeface="微软雅黑" panose="020B0503020204020204" charset="-122"/>
              </a:rPr>
              <a:t>示范应用</a:t>
            </a:r>
            <a:endParaRPr lang="zh-CN" altLang="en-US" sz="1400" b="1" dirty="0">
              <a:solidFill>
                <a:schemeClr val="bg2">
                  <a:lumMod val="75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en-US" altLang="zh-CN"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技术</a:t>
            </a:r>
            <a:r>
              <a:rPr lang="zh-CN" altLang="en-US"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400" b="1" dirty="0">
                <a:solidFill>
                  <a:schemeClr val="bg2">
                    <a:lumMod val="75000"/>
                  </a:schemeClr>
                </a:solidFill>
                <a:latin typeface="微软雅黑" panose="020B0503020204020204" charset="-122"/>
                <a:ea typeface="微软雅黑" panose="020B0503020204020204" charset="-122"/>
                <a:sym typeface="微软雅黑" panose="020B0503020204020204" charset="-122"/>
              </a:rPr>
              <a:t>快速追赶</a:t>
            </a:r>
            <a:endParaRPr lang="zh-CN" altLang="en-US" sz="1400" b="1" dirty="0">
              <a:solidFill>
                <a:schemeClr val="bg2">
                  <a:lumMod val="75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zh-CN" altLang="en-US"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成本</a:t>
            </a:r>
            <a:r>
              <a:rPr lang="en-US" altLang="zh-CN"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400" b="1" dirty="0">
                <a:solidFill>
                  <a:srgbClr val="FF0000"/>
                </a:solidFill>
                <a:latin typeface="微软雅黑" panose="020B0503020204020204" charset="-122"/>
                <a:ea typeface="微软雅黑" panose="020B0503020204020204" charset="-122"/>
                <a:sym typeface="微软雅黑" panose="020B0503020204020204" charset="-122"/>
              </a:rPr>
              <a:t>高</a:t>
            </a:r>
            <a:endParaRPr lang="zh-CN" altLang="en-US" sz="1400" b="1" dirty="0">
              <a:solidFill>
                <a:srgbClr val="FF0000"/>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zh-CN" altLang="en-US"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政策环境</a:t>
            </a:r>
            <a:r>
              <a:rPr lang="en-US" altLang="zh-CN"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400" b="1" dirty="0">
                <a:solidFill>
                  <a:schemeClr val="bg2">
                    <a:lumMod val="75000"/>
                  </a:schemeClr>
                </a:solidFill>
                <a:latin typeface="微软雅黑" panose="020B0503020204020204" charset="-122"/>
                <a:ea typeface="微软雅黑" panose="020B0503020204020204" charset="-122"/>
                <a:sym typeface="微软雅黑" panose="020B0503020204020204" charset="-122"/>
              </a:rPr>
              <a:t>引导为主</a:t>
            </a:r>
            <a:endParaRPr lang="zh-CN" altLang="en-US" sz="1400" b="1" dirty="0">
              <a:solidFill>
                <a:schemeClr val="bg2">
                  <a:lumMod val="75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endParaRPr lang="zh-CN" altLang="en-US"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endParaRPr lang="en-US" altLang="zh-CN"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endParaRPr lang="zh-CN" altLang="en-US" sz="1400" b="1" noProof="0" dirty="0">
              <a:ln>
                <a:noFill/>
              </a:ln>
              <a:effectLst/>
              <a:uLnTx/>
              <a:uFillTx/>
              <a:latin typeface="汉仪雅酷黑 65W" panose="020B0604020202020204" charset="-122"/>
              <a:ea typeface="汉仪雅酷黑 65W" panose="020B0604020202020204" charset="-122"/>
              <a:cs typeface="+mn-ea"/>
              <a:sym typeface="+mn-lt"/>
            </a:endParaRPr>
          </a:p>
        </p:txBody>
      </p:sp>
      <p:cxnSp>
        <p:nvCxnSpPr>
          <p:cNvPr id="13" name="Shape 534"/>
          <p:cNvCxnSpPr/>
          <p:nvPr/>
        </p:nvCxnSpPr>
        <p:spPr>
          <a:xfrm>
            <a:off x="8030838" y="2024635"/>
            <a:ext cx="570865" cy="0"/>
          </a:xfrm>
          <a:prstGeom prst="straightConnector1">
            <a:avLst/>
          </a:prstGeom>
          <a:noFill/>
          <a:ln w="9525" cap="flat" cmpd="sng">
            <a:solidFill>
              <a:schemeClr val="accent2"/>
            </a:solidFill>
            <a:prstDash val="dash"/>
            <a:miter/>
            <a:headEnd type="oval" w="med" len="med"/>
            <a:tailEnd type="oval" w="med" len="med"/>
          </a:ln>
        </p:spPr>
      </p:cxnSp>
      <p:sp>
        <p:nvSpPr>
          <p:cNvPr id="85" name="Shape 531"/>
          <p:cNvSpPr/>
          <p:nvPr/>
        </p:nvSpPr>
        <p:spPr>
          <a:xfrm>
            <a:off x="7004629" y="2965405"/>
            <a:ext cx="907381" cy="907381"/>
          </a:xfrm>
          <a:prstGeom prst="ellipse">
            <a:avLst/>
          </a:prstGeom>
          <a:noFill/>
          <a:ln w="57150" cap="flat" cmpd="sng">
            <a:solidFill>
              <a:schemeClr val="accent2">
                <a:lumMod val="20000"/>
                <a:lumOff val="80000"/>
              </a:schemeClr>
            </a:solidFill>
            <a:prstDash val="solid"/>
            <a:miter/>
            <a:headEnd type="none" w="med" len="med"/>
            <a:tailEnd type="none" w="med" len="med"/>
          </a:ln>
        </p:spPr>
        <p:txBody>
          <a:bodyPr lIns="91425" tIns="45700" rIns="91425" bIns="45700" anchor="ctr" anchorCtr="0">
            <a:noAutofit/>
          </a:bodyPr>
          <a:p>
            <a:pPr marL="0" marR="0" lvl="0" indent="0" algn="ctr" rtl="0">
              <a:spcBef>
                <a:spcPts val="0"/>
              </a:spcBef>
              <a:buSzPct val="25000"/>
              <a:buNone/>
            </a:pPr>
            <a:r>
              <a:rPr lang="zh-CN" altLang="en-US" sz="1600" b="1">
                <a:solidFill>
                  <a:schemeClr val="dk1"/>
                </a:solidFill>
                <a:latin typeface="微软雅黑" panose="020B0503020204020204" charset="-122"/>
                <a:ea typeface="微软雅黑" panose="020B0503020204020204" charset="-122"/>
                <a:cs typeface="+mn-ea"/>
                <a:sym typeface="+mn-lt"/>
              </a:rPr>
              <a:t>海外</a:t>
            </a:r>
            <a:endParaRPr lang="zh-CN" altLang="en-US" sz="1600" b="1">
              <a:solidFill>
                <a:schemeClr val="dk1"/>
              </a:solidFill>
              <a:latin typeface="微软雅黑" panose="020B0503020204020204" charset="-122"/>
              <a:ea typeface="微软雅黑" panose="020B0503020204020204" charset="-122"/>
              <a:cs typeface="+mn-ea"/>
              <a:sym typeface="+mn-lt"/>
            </a:endParaRPr>
          </a:p>
        </p:txBody>
      </p:sp>
      <p:cxnSp>
        <p:nvCxnSpPr>
          <p:cNvPr id="86" name="Shape 534"/>
          <p:cNvCxnSpPr/>
          <p:nvPr/>
        </p:nvCxnSpPr>
        <p:spPr>
          <a:xfrm>
            <a:off x="5949308" y="2879345"/>
            <a:ext cx="932815" cy="539750"/>
          </a:xfrm>
          <a:prstGeom prst="straightConnector1">
            <a:avLst/>
          </a:prstGeom>
          <a:noFill/>
          <a:ln w="9525" cap="flat" cmpd="sng">
            <a:solidFill>
              <a:schemeClr val="accent2"/>
            </a:solidFill>
            <a:prstDash val="dash"/>
            <a:miter/>
            <a:headEnd type="oval" w="med" len="med"/>
            <a:tailEnd type="oval" w="med" len="med"/>
          </a:ln>
        </p:spPr>
      </p:cxnSp>
      <p:sp>
        <p:nvSpPr>
          <p:cNvPr id="87" name="文本框 86"/>
          <p:cNvSpPr txBox="1"/>
          <p:nvPr/>
        </p:nvSpPr>
        <p:spPr>
          <a:xfrm>
            <a:off x="8728075" y="2855595"/>
            <a:ext cx="2409825" cy="1276350"/>
          </a:xfrm>
          <a:prstGeom prst="rect">
            <a:avLst/>
          </a:prstGeom>
          <a:noFill/>
        </p:spPr>
        <p:txBody>
          <a:bodyPr wrap="square">
            <a:noAutofit/>
          </a:bodyPr>
          <a:p>
            <a:pPr algn="l" eaLnBrk="0" hangingPunct="0">
              <a:lnSpc>
                <a:spcPct val="150000"/>
              </a:lnSpc>
            </a:pPr>
            <a:r>
              <a:rPr lang="zh-CN" altLang="en-US"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产业阶段</a:t>
            </a:r>
            <a:r>
              <a:rPr lang="en-US" altLang="zh-CN"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400" b="1" dirty="0">
                <a:solidFill>
                  <a:schemeClr val="bg2">
                    <a:lumMod val="75000"/>
                  </a:schemeClr>
                </a:solidFill>
                <a:latin typeface="微软雅黑" panose="020B0503020204020204" charset="-122"/>
                <a:ea typeface="微软雅黑" panose="020B0503020204020204" charset="-122"/>
                <a:sym typeface="微软雅黑" panose="020B0503020204020204" charset="-122"/>
              </a:rPr>
              <a:t>商业化探索</a:t>
            </a:r>
            <a:endParaRPr lang="zh-CN" altLang="en-US" sz="1400" b="1" dirty="0">
              <a:solidFill>
                <a:schemeClr val="bg2">
                  <a:lumMod val="75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en-US" altLang="zh-CN"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技术</a:t>
            </a:r>
            <a:r>
              <a:rPr lang="zh-CN" altLang="en-US"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400" b="1" dirty="0">
                <a:solidFill>
                  <a:schemeClr val="bg2">
                    <a:lumMod val="75000"/>
                  </a:schemeClr>
                </a:solidFill>
                <a:latin typeface="微软雅黑" panose="020B0503020204020204" charset="-122"/>
                <a:ea typeface="微软雅黑" panose="020B0503020204020204" charset="-122"/>
                <a:sym typeface="微软雅黑" panose="020B0503020204020204" charset="-122"/>
              </a:rPr>
              <a:t>局部领先</a:t>
            </a:r>
            <a:endParaRPr lang="zh-CN" altLang="en-US" sz="1400" b="1" dirty="0">
              <a:solidFill>
                <a:schemeClr val="bg2">
                  <a:lumMod val="75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zh-CN" altLang="en-US"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成本</a:t>
            </a:r>
            <a:r>
              <a:rPr lang="en-US" altLang="zh-CN"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400" b="1" dirty="0">
                <a:solidFill>
                  <a:srgbClr val="FF0000"/>
                </a:solidFill>
                <a:latin typeface="微软雅黑" panose="020B0503020204020204" charset="-122"/>
                <a:ea typeface="微软雅黑" panose="020B0503020204020204" charset="-122"/>
                <a:sym typeface="微软雅黑" panose="020B0503020204020204" charset="-122"/>
              </a:rPr>
              <a:t>高</a:t>
            </a:r>
            <a:endParaRPr lang="zh-CN" altLang="en-US" sz="1400" b="1" dirty="0">
              <a:solidFill>
                <a:srgbClr val="FF0000"/>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r>
              <a:rPr lang="zh-CN" altLang="en-US"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政策环境</a:t>
            </a:r>
            <a:r>
              <a:rPr lang="en-US" altLang="zh-CN"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rPr>
              <a:t>：</a:t>
            </a:r>
            <a:r>
              <a:rPr lang="zh-CN" altLang="en-US" sz="1400" b="1" dirty="0">
                <a:solidFill>
                  <a:srgbClr val="FF0000"/>
                </a:solidFill>
                <a:latin typeface="微软雅黑" panose="020B0503020204020204" charset="-122"/>
                <a:ea typeface="微软雅黑" panose="020B0503020204020204" charset="-122"/>
                <a:sym typeface="微软雅黑" panose="020B0503020204020204" charset="-122"/>
              </a:rPr>
              <a:t>约束严格</a:t>
            </a:r>
            <a:endParaRPr lang="zh-CN" altLang="en-US" sz="1400" b="1" dirty="0">
              <a:solidFill>
                <a:srgbClr val="FF0000"/>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endParaRPr lang="en-US" altLang="zh-CN" sz="1400" b="1" dirty="0">
              <a:solidFill>
                <a:schemeClr val="bg1">
                  <a:lumMod val="50000"/>
                </a:schemeClr>
              </a:solidFill>
              <a:latin typeface="微软雅黑" panose="020B0503020204020204" charset="-122"/>
              <a:ea typeface="微软雅黑" panose="020B0503020204020204" charset="-122"/>
              <a:sym typeface="微软雅黑" panose="020B0503020204020204" charset="-122"/>
            </a:endParaRPr>
          </a:p>
          <a:p>
            <a:pPr algn="l" eaLnBrk="0" hangingPunct="0">
              <a:lnSpc>
                <a:spcPct val="150000"/>
              </a:lnSpc>
            </a:pPr>
            <a:endParaRPr lang="zh-CN" altLang="en-US" sz="1400" b="1" noProof="0" dirty="0">
              <a:ln>
                <a:noFill/>
              </a:ln>
              <a:effectLst/>
              <a:uLnTx/>
              <a:uFillTx/>
              <a:latin typeface="汉仪雅酷黑 65W" panose="020B0604020202020204" charset="-122"/>
              <a:ea typeface="汉仪雅酷黑 65W" panose="020B0604020202020204" charset="-122"/>
              <a:cs typeface="+mn-ea"/>
              <a:sym typeface="+mn-lt"/>
            </a:endParaRPr>
          </a:p>
        </p:txBody>
      </p:sp>
      <p:cxnSp>
        <p:nvCxnSpPr>
          <p:cNvPr id="88" name="Shape 534"/>
          <p:cNvCxnSpPr/>
          <p:nvPr/>
        </p:nvCxnSpPr>
        <p:spPr>
          <a:xfrm>
            <a:off x="8034648" y="3427985"/>
            <a:ext cx="570865" cy="0"/>
          </a:xfrm>
          <a:prstGeom prst="straightConnector1">
            <a:avLst/>
          </a:prstGeom>
          <a:noFill/>
          <a:ln w="9525" cap="flat" cmpd="sng">
            <a:solidFill>
              <a:schemeClr val="accent2"/>
            </a:solidFill>
            <a:prstDash val="dash"/>
            <a:miter/>
            <a:headEnd type="oval" w="med" len="med"/>
            <a:tailEnd type="oval" w="med" len="med"/>
          </a:ln>
        </p:spPr>
      </p:cxnSp>
      <p:sp>
        <p:nvSpPr>
          <p:cNvPr id="95" name="Text Box 10"/>
          <p:cNvSpPr txBox="1">
            <a:spLocks noChangeArrowheads="1"/>
          </p:cNvSpPr>
          <p:nvPr/>
        </p:nvSpPr>
        <p:spPr bwMode="auto">
          <a:xfrm>
            <a:off x="2956560" y="4511040"/>
            <a:ext cx="2409825" cy="1560830"/>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defTabSz="1450975">
              <a:lnSpc>
                <a:spcPct val="150000"/>
              </a:lnSpc>
              <a:buFont typeface="Arial" panose="020B0604020202090204" pitchFamily="34" charset="0"/>
              <a:buNone/>
              <a:defRPr/>
            </a:pPr>
            <a:r>
              <a:rPr kumimoji="0" lang="en-US" altLang="zh-CN" sz="20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rPr>
              <a:t>01 </a:t>
            </a:r>
            <a:r>
              <a:rPr kumimoji="0" lang="zh-CN" altLang="en-US" sz="20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rPr>
              <a:t>应用侧突破</a:t>
            </a:r>
            <a:endParaRPr kumimoji="0" lang="zh-CN" altLang="en-US" sz="20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Arial" panose="020B0604020202090204" pitchFamily="34" charset="0"/>
              <a:buChar char="•"/>
              <a:defRPr/>
            </a:pPr>
            <a:r>
              <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重卡、长途运输优先</a:t>
            </a:r>
            <a:endPar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Arial" panose="020B0604020202090204" pitchFamily="34" charset="0"/>
              <a:buChar char="•"/>
              <a:defRPr/>
            </a:pPr>
            <a:r>
              <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工业脱碳（炼钢/化工）</a:t>
            </a:r>
            <a:endPar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Arial" panose="020B0604020202090204" pitchFamily="34" charset="0"/>
              <a:buChar char="•"/>
              <a:defRPr/>
            </a:pPr>
            <a:endParaRPr kumimoji="0" lang="zh-CN" altLang="en-US" sz="1500" b="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96" name="文本框 95"/>
          <p:cNvSpPr txBox="1"/>
          <p:nvPr/>
        </p:nvSpPr>
        <p:spPr>
          <a:xfrm>
            <a:off x="1428345" y="4640747"/>
            <a:ext cx="1486250" cy="429895"/>
          </a:xfrm>
          <a:prstGeom prst="rect">
            <a:avLst/>
          </a:prstGeom>
          <a:noFill/>
        </p:spPr>
        <p:txBody>
          <a:bodyPr wrap="square">
            <a:spAutoFit/>
          </a:bodyPr>
          <a:lstStyle/>
          <a:p>
            <a:pPr lvl="0" algn="ctr">
              <a:spcBef>
                <a:spcPts val="0"/>
              </a:spcBef>
              <a:spcAft>
                <a:spcPts val="0"/>
              </a:spcAft>
              <a:buClrTx/>
              <a:buSzTx/>
              <a:buFontTx/>
              <a:defRPr/>
            </a:pPr>
            <a:r>
              <a:rPr lang="zh-CN" altLang="en-US" sz="2200" b="1" noProof="0" dirty="0">
                <a:ln>
                  <a:noFill/>
                </a:ln>
                <a:solidFill>
                  <a:schemeClr val="bg2">
                    <a:lumMod val="50000"/>
                  </a:schemeClr>
                </a:solidFill>
                <a:effectLst>
                  <a:reflection blurRad="6350" stA="60000" endA="900" endPos="58000" dir="5400000" sy="-100000" algn="bl" rotWithShape="0"/>
                </a:effectLst>
                <a:uLnTx/>
                <a:uFillTx/>
                <a:latin typeface="微软雅黑" panose="020B0503020204020204" charset="-122"/>
                <a:ea typeface="微软雅黑" panose="020B0503020204020204" charset="-122"/>
                <a:cs typeface="+mn-ea"/>
                <a:sym typeface="+mn-lt"/>
              </a:rPr>
              <a:t>产业趋势</a:t>
            </a:r>
            <a:endParaRPr lang="zh-CN" altLang="en-US" sz="2200" b="1" noProof="0" dirty="0">
              <a:ln>
                <a:noFill/>
              </a:ln>
              <a:solidFill>
                <a:schemeClr val="bg2">
                  <a:lumMod val="50000"/>
                </a:schemeClr>
              </a:solidFill>
              <a:effectLst>
                <a:reflection blurRad="6350" stA="60000" endA="900" endPos="58000" dir="5400000" sy="-100000" algn="bl" rotWithShape="0"/>
              </a:effectLst>
              <a:uLnTx/>
              <a:uFillTx/>
              <a:latin typeface="微软雅黑" panose="020B0503020204020204" charset="-122"/>
              <a:ea typeface="微软雅黑" panose="020B0503020204020204" charset="-122"/>
              <a:cs typeface="+mn-ea"/>
              <a:sym typeface="+mn-lt"/>
            </a:endParaRPr>
          </a:p>
        </p:txBody>
      </p:sp>
      <p:grpSp>
        <p:nvGrpSpPr>
          <p:cNvPr id="97" name="图形 2"/>
          <p:cNvGrpSpPr/>
          <p:nvPr/>
        </p:nvGrpSpPr>
        <p:grpSpPr>
          <a:xfrm>
            <a:off x="900922" y="4696231"/>
            <a:ext cx="527079" cy="374292"/>
            <a:chOff x="2983680" y="1116116"/>
            <a:chExt cx="999745" cy="709943"/>
          </a:xfrm>
        </p:grpSpPr>
        <p:sp>
          <p:nvSpPr>
            <p:cNvPr id="98" name="任意多边形: 形状 33"/>
            <p:cNvSpPr/>
            <p:nvPr/>
          </p:nvSpPr>
          <p:spPr>
            <a:xfrm>
              <a:off x="3422508" y="1116116"/>
              <a:ext cx="192208" cy="192163"/>
            </a:xfrm>
            <a:custGeom>
              <a:avLst/>
              <a:gdLst>
                <a:gd name="connsiteX0" fmla="*/ 151609 w 192208"/>
                <a:gd name="connsiteY0" fmla="*/ 151609 h 192163"/>
                <a:gd name="connsiteX1" fmla="*/ 1488 w 192208"/>
                <a:gd name="connsiteY1" fmla="*/ 190676 h 192163"/>
                <a:gd name="connsiteX2" fmla="*/ 40555 w 192208"/>
                <a:gd name="connsiteY2" fmla="*/ 40555 h 192163"/>
                <a:gd name="connsiteX3" fmla="*/ 190737 w 192208"/>
                <a:gd name="connsiteY3" fmla="*/ 1488 h 192163"/>
                <a:gd name="connsiteX4" fmla="*/ 151609 w 192208"/>
                <a:gd name="connsiteY4" fmla="*/ 151609 h 192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208" h="192163">
                  <a:moveTo>
                    <a:pt x="151609" y="151609"/>
                  </a:moveTo>
                  <a:cubicBezTo>
                    <a:pt x="99337" y="203881"/>
                    <a:pt x="1488" y="190676"/>
                    <a:pt x="1488" y="190676"/>
                  </a:cubicBezTo>
                  <a:cubicBezTo>
                    <a:pt x="1488" y="190676"/>
                    <a:pt x="-11717" y="92765"/>
                    <a:pt x="40555" y="40555"/>
                  </a:cubicBezTo>
                  <a:cubicBezTo>
                    <a:pt x="92826" y="-11717"/>
                    <a:pt x="190737" y="1488"/>
                    <a:pt x="190737" y="1488"/>
                  </a:cubicBezTo>
                  <a:cubicBezTo>
                    <a:pt x="190737" y="1488"/>
                    <a:pt x="203881" y="99337"/>
                    <a:pt x="151609" y="151609"/>
                  </a:cubicBezTo>
                  <a:close/>
                </a:path>
              </a:pathLst>
            </a:custGeom>
            <a:solidFill>
              <a:schemeClr val="accent3"/>
            </a:solid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99" name="任意多边形: 形状 34"/>
            <p:cNvSpPr/>
            <p:nvPr/>
          </p:nvSpPr>
          <p:spPr>
            <a:xfrm>
              <a:off x="3179173" y="1160511"/>
              <a:ext cx="175225" cy="151233"/>
            </a:xfrm>
            <a:custGeom>
              <a:avLst/>
              <a:gdLst>
                <a:gd name="connsiteX0" fmla="*/ 46142 w 175225"/>
                <a:gd name="connsiteY0" fmla="*/ 126991 h 151233"/>
                <a:gd name="connsiteX1" fmla="*/ 175209 w 175225"/>
                <a:gd name="connsiteY1" fmla="*/ 146220 h 151233"/>
                <a:gd name="connsiteX2" fmla="*/ 129083 w 175225"/>
                <a:gd name="connsiteY2" fmla="*/ 24213 h 151233"/>
                <a:gd name="connsiteX3" fmla="*/ 16 w 175225"/>
                <a:gd name="connsiteY3" fmla="*/ 5044 h 151233"/>
                <a:gd name="connsiteX4" fmla="*/ 46142 w 175225"/>
                <a:gd name="connsiteY4" fmla="*/ 126991 h 151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25" h="151233">
                  <a:moveTo>
                    <a:pt x="46142" y="126991"/>
                  </a:moveTo>
                  <a:cubicBezTo>
                    <a:pt x="94519" y="165997"/>
                    <a:pt x="175209" y="146220"/>
                    <a:pt x="175209" y="146220"/>
                  </a:cubicBezTo>
                  <a:cubicBezTo>
                    <a:pt x="175209" y="146220"/>
                    <a:pt x="177460" y="63219"/>
                    <a:pt x="129083" y="24213"/>
                  </a:cubicBezTo>
                  <a:cubicBezTo>
                    <a:pt x="80706" y="-14794"/>
                    <a:pt x="16" y="5044"/>
                    <a:pt x="16" y="5044"/>
                  </a:cubicBezTo>
                  <a:cubicBezTo>
                    <a:pt x="16" y="5044"/>
                    <a:pt x="-2235" y="87985"/>
                    <a:pt x="46142" y="126991"/>
                  </a:cubicBezTo>
                  <a:close/>
                </a:path>
              </a:pathLst>
            </a:custGeom>
            <a:solidFill>
              <a:schemeClr val="accent3"/>
            </a:solid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grpSp>
          <p:nvGrpSpPr>
            <p:cNvPr id="100" name="图形 2"/>
            <p:cNvGrpSpPr/>
            <p:nvPr/>
          </p:nvGrpSpPr>
          <p:grpSpPr>
            <a:xfrm>
              <a:off x="3276369" y="1213141"/>
              <a:ext cx="251561" cy="321845"/>
              <a:chOff x="3276369" y="1213141"/>
              <a:chExt cx="251561" cy="321845"/>
            </a:xfrm>
            <a:noFill/>
          </p:grpSpPr>
          <p:sp>
            <p:nvSpPr>
              <p:cNvPr id="101" name="任意多边形: 形状 41"/>
              <p:cNvSpPr/>
              <p:nvPr/>
            </p:nvSpPr>
            <p:spPr>
              <a:xfrm>
                <a:off x="3389919" y="1213141"/>
                <a:ext cx="138011" cy="137951"/>
              </a:xfrm>
              <a:custGeom>
                <a:avLst/>
                <a:gdLst>
                  <a:gd name="connsiteX0" fmla="*/ 0 w 138011"/>
                  <a:gd name="connsiteY0" fmla="*/ 137951 h 137951"/>
                  <a:gd name="connsiteX1" fmla="*/ 138012 w 138011"/>
                  <a:gd name="connsiteY1" fmla="*/ 0 h 137951"/>
                </a:gdLst>
                <a:ahLst/>
                <a:cxnLst>
                  <a:cxn ang="0">
                    <a:pos x="connsiteX0" y="connsiteY0"/>
                  </a:cxn>
                  <a:cxn ang="0">
                    <a:pos x="connsiteX1" y="connsiteY1"/>
                  </a:cxn>
                </a:cxnLst>
                <a:rect l="l" t="t" r="r" b="b"/>
                <a:pathLst>
                  <a:path w="138011" h="137951">
                    <a:moveTo>
                      <a:pt x="0" y="137951"/>
                    </a:moveTo>
                    <a:cubicBezTo>
                      <a:pt x="0" y="137951"/>
                      <a:pt x="84097" y="11258"/>
                      <a:pt x="138012" y="0"/>
                    </a:cubicBezTo>
                  </a:path>
                </a:pathLst>
              </a:custGeom>
              <a:noFill/>
              <a:ln w="18233" cap="rnd">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102" name="任意多边形: 形状 42"/>
              <p:cNvSpPr/>
              <p:nvPr/>
            </p:nvSpPr>
            <p:spPr>
              <a:xfrm>
                <a:off x="3276369" y="1236083"/>
                <a:ext cx="113549" cy="115009"/>
              </a:xfrm>
              <a:custGeom>
                <a:avLst/>
                <a:gdLst>
                  <a:gd name="connsiteX0" fmla="*/ 113550 w 113549"/>
                  <a:gd name="connsiteY0" fmla="*/ 115010 h 115009"/>
                  <a:gd name="connsiteX1" fmla="*/ 0 w 113549"/>
                  <a:gd name="connsiteY1" fmla="*/ 0 h 115009"/>
                </a:gdLst>
                <a:ahLst/>
                <a:cxnLst>
                  <a:cxn ang="0">
                    <a:pos x="connsiteX0" y="connsiteY0"/>
                  </a:cxn>
                  <a:cxn ang="0">
                    <a:pos x="connsiteX1" y="connsiteY1"/>
                  </a:cxn>
                </a:cxnLst>
                <a:rect l="l" t="t" r="r" b="b"/>
                <a:pathLst>
                  <a:path w="113549" h="115009">
                    <a:moveTo>
                      <a:pt x="113550" y="115010"/>
                    </a:moveTo>
                    <a:cubicBezTo>
                      <a:pt x="113550" y="115010"/>
                      <a:pt x="87140" y="57505"/>
                      <a:pt x="0" y="0"/>
                    </a:cubicBezTo>
                  </a:path>
                </a:pathLst>
              </a:custGeom>
              <a:noFill/>
              <a:ln w="18233" cap="rnd">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103" name="任意多边形: 形状 43"/>
              <p:cNvSpPr/>
              <p:nvPr/>
            </p:nvSpPr>
            <p:spPr>
              <a:xfrm>
                <a:off x="3389919" y="1351092"/>
                <a:ext cx="6085" cy="183894"/>
              </a:xfrm>
              <a:custGeom>
                <a:avLst/>
                <a:gdLst>
                  <a:gd name="connsiteX0" fmla="*/ 0 w 6085"/>
                  <a:gd name="connsiteY0" fmla="*/ 183894 h 183894"/>
                  <a:gd name="connsiteX1" fmla="*/ 0 w 6085"/>
                  <a:gd name="connsiteY1" fmla="*/ 0 h 183894"/>
                </a:gdLst>
                <a:ahLst/>
                <a:cxnLst>
                  <a:cxn ang="0">
                    <a:pos x="connsiteX0" y="connsiteY0"/>
                  </a:cxn>
                  <a:cxn ang="0">
                    <a:pos x="connsiteX1" y="connsiteY1"/>
                  </a:cxn>
                </a:cxnLst>
                <a:rect l="l" t="t" r="r" b="b"/>
                <a:pathLst>
                  <a:path w="6085" h="183894">
                    <a:moveTo>
                      <a:pt x="0" y="183894"/>
                    </a:moveTo>
                    <a:lnTo>
                      <a:pt x="0" y="0"/>
                    </a:lnTo>
                  </a:path>
                </a:pathLst>
              </a:custGeom>
              <a:ln w="18233" cap="rnd">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grpSp>
        <p:sp>
          <p:nvSpPr>
            <p:cNvPr id="104" name="任意多边形: 形状 36"/>
            <p:cNvSpPr/>
            <p:nvPr/>
          </p:nvSpPr>
          <p:spPr>
            <a:xfrm>
              <a:off x="2983680" y="1385522"/>
              <a:ext cx="920558" cy="361167"/>
            </a:xfrm>
            <a:custGeom>
              <a:avLst/>
              <a:gdLst>
                <a:gd name="connsiteX0" fmla="*/ 920559 w 920558"/>
                <a:gd name="connsiteY0" fmla="*/ 242568 h 361167"/>
                <a:gd name="connsiteX1" fmla="*/ 801107 w 920558"/>
                <a:gd name="connsiteY1" fmla="*/ 167720 h 361167"/>
                <a:gd name="connsiteX2" fmla="*/ 715245 w 920558"/>
                <a:gd name="connsiteY2" fmla="*/ 94515 h 361167"/>
                <a:gd name="connsiteX3" fmla="*/ 604190 w 920558"/>
                <a:gd name="connsiteY3" fmla="*/ 72122 h 361167"/>
                <a:gd name="connsiteX4" fmla="*/ 466787 w 920558"/>
                <a:gd name="connsiteY4" fmla="*/ 97923 h 361167"/>
                <a:gd name="connsiteX5" fmla="*/ 276138 w 920558"/>
                <a:gd name="connsiteY5" fmla="*/ 111493 h 361167"/>
                <a:gd name="connsiteX6" fmla="*/ 218755 w 920558"/>
                <a:gd name="connsiteY6" fmla="*/ 139059 h 361167"/>
                <a:gd name="connsiteX7" fmla="*/ 128937 w 920558"/>
                <a:gd name="connsiteY7" fmla="*/ 51432 h 361167"/>
                <a:gd name="connsiteX8" fmla="*/ 65408 w 920558"/>
                <a:gd name="connsiteY8" fmla="*/ 5367 h 361167"/>
                <a:gd name="connsiteX9" fmla="*/ 1027 w 920558"/>
                <a:gd name="connsiteY9" fmla="*/ 12791 h 361167"/>
                <a:gd name="connsiteX10" fmla="*/ 15205 w 920558"/>
                <a:gd name="connsiteY10" fmla="*/ 39201 h 361167"/>
                <a:gd name="connsiteX11" fmla="*/ 187112 w 920558"/>
                <a:gd name="connsiteY11" fmla="*/ 211959 h 361167"/>
                <a:gd name="connsiteX12" fmla="*/ 391696 w 920558"/>
                <a:gd name="connsiteY12" fmla="*/ 309687 h 361167"/>
                <a:gd name="connsiteX13" fmla="*/ 651229 w 920558"/>
                <a:gd name="connsiteY13" fmla="*/ 300681 h 361167"/>
                <a:gd name="connsiteX14" fmla="*/ 810478 w 920558"/>
                <a:gd name="connsiteY14" fmla="*/ 361168 h 361167"/>
                <a:gd name="connsiteX15" fmla="*/ 920559 w 920558"/>
                <a:gd name="connsiteY15" fmla="*/ 242568 h 361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20558" h="361167">
                  <a:moveTo>
                    <a:pt x="920559" y="242568"/>
                  </a:moveTo>
                  <a:cubicBezTo>
                    <a:pt x="875833" y="216341"/>
                    <a:pt x="819423" y="182446"/>
                    <a:pt x="801107" y="167720"/>
                  </a:cubicBezTo>
                  <a:cubicBezTo>
                    <a:pt x="765448" y="138998"/>
                    <a:pt x="743906" y="113014"/>
                    <a:pt x="715245" y="94515"/>
                  </a:cubicBezTo>
                  <a:cubicBezTo>
                    <a:pt x="686644" y="76016"/>
                    <a:pt x="662425" y="72000"/>
                    <a:pt x="604190" y="72122"/>
                  </a:cubicBezTo>
                  <a:cubicBezTo>
                    <a:pt x="552405" y="72183"/>
                    <a:pt x="527091" y="85813"/>
                    <a:pt x="466787" y="97923"/>
                  </a:cubicBezTo>
                  <a:cubicBezTo>
                    <a:pt x="401371" y="111006"/>
                    <a:pt x="338450" y="98288"/>
                    <a:pt x="276138" y="111493"/>
                  </a:cubicBezTo>
                  <a:cubicBezTo>
                    <a:pt x="260864" y="114718"/>
                    <a:pt x="230438" y="126584"/>
                    <a:pt x="218755" y="139059"/>
                  </a:cubicBezTo>
                  <a:cubicBezTo>
                    <a:pt x="192832" y="111797"/>
                    <a:pt x="157599" y="75834"/>
                    <a:pt x="128937" y="51432"/>
                  </a:cubicBezTo>
                  <a:cubicBezTo>
                    <a:pt x="110195" y="35489"/>
                    <a:pt x="88593" y="14799"/>
                    <a:pt x="65408" y="5367"/>
                  </a:cubicBezTo>
                  <a:cubicBezTo>
                    <a:pt x="51291" y="-414"/>
                    <a:pt x="9485" y="-5586"/>
                    <a:pt x="1027" y="12791"/>
                  </a:cubicBezTo>
                  <a:cubicBezTo>
                    <a:pt x="-3598" y="22893"/>
                    <a:pt x="8512" y="31838"/>
                    <a:pt x="15205" y="39201"/>
                  </a:cubicBezTo>
                  <a:cubicBezTo>
                    <a:pt x="69972" y="99262"/>
                    <a:pt x="126686" y="157619"/>
                    <a:pt x="187112" y="211959"/>
                  </a:cubicBezTo>
                  <a:cubicBezTo>
                    <a:pt x="243095" y="262284"/>
                    <a:pt x="312101" y="309687"/>
                    <a:pt x="391696" y="309687"/>
                  </a:cubicBezTo>
                  <a:cubicBezTo>
                    <a:pt x="447253" y="309687"/>
                    <a:pt x="533420" y="302385"/>
                    <a:pt x="651229" y="300681"/>
                  </a:cubicBezTo>
                  <a:cubicBezTo>
                    <a:pt x="729606" y="299586"/>
                    <a:pt x="783277" y="336401"/>
                    <a:pt x="810478" y="361168"/>
                  </a:cubicBezTo>
                  <a:lnTo>
                    <a:pt x="920559" y="242568"/>
                  </a:lnTo>
                  <a:close/>
                </a:path>
              </a:pathLst>
            </a:custGeom>
            <a:solidFill>
              <a:srgbClr val="FFFFFF"/>
            </a:solid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105" name="任意多边形: 形状 37"/>
            <p:cNvSpPr/>
            <p:nvPr/>
          </p:nvSpPr>
          <p:spPr>
            <a:xfrm>
              <a:off x="2983741" y="1385461"/>
              <a:ext cx="980254" cy="383135"/>
            </a:xfrm>
            <a:custGeom>
              <a:avLst/>
              <a:gdLst>
                <a:gd name="connsiteX0" fmla="*/ 218755 w 980254"/>
                <a:gd name="connsiteY0" fmla="*/ 139059 h 383135"/>
                <a:gd name="connsiteX1" fmla="*/ 128937 w 980254"/>
                <a:gd name="connsiteY1" fmla="*/ 51432 h 383135"/>
                <a:gd name="connsiteX2" fmla="*/ 65408 w 980254"/>
                <a:gd name="connsiteY2" fmla="*/ 5367 h 383135"/>
                <a:gd name="connsiteX3" fmla="*/ 1027 w 980254"/>
                <a:gd name="connsiteY3" fmla="*/ 12791 h 383135"/>
                <a:gd name="connsiteX4" fmla="*/ 15205 w 980254"/>
                <a:gd name="connsiteY4" fmla="*/ 39201 h 383135"/>
                <a:gd name="connsiteX5" fmla="*/ 187112 w 980254"/>
                <a:gd name="connsiteY5" fmla="*/ 211959 h 383135"/>
                <a:gd name="connsiteX6" fmla="*/ 391696 w 980254"/>
                <a:gd name="connsiteY6" fmla="*/ 309687 h 383135"/>
                <a:gd name="connsiteX7" fmla="*/ 651229 w 980254"/>
                <a:gd name="connsiteY7" fmla="*/ 300681 h 383135"/>
                <a:gd name="connsiteX8" fmla="*/ 831289 w 980254"/>
                <a:gd name="connsiteY8" fmla="*/ 383136 h 383135"/>
                <a:gd name="connsiteX9" fmla="*/ 980254 w 980254"/>
                <a:gd name="connsiteY9" fmla="*/ 277132 h 383135"/>
                <a:gd name="connsiteX10" fmla="*/ 801046 w 980254"/>
                <a:gd name="connsiteY10" fmla="*/ 167720 h 383135"/>
                <a:gd name="connsiteX11" fmla="*/ 715184 w 980254"/>
                <a:gd name="connsiteY11" fmla="*/ 94515 h 383135"/>
                <a:gd name="connsiteX12" fmla="*/ 604129 w 980254"/>
                <a:gd name="connsiteY12" fmla="*/ 72122 h 383135"/>
                <a:gd name="connsiteX13" fmla="*/ 466726 w 980254"/>
                <a:gd name="connsiteY13" fmla="*/ 97923 h 383135"/>
                <a:gd name="connsiteX14" fmla="*/ 276077 w 980254"/>
                <a:gd name="connsiteY14" fmla="*/ 111493 h 383135"/>
                <a:gd name="connsiteX15" fmla="*/ 215590 w 980254"/>
                <a:gd name="connsiteY15" fmla="*/ 142588 h 383135"/>
                <a:gd name="connsiteX16" fmla="*/ 242670 w 980254"/>
                <a:gd name="connsiteY16" fmla="*/ 183724 h 383135"/>
                <a:gd name="connsiteX17" fmla="*/ 251067 w 980254"/>
                <a:gd name="connsiteY17" fmla="*/ 183724 h 383135"/>
                <a:gd name="connsiteX18" fmla="*/ 475549 w 980254"/>
                <a:gd name="connsiteY18" fmla="*/ 182446 h 383135"/>
                <a:gd name="connsiteX19" fmla="*/ 530377 w 980254"/>
                <a:gd name="connsiteY19" fmla="*/ 196320 h 383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0254" h="383135">
                  <a:moveTo>
                    <a:pt x="218755" y="139059"/>
                  </a:moveTo>
                  <a:cubicBezTo>
                    <a:pt x="192832" y="111797"/>
                    <a:pt x="157599" y="75834"/>
                    <a:pt x="128937" y="51432"/>
                  </a:cubicBezTo>
                  <a:cubicBezTo>
                    <a:pt x="110195" y="35489"/>
                    <a:pt x="88593" y="14799"/>
                    <a:pt x="65408" y="5367"/>
                  </a:cubicBezTo>
                  <a:cubicBezTo>
                    <a:pt x="51291" y="-414"/>
                    <a:pt x="9485" y="-5586"/>
                    <a:pt x="1027" y="12791"/>
                  </a:cubicBezTo>
                  <a:cubicBezTo>
                    <a:pt x="-3598" y="22893"/>
                    <a:pt x="8512" y="31838"/>
                    <a:pt x="15205" y="39201"/>
                  </a:cubicBezTo>
                  <a:cubicBezTo>
                    <a:pt x="69972" y="99262"/>
                    <a:pt x="126686" y="157619"/>
                    <a:pt x="187112" y="211959"/>
                  </a:cubicBezTo>
                  <a:cubicBezTo>
                    <a:pt x="243095" y="262284"/>
                    <a:pt x="312101" y="309687"/>
                    <a:pt x="391696" y="309687"/>
                  </a:cubicBezTo>
                  <a:cubicBezTo>
                    <a:pt x="447253" y="309687"/>
                    <a:pt x="533420" y="302385"/>
                    <a:pt x="651229" y="300681"/>
                  </a:cubicBezTo>
                  <a:cubicBezTo>
                    <a:pt x="769038" y="298977"/>
                    <a:pt x="831289" y="383136"/>
                    <a:pt x="831289" y="383136"/>
                  </a:cubicBezTo>
                  <a:lnTo>
                    <a:pt x="980254" y="277132"/>
                  </a:lnTo>
                  <a:cubicBezTo>
                    <a:pt x="980254" y="277132"/>
                    <a:pt x="832811" y="193399"/>
                    <a:pt x="801046" y="167720"/>
                  </a:cubicBezTo>
                  <a:cubicBezTo>
                    <a:pt x="765387" y="138998"/>
                    <a:pt x="743845" y="113014"/>
                    <a:pt x="715184" y="94515"/>
                  </a:cubicBezTo>
                  <a:cubicBezTo>
                    <a:pt x="686584" y="76016"/>
                    <a:pt x="662365" y="72000"/>
                    <a:pt x="604129" y="72122"/>
                  </a:cubicBezTo>
                  <a:cubicBezTo>
                    <a:pt x="552345" y="72183"/>
                    <a:pt x="527030" y="85813"/>
                    <a:pt x="466726" y="97923"/>
                  </a:cubicBezTo>
                  <a:cubicBezTo>
                    <a:pt x="401310" y="111006"/>
                    <a:pt x="338389" y="98288"/>
                    <a:pt x="276077" y="111493"/>
                  </a:cubicBezTo>
                  <a:cubicBezTo>
                    <a:pt x="259769" y="114962"/>
                    <a:pt x="224901" y="129383"/>
                    <a:pt x="215590" y="142588"/>
                  </a:cubicBezTo>
                  <a:cubicBezTo>
                    <a:pt x="200803" y="163521"/>
                    <a:pt x="221432" y="183724"/>
                    <a:pt x="242670" y="183724"/>
                  </a:cubicBezTo>
                  <a:lnTo>
                    <a:pt x="251067" y="183724"/>
                  </a:lnTo>
                  <a:cubicBezTo>
                    <a:pt x="251067" y="183724"/>
                    <a:pt x="416827" y="183724"/>
                    <a:pt x="475549" y="182446"/>
                  </a:cubicBezTo>
                  <a:cubicBezTo>
                    <a:pt x="534272" y="181168"/>
                    <a:pt x="530377" y="196320"/>
                    <a:pt x="530377" y="196320"/>
                  </a:cubicBezTo>
                </a:path>
              </a:pathLst>
            </a:custGeom>
            <a:no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106" name="任意多边形: 形状 38"/>
            <p:cNvSpPr/>
            <p:nvPr/>
          </p:nvSpPr>
          <p:spPr>
            <a:xfrm>
              <a:off x="3260609" y="1408841"/>
              <a:ext cx="253021" cy="87809"/>
            </a:xfrm>
            <a:custGeom>
              <a:avLst/>
              <a:gdLst>
                <a:gd name="connsiteX0" fmla="*/ 852 w 253021"/>
                <a:gd name="connsiteY0" fmla="*/ 87627 h 87809"/>
                <a:gd name="connsiteX1" fmla="*/ 191501 w 253021"/>
                <a:gd name="connsiteY1" fmla="*/ 74057 h 87809"/>
                <a:gd name="connsiteX2" fmla="*/ 253022 w 253021"/>
                <a:gd name="connsiteY2" fmla="*/ 59270 h 87809"/>
                <a:gd name="connsiteX3" fmla="*/ 134908 w 253021"/>
                <a:gd name="connsiteY3" fmla="*/ 0 h 87809"/>
                <a:gd name="connsiteX4" fmla="*/ 0 w 253021"/>
                <a:gd name="connsiteY4" fmla="*/ 87809 h 87809"/>
                <a:gd name="connsiteX5" fmla="*/ 852 w 253021"/>
                <a:gd name="connsiteY5" fmla="*/ 87627 h 8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21" h="87809">
                  <a:moveTo>
                    <a:pt x="852" y="87627"/>
                  </a:moveTo>
                  <a:cubicBezTo>
                    <a:pt x="63225" y="74483"/>
                    <a:pt x="126085" y="87201"/>
                    <a:pt x="191501" y="74057"/>
                  </a:cubicBezTo>
                  <a:cubicBezTo>
                    <a:pt x="216572" y="69006"/>
                    <a:pt x="235618" y="63773"/>
                    <a:pt x="253022" y="59270"/>
                  </a:cubicBezTo>
                  <a:cubicBezTo>
                    <a:pt x="226064" y="23367"/>
                    <a:pt x="183286" y="0"/>
                    <a:pt x="134908" y="0"/>
                  </a:cubicBezTo>
                  <a:cubicBezTo>
                    <a:pt x="74665" y="0"/>
                    <a:pt x="22941" y="36085"/>
                    <a:pt x="0" y="87809"/>
                  </a:cubicBezTo>
                  <a:cubicBezTo>
                    <a:pt x="243" y="87809"/>
                    <a:pt x="548" y="87687"/>
                    <a:pt x="852" y="87627"/>
                  </a:cubicBezTo>
                  <a:close/>
                </a:path>
              </a:pathLst>
            </a:custGeom>
            <a:solidFill>
              <a:schemeClr val="accent1"/>
            </a:solid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107" name="任意多边形: 形状 39"/>
            <p:cNvSpPr/>
            <p:nvPr/>
          </p:nvSpPr>
          <p:spPr>
            <a:xfrm>
              <a:off x="3063266" y="1387758"/>
              <a:ext cx="187241" cy="136762"/>
            </a:xfrm>
            <a:custGeom>
              <a:avLst/>
              <a:gdLst>
                <a:gd name="connsiteX0" fmla="*/ 49412 w 187241"/>
                <a:gd name="connsiteY0" fmla="*/ 49136 h 136762"/>
                <a:gd name="connsiteX1" fmla="*/ 139229 w 187241"/>
                <a:gd name="connsiteY1" fmla="*/ 136763 h 136762"/>
                <a:gd name="connsiteX2" fmla="*/ 187241 w 187241"/>
                <a:gd name="connsiteY2" fmla="*/ 111752 h 136762"/>
                <a:gd name="connsiteX3" fmla="*/ 50081 w 187241"/>
                <a:gd name="connsiteY3" fmla="*/ 3071 h 136762"/>
                <a:gd name="connsiteX4" fmla="*/ 0 w 187241"/>
                <a:gd name="connsiteY4" fmla="*/ 10252 h 136762"/>
                <a:gd name="connsiteX5" fmla="*/ 49412 w 187241"/>
                <a:gd name="connsiteY5" fmla="*/ 49136 h 13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241" h="136762">
                  <a:moveTo>
                    <a:pt x="49412" y="49136"/>
                  </a:moveTo>
                  <a:cubicBezTo>
                    <a:pt x="78073" y="73538"/>
                    <a:pt x="113306" y="109501"/>
                    <a:pt x="139229" y="136763"/>
                  </a:cubicBezTo>
                  <a:cubicBezTo>
                    <a:pt x="148844" y="126479"/>
                    <a:pt x="171115" y="116681"/>
                    <a:pt x="187241" y="111752"/>
                  </a:cubicBezTo>
                  <a:cubicBezTo>
                    <a:pt x="186937" y="111448"/>
                    <a:pt x="87870" y="13173"/>
                    <a:pt x="50081" y="3071"/>
                  </a:cubicBezTo>
                  <a:cubicBezTo>
                    <a:pt x="16978" y="-5752"/>
                    <a:pt x="2982" y="6905"/>
                    <a:pt x="0" y="10252"/>
                  </a:cubicBezTo>
                  <a:cubicBezTo>
                    <a:pt x="17769" y="20901"/>
                    <a:pt x="34503" y="36479"/>
                    <a:pt x="49412" y="49136"/>
                  </a:cubicBezTo>
                  <a:close/>
                </a:path>
              </a:pathLst>
            </a:custGeom>
            <a:solidFill>
              <a:srgbClr val="FFFFFF"/>
            </a:solid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sp>
          <p:nvSpPr>
            <p:cNvPr id="108" name="任意多边形: 形状 40"/>
            <p:cNvSpPr/>
            <p:nvPr/>
          </p:nvSpPr>
          <p:spPr>
            <a:xfrm>
              <a:off x="3769929" y="1603487"/>
              <a:ext cx="213497" cy="222572"/>
            </a:xfrm>
            <a:custGeom>
              <a:avLst/>
              <a:gdLst>
                <a:gd name="connsiteX0" fmla="*/ 208914 w 213497"/>
                <a:gd name="connsiteY0" fmla="*/ 36956 h 222572"/>
                <a:gd name="connsiteX1" fmla="*/ 209705 w 213497"/>
                <a:gd name="connsiteY1" fmla="*/ 57159 h 222572"/>
                <a:gd name="connsiteX2" fmla="*/ 60558 w 213497"/>
                <a:gd name="connsiteY2" fmla="*/ 217990 h 222572"/>
                <a:gd name="connsiteX3" fmla="*/ 40355 w 213497"/>
                <a:gd name="connsiteY3" fmla="*/ 218781 h 222572"/>
                <a:gd name="connsiteX4" fmla="*/ 4574 w 213497"/>
                <a:gd name="connsiteY4" fmla="*/ 185617 h 222572"/>
                <a:gd name="connsiteX5" fmla="*/ 3844 w 213497"/>
                <a:gd name="connsiteY5" fmla="*/ 165414 h 222572"/>
                <a:gd name="connsiteX6" fmla="*/ 152992 w 213497"/>
                <a:gd name="connsiteY6" fmla="*/ 4583 h 222572"/>
                <a:gd name="connsiteX7" fmla="*/ 173194 w 213497"/>
                <a:gd name="connsiteY7" fmla="*/ 3792 h 222572"/>
                <a:gd name="connsiteX8" fmla="*/ 208914 w 213497"/>
                <a:gd name="connsiteY8" fmla="*/ 36956 h 22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497" h="222572">
                  <a:moveTo>
                    <a:pt x="208914" y="36956"/>
                  </a:moveTo>
                  <a:cubicBezTo>
                    <a:pt x="214695" y="42311"/>
                    <a:pt x="215060" y="51378"/>
                    <a:pt x="209705" y="57159"/>
                  </a:cubicBezTo>
                  <a:lnTo>
                    <a:pt x="60558" y="217990"/>
                  </a:lnTo>
                  <a:cubicBezTo>
                    <a:pt x="55203" y="223771"/>
                    <a:pt x="46136" y="224136"/>
                    <a:pt x="40355" y="218781"/>
                  </a:cubicBezTo>
                  <a:lnTo>
                    <a:pt x="4574" y="185617"/>
                  </a:lnTo>
                  <a:cubicBezTo>
                    <a:pt x="-1207" y="180262"/>
                    <a:pt x="-1572" y="171195"/>
                    <a:pt x="3844" y="165414"/>
                  </a:cubicBezTo>
                  <a:lnTo>
                    <a:pt x="152992" y="4583"/>
                  </a:lnTo>
                  <a:cubicBezTo>
                    <a:pt x="158407" y="-1198"/>
                    <a:pt x="167413" y="-1563"/>
                    <a:pt x="173194" y="3792"/>
                  </a:cubicBezTo>
                  <a:lnTo>
                    <a:pt x="208914" y="36956"/>
                  </a:lnTo>
                  <a:close/>
                </a:path>
              </a:pathLst>
            </a:custGeom>
            <a:solidFill>
              <a:schemeClr val="accent3"/>
            </a:solidFill>
            <a:ln w="18233" cap="flat">
              <a:solidFill>
                <a:srgbClr val="000000"/>
              </a:solidFill>
              <a:prstDash val="solid"/>
              <a:round/>
            </a:ln>
          </p:spPr>
          <p:txBody>
            <a:bodyPr rtlCol="0" anchor="ctr"/>
            <a:lstStyle/>
            <a:p>
              <a:endParaRPr lang="zh-CN" altLang="en-US" sz="2000">
                <a:latin typeface="微软雅黑" panose="020B0503020204020204" charset="-122"/>
                <a:ea typeface="微软雅黑" panose="020B0503020204020204" charset="-122"/>
                <a:cs typeface="+mn-ea"/>
                <a:sym typeface="+mn-lt"/>
              </a:endParaRPr>
            </a:p>
          </p:txBody>
        </p:sp>
      </p:grpSp>
      <p:pic>
        <p:nvPicPr>
          <p:cNvPr id="12" name="图片 11" descr="截屏2026-04-30 15.27.35"/>
          <p:cNvPicPr>
            <a:picLocks noChangeAspect="1"/>
          </p:cNvPicPr>
          <p:nvPr/>
        </p:nvPicPr>
        <p:blipFill>
          <a:blip r:embed="rId7"/>
          <a:stretch>
            <a:fillRect/>
          </a:stretch>
        </p:blipFill>
        <p:spPr>
          <a:xfrm>
            <a:off x="1096645" y="1621155"/>
            <a:ext cx="4799330" cy="2453640"/>
          </a:xfrm>
          <a:prstGeom prst="rect">
            <a:avLst/>
          </a:prstGeom>
        </p:spPr>
      </p:pic>
      <p:sp>
        <p:nvSpPr>
          <p:cNvPr id="14" name="Text Box 10"/>
          <p:cNvSpPr txBox="1">
            <a:spLocks noChangeArrowheads="1"/>
          </p:cNvSpPr>
          <p:nvPr/>
        </p:nvSpPr>
        <p:spPr bwMode="auto">
          <a:xfrm>
            <a:off x="6080125" y="4486275"/>
            <a:ext cx="2409825" cy="1214755"/>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defTabSz="1450975">
              <a:lnSpc>
                <a:spcPct val="150000"/>
              </a:lnSpc>
              <a:buFont typeface="Arial" panose="020B0604020202090204" pitchFamily="34" charset="0"/>
              <a:buNone/>
              <a:defRPr/>
            </a:pPr>
            <a:r>
              <a:rPr kumimoji="0" lang="en-US" altLang="zh-CN" sz="20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rPr>
              <a:t>02 </a:t>
            </a:r>
            <a:r>
              <a:rPr kumimoji="0" lang="zh-CN" altLang="en-US" sz="20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rPr>
              <a:t>技术侧突破</a:t>
            </a:r>
            <a:endParaRPr kumimoji="0" lang="zh-CN" altLang="en-US" sz="20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algn="l" defTabSz="1450975">
              <a:lnSpc>
                <a:spcPct val="150000"/>
              </a:lnSpc>
              <a:buClrTx/>
              <a:buSzTx/>
              <a:buFont typeface="Arial" panose="020B0604020202090204" pitchFamily="34" charset="0"/>
              <a:buChar char="•"/>
              <a:defRPr/>
            </a:pPr>
            <a:r>
              <a:rPr kumimoji="0" lang="zh-CN" altLang="en-US" sz="15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电解槽降本</a:t>
            </a:r>
            <a:endParaRPr kumimoji="0" lang="zh-CN" altLang="en-US" sz="15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algn="l" defTabSz="1450975">
              <a:lnSpc>
                <a:spcPct val="150000"/>
              </a:lnSpc>
              <a:buClrTx/>
              <a:buSzTx/>
              <a:buFont typeface="Arial" panose="020B0604020202090204" pitchFamily="34" charset="0"/>
              <a:buChar char="•"/>
              <a:defRPr/>
            </a:pPr>
            <a:r>
              <a:rPr kumimoji="0" lang="zh-CN" altLang="en-US" sz="15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燃料电池寿命提升</a:t>
            </a:r>
            <a:endParaRPr kumimoji="0" lang="zh-CN" altLang="en-US" sz="15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17" name="Text Box 10"/>
          <p:cNvSpPr txBox="1">
            <a:spLocks noChangeArrowheads="1"/>
          </p:cNvSpPr>
          <p:nvPr/>
        </p:nvSpPr>
        <p:spPr bwMode="auto">
          <a:xfrm>
            <a:off x="9255760" y="4459605"/>
            <a:ext cx="2409825" cy="1214755"/>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defTabSz="1450975">
              <a:lnSpc>
                <a:spcPct val="150000"/>
              </a:lnSpc>
              <a:buFont typeface="Arial" panose="020B0604020202090204" pitchFamily="34" charset="0"/>
              <a:buNone/>
              <a:defRPr/>
            </a:pPr>
            <a:r>
              <a:rPr kumimoji="0" lang="en-US" altLang="zh-CN" sz="20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rPr>
              <a:t>03 </a:t>
            </a:r>
            <a:r>
              <a:rPr kumimoji="0" lang="zh-CN" altLang="en-US" sz="20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rPr>
              <a:t>成本趋势</a:t>
            </a:r>
            <a:endParaRPr kumimoji="0" lang="zh-CN" altLang="en-US" sz="20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Arial" panose="020B0604020202090204" pitchFamily="34" charset="0"/>
              <a:buChar char="•"/>
              <a:defRPr/>
            </a:pPr>
            <a:r>
              <a:rPr kumimoji="0" lang="zh-CN" altLang="en-US" sz="15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绿氢成本持续下降</a:t>
            </a:r>
            <a:endParaRPr kumimoji="0" lang="zh-CN" altLang="en-US" sz="15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a:p>
            <a:pPr marL="285750" indent="-285750" defTabSz="1450975">
              <a:lnSpc>
                <a:spcPct val="150000"/>
              </a:lnSpc>
              <a:buFont typeface="Arial" panose="020B0604020202090204" pitchFamily="34" charset="0"/>
              <a:buChar char="•"/>
              <a:defRPr/>
            </a:pPr>
            <a:r>
              <a:rPr kumimoji="0" lang="zh-CN" altLang="en-US" sz="15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rPr>
              <a:t>规模化带动商业化</a:t>
            </a:r>
            <a:endParaRPr kumimoji="0" lang="zh-CN" altLang="en-US" sz="1500" i="0" u="none" strike="noStrike" kern="1200" cap="none" spc="0" normalizeH="0" baseline="0" noProof="0" dirty="0">
              <a:ln>
                <a:noFill/>
              </a:ln>
              <a:solidFill>
                <a:schemeClr val="bg2">
                  <a:lumMod val="50000"/>
                </a:schemeClr>
              </a:solidFill>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19" name="虚尾箭头 18"/>
          <p:cNvSpPr/>
          <p:nvPr/>
        </p:nvSpPr>
        <p:spPr>
          <a:xfrm>
            <a:off x="5408295" y="5070475"/>
            <a:ext cx="485775" cy="220980"/>
          </a:xfrm>
          <a:prstGeom prst="stripedRightArrow">
            <a:avLst/>
          </a:prstGeom>
          <a:gradFill>
            <a:gsLst>
              <a:gs pos="0">
                <a:schemeClr val="accent2"/>
              </a:gs>
              <a:gs pos="100000">
                <a:schemeClr val="bg2"/>
              </a:gs>
            </a:gsLst>
            <a:lin ang="2700000" scaled="0"/>
          </a:gradFill>
        </p:spPr>
        <p:style>
          <a:lnRef idx="2">
            <a:schemeClr val="lt1"/>
          </a:lnRef>
          <a:fillRef idx="1">
            <a:schemeClr val="accent1"/>
          </a:fillRef>
          <a:effectRef idx="1">
            <a:schemeClr val="accent1"/>
          </a:effectRef>
          <a:fontRef idx="minor">
            <a:schemeClr val="lt1"/>
          </a:fontRef>
        </p:style>
        <p:txBody>
          <a:bodyPr rtlCol="0" anchor="ctr"/>
          <a:p>
            <a:pPr algn="ctr"/>
            <a:endParaRPr lang="zh-CN" altLang="en-US"/>
          </a:p>
        </p:txBody>
      </p:sp>
      <p:sp>
        <p:nvSpPr>
          <p:cNvPr id="20" name="虚尾箭头 19"/>
          <p:cNvSpPr/>
          <p:nvPr/>
        </p:nvSpPr>
        <p:spPr>
          <a:xfrm>
            <a:off x="8387715" y="5070475"/>
            <a:ext cx="485775" cy="220980"/>
          </a:xfrm>
          <a:prstGeom prst="stripedRightArrow">
            <a:avLst/>
          </a:prstGeom>
          <a:gradFill>
            <a:gsLst>
              <a:gs pos="0">
                <a:schemeClr val="accent2"/>
              </a:gs>
              <a:gs pos="100000">
                <a:schemeClr val="bg2"/>
              </a:gs>
            </a:gsLst>
            <a:lin ang="2700000" scaled="0"/>
          </a:gradFill>
        </p:spPr>
        <p:style>
          <a:lnRef idx="2">
            <a:schemeClr val="lt1"/>
          </a:lnRef>
          <a:fillRef idx="1">
            <a:schemeClr val="accent1"/>
          </a:fillRef>
          <a:effectRef idx="1">
            <a:schemeClr val="accent1"/>
          </a:effectRef>
          <a:fontRef idx="minor">
            <a:schemeClr val="lt1"/>
          </a:fontRef>
        </p:style>
        <p:txBody>
          <a:bodyPr rtlCol="0" anchor="ctr"/>
          <a:p>
            <a:pPr algn="ctr"/>
            <a:endParaRPr lang="zh-CN" altLang="en-US"/>
          </a:p>
        </p:txBody>
      </p:sp>
      <p:sp>
        <p:nvSpPr>
          <p:cNvPr id="21" name="文本框 20"/>
          <p:cNvSpPr txBox="1"/>
          <p:nvPr/>
        </p:nvSpPr>
        <p:spPr>
          <a:xfrm>
            <a:off x="1408660" y="6058702"/>
            <a:ext cx="1486250" cy="429895"/>
          </a:xfrm>
          <a:prstGeom prst="rect">
            <a:avLst/>
          </a:prstGeom>
          <a:noFill/>
        </p:spPr>
        <p:txBody>
          <a:bodyPr wrap="square">
            <a:spAutoFit/>
          </a:bodyPr>
          <a:p>
            <a:pPr lvl="0" algn="ctr">
              <a:spcBef>
                <a:spcPts val="0"/>
              </a:spcBef>
              <a:spcAft>
                <a:spcPts val="0"/>
              </a:spcAft>
              <a:buClrTx/>
              <a:buSzTx/>
              <a:buFontTx/>
              <a:defRPr/>
            </a:pPr>
            <a:r>
              <a:rPr lang="zh-CN" altLang="en-US" sz="2200" b="1" noProof="0" dirty="0">
                <a:ln>
                  <a:noFill/>
                </a:ln>
                <a:solidFill>
                  <a:schemeClr val="bg2">
                    <a:lumMod val="50000"/>
                  </a:schemeClr>
                </a:solidFill>
                <a:effectLst>
                  <a:reflection blurRad="6350" stA="60000" endA="900" endPos="58000" dir="5400000" sy="-100000" algn="bl" rotWithShape="0"/>
                </a:effectLst>
                <a:uLnTx/>
                <a:uFillTx/>
                <a:latin typeface="微软雅黑" panose="020B0503020204020204" charset="-122"/>
                <a:ea typeface="微软雅黑" panose="020B0503020204020204" charset="-122"/>
                <a:cs typeface="+mn-ea"/>
                <a:sym typeface="+mn-lt"/>
              </a:rPr>
              <a:t>关键挑战</a:t>
            </a:r>
            <a:endParaRPr lang="zh-CN" altLang="en-US" sz="2200" b="1" noProof="0" dirty="0">
              <a:ln>
                <a:noFill/>
              </a:ln>
              <a:solidFill>
                <a:schemeClr val="bg2">
                  <a:lumMod val="50000"/>
                </a:schemeClr>
              </a:solidFill>
              <a:effectLst>
                <a:reflection blurRad="6350" stA="60000" endA="900" endPos="58000" dir="5400000" sy="-100000" algn="bl" rotWithShape="0"/>
              </a:effectLst>
              <a:uLnTx/>
              <a:uFillTx/>
              <a:latin typeface="微软雅黑" panose="020B0503020204020204" charset="-122"/>
              <a:ea typeface="微软雅黑" panose="020B0503020204020204" charset="-122"/>
              <a:cs typeface="+mn-ea"/>
              <a:sym typeface="+mn-lt"/>
            </a:endParaRPr>
          </a:p>
        </p:txBody>
      </p:sp>
      <p:sp>
        <p:nvSpPr>
          <p:cNvPr id="22" name="Text Box 10"/>
          <p:cNvSpPr txBox="1">
            <a:spLocks noChangeArrowheads="1"/>
          </p:cNvSpPr>
          <p:nvPr/>
        </p:nvSpPr>
        <p:spPr bwMode="auto">
          <a:xfrm>
            <a:off x="3395980" y="5992495"/>
            <a:ext cx="2409825" cy="522605"/>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defTabSz="1450975">
              <a:lnSpc>
                <a:spcPct val="150000"/>
              </a:lnSpc>
              <a:buFont typeface="Arial" panose="020B0604020202090204" pitchFamily="34" charset="0"/>
              <a:buNone/>
              <a:defRPr/>
            </a:pPr>
            <a:r>
              <a:rPr kumimoji="0" sz="200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lt"/>
              </a:rPr>
              <a:t>制氢成本高</a:t>
            </a:r>
            <a:endParaRPr kumimoji="0" sz="200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23" name="Text Box 10"/>
          <p:cNvSpPr txBox="1">
            <a:spLocks noChangeArrowheads="1"/>
          </p:cNvSpPr>
          <p:nvPr/>
        </p:nvSpPr>
        <p:spPr bwMode="auto">
          <a:xfrm>
            <a:off x="6346825" y="5977255"/>
            <a:ext cx="2409825" cy="522605"/>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defTabSz="1450975">
              <a:lnSpc>
                <a:spcPct val="150000"/>
              </a:lnSpc>
              <a:buFont typeface="Arial" panose="020B0604020202090204" pitchFamily="34" charset="0"/>
              <a:buNone/>
              <a:defRPr/>
            </a:pPr>
            <a:r>
              <a:rPr kumimoji="0" sz="200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lt"/>
              </a:rPr>
              <a:t>储运难度大</a:t>
            </a:r>
            <a:endParaRPr kumimoji="0" sz="200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24" name="Text Box 10"/>
          <p:cNvSpPr txBox="1">
            <a:spLocks noChangeArrowheads="1"/>
          </p:cNvSpPr>
          <p:nvPr/>
        </p:nvSpPr>
        <p:spPr bwMode="auto">
          <a:xfrm>
            <a:off x="9385935" y="5976620"/>
            <a:ext cx="2409825" cy="522605"/>
          </a:xfrm>
          <a:prstGeom prst="rect">
            <a:avLst/>
          </a:prstGeom>
          <a:noFill/>
          <a:ln w="9525">
            <a:noFill/>
            <a:miter lim="800000"/>
          </a:ln>
        </p:spPr>
        <p:txBody>
          <a:bodyPr wrap="squar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defTabSz="1450975">
              <a:lnSpc>
                <a:spcPct val="150000"/>
              </a:lnSpc>
              <a:buFont typeface="Arial" panose="020B0604020202090204" pitchFamily="34" charset="0"/>
              <a:buNone/>
              <a:defRPr/>
            </a:pPr>
            <a:r>
              <a:rPr kumimoji="0" sz="200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lt"/>
              </a:rPr>
              <a:t>基础设施不足</a:t>
            </a:r>
            <a:endParaRPr kumimoji="0" sz="2000" b="1" i="0" u="none" strike="noStrike" kern="1200" cap="none" spc="0" normalizeH="0" baseline="0" noProof="0" dirty="0">
              <a:ln>
                <a:noFill/>
              </a:ln>
              <a:solidFill>
                <a:schemeClr val="tx1">
                  <a:lumMod val="85000"/>
                  <a:lumOff val="15000"/>
                </a:schemeClr>
              </a:solidFill>
              <a:effectLst/>
              <a:uLnTx/>
              <a:uFillTx/>
              <a:latin typeface="微软雅黑" panose="020B0503020204020204" charset="-122"/>
              <a:ea typeface="微软雅黑" panose="020B0503020204020204" charset="-122"/>
              <a:cs typeface="微软雅黑" panose="020B0503020204020204" charset="-122"/>
              <a:sym typeface="+mn-lt"/>
            </a:endParaRPr>
          </a:p>
        </p:txBody>
      </p:sp>
      <p:grpSp>
        <p:nvGrpSpPr>
          <p:cNvPr id="25" name="图形 2"/>
          <p:cNvGrpSpPr/>
          <p:nvPr/>
        </p:nvGrpSpPr>
        <p:grpSpPr>
          <a:xfrm>
            <a:off x="942832" y="6031636"/>
            <a:ext cx="527079" cy="374292"/>
            <a:chOff x="2983680" y="1116116"/>
            <a:chExt cx="999745" cy="709943"/>
          </a:xfrm>
        </p:grpSpPr>
        <p:sp>
          <p:nvSpPr>
            <p:cNvPr id="26" name="任意多边形: 形状 33"/>
            <p:cNvSpPr/>
            <p:nvPr/>
          </p:nvSpPr>
          <p:spPr>
            <a:xfrm>
              <a:off x="3422508" y="1116116"/>
              <a:ext cx="192208" cy="192163"/>
            </a:xfrm>
            <a:custGeom>
              <a:avLst/>
              <a:gdLst>
                <a:gd name="connsiteX0" fmla="*/ 151609 w 192208"/>
                <a:gd name="connsiteY0" fmla="*/ 151609 h 192163"/>
                <a:gd name="connsiteX1" fmla="*/ 1488 w 192208"/>
                <a:gd name="connsiteY1" fmla="*/ 190676 h 192163"/>
                <a:gd name="connsiteX2" fmla="*/ 40555 w 192208"/>
                <a:gd name="connsiteY2" fmla="*/ 40555 h 192163"/>
                <a:gd name="connsiteX3" fmla="*/ 190737 w 192208"/>
                <a:gd name="connsiteY3" fmla="*/ 1488 h 192163"/>
                <a:gd name="connsiteX4" fmla="*/ 151609 w 192208"/>
                <a:gd name="connsiteY4" fmla="*/ 151609 h 192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208" h="192163">
                  <a:moveTo>
                    <a:pt x="151609" y="151609"/>
                  </a:moveTo>
                  <a:cubicBezTo>
                    <a:pt x="99337" y="203881"/>
                    <a:pt x="1488" y="190676"/>
                    <a:pt x="1488" y="190676"/>
                  </a:cubicBezTo>
                  <a:cubicBezTo>
                    <a:pt x="1488" y="190676"/>
                    <a:pt x="-11717" y="92765"/>
                    <a:pt x="40555" y="40555"/>
                  </a:cubicBezTo>
                  <a:cubicBezTo>
                    <a:pt x="92826" y="-11717"/>
                    <a:pt x="190737" y="1488"/>
                    <a:pt x="190737" y="1488"/>
                  </a:cubicBezTo>
                  <a:cubicBezTo>
                    <a:pt x="190737" y="1488"/>
                    <a:pt x="203881" y="99337"/>
                    <a:pt x="151609" y="151609"/>
                  </a:cubicBezTo>
                  <a:close/>
                </a:path>
              </a:pathLst>
            </a:custGeom>
            <a:solidFill>
              <a:schemeClr val="accent3"/>
            </a:solidFill>
            <a:ln w="18233" cap="flat">
              <a:solidFill>
                <a:srgbClr val="000000"/>
              </a:solidFill>
              <a:prstDash val="solid"/>
              <a:round/>
            </a:ln>
          </p:spPr>
          <p:txBody>
            <a:bodyPr rtlCol="0" anchor="ctr"/>
            <a:p>
              <a:endParaRPr lang="zh-CN" altLang="en-US" sz="2000">
                <a:latin typeface="微软雅黑" panose="020B0503020204020204" charset="-122"/>
                <a:ea typeface="微软雅黑" panose="020B0503020204020204" charset="-122"/>
                <a:cs typeface="+mn-ea"/>
                <a:sym typeface="+mn-lt"/>
              </a:endParaRPr>
            </a:p>
          </p:txBody>
        </p:sp>
        <p:sp>
          <p:nvSpPr>
            <p:cNvPr id="27" name="任意多边形: 形状 34"/>
            <p:cNvSpPr/>
            <p:nvPr/>
          </p:nvSpPr>
          <p:spPr>
            <a:xfrm>
              <a:off x="3179173" y="1160511"/>
              <a:ext cx="175225" cy="151233"/>
            </a:xfrm>
            <a:custGeom>
              <a:avLst/>
              <a:gdLst>
                <a:gd name="connsiteX0" fmla="*/ 46142 w 175225"/>
                <a:gd name="connsiteY0" fmla="*/ 126991 h 151233"/>
                <a:gd name="connsiteX1" fmla="*/ 175209 w 175225"/>
                <a:gd name="connsiteY1" fmla="*/ 146220 h 151233"/>
                <a:gd name="connsiteX2" fmla="*/ 129083 w 175225"/>
                <a:gd name="connsiteY2" fmla="*/ 24213 h 151233"/>
                <a:gd name="connsiteX3" fmla="*/ 16 w 175225"/>
                <a:gd name="connsiteY3" fmla="*/ 5044 h 151233"/>
                <a:gd name="connsiteX4" fmla="*/ 46142 w 175225"/>
                <a:gd name="connsiteY4" fmla="*/ 126991 h 151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25" h="151233">
                  <a:moveTo>
                    <a:pt x="46142" y="126991"/>
                  </a:moveTo>
                  <a:cubicBezTo>
                    <a:pt x="94519" y="165997"/>
                    <a:pt x="175209" y="146220"/>
                    <a:pt x="175209" y="146220"/>
                  </a:cubicBezTo>
                  <a:cubicBezTo>
                    <a:pt x="175209" y="146220"/>
                    <a:pt x="177460" y="63219"/>
                    <a:pt x="129083" y="24213"/>
                  </a:cubicBezTo>
                  <a:cubicBezTo>
                    <a:pt x="80706" y="-14794"/>
                    <a:pt x="16" y="5044"/>
                    <a:pt x="16" y="5044"/>
                  </a:cubicBezTo>
                  <a:cubicBezTo>
                    <a:pt x="16" y="5044"/>
                    <a:pt x="-2235" y="87985"/>
                    <a:pt x="46142" y="126991"/>
                  </a:cubicBezTo>
                  <a:close/>
                </a:path>
              </a:pathLst>
            </a:custGeom>
            <a:solidFill>
              <a:schemeClr val="accent3"/>
            </a:solidFill>
            <a:ln w="18233" cap="flat">
              <a:solidFill>
                <a:srgbClr val="000000"/>
              </a:solidFill>
              <a:prstDash val="solid"/>
              <a:round/>
            </a:ln>
          </p:spPr>
          <p:txBody>
            <a:bodyPr rtlCol="0" anchor="ctr"/>
            <a:p>
              <a:endParaRPr lang="zh-CN" altLang="en-US" sz="2000">
                <a:latin typeface="微软雅黑" panose="020B0503020204020204" charset="-122"/>
                <a:ea typeface="微软雅黑" panose="020B0503020204020204" charset="-122"/>
                <a:cs typeface="+mn-ea"/>
                <a:sym typeface="+mn-lt"/>
              </a:endParaRPr>
            </a:p>
          </p:txBody>
        </p:sp>
        <p:grpSp>
          <p:nvGrpSpPr>
            <p:cNvPr id="28" name="图形 2"/>
            <p:cNvGrpSpPr/>
            <p:nvPr/>
          </p:nvGrpSpPr>
          <p:grpSpPr>
            <a:xfrm>
              <a:off x="3276369" y="1213141"/>
              <a:ext cx="251561" cy="321845"/>
              <a:chOff x="3276369" y="1213141"/>
              <a:chExt cx="251561" cy="321845"/>
            </a:xfrm>
            <a:noFill/>
          </p:grpSpPr>
          <p:sp>
            <p:nvSpPr>
              <p:cNvPr id="29" name="任意多边形: 形状 41"/>
              <p:cNvSpPr/>
              <p:nvPr/>
            </p:nvSpPr>
            <p:spPr>
              <a:xfrm>
                <a:off x="3389919" y="1213141"/>
                <a:ext cx="138011" cy="137951"/>
              </a:xfrm>
              <a:custGeom>
                <a:avLst/>
                <a:gdLst>
                  <a:gd name="connsiteX0" fmla="*/ 0 w 138011"/>
                  <a:gd name="connsiteY0" fmla="*/ 137951 h 137951"/>
                  <a:gd name="connsiteX1" fmla="*/ 138012 w 138011"/>
                  <a:gd name="connsiteY1" fmla="*/ 0 h 137951"/>
                </a:gdLst>
                <a:ahLst/>
                <a:cxnLst>
                  <a:cxn ang="0">
                    <a:pos x="connsiteX0" y="connsiteY0"/>
                  </a:cxn>
                  <a:cxn ang="0">
                    <a:pos x="connsiteX1" y="connsiteY1"/>
                  </a:cxn>
                </a:cxnLst>
                <a:rect l="l" t="t" r="r" b="b"/>
                <a:pathLst>
                  <a:path w="138011" h="137951">
                    <a:moveTo>
                      <a:pt x="0" y="137951"/>
                    </a:moveTo>
                    <a:cubicBezTo>
                      <a:pt x="0" y="137951"/>
                      <a:pt x="84097" y="11258"/>
                      <a:pt x="138012" y="0"/>
                    </a:cubicBezTo>
                  </a:path>
                </a:pathLst>
              </a:custGeom>
              <a:noFill/>
              <a:ln w="18233" cap="rnd">
                <a:solidFill>
                  <a:srgbClr val="000000"/>
                </a:solidFill>
                <a:prstDash val="solid"/>
                <a:round/>
              </a:ln>
            </p:spPr>
            <p:txBody>
              <a:bodyPr rtlCol="0" anchor="ctr"/>
              <a:p>
                <a:endParaRPr lang="zh-CN" altLang="en-US" sz="2000">
                  <a:latin typeface="微软雅黑" panose="020B0503020204020204" charset="-122"/>
                  <a:ea typeface="微软雅黑" panose="020B0503020204020204" charset="-122"/>
                  <a:cs typeface="+mn-ea"/>
                  <a:sym typeface="+mn-lt"/>
                </a:endParaRPr>
              </a:p>
            </p:txBody>
          </p:sp>
          <p:sp>
            <p:nvSpPr>
              <p:cNvPr id="30" name="任意多边形: 形状 42"/>
              <p:cNvSpPr/>
              <p:nvPr/>
            </p:nvSpPr>
            <p:spPr>
              <a:xfrm>
                <a:off x="3276369" y="1236083"/>
                <a:ext cx="113549" cy="115009"/>
              </a:xfrm>
              <a:custGeom>
                <a:avLst/>
                <a:gdLst>
                  <a:gd name="connsiteX0" fmla="*/ 113550 w 113549"/>
                  <a:gd name="connsiteY0" fmla="*/ 115010 h 115009"/>
                  <a:gd name="connsiteX1" fmla="*/ 0 w 113549"/>
                  <a:gd name="connsiteY1" fmla="*/ 0 h 115009"/>
                </a:gdLst>
                <a:ahLst/>
                <a:cxnLst>
                  <a:cxn ang="0">
                    <a:pos x="connsiteX0" y="connsiteY0"/>
                  </a:cxn>
                  <a:cxn ang="0">
                    <a:pos x="connsiteX1" y="connsiteY1"/>
                  </a:cxn>
                </a:cxnLst>
                <a:rect l="l" t="t" r="r" b="b"/>
                <a:pathLst>
                  <a:path w="113549" h="115009">
                    <a:moveTo>
                      <a:pt x="113550" y="115010"/>
                    </a:moveTo>
                    <a:cubicBezTo>
                      <a:pt x="113550" y="115010"/>
                      <a:pt x="87140" y="57505"/>
                      <a:pt x="0" y="0"/>
                    </a:cubicBezTo>
                  </a:path>
                </a:pathLst>
              </a:custGeom>
              <a:noFill/>
              <a:ln w="18233" cap="rnd">
                <a:solidFill>
                  <a:srgbClr val="000000"/>
                </a:solidFill>
                <a:prstDash val="solid"/>
                <a:round/>
              </a:ln>
            </p:spPr>
            <p:txBody>
              <a:bodyPr rtlCol="0" anchor="ctr"/>
              <a:p>
                <a:endParaRPr lang="zh-CN" altLang="en-US" sz="2000">
                  <a:latin typeface="微软雅黑" panose="020B0503020204020204" charset="-122"/>
                  <a:ea typeface="微软雅黑" panose="020B0503020204020204" charset="-122"/>
                  <a:cs typeface="+mn-ea"/>
                  <a:sym typeface="+mn-lt"/>
                </a:endParaRPr>
              </a:p>
            </p:txBody>
          </p:sp>
          <p:sp>
            <p:nvSpPr>
              <p:cNvPr id="31" name="任意多边形: 形状 43"/>
              <p:cNvSpPr/>
              <p:nvPr/>
            </p:nvSpPr>
            <p:spPr>
              <a:xfrm>
                <a:off x="3389919" y="1351092"/>
                <a:ext cx="6085" cy="183894"/>
              </a:xfrm>
              <a:custGeom>
                <a:avLst/>
                <a:gdLst>
                  <a:gd name="connsiteX0" fmla="*/ 0 w 6085"/>
                  <a:gd name="connsiteY0" fmla="*/ 183894 h 183894"/>
                  <a:gd name="connsiteX1" fmla="*/ 0 w 6085"/>
                  <a:gd name="connsiteY1" fmla="*/ 0 h 183894"/>
                </a:gdLst>
                <a:ahLst/>
                <a:cxnLst>
                  <a:cxn ang="0">
                    <a:pos x="connsiteX0" y="connsiteY0"/>
                  </a:cxn>
                  <a:cxn ang="0">
                    <a:pos x="connsiteX1" y="connsiteY1"/>
                  </a:cxn>
                </a:cxnLst>
                <a:rect l="l" t="t" r="r" b="b"/>
                <a:pathLst>
                  <a:path w="6085" h="183894">
                    <a:moveTo>
                      <a:pt x="0" y="183894"/>
                    </a:moveTo>
                    <a:lnTo>
                      <a:pt x="0" y="0"/>
                    </a:lnTo>
                  </a:path>
                </a:pathLst>
              </a:custGeom>
              <a:ln w="18233" cap="rnd">
                <a:solidFill>
                  <a:srgbClr val="000000"/>
                </a:solidFill>
                <a:prstDash val="solid"/>
                <a:round/>
              </a:ln>
            </p:spPr>
            <p:txBody>
              <a:bodyPr rtlCol="0" anchor="ctr"/>
              <a:p>
                <a:endParaRPr lang="zh-CN" altLang="en-US" sz="2000">
                  <a:latin typeface="微软雅黑" panose="020B0503020204020204" charset="-122"/>
                  <a:ea typeface="微软雅黑" panose="020B0503020204020204" charset="-122"/>
                  <a:cs typeface="+mn-ea"/>
                  <a:sym typeface="+mn-lt"/>
                </a:endParaRPr>
              </a:p>
            </p:txBody>
          </p:sp>
        </p:grpSp>
        <p:sp>
          <p:nvSpPr>
            <p:cNvPr id="32" name="任意多边形: 形状 36"/>
            <p:cNvSpPr/>
            <p:nvPr/>
          </p:nvSpPr>
          <p:spPr>
            <a:xfrm>
              <a:off x="2983680" y="1385522"/>
              <a:ext cx="920558" cy="361167"/>
            </a:xfrm>
            <a:custGeom>
              <a:avLst/>
              <a:gdLst>
                <a:gd name="connsiteX0" fmla="*/ 920559 w 920558"/>
                <a:gd name="connsiteY0" fmla="*/ 242568 h 361167"/>
                <a:gd name="connsiteX1" fmla="*/ 801107 w 920558"/>
                <a:gd name="connsiteY1" fmla="*/ 167720 h 361167"/>
                <a:gd name="connsiteX2" fmla="*/ 715245 w 920558"/>
                <a:gd name="connsiteY2" fmla="*/ 94515 h 361167"/>
                <a:gd name="connsiteX3" fmla="*/ 604190 w 920558"/>
                <a:gd name="connsiteY3" fmla="*/ 72122 h 361167"/>
                <a:gd name="connsiteX4" fmla="*/ 466787 w 920558"/>
                <a:gd name="connsiteY4" fmla="*/ 97923 h 361167"/>
                <a:gd name="connsiteX5" fmla="*/ 276138 w 920558"/>
                <a:gd name="connsiteY5" fmla="*/ 111493 h 361167"/>
                <a:gd name="connsiteX6" fmla="*/ 218755 w 920558"/>
                <a:gd name="connsiteY6" fmla="*/ 139059 h 361167"/>
                <a:gd name="connsiteX7" fmla="*/ 128937 w 920558"/>
                <a:gd name="connsiteY7" fmla="*/ 51432 h 361167"/>
                <a:gd name="connsiteX8" fmla="*/ 65408 w 920558"/>
                <a:gd name="connsiteY8" fmla="*/ 5367 h 361167"/>
                <a:gd name="connsiteX9" fmla="*/ 1027 w 920558"/>
                <a:gd name="connsiteY9" fmla="*/ 12791 h 361167"/>
                <a:gd name="connsiteX10" fmla="*/ 15205 w 920558"/>
                <a:gd name="connsiteY10" fmla="*/ 39201 h 361167"/>
                <a:gd name="connsiteX11" fmla="*/ 187112 w 920558"/>
                <a:gd name="connsiteY11" fmla="*/ 211959 h 361167"/>
                <a:gd name="connsiteX12" fmla="*/ 391696 w 920558"/>
                <a:gd name="connsiteY12" fmla="*/ 309687 h 361167"/>
                <a:gd name="connsiteX13" fmla="*/ 651229 w 920558"/>
                <a:gd name="connsiteY13" fmla="*/ 300681 h 361167"/>
                <a:gd name="connsiteX14" fmla="*/ 810478 w 920558"/>
                <a:gd name="connsiteY14" fmla="*/ 361168 h 361167"/>
                <a:gd name="connsiteX15" fmla="*/ 920559 w 920558"/>
                <a:gd name="connsiteY15" fmla="*/ 242568 h 361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20558" h="361167">
                  <a:moveTo>
                    <a:pt x="920559" y="242568"/>
                  </a:moveTo>
                  <a:cubicBezTo>
                    <a:pt x="875833" y="216341"/>
                    <a:pt x="819423" y="182446"/>
                    <a:pt x="801107" y="167720"/>
                  </a:cubicBezTo>
                  <a:cubicBezTo>
                    <a:pt x="765448" y="138998"/>
                    <a:pt x="743906" y="113014"/>
                    <a:pt x="715245" y="94515"/>
                  </a:cubicBezTo>
                  <a:cubicBezTo>
                    <a:pt x="686644" y="76016"/>
                    <a:pt x="662425" y="72000"/>
                    <a:pt x="604190" y="72122"/>
                  </a:cubicBezTo>
                  <a:cubicBezTo>
                    <a:pt x="552405" y="72183"/>
                    <a:pt x="527091" y="85813"/>
                    <a:pt x="466787" y="97923"/>
                  </a:cubicBezTo>
                  <a:cubicBezTo>
                    <a:pt x="401371" y="111006"/>
                    <a:pt x="338450" y="98288"/>
                    <a:pt x="276138" y="111493"/>
                  </a:cubicBezTo>
                  <a:cubicBezTo>
                    <a:pt x="260864" y="114718"/>
                    <a:pt x="230438" y="126584"/>
                    <a:pt x="218755" y="139059"/>
                  </a:cubicBezTo>
                  <a:cubicBezTo>
                    <a:pt x="192832" y="111797"/>
                    <a:pt x="157599" y="75834"/>
                    <a:pt x="128937" y="51432"/>
                  </a:cubicBezTo>
                  <a:cubicBezTo>
                    <a:pt x="110195" y="35489"/>
                    <a:pt x="88593" y="14799"/>
                    <a:pt x="65408" y="5367"/>
                  </a:cubicBezTo>
                  <a:cubicBezTo>
                    <a:pt x="51291" y="-414"/>
                    <a:pt x="9485" y="-5586"/>
                    <a:pt x="1027" y="12791"/>
                  </a:cubicBezTo>
                  <a:cubicBezTo>
                    <a:pt x="-3598" y="22893"/>
                    <a:pt x="8512" y="31838"/>
                    <a:pt x="15205" y="39201"/>
                  </a:cubicBezTo>
                  <a:cubicBezTo>
                    <a:pt x="69972" y="99262"/>
                    <a:pt x="126686" y="157619"/>
                    <a:pt x="187112" y="211959"/>
                  </a:cubicBezTo>
                  <a:cubicBezTo>
                    <a:pt x="243095" y="262284"/>
                    <a:pt x="312101" y="309687"/>
                    <a:pt x="391696" y="309687"/>
                  </a:cubicBezTo>
                  <a:cubicBezTo>
                    <a:pt x="447253" y="309687"/>
                    <a:pt x="533420" y="302385"/>
                    <a:pt x="651229" y="300681"/>
                  </a:cubicBezTo>
                  <a:cubicBezTo>
                    <a:pt x="729606" y="299586"/>
                    <a:pt x="783277" y="336401"/>
                    <a:pt x="810478" y="361168"/>
                  </a:cubicBezTo>
                  <a:lnTo>
                    <a:pt x="920559" y="242568"/>
                  </a:lnTo>
                  <a:close/>
                </a:path>
              </a:pathLst>
            </a:custGeom>
            <a:solidFill>
              <a:srgbClr val="FFFFFF"/>
            </a:solidFill>
            <a:ln w="18233" cap="flat">
              <a:solidFill>
                <a:srgbClr val="000000"/>
              </a:solidFill>
              <a:prstDash val="solid"/>
              <a:round/>
            </a:ln>
          </p:spPr>
          <p:txBody>
            <a:bodyPr rtlCol="0" anchor="ctr"/>
            <a:p>
              <a:endParaRPr lang="zh-CN" altLang="en-US" sz="2000">
                <a:latin typeface="微软雅黑" panose="020B0503020204020204" charset="-122"/>
                <a:ea typeface="微软雅黑" panose="020B0503020204020204" charset="-122"/>
                <a:cs typeface="+mn-ea"/>
                <a:sym typeface="+mn-lt"/>
              </a:endParaRPr>
            </a:p>
          </p:txBody>
        </p:sp>
        <p:sp>
          <p:nvSpPr>
            <p:cNvPr id="33" name="任意多边形: 形状 37"/>
            <p:cNvSpPr/>
            <p:nvPr/>
          </p:nvSpPr>
          <p:spPr>
            <a:xfrm>
              <a:off x="2983741" y="1385461"/>
              <a:ext cx="980254" cy="383135"/>
            </a:xfrm>
            <a:custGeom>
              <a:avLst/>
              <a:gdLst>
                <a:gd name="connsiteX0" fmla="*/ 218755 w 980254"/>
                <a:gd name="connsiteY0" fmla="*/ 139059 h 383135"/>
                <a:gd name="connsiteX1" fmla="*/ 128937 w 980254"/>
                <a:gd name="connsiteY1" fmla="*/ 51432 h 383135"/>
                <a:gd name="connsiteX2" fmla="*/ 65408 w 980254"/>
                <a:gd name="connsiteY2" fmla="*/ 5367 h 383135"/>
                <a:gd name="connsiteX3" fmla="*/ 1027 w 980254"/>
                <a:gd name="connsiteY3" fmla="*/ 12791 h 383135"/>
                <a:gd name="connsiteX4" fmla="*/ 15205 w 980254"/>
                <a:gd name="connsiteY4" fmla="*/ 39201 h 383135"/>
                <a:gd name="connsiteX5" fmla="*/ 187112 w 980254"/>
                <a:gd name="connsiteY5" fmla="*/ 211959 h 383135"/>
                <a:gd name="connsiteX6" fmla="*/ 391696 w 980254"/>
                <a:gd name="connsiteY6" fmla="*/ 309687 h 383135"/>
                <a:gd name="connsiteX7" fmla="*/ 651229 w 980254"/>
                <a:gd name="connsiteY7" fmla="*/ 300681 h 383135"/>
                <a:gd name="connsiteX8" fmla="*/ 831289 w 980254"/>
                <a:gd name="connsiteY8" fmla="*/ 383136 h 383135"/>
                <a:gd name="connsiteX9" fmla="*/ 980254 w 980254"/>
                <a:gd name="connsiteY9" fmla="*/ 277132 h 383135"/>
                <a:gd name="connsiteX10" fmla="*/ 801046 w 980254"/>
                <a:gd name="connsiteY10" fmla="*/ 167720 h 383135"/>
                <a:gd name="connsiteX11" fmla="*/ 715184 w 980254"/>
                <a:gd name="connsiteY11" fmla="*/ 94515 h 383135"/>
                <a:gd name="connsiteX12" fmla="*/ 604129 w 980254"/>
                <a:gd name="connsiteY12" fmla="*/ 72122 h 383135"/>
                <a:gd name="connsiteX13" fmla="*/ 466726 w 980254"/>
                <a:gd name="connsiteY13" fmla="*/ 97923 h 383135"/>
                <a:gd name="connsiteX14" fmla="*/ 276077 w 980254"/>
                <a:gd name="connsiteY14" fmla="*/ 111493 h 383135"/>
                <a:gd name="connsiteX15" fmla="*/ 215590 w 980254"/>
                <a:gd name="connsiteY15" fmla="*/ 142588 h 383135"/>
                <a:gd name="connsiteX16" fmla="*/ 242670 w 980254"/>
                <a:gd name="connsiteY16" fmla="*/ 183724 h 383135"/>
                <a:gd name="connsiteX17" fmla="*/ 251067 w 980254"/>
                <a:gd name="connsiteY17" fmla="*/ 183724 h 383135"/>
                <a:gd name="connsiteX18" fmla="*/ 475549 w 980254"/>
                <a:gd name="connsiteY18" fmla="*/ 182446 h 383135"/>
                <a:gd name="connsiteX19" fmla="*/ 530377 w 980254"/>
                <a:gd name="connsiteY19" fmla="*/ 196320 h 383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0254" h="383135">
                  <a:moveTo>
                    <a:pt x="218755" y="139059"/>
                  </a:moveTo>
                  <a:cubicBezTo>
                    <a:pt x="192832" y="111797"/>
                    <a:pt x="157599" y="75834"/>
                    <a:pt x="128937" y="51432"/>
                  </a:cubicBezTo>
                  <a:cubicBezTo>
                    <a:pt x="110195" y="35489"/>
                    <a:pt x="88593" y="14799"/>
                    <a:pt x="65408" y="5367"/>
                  </a:cubicBezTo>
                  <a:cubicBezTo>
                    <a:pt x="51291" y="-414"/>
                    <a:pt x="9485" y="-5586"/>
                    <a:pt x="1027" y="12791"/>
                  </a:cubicBezTo>
                  <a:cubicBezTo>
                    <a:pt x="-3598" y="22893"/>
                    <a:pt x="8512" y="31838"/>
                    <a:pt x="15205" y="39201"/>
                  </a:cubicBezTo>
                  <a:cubicBezTo>
                    <a:pt x="69972" y="99262"/>
                    <a:pt x="126686" y="157619"/>
                    <a:pt x="187112" y="211959"/>
                  </a:cubicBezTo>
                  <a:cubicBezTo>
                    <a:pt x="243095" y="262284"/>
                    <a:pt x="312101" y="309687"/>
                    <a:pt x="391696" y="309687"/>
                  </a:cubicBezTo>
                  <a:cubicBezTo>
                    <a:pt x="447253" y="309687"/>
                    <a:pt x="533420" y="302385"/>
                    <a:pt x="651229" y="300681"/>
                  </a:cubicBezTo>
                  <a:cubicBezTo>
                    <a:pt x="769038" y="298977"/>
                    <a:pt x="831289" y="383136"/>
                    <a:pt x="831289" y="383136"/>
                  </a:cubicBezTo>
                  <a:lnTo>
                    <a:pt x="980254" y="277132"/>
                  </a:lnTo>
                  <a:cubicBezTo>
                    <a:pt x="980254" y="277132"/>
                    <a:pt x="832811" y="193399"/>
                    <a:pt x="801046" y="167720"/>
                  </a:cubicBezTo>
                  <a:cubicBezTo>
                    <a:pt x="765387" y="138998"/>
                    <a:pt x="743845" y="113014"/>
                    <a:pt x="715184" y="94515"/>
                  </a:cubicBezTo>
                  <a:cubicBezTo>
                    <a:pt x="686584" y="76016"/>
                    <a:pt x="662365" y="72000"/>
                    <a:pt x="604129" y="72122"/>
                  </a:cubicBezTo>
                  <a:cubicBezTo>
                    <a:pt x="552345" y="72183"/>
                    <a:pt x="527030" y="85813"/>
                    <a:pt x="466726" y="97923"/>
                  </a:cubicBezTo>
                  <a:cubicBezTo>
                    <a:pt x="401310" y="111006"/>
                    <a:pt x="338389" y="98288"/>
                    <a:pt x="276077" y="111493"/>
                  </a:cubicBezTo>
                  <a:cubicBezTo>
                    <a:pt x="259769" y="114962"/>
                    <a:pt x="224901" y="129383"/>
                    <a:pt x="215590" y="142588"/>
                  </a:cubicBezTo>
                  <a:cubicBezTo>
                    <a:pt x="200803" y="163521"/>
                    <a:pt x="221432" y="183724"/>
                    <a:pt x="242670" y="183724"/>
                  </a:cubicBezTo>
                  <a:lnTo>
                    <a:pt x="251067" y="183724"/>
                  </a:lnTo>
                  <a:cubicBezTo>
                    <a:pt x="251067" y="183724"/>
                    <a:pt x="416827" y="183724"/>
                    <a:pt x="475549" y="182446"/>
                  </a:cubicBezTo>
                  <a:cubicBezTo>
                    <a:pt x="534272" y="181168"/>
                    <a:pt x="530377" y="196320"/>
                    <a:pt x="530377" y="196320"/>
                  </a:cubicBezTo>
                </a:path>
              </a:pathLst>
            </a:custGeom>
            <a:noFill/>
            <a:ln w="18233" cap="flat">
              <a:solidFill>
                <a:srgbClr val="000000"/>
              </a:solidFill>
              <a:prstDash val="solid"/>
              <a:round/>
            </a:ln>
          </p:spPr>
          <p:txBody>
            <a:bodyPr rtlCol="0" anchor="ctr"/>
            <a:p>
              <a:endParaRPr lang="zh-CN" altLang="en-US" sz="2000">
                <a:latin typeface="微软雅黑" panose="020B0503020204020204" charset="-122"/>
                <a:ea typeface="微软雅黑" panose="020B0503020204020204" charset="-122"/>
                <a:cs typeface="+mn-ea"/>
                <a:sym typeface="+mn-lt"/>
              </a:endParaRPr>
            </a:p>
          </p:txBody>
        </p:sp>
        <p:sp>
          <p:nvSpPr>
            <p:cNvPr id="34" name="任意多边形: 形状 38"/>
            <p:cNvSpPr/>
            <p:nvPr/>
          </p:nvSpPr>
          <p:spPr>
            <a:xfrm>
              <a:off x="3260609" y="1408841"/>
              <a:ext cx="253021" cy="87809"/>
            </a:xfrm>
            <a:custGeom>
              <a:avLst/>
              <a:gdLst>
                <a:gd name="connsiteX0" fmla="*/ 852 w 253021"/>
                <a:gd name="connsiteY0" fmla="*/ 87627 h 87809"/>
                <a:gd name="connsiteX1" fmla="*/ 191501 w 253021"/>
                <a:gd name="connsiteY1" fmla="*/ 74057 h 87809"/>
                <a:gd name="connsiteX2" fmla="*/ 253022 w 253021"/>
                <a:gd name="connsiteY2" fmla="*/ 59270 h 87809"/>
                <a:gd name="connsiteX3" fmla="*/ 134908 w 253021"/>
                <a:gd name="connsiteY3" fmla="*/ 0 h 87809"/>
                <a:gd name="connsiteX4" fmla="*/ 0 w 253021"/>
                <a:gd name="connsiteY4" fmla="*/ 87809 h 87809"/>
                <a:gd name="connsiteX5" fmla="*/ 852 w 253021"/>
                <a:gd name="connsiteY5" fmla="*/ 87627 h 8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21" h="87809">
                  <a:moveTo>
                    <a:pt x="852" y="87627"/>
                  </a:moveTo>
                  <a:cubicBezTo>
                    <a:pt x="63225" y="74483"/>
                    <a:pt x="126085" y="87201"/>
                    <a:pt x="191501" y="74057"/>
                  </a:cubicBezTo>
                  <a:cubicBezTo>
                    <a:pt x="216572" y="69006"/>
                    <a:pt x="235618" y="63773"/>
                    <a:pt x="253022" y="59270"/>
                  </a:cubicBezTo>
                  <a:cubicBezTo>
                    <a:pt x="226064" y="23367"/>
                    <a:pt x="183286" y="0"/>
                    <a:pt x="134908" y="0"/>
                  </a:cubicBezTo>
                  <a:cubicBezTo>
                    <a:pt x="74665" y="0"/>
                    <a:pt x="22941" y="36085"/>
                    <a:pt x="0" y="87809"/>
                  </a:cubicBezTo>
                  <a:cubicBezTo>
                    <a:pt x="243" y="87809"/>
                    <a:pt x="548" y="87687"/>
                    <a:pt x="852" y="87627"/>
                  </a:cubicBezTo>
                  <a:close/>
                </a:path>
              </a:pathLst>
            </a:custGeom>
            <a:solidFill>
              <a:schemeClr val="accent1"/>
            </a:solidFill>
            <a:ln w="18233" cap="flat">
              <a:solidFill>
                <a:srgbClr val="000000"/>
              </a:solidFill>
              <a:prstDash val="solid"/>
              <a:round/>
            </a:ln>
          </p:spPr>
          <p:txBody>
            <a:bodyPr rtlCol="0" anchor="ctr"/>
            <a:p>
              <a:endParaRPr lang="zh-CN" altLang="en-US" sz="2000">
                <a:latin typeface="微软雅黑" panose="020B0503020204020204" charset="-122"/>
                <a:ea typeface="微软雅黑" panose="020B0503020204020204" charset="-122"/>
                <a:cs typeface="+mn-ea"/>
                <a:sym typeface="+mn-lt"/>
              </a:endParaRPr>
            </a:p>
          </p:txBody>
        </p:sp>
        <p:sp>
          <p:nvSpPr>
            <p:cNvPr id="35" name="任意多边形: 形状 39"/>
            <p:cNvSpPr/>
            <p:nvPr/>
          </p:nvSpPr>
          <p:spPr>
            <a:xfrm>
              <a:off x="3063266" y="1387758"/>
              <a:ext cx="187241" cy="136762"/>
            </a:xfrm>
            <a:custGeom>
              <a:avLst/>
              <a:gdLst>
                <a:gd name="connsiteX0" fmla="*/ 49412 w 187241"/>
                <a:gd name="connsiteY0" fmla="*/ 49136 h 136762"/>
                <a:gd name="connsiteX1" fmla="*/ 139229 w 187241"/>
                <a:gd name="connsiteY1" fmla="*/ 136763 h 136762"/>
                <a:gd name="connsiteX2" fmla="*/ 187241 w 187241"/>
                <a:gd name="connsiteY2" fmla="*/ 111752 h 136762"/>
                <a:gd name="connsiteX3" fmla="*/ 50081 w 187241"/>
                <a:gd name="connsiteY3" fmla="*/ 3071 h 136762"/>
                <a:gd name="connsiteX4" fmla="*/ 0 w 187241"/>
                <a:gd name="connsiteY4" fmla="*/ 10252 h 136762"/>
                <a:gd name="connsiteX5" fmla="*/ 49412 w 187241"/>
                <a:gd name="connsiteY5" fmla="*/ 49136 h 13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241" h="136762">
                  <a:moveTo>
                    <a:pt x="49412" y="49136"/>
                  </a:moveTo>
                  <a:cubicBezTo>
                    <a:pt x="78073" y="73538"/>
                    <a:pt x="113306" y="109501"/>
                    <a:pt x="139229" y="136763"/>
                  </a:cubicBezTo>
                  <a:cubicBezTo>
                    <a:pt x="148844" y="126479"/>
                    <a:pt x="171115" y="116681"/>
                    <a:pt x="187241" y="111752"/>
                  </a:cubicBezTo>
                  <a:cubicBezTo>
                    <a:pt x="186937" y="111448"/>
                    <a:pt x="87870" y="13173"/>
                    <a:pt x="50081" y="3071"/>
                  </a:cubicBezTo>
                  <a:cubicBezTo>
                    <a:pt x="16978" y="-5752"/>
                    <a:pt x="2982" y="6905"/>
                    <a:pt x="0" y="10252"/>
                  </a:cubicBezTo>
                  <a:cubicBezTo>
                    <a:pt x="17769" y="20901"/>
                    <a:pt x="34503" y="36479"/>
                    <a:pt x="49412" y="49136"/>
                  </a:cubicBezTo>
                  <a:close/>
                </a:path>
              </a:pathLst>
            </a:custGeom>
            <a:solidFill>
              <a:srgbClr val="FFFFFF"/>
            </a:solidFill>
            <a:ln w="18233" cap="flat">
              <a:solidFill>
                <a:srgbClr val="000000"/>
              </a:solidFill>
              <a:prstDash val="solid"/>
              <a:round/>
            </a:ln>
          </p:spPr>
          <p:txBody>
            <a:bodyPr rtlCol="0" anchor="ctr"/>
            <a:p>
              <a:endParaRPr lang="zh-CN" altLang="en-US" sz="2000">
                <a:latin typeface="微软雅黑" panose="020B0503020204020204" charset="-122"/>
                <a:ea typeface="微软雅黑" panose="020B0503020204020204" charset="-122"/>
                <a:cs typeface="+mn-ea"/>
                <a:sym typeface="+mn-lt"/>
              </a:endParaRPr>
            </a:p>
          </p:txBody>
        </p:sp>
        <p:sp>
          <p:nvSpPr>
            <p:cNvPr id="36" name="任意多边形: 形状 40"/>
            <p:cNvSpPr/>
            <p:nvPr/>
          </p:nvSpPr>
          <p:spPr>
            <a:xfrm>
              <a:off x="3769929" y="1603487"/>
              <a:ext cx="213497" cy="222572"/>
            </a:xfrm>
            <a:custGeom>
              <a:avLst/>
              <a:gdLst>
                <a:gd name="connsiteX0" fmla="*/ 208914 w 213497"/>
                <a:gd name="connsiteY0" fmla="*/ 36956 h 222572"/>
                <a:gd name="connsiteX1" fmla="*/ 209705 w 213497"/>
                <a:gd name="connsiteY1" fmla="*/ 57159 h 222572"/>
                <a:gd name="connsiteX2" fmla="*/ 60558 w 213497"/>
                <a:gd name="connsiteY2" fmla="*/ 217990 h 222572"/>
                <a:gd name="connsiteX3" fmla="*/ 40355 w 213497"/>
                <a:gd name="connsiteY3" fmla="*/ 218781 h 222572"/>
                <a:gd name="connsiteX4" fmla="*/ 4574 w 213497"/>
                <a:gd name="connsiteY4" fmla="*/ 185617 h 222572"/>
                <a:gd name="connsiteX5" fmla="*/ 3844 w 213497"/>
                <a:gd name="connsiteY5" fmla="*/ 165414 h 222572"/>
                <a:gd name="connsiteX6" fmla="*/ 152992 w 213497"/>
                <a:gd name="connsiteY6" fmla="*/ 4583 h 222572"/>
                <a:gd name="connsiteX7" fmla="*/ 173194 w 213497"/>
                <a:gd name="connsiteY7" fmla="*/ 3792 h 222572"/>
                <a:gd name="connsiteX8" fmla="*/ 208914 w 213497"/>
                <a:gd name="connsiteY8" fmla="*/ 36956 h 22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497" h="222572">
                  <a:moveTo>
                    <a:pt x="208914" y="36956"/>
                  </a:moveTo>
                  <a:cubicBezTo>
                    <a:pt x="214695" y="42311"/>
                    <a:pt x="215060" y="51378"/>
                    <a:pt x="209705" y="57159"/>
                  </a:cubicBezTo>
                  <a:lnTo>
                    <a:pt x="60558" y="217990"/>
                  </a:lnTo>
                  <a:cubicBezTo>
                    <a:pt x="55203" y="223771"/>
                    <a:pt x="46136" y="224136"/>
                    <a:pt x="40355" y="218781"/>
                  </a:cubicBezTo>
                  <a:lnTo>
                    <a:pt x="4574" y="185617"/>
                  </a:lnTo>
                  <a:cubicBezTo>
                    <a:pt x="-1207" y="180262"/>
                    <a:pt x="-1572" y="171195"/>
                    <a:pt x="3844" y="165414"/>
                  </a:cubicBezTo>
                  <a:lnTo>
                    <a:pt x="152992" y="4583"/>
                  </a:lnTo>
                  <a:cubicBezTo>
                    <a:pt x="158407" y="-1198"/>
                    <a:pt x="167413" y="-1563"/>
                    <a:pt x="173194" y="3792"/>
                  </a:cubicBezTo>
                  <a:lnTo>
                    <a:pt x="208914" y="36956"/>
                  </a:lnTo>
                  <a:close/>
                </a:path>
              </a:pathLst>
            </a:custGeom>
            <a:solidFill>
              <a:schemeClr val="accent3"/>
            </a:solidFill>
            <a:ln w="18233" cap="flat">
              <a:solidFill>
                <a:srgbClr val="000000"/>
              </a:solidFill>
              <a:prstDash val="solid"/>
              <a:round/>
            </a:ln>
          </p:spPr>
          <p:txBody>
            <a:bodyPr rtlCol="0" anchor="ctr"/>
            <a:p>
              <a:endParaRPr lang="zh-CN" altLang="en-US" sz="2000">
                <a:latin typeface="微软雅黑" panose="020B0503020204020204" charset="-122"/>
                <a:ea typeface="微软雅黑" panose="020B0503020204020204" charset="-122"/>
                <a:cs typeface="+mn-ea"/>
                <a:sym typeface="+mn-lt"/>
              </a:endParaRPr>
            </a:p>
          </p:txBody>
        </p:sp>
      </p:grpSp>
      <p:cxnSp>
        <p:nvCxnSpPr>
          <p:cNvPr id="40" name="Straight Connector 76"/>
          <p:cNvCxnSpPr/>
          <p:nvPr/>
        </p:nvCxnSpPr>
        <p:spPr>
          <a:xfrm>
            <a:off x="1470231" y="5895705"/>
            <a:ext cx="9935845" cy="0"/>
          </a:xfrm>
          <a:prstGeom prst="line">
            <a:avLst/>
          </a:prstGeom>
          <a:ln>
            <a:solidFill>
              <a:schemeClr val="accent4">
                <a:lumMod val="10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UNIT_TYPE" val="a"/>
  <p:tag name="KSO_WM_UNIT_INDEX" val="1"/>
  <p:tag name="KSO_WM_BEAUTIFY_FLAG" val="#wm#"/>
  <p:tag name="KSO_WM_TAG_VERSION" val="3.0"/>
  <p:tag name="KSO_WM_UNIT_ISCONTENTSTITLE" val="1"/>
  <p:tag name="KSO_WM_DIAGRAM_GROUP_CODE" val="l1-1"/>
  <p:tag name="KSO_WM_UNIT_ID" val="custom20236003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003"/>
  <p:tag name="KSO_WM_TEMPLATE_CATEGORY" val="custom"/>
  <p:tag name="KSO_WM_UNIT_VALUE" val="2"/>
  <p:tag name="KSO_WM_UNIT_PRESET_TEXT_INDEX" val="-1"/>
  <p:tag name="KSO_WM_UNIT_PRESET_TEXT_LEN" val="0"/>
  <p:tag name="KSO_WM_UNIT_TEXT_FILL_FORE_SCHEMECOLOR_INDEX" val="15"/>
  <p:tag name="KSO_WM_UNIT_TEXT_FILL_TYPE" val="1"/>
  <p:tag name="KSO_WM_UNIT_USESOURCEFORMAT_APPLY" val="1"/>
</p:tagLst>
</file>

<file path=ppt/tags/tag65.xml><?xml version="1.0" encoding="utf-8"?>
<p:tagLst xmlns:p="http://schemas.openxmlformats.org/presentationml/2006/main">
  <p:tag name="KSO_WM_UNIT_TYPE" val="i"/>
  <p:tag name="KSO_WM_UNIT_INDEX" val="1"/>
  <p:tag name="KSO_WM_BEAUTIFY_FLAG" val="#wm#"/>
  <p:tag name="KSO_WM_TAG_VERSION" val="3.0"/>
  <p:tag name="KSO_WM_DIAGRAM_GROUP_CODE" val="l1-1"/>
  <p:tag name="KSO_WM_UNIT_ID" val="custom20236003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003"/>
  <p:tag name="KSO_WM_TEMPLATE_CATEGORY" val="custom"/>
  <p:tag name="KSO_WM_UNIT_FILL_FORE_SCHEMECOLOR_INDEX" val="5"/>
  <p:tag name="KSO_WM_UNIT_FILL_TYPE" val="1"/>
  <p:tag name="KSO_WM_UNIT_TEXT_FILL_FORE_SCHEMECOLOR_INDEX" val="2"/>
  <p:tag name="KSO_WM_UNIT_TEXT_FILL_TYPE" val="1"/>
  <p:tag name="KSO_WM_UNIT_USESOURCEFORMAT_APPLY" val="1"/>
</p:tagLst>
</file>

<file path=ppt/tags/tag66.xml><?xml version="1.0" encoding="utf-8"?>
<p:tagLst xmlns:p="http://schemas.openxmlformats.org/presentationml/2006/main">
  <p:tag name="KSO_WM_UNIT_TYPE" val="l_h_i"/>
  <p:tag name="KSO_WM_UNIT_INDEX" val="1_1_2"/>
  <p:tag name="KSO_WM_BEAUTIFY_FLAG" val="#wm#"/>
  <p:tag name="KSO_WM_TAG_VERSION" val="3.0"/>
  <p:tag name="KSO_WM_DIAGRAM_VERSION" val="3"/>
  <p:tag name="KSO_WM_DIAGRAM_GROUP_CODE" val="l1-1"/>
  <p:tag name="KSO_WM_UNIT_ID" val="custom20236003_6*l_h_i*1_1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gradient&quot;:[{&quot;brightness&quot;:0.9200000166893005,&quot;colorType&quot;:1,&quot;foreColorIndex&quot;:16,&quot;pos&quot;:1,&quot;transparency&quot;:0},{&quot;brightness&quot;:0.9200000166893005,&quot;colorType&quot;:1,&quot;foreColorIndex&quot;:16,&quot;pos&quot;:0,&quot;transparency&quot;:0}],&quot;type&quot;:3},&quot;glow&quot;:{&quot;colorType&quot;:0},&quot;line&quot;:{&quot;type&quot;:0},&quot;shadow&quot;:{&quot;brightness&quot;:-0.10000000149011612,&quot;colorType&quot;:1,&quot;foreColorIndex&quot;:16,&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SHADOW_SCHEMECOLOR_INDEX" val="16"/>
  <p:tag name="KSO_WM_UNIT_TEXT_FILL_FORE_SCHEMECOLOR_INDEX" val="2"/>
  <p:tag name="KSO_WM_UNIT_TEXT_FILL_TYPE" val="1"/>
  <p:tag name="KSO_WM_UNIT_USESOURCEFORMAT_APPLY" val="1"/>
</p:tagLst>
</file>

<file path=ppt/tags/tag67.xml><?xml version="1.0" encoding="utf-8"?>
<p:tagLst xmlns:p="http://schemas.openxmlformats.org/presentationml/2006/main">
  <p:tag name="KSO_WM_UNIT_TYPE" val="l_h_i"/>
  <p:tag name="KSO_WM_UNIT_INDEX" val="1_1_3"/>
  <p:tag name="KSO_WM_BEAUTIFY_FLAG" val="#wm#"/>
  <p:tag name="KSO_WM_TAG_VERSION" val="3.0"/>
  <p:tag name="KSO_WM_DIAGRAM_VERSION" val="3"/>
  <p:tag name="KSO_WM_DIAGRAM_GROUP_CODE" val="l1-1"/>
  <p:tag name="KSO_WM_UNIT_ID" val="custom20236003_6*l_h_i*1_1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gradient&quot;:[{&quot;brightness&quot;:0,&quot;colorType&quot;:1,&quot;foreColorIndex&quot;:5,&quot;pos&quot;:1,&quot;transparency&quot;:0.949999988079071},{&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TEXT_FILL_FORE_SCHEMECOLOR_INDEX" val="2"/>
  <p:tag name="KSO_WM_UNIT_TEXT_FILL_TYPE" val="1"/>
  <p:tag name="KSO_WM_UNIT_USESOURCEFORMAT_APPLY" val="1"/>
</p:tagLst>
</file>

<file path=ppt/tags/tag68.xml><?xml version="1.0" encoding="utf-8"?>
<p:tagLst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UNIT_ID" val="custom20236003_6*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UNIT_SUBTYPE" val="a"/>
  <p:tag name="KSO_WM_UNIT_VALUE" val="30"/>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333333&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添加&#10;目录项标题"/>
  <p:tag name="KSO_WM_UNIT_USESOURCEFORMAT_APPLY" val="1"/>
</p:tagLst>
</file>

<file path=ppt/tags/tag69.xml><?xml version="1.0" encoding="utf-8"?>
<p:tagLst xmlns:p="http://schemas.openxmlformats.org/presentationml/2006/main">
  <p:tag name="KSO_WM_UNIT_TYPE" val="l_h_i"/>
  <p:tag name="KSO_WM_UNIT_SUBTYPE" val="d"/>
  <p:tag name="KSO_WM_UNIT_INDEX" val="1_1_1"/>
  <p:tag name="KSO_WM_BEAUTIFY_FLAG" val="#wm#"/>
  <p:tag name="KSO_WM_TAG_VERSION" val="3.0"/>
  <p:tag name="KSO_WM_DIAGRAM_VERSION" val="3"/>
  <p:tag name="KSO_WM_DIAGRAM_GROUP_CODE" val="l1-1"/>
  <p:tag name="KSO_WM_UNIT_ID" val="custom20236003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70.xml><?xml version="1.0" encoding="utf-8"?>
<p:tagLst xmlns:p="http://schemas.openxmlformats.org/presentationml/2006/main">
  <p:tag name="KSO_WM_UNIT_TYPE" val="l_h_i"/>
  <p:tag name="KSO_WM_UNIT_INDEX" val="1_1_4"/>
  <p:tag name="KSO_WM_BEAUTIFY_FLAG" val="#wm#"/>
  <p:tag name="KSO_WM_TAG_VERSION" val="3.0"/>
  <p:tag name="KSO_WM_DIAGRAM_VERSION" val="3"/>
  <p:tag name="KSO_WM_DIAGRAM_GROUP_CODE" val="l1-1"/>
  <p:tag name="KSO_WM_UNIT_ID" val="custom20236003_6*l_h_i*1_1_4"/>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71.xml><?xml version="1.0" encoding="utf-8"?>
<p:tagLst xmlns:p="http://schemas.openxmlformats.org/presentationml/2006/main">
  <p:tag name="KSO_WM_UNIT_TYPE" val="l_h_i"/>
  <p:tag name="KSO_WM_UNIT_INDEX" val="1_2_2"/>
  <p:tag name="KSO_WM_BEAUTIFY_FLAG" val="#wm#"/>
  <p:tag name="KSO_WM_TAG_VERSION" val="3.0"/>
  <p:tag name="KSO_WM_DIAGRAM_VERSION" val="3"/>
  <p:tag name="KSO_WM_DIAGRAM_GROUP_CODE" val="l1-1"/>
  <p:tag name="KSO_WM_UNIT_ID" val="custom20236003_6*l_h_i*1_2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gradient&quot;:[{&quot;brightness&quot;:0.9200000166893005,&quot;colorType&quot;:1,&quot;foreColorIndex&quot;:16,&quot;pos&quot;:1,&quot;transparency&quot;:0},{&quot;brightness&quot;:0.9200000166893005,&quot;colorType&quot;:1,&quot;foreColorIndex&quot;:16,&quot;pos&quot;:0,&quot;transparency&quot;:0}],&quot;type&quot;:3},&quot;glow&quot;:{&quot;colorType&quot;:0},&quot;line&quot;:{&quot;type&quot;:0},&quot;shadow&quot;:{&quot;brightness&quot;:-0.10000000149011612,&quot;colorType&quot;:1,&quot;foreColorIndex&quot;:16,&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SHADOW_SCHEMECOLOR_INDEX" val="16"/>
  <p:tag name="KSO_WM_UNIT_TEXT_FILL_FORE_SCHEMECOLOR_INDEX" val="2"/>
  <p:tag name="KSO_WM_UNIT_TEXT_FILL_TYPE" val="1"/>
  <p:tag name="KSO_WM_UNIT_USESOURCEFORMAT_APPLY" val="1"/>
</p:tagLst>
</file>

<file path=ppt/tags/tag72.xml><?xml version="1.0" encoding="utf-8"?>
<p:tagLst xmlns:p="http://schemas.openxmlformats.org/presentationml/2006/main">
  <p:tag name="KSO_WM_UNIT_TYPE" val="l_h_i"/>
  <p:tag name="KSO_WM_UNIT_INDEX" val="1_2_3"/>
  <p:tag name="KSO_WM_BEAUTIFY_FLAG" val="#wm#"/>
  <p:tag name="KSO_WM_TAG_VERSION" val="3.0"/>
  <p:tag name="KSO_WM_DIAGRAM_VERSION" val="3"/>
  <p:tag name="KSO_WM_DIAGRAM_GROUP_CODE" val="l1-1"/>
  <p:tag name="KSO_WM_UNIT_ID" val="custom20236003_6*l_h_i*1_2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gradient&quot;:[{&quot;brightness&quot;:0,&quot;colorType&quot;:1,&quot;foreColorIndex&quot;:5,&quot;pos&quot;:1,&quot;transparency&quot;:0.949999988079071},{&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TEXT_FILL_FORE_SCHEMECOLOR_INDEX" val="2"/>
  <p:tag name="KSO_WM_UNIT_TEXT_FILL_TYPE" val="1"/>
  <p:tag name="KSO_WM_UNIT_USESOURCEFORMAT_APPLY" val="1"/>
</p:tagLst>
</file>

<file path=ppt/tags/tag73.xml><?xml version="1.0" encoding="utf-8"?>
<p:tagLst xmlns:p="http://schemas.openxmlformats.org/presentationml/2006/main">
  <p:tag name="KSO_WM_UNIT_TYPE" val="l_h_f"/>
  <p:tag name="KSO_WM_UNIT_INDEX" val="1_2_1"/>
  <p:tag name="KSO_WM_BEAUTIFY_FLAG" val="#wm#"/>
  <p:tag name="KSO_WM_TAG_VERSION" val="3.0"/>
  <p:tag name="KSO_WM_DIAGRAM_VERSION" val="3"/>
  <p:tag name="KSO_WM_DIAGRAM_GROUP_CODE" val="l1-1"/>
  <p:tag name="KSO_WM_UNIT_ID" val="custom20236003_6*l_h_f*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UNIT_SUBTYPE" val="a"/>
  <p:tag name="KSO_WM_UNIT_VALUE" val="30"/>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333333&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添加&#10;目录项标题"/>
  <p:tag name="KSO_WM_UNIT_USESOURCEFORMAT_APPLY" val="1"/>
</p:tagLst>
</file>

<file path=ppt/tags/tag74.xml><?xml version="1.0" encoding="utf-8"?>
<p:tagLst xmlns:p="http://schemas.openxmlformats.org/presentationml/2006/main">
  <p:tag name="KSO_WM_UNIT_TYPE" val="l_h_i"/>
  <p:tag name="KSO_WM_UNIT_SUBTYPE" val="d"/>
  <p:tag name="KSO_WM_UNIT_INDEX" val="1_2_1"/>
  <p:tag name="KSO_WM_BEAUTIFY_FLAG" val="#wm#"/>
  <p:tag name="KSO_WM_TAG_VERSION" val="3.0"/>
  <p:tag name="KSO_WM_DIAGRAM_VERSION" val="3"/>
  <p:tag name="KSO_WM_DIAGRAM_GROUP_CODE" val="l1-1"/>
  <p:tag name="KSO_WM_UNIT_ID" val="custom20236003_6*l_h_i*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75.xml><?xml version="1.0" encoding="utf-8"?>
<p:tagLst xmlns:p="http://schemas.openxmlformats.org/presentationml/2006/main">
  <p:tag name="KSO_WM_UNIT_TYPE" val="l_h_i"/>
  <p:tag name="KSO_WM_UNIT_INDEX" val="1_2_4"/>
  <p:tag name="KSO_WM_BEAUTIFY_FLAG" val="#wm#"/>
  <p:tag name="KSO_WM_TAG_VERSION" val="3.0"/>
  <p:tag name="KSO_WM_DIAGRAM_VERSION" val="3"/>
  <p:tag name="KSO_WM_DIAGRAM_GROUP_CODE" val="l1-1"/>
  <p:tag name="KSO_WM_UNIT_ID" val="custom20236003_6*l_h_i*1_2_4"/>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76.xml><?xml version="1.0" encoding="utf-8"?>
<p:tagLst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4"/>
  <p:tag name="KSO_WM_DIAGRAM_GROUP_CODE" val="l1-1"/>
  <p:tag name="KSO_WM_BEAUTIFY_FLAG" val="#wm#"/>
  <p:tag name="KSO_WM_TEMPLATE_INDEX" val="20236003"/>
  <p:tag name="KSO_WM_TEMPLATE_CATEGORY" val="custom"/>
  <p:tag name="KSO_WM_SLIDE_INDEX" val="4"/>
  <p:tag name="KSO_WM_SLIDE_ID" val="custom20236003_4"/>
  <p:tag name="KSO_WM_TEMPLATE_MASTER_TYPE" val="0"/>
  <p:tag name="KSO_WM_SLIDE_LAYOUT" val="a_l"/>
  <p:tag name="KSO_WM_SLIDE_LAYOUT_CNT" val="1_1"/>
  <p:tag name="KSO_WM_SLIDE_DIAGTYPE" val="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wm#"/>
  <p:tag name="KSO_WM_TEMPLATE_CATEGORY" val="custom"/>
  <p:tag name="KSO_WM_TEMPLATE_INDEX" val="20236003"/>
</p:tagLst>
</file>

<file path=ppt/tags/tag85.xml><?xml version="1.0" encoding="utf-8"?>
<p:tagLst xmlns:p="http://schemas.openxmlformats.org/presentationml/2006/main">
  <p:tag name="KSO_WM_UNIT_TYPE" val="a"/>
  <p:tag name="KSO_WM_UNIT_INDEX" val="1"/>
  <p:tag name="KSO_WM_BEAUTIFY_FLAG" val="#wm#"/>
  <p:tag name="KSO_WM_TAG_VERSION" val="3.0"/>
  <p:tag name="KSO_WM_UNIT_ISCONTENTSTITLE" val="1"/>
  <p:tag name="KSO_WM_DIAGRAM_GROUP_CODE" val="l1-1"/>
  <p:tag name="KSO_WM_UNIT_ID" val="custom20236003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003"/>
  <p:tag name="KSO_WM_TEMPLATE_CATEGORY" val="custom"/>
  <p:tag name="KSO_WM_UNIT_VALUE" val="2"/>
  <p:tag name="KSO_WM_UNIT_PRESET_TEXT_INDEX" val="-1"/>
  <p:tag name="KSO_WM_UNIT_PRESET_TEXT_LEN" val="0"/>
  <p:tag name="KSO_WM_UNIT_TEXT_FILL_FORE_SCHEMECOLOR_INDEX" val="15"/>
  <p:tag name="KSO_WM_UNIT_TEXT_FILL_TYPE" val="1"/>
  <p:tag name="KSO_WM_UNIT_USESOURCEFORMAT_APPLY" val="1"/>
</p:tagLst>
</file>

<file path=ppt/tags/tag86.xml><?xml version="1.0" encoding="utf-8"?>
<p:tagLst xmlns:p="http://schemas.openxmlformats.org/presentationml/2006/main">
  <p:tag name="KSO_WM_UNIT_TYPE" val="i"/>
  <p:tag name="KSO_WM_UNIT_INDEX" val="1"/>
  <p:tag name="KSO_WM_BEAUTIFY_FLAG" val="#wm#"/>
  <p:tag name="KSO_WM_TAG_VERSION" val="3.0"/>
  <p:tag name="KSO_WM_DIAGRAM_GROUP_CODE" val="l1-1"/>
  <p:tag name="KSO_WM_UNIT_ID" val="custom20236003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003"/>
  <p:tag name="KSO_WM_TEMPLATE_CATEGORY" val="custom"/>
  <p:tag name="KSO_WM_UNIT_FILL_FORE_SCHEMECOLOR_INDEX" val="5"/>
  <p:tag name="KSO_WM_UNIT_FILL_TYPE" val="1"/>
  <p:tag name="KSO_WM_UNIT_TEXT_FILL_FORE_SCHEMECOLOR_INDEX" val="2"/>
  <p:tag name="KSO_WM_UNIT_TEXT_FILL_TYPE" val="1"/>
  <p:tag name="KSO_WM_UNIT_USESOURCEFORMAT_APPLY" val="1"/>
</p:tagLst>
</file>

<file path=ppt/tags/tag87.xml><?xml version="1.0" encoding="utf-8"?>
<p:tagLst xmlns:p="http://schemas.openxmlformats.org/presentationml/2006/main">
  <p:tag name="KSO_WM_DIAGRAM_VIRTUALLY_FRAME" val="{&quot;height&quot;:410.9,&quot;left&quot;:-376.3363392651175,&quot;top&quot;:74.05,&quot;width&quot;:1306.8559455643303}"/>
</p:tagLst>
</file>

<file path=ppt/tags/tag88.xml><?xml version="1.0" encoding="utf-8"?>
<p:tagLst xmlns:p="http://schemas.openxmlformats.org/presentationml/2006/main">
  <p:tag name="KSO_WM_UNIT_TYPE" val="l_h_i"/>
  <p:tag name="KSO_WM_UNIT_INDEX" val="1_1_2"/>
  <p:tag name="KSO_WM_BEAUTIFY_FLAG" val="#wm#"/>
  <p:tag name="KSO_WM_TAG_VERSION" val="3.0"/>
  <p:tag name="KSO_WM_DIAGRAM_VERSION" val="3"/>
  <p:tag name="KSO_WM_DIAGRAM_GROUP_CODE" val="l1-1"/>
  <p:tag name="KSO_WM_UNIT_ID" val="custom20236003_6*l_h_i*1_1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gradient&quot;:[{&quot;brightness&quot;:0.9200000166893005,&quot;colorType&quot;:1,&quot;foreColorIndex&quot;:16,&quot;pos&quot;:1,&quot;transparency&quot;:0},{&quot;brightness&quot;:0.9200000166893005,&quot;colorType&quot;:1,&quot;foreColorIndex&quot;:16,&quot;pos&quot;:0,&quot;transparency&quot;:0}],&quot;type&quot;:3},&quot;glow&quot;:{&quot;colorType&quot;:0},&quot;line&quot;:{&quot;type&quot;:0},&quot;shadow&quot;:{&quot;brightness&quot;:-0.10000000149011612,&quot;colorType&quot;:1,&quot;foreColorIndex&quot;:16,&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SHADOW_SCHEMECOLOR_INDEX" val="16"/>
  <p:tag name="KSO_WM_UNIT_TEXT_FILL_FORE_SCHEMECOLOR_INDEX" val="2"/>
  <p:tag name="KSO_WM_UNIT_TEXT_FILL_TYPE" val="1"/>
  <p:tag name="KSO_WM_UNIT_USESOURCEFORMAT_APPLY" val="1"/>
</p:tagLst>
</file>

<file path=ppt/tags/tag89.xml><?xml version="1.0" encoding="utf-8"?>
<p:tagLst xmlns:p="http://schemas.openxmlformats.org/presentationml/2006/main">
  <p:tag name="KSO_WM_UNIT_TYPE" val="l_h_i"/>
  <p:tag name="KSO_WM_UNIT_INDEX" val="1_1_3"/>
  <p:tag name="KSO_WM_BEAUTIFY_FLAG" val="#wm#"/>
  <p:tag name="KSO_WM_TAG_VERSION" val="3.0"/>
  <p:tag name="KSO_WM_DIAGRAM_VERSION" val="3"/>
  <p:tag name="KSO_WM_DIAGRAM_GROUP_CODE" val="l1-1"/>
  <p:tag name="KSO_WM_UNIT_ID" val="custom20236003_6*l_h_i*1_1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gradient&quot;:[{&quot;brightness&quot;:0,&quot;colorType&quot;:1,&quot;foreColorIndex&quot;:5,&quot;pos&quot;:1,&quot;transparency&quot;:0.949999988079071},{&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TEXT_FILL_FORE_SCHEMECOLOR_INDEX" val="2"/>
  <p:tag name="KSO_WM_UNIT_TEXT_FILL_TYPE" val="1"/>
  <p:tag name="KSO_WM_UNIT_USESOURCEFORMAT_APPLY" val="1"/>
</p:tagLst>
</file>

<file path=ppt/tags/tag90.xml><?xml version="1.0" encoding="utf-8"?>
<p:tagLst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UNIT_ID" val="custom20236003_6*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UNIT_SUBTYPE" val="a"/>
  <p:tag name="KSO_WM_UNIT_VALUE" val="30"/>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333333&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添加&#10;目录项标题"/>
  <p:tag name="KSO_WM_UNIT_USESOURCEFORMAT_APPLY" val="1"/>
</p:tagLst>
</file>

<file path=ppt/tags/tag91.xml><?xml version="1.0" encoding="utf-8"?>
<p:tagLst xmlns:p="http://schemas.openxmlformats.org/presentationml/2006/main">
  <p:tag name="KSO_WM_UNIT_TYPE" val="l_h_i"/>
  <p:tag name="KSO_WM_UNIT_SUBTYPE" val="d"/>
  <p:tag name="KSO_WM_UNIT_INDEX" val="1_1_1"/>
  <p:tag name="KSO_WM_BEAUTIFY_FLAG" val="#wm#"/>
  <p:tag name="KSO_WM_TAG_VERSION" val="3.0"/>
  <p:tag name="KSO_WM_DIAGRAM_VERSION" val="3"/>
  <p:tag name="KSO_WM_DIAGRAM_GROUP_CODE" val="l1-1"/>
  <p:tag name="KSO_WM_UNIT_ID" val="custom20236003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92.xml><?xml version="1.0" encoding="utf-8"?>
<p:tagLst xmlns:p="http://schemas.openxmlformats.org/presentationml/2006/main">
  <p:tag name="KSO_WM_UNIT_TYPE" val="l_h_i"/>
  <p:tag name="KSO_WM_UNIT_INDEX" val="1_1_4"/>
  <p:tag name="KSO_WM_BEAUTIFY_FLAG" val="#wm#"/>
  <p:tag name="KSO_WM_TAG_VERSION" val="3.0"/>
  <p:tag name="KSO_WM_DIAGRAM_VERSION" val="3"/>
  <p:tag name="KSO_WM_DIAGRAM_GROUP_CODE" val="l1-1"/>
  <p:tag name="KSO_WM_UNIT_ID" val="custom20236003_6*l_h_i*1_1_4"/>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93.xml><?xml version="1.0" encoding="utf-8"?>
<p:tagLst xmlns:p="http://schemas.openxmlformats.org/presentationml/2006/main">
  <p:tag name="KSO_WM_UNIT_TYPE" val="l_h_i"/>
  <p:tag name="KSO_WM_UNIT_INDEX" val="1_2_2"/>
  <p:tag name="KSO_WM_TAG_VERSION" val="3.0"/>
  <p:tag name="KSO_WM_DIAGRAM_VERSION" val="3"/>
  <p:tag name="KSO_WM_DIAGRAM_GROUP_CODE" val="l1-1"/>
  <p:tag name="KSO_WM_UNIT_ID" val="custom20236003_6*l_h_i*1_2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309.7831496062992,&quot;left&quot;:71.56366073488252,&quot;top&quot;:133.45,&quot;width&quot;:824.7676391601562}"/>
  <p:tag name="KSO_WM_DIAGRAM_COLOR_MATCH_VALUE" val="{&quot;shape&quot;:{&quot;fill&quot;:{&quot;gradient&quot;:[{&quot;brightness&quot;:0.9200000166893005,&quot;colorType&quot;:1,&quot;foreColorIndex&quot;:16,&quot;pos&quot;:1,&quot;transparency&quot;:0},{&quot;brightness&quot;:0.9200000166893005,&quot;colorType&quot;:1,&quot;foreColorIndex&quot;:16,&quot;pos&quot;:0,&quot;transparency&quot;:0}],&quot;type&quot;:3},&quot;glow&quot;:{&quot;colorType&quot;:0},&quot;line&quot;:{&quot;type&quot;:0},&quot;shadow&quot;:{&quot;brightness&quot;:-0.10000000149011612,&quot;colorType&quot;:1,&quot;foreColorIndex&quot;:16,&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SHADOW_SCHEMECOLOR_INDEX" val="16"/>
  <p:tag name="KSO_WM_UNIT_TEXT_FILL_FORE_SCHEMECOLOR_INDEX" val="2"/>
  <p:tag name="KSO_WM_UNIT_TEXT_FILL_TYPE" val="1"/>
  <p:tag name="KSO_WM_UNIT_USESOURCEFORMAT_APPLY" val="1"/>
</p:tagLst>
</file>

<file path=ppt/tags/tag94.xml><?xml version="1.0" encoding="utf-8"?>
<p:tagLst xmlns:p="http://schemas.openxmlformats.org/presentationml/2006/main">
  <p:tag name="KSO_WM_UNIT_TYPE" val="l_h_i"/>
  <p:tag name="KSO_WM_UNIT_INDEX" val="1_2_3"/>
  <p:tag name="KSO_WM_TAG_VERSION" val="3.0"/>
  <p:tag name="KSO_WM_DIAGRAM_VERSION" val="3"/>
  <p:tag name="KSO_WM_DIAGRAM_GROUP_CODE" val="l1-1"/>
  <p:tag name="KSO_WM_UNIT_ID" val="custom20236003_6*l_h_i*1_2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309.7831496062992,&quot;left&quot;:71.56366073488252,&quot;top&quot;:133.45,&quot;width&quot;:824.7676391601562}"/>
  <p:tag name="KSO_WM_DIAGRAM_COLOR_MATCH_VALUE" val="{&quot;shape&quot;:{&quot;fill&quot;:{&quot;gradient&quot;:[{&quot;brightness&quot;:0,&quot;colorType&quot;:1,&quot;foreColorIndex&quot;:5,&quot;pos&quot;:1,&quot;transparency&quot;:0.949999988079071},{&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TEXT_FILL_FORE_SCHEMECOLOR_INDEX" val="2"/>
  <p:tag name="KSO_WM_UNIT_TEXT_FILL_TYPE" val="1"/>
  <p:tag name="KSO_WM_UNIT_USESOURCEFORMAT_APPLY" val="1"/>
</p:tagLst>
</file>

<file path=ppt/tags/tag95.xml><?xml version="1.0" encoding="utf-8"?>
<p:tagLst xmlns:p="http://schemas.openxmlformats.org/presentationml/2006/main">
  <p:tag name="KSO_WM_UNIT_TYPE" val="l_h_f"/>
  <p:tag name="KSO_WM_UNIT_INDEX" val="1_2_1"/>
  <p:tag name="KSO_WM_TAG_VERSION" val="3.0"/>
  <p:tag name="KSO_WM_DIAGRAM_VERSION" val="3"/>
  <p:tag name="KSO_WM_DIAGRAM_GROUP_CODE" val="l1-1"/>
  <p:tag name="KSO_WM_UNIT_ID" val="custom20236003_6*l_h_f*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UNIT_SUBTYPE" val="a"/>
  <p:tag name="KSO_WM_UNIT_VALUE" val="30"/>
  <p:tag name="KSO_WM_DIAGRAM_MAX_ITEMCNT" val="6"/>
  <p:tag name="KSO_WM_DIAGRAM_MIN_ITEMCNT" val="2"/>
  <p:tag name="KSO_WM_DIAGRAM_VIRTUALLY_FRAME" val="{&quot;height&quot;:309.7831496062992,&quot;left&quot;:71.56366073488252,&quot;top&quot;:133.45,&quot;width&quot;:824.767639160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333333&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添加&#10;目录项标题"/>
  <p:tag name="KSO_WM_UNIT_USESOURCEFORMAT_APPLY" val="1"/>
</p:tagLst>
</file>

<file path=ppt/tags/tag96.xml><?xml version="1.0" encoding="utf-8"?>
<p:tagLst xmlns:p="http://schemas.openxmlformats.org/presentationml/2006/main">
  <p:tag name="KSO_WM_UNIT_TYPE" val="l_h_i"/>
  <p:tag name="KSO_WM_UNIT_SUBTYPE" val="d"/>
  <p:tag name="KSO_WM_UNIT_INDEX" val="1_2_1"/>
  <p:tag name="KSO_WM_TAG_VERSION" val="3.0"/>
  <p:tag name="KSO_WM_DIAGRAM_VERSION" val="3"/>
  <p:tag name="KSO_WM_DIAGRAM_GROUP_CODE" val="l1-1"/>
  <p:tag name="KSO_WM_UNIT_ID" val="custom20236003_6*l_h_i*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309.7831496062992,&quot;left&quot;:71.56366073488252,&quot;top&quot;:133.45,&quot;width&quot;:824.767639160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97.xml><?xml version="1.0" encoding="utf-8"?>
<p:tagLst xmlns:p="http://schemas.openxmlformats.org/presentationml/2006/main">
  <p:tag name="KSO_WM_UNIT_TYPE" val="l_h_i"/>
  <p:tag name="KSO_WM_UNIT_INDEX" val="1_2_4"/>
  <p:tag name="KSO_WM_TAG_VERSION" val="3.0"/>
  <p:tag name="KSO_WM_DIAGRAM_VERSION" val="3"/>
  <p:tag name="KSO_WM_DIAGRAM_GROUP_CODE" val="l1-1"/>
  <p:tag name="KSO_WM_UNIT_ID" val="custom20236003_6*l_h_i*1_2_4"/>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309.7831496062992,&quot;left&quot;:71.56366073488252,&quot;top&quot;:133.45,&quot;width&quot;:824.7676391601562}"/>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98.xml><?xml version="1.0" encoding="utf-8"?>
<p:tagLst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4"/>
  <p:tag name="KSO_WM_DIAGRAM_GROUP_CODE" val="l1-1"/>
  <p:tag name="KSO_WM_BEAUTIFY_FLAG" val="#wm#"/>
  <p:tag name="KSO_WM_TEMPLATE_INDEX" val="20236003"/>
  <p:tag name="KSO_WM_TEMPLATE_CATEGORY" val="custom"/>
  <p:tag name="KSO_WM_SLIDE_INDEX" val="4"/>
  <p:tag name="KSO_WM_SLIDE_ID" val="custom20236003_4"/>
  <p:tag name="KSO_WM_TEMPLATE_MASTER_TYPE" val="0"/>
  <p:tag name="KSO_WM_SLIDE_LAYOUT" val="a_l"/>
  <p:tag name="KSO_WM_SLIDE_LAYOUT_CNT" val="1_1"/>
  <p:tag name="KSO_WM_SLIDE_DIAGTYPE" val="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TABLE_ENDDRAG_ORIGIN_RECT" val="801*35"/>
  <p:tag name="TABLE_ENDDRAG_RECT" val="126*102*801*35"/>
</p:tagLst>
</file>

<file path=ppt/tags/tag103.xml><?xml version="1.0" encoding="utf-8"?>
<p:tagLst xmlns:p="http://schemas.openxmlformats.org/presentationml/2006/main">
  <p:tag name="TABLE_ENDDRAG_ORIGIN_RECT" val="801*33"/>
  <p:tag name="TABLE_ENDDRAG_RECT" val="126*139*801*33"/>
</p:tagLst>
</file>

<file path=ppt/tags/tag104.xml><?xml version="1.0" encoding="utf-8"?>
<p:tagLst xmlns:p="http://schemas.openxmlformats.org/presentationml/2006/main">
  <p:tag name="TABLE_ENDDRAG_ORIGIN_RECT" val="801*46"/>
  <p:tag name="TABLE_ENDDRAG_RECT" val="126*175*801*46"/>
</p:tagLst>
</file>

<file path=ppt/tags/tag105.xml><?xml version="1.0" encoding="utf-8"?>
<p:tagLst xmlns:p="http://schemas.openxmlformats.org/presentationml/2006/main">
  <p:tag name="TABLE_ENDDRAG_ORIGIN_RECT" val="801*35"/>
  <p:tag name="TABLE_ENDDRAG_RECT" val="126*102*801*35"/>
</p:tagLst>
</file>

<file path=ppt/tags/tag106.xml><?xml version="1.0" encoding="utf-8"?>
<p:tagLst xmlns:p="http://schemas.openxmlformats.org/presentationml/2006/main">
  <p:tag name="TABLE_ENDDRAG_ORIGIN_RECT" val="802*28"/>
  <p:tag name="TABLE_ENDDRAG_RECT" val="128*283*802*28"/>
</p:tagLst>
</file>

<file path=ppt/tags/tag107.xml><?xml version="1.0" encoding="utf-8"?>
<p:tagLst xmlns:p="http://schemas.openxmlformats.org/presentationml/2006/main">
  <p:tag name="TABLE_ENDDRAG_ORIGIN_RECT" val="802*42"/>
  <p:tag name="TABLE_ENDDRAG_RECT" val="128*317*802*42"/>
</p:tagLst>
</file>

<file path=ppt/tags/tag108.xml><?xml version="1.0" encoding="utf-8"?>
<p:tagLst xmlns:p="http://schemas.openxmlformats.org/presentationml/2006/main">
  <p:tag name="TABLE_ENDDRAG_ORIGIN_RECT" val="801*35"/>
  <p:tag name="TABLE_ENDDRAG_RECT" val="126*102*801*35"/>
</p:tagLst>
</file>

<file path=ppt/tags/tag109.xml><?xml version="1.0" encoding="utf-8"?>
<p:tagLst xmlns:p="http://schemas.openxmlformats.org/presentationml/2006/main">
  <p:tag name="TABLE_ENDDRAG_ORIGIN_RECT" val="801*30"/>
  <p:tag name="TABLE_ENDDRAG_RECT" val="126*423*801*30"/>
</p:tagLst>
</file>

<file path=ppt/tags/tag110.xml><?xml version="1.0" encoding="utf-8"?>
<p:tagLst xmlns:p="http://schemas.openxmlformats.org/presentationml/2006/main">
  <p:tag name="TABLE_ENDDRAG_ORIGIN_RECT" val="801*47"/>
  <p:tag name="TABLE_ENDDRAG_RECT" val="126*459*801*47"/>
</p:tagLst>
</file>

<file path=ppt/tags/tag111.xml><?xml version="1.0" encoding="utf-8"?>
<p:tagLst xmlns:p="http://schemas.openxmlformats.org/presentationml/2006/main">
  <p:tag name="KSO_WM_BEAUTIFY_FLAG" val="#wm#"/>
  <p:tag name="KSO_WM_TEMPLATE_CATEGORY" val="custom"/>
  <p:tag name="KSO_WM_TEMPLATE_INDEX" val="20236003"/>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4"/>
  <p:tag name="KSO_WM_DIAGRAM_GROUP_CODE" val="l1-1"/>
  <p:tag name="KSO_WM_BEAUTIFY_FLAG" val="#wm#"/>
  <p:tag name="KSO_WM_TEMPLATE_INDEX" val="20236003"/>
  <p:tag name="KSO_WM_TEMPLATE_CATEGORY" val="custom"/>
  <p:tag name="KSO_WM_SLIDE_INDEX" val="4"/>
  <p:tag name="KSO_WM_SLIDE_ID" val="custom20236003_4"/>
  <p:tag name="KSO_WM_TEMPLATE_MASTER_TYPE" val="0"/>
  <p:tag name="KSO_WM_SLIDE_LAYOUT" val="a_l"/>
  <p:tag name="KSO_WM_SLIDE_LAYOUT_CNT" val="1_1"/>
  <p:tag name="KSO_WM_SLIDE_DIAGTYPE" val="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40493031_1*l_h_i*1_1_3"/>
  <p:tag name="KSO_WM_TEMPLATE_CATEGORY" val="diagram"/>
  <p:tag name="KSO_WM_TEMPLATE_INDEX" val="40493031"/>
  <p:tag name="KSO_WM_UNIT_LAYERLEVEL" val="1_1_1"/>
  <p:tag name="KSO_WM_TAG_VERSION" val="3.0"/>
  <p:tag name="KSO_WM_BEAUTIFY_FLAG" val="#wm#"/>
  <p:tag name="KSO_WM_DIAGRAM_VIRTUALLY_FRAME" val="{&quot;height&quot;:438.48826771653546,&quot;left&quot;:3.5785039370078735,&quot;top&quot;:86.2,&quot;width&quot;:982.4437007874016}"/>
  <p:tag name="KSO_WM_UNIT_FILL_TYPE" val="3"/>
  <p:tag name="KSO_WM_UNIT_LINE_FORE_SCHEMECOLOR_INDEX" val="-2"/>
  <p:tag name="KSO_WM_DIAGRAM_MAX_ITEMCNT" val="4"/>
  <p:tag name="KSO_WM_DIAGRAM_MIN_ITEMCNT" val="2"/>
  <p:tag name="KSO_WM_DIAGRAM_COLOR_MATCH_VALUE" val="{&quot;shape&quot;:{&quot;fill&quot;:{&quot;gradient&quot;:[{&quot;brightness&quot;:0.6000000238418579,&quot;colorType&quot;:1,&quot;foreColorIndex&quot;:5,&quot;pos&quot;:0.3799999952316284,&quot;transparency&quot;:1},{&quot;brightness&quot;:0.4000000059604645,&quot;colorType&quot;:1,&quot;foreColorIndex&quot;:5,&quot;pos&quot;:1,&quot;transparency&quot;:0.4000000059604645}],&quot;type&quot;:3},&quot;glow&quot;:{&quot;colorType&quot;:0},&quot;line&quot;:{&quot;gradient&quot;:[{&quot;brightness&quot;:0,&quot;colorType&quot;:1,&quot;foreColorIndex&quot;:5,&quot;pos&quot;:0.14000000059604645,&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TABLE_ENDDRAG_ORIGIN_RECT" val="898*436"/>
  <p:tag name="TABLE_ENDDRAG_RECT" val="29*79*898*436"/>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40493031_1*l_h_i*1_1_3"/>
  <p:tag name="KSO_WM_TEMPLATE_CATEGORY" val="diagram"/>
  <p:tag name="KSO_WM_TEMPLATE_INDEX" val="40493031"/>
  <p:tag name="KSO_WM_UNIT_LAYERLEVEL" val="1_1_1"/>
  <p:tag name="KSO_WM_TAG_VERSION" val="3.0"/>
  <p:tag name="KSO_WM_BEAUTIFY_FLAG" val="#wm#"/>
  <p:tag name="KSO_WM_DIAGRAM_VIRTUALLY_FRAME" val="{&quot;height&quot;:438.48826771653546,&quot;left&quot;:3.5785039370078735,&quot;top&quot;:86.2,&quot;width&quot;:982.4437007874016}"/>
  <p:tag name="KSO_WM_UNIT_FILL_TYPE" val="3"/>
  <p:tag name="KSO_WM_UNIT_LINE_FORE_SCHEMECOLOR_INDEX" val="-2"/>
  <p:tag name="KSO_WM_DIAGRAM_MAX_ITEMCNT" val="4"/>
  <p:tag name="KSO_WM_DIAGRAM_MIN_ITEMCNT" val="2"/>
  <p:tag name="KSO_WM_DIAGRAM_COLOR_MATCH_VALUE" val="{&quot;shape&quot;:{&quot;fill&quot;:{&quot;gradient&quot;:[{&quot;brightness&quot;:0.6000000238418579,&quot;colorType&quot;:1,&quot;foreColorIndex&quot;:5,&quot;pos&quot;:0.3799999952316284,&quot;transparency&quot;:1},{&quot;brightness&quot;:0.4000000059604645,&quot;colorType&quot;:1,&quot;foreColorIndex&quot;:5,&quot;pos&quot;:1,&quot;transparency&quot;:0.4000000059604645}],&quot;type&quot;:3},&quot;glow&quot;:{&quot;colorType&quot;:0},&quot;line&quot;:{&quot;gradient&quot;:[{&quot;brightness&quot;:0,&quot;colorType&quot;:1,&quot;foreColorIndex&quot;:5,&quot;pos&quot;:0.14000000059604645,&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4"/>
  <p:tag name="KSO_WM_DIAGRAM_GROUP_CODE" val="l1-1"/>
  <p:tag name="KSO_WM_BEAUTIFY_FLAG" val="#wm#"/>
  <p:tag name="KSO_WM_TEMPLATE_INDEX" val="20236003"/>
  <p:tag name="KSO_WM_TEMPLATE_CATEGORY" val="custom"/>
  <p:tag name="KSO_WM_SLIDE_INDEX" val="4"/>
  <p:tag name="KSO_WM_SLIDE_ID" val="custom20236003_4"/>
  <p:tag name="KSO_WM_TEMPLATE_MASTER_TYPE" val="0"/>
  <p:tag name="KSO_WM_SLIDE_LAYOUT" val="a_l"/>
  <p:tag name="KSO_WM_SLIDE_LAYOUT_CNT" val="1_1"/>
  <p:tag name="KSO_WM_SLIDE_DIAGTYPE" val="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40493031_1*l_h_i*1_1_3"/>
  <p:tag name="KSO_WM_TEMPLATE_CATEGORY" val="diagram"/>
  <p:tag name="KSO_WM_TEMPLATE_INDEX" val="40493031"/>
  <p:tag name="KSO_WM_UNIT_LAYERLEVEL" val="1_1_1"/>
  <p:tag name="KSO_WM_TAG_VERSION" val="3.0"/>
  <p:tag name="KSO_WM_BEAUTIFY_FLAG" val="#wm#"/>
  <p:tag name="KSO_WM_DIAGRAM_VIRTUALLY_FRAME" val="{&quot;height&quot;:438.48826771653546,&quot;left&quot;:3.5785039370078735,&quot;top&quot;:86.2,&quot;width&quot;:982.4437007874016}"/>
  <p:tag name="KSO_WM_UNIT_FILL_TYPE" val="3"/>
  <p:tag name="KSO_WM_UNIT_LINE_FORE_SCHEMECOLOR_INDEX" val="-2"/>
  <p:tag name="KSO_WM_DIAGRAM_MAX_ITEMCNT" val="4"/>
  <p:tag name="KSO_WM_DIAGRAM_MIN_ITEMCNT" val="2"/>
  <p:tag name="KSO_WM_DIAGRAM_COLOR_MATCH_VALUE" val="{&quot;shape&quot;:{&quot;fill&quot;:{&quot;gradient&quot;:[{&quot;brightness&quot;:0.6000000238418579,&quot;colorType&quot;:1,&quot;foreColorIndex&quot;:5,&quot;pos&quot;:0.3799999952316284,&quot;transparency&quot;:1},{&quot;brightness&quot;:0.4000000059604645,&quot;colorType&quot;:1,&quot;foreColorIndex&quot;:5,&quot;pos&quot;:1,&quot;transparency&quot;:0.4000000059604645}],&quot;type&quot;:3},&quot;glow&quot;:{&quot;colorType&quot;:0},&quot;line&quot;:{&quot;gradient&quot;:[{&quot;brightness&quot;:0,&quot;colorType&quot;:1,&quot;foreColorIndex&quot;:5,&quot;pos&quot;:0.14000000059604645,&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TABLE_ENDDRAG_ORIGIN_RECT" val="898*436"/>
  <p:tag name="TABLE_ENDDRAG_RECT" val="29*79*898*436"/>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4"/>
  <p:tag name="KSO_WM_DIAGRAM_GROUP_CODE" val="l1-1"/>
  <p:tag name="KSO_WM_BEAUTIFY_FLAG" val="#wm#"/>
  <p:tag name="KSO_WM_TEMPLATE_INDEX" val="20236003"/>
  <p:tag name="KSO_WM_TEMPLATE_CATEGORY" val="custom"/>
  <p:tag name="KSO_WM_SLIDE_INDEX" val="4"/>
  <p:tag name="KSO_WM_SLIDE_ID" val="custom20236003_4"/>
  <p:tag name="KSO_WM_TEMPLATE_MASTER_TYPE" val="0"/>
  <p:tag name="KSO_WM_SLIDE_LAYOUT" val="a_l"/>
  <p:tag name="KSO_WM_SLIDE_LAYOUT_CNT" val="1_1"/>
  <p:tag name="KSO_WM_SLIDE_DIAGTYPE" val="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40493031_1*l_h_i*1_1_3"/>
  <p:tag name="KSO_WM_TEMPLATE_CATEGORY" val="diagram"/>
  <p:tag name="KSO_WM_TEMPLATE_INDEX" val="40493031"/>
  <p:tag name="KSO_WM_UNIT_LAYERLEVEL" val="1_1_1"/>
  <p:tag name="KSO_WM_TAG_VERSION" val="3.0"/>
  <p:tag name="KSO_WM_BEAUTIFY_FLAG" val="#wm#"/>
  <p:tag name="KSO_WM_DIAGRAM_VIRTUALLY_FRAME" val="{&quot;height&quot;:438.48826771653546,&quot;left&quot;:3.5785039370078735,&quot;top&quot;:86.2,&quot;width&quot;:982.4437007874016}"/>
  <p:tag name="KSO_WM_UNIT_FILL_TYPE" val="3"/>
  <p:tag name="KSO_WM_UNIT_LINE_FORE_SCHEMECOLOR_INDEX" val="-2"/>
  <p:tag name="KSO_WM_DIAGRAM_MAX_ITEMCNT" val="4"/>
  <p:tag name="KSO_WM_DIAGRAM_MIN_ITEMCNT" val="2"/>
  <p:tag name="KSO_WM_DIAGRAM_COLOR_MATCH_VALUE" val="{&quot;shape&quot;:{&quot;fill&quot;:{&quot;gradient&quot;:[{&quot;brightness&quot;:0.6000000238418579,&quot;colorType&quot;:1,&quot;foreColorIndex&quot;:5,&quot;pos&quot;:0.3799999952316284,&quot;transparency&quot;:1},{&quot;brightness&quot;:0.4000000059604645,&quot;colorType&quot;:1,&quot;foreColorIndex&quot;:5,&quot;pos&quot;:1,&quot;transparency&quot;:0.4000000059604645}],&quot;type&quot;:3},&quot;glow&quot;:{&quot;colorType&quot;:0},&quot;line&quot;:{&quot;gradient&quot;:[{&quot;brightness&quot;:0,&quot;colorType&quot;:1,&quot;foreColorIndex&quot;:5,&quot;pos&quot;:0.14000000059604645,&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TABLE_ENDDRAG_ORIGIN_RECT" val="884*436"/>
  <p:tag name="TABLE_ENDDRAG_RECT" val="29*75*884*436"/>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40493031_1*l_h_i*1_1_3"/>
  <p:tag name="KSO_WM_TEMPLATE_CATEGORY" val="diagram"/>
  <p:tag name="KSO_WM_TEMPLATE_INDEX" val="40493031"/>
  <p:tag name="KSO_WM_UNIT_LAYERLEVEL" val="1_1_1"/>
  <p:tag name="KSO_WM_TAG_VERSION" val="3.0"/>
  <p:tag name="KSO_WM_BEAUTIFY_FLAG" val="#wm#"/>
  <p:tag name="KSO_WM_DIAGRAM_VIRTUALLY_FRAME" val="{&quot;height&quot;:438.48826771653546,&quot;left&quot;:3.5785039370078735,&quot;top&quot;:86.2,&quot;width&quot;:982.4437007874016}"/>
  <p:tag name="KSO_WM_UNIT_FILL_TYPE" val="3"/>
  <p:tag name="KSO_WM_UNIT_LINE_FORE_SCHEMECOLOR_INDEX" val="-2"/>
  <p:tag name="KSO_WM_DIAGRAM_MAX_ITEMCNT" val="4"/>
  <p:tag name="KSO_WM_DIAGRAM_MIN_ITEMCNT" val="2"/>
  <p:tag name="KSO_WM_DIAGRAM_COLOR_MATCH_VALUE" val="{&quot;shape&quot;:{&quot;fill&quot;:{&quot;gradient&quot;:[{&quot;brightness&quot;:0.6000000238418579,&quot;colorType&quot;:1,&quot;foreColorIndex&quot;:5,&quot;pos&quot;:0.3799999952316284,&quot;transparency&quot;:1},{&quot;brightness&quot;:0.4000000059604645,&quot;colorType&quot;:1,&quot;foreColorIndex&quot;:5,&quot;pos&quot;:1,&quot;transparency&quot;:0.4000000059604645}],&quot;type&quot;:3},&quot;glow&quot;:{&quot;colorType&quot;:0},&quot;line&quot;:{&quot;gradient&quot;:[{&quot;brightness&quot;:0,&quot;colorType&quot;:1,&quot;foreColorIndex&quot;:5,&quot;pos&quot;:0.14000000059604645,&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4"/>
  <p:tag name="KSO_WM_DIAGRAM_GROUP_CODE" val="l1-1"/>
  <p:tag name="KSO_WM_BEAUTIFY_FLAG" val="#wm#"/>
  <p:tag name="KSO_WM_TEMPLATE_INDEX" val="20236003"/>
  <p:tag name="KSO_WM_TEMPLATE_CATEGORY" val="custom"/>
  <p:tag name="KSO_WM_SLIDE_INDEX" val="4"/>
  <p:tag name="KSO_WM_SLIDE_ID" val="custom20236003_4"/>
  <p:tag name="KSO_WM_TEMPLATE_MASTER_TYPE" val="0"/>
  <p:tag name="KSO_WM_SLIDE_LAYOUT" val="a_l"/>
  <p:tag name="KSO_WM_SLIDE_LAYOUT_CNT" val="1_1"/>
  <p:tag name="KSO_WM_SLIDE_DIAGTYPE" val="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commondata" val="eyJoZGlkIjoiZjdjMmRlZjM1OWYxMzczOGQyMTg5ZTU3ZmM2OTcwOGY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苹方-简"/>
        <a:ea typeface="苹方-简"/>
        <a:cs typeface=""/>
      </a:majorFont>
      <a:minorFont>
        <a:latin typeface="苹方-简"/>
        <a:ea typeface="苹方-简"/>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WPS">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WPS">
      <a:majorFont>
        <a:latin typeface="Calibri"/>
        <a:ea typeface="宋体"/>
        <a:cs typeface=""/>
      </a:majorFont>
      <a:minorFont>
        <a:latin typeface="Calibri"/>
        <a:ea typeface="宋体"/>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WPS">
      <a:majorFont>
        <a:latin typeface="苹方-简"/>
        <a:ea typeface="苹方-简"/>
        <a:cs typeface=""/>
      </a:majorFont>
      <a:minorFont>
        <a:latin typeface="苹方-简"/>
        <a:ea typeface="苹方-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WPS">
      <a:majorFont>
        <a:latin typeface="苹方-简"/>
        <a:ea typeface="苹方-简"/>
        <a:cs typeface=""/>
      </a:majorFont>
      <a:minorFont>
        <a:latin typeface="苹方-简"/>
        <a:ea typeface="苹方-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10146</Words>
  <Application>WPS 文字</Application>
  <PresentationFormat>宽屏</PresentationFormat>
  <Paragraphs>1520</Paragraphs>
  <Slides>36</Slides>
  <Notes>4</Notes>
  <HiddenSlides>0</HiddenSlides>
  <MMClips>0</MMClips>
  <ScaleCrop>false</ScaleCrop>
  <HeadingPairs>
    <vt:vector size="6" baseType="variant">
      <vt:variant>
        <vt:lpstr>已用的字体</vt:lpstr>
      </vt:variant>
      <vt:variant>
        <vt:i4>33</vt:i4>
      </vt:variant>
      <vt:variant>
        <vt:lpstr>主题</vt:lpstr>
      </vt:variant>
      <vt:variant>
        <vt:i4>2</vt:i4>
      </vt:variant>
      <vt:variant>
        <vt:lpstr>幻灯片标题</vt:lpstr>
      </vt:variant>
      <vt:variant>
        <vt:i4>36</vt:i4>
      </vt:variant>
    </vt:vector>
  </HeadingPairs>
  <TitlesOfParts>
    <vt:vector size="71" baseType="lpstr">
      <vt:lpstr>Arial</vt:lpstr>
      <vt:lpstr>宋体</vt:lpstr>
      <vt:lpstr>Wingdings</vt:lpstr>
      <vt:lpstr>Wingdings</vt:lpstr>
      <vt:lpstr>微软雅黑</vt:lpstr>
      <vt:lpstr>汉仪旗黑</vt:lpstr>
      <vt:lpstr>微软雅黑</vt:lpstr>
      <vt:lpstr>Noto Sans SC</vt:lpstr>
      <vt:lpstr>汉仪尚巍手书W</vt:lpstr>
      <vt:lpstr>思源黑体 CN Medium</vt:lpstr>
      <vt:lpstr>宋体</vt:lpstr>
      <vt:lpstr>Arial Unicode MS</vt:lpstr>
      <vt:lpstr>苹方-简</vt:lpstr>
      <vt:lpstr>宋体</vt:lpstr>
      <vt:lpstr>汉仪雅酷黑 65W</vt:lpstr>
      <vt:lpstr>Noto Sans SC</vt:lpstr>
      <vt:lpstr>汉仪旗黑-55简</vt:lpstr>
      <vt:lpstr>Helvetica Light</vt:lpstr>
      <vt:lpstr>HarmonyOS Sans SC</vt:lpstr>
      <vt:lpstr>汉仪君黑-45简</vt:lpstr>
      <vt:lpstr>Calibri</vt:lpstr>
      <vt:lpstr>思源黑体 CN Light</vt:lpstr>
      <vt:lpstr>汉仪中黑KW</vt:lpstr>
      <vt:lpstr>Helvetica Neue</vt:lpstr>
      <vt:lpstr>汉仪书宋二KW</vt:lpstr>
      <vt:lpstr>冬青黑体简体中文</vt:lpstr>
      <vt:lpstr>HarmonyOS Sans SC</vt:lpstr>
      <vt:lpstr>Noto Sans SC</vt:lpstr>
      <vt:lpstr>思源黑体 CN Medium</vt:lpstr>
      <vt:lpstr>汉仪君黑-45简</vt:lpstr>
      <vt:lpstr>汉仪尚巍手书W</vt:lpstr>
      <vt:lpstr>汉仪旗黑-55简</vt:lpstr>
      <vt:lpstr>Apple Color Emoji</vt:lpstr>
      <vt:lpstr>WPS</vt:lpstr>
      <vt:lpstr>1_WPS</vt:lpstr>
      <vt:lpstr>PowerPoint 演示文稿</vt:lpstr>
      <vt:lpstr>目录</vt:lpstr>
      <vt:lpstr>PowerPoint 演示文稿</vt:lpstr>
      <vt:lpstr>PowerPoint 演示文稿</vt:lpstr>
      <vt:lpstr>目录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陈子睿</cp:lastModifiedBy>
  <cp:revision>646</cp:revision>
  <dcterms:created xsi:type="dcterms:W3CDTF">2026-07-27T02:16:52Z</dcterms:created>
  <dcterms:modified xsi:type="dcterms:W3CDTF">2026-07-27T02:16:52Z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2052-12.1.26026.26026</vt:lpwstr>
  </property>
  <property fmtid="{D5CDD505-2E9C-101B-9397-08002B2CF9AE}" pid="3" name="ICV">
    <vt:lpwstr>49A3B17D127E6CA794BF666ACE2BE3F0_43</vt:lpwstr>
  </property>
</Properties>
</file>