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2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6.svg" ContentType="image/svg+xml"/>
  <Override PartName="/ppt/media/image37.svg" ContentType="image/svg+xml"/>
  <Override PartName="/ppt/media/image45.svg" ContentType="image/svg+xml"/>
  <Override PartName="/ppt/media/image46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71.svg" ContentType="image/svg+xml"/>
  <Override PartName="/ppt/media/image74.svg" ContentType="image/svg+xml"/>
  <Override PartName="/ppt/media/image7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9"/>
  </p:handoutMasterIdLst>
  <p:sldIdLst>
    <p:sldId id="257" r:id="rId3"/>
    <p:sldId id="291" r:id="rId5"/>
    <p:sldId id="269" r:id="rId6"/>
    <p:sldId id="260" r:id="rId7"/>
    <p:sldId id="261" r:id="rId8"/>
    <p:sldId id="262" r:id="rId9"/>
    <p:sldId id="263" r:id="rId10"/>
    <p:sldId id="264" r:id="rId11"/>
    <p:sldId id="329" r:id="rId12"/>
    <p:sldId id="332" r:id="rId13"/>
    <p:sldId id="341" r:id="rId14"/>
    <p:sldId id="330" r:id="rId15"/>
    <p:sldId id="333" r:id="rId16"/>
    <p:sldId id="331" r:id="rId17"/>
    <p:sldId id="292" r:id="rId18"/>
    <p:sldId id="300" r:id="rId19"/>
    <p:sldId id="308" r:id="rId20"/>
    <p:sldId id="342" r:id="rId21"/>
    <p:sldId id="309" r:id="rId22"/>
    <p:sldId id="310" r:id="rId23"/>
    <p:sldId id="294" r:id="rId24"/>
    <p:sldId id="303" r:id="rId25"/>
    <p:sldId id="311" r:id="rId26"/>
    <p:sldId id="343" r:id="rId27"/>
    <p:sldId id="312" r:id="rId28"/>
    <p:sldId id="314" r:id="rId29"/>
    <p:sldId id="302" r:id="rId30"/>
    <p:sldId id="304" r:id="rId31"/>
    <p:sldId id="313" r:id="rId32"/>
    <p:sldId id="344" r:id="rId33"/>
    <p:sldId id="316" r:id="rId34"/>
    <p:sldId id="317" r:id="rId35"/>
    <p:sldId id="295" r:id="rId36"/>
    <p:sldId id="305" r:id="rId37"/>
    <p:sldId id="319" r:id="rId38"/>
    <p:sldId id="345" r:id="rId39"/>
    <p:sldId id="320" r:id="rId40"/>
    <p:sldId id="321" r:id="rId41"/>
    <p:sldId id="297" r:id="rId42"/>
    <p:sldId id="306" r:id="rId43"/>
    <p:sldId id="323" r:id="rId44"/>
    <p:sldId id="346" r:id="rId45"/>
    <p:sldId id="324" r:id="rId46"/>
    <p:sldId id="325" r:id="rId47"/>
    <p:sldId id="298" r:id="rId48"/>
  </p:sldIdLst>
  <p:sldSz cx="12192000" cy="6858000"/>
  <p:notesSz cx="7103745" cy="10234295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na" initials="C" lastIdx="3" clrIdx="0"/>
  <p:cmAuthor id="1" name="1959948963@qq.com" initials="1" lastIdx="1" clrIdx="0"/>
  <p:cmAuthor id="2" name="lyl" initials="l" lastIdx="1" clrIdx="1"/>
  <p:cmAuthor id="3" name="zpark" initials="z" lastIdx="1" clrIdx="2"/>
  <p:cmAuthor id="4" name="Administrator" initials="A" lastIdx="1" clrIdx="3"/>
  <p:cmAuthor id="5" name="13621" initials="1" lastIdx="1" clrIdx="4"/>
  <p:cmAuthor id="1477700285" name="Chow" initials="C" lastIdx="1" clrIdx="23"/>
  <p:cmAuthor id="76" name=" " initials="" lastIdx="1" clrIdx="25"/>
  <p:cmAuthor id="6" name="乔 婧" initials="乔" lastIdx="2" clrIdx="5"/>
  <p:cmAuthor id="7" name="lu li" initials="ll" lastIdx="29" clrIdx="6"/>
  <p:cmAuthor id="8" name="张雪姣" initials="1" lastIdx="1" clrIdx="7"/>
  <p:cmAuthor id="9" name="茹玉" initials="茹玉" lastIdx="36" clrIdx="8"/>
  <p:cmAuthor id="10" name="tianting" initials="t" lastIdx="1" clrIdx="9"/>
  <p:cmAuthor id="11" name="sdlyx2008@126.com" initials="s" lastIdx="1" clrIdx="10"/>
  <p:cmAuthor id="12" name="詹园玲" initials="詹" lastIdx="1" clrIdx="10"/>
  <p:cmAuthor id="2000" name="WPS_1591109879_U3MrMZ3I" initials="authorId_1004917322" lastIdx="1656276846" clrIdx="0"/>
  <p:cmAuthor id="13" name="10959" initials="1" lastIdx="1" clrIdx="12"/>
  <p:cmAuthor id="2001" name="骆倩怡_Znauj26B" initials="authorId_382814100" lastIdx="0" clrIdx="0"/>
  <p:cmAuthor id="14" name="sihan" initials="s" lastIdx="1" clrIdx="13"/>
  <p:cmAuthor id="15" name="xxg" initials="x" lastIdx="1" clrIdx="14"/>
  <p:cmAuthor id="16" name="王立臣_Yf6rFjAN" initials="authorId_198262106" lastIdx="2380635" clrIdx="0"/>
  <p:cmAuthor id="17" name="未知用户4" initials="未知用户4" lastIdx="1" clrIdx="7"/>
  <p:cmAuthor id="18" name="zhanghui" initials="z" lastIdx="1" clrIdx="17"/>
  <p:cmAuthor id="1669468316" name="WPS_1735209406" initials="W" lastIdx="1" clrIdx="22"/>
  <p:cmAuthor id="19" name="未知用户5" initials="未知用户5" lastIdx="1" clrIdx="8"/>
  <p:cmAuthor id="20" name="mai mai" initials="m" lastIdx="1" clrIdx="2"/>
  <p:cmAuthor id="21" name="未知用户1" initials="未" lastIdx="1" clrIdx="0"/>
  <p:cmAuthor id="22" name="肖 盛" initials="肖" lastIdx="1" clrIdx="0"/>
  <p:cmAuthor id="23" name="0049628" initials="0" lastIdx="3" clrIdx="0"/>
  <p:cmAuthor id="24" name="NTKO" initials="N" lastIdx="2" clrIdx="0"/>
  <p:cmAuthor id="25" name="石楠 武" initials="石" lastIdx="1" clrIdx="2"/>
  <p:cmAuthor id="26" name="赵成文" initials="赵" lastIdx="4" clrIdx="1"/>
  <p:cmAuthor id="27" name="未知用户13" initials="未" lastIdx="1" clrIdx="0"/>
  <p:cmAuthor id="28" name="Han Jiang" initials="H" lastIdx="1" clrIdx="0"/>
  <p:cmAuthor id="29" name="未知用户7" initials="未" lastIdx="1" clrIdx="0"/>
  <p:cmAuthor id="30" name="xmy" initials="x" lastIdx="4" clrIdx="19"/>
  <p:cmAuthor id="31" name="wum20" initials="w" lastIdx="1" clrIdx="7"/>
  <p:cmAuthor id="32" name="Guangxu Piao" initials="G" lastIdx="7" clrIdx="0"/>
  <p:cmAuthor id="33" name="武敏" initials="武" lastIdx="2" clrIdx="8"/>
  <p:cmAuthor id="34" name="未知用户6" initials="未知用户6" lastIdx="1" clrIdx="9"/>
  <p:cmAuthor id="35" name="JCL" initials="J" lastIdx="1" clrIdx="10"/>
  <p:cmAuthor id="36" name="Chen, Naikang A." initials="C" lastIdx="6" clrIdx="0"/>
  <p:cmAuthor id="37" name="song song" initials="s" lastIdx="1" clrIdx="0"/>
  <p:cmAuthor id="38" name="曾阿婷" initials="曾" lastIdx="1" clrIdx="16"/>
  <p:cmAuthor id="39" name="yubaoquan" initials="y" lastIdx="1" clrIdx="4"/>
  <p:cmAuthor id="40" name="ting yue" initials="t" lastIdx="1" clrIdx="0"/>
  <p:cmAuthor id="41" name="david bin" initials="d" lastIdx="3" clrIdx="0"/>
  <p:cmAuthor id="42" name="MLOONG" initials="M" lastIdx="1" clrIdx="0"/>
  <p:cmAuthor id="44" name="於宝泉" initials="於" lastIdx="0" clrIdx="2"/>
  <p:cmAuthor id="46" name="Liu Dong" initials="L" lastIdx="1" clrIdx="0"/>
  <p:cmAuthor id="47" name="Zhao Jing" initials="Z" lastIdx="1" clrIdx="2"/>
  <p:cmAuthor id="48" name="YANQING BAO" initials="Y" lastIdx="3" clrIdx="0"/>
  <p:cmAuthor id="49" name="Roet-Reinking, Nathalie" initials="R" lastIdx="1" clrIdx="0"/>
  <p:cmAuthor id="50" name="张金龙" initials="张" lastIdx="9" clrIdx="0"/>
  <p:cmAuthor id="51" name="祝惠蓉" initials="祝" lastIdx="3" clrIdx="8"/>
  <p:cmAuthor id="52" name="李霞" initials="李" lastIdx="3" clrIdx="56"/>
  <p:cmAuthor id="53" name="宋琛哲" initials="宋" lastIdx="3" clrIdx="0"/>
  <p:cmAuthor id="54" name="韩瑞颖" initials="韩" lastIdx="106" clrIdx="59"/>
  <p:cmAuthor id="55" name="刘天玉" initials="刘" lastIdx="19" clrIdx="61"/>
  <p:cmAuthor id="56" name="杨志宇" initials="杨" lastIdx="1" clrIdx="63"/>
  <p:cmAuthor id="540707372" name="XXG-QIANQI" initials="X" lastIdx="2" clrIdx="0"/>
  <p:cmAuthor id="1483810881" name="WPS_1679281038" initials="W" lastIdx="1" clrIdx="2"/>
  <p:cmAuthor id="61" name="maomao" initials="m" lastIdx="1" clrIdx="60"/>
  <p:cmAuthor id="43" name="ZJK" initials="Z" lastIdx="5" clrIdx="42"/>
  <p:cmAuthor id="1411827" name="黄晓平" initials="黄" lastIdx="0" clrIdx="0"/>
  <p:cmAuthor id="287643685" name="刘 芷倩" initials="刘" lastIdx="1" clrIdx="38"/>
  <p:cmAuthor id="287643681" name="殷格非" initials="殷" lastIdx="2" clrIdx="0"/>
  <p:cmAuthor id="287643682" name="z r" initials="zr" lastIdx="5" clrIdx="12"/>
  <p:cmAuthor id="287643683" name="lc xue" initials="lx" lastIdx="1" clrIdx="22"/>
  <p:cmAuthor id="191251535" name="沈霄雷" initials="沈" lastIdx="833089" clrIdx="0"/>
  <p:cmAuthor id="191251536" name="SF" initials="S" lastIdx="6" clrIdx="11"/>
  <p:cmAuthor id="191251537" name="sammi" initials="s" lastIdx="0" clrIdx="12"/>
  <p:cmAuthor id="191251538" name="zhangmh@httz.cc" initials="z" lastIdx="3" clrIdx="13"/>
  <p:cmAuthor id="191251539" name="wang" initials="wang" lastIdx="1" clrIdx="14"/>
  <p:cmAuthor id="191251540" name="Microsoft Office User" initials="MOU" lastIdx="1" clrIdx="15"/>
  <p:cmAuthor id="191251541" name="sjzx" initials="s" lastIdx="1" clrIdx="25"/>
  <p:cmAuthor id="191251542" name="yang.yuan" initials="y" lastIdx="0" clrIdx="17"/>
  <p:cmAuthor id="191251543" name="王娟" initials="1" lastIdx="1" clrIdx="31"/>
  <p:cmAuthor id="203337651" name="Chancey " initials="C" lastIdx="1" clrIdx="63"/>
  <p:cmAuthor id="45" name="ZYSR-XY" initials="Z" lastIdx="6" clrIdx="10"/>
  <p:cmAuthor id="1270093215" name="满脑子的核废料" initials="满" lastIdx="12" clrIdx="62"/>
  <p:cmAuthor id="65" name="zhq" initials="z" lastIdx="7" clrIdx="20"/>
  <p:cmAuthor id="66" name="张琦" initials="张" lastIdx="46" clrIdx="21"/>
  <p:cmAuthor id="67" name="黄 俊" initials="黄" lastIdx="1" clrIdx="22"/>
  <p:cmAuthor id="87" name="001" initials="" lastIdx="0" clrIdx="86"/>
  <p:cmAuthor id="88" name="Cong Guo" initials="CG" lastIdx="0" clrIdx="87"/>
  <p:cmAuthor id="89" name="幸全" initials="幸全" lastIdx="0" clrIdx="88"/>
  <p:cmAuthor id="90" name="PC" initials="P" lastIdx="0" clrIdx="89"/>
  <p:cmAuthor id="91" name="Lenovo" initials="L" lastIdx="0" clrIdx="90"/>
  <p:cmAuthor id="92" name="亮 蔡" initials="亮" lastIdx="0" clrIdx="91"/>
  <p:cmAuthor id="93" name="Citics-SZ" initials="Citics-SZ" lastIdx="0" clrIdx="92"/>
  <p:cmAuthor id="94" name="王习习" initials="王" lastIdx="0" clrIdx="93"/>
  <p:cmAuthor id="95" name="31897" initials="3" lastIdx="0" clrIdx="94"/>
  <p:cmAuthor id="96" name="儿子" initials="儿" lastIdx="0" clrIdx="95"/>
  <p:cmAuthor id="97" name="作者" initials="A" lastIdx="0" clrIdx="96"/>
  <p:cmAuthor id="98" name="user2021" initials="u" lastIdx="0" clrIdx="97"/>
  <p:cmAuthor id="99" name="G1045" initials="G" lastIdx="0" clrIdx="98"/>
  <p:cmAuthor id="100" name="Xin Mingyu" initials="XM" lastIdx="0" clrIdx="99"/>
  <p:cmAuthor id="101" name="yx090" initials="y" lastIdx="0" clrIdx="100"/>
  <p:cmAuthor id="102" name="admin" initials="a" lastIdx="0" clrIdx="101"/>
  <p:cmAuthor id="103" name="yifei" initials="y" lastIdx="0" clrIdx="102"/>
  <p:cmAuthor id="104" name="刘江浪" initials="刘江浪" lastIdx="0" clrIdx="103"/>
  <p:cmAuthor id="105" name="ADMIN" initials="A" lastIdx="0" clrIdx="104"/>
  <p:cmAuthor id="106" name="杨" initials="杨" lastIdx="0" clrIdx="105"/>
  <p:cmAuthor id="107" name="峰" initials="峰" lastIdx="0" clrIdx="106"/>
  <p:cmAuthor id="108" name="YAO" initials="Y" lastIdx="0" clrIdx="107"/>
  <p:cmAuthor id="110" name="王 兰香" initials="王" lastIdx="0" clrIdx="109"/>
  <p:cmAuthor id="112" name="jipen" initials="j" lastIdx="0" clrIdx="111"/>
  <p:cmAuthor id="113" name="user4" initials="u" lastIdx="0" clrIdx="112"/>
  <p:cmAuthor id="114" name="Jacobsen, Ginger" initials="GJ" lastIdx="0" clrIdx="113"/>
  <p:cmAuthor id="115" name="TXGZZ02" initials="T" lastIdx="0" clrIdx="114"/>
  <p:cmAuthor id="116" name="具身智能码字机器人" initials="具" lastIdx="0" clrIdx="115"/>
  <p:cmAuthor id="117" name="WPS" initials="W" lastIdx="0" clrIdx="116"/>
  <p:cmAuthor id="118" name="微软用户" initials="微软用户" lastIdx="0" clrIdx="117"/>
  <p:cmAuthor id="119" name="ophel" initials="o" lastIdx="0" clrIdx="118"/>
  <p:cmAuthor id="120" name="pc" initials="p" lastIdx="0" clrIdx="119"/>
  <p:cmAuthor id="121" name="air AJQ" initials="a" lastIdx="0" clrIdx="120"/>
  <p:cmAuthor id="122" name="Summer" initials="S" lastIdx="0" clrIdx="121"/>
  <p:cmAuthor id="123" name="xiaozhen li" initials="x" lastIdx="0" clrIdx="122"/>
  <p:cmAuthor id="124" name="Lan, Jian" initials="L" lastIdx="0" clrIdx="123"/>
  <p:cmAuthor id="125" name="李 韬" initials="李" lastIdx="0" clrIdx="124"/>
  <p:cmAuthor id="126" name="XIAO XINWEN" initials="XX" lastIdx="0" clrIdx="125"/>
  <p:cmAuthor id="127" name="jrj" initials="jrj" lastIdx="0" clrIdx="126"/>
  <p:cmAuthor id="128" name="小李孟德" initials="小" lastIdx="0" clrIdx="127"/>
  <p:cmAuthor id="129" name="thtf" initials="t" lastIdx="0" clrIdx="128"/>
  <p:cmAuthor id="130" name="Yu Zhao" initials="YZ" lastIdx="0" clrIdx="129"/>
  <p:cmAuthor id="131" name="郑萌" initials="萌郑" lastIdx="0" clrIdx="130"/>
  <p:cmAuthor id="132" name="yang yang" initials="yy" lastIdx="0" clrIdx="131"/>
  <p:cmAuthor id="133" name="yayaw" initials="y" lastIdx="0" clrIdx="132"/>
  <p:cmAuthor id="134" name="CHEYUANZHENG" initials="u" lastIdx="0" clrIdx="133"/>
  <p:cmAuthor id="135" name="weichenwei" initials="w" lastIdx="0" clrIdx="13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8E3FB"/>
    <a:srgbClr val="C4EFFF"/>
    <a:srgbClr val="4A78F0"/>
    <a:srgbClr val="0DA3FF"/>
    <a:srgbClr val="FF6600"/>
    <a:srgbClr val="0F6FC6"/>
    <a:srgbClr val="59AAF2"/>
    <a:srgbClr val="21B2C9"/>
    <a:srgbClr val="2BA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341"/>
        <p:guide pos="38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4" Type="http://schemas.openxmlformats.org/officeDocument/2006/relationships/tags" Target="tags/tag181.xml"/><Relationship Id="rId53" Type="http://schemas.openxmlformats.org/officeDocument/2006/relationships/commentAuthors" Target="commentAuthors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2.xml"/><Relationship Id="rId49" Type="http://schemas.openxmlformats.org/officeDocument/2006/relationships/handoutMaster" Target="handoutMasters/handoutMaster1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充换电网络是新能源汽车产业的基石。目前，技术路线呈现多元化，以直流快充为主，换电为辅，并发展光储充一体化模式。这张表格清晰地展示了不同技术路线的特点、优劣势和应用场景。例如，直流快充满足快速补能需求，而光储充一体化站则能更好地利用绿色能源，降低对电网的冲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产业规模方面，我们预计到2026年，市场规模将突破1200亿元，车桩比进一步优化。行业正从数量扩张转向质量提升。然而，挑战依然存在，主要体现在盈利难题、电网容量限制以及换电标准不统一这三个方面。这些都是行业下一步需要重点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产业规模方面，我们预计到2026年，市场规模将突破1200亿元，车桩比进一步优化。行业正从数量扩张转向质量提升。然而，挑战依然存在，主要体现在盈利难题、电网容量限制以及换电标准不统一这三个方面。这些都是行业下一步需要重点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前，充换电市场形成了专业运营商、车企和能源企业三足鼎立的格局。未来，国内趋势将围绕智能化、换电模式推广和市场下沉展开。而在国外，超充网络的竞赛、标准的统一以及商业模式的创新将是主旋律。特斯拉的超充网络就是国外趋势的典型代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充换电网络是新能源汽车产业的基石。目前，技术路线呈现多元化，以直流快充为主，换电为辅，并发展光储充一体化模式。这张表格清晰地展示了不同技术路线的特点、优劣势和应用场景。例如，直流快充满足快速补能需求，而光储充一体化站则能更好地利用绿色能源，降低对电网的冲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产业规模方面，我们预计到2026年，市场规模将突破1200亿元，车桩比进一步优化。行业正从数量扩张转向质量提升。然而，挑战依然存在，主要体现在盈利难题、电网容量限制以及换电标准不统一这三个方面。这些都是行业下一步需要重点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前，充换电市场形成了专业运营商、车企和能源企业三足鼎立的格局。未来，国内趋势将围绕智能化、换电模式推广和市场下沉展开。而在国外，超充网络的竞赛、标准的统一以及商业模式的创新将是主旋律。特斯拉的超充网络就是国外趋势的典型代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氢能交通的核心技术在于燃料电池和储氢系统。目前，PEMFC是车用燃料电池的主流技术，而高压气态储氢是主流的储氢方案，特别是IV型储氢瓶，代表了未来的发展方向。这张图展示了PEMFC电堆和IV型储氢瓶的实物形态，它们是氢能汽车的关键部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产业规模方面，我们预计到2026年，市场规模将突破1200亿元，车桩比进一步优化。行业正从数量扩张转向质量提升。然而，挑战依然存在，主要体现在盈利难题、电网容量限制以及换电标准不统一这三个方面。这些都是行业下一步需要重点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前，充换电市场形成了专业运营商、车企和能源企业三足鼎立的格局。未来，国内趋势将围绕智能化、换电模式推广和市场下沉展开。而在国外，超充网络的竞赛、标准的统一以及商业模式的创新将是主旋律。特斯拉的超充网络就是国外趋势的典型代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储能电站的核心地位毋庸置疑，它是构建新型电力系统的关键。目前，技术路线百花齐放，以锂电池为主导，同时钠电池、液流电池和压缩空气储能等技术在特定场景下展现出独特优势。这张表格详细对比了各种技术路线的特点，帮助我们理解它们各自的适用场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产业规模方面，我们预计到2026年，市场规模将突破1200亿元，车桩比进一步优化。行业正从数量扩张转向质量提升。然而，挑战依然存在，主要体现在盈利难题、电网容量限制以及换电标准不统一这三个方面。这些都是行业下一步需要重点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前，充换电市场形成了专业运营商、车企和能源企业三足鼎立的格局。未来，国内趋势将围绕智能化、换电模式推广和市场下沉展开。而在国外，超充网络的竞赛、标准的统一以及商业模式的创新将是主旋律。特斯拉的超充网络就是国外趋势的典型代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分布式能源的核心价值在于就近生产和利用，提高效率和安全性。其技术路线非常丰富，包括分布式光伏、分散式风电、天然气分布式能源和生物质能等。每种技术都有其独特的优势和适用场景，共同构成了多元化的分布式能源体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产业规模方面，我们预计到2026年，市场规模将突破1200亿元，车桩比进一步优化。行业正从数量扩张转向质量提升。然而，挑战依然存在，主要体现在盈利难题、电网容量限制以及换电标准不统一这三个方面。这些都是行业下一步需要重点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前，充换电市场形成了专业运营商、车企和能源企业三足鼎立的格局。未来，国内趋势将围绕智能化、换电模式推广和市场下沉展开。而在国外，超充网络的竞赛、标准的统一以及商业模式的创新将是主旋律。特斯拉的超充网络就是国外趋势的典型代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工业节能的核心地位不言而喻，它占据了全国能源消费的70%，是双碳目标的主战场。今天我们梳理了四条主流技术路线，涵盖了设备级到系统级的全过程。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1. 设备端：比如高效电机系统，通过变频调速，在风机、水泵等通用设备上能直接实现20%-50%的节电，见效快。工业锅炉改造也能显著提升热效率。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2. 系统端：像钢铁行业的TRT技术，就是典型的“变废为宝”，利用高炉煤气的余压发电。而在大型石化、化工企业，能量系统优化技术能从全局角度挖掘5%-15%的节能潜力。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这些技术不仅环保，更能为企业实实在在地降本增效，提升在绿色低碳时代的核心竞争力。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产业规模方面，我们预计到2026年，市场规模将突破1200亿元，车桩比进一步优化。行业正从数量扩张转向质量提升。然而，挑战依然存在，主要体现在盈利难题、电网容量限制以及换电标准不统一这三个方面。这些都是行业下一步需要重点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前，充换电市场形成了专业运营商、车企和能源企业三足鼎立的格局。未来，国内趋势将围绕智能化、换电模式推广和市场下沉展开。而在国外，超充网络的竞赛、标准的统一以及商业模式的创新将是主旋律。特斯拉的超充网络就是国外趋势的典型代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7" Type="http://schemas.openxmlformats.org/officeDocument/2006/relationships/slideLayout" Target="../slideLayouts/slideLayout11.xml"/><Relationship Id="rId16" Type="http://schemas.openxmlformats.org/officeDocument/2006/relationships/tags" Target="../tags/tag14.xml"/><Relationship Id="rId15" Type="http://schemas.openxmlformats.org/officeDocument/2006/relationships/image" Target="../media/image7.png"/><Relationship Id="rId14" Type="http://schemas.openxmlformats.org/officeDocument/2006/relationships/image" Target="../media/image6.png"/><Relationship Id="rId13" Type="http://schemas.openxmlformats.org/officeDocument/2006/relationships/image" Target="../media/image5.png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32.xml"/><Relationship Id="rId17" Type="http://schemas.openxmlformats.org/officeDocument/2006/relationships/tags" Target="../tags/tag31.xml"/><Relationship Id="rId16" Type="http://schemas.openxmlformats.org/officeDocument/2006/relationships/tags" Target="../tags/tag30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image" Target="../media/image7.png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2.xml"/><Relationship Id="rId12" Type="http://schemas.openxmlformats.org/officeDocument/2006/relationships/image" Target="../media/image7.png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6.xml"/><Relationship Id="rId4" Type="http://schemas.openxmlformats.org/officeDocument/2006/relationships/image" Target="../media/image10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image" Target="../media/image12.sv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19.svg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2.svg"/><Relationship Id="rId14" Type="http://schemas.openxmlformats.org/officeDocument/2006/relationships/image" Target="../media/image11.png"/><Relationship Id="rId13" Type="http://schemas.openxmlformats.org/officeDocument/2006/relationships/image" Target="../media/image7.png"/><Relationship Id="rId12" Type="http://schemas.openxmlformats.org/officeDocument/2006/relationships/image" Target="../media/image6.png"/><Relationship Id="rId11" Type="http://schemas.openxmlformats.org/officeDocument/2006/relationships/image" Target="../media/image5.png"/><Relationship Id="rId10" Type="http://schemas.openxmlformats.org/officeDocument/2006/relationships/tags" Target="../tags/tag55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5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svg"/><Relationship Id="rId8" Type="http://schemas.openxmlformats.org/officeDocument/2006/relationships/image" Target="../media/image21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5.svg"/><Relationship Id="rId12" Type="http://schemas.openxmlformats.org/officeDocument/2006/relationships/tags" Target="../tags/tag74.xml"/><Relationship Id="rId11" Type="http://schemas.openxmlformats.org/officeDocument/2006/relationships/image" Target="../media/image24.svg"/><Relationship Id="rId10" Type="http://schemas.openxmlformats.org/officeDocument/2006/relationships/image" Target="../media/image23.png"/><Relationship Id="rId1" Type="http://schemas.openxmlformats.org/officeDocument/2006/relationships/tags" Target="../tags/tag70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tags" Target="../tags/tag75.xml"/><Relationship Id="rId4" Type="http://schemas.openxmlformats.org/officeDocument/2006/relationships/image" Target="../media/image26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jpeg"/><Relationship Id="rId8" Type="http://schemas.openxmlformats.org/officeDocument/2006/relationships/image" Target="../media/image32.svg"/><Relationship Id="rId7" Type="http://schemas.openxmlformats.org/officeDocument/2006/relationships/image" Target="../media/image31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Relationship Id="rId3" Type="http://schemas.openxmlformats.org/officeDocument/2006/relationships/image" Target="../media/image27.png"/><Relationship Id="rId2" Type="http://schemas.openxmlformats.org/officeDocument/2006/relationships/image" Target="../media/image12.svg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.png"/><Relationship Id="rId14" Type="http://schemas.openxmlformats.org/officeDocument/2006/relationships/image" Target="../media/image6.png"/><Relationship Id="rId13" Type="http://schemas.openxmlformats.org/officeDocument/2006/relationships/image" Target="../media/image5.png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8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image" Target="../media/image35.jpeg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0.xml"/><Relationship Id="rId1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svg"/><Relationship Id="rId8" Type="http://schemas.openxmlformats.org/officeDocument/2006/relationships/image" Target="../media/image21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5.svg"/><Relationship Id="rId12" Type="http://schemas.openxmlformats.org/officeDocument/2006/relationships/tags" Target="../tags/tag95.xml"/><Relationship Id="rId11" Type="http://schemas.openxmlformats.org/officeDocument/2006/relationships/image" Target="../media/image37.svg"/><Relationship Id="rId10" Type="http://schemas.openxmlformats.org/officeDocument/2006/relationships/image" Target="../media/image23.png"/><Relationship Id="rId1" Type="http://schemas.openxmlformats.org/officeDocument/2006/relationships/tags" Target="../tags/tag91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96.xml"/><Relationship Id="rId4" Type="http://schemas.openxmlformats.org/officeDocument/2006/relationships/image" Target="../media/image38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9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image" Target="../media/image41.jpe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2.svg"/><Relationship Id="rId1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0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jpeg"/><Relationship Id="rId8" Type="http://schemas.openxmlformats.org/officeDocument/2006/relationships/image" Target="../media/image43.jpeg"/><Relationship Id="rId7" Type="http://schemas.openxmlformats.org/officeDocument/2006/relationships/image" Target="../media/image42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tags" Target="../tags/tag107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svg"/><Relationship Id="rId8" Type="http://schemas.openxmlformats.org/officeDocument/2006/relationships/image" Target="../media/image21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5.svg"/><Relationship Id="rId12" Type="http://schemas.openxmlformats.org/officeDocument/2006/relationships/tags" Target="../tags/tag116.xml"/><Relationship Id="rId11" Type="http://schemas.openxmlformats.org/officeDocument/2006/relationships/image" Target="../media/image46.svg"/><Relationship Id="rId10" Type="http://schemas.openxmlformats.org/officeDocument/2006/relationships/image" Target="../media/image23.png"/><Relationship Id="rId1" Type="http://schemas.openxmlformats.org/officeDocument/2006/relationships/tags" Target="../tags/tag112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7.xml"/><Relationship Id="rId4" Type="http://schemas.openxmlformats.org/officeDocument/2006/relationships/image" Target="../media/image47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4" Type="http://schemas.openxmlformats.org/officeDocument/2006/relationships/notesSlide" Target="../notesSlides/notesSlide12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51.png"/><Relationship Id="rId11" Type="http://schemas.openxmlformats.org/officeDocument/2006/relationships/image" Target="../media/image50.png"/><Relationship Id="rId10" Type="http://schemas.openxmlformats.org/officeDocument/2006/relationships/image" Target="../media/image49.png"/><Relationship Id="rId1" Type="http://schemas.openxmlformats.org/officeDocument/2006/relationships/tags" Target="../tags/tag12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2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jpeg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7" Type="http://schemas.openxmlformats.org/officeDocument/2006/relationships/notesSlide" Target="../notesSlides/notesSlide13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58.png"/><Relationship Id="rId14" Type="http://schemas.openxmlformats.org/officeDocument/2006/relationships/image" Target="../media/image57.png"/><Relationship Id="rId13" Type="http://schemas.openxmlformats.org/officeDocument/2006/relationships/image" Target="../media/image56.png"/><Relationship Id="rId12" Type="http://schemas.openxmlformats.org/officeDocument/2006/relationships/image" Target="../media/image55.png"/><Relationship Id="rId11" Type="http://schemas.openxmlformats.org/officeDocument/2006/relationships/image" Target="../media/image54.jpeg"/><Relationship Id="rId10" Type="http://schemas.openxmlformats.org/officeDocument/2006/relationships/image" Target="../media/image53.jpeg"/><Relationship Id="rId1" Type="http://schemas.openxmlformats.org/officeDocument/2006/relationships/tags" Target="../tags/tag128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svg"/><Relationship Id="rId8" Type="http://schemas.openxmlformats.org/officeDocument/2006/relationships/image" Target="../media/image21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5" Type="http://schemas.openxmlformats.org/officeDocument/2006/relationships/notesSlide" Target="../notesSlides/notesSlide14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5.svg"/><Relationship Id="rId12" Type="http://schemas.openxmlformats.org/officeDocument/2006/relationships/tags" Target="../tags/tag137.xml"/><Relationship Id="rId11" Type="http://schemas.openxmlformats.org/officeDocument/2006/relationships/image" Target="../media/image46.svg"/><Relationship Id="rId10" Type="http://schemas.openxmlformats.org/officeDocument/2006/relationships/image" Target="../media/image23.png"/><Relationship Id="rId1" Type="http://schemas.openxmlformats.org/officeDocument/2006/relationships/tags" Target="../tags/tag133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8.xml"/><Relationship Id="rId4" Type="http://schemas.openxmlformats.org/officeDocument/2006/relationships/image" Target="../media/image59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image" Target="../media/image67.svg"/><Relationship Id="rId7" Type="http://schemas.openxmlformats.org/officeDocument/2006/relationships/image" Target="../media/image66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61.svg"/><Relationship Id="rId16" Type="http://schemas.openxmlformats.org/officeDocument/2006/relationships/notesSlide" Target="../notesSlides/notesSlide15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4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svg"/><Relationship Id="rId8" Type="http://schemas.openxmlformats.org/officeDocument/2006/relationships/image" Target="../media/image21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5" Type="http://schemas.openxmlformats.org/officeDocument/2006/relationships/notesSlide" Target="../notesSlides/notesSlide17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5.svg"/><Relationship Id="rId12" Type="http://schemas.openxmlformats.org/officeDocument/2006/relationships/tags" Target="../tags/tag158.xml"/><Relationship Id="rId11" Type="http://schemas.openxmlformats.org/officeDocument/2006/relationships/image" Target="../media/image46.svg"/><Relationship Id="rId10" Type="http://schemas.openxmlformats.org/officeDocument/2006/relationships/image" Target="../media/image23.png"/><Relationship Id="rId1" Type="http://schemas.openxmlformats.org/officeDocument/2006/relationships/tags" Target="../tags/tag154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59.xml"/><Relationship Id="rId4" Type="http://schemas.openxmlformats.org/officeDocument/2006/relationships/image" Target="../media/image69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image" Target="../media/image77.svg"/><Relationship Id="rId7" Type="http://schemas.openxmlformats.org/officeDocument/2006/relationships/image" Target="../media/image76.png"/><Relationship Id="rId6" Type="http://schemas.openxmlformats.org/officeDocument/2006/relationships/image" Target="../media/image75.jpeg"/><Relationship Id="rId5" Type="http://schemas.openxmlformats.org/officeDocument/2006/relationships/image" Target="../media/image74.svg"/><Relationship Id="rId4" Type="http://schemas.openxmlformats.org/officeDocument/2006/relationships/image" Target="../media/image73.png"/><Relationship Id="rId3" Type="http://schemas.openxmlformats.org/officeDocument/2006/relationships/image" Target="../media/image72.jpeg"/><Relationship Id="rId2" Type="http://schemas.openxmlformats.org/officeDocument/2006/relationships/image" Target="../media/image71.svg"/><Relationship Id="rId16" Type="http://schemas.openxmlformats.org/officeDocument/2006/relationships/notesSlide" Target="../notesSlides/notesSlide18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7.png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6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78.jpe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svg"/><Relationship Id="rId8" Type="http://schemas.openxmlformats.org/officeDocument/2006/relationships/image" Target="../media/image21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5" Type="http://schemas.openxmlformats.org/officeDocument/2006/relationships/notesSlide" Target="../notesSlides/notesSlide20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5.svg"/><Relationship Id="rId12" Type="http://schemas.openxmlformats.org/officeDocument/2006/relationships/tags" Target="../tags/tag179.xml"/><Relationship Id="rId11" Type="http://schemas.openxmlformats.org/officeDocument/2006/relationships/image" Target="../media/image46.svg"/><Relationship Id="rId10" Type="http://schemas.openxmlformats.org/officeDocument/2006/relationships/image" Target="../media/image23.png"/><Relationship Id="rId1" Type="http://schemas.openxmlformats.org/officeDocument/2006/relationships/tags" Target="../tags/tag175.xml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80.xml"/><Relationship Id="rId4" Type="http://schemas.openxmlformats.org/officeDocument/2006/relationships/image" Target="../media/image79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F:\中关村信息谷\信息谷资料\信息谷VI\PPT\字0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7080" y="1016212"/>
            <a:ext cx="3384000" cy="388532"/>
          </a:xfrm>
          <a:prstGeom prst="rect">
            <a:avLst/>
          </a:prstGeom>
          <a:noFill/>
        </p:spPr>
      </p:pic>
      <p:pic>
        <p:nvPicPr>
          <p:cNvPr id="9" name="Picture 2" descr="F:\中关村信息谷\信息谷资料\信息谷VI\PPT\未标题-1_画板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45" y="114300"/>
            <a:ext cx="11969750" cy="4505325"/>
          </a:xfrm>
          <a:prstGeom prst="rect">
            <a:avLst/>
          </a:prstGeom>
          <a:noFill/>
        </p:spPr>
      </p:pic>
      <p:sp>
        <p:nvSpPr>
          <p:cNvPr id="12" name="TextBox 9"/>
          <p:cNvSpPr txBox="1"/>
          <p:nvPr/>
        </p:nvSpPr>
        <p:spPr>
          <a:xfrm>
            <a:off x="407035" y="1219200"/>
            <a:ext cx="11179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101600" dist="889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charset="-122"/>
                <a:ea typeface="微软雅黑" charset="-122"/>
              </a:rPr>
              <a:t>新能源产业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101600" dist="889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charset="-122"/>
                <a:ea typeface="微软雅黑" charset="-122"/>
              </a:rPr>
              <a:t>链下游分析</a:t>
            </a:r>
            <a:endParaRPr lang="zh-CN" altLang="en-US" sz="5400" b="1" dirty="0">
              <a:solidFill>
                <a:schemeClr val="bg1"/>
              </a:solidFill>
              <a:effectLst>
                <a:outerShdw blurRad="101600" dist="88900" dir="2700000" algn="tl" rotWithShape="0">
                  <a:prstClr val="black">
                    <a:alpha val="40000"/>
                  </a:prstClr>
                </a:outerShdw>
              </a:effectLst>
              <a:latin typeface="微软雅黑" charset="-122"/>
              <a:ea typeface="微软雅黑" charset="-122"/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4164901" y="3441069"/>
            <a:ext cx="36766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bg1">
                        <a:lumMod val="75000"/>
                      </a:schemeClr>
                    </a:gs>
                    <a:gs pos="94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微软雅黑" charset="-122"/>
                <a:ea typeface="微软雅黑" charset="-122"/>
              </a:rPr>
              <a:t>创新引领  协同发展</a:t>
            </a:r>
            <a:endParaRPr lang="zh-CN" altLang="en-US" sz="3200" b="1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75000"/>
                    </a:schemeClr>
                  </a:gs>
                  <a:gs pos="94000">
                    <a:schemeClr val="bg1">
                      <a:lumMod val="50000"/>
                    </a:schemeClr>
                  </a:gs>
                </a:gsLst>
                <a:lin ang="5400000" scaled="0"/>
              </a:gradFill>
              <a:latin typeface="微软雅黑" charset="-122"/>
              <a:ea typeface="微软雅黑" charset="-122"/>
            </a:endParaRPr>
          </a:p>
        </p:txBody>
      </p:sp>
      <p:pic>
        <p:nvPicPr>
          <p:cNvPr id="20" name="Picture 4" descr="F:\中关村信息谷\信息谷资料\信息谷VI\PPT\公司全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3855" y="2924810"/>
            <a:ext cx="3713480" cy="427990"/>
          </a:xfrm>
          <a:prstGeom prst="rect">
            <a:avLst/>
          </a:prstGeom>
          <a:noFill/>
        </p:spPr>
      </p:pic>
      <p:pic>
        <p:nvPicPr>
          <p:cNvPr id="2" name="图片 1" descr="图片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10" y="2708910"/>
            <a:ext cx="11970385" cy="3975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charset="-122"/>
                <a:ea typeface="微软雅黑" charset="-122"/>
              </a:rPr>
              <a:t>目录</a:t>
            </a:r>
            <a:endParaRPr lang="zh-CN" altLang="en-US" sz="4800">
              <a:latin typeface="微软雅黑" charset="-122"/>
              <a:ea typeface="微软雅黑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2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charset="-122"/>
              <a:ea typeface="微软雅黑" charset="-122"/>
            </a:endParaRPr>
          </a:p>
        </p:txBody>
      </p:sp>
      <p:sp>
        <p:nvSpPr>
          <p:cNvPr id="2" name="矩形: 圆角 4"/>
          <p:cNvSpPr/>
          <p:nvPr>
            <p:custDataLst>
              <p:tags r:id="rId3"/>
            </p:custDataLst>
          </p:nvPr>
        </p:nvSpPr>
        <p:spPr>
          <a:xfrm>
            <a:off x="99758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" name="任意多边形: 形状 18"/>
          <p:cNvSpPr/>
          <p:nvPr>
            <p:custDataLst>
              <p:tags r:id="rId4"/>
            </p:custDataLst>
          </p:nvPr>
        </p:nvSpPr>
        <p:spPr>
          <a:xfrm flipH="1">
            <a:off x="99758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" name="项标题"/>
          <p:cNvSpPr txBox="1"/>
          <p:nvPr>
            <p:custDataLst>
              <p:tags r:id="rId5"/>
            </p:custDataLst>
          </p:nvPr>
        </p:nvSpPr>
        <p:spPr>
          <a:xfrm>
            <a:off x="3049905" y="2316480"/>
            <a:ext cx="272796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rPr>
              <a:t>产业链</a:t>
            </a:r>
            <a:r>
              <a: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rPr>
              <a:t>下游分析</a:t>
            </a:r>
            <a:endParaRPr lang="zh-CN" altLang="en-US" sz="2400" b="1" spc="300" dirty="0">
              <a:solidFill>
                <a:srgbClr val="44546A"/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7" name="序号"/>
          <p:cNvSpPr txBox="1"/>
          <p:nvPr>
            <p:custDataLst>
              <p:tags r:id="rId6"/>
            </p:custDataLst>
          </p:nvPr>
        </p:nvSpPr>
        <p:spPr>
          <a:xfrm>
            <a:off x="1209675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rPr>
              <a:t>01</a:t>
            </a:r>
            <a:endParaRPr lang="en-US" sz="3200" b="1" dirty="0">
              <a:solidFill>
                <a:schemeClr val="accent1"/>
              </a:solidFill>
              <a:latin typeface="微软雅黑" charset="-122"/>
              <a:ea typeface="微软雅黑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7"/>
            </p:custDataLst>
          </p:nvPr>
        </p:nvCxnSpPr>
        <p:spPr>
          <a:xfrm>
            <a:off x="265239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: 圆角 49"/>
          <p:cNvSpPr/>
          <p:nvPr>
            <p:custDataLst>
              <p:tags r:id="rId8"/>
            </p:custDataLst>
          </p:nvPr>
        </p:nvSpPr>
        <p:spPr>
          <a:xfrm>
            <a:off x="622490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1" name="任意多边形: 形状 50"/>
          <p:cNvSpPr/>
          <p:nvPr>
            <p:custDataLst>
              <p:tags r:id="rId9"/>
            </p:custDataLst>
          </p:nvPr>
        </p:nvSpPr>
        <p:spPr>
          <a:xfrm flipH="1">
            <a:off x="622490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2" name="项标题"/>
          <p:cNvSpPr txBox="1"/>
          <p:nvPr>
            <p:custDataLst>
              <p:tags r:id="rId10"/>
            </p:custDataLst>
          </p:nvPr>
        </p:nvSpPr>
        <p:spPr>
          <a:xfrm>
            <a:off x="8278495" y="2316480"/>
            <a:ext cx="280162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rPr>
              <a:t>产业招商</a:t>
            </a:r>
            <a:r>
              <a: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rPr>
              <a:t>建议</a:t>
            </a:r>
            <a:endParaRPr lang="zh-CN" altLang="en-US" sz="2400" b="1" spc="300" dirty="0">
              <a:solidFill>
                <a:srgbClr val="44546A"/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3" name="序号"/>
          <p:cNvSpPr txBox="1"/>
          <p:nvPr>
            <p:custDataLst>
              <p:tags r:id="rId11"/>
            </p:custDataLst>
          </p:nvPr>
        </p:nvSpPr>
        <p:spPr>
          <a:xfrm>
            <a:off x="6437630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rPr>
              <a:t>02</a:t>
            </a:r>
            <a:endParaRPr lang="en-US" sz="3200" b="1" dirty="0">
              <a:solidFill>
                <a:schemeClr val="accent1"/>
              </a:solidFill>
              <a:latin typeface="微软雅黑" charset="-122"/>
              <a:ea typeface="微软雅黑" charset="-122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12"/>
            </p:custDataLst>
          </p:nvPr>
        </p:nvCxnSpPr>
        <p:spPr>
          <a:xfrm>
            <a:off x="787971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5"/>
          <p:cNvSpPr/>
          <p:nvPr/>
        </p:nvSpPr>
        <p:spPr>
          <a:xfrm>
            <a:off x="522605" y="1155700"/>
            <a:ext cx="623570" cy="361442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p>
            <a:pPr algn="ctr"/>
            <a:r>
              <a:rPr lang="zh-CN" altLang="en-US" sz="3200" b="1" cap="all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新能源</a:t>
            </a:r>
            <a:endParaRPr lang="zh-CN" altLang="en-US" sz="3200" b="1" cap="all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 rot="0">
            <a:off x="1260000" y="1169670"/>
            <a:ext cx="10121341" cy="3047640"/>
            <a:chOff x="2619" y="1715"/>
            <a:chExt cx="16044" cy="4790"/>
          </a:xfrm>
        </p:grpSpPr>
        <p:grpSp>
          <p:nvGrpSpPr>
            <p:cNvPr id="74" name="组合 73"/>
            <p:cNvGrpSpPr/>
            <p:nvPr/>
          </p:nvGrpSpPr>
          <p:grpSpPr>
            <a:xfrm>
              <a:off x="2619" y="1715"/>
              <a:ext cx="16044" cy="1606"/>
              <a:chOff x="2619" y="1715"/>
              <a:chExt cx="16044" cy="1606"/>
            </a:xfrm>
          </p:grpSpPr>
          <p:sp>
            <p:nvSpPr>
              <p:cNvPr id="75" name="AutoShape 103"/>
              <p:cNvSpPr>
                <a:spLocks noChangeArrowheads="1"/>
              </p:cNvSpPr>
              <p:nvPr/>
            </p:nvSpPr>
            <p:spPr bwMode="auto">
              <a:xfrm>
                <a:off x="2619" y="1720"/>
                <a:ext cx="5678" cy="770"/>
              </a:xfrm>
              <a:prstGeom prst="homePlate">
                <a:avLst>
                  <a:gd name="adj" fmla="val 26494"/>
                </a:avLst>
              </a:prstGeom>
            </p:spPr>
            <p:style>
              <a:lnRef idx="2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182880" tIns="91440" bIns="91440" anchor="ctr"/>
              <a:lstStyle/>
              <a:p>
                <a:pPr algn="ctr" eaLnBrk="0" hangingPunct="0"/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charset="-122"/>
                    <a:ea typeface="微软雅黑" charset="-122"/>
                  </a:rPr>
                  <a:t>上游</a:t>
                </a:r>
                <a:endParaRPr lang="zh-CN" altLang="en-US" sz="1600" b="1" dirty="0" smtClean="0">
                  <a:solidFill>
                    <a:schemeClr val="bg1"/>
                  </a:solidFill>
                  <a:latin typeface="微软雅黑" charset="-122"/>
                  <a:ea typeface="微软雅黑" charset="-122"/>
                </a:endParaRPr>
              </a:p>
            </p:txBody>
          </p:sp>
          <p:sp>
            <p:nvSpPr>
              <p:cNvPr id="76" name="AutoShape 103"/>
              <p:cNvSpPr>
                <a:spLocks noChangeArrowheads="1"/>
              </p:cNvSpPr>
              <p:nvPr/>
            </p:nvSpPr>
            <p:spPr bwMode="auto">
              <a:xfrm>
                <a:off x="8320" y="1715"/>
                <a:ext cx="6095" cy="772"/>
              </a:xfrm>
              <a:prstGeom prst="chevron">
                <a:avLst>
                  <a:gd name="adj" fmla="val 26188"/>
                </a:avLst>
              </a:prstGeom>
            </p:spPr>
            <p:style>
              <a:lnRef idx="2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182880" tIns="91440" bIns="91440" anchor="ctr"/>
              <a:lstStyle/>
              <a:p>
                <a:pPr algn="ctr" eaLnBrk="0" hangingPunct="0">
                  <a:buClrTx/>
                  <a:buSzTx/>
                  <a:buFontTx/>
                </a:pPr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charset="-122"/>
                    <a:ea typeface="微软雅黑" charset="-122"/>
                  </a:rPr>
                  <a:t>中游</a:t>
                </a:r>
                <a:endParaRPr lang="zh-CN" altLang="en-US" sz="1600" b="1" dirty="0" smtClean="0">
                  <a:solidFill>
                    <a:schemeClr val="bg1"/>
                  </a:solidFill>
                  <a:latin typeface="微软雅黑" charset="-122"/>
                  <a:ea typeface="微软雅黑" charset="-122"/>
                </a:endParaRPr>
              </a:p>
            </p:txBody>
          </p:sp>
          <p:sp>
            <p:nvSpPr>
              <p:cNvPr id="77" name="AutoShape 103"/>
              <p:cNvSpPr>
                <a:spLocks noChangeArrowheads="1"/>
              </p:cNvSpPr>
              <p:nvPr/>
            </p:nvSpPr>
            <p:spPr bwMode="auto">
              <a:xfrm>
                <a:off x="14415" y="1722"/>
                <a:ext cx="4248" cy="734"/>
              </a:xfrm>
              <a:prstGeom prst="chevron">
                <a:avLst>
                  <a:gd name="adj" fmla="val 26188"/>
                </a:avLst>
              </a:prstGeom>
            </p:spPr>
            <p:style>
              <a:lnRef idx="2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182880" tIns="91440" bIns="91440" anchor="ctr"/>
              <a:lstStyle/>
              <a:p>
                <a:pPr algn="ctr" eaLnBrk="0" hangingPunct="0"/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charset="-122"/>
                    <a:ea typeface="微软雅黑" charset="-122"/>
                  </a:rPr>
                  <a:t>下游</a:t>
                </a:r>
                <a:endParaRPr lang="zh-CN" altLang="en-US" sz="1600" b="1" dirty="0" smtClean="0">
                  <a:solidFill>
                    <a:schemeClr val="bg1"/>
                  </a:solidFill>
                  <a:latin typeface="微软雅黑" charset="-122"/>
                  <a:ea typeface="微软雅黑" charset="-122"/>
                </a:endParaRPr>
              </a:p>
            </p:txBody>
          </p:sp>
          <p:sp>
            <p:nvSpPr>
              <p:cNvPr id="78" name="TextBox 20"/>
              <p:cNvSpPr txBox="1"/>
              <p:nvPr/>
            </p:nvSpPr>
            <p:spPr>
              <a:xfrm>
                <a:off x="2633" y="2741"/>
                <a:ext cx="1639" cy="571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charset="-122"/>
                    <a:ea typeface="微软雅黑" charset="-122"/>
                    <a:cs typeface="Arial" panose="020B0604020202090204" pitchFamily="34" charset="0"/>
                  </a:rPr>
                  <a:t>矿产资源</a:t>
                </a:r>
                <a:endParaRPr lang="zh-CN" altLang="en-US" sz="1200" b="1" dirty="0" smtClean="0">
                  <a:solidFill>
                    <a:schemeClr val="bg1"/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endParaRPr>
              </a:p>
            </p:txBody>
          </p:sp>
          <p:sp>
            <p:nvSpPr>
              <p:cNvPr id="79" name="TextBox 21"/>
              <p:cNvSpPr txBox="1"/>
              <p:nvPr/>
            </p:nvSpPr>
            <p:spPr>
              <a:xfrm>
                <a:off x="4398" y="2740"/>
                <a:ext cx="1797" cy="570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tIns="90000" bIns="90000" rtlCol="0">
                <a:noAutofit/>
              </a:bodyPr>
              <a:lstStyle>
                <a:defPPr>
                  <a:defRPr lang="zh-CN"/>
                </a:defPPr>
                <a:lvl1pPr algn="ctr">
                  <a:defRPr sz="1200" b="1">
                    <a:latin typeface="微软雅黑" charset="-122"/>
                    <a:ea typeface="微软雅黑" charset="-122"/>
                    <a:cs typeface="Arial" panose="020B0604020202090204" pitchFamily="34" charset="0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latin typeface="微软雅黑" charset="-122"/>
                    <a:ea typeface="微软雅黑" charset="-122"/>
                  </a:rPr>
                  <a:t>关键材料</a:t>
                </a:r>
                <a:endParaRPr lang="zh-CN" altLang="en-US" dirty="0">
                  <a:solidFill>
                    <a:schemeClr val="bg1"/>
                  </a:solidFill>
                  <a:latin typeface="微软雅黑" charset="-122"/>
                  <a:ea typeface="微软雅黑" charset="-122"/>
                </a:endParaRPr>
              </a:p>
            </p:txBody>
          </p:sp>
          <p:sp>
            <p:nvSpPr>
              <p:cNvPr id="80" name="Rectangle 24"/>
              <p:cNvSpPr/>
              <p:nvPr/>
            </p:nvSpPr>
            <p:spPr>
              <a:xfrm rot="10800000" flipH="1" flipV="1">
                <a:off x="8342" y="2741"/>
                <a:ext cx="1965" cy="571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charset="-122"/>
                    <a:ea typeface="微软雅黑" charset="-122"/>
                    <a:cs typeface="Arial" panose="020B0604020202090204" pitchFamily="34" charset="0"/>
                  </a:rPr>
                  <a:t>核心部件</a:t>
                </a:r>
                <a:endParaRPr lang="zh-CN" altLang="en-US" sz="1200" b="1" dirty="0">
                  <a:solidFill>
                    <a:schemeClr val="bg1"/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endParaRPr>
              </a:p>
            </p:txBody>
          </p:sp>
          <p:sp>
            <p:nvSpPr>
              <p:cNvPr id="81" name="Rectangle 25"/>
              <p:cNvSpPr/>
              <p:nvPr/>
            </p:nvSpPr>
            <p:spPr>
              <a:xfrm rot="10800000" flipH="1" flipV="1">
                <a:off x="10466" y="2750"/>
                <a:ext cx="1892" cy="571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charset="-122"/>
                    <a:ea typeface="微软雅黑" charset="-122"/>
                    <a:cs typeface="Arial" panose="020B0604020202090204" pitchFamily="34" charset="0"/>
                  </a:rPr>
                  <a:t>能源装备</a:t>
                </a:r>
                <a:endParaRPr lang="zh-CN" altLang="en-US" sz="1200" b="1" dirty="0">
                  <a:solidFill>
                    <a:schemeClr val="bg1"/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endParaRPr>
              </a:p>
            </p:txBody>
          </p:sp>
          <p:sp>
            <p:nvSpPr>
              <p:cNvPr id="82" name="Rectangle 26"/>
              <p:cNvSpPr/>
              <p:nvPr/>
            </p:nvSpPr>
            <p:spPr>
              <a:xfrm rot="10800000" flipH="1" flipV="1">
                <a:off x="14419" y="2731"/>
                <a:ext cx="2036" cy="571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charset="-122"/>
                    <a:ea typeface="微软雅黑" charset="-122"/>
                    <a:cs typeface="Arial" panose="020B0604020202090204" pitchFamily="34" charset="0"/>
                  </a:rPr>
                  <a:t>交通与终端应用</a:t>
                </a:r>
                <a:endParaRPr lang="zh-CN" altLang="en-US" sz="1200" b="1" dirty="0">
                  <a:solidFill>
                    <a:schemeClr val="bg1"/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endParaRPr>
              </a:p>
            </p:txBody>
          </p:sp>
          <p:sp>
            <p:nvSpPr>
              <p:cNvPr id="83" name="Rectangle 28"/>
              <p:cNvSpPr/>
              <p:nvPr/>
            </p:nvSpPr>
            <p:spPr>
              <a:xfrm rot="10800000" flipH="1" flipV="1">
                <a:off x="16652" y="2728"/>
                <a:ext cx="2011" cy="571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charset="-122"/>
                    <a:ea typeface="微软雅黑" charset="-122"/>
                    <a:cs typeface="Arial" panose="020B0604020202090204" pitchFamily="34" charset="0"/>
                  </a:rPr>
                  <a:t>能源系统应用</a:t>
                </a:r>
                <a:endParaRPr lang="zh-CN" altLang="en-US" sz="1200" b="1" dirty="0">
                  <a:solidFill>
                    <a:schemeClr val="bg1"/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endParaRPr>
              </a:p>
            </p:txBody>
          </p:sp>
        </p:grpSp>
        <p:sp>
          <p:nvSpPr>
            <p:cNvPr id="84" name="Text Box 109"/>
            <p:cNvSpPr txBox="1">
              <a:spLocks noChangeArrowheads="1"/>
            </p:cNvSpPr>
            <p:nvPr/>
          </p:nvSpPr>
          <p:spPr bwMode="auto">
            <a:xfrm>
              <a:off x="16663" y="3419"/>
              <a:ext cx="2000" cy="6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zh-CN" altLang="en-US" dirty="0">
                  <a:latin typeface="微软雅黑" charset="-122"/>
                  <a:ea typeface="微软雅黑" charset="-122"/>
                </a:rPr>
                <a:t>储能电站</a:t>
              </a:r>
              <a:endParaRPr lang="zh-CN" altLang="en-US" dirty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85" name="Text Box 109"/>
            <p:cNvSpPr txBox="1">
              <a:spLocks noChangeArrowheads="1"/>
            </p:cNvSpPr>
            <p:nvPr/>
          </p:nvSpPr>
          <p:spPr bwMode="auto">
            <a:xfrm>
              <a:off x="16649" y="4226"/>
              <a:ext cx="2000" cy="6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zh-CN" altLang="en-US" dirty="0">
                  <a:latin typeface="微软雅黑" charset="-122"/>
                  <a:ea typeface="微软雅黑" charset="-122"/>
                </a:rPr>
                <a:t>分布式能源</a:t>
              </a:r>
              <a:endParaRPr lang="zh-CN" altLang="en-US" dirty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86" name="Text Box 109"/>
            <p:cNvSpPr txBox="1">
              <a:spLocks noChangeArrowheads="1"/>
            </p:cNvSpPr>
            <p:nvPr/>
          </p:nvSpPr>
          <p:spPr bwMode="auto">
            <a:xfrm>
              <a:off x="4398" y="3495"/>
              <a:ext cx="1793" cy="6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正极材料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87" name="Text Box 109"/>
            <p:cNvSpPr txBox="1">
              <a:spLocks noChangeArrowheads="1"/>
            </p:cNvSpPr>
            <p:nvPr/>
          </p:nvSpPr>
          <p:spPr bwMode="auto">
            <a:xfrm>
              <a:off x="8306" y="3493"/>
              <a:ext cx="1964" cy="6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电池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88" name="Text Box 109"/>
            <p:cNvSpPr txBox="1">
              <a:spLocks noChangeArrowheads="1"/>
            </p:cNvSpPr>
            <p:nvPr/>
          </p:nvSpPr>
          <p:spPr bwMode="auto">
            <a:xfrm>
              <a:off x="8296" y="4265"/>
              <a:ext cx="1978" cy="6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电机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89" name="Text Box 109"/>
            <p:cNvSpPr txBox="1">
              <a:spLocks noChangeArrowheads="1"/>
            </p:cNvSpPr>
            <p:nvPr/>
          </p:nvSpPr>
          <p:spPr bwMode="auto">
            <a:xfrm>
              <a:off x="14434" y="3441"/>
              <a:ext cx="2018" cy="6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zh-CN" altLang="en-US" dirty="0">
                  <a:latin typeface="微软雅黑" charset="-122"/>
                  <a:ea typeface="微软雅黑" charset="-122"/>
                </a:rPr>
                <a:t>新能源汽车</a:t>
              </a:r>
              <a:endParaRPr lang="zh-CN" altLang="en-US" dirty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90" name="Text Box 109"/>
            <p:cNvSpPr txBox="1">
              <a:spLocks noChangeArrowheads="1"/>
            </p:cNvSpPr>
            <p:nvPr/>
          </p:nvSpPr>
          <p:spPr bwMode="auto">
            <a:xfrm>
              <a:off x="14420" y="4257"/>
              <a:ext cx="2018" cy="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zh-CN" altLang="en-US" dirty="0">
                  <a:latin typeface="微软雅黑" charset="-122"/>
                  <a:ea typeface="微软雅黑" charset="-122"/>
                </a:rPr>
                <a:t>充换电网络</a:t>
              </a:r>
              <a:endParaRPr lang="zh-CN" altLang="en-US" dirty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91" name="Text Box 109"/>
            <p:cNvSpPr txBox="1">
              <a:spLocks noChangeArrowheads="1"/>
            </p:cNvSpPr>
            <p:nvPr/>
          </p:nvSpPr>
          <p:spPr bwMode="auto">
            <a:xfrm>
              <a:off x="14413" y="5065"/>
              <a:ext cx="2018" cy="6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zh-CN" altLang="en-US" dirty="0">
                  <a:latin typeface="微软雅黑" charset="-122"/>
                  <a:ea typeface="微软雅黑" charset="-122"/>
                </a:rPr>
                <a:t>氢能交通</a:t>
              </a:r>
              <a:endParaRPr lang="zh-CN" altLang="en-US" dirty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92" name="Text Box 109"/>
            <p:cNvSpPr txBox="1">
              <a:spLocks noChangeArrowheads="1"/>
            </p:cNvSpPr>
            <p:nvPr/>
          </p:nvSpPr>
          <p:spPr bwMode="auto">
            <a:xfrm>
              <a:off x="2633" y="3491"/>
              <a:ext cx="1639" cy="6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/>
            <a:p>
              <a:pPr algn="ctr"/>
              <a:r>
                <a:rPr lang="zh-CN" altLang="en-US" sz="1200" dirty="0" smtClean="0">
                  <a:latin typeface="微软雅黑" charset="-122"/>
                  <a:ea typeface="微软雅黑" charset="-122"/>
                </a:rPr>
                <a:t>锂矿、镍矿、钴矿</a:t>
              </a:r>
              <a:endParaRPr lang="zh-CN" altLang="en-US" sz="1200" dirty="0" smtClean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93" name="Text Box 109"/>
            <p:cNvSpPr txBox="1">
              <a:spLocks noChangeArrowheads="1"/>
            </p:cNvSpPr>
            <p:nvPr/>
          </p:nvSpPr>
          <p:spPr bwMode="auto">
            <a:xfrm>
              <a:off x="2633" y="4248"/>
              <a:ext cx="1639" cy="6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zh-CN" altLang="en-US" dirty="0">
                  <a:latin typeface="微软雅黑" charset="-122"/>
                  <a:ea typeface="微软雅黑" charset="-122"/>
                </a:rPr>
                <a:t>石墨、稀土</a:t>
              </a:r>
              <a:endParaRPr lang="zh-CN" altLang="en-US" dirty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94" name="Text Box 109"/>
            <p:cNvSpPr txBox="1">
              <a:spLocks noChangeArrowheads="1"/>
            </p:cNvSpPr>
            <p:nvPr/>
          </p:nvSpPr>
          <p:spPr bwMode="auto">
            <a:xfrm>
              <a:off x="10464" y="3493"/>
              <a:ext cx="1893" cy="6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光伏组件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95" name="Text Box 109"/>
            <p:cNvSpPr txBox="1">
              <a:spLocks noChangeArrowheads="1"/>
            </p:cNvSpPr>
            <p:nvPr/>
          </p:nvSpPr>
          <p:spPr bwMode="auto">
            <a:xfrm>
              <a:off x="10450" y="4265"/>
              <a:ext cx="1893" cy="6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储能系统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96" name="Text Box 109"/>
            <p:cNvSpPr txBox="1">
              <a:spLocks noChangeArrowheads="1"/>
            </p:cNvSpPr>
            <p:nvPr/>
          </p:nvSpPr>
          <p:spPr bwMode="auto">
            <a:xfrm>
              <a:off x="8296" y="5083"/>
              <a:ext cx="1978" cy="6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电控系统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97" name="Text Box 109"/>
            <p:cNvSpPr txBox="1">
              <a:spLocks noChangeArrowheads="1"/>
            </p:cNvSpPr>
            <p:nvPr/>
          </p:nvSpPr>
          <p:spPr bwMode="auto">
            <a:xfrm>
              <a:off x="10466" y="5083"/>
              <a:ext cx="1893" cy="6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氢能装备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98" name="Text Box 109"/>
            <p:cNvSpPr txBox="1">
              <a:spLocks noChangeArrowheads="1"/>
            </p:cNvSpPr>
            <p:nvPr/>
          </p:nvSpPr>
          <p:spPr bwMode="auto">
            <a:xfrm>
              <a:off x="4397" y="4248"/>
              <a:ext cx="1793" cy="6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charset="-122"/>
                  <a:ea typeface="微软雅黑" charset="-122"/>
                  <a:sym typeface="+mn-ea"/>
                </a:rPr>
                <a:t>负极材料</a:t>
              </a:r>
              <a:endParaRPr lang="zh-CN" altLang="en-US" sz="12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99" name="Text Box 109"/>
            <p:cNvSpPr txBox="1">
              <a:spLocks noChangeArrowheads="1"/>
            </p:cNvSpPr>
            <p:nvPr/>
          </p:nvSpPr>
          <p:spPr bwMode="auto">
            <a:xfrm>
              <a:off x="16612" y="5067"/>
              <a:ext cx="2037" cy="71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zh-CN" altLang="en-US" dirty="0">
                  <a:latin typeface="微软雅黑" charset="-122"/>
                  <a:ea typeface="微软雅黑" charset="-122"/>
                </a:rPr>
                <a:t>工业节能</a:t>
              </a:r>
              <a:endParaRPr lang="zh-CN" altLang="en-US" dirty="0">
                <a:latin typeface="微软雅黑" charset="-122"/>
                <a:ea typeface="微软雅黑" charset="-122"/>
              </a:endParaRPr>
            </a:p>
          </p:txBody>
        </p:sp>
        <p:sp>
          <p:nvSpPr>
            <p:cNvPr id="101" name="Text Box 109"/>
            <p:cNvSpPr txBox="1">
              <a:spLocks noChangeArrowheads="1"/>
            </p:cNvSpPr>
            <p:nvPr/>
          </p:nvSpPr>
          <p:spPr bwMode="auto">
            <a:xfrm>
              <a:off x="16612" y="5929"/>
              <a:ext cx="2037" cy="57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charset="-122"/>
                  <a:ea typeface="微软雅黑" charset="-122"/>
                </a:defRPr>
              </a:lvl1pPr>
            </a:lstStyle>
            <a:p>
              <a:r>
                <a:rPr lang="en-US" altLang="zh-CN" dirty="0">
                  <a:latin typeface="微软雅黑" charset="-122"/>
                  <a:ea typeface="微软雅黑" charset="-122"/>
                </a:rPr>
                <a:t>智慧能源</a:t>
              </a:r>
              <a:endParaRPr lang="en-US" altLang="zh-CN" dirty="0">
                <a:latin typeface="微软雅黑" charset="-122"/>
                <a:ea typeface="微软雅黑" charset="-122"/>
              </a:endParaRPr>
            </a:p>
          </p:txBody>
        </p:sp>
      </p:grpSp>
      <p:sp>
        <p:nvSpPr>
          <p:cNvPr id="2" name="TextBox 21"/>
          <p:cNvSpPr txBox="1"/>
          <p:nvPr/>
        </p:nvSpPr>
        <p:spPr>
          <a:xfrm>
            <a:off x="3619500" y="1822450"/>
            <a:ext cx="1090930" cy="36322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核心零部件</a:t>
            </a:r>
            <a:endParaRPr lang="zh-CN" altLang="en-US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" name="Text Box 109"/>
          <p:cNvSpPr txBox="1">
            <a:spLocks noChangeArrowheads="1"/>
          </p:cNvSpPr>
          <p:nvPr/>
        </p:nvSpPr>
        <p:spPr bwMode="auto">
          <a:xfrm>
            <a:off x="1261212" y="3303898"/>
            <a:ext cx="103396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zh-CN" altLang="en-US" dirty="0">
                <a:latin typeface="微软雅黑" charset="-122"/>
                <a:ea typeface="微软雅黑" charset="-122"/>
              </a:rPr>
              <a:t>硅矿、铜铝资源</a:t>
            </a:r>
            <a:endParaRPr lang="zh-CN" altLang="en-US" dirty="0">
              <a:latin typeface="微软雅黑" charset="-122"/>
              <a:ea typeface="微软雅黑" charset="-122"/>
            </a:endParaRPr>
          </a:p>
        </p:txBody>
      </p:sp>
      <p:sp>
        <p:nvSpPr>
          <p:cNvPr id="6" name="Text Box 109"/>
          <p:cNvSpPr txBox="1">
            <a:spLocks noChangeArrowheads="1"/>
          </p:cNvSpPr>
          <p:nvPr/>
        </p:nvSpPr>
        <p:spPr bwMode="auto">
          <a:xfrm>
            <a:off x="2373395" y="3300088"/>
            <a:ext cx="113111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电解液、隔膜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7" name="Text Box 109"/>
          <p:cNvSpPr txBox="1">
            <a:spLocks noChangeArrowheads="1"/>
          </p:cNvSpPr>
          <p:nvPr/>
        </p:nvSpPr>
        <p:spPr bwMode="auto">
          <a:xfrm>
            <a:off x="2374665" y="3823328"/>
            <a:ext cx="113111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光伏硅料、硅片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8" name="Text Box 109"/>
          <p:cNvSpPr txBox="1">
            <a:spLocks noChangeArrowheads="1"/>
          </p:cNvSpPr>
          <p:nvPr/>
        </p:nvSpPr>
        <p:spPr bwMode="auto">
          <a:xfrm>
            <a:off x="2373395" y="4346568"/>
            <a:ext cx="113111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氢能催化材料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9" name="Text Box 109"/>
          <p:cNvSpPr txBox="1">
            <a:spLocks noChangeArrowheads="1"/>
          </p:cNvSpPr>
          <p:nvPr/>
        </p:nvSpPr>
        <p:spPr bwMode="auto">
          <a:xfrm>
            <a:off x="3611245" y="2307590"/>
            <a:ext cx="1092835" cy="4006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功率半导体（IGBT、SiC）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0" name="Text Box 109"/>
          <p:cNvSpPr txBox="1">
            <a:spLocks noChangeArrowheads="1"/>
          </p:cNvSpPr>
          <p:nvPr/>
        </p:nvSpPr>
        <p:spPr bwMode="auto">
          <a:xfrm>
            <a:off x="3610610" y="2786380"/>
            <a:ext cx="109283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电池结构件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1" name="Text Box 109"/>
          <p:cNvSpPr txBox="1">
            <a:spLocks noChangeArrowheads="1"/>
          </p:cNvSpPr>
          <p:nvPr/>
        </p:nvSpPr>
        <p:spPr bwMode="auto">
          <a:xfrm>
            <a:off x="3595370" y="3300730"/>
            <a:ext cx="110299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光伏逆变器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2" name="Text Box 109"/>
          <p:cNvSpPr txBox="1">
            <a:spLocks noChangeArrowheads="1"/>
          </p:cNvSpPr>
          <p:nvPr/>
        </p:nvSpPr>
        <p:spPr bwMode="auto">
          <a:xfrm>
            <a:off x="3596640" y="3823970"/>
            <a:ext cx="110299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储能PCS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3" name="Text Box 109"/>
          <p:cNvSpPr txBox="1">
            <a:spLocks noChangeArrowheads="1"/>
          </p:cNvSpPr>
          <p:nvPr/>
        </p:nvSpPr>
        <p:spPr bwMode="auto">
          <a:xfrm>
            <a:off x="3603625" y="4347210"/>
            <a:ext cx="110299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传感器与控制芯片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4" name="Rectangle 25"/>
          <p:cNvSpPr/>
          <p:nvPr/>
        </p:nvSpPr>
        <p:spPr>
          <a:xfrm rot="10800000" flipH="1" flipV="1">
            <a:off x="7490460" y="1822450"/>
            <a:ext cx="1061720" cy="36322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系统集成</a:t>
            </a:r>
            <a:endParaRPr lang="zh-CN" altLang="en-US" sz="1200" b="1" dirty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45" name="Text Box 109"/>
          <p:cNvSpPr txBox="1">
            <a:spLocks noChangeArrowheads="1"/>
          </p:cNvSpPr>
          <p:nvPr/>
        </p:nvSpPr>
        <p:spPr bwMode="auto">
          <a:xfrm>
            <a:off x="7489190" y="2298700"/>
            <a:ext cx="1062355" cy="397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新能源汽车整车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6" name="Text Box 109"/>
          <p:cNvSpPr txBox="1">
            <a:spLocks noChangeArrowheads="1"/>
          </p:cNvSpPr>
          <p:nvPr/>
        </p:nvSpPr>
        <p:spPr bwMode="auto">
          <a:xfrm>
            <a:off x="7480300" y="2781300"/>
            <a:ext cx="1062355" cy="445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光伏电站集成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7" name="Text Box 109"/>
          <p:cNvSpPr txBox="1">
            <a:spLocks noChangeArrowheads="1"/>
          </p:cNvSpPr>
          <p:nvPr/>
        </p:nvSpPr>
        <p:spPr bwMode="auto">
          <a:xfrm>
            <a:off x="7490460" y="3311525"/>
            <a:ext cx="1062355" cy="417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储能电站集成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8" name="Text Box 109"/>
          <p:cNvSpPr txBox="1">
            <a:spLocks noChangeArrowheads="1"/>
          </p:cNvSpPr>
          <p:nvPr/>
        </p:nvSpPr>
        <p:spPr bwMode="auto">
          <a:xfrm>
            <a:off x="7489190" y="3823335"/>
            <a:ext cx="1062355" cy="415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charset="-122"/>
                <a:ea typeface="微软雅黑" charset="-122"/>
                <a:sym typeface="+mn-ea"/>
              </a:rPr>
              <a:t>微电网系统</a:t>
            </a:r>
            <a:endParaRPr lang="zh-CN" altLang="en-US" sz="12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9" name="Text Box 109"/>
          <p:cNvSpPr txBox="1">
            <a:spLocks noChangeArrowheads="1"/>
          </p:cNvSpPr>
          <p:nvPr/>
        </p:nvSpPr>
        <p:spPr bwMode="auto">
          <a:xfrm>
            <a:off x="10086835" y="4306125"/>
            <a:ext cx="1285039" cy="366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charset="-122"/>
                <a:ea typeface="微软雅黑" charset="-122"/>
              </a:defRPr>
            </a:lvl1pPr>
          </a:lstStyle>
          <a:p>
            <a:r>
              <a:rPr lang="en-US" altLang="zh-CN" dirty="0">
                <a:latin typeface="微软雅黑" charset="-122"/>
                <a:ea typeface="微软雅黑" charset="-122"/>
              </a:rPr>
              <a:t>绿氢应用</a:t>
            </a:r>
            <a:endParaRPr lang="en-US" altLang="zh-CN" dirty="0">
              <a:latin typeface="微软雅黑" charset="-122"/>
              <a:ea typeface="微软雅黑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1076325"/>
            <a:chOff x="1128" y="853"/>
            <a:chExt cx="14266" cy="1695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69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新能源产业链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微软雅黑" charset="-122"/>
                </a:rPr>
                <a:t>结构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endParaRPr>
            </a:p>
          </p:txBody>
        </p:sp>
      </p:grpSp>
      <p:sp>
        <p:nvSpPr>
          <p:cNvPr id="60" name="任意多边形 59"/>
          <p:cNvSpPr/>
          <p:nvPr/>
        </p:nvSpPr>
        <p:spPr>
          <a:xfrm rot="5400000">
            <a:off x="5701665" y="1331595"/>
            <a:ext cx="941070" cy="9269730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l" t="t" r="r" b="b"/>
            <a:pathLst>
              <a:path w="1770" h="7108">
                <a:moveTo>
                  <a:pt x="886" y="0"/>
                </a:moveTo>
                <a:lnTo>
                  <a:pt x="1754" y="641"/>
                </a:lnTo>
                <a:lnTo>
                  <a:pt x="1769" y="641"/>
                </a:lnTo>
                <a:lnTo>
                  <a:pt x="1769" y="652"/>
                </a:lnTo>
                <a:lnTo>
                  <a:pt x="1770" y="653"/>
                </a:lnTo>
                <a:lnTo>
                  <a:pt x="1769" y="653"/>
                </a:lnTo>
                <a:lnTo>
                  <a:pt x="1769" y="7108"/>
                </a:lnTo>
                <a:lnTo>
                  <a:pt x="0" y="7108"/>
                </a:lnTo>
                <a:lnTo>
                  <a:pt x="0" y="641"/>
                </a:lnTo>
                <a:lnTo>
                  <a:pt x="17" y="641"/>
                </a:lnTo>
                <a:lnTo>
                  <a:pt x="88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2" name="Content Placeholder 2"/>
          <p:cNvSpPr txBox="1"/>
          <p:nvPr/>
        </p:nvSpPr>
        <p:spPr bwMode="auto">
          <a:xfrm>
            <a:off x="1661795" y="5495925"/>
            <a:ext cx="297370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p>
            <a:pPr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</a:pPr>
            <a:r>
              <a:rPr lang="en-US" altLang="zh-CN" sz="1500" b="1">
                <a:solidFill>
                  <a:srgbClr val="0070C0"/>
                </a:solidFill>
                <a:latin typeface="微软雅黑" charset="0"/>
                <a:ea typeface="微软雅黑" charset="0"/>
                <a:cs typeface="+mn-ea"/>
                <a:sym typeface="+mn-lt"/>
              </a:rPr>
              <a:t>外部保障体系</a:t>
            </a:r>
            <a:endParaRPr lang="en-US" altLang="zh-CN" sz="1500" b="1">
              <a:solidFill>
                <a:srgbClr val="0070C0"/>
              </a:solidFill>
              <a:latin typeface="微软雅黑" charset="0"/>
              <a:ea typeface="微软雅黑" charset="0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765300" y="5960745"/>
            <a:ext cx="783209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charset="0"/>
                <a:ea typeface="微软雅黑" charset="0"/>
                <a:cs typeface="微软雅黑" charset="0"/>
              </a:rPr>
              <a:t>政策支持 ｜ 资本投入 ｜ 人才体系 ｜ 产业园区 ｜ 标准体系 ｜ 电网基础设施</a:t>
            </a:r>
            <a:endParaRPr lang="zh-CN" altLang="en-US" sz="17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charset="0"/>
              <a:ea typeface="微软雅黑" charset="0"/>
              <a:cs typeface="微软雅黑" charset="0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alphaModFix amt="90000"/>
          </a:blip>
          <a:srcRect t="7234" b="7234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charset="-122"/>
                <a:ea typeface="微软雅黑" charset="-122"/>
              </a:rPr>
              <a:t>目录</a:t>
            </a:r>
            <a:endParaRPr lang="zh-CN" altLang="en-US" sz="4800">
              <a:latin typeface="微软雅黑" charset="-122"/>
              <a:ea typeface="微软雅黑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charset="-122"/>
              <a:ea typeface="微软雅黑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5320"/>
            <a:ext cx="7056369" cy="1620833"/>
            <a:chOff x="10627" y="3019"/>
            <a:chExt cx="7983" cy="1709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3160" y="3234"/>
              <a:ext cx="5139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charset="-122"/>
                  <a:ea typeface="微软雅黑" charset="-122"/>
                  <a:sym typeface="+mn-ea"/>
                </a:rPr>
                <a:t>产业链</a:t>
              </a:r>
              <a:r>
                <a:rPr lang="zh-CN" altLang="en-US" sz="4800" b="1" spc="300" dirty="0">
                  <a:solidFill>
                    <a:srgbClr val="44546A"/>
                  </a:solidFill>
                  <a:latin typeface="微软雅黑" charset="-122"/>
                  <a:ea typeface="微软雅黑" charset="-122"/>
                  <a:sym typeface="+mn-ea"/>
                </a:rPr>
                <a:t>下游</a:t>
              </a:r>
              <a:endParaRPr lang="zh-CN" altLang="en-US" sz="48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charset="-122"/>
                  <a:ea typeface="微软雅黑" charset="-122"/>
                </a:rPr>
                <a:t>01</a:t>
              </a:r>
              <a:endParaRPr lang="en-US" sz="6000" b="1" dirty="0">
                <a:solidFill>
                  <a:schemeClr val="accent1"/>
                </a:solidFill>
                <a:latin typeface="微软雅黑" charset="-122"/>
                <a:ea typeface="微软雅黑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7747635" y="3919855"/>
            <a:ext cx="3901440" cy="773430"/>
            <a:chOff x="10626" y="5184"/>
            <a:chExt cx="8248" cy="1709"/>
          </a:xfrm>
        </p:grpSpPr>
        <p:sp>
          <p:nvSpPr>
            <p:cNvPr id="18" name="矩形: 圆角 49"/>
            <p:cNvSpPr/>
            <p:nvPr>
              <p:custDataLst>
                <p:tags r:id="rId13"/>
              </p:custDataLst>
            </p:nvPr>
          </p:nvSpPr>
          <p:spPr>
            <a:xfrm>
              <a:off x="10626" y="5184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19" name="任意多边形: 形状 50"/>
            <p:cNvSpPr/>
            <p:nvPr>
              <p:custDataLst>
                <p:tags r:id="rId14"/>
              </p:custDataLst>
            </p:nvPr>
          </p:nvSpPr>
          <p:spPr>
            <a:xfrm flipH="1">
              <a:off x="10626" y="5306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20" name="项标题"/>
            <p:cNvSpPr txBox="1"/>
            <p:nvPr>
              <p:custDataLst>
                <p:tags r:id="rId15"/>
              </p:custDataLst>
            </p:nvPr>
          </p:nvSpPr>
          <p:spPr>
            <a:xfrm>
              <a:off x="13860" y="5399"/>
              <a:ext cx="5014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400" b="1" spc="300" dirty="0">
                  <a:solidFill>
                    <a:srgbClr val="44546A"/>
                  </a:solidFill>
                  <a:latin typeface="微软雅黑" charset="-122"/>
                  <a:ea typeface="微软雅黑" charset="-122"/>
                  <a:sym typeface="+mn-ea"/>
                </a:rPr>
                <a:t>产业招商建议</a:t>
              </a:r>
              <a:endParaRPr lang="zh-CN" altLang="en-US" sz="2400" b="1" spc="300" dirty="0">
                <a:solidFill>
                  <a:srgbClr val="44546A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28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10961" y="5399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3200" b="1" dirty="0">
                  <a:solidFill>
                    <a:schemeClr val="accent1"/>
                  </a:solidFill>
                  <a:latin typeface="微软雅黑" charset="-122"/>
                  <a:ea typeface="微软雅黑" charset="-122"/>
                </a:rPr>
                <a:t>02</a:t>
              </a:r>
              <a:endParaRPr lang="en-US" sz="3200" b="1" dirty="0">
                <a:solidFill>
                  <a:schemeClr val="accent1"/>
                </a:solidFill>
                <a:latin typeface="微软雅黑" charset="-122"/>
                <a:ea typeface="微软雅黑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13232" y="5817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8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微软雅黑" charset="-122"/>
                </a:rPr>
                <a:t>新能源产业下游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微软雅黑" charset="-122"/>
                </a:rPr>
                <a:t>结构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微软雅黑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79730" y="1299210"/>
            <a:ext cx="1145540" cy="1474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charset="0"/>
                <a:ea typeface="微软雅黑" charset="0"/>
                <a:cs typeface="Arial" panose="020B0604020202090204" pitchFamily="34" charset="0"/>
                <a:sym typeface="+mn-ea"/>
              </a:rPr>
              <a:t>交通与终端应用</a:t>
            </a:r>
            <a:endParaRPr lang="zh-CN" altLang="en-US" b="1" dirty="0">
              <a:solidFill>
                <a:schemeClr val="bg1"/>
              </a:solidFill>
              <a:latin typeface="微软雅黑" charset="0"/>
              <a:ea typeface="微软雅黑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3065" y="3055620"/>
            <a:ext cx="1144905" cy="1811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charset="0"/>
                <a:ea typeface="微软雅黑" charset="0"/>
                <a:cs typeface="Arial" panose="020B0604020202090204" pitchFamily="34" charset="0"/>
                <a:sym typeface="+mn-ea"/>
              </a:rPr>
              <a:t>能源系统应用</a:t>
            </a:r>
            <a:endParaRPr lang="zh-CN" altLang="en-US" b="1" dirty="0">
              <a:solidFill>
                <a:schemeClr val="bg1"/>
              </a:solidFill>
              <a:latin typeface="微软雅黑" charset="0"/>
              <a:ea typeface="微软雅黑" charset="0"/>
              <a:cs typeface="Arial" panose="020B0604020202090204" pitchFamily="34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9560" y="1200150"/>
            <a:ext cx="1161224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2260" y="2980055"/>
            <a:ext cx="11612245" cy="206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charset="0"/>
              <a:ea typeface="微软雅黑" charset="0"/>
            </a:endParaRPr>
          </a:p>
        </p:txBody>
      </p:sp>
      <p:graphicFrame>
        <p:nvGraphicFramePr>
          <p:cNvPr id="22" name="表格 21"/>
          <p:cNvGraphicFramePr/>
          <p:nvPr>
            <p:custDataLst>
              <p:tags r:id="rId4"/>
            </p:custDataLst>
          </p:nvPr>
        </p:nvGraphicFramePr>
        <p:xfrm>
          <a:off x="1613535" y="1261110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075"/>
                <a:gridCol w="3394075"/>
                <a:gridCol w="3394075"/>
              </a:tblGrid>
              <a:tr h="444500"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charset="0"/>
                          <a:ea typeface="微软雅黑" charset="0"/>
                          <a:sym typeface="+mn-ea"/>
                        </a:rPr>
                        <a:t>新能源汽车</a:t>
                      </a:r>
                      <a:endParaRPr lang="zh-CN" altLang="en-US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charset="0"/>
                          <a:ea typeface="微软雅黑" charset="0"/>
                          <a:sym typeface="+mn-ea"/>
                        </a:rPr>
                        <a:t>充换电网络</a:t>
                      </a:r>
                      <a:endParaRPr lang="zh-CN" altLang="en-US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charset="0"/>
                          <a:ea typeface="微软雅黑" charset="0"/>
                          <a:sym typeface="+mn-ea"/>
                        </a:rPr>
                        <a:t>氢能交通</a:t>
                      </a:r>
                      <a:endParaRPr lang="zh-CN" altLang="en-US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>
            <p:custDataLst>
              <p:tags r:id="rId5"/>
            </p:custDataLst>
          </p:nvPr>
        </p:nvGraphicFramePr>
        <p:xfrm>
          <a:off x="1613535" y="1725930"/>
          <a:ext cx="10180955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640"/>
                <a:gridCol w="816610"/>
                <a:gridCol w="750570"/>
                <a:gridCol w="1104265"/>
                <a:gridCol w="1287145"/>
                <a:gridCol w="1040130"/>
                <a:gridCol w="1325245"/>
                <a:gridCol w="1018540"/>
                <a:gridCol w="1017270"/>
                <a:gridCol w="1018540"/>
              </a:tblGrid>
              <a:tr h="48768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乘用车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商用车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专用车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直流快充桩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交流慢充桩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换电站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V2G 车网互动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燃料电池重卡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燃料电池客车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燃料电池船舶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表格 24"/>
          <p:cNvGraphicFramePr/>
          <p:nvPr>
            <p:custDataLst>
              <p:tags r:id="rId6"/>
            </p:custDataLst>
          </p:nvPr>
        </p:nvGraphicFramePr>
        <p:xfrm>
          <a:off x="1647825" y="3066415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5740"/>
                <a:gridCol w="2733675"/>
                <a:gridCol w="1661160"/>
                <a:gridCol w="1808753"/>
                <a:gridCol w="1232897"/>
              </a:tblGrid>
              <a:tr h="444500"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charset="0"/>
                          <a:ea typeface="微软雅黑" charset="0"/>
                          <a:sym typeface="+mn-ea"/>
                        </a:rPr>
                        <a:t>储能电站</a:t>
                      </a:r>
                      <a:endParaRPr lang="zh-CN" altLang="en-US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dirty="0">
                          <a:latin typeface="微软雅黑" charset="0"/>
                          <a:ea typeface="微软雅黑" charset="0"/>
                          <a:sym typeface="+mn-ea"/>
                        </a:rPr>
                        <a:t>分布式能源</a:t>
                      </a:r>
                      <a:endParaRPr lang="zh-CN" altLang="en-US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charset="0"/>
                          <a:ea typeface="微软雅黑" charset="0"/>
                          <a:sym typeface="+mn-ea"/>
                        </a:rPr>
                        <a:t>工业节能</a:t>
                      </a:r>
                      <a:endParaRPr lang="zh-CN" altLang="en-US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  <a:buNone/>
                      </a:pPr>
                      <a:r>
                        <a:rPr lang="en-US" altLang="zh-CN" dirty="0">
                          <a:latin typeface="微软雅黑" charset="0"/>
                          <a:ea typeface="微软雅黑" charset="0"/>
                          <a:sym typeface="+mn-ea"/>
                        </a:rPr>
                        <a:t>智慧能源</a:t>
                      </a:r>
                      <a:endParaRPr lang="en-US" altLang="zh-CN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  <a:buNone/>
                      </a:pPr>
                      <a:r>
                        <a:rPr lang="en-US" altLang="zh-CN" dirty="0">
                          <a:latin typeface="微软雅黑" charset="0"/>
                          <a:ea typeface="微软雅黑" charset="0"/>
                          <a:sym typeface="+mn-ea"/>
                        </a:rPr>
                        <a:t>绿氢应用</a:t>
                      </a:r>
                      <a:endParaRPr lang="en-US" altLang="zh-CN" dirty="0">
                        <a:latin typeface="微软雅黑" charset="0"/>
                        <a:ea typeface="微软雅黑" charset="0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表格 25"/>
          <p:cNvGraphicFramePr/>
          <p:nvPr>
            <p:custDataLst>
              <p:tags r:id="rId7"/>
            </p:custDataLst>
          </p:nvPr>
        </p:nvGraphicFramePr>
        <p:xfrm>
          <a:off x="1647825" y="3540760"/>
          <a:ext cx="10194925" cy="42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</a:tblGrid>
              <a:tr h="42354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电网侧储能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用户侧储能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电源侧储能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户用光伏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分布式光伏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分布式风电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分布式储能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余热回收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高效电机改造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变频控制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能效管理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智能配电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能源管理平台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虚拟电厂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需求响应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绿氢炼钢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绿氢化工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绿氢发电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表格 20"/>
          <p:cNvGraphicFramePr/>
          <p:nvPr>
            <p:custDataLst>
              <p:tags r:id="rId8"/>
            </p:custDataLst>
          </p:nvPr>
        </p:nvGraphicFramePr>
        <p:xfrm>
          <a:off x="1600835" y="2234565"/>
          <a:ext cx="10186670" cy="539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795"/>
                <a:gridCol w="391795"/>
                <a:gridCol w="430530"/>
                <a:gridCol w="353060"/>
                <a:gridCol w="391795"/>
                <a:gridCol w="391795"/>
                <a:gridCol w="391795"/>
                <a:gridCol w="391795"/>
                <a:gridCol w="339090"/>
                <a:gridCol w="313690"/>
                <a:gridCol w="457835"/>
                <a:gridCol w="430530"/>
                <a:gridCol w="443865"/>
                <a:gridCol w="378460"/>
                <a:gridCol w="3790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</a:tblGrid>
              <a:tr h="539750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纯电乘用车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插混乘用车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燃料电池乘用车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纯电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重卡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纯电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客车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纯电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轻卡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环卫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超充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液冷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超充桩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7kW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家用桩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11kW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商用桩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22kW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交流桩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换电站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重卡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换电站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共享换电站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双向充放电桩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电网调度终端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  <a:sym typeface="+mn-ea"/>
                        </a:rPr>
                        <a:t>V2G </a:t>
                      </a:r>
                      <a:r>
                        <a:rPr lang="zh-CN" altLang="en-US" sz="1100" b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  <a:sym typeface="+mn-ea"/>
                        </a:rPr>
                        <a:t>运营平台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港口作业船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长途重卡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城市公交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长途客车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旅游客车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内河船舶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远洋船舶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+mn-ea"/>
                        </a:rPr>
                        <a:t>港口作业船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格 40"/>
          <p:cNvGraphicFramePr/>
          <p:nvPr>
            <p:custDataLst>
              <p:tags r:id="rId9"/>
            </p:custDataLst>
          </p:nvPr>
        </p:nvGraphicFramePr>
        <p:xfrm>
          <a:off x="1647825" y="4029075"/>
          <a:ext cx="1019429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70"/>
                <a:gridCol w="383540"/>
                <a:gridCol w="420370"/>
                <a:gridCol w="344805"/>
                <a:gridCol w="382270"/>
                <a:gridCol w="383540"/>
                <a:gridCol w="382270"/>
                <a:gridCol w="382905"/>
                <a:gridCol w="331470"/>
                <a:gridCol w="306070"/>
                <a:gridCol w="447675"/>
                <a:gridCol w="419735"/>
                <a:gridCol w="434340"/>
                <a:gridCol w="370205"/>
                <a:gridCol w="369570"/>
                <a:gridCol w="382905"/>
                <a:gridCol w="382270"/>
                <a:gridCol w="383540"/>
                <a:gridCol w="382270"/>
                <a:gridCol w="382905"/>
                <a:gridCol w="382905"/>
                <a:gridCol w="382905"/>
                <a:gridCol w="382270"/>
                <a:gridCol w="382905"/>
                <a:gridCol w="382905"/>
                <a:gridCol w="382905"/>
                <a:gridCol w="242570"/>
              </a:tblGrid>
              <a:tr h="838200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调峰调频储能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峰谷套利储能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微电网储能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新能源配套储能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火电配套储能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水电配套储能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户用分布式光伏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光伏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光伏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+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取暖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分散式风电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风机变频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水泵变频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空压机变频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工业能耗监测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碳管理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智能配电网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城市能源大脑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负荷聚合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氢冶金竖炉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富氢高炉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废钢电炉掺氢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燃气轮机掺氢发电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燃料电池发电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热电联产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城市加氢站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工业园区加氢站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charset="0"/>
                          <a:ea typeface="微软雅黑" charset="0"/>
                        </a:rPr>
                        <a:t>港口加氢站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7" name="PPT世界-7"/>
          <p:cNvGrpSpPr/>
          <p:nvPr/>
        </p:nvGrpSpPr>
        <p:grpSpPr>
          <a:xfrm>
            <a:off x="689102" y="5544508"/>
            <a:ext cx="11225530" cy="836258"/>
            <a:chOff x="1745742" y="3682688"/>
            <a:chExt cx="11225530" cy="836258"/>
          </a:xfrm>
        </p:grpSpPr>
        <p:sp>
          <p:nvSpPr>
            <p:cNvPr id="14" name="PPT世界-7-1"/>
            <p:cNvSpPr/>
            <p:nvPr/>
          </p:nvSpPr>
          <p:spPr>
            <a:xfrm>
              <a:off x="1929266" y="3682688"/>
              <a:ext cx="835647" cy="836258"/>
            </a:xfrm>
            <a:custGeom>
              <a:avLst/>
              <a:gdLst>
                <a:gd name="connsiteX0" fmla="*/ 835648 w 835647"/>
                <a:gd name="connsiteY0" fmla="*/ 836259 h 836258"/>
                <a:gd name="connsiteX1" fmla="*/ 0 w 835647"/>
                <a:gd name="connsiteY1" fmla="*/ 836259 h 836258"/>
                <a:gd name="connsiteX2" fmla="*/ 0 w 835647"/>
                <a:gd name="connsiteY2" fmla="*/ 0 h 836258"/>
                <a:gd name="connsiteX3" fmla="*/ 835648 w 835647"/>
                <a:gd name="connsiteY3" fmla="*/ 0 h 836258"/>
                <a:gd name="connsiteX4" fmla="*/ 29976 w 835647"/>
                <a:gd name="connsiteY4" fmla="*/ 805671 h 836258"/>
                <a:gd name="connsiteX5" fmla="*/ 805060 w 835647"/>
                <a:gd name="connsiteY5" fmla="*/ 805671 h 836258"/>
                <a:gd name="connsiteX6" fmla="*/ 805060 w 835647"/>
                <a:gd name="connsiteY6" fmla="*/ 30587 h 836258"/>
                <a:gd name="connsiteX7" fmla="*/ 29976 w 835647"/>
                <a:gd name="connsiteY7" fmla="*/ 30587 h 83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647" h="836258">
                  <a:moveTo>
                    <a:pt x="835648" y="836259"/>
                  </a:moveTo>
                  <a:lnTo>
                    <a:pt x="0" y="836259"/>
                  </a:lnTo>
                  <a:lnTo>
                    <a:pt x="0" y="0"/>
                  </a:lnTo>
                  <a:lnTo>
                    <a:pt x="835648" y="0"/>
                  </a:lnTo>
                  <a:close/>
                  <a:moveTo>
                    <a:pt x="29976" y="805671"/>
                  </a:moveTo>
                  <a:lnTo>
                    <a:pt x="805060" y="805671"/>
                  </a:lnTo>
                  <a:lnTo>
                    <a:pt x="805060" y="30587"/>
                  </a:lnTo>
                  <a:lnTo>
                    <a:pt x="29976" y="30587"/>
                  </a:lnTo>
                  <a:close/>
                </a:path>
              </a:pathLst>
            </a:custGeom>
            <a:solidFill>
              <a:srgbClr val="0070C0"/>
            </a:solidFill>
            <a:ln w="6107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charset="0"/>
                <a:ea typeface="微软雅黑" charset="0"/>
                <a:cs typeface="思源黑体 CN Light" panose="020B0300000000000000" pitchFamily="34" charset="-122"/>
              </a:endParaRPr>
            </a:p>
          </p:txBody>
        </p:sp>
        <p:sp>
          <p:nvSpPr>
            <p:cNvPr id="15" name="PPT世界-7-2"/>
            <p:cNvSpPr/>
            <p:nvPr/>
          </p:nvSpPr>
          <p:spPr>
            <a:xfrm>
              <a:off x="1745742" y="3904752"/>
              <a:ext cx="392130" cy="392130"/>
            </a:xfrm>
            <a:custGeom>
              <a:avLst/>
              <a:gdLst>
                <a:gd name="connsiteX0" fmla="*/ 0 w 392130"/>
                <a:gd name="connsiteY0" fmla="*/ 0 h 392130"/>
                <a:gd name="connsiteX1" fmla="*/ 392131 w 392130"/>
                <a:gd name="connsiteY1" fmla="*/ 0 h 392130"/>
                <a:gd name="connsiteX2" fmla="*/ 392131 w 392130"/>
                <a:gd name="connsiteY2" fmla="*/ 392130 h 392130"/>
                <a:gd name="connsiteX3" fmla="*/ 0 w 392130"/>
                <a:gd name="connsiteY3" fmla="*/ 392130 h 39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130" h="392130">
                  <a:moveTo>
                    <a:pt x="0" y="0"/>
                  </a:moveTo>
                  <a:lnTo>
                    <a:pt x="392131" y="0"/>
                  </a:lnTo>
                  <a:lnTo>
                    <a:pt x="392131" y="392130"/>
                  </a:lnTo>
                  <a:lnTo>
                    <a:pt x="0" y="392130"/>
                  </a:lnTo>
                  <a:close/>
                </a:path>
              </a:pathLst>
            </a:custGeom>
            <a:solidFill>
              <a:srgbClr val="FFFFFF"/>
            </a:solidFill>
            <a:ln w="6107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charset="0"/>
                <a:ea typeface="微软雅黑" charset="0"/>
                <a:cs typeface="思源黑体 CN Light" panose="020B0300000000000000" pitchFamily="34" charset="-122"/>
              </a:endParaRPr>
            </a:p>
          </p:txBody>
        </p:sp>
        <p:sp>
          <p:nvSpPr>
            <p:cNvPr id="16" name="PPT世界-7-3"/>
            <p:cNvSpPr/>
            <p:nvPr/>
          </p:nvSpPr>
          <p:spPr>
            <a:xfrm>
              <a:off x="1928654" y="3998349"/>
              <a:ext cx="108279" cy="216558"/>
            </a:xfrm>
            <a:custGeom>
              <a:avLst/>
              <a:gdLst>
                <a:gd name="connsiteX0" fmla="*/ 108279 w 108279"/>
                <a:gd name="connsiteY0" fmla="*/ 108279 h 216558"/>
                <a:gd name="connsiteX1" fmla="*/ 0 w 108279"/>
                <a:gd name="connsiteY1" fmla="*/ 0 h 216558"/>
                <a:gd name="connsiteX2" fmla="*/ 0 w 108279"/>
                <a:gd name="connsiteY2" fmla="*/ 216559 h 216558"/>
                <a:gd name="connsiteX3" fmla="*/ 108279 w 108279"/>
                <a:gd name="connsiteY3" fmla="*/ 108279 h 216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79" h="216558">
                  <a:moveTo>
                    <a:pt x="108279" y="108279"/>
                  </a:moveTo>
                  <a:lnTo>
                    <a:pt x="0" y="0"/>
                  </a:lnTo>
                  <a:lnTo>
                    <a:pt x="0" y="216559"/>
                  </a:lnTo>
                  <a:lnTo>
                    <a:pt x="108279" y="108279"/>
                  </a:lnTo>
                  <a:close/>
                </a:path>
              </a:pathLst>
            </a:custGeom>
            <a:solidFill>
              <a:srgbClr val="0070C0"/>
            </a:solidFill>
            <a:ln w="6107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charset="0"/>
                <a:ea typeface="微软雅黑" charset="0"/>
                <a:cs typeface="思源黑体 CN Light" panose="020B0300000000000000" pitchFamily="34" charset="-122"/>
              </a:endParaRPr>
            </a:p>
          </p:txBody>
        </p:sp>
        <p:sp>
          <p:nvSpPr>
            <p:cNvPr id="4" name="PPT世界-7-4"/>
            <p:cNvSpPr/>
            <p:nvPr/>
          </p:nvSpPr>
          <p:spPr>
            <a:xfrm>
              <a:off x="2139172" y="3901052"/>
              <a:ext cx="415834" cy="415894"/>
            </a:xfrm>
            <a:custGeom>
              <a:avLst/>
              <a:gdLst>
                <a:gd name="connsiteX0" fmla="*/ 669168 w 1599855"/>
                <a:gd name="connsiteY0" fmla="*/ 111621 h 1600088"/>
                <a:gd name="connsiteX1" fmla="*/ 886086 w 1599855"/>
                <a:gd name="connsiteY1" fmla="*/ 155339 h 1600088"/>
                <a:gd name="connsiteX2" fmla="*/ 1063377 w 1599855"/>
                <a:gd name="connsiteY2" fmla="*/ 274960 h 1600088"/>
                <a:gd name="connsiteX3" fmla="*/ 1182998 w 1599855"/>
                <a:gd name="connsiteY3" fmla="*/ 452251 h 1600088"/>
                <a:gd name="connsiteX4" fmla="*/ 1226716 w 1599855"/>
                <a:gd name="connsiteY4" fmla="*/ 669168 h 1600088"/>
                <a:gd name="connsiteX5" fmla="*/ 1182998 w 1599855"/>
                <a:gd name="connsiteY5" fmla="*/ 886085 h 1600088"/>
                <a:gd name="connsiteX6" fmla="*/ 1063377 w 1599855"/>
                <a:gd name="connsiteY6" fmla="*/ 1063377 h 1600088"/>
                <a:gd name="connsiteX7" fmla="*/ 886086 w 1599855"/>
                <a:gd name="connsiteY7" fmla="*/ 1182998 h 1600088"/>
                <a:gd name="connsiteX8" fmla="*/ 669168 w 1599855"/>
                <a:gd name="connsiteY8" fmla="*/ 1226716 h 1600088"/>
                <a:gd name="connsiteX9" fmla="*/ 452251 w 1599855"/>
                <a:gd name="connsiteY9" fmla="*/ 1182998 h 1600088"/>
                <a:gd name="connsiteX10" fmla="*/ 274960 w 1599855"/>
                <a:gd name="connsiteY10" fmla="*/ 1063377 h 1600088"/>
                <a:gd name="connsiteX11" fmla="*/ 155339 w 1599855"/>
                <a:gd name="connsiteY11" fmla="*/ 886085 h 1600088"/>
                <a:gd name="connsiteX12" fmla="*/ 111621 w 1599855"/>
                <a:gd name="connsiteY12" fmla="*/ 669168 h 1600088"/>
                <a:gd name="connsiteX13" fmla="*/ 155339 w 1599855"/>
                <a:gd name="connsiteY13" fmla="*/ 452251 h 1600088"/>
                <a:gd name="connsiteX14" fmla="*/ 274960 w 1599855"/>
                <a:gd name="connsiteY14" fmla="*/ 274960 h 1600088"/>
                <a:gd name="connsiteX15" fmla="*/ 452251 w 1599855"/>
                <a:gd name="connsiteY15" fmla="*/ 155339 h 1600088"/>
                <a:gd name="connsiteX16" fmla="*/ 669168 w 1599855"/>
                <a:gd name="connsiteY16" fmla="*/ 111621 h 1600088"/>
                <a:gd name="connsiteX17" fmla="*/ 669168 w 1599855"/>
                <a:gd name="connsiteY17" fmla="*/ 0 h 1600088"/>
                <a:gd name="connsiteX18" fmla="*/ 0 w 1599855"/>
                <a:gd name="connsiteY18" fmla="*/ 669168 h 1600088"/>
                <a:gd name="connsiteX19" fmla="*/ 669168 w 1599855"/>
                <a:gd name="connsiteY19" fmla="*/ 1338337 h 1600088"/>
                <a:gd name="connsiteX20" fmla="*/ 1338337 w 1599855"/>
                <a:gd name="connsiteY20" fmla="*/ 669168 h 1600088"/>
                <a:gd name="connsiteX21" fmla="*/ 669168 w 1599855"/>
                <a:gd name="connsiteY21" fmla="*/ 0 h 1600088"/>
                <a:gd name="connsiteX22" fmla="*/ 1544278 w 1599855"/>
                <a:gd name="connsiteY22" fmla="*/ 1600088 h 1600088"/>
                <a:gd name="connsiteX23" fmla="*/ 1504838 w 1599855"/>
                <a:gd name="connsiteY23" fmla="*/ 1583717 h 1600088"/>
                <a:gd name="connsiteX24" fmla="*/ 1247366 w 1599855"/>
                <a:gd name="connsiteY24" fmla="*/ 1326431 h 1600088"/>
                <a:gd name="connsiteX25" fmla="*/ 1247366 w 1599855"/>
                <a:gd name="connsiteY25" fmla="*/ 1247552 h 1600088"/>
                <a:gd name="connsiteX26" fmla="*/ 1326245 w 1599855"/>
                <a:gd name="connsiteY26" fmla="*/ 1247552 h 1600088"/>
                <a:gd name="connsiteX27" fmla="*/ 1583531 w 1599855"/>
                <a:gd name="connsiteY27" fmla="*/ 1504838 h 1600088"/>
                <a:gd name="connsiteX28" fmla="*/ 1583531 w 1599855"/>
                <a:gd name="connsiteY28" fmla="*/ 1583717 h 1600088"/>
                <a:gd name="connsiteX29" fmla="*/ 1544278 w 1599855"/>
                <a:gd name="connsiteY29" fmla="*/ 1600088 h 160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99855" h="1600088">
                  <a:moveTo>
                    <a:pt x="669168" y="111621"/>
                  </a:moveTo>
                  <a:cubicBezTo>
                    <a:pt x="744513" y="111621"/>
                    <a:pt x="817438" y="126318"/>
                    <a:pt x="886086" y="155339"/>
                  </a:cubicBezTo>
                  <a:cubicBezTo>
                    <a:pt x="952500" y="183431"/>
                    <a:pt x="1012031" y="223614"/>
                    <a:pt x="1063377" y="274960"/>
                  </a:cubicBezTo>
                  <a:cubicBezTo>
                    <a:pt x="1114537" y="326120"/>
                    <a:pt x="1154906" y="385837"/>
                    <a:pt x="1182998" y="452251"/>
                  </a:cubicBezTo>
                  <a:cubicBezTo>
                    <a:pt x="1212019" y="520898"/>
                    <a:pt x="1226716" y="594010"/>
                    <a:pt x="1226716" y="669168"/>
                  </a:cubicBezTo>
                  <a:cubicBezTo>
                    <a:pt x="1226716" y="744327"/>
                    <a:pt x="1212019" y="817438"/>
                    <a:pt x="1182998" y="886085"/>
                  </a:cubicBezTo>
                  <a:cubicBezTo>
                    <a:pt x="1154906" y="952500"/>
                    <a:pt x="1114723" y="1012031"/>
                    <a:pt x="1063377" y="1063377"/>
                  </a:cubicBezTo>
                  <a:cubicBezTo>
                    <a:pt x="1012217" y="1114537"/>
                    <a:pt x="952500" y="1154906"/>
                    <a:pt x="886086" y="1182998"/>
                  </a:cubicBezTo>
                  <a:cubicBezTo>
                    <a:pt x="817438" y="1212019"/>
                    <a:pt x="744327" y="1226716"/>
                    <a:pt x="669168" y="1226716"/>
                  </a:cubicBezTo>
                  <a:cubicBezTo>
                    <a:pt x="594010" y="1226716"/>
                    <a:pt x="520898" y="1212019"/>
                    <a:pt x="452251" y="1182998"/>
                  </a:cubicBezTo>
                  <a:cubicBezTo>
                    <a:pt x="385837" y="1154906"/>
                    <a:pt x="326306" y="1114723"/>
                    <a:pt x="274960" y="1063377"/>
                  </a:cubicBezTo>
                  <a:cubicBezTo>
                    <a:pt x="223800" y="1012217"/>
                    <a:pt x="183431" y="952500"/>
                    <a:pt x="155339" y="886085"/>
                  </a:cubicBezTo>
                  <a:cubicBezTo>
                    <a:pt x="126318" y="817438"/>
                    <a:pt x="111621" y="744327"/>
                    <a:pt x="111621" y="669168"/>
                  </a:cubicBezTo>
                  <a:cubicBezTo>
                    <a:pt x="111621" y="594010"/>
                    <a:pt x="126318" y="520898"/>
                    <a:pt x="155339" y="452251"/>
                  </a:cubicBezTo>
                  <a:cubicBezTo>
                    <a:pt x="183431" y="385837"/>
                    <a:pt x="223614" y="326306"/>
                    <a:pt x="274960" y="274960"/>
                  </a:cubicBezTo>
                  <a:cubicBezTo>
                    <a:pt x="326306" y="223614"/>
                    <a:pt x="385837" y="183431"/>
                    <a:pt x="452251" y="155339"/>
                  </a:cubicBezTo>
                  <a:cubicBezTo>
                    <a:pt x="520898" y="126318"/>
                    <a:pt x="593824" y="111621"/>
                    <a:pt x="669168" y="111621"/>
                  </a:cubicBezTo>
                  <a:moveTo>
                    <a:pt x="669168" y="0"/>
                  </a:moveTo>
                  <a:cubicBezTo>
                    <a:pt x="299517" y="0"/>
                    <a:pt x="0" y="299517"/>
                    <a:pt x="0" y="669168"/>
                  </a:cubicBezTo>
                  <a:cubicBezTo>
                    <a:pt x="0" y="1038820"/>
                    <a:pt x="299517" y="1338337"/>
                    <a:pt x="669168" y="1338337"/>
                  </a:cubicBezTo>
                  <a:cubicBezTo>
                    <a:pt x="1038820" y="1338337"/>
                    <a:pt x="1338337" y="1038820"/>
                    <a:pt x="1338337" y="669168"/>
                  </a:cubicBezTo>
                  <a:cubicBezTo>
                    <a:pt x="1338337" y="299703"/>
                    <a:pt x="1038820" y="0"/>
                    <a:pt x="669168" y="0"/>
                  </a:cubicBezTo>
                  <a:close/>
                  <a:moveTo>
                    <a:pt x="1544278" y="1600088"/>
                  </a:moveTo>
                  <a:cubicBezTo>
                    <a:pt x="1529953" y="1600088"/>
                    <a:pt x="1515628" y="1594693"/>
                    <a:pt x="1504838" y="1583717"/>
                  </a:cubicBezTo>
                  <a:lnTo>
                    <a:pt x="1247366" y="1326431"/>
                  </a:lnTo>
                  <a:cubicBezTo>
                    <a:pt x="1225600" y="1304665"/>
                    <a:pt x="1225600" y="1269318"/>
                    <a:pt x="1247366" y="1247552"/>
                  </a:cubicBezTo>
                  <a:cubicBezTo>
                    <a:pt x="1269132" y="1225786"/>
                    <a:pt x="1304479" y="1225786"/>
                    <a:pt x="1326245" y="1247552"/>
                  </a:cubicBezTo>
                  <a:lnTo>
                    <a:pt x="1583531" y="1504838"/>
                  </a:lnTo>
                  <a:cubicBezTo>
                    <a:pt x="1605297" y="1526605"/>
                    <a:pt x="1605297" y="1561951"/>
                    <a:pt x="1583531" y="1583717"/>
                  </a:cubicBezTo>
                  <a:cubicBezTo>
                    <a:pt x="1572927" y="1594693"/>
                    <a:pt x="1558603" y="1600088"/>
                    <a:pt x="1544278" y="1600088"/>
                  </a:cubicBezTo>
                  <a:close/>
                </a:path>
              </a:pathLst>
            </a:custGeom>
            <a:solidFill>
              <a:srgbClr val="0070C0"/>
            </a:solidFill>
            <a:ln w="1039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charset="0"/>
                <a:ea typeface="微软雅黑" charset="0"/>
                <a:cs typeface="思源黑体 CN Light" panose="020B0300000000000000" pitchFamily="34" charset="-122"/>
              </a:endParaRPr>
            </a:p>
          </p:txBody>
        </p:sp>
        <p:sp>
          <p:nvSpPr>
            <p:cNvPr id="18" name="PPT世界-7-5"/>
            <p:cNvSpPr txBox="1"/>
            <p:nvPr/>
          </p:nvSpPr>
          <p:spPr>
            <a:xfrm>
              <a:off x="2937637" y="4000188"/>
              <a:ext cx="10033635" cy="2768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</a:rPr>
                <a:t>下游应用以场景为牵引，承接中游制造能力，推动产业从</a:t>
              </a: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</a:rPr>
                <a:t>“生产端”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</a:rPr>
                <a:t>向</a:t>
              </a: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</a:rPr>
                <a:t>“应用端”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0"/>
                </a:rPr>
                <a:t>转化并实现规模化落地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uLnTx/>
                <a:uFillTx/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7928" y="1315442"/>
            <a:ext cx="11430000" cy="27932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90015" y="1811020"/>
            <a:ext cx="351917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sz="1400" spc="120" dirty="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新能源汽车、充换电网络、氢能交通</a:t>
            </a:r>
            <a:endParaRPr sz="1400" spc="120" dirty="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fontAlgn="t">
              <a:lnSpc>
                <a:spcPct val="100000"/>
              </a:lnSpc>
            </a:pPr>
            <a:r>
              <a:rPr lang="zh-CN" altLang="en-US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主要内容</a:t>
            </a:r>
            <a:r>
              <a:rPr lang="en-US" altLang="zh-CN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：</a:t>
            </a:r>
            <a:endParaRPr lang="en-US" altLang="zh-CN"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en-US" altLang="zh-CN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新能源乘用车</a:t>
            </a:r>
            <a:endParaRPr lang="en-US" altLang="zh-CN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en-US" altLang="zh-CN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商用车/物流车</a:t>
            </a:r>
            <a:endParaRPr lang="en-US" altLang="zh-CN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en-US" altLang="zh-CN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公共充电</a:t>
            </a:r>
            <a:endParaRPr lang="en-US" altLang="zh-CN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en-US" altLang="zh-CN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超充网络</a:t>
            </a:r>
            <a:endParaRPr lang="en-US" altLang="zh-CN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342900" indent="-34290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en-US" altLang="zh-CN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换电体系</a:t>
            </a:r>
            <a:endParaRPr lang="en-US" altLang="zh-CN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indent="0" fontAlgn="t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1400" b="1" spc="120" dirty="0">
                <a:solidFill>
                  <a:srgbClr val="0070C0"/>
                </a:solidFill>
                <a:latin typeface="微软雅黑" charset="0"/>
                <a:ea typeface="微软雅黑" charset="0"/>
              </a:rPr>
              <a:t>核心作用：</a:t>
            </a:r>
            <a:r>
              <a:rPr lang="en-US" altLang="zh-CN" sz="1400" spc="120" dirty="0">
                <a:solidFill>
                  <a:schemeClr val="accent1">
                    <a:lumMod val="75000"/>
                  </a:schemeClr>
                </a:solidFill>
                <a:latin typeface="微软雅黑" charset="0"/>
                <a:ea typeface="微软雅黑" charset="0"/>
              </a:rPr>
              <a:t>推动交通领域电动化转型，是新能源终端应用核心场景</a:t>
            </a:r>
            <a:endParaRPr lang="en-US" altLang="zh-CN" sz="1400" spc="120" dirty="0">
              <a:solidFill>
                <a:schemeClr val="accent1">
                  <a:lumMod val="7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95120" y="1406525"/>
            <a:ext cx="3108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spc="120">
                <a:gradFill>
                  <a:gsLst>
                    <a:gs pos="0">
                      <a:srgbClr val="464EEA">
                        <a:lumMod val="97000"/>
                        <a:lumOff val="3000"/>
                      </a:srgbClr>
                    </a:gs>
                    <a:gs pos="94000">
                      <a:srgbClr val="464EEA">
                        <a:lumMod val="80000"/>
                      </a:srgbClr>
                    </a:gs>
                  </a:gsLst>
                  <a:lin ang="2700000" scaled="0"/>
                </a:gradFill>
                <a:latin typeface="思源黑体 CN Medium" pitchFamily="34" charset="-122"/>
                <a:ea typeface="思源黑体 CN Medium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01 </a:t>
            </a:r>
            <a:r>
              <a:rPr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交通应用体系</a:t>
            </a:r>
            <a:endParaRPr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微软雅黑" charset="-122"/>
                </a:rPr>
                <a:t>下游应用体系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微软雅黑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50" y="4060825"/>
            <a:ext cx="5356225" cy="25838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435850" y="1821180"/>
            <a:ext cx="351917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sz="1400" spc="120" dirty="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储能电站、分布式能源、光储一体化</a:t>
            </a:r>
            <a:endParaRPr sz="1400" spc="120" dirty="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fontAlgn="t">
              <a:lnSpc>
                <a:spcPct val="100000"/>
              </a:lnSpc>
            </a:pPr>
            <a:r>
              <a:rPr lang="zh-CN" altLang="en-US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主要内容：</a:t>
            </a:r>
            <a:endParaRPr lang="zh-CN" altLang="en-US"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电网侧储能</a:t>
            </a:r>
            <a:endParaRPr lang="zh-CN" altLang="en-US"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工商业储能</a:t>
            </a:r>
            <a:endParaRPr lang="zh-CN" altLang="en-US"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分布式光伏</a:t>
            </a:r>
            <a:endParaRPr lang="zh-CN" altLang="en-US"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光储充系统</a:t>
            </a:r>
            <a:endParaRPr lang="zh-CN" altLang="en-US"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微电网</a:t>
            </a:r>
            <a:endParaRPr lang="zh-CN" altLang="en-US"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indent="0" fontAlgn="t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1400" b="1" spc="120" dirty="0">
                <a:solidFill>
                  <a:srgbClr val="0070C0"/>
                </a:solidFill>
                <a:latin typeface="微软雅黑" charset="0"/>
                <a:ea typeface="微软雅黑" charset="0"/>
                <a:sym typeface="+mn-ea"/>
              </a:rPr>
              <a:t>核心作用：</a:t>
            </a:r>
            <a:r>
              <a:rPr lang="zh-CN" altLang="en-US" sz="1400" spc="120" dirty="0">
                <a:solidFill>
                  <a:schemeClr val="accent1">
                    <a:lumMod val="75000"/>
                  </a:schemeClr>
                </a:solidFill>
                <a:latin typeface="微软雅黑" charset="0"/>
                <a:ea typeface="微软雅黑" charset="0"/>
                <a:sym typeface="+mn-ea"/>
              </a:rPr>
              <a:t>提升新能源消纳能力，实现电力系统稳定运行</a:t>
            </a:r>
            <a:endParaRPr lang="zh-CN" altLang="en-US" sz="1400" spc="120" dirty="0">
              <a:solidFill>
                <a:schemeClr val="accent1">
                  <a:lumMod val="75000"/>
                </a:schemeClr>
              </a:solidFill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40955" y="1416685"/>
            <a:ext cx="3108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spc="120">
                <a:gradFill>
                  <a:gsLst>
                    <a:gs pos="0">
                      <a:srgbClr val="464EEA">
                        <a:lumMod val="97000"/>
                        <a:lumOff val="3000"/>
                      </a:srgbClr>
                    </a:gs>
                    <a:gs pos="94000">
                      <a:srgbClr val="464EEA">
                        <a:lumMod val="80000"/>
                      </a:srgbClr>
                    </a:gs>
                  </a:gsLst>
                  <a:lin ang="2700000" scaled="0"/>
                </a:gradFill>
                <a:latin typeface="思源黑体 CN Medium" pitchFamily="34" charset="-122"/>
                <a:ea typeface="思源黑体 CN Medium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0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2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 </a:t>
            </a:r>
            <a:r>
              <a:rPr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电力应用体系</a:t>
            </a:r>
            <a:endParaRPr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85405" y="4614545"/>
            <a:ext cx="351917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sz="1400" spc="120" dirty="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工业节能、能源管理、智慧能源</a:t>
            </a:r>
            <a:endParaRPr sz="1400" spc="120" dirty="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indent="0" fontAlgn="t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主要内容：</a:t>
            </a:r>
            <a:endParaRPr lang="zh-CN" altLang="en-US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工业节能改造</a:t>
            </a:r>
            <a:endParaRPr lang="zh-CN" altLang="en-US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EMS能源管理</a:t>
            </a:r>
            <a:endParaRPr lang="zh-CN" altLang="en-US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零碳园区</a:t>
            </a:r>
            <a:endParaRPr lang="zh-CN" altLang="en-US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能碳管理平台</a:t>
            </a:r>
            <a:endParaRPr lang="zh-CN" altLang="en-US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marL="285750" indent="-285750" fontAlgn="t">
              <a:lnSpc>
                <a:spcPct val="100000"/>
              </a:lnSpc>
              <a:buFont typeface="Wingdings" panose="05000000000000000000" charset="0"/>
              <a:buChar char=""/>
            </a:pPr>
            <a:r>
              <a:rPr lang="zh-CN" alt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综合能源服务</a:t>
            </a:r>
            <a:endParaRPr lang="zh-CN" altLang="en-US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  <a:p>
            <a:pPr indent="0" fontAlgn="t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1400" b="1" spc="120" dirty="0">
                <a:solidFill>
                  <a:srgbClr val="0070C0"/>
                </a:solidFill>
                <a:latin typeface="微软雅黑" charset="0"/>
                <a:ea typeface="微软雅黑" charset="0"/>
              </a:rPr>
              <a:t>核心作用：</a:t>
            </a:r>
            <a:r>
              <a:rPr lang="zh-CN" alt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推动工业领域绿色低碳转型，提高能源利用效率</a:t>
            </a:r>
            <a:endParaRPr lang="zh-CN" altLang="en-US"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90510" y="4235450"/>
            <a:ext cx="3108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spc="120">
                <a:gradFill>
                  <a:gsLst>
                    <a:gs pos="0">
                      <a:srgbClr val="464EEA">
                        <a:lumMod val="97000"/>
                        <a:lumOff val="3000"/>
                      </a:srgbClr>
                    </a:gs>
                    <a:gs pos="94000">
                      <a:srgbClr val="464EEA">
                        <a:lumMod val="80000"/>
                      </a:srgbClr>
                    </a:gs>
                  </a:gsLst>
                  <a:lin ang="2700000" scaled="0"/>
                </a:gradFill>
                <a:latin typeface="思源黑体 CN Medium" pitchFamily="34" charset="-122"/>
                <a:ea typeface="思源黑体 CN Medium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0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3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 </a:t>
            </a:r>
            <a:r>
              <a:rPr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微软雅黑" charset="0"/>
              </a:rPr>
              <a:t>工业能源体系</a:t>
            </a:r>
            <a:endParaRPr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9" name="矩形 8"/>
          <p:cNvSpPr/>
          <p:nvPr/>
        </p:nvSpPr>
        <p:spPr>
          <a:xfrm>
            <a:off x="0" y="1681381"/>
            <a:ext cx="2934095" cy="3495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5430" y="1681480"/>
            <a:ext cx="5576570" cy="349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/Users/qian/Desktop/图片1.png图片1"/>
          <p:cNvPicPr>
            <a:picLocks noChangeAspect="1"/>
          </p:cNvPicPr>
          <p:nvPr/>
        </p:nvPicPr>
        <p:blipFill>
          <a:blip r:embed="rId4"/>
          <a:srcRect t="10793" b="10793"/>
          <a:stretch>
            <a:fillRect/>
          </a:stretch>
        </p:blipFill>
        <p:spPr>
          <a:xfrm>
            <a:off x="397905" y="1681381"/>
            <a:ext cx="6323809" cy="34952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81165" y="3429000"/>
            <a:ext cx="54571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新能源汽车</a:t>
            </a:r>
            <a:endParaRPr lang="zh-CN" altLang="en-US" sz="5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Rounded Rectangle 65"/>
          <p:cNvSpPr/>
          <p:nvPr/>
        </p:nvSpPr>
        <p:spPr>
          <a:xfrm>
            <a:off x="6921500" y="1541145"/>
            <a:ext cx="4286885" cy="2195830"/>
          </a:xfrm>
          <a:prstGeom prst="roundRect">
            <a:avLst/>
          </a:prstGeom>
          <a:solidFill>
            <a:srgbClr val="EBF4F5"/>
          </a:solidFill>
          <a:ln w="12700">
            <a:solidFill>
              <a:srgbClr val="C8DC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sz="2400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891540"/>
            <a:chOff x="1128" y="853"/>
            <a:chExt cx="14266" cy="1404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新能源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汽车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：从资源到应用的全链条体系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cap="all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下游场景与补能体系成为产业增长核心驱动力</a:t>
              </a:r>
              <a:endParaRPr lang="zh-CN" altLang="en-US" sz="2000" cap="all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3" name="Rectangle 2"/>
          <p:cNvSpPr/>
          <p:nvPr/>
        </p:nvSpPr>
        <p:spPr>
          <a:xfrm>
            <a:off x="7129780" y="1541145"/>
            <a:ext cx="3882390" cy="163576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终端电动化核心载体</a:t>
            </a:r>
            <a:endParaRPr sz="1400" spc="120" dirty="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indent="0" algn="l">
              <a:lnSpc>
                <a:spcPct val="120000"/>
              </a:lnSpc>
              <a:buFont typeface="Wingdings" panose="05000000000000000000" charset="0"/>
              <a:buNone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推动交通体系由燃油化向电动化升级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新型能源网络关键节点</a:t>
            </a:r>
            <a:endParaRPr sz="1400" spc="120" dirty="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indent="0" algn="l">
              <a:lnSpc>
                <a:spcPct val="120000"/>
              </a:lnSpc>
              <a:buFont typeface="Wingdings" panose="05000000000000000000" charset="0"/>
              <a:buNone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连接“车—桩—网—储”协同体系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新基建重要组成部分</a:t>
            </a:r>
            <a:endParaRPr sz="1400" spc="120" dirty="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indent="0" algn="l">
              <a:lnSpc>
                <a:spcPct val="120000"/>
              </a:lnSpc>
              <a:buFont typeface="Wingdings" panose="05000000000000000000" charset="0"/>
              <a:buNone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超充、换电加速能源基础设施重构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产业融合核心平台</a:t>
            </a:r>
            <a:endParaRPr sz="1400" spc="120" dirty="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indent="0" algn="l">
              <a:lnSpc>
                <a:spcPct val="120000"/>
              </a:lnSpc>
              <a:buFont typeface="Wingdings" panose="05000000000000000000" charset="0"/>
              <a:buNone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融合能源、制造、数字化三大体系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84214" y="1149536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思源黑体 CN Medium" pitchFamily="34" charset="-122"/>
                <a:sym typeface="+mn-ea"/>
              </a:rPr>
              <a:t>核心地位</a:t>
            </a:r>
            <a:endParaRPr lang="zh-CN" altLang="en-US" sz="2100" spc="10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0"/>
              <a:ea typeface="微软雅黑" charset="0"/>
              <a:cs typeface="思源黑体 CN Medium" pitchFamily="34" charset="-122"/>
              <a:sym typeface="+mn-ea"/>
            </a:endParaRPr>
          </a:p>
        </p:txBody>
      </p:sp>
      <p:sp>
        <p:nvSpPr>
          <p:cNvPr id="75" name="AutoShape 103"/>
          <p:cNvSpPr>
            <a:spLocks noChangeArrowheads="1"/>
          </p:cNvSpPr>
          <p:nvPr/>
        </p:nvSpPr>
        <p:spPr bwMode="auto">
          <a:xfrm>
            <a:off x="1245235" y="128905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上游：资源与关键材料（基础层）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1" name="Oval 1"/>
          <p:cNvSpPr/>
          <p:nvPr/>
        </p:nvSpPr>
        <p:spPr>
          <a:xfrm>
            <a:off x="6904355" y="4203065"/>
            <a:ext cx="4527550" cy="1447165"/>
          </a:xfrm>
          <a:prstGeom prst="ellipse">
            <a:avLst/>
          </a:prstGeom>
          <a:solidFill>
            <a:schemeClr val="accent2"/>
          </a:solidFill>
          <a:ln w="76200" cap="flat">
            <a:solidFill>
              <a:schemeClr val="bg1"/>
            </a:solidFill>
            <a:prstDash val="solid"/>
            <a:miter/>
          </a:ln>
          <a:effectLst>
            <a:outerShdw blurRad="292100" dist="152400" dir="5400000" algn="ctr" rotWithShape="0">
              <a:srgbClr val="000000">
                <a:alpha val="24000"/>
              </a:srgbClr>
            </a:outerShdw>
          </a:effectLst>
        </p:spPr>
        <p:txBody>
          <a:bodyPr rtlCol="0" anchor="ctr"/>
          <a:p>
            <a:pPr algn="l"/>
            <a:endParaRPr lang="en-ID">
              <a:solidFill>
                <a:schemeClr val="accent1">
                  <a:lumMod val="40000"/>
                  <a:lumOff val="6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12" name="Rectangle 2"/>
          <p:cNvSpPr/>
          <p:nvPr/>
        </p:nvSpPr>
        <p:spPr>
          <a:xfrm>
            <a:off x="6904355" y="4373880"/>
            <a:ext cx="4629150" cy="67183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上游：资源掌控能力影响成本优势</a:t>
            </a:r>
            <a:endParaRPr sz="1400"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中游：技术与制造能力形成利润核心</a:t>
            </a:r>
            <a:endParaRPr sz="1400"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下游：充换电网络决定渗透率提升</a:t>
            </a:r>
            <a:endParaRPr sz="1400"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生态端：能源协同打开长期运营价值</a:t>
            </a:r>
            <a:endParaRPr sz="1400"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7962319" y="3876226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思源黑体 CN Medium" pitchFamily="34" charset="-122"/>
                <a:sym typeface="+mn-ea"/>
              </a:rPr>
              <a:t>价值体现</a:t>
            </a:r>
            <a:endParaRPr lang="zh-CN" altLang="en-US" sz="2100" spc="10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0"/>
              <a:ea typeface="微软雅黑" charset="0"/>
              <a:cs typeface="思源黑体 CN Medium" pitchFamily="34" charset="-122"/>
              <a:sym typeface="+mn-ea"/>
            </a:endParaRPr>
          </a:p>
        </p:txBody>
      </p:sp>
      <p:sp>
        <p:nvSpPr>
          <p:cNvPr id="78" name="TextBox 20"/>
          <p:cNvSpPr txBox="1"/>
          <p:nvPr/>
        </p:nvSpPr>
        <p:spPr>
          <a:xfrm>
            <a:off x="1254125" y="1768475"/>
            <a:ext cx="4048125" cy="2990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5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资源端</a:t>
            </a:r>
            <a:endParaRPr lang="zh-CN" altLang="en-US" sz="1500" b="1" dirty="0" smtClean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254125" y="3122295"/>
            <a:ext cx="408940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2546350" y="3150870"/>
            <a:ext cx="244094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资源决定成本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47" name="AutoShape 103"/>
          <p:cNvSpPr>
            <a:spLocks noChangeArrowheads="1"/>
          </p:cNvSpPr>
          <p:nvPr/>
        </p:nvSpPr>
        <p:spPr bwMode="auto">
          <a:xfrm>
            <a:off x="1254125" y="3508375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中游：核心制造与装备</a:t>
            </a:r>
            <a:r>
              <a:rPr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</a:rPr>
              <a:t>（价值核心）</a:t>
            </a:r>
            <a:endParaRPr sz="1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</a:endParaRPr>
          </a:p>
        </p:txBody>
      </p:sp>
      <p:sp>
        <p:nvSpPr>
          <p:cNvPr id="66" name="Rectangle 5"/>
          <p:cNvSpPr/>
          <p:nvPr/>
        </p:nvSpPr>
        <p:spPr>
          <a:xfrm>
            <a:off x="724535" y="1288415"/>
            <a:ext cx="473075" cy="5297170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90000" bIns="9000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4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新能源</a:t>
            </a:r>
            <a:endParaRPr lang="zh-CN" altLang="en-US" sz="2400" b="1" cap="all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  <a:p>
            <a:pPr lvl="0" algn="ctr">
              <a:buClrTx/>
              <a:buSzTx/>
              <a:buFontTx/>
            </a:pPr>
            <a:r>
              <a:rPr lang="en-US" altLang="zh-CN" sz="24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汽车</a:t>
            </a:r>
            <a:r>
              <a:rPr lang="zh-CN" altLang="en-US" sz="24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产业链</a:t>
            </a:r>
            <a:endParaRPr lang="zh-CN" altLang="en-US" sz="2400" b="1" cap="all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466840" y="5807075"/>
            <a:ext cx="5542280" cy="87566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700" b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charset="0"/>
                <a:ea typeface="微软雅黑" charset="0"/>
                <a:cs typeface="微软雅黑" charset="0"/>
              </a:rPr>
              <a:t>“资源保障—制造升级—场景落地—能源协同”</a:t>
            </a:r>
            <a:endParaRPr lang="zh-CN" altLang="en-US" sz="1700" b="1"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0"/>
                <a:ea typeface="微软雅黑" charset="0"/>
                <a:cs typeface="微软雅黑" charset="0"/>
              </a:rPr>
              <a:t>推动新能源汽车产业进入规模化与生态化发展阶段</a:t>
            </a:r>
            <a:endParaRPr lang="zh-CN" altLang="en-US" sz="17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reflection blurRad="6350" stA="55000" endA="300" endPos="45500" dir="5400000" sy="-100000" algn="bl" rotWithShape="0"/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48" name="Text Box 109"/>
          <p:cNvSpPr txBox="1">
            <a:spLocks noChangeArrowheads="1"/>
          </p:cNvSpPr>
          <p:nvPr/>
        </p:nvSpPr>
        <p:spPr bwMode="auto">
          <a:xfrm>
            <a:off x="1245235" y="2112010"/>
            <a:ext cx="101409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锂、镍、钴（电池）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15" name="Text Box 109"/>
          <p:cNvSpPr txBox="1">
            <a:spLocks noChangeArrowheads="1"/>
          </p:cNvSpPr>
          <p:nvPr/>
        </p:nvSpPr>
        <p:spPr bwMode="auto">
          <a:xfrm>
            <a:off x="2307590" y="2111375"/>
            <a:ext cx="101409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硅矿（光伏）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6" name="Text Box 109"/>
          <p:cNvSpPr txBox="1">
            <a:spLocks noChangeArrowheads="1"/>
          </p:cNvSpPr>
          <p:nvPr/>
        </p:nvSpPr>
        <p:spPr bwMode="auto">
          <a:xfrm>
            <a:off x="3364865" y="2106930"/>
            <a:ext cx="939165" cy="299085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稀土（电机）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7" name="Text Box 109"/>
          <p:cNvSpPr txBox="1">
            <a:spLocks noChangeArrowheads="1"/>
          </p:cNvSpPr>
          <p:nvPr/>
        </p:nvSpPr>
        <p:spPr bwMode="auto">
          <a:xfrm>
            <a:off x="4347210" y="2108835"/>
            <a:ext cx="93916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氢气来源（制氢原料）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1254125" y="2445385"/>
            <a:ext cx="4048125" cy="2990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5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材料端</a:t>
            </a:r>
            <a:endParaRPr lang="zh-CN" altLang="en-US" sz="1500" b="1" dirty="0" smtClean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6" name="Text Box 109"/>
          <p:cNvSpPr txBox="1">
            <a:spLocks noChangeArrowheads="1"/>
          </p:cNvSpPr>
          <p:nvPr/>
        </p:nvSpPr>
        <p:spPr bwMode="auto">
          <a:xfrm>
            <a:off x="1245235" y="2788920"/>
            <a:ext cx="129984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电池材料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7" name="Text Box 109"/>
          <p:cNvSpPr txBox="1">
            <a:spLocks noChangeArrowheads="1"/>
          </p:cNvSpPr>
          <p:nvPr/>
        </p:nvSpPr>
        <p:spPr bwMode="auto">
          <a:xfrm>
            <a:off x="2604770" y="2788285"/>
            <a:ext cx="134874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光伏材料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" name="Text Box 109"/>
          <p:cNvSpPr txBox="1">
            <a:spLocks noChangeArrowheads="1"/>
          </p:cNvSpPr>
          <p:nvPr/>
        </p:nvSpPr>
        <p:spPr bwMode="auto">
          <a:xfrm>
            <a:off x="4004945" y="2781300"/>
            <a:ext cx="1299845" cy="299085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氢能材料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9" name="TextBox 20"/>
          <p:cNvSpPr txBox="1"/>
          <p:nvPr/>
        </p:nvSpPr>
        <p:spPr>
          <a:xfrm>
            <a:off x="1266825" y="3985651"/>
            <a:ext cx="1365885" cy="299331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核心部件</a:t>
            </a:r>
            <a:endParaRPr lang="zh-CN" altLang="en-US" sz="1000" b="1" dirty="0" smtClean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0" name="TextBox 21"/>
          <p:cNvSpPr txBox="1"/>
          <p:nvPr/>
        </p:nvSpPr>
        <p:spPr>
          <a:xfrm>
            <a:off x="2697480" y="3979945"/>
            <a:ext cx="1367790" cy="307113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能源装备</a:t>
            </a:r>
            <a:endParaRPr lang="zh-CN" altLang="en-US" sz="10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8" name="TextBox 21"/>
          <p:cNvSpPr txBox="1"/>
          <p:nvPr/>
        </p:nvSpPr>
        <p:spPr>
          <a:xfrm>
            <a:off x="4101465" y="3980464"/>
            <a:ext cx="1265555" cy="29570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系统集成</a:t>
            </a:r>
            <a:endParaRPr lang="zh-CN" altLang="en-US" sz="10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1" name="Text Box 109"/>
          <p:cNvSpPr txBox="1">
            <a:spLocks noChangeArrowheads="1"/>
          </p:cNvSpPr>
          <p:nvPr/>
        </p:nvSpPr>
        <p:spPr bwMode="auto">
          <a:xfrm>
            <a:off x="1266825" y="4317365"/>
            <a:ext cx="43815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动力电池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42" name="Text Box 109"/>
          <p:cNvSpPr txBox="1">
            <a:spLocks noChangeArrowheads="1"/>
          </p:cNvSpPr>
          <p:nvPr/>
        </p:nvSpPr>
        <p:spPr bwMode="auto">
          <a:xfrm>
            <a:off x="1736090" y="4319270"/>
            <a:ext cx="46672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电机电控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43" name="Text Box 109"/>
          <p:cNvSpPr txBox="1">
            <a:spLocks noChangeArrowheads="1"/>
          </p:cNvSpPr>
          <p:nvPr/>
        </p:nvSpPr>
        <p:spPr bwMode="auto">
          <a:xfrm>
            <a:off x="2234565" y="4316730"/>
            <a:ext cx="39941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功率半导体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63" name="Text Box 109"/>
          <p:cNvSpPr txBox="1">
            <a:spLocks noChangeArrowheads="1"/>
          </p:cNvSpPr>
          <p:nvPr/>
        </p:nvSpPr>
        <p:spPr bwMode="auto">
          <a:xfrm>
            <a:off x="2698115" y="4319905"/>
            <a:ext cx="43815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光伏组件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65" name="Text Box 109"/>
          <p:cNvSpPr txBox="1">
            <a:spLocks noChangeArrowheads="1"/>
          </p:cNvSpPr>
          <p:nvPr/>
        </p:nvSpPr>
        <p:spPr bwMode="auto">
          <a:xfrm>
            <a:off x="3167380" y="4321810"/>
            <a:ext cx="46672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储能系统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69" name="Text Box 109"/>
          <p:cNvSpPr txBox="1">
            <a:spLocks noChangeArrowheads="1"/>
          </p:cNvSpPr>
          <p:nvPr/>
        </p:nvSpPr>
        <p:spPr bwMode="auto">
          <a:xfrm>
            <a:off x="3665855" y="4319270"/>
            <a:ext cx="39941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氢能装备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70" name="Text Box 109"/>
          <p:cNvSpPr txBox="1">
            <a:spLocks noChangeArrowheads="1"/>
          </p:cNvSpPr>
          <p:nvPr/>
        </p:nvSpPr>
        <p:spPr bwMode="auto">
          <a:xfrm>
            <a:off x="4101465" y="4324350"/>
            <a:ext cx="39878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新能源汽车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71" name="Text Box 109"/>
          <p:cNvSpPr txBox="1">
            <a:spLocks noChangeArrowheads="1"/>
          </p:cNvSpPr>
          <p:nvPr/>
        </p:nvSpPr>
        <p:spPr bwMode="auto">
          <a:xfrm>
            <a:off x="4531995" y="4324350"/>
            <a:ext cx="43815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光伏电站 / 储能电站</a:t>
            </a:r>
            <a:endParaRPr lang="zh-CN" altLang="en-US" sz="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72" name="Text Box 109"/>
          <p:cNvSpPr txBox="1">
            <a:spLocks noChangeArrowheads="1"/>
          </p:cNvSpPr>
          <p:nvPr/>
        </p:nvSpPr>
        <p:spPr bwMode="auto">
          <a:xfrm>
            <a:off x="4995545" y="4324350"/>
            <a:ext cx="37147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微电网 / 综合能源系统</a:t>
            </a:r>
            <a:endParaRPr lang="zh-CN" altLang="en-US" sz="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73" name="AutoShape 103"/>
          <p:cNvSpPr>
            <a:spLocks noChangeArrowheads="1"/>
          </p:cNvSpPr>
          <p:nvPr/>
        </p:nvSpPr>
        <p:spPr bwMode="auto">
          <a:xfrm>
            <a:off x="1266825" y="506730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latin typeface="微软雅黑" charset="-122"/>
                <a:ea typeface="微软雅黑" charset="-122"/>
              </a:rPr>
              <a:t>下游：应用场景（需求驱动层）</a:t>
            </a:r>
            <a:endParaRPr sz="1600" b="1" dirty="0" smtClean="0">
              <a:latin typeface="微软雅黑" charset="-122"/>
              <a:ea typeface="微软雅黑" charset="-122"/>
            </a:endParaRPr>
          </a:p>
        </p:txBody>
      </p:sp>
      <p:sp>
        <p:nvSpPr>
          <p:cNvPr id="74" name="TextBox 20"/>
          <p:cNvSpPr txBox="1"/>
          <p:nvPr/>
        </p:nvSpPr>
        <p:spPr>
          <a:xfrm>
            <a:off x="1279525" y="5544576"/>
            <a:ext cx="1365885" cy="299331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交通领域</a:t>
            </a:r>
            <a:endParaRPr lang="zh-CN" altLang="en-US" sz="1000" b="1" dirty="0" smtClean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76" name="TextBox 21"/>
          <p:cNvSpPr txBox="1"/>
          <p:nvPr/>
        </p:nvSpPr>
        <p:spPr>
          <a:xfrm>
            <a:off x="2710180" y="5538870"/>
            <a:ext cx="1367790" cy="307113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能源系统</a:t>
            </a:r>
            <a:endParaRPr lang="zh-CN" altLang="en-US" sz="10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7" name="TextBox 21"/>
          <p:cNvSpPr txBox="1"/>
          <p:nvPr/>
        </p:nvSpPr>
        <p:spPr>
          <a:xfrm>
            <a:off x="4114165" y="5539389"/>
            <a:ext cx="1265555" cy="29570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工业与终端</a:t>
            </a:r>
            <a:endParaRPr lang="zh-CN" altLang="en-US" sz="10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9" name="Text Box 109"/>
          <p:cNvSpPr txBox="1">
            <a:spLocks noChangeArrowheads="1"/>
          </p:cNvSpPr>
          <p:nvPr/>
        </p:nvSpPr>
        <p:spPr bwMode="auto">
          <a:xfrm>
            <a:off x="1278255" y="5883275"/>
            <a:ext cx="43815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新能源汽车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0" name="Text Box 109"/>
          <p:cNvSpPr txBox="1">
            <a:spLocks noChangeArrowheads="1"/>
          </p:cNvSpPr>
          <p:nvPr/>
        </p:nvSpPr>
        <p:spPr bwMode="auto">
          <a:xfrm>
            <a:off x="1747520" y="5885180"/>
            <a:ext cx="46672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充换电网络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1" name="Text Box 109"/>
          <p:cNvSpPr txBox="1">
            <a:spLocks noChangeArrowheads="1"/>
          </p:cNvSpPr>
          <p:nvPr/>
        </p:nvSpPr>
        <p:spPr bwMode="auto">
          <a:xfrm>
            <a:off x="2245995" y="5882640"/>
            <a:ext cx="39941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氢能交通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2" name="Text Box 109"/>
          <p:cNvSpPr txBox="1">
            <a:spLocks noChangeArrowheads="1"/>
          </p:cNvSpPr>
          <p:nvPr/>
        </p:nvSpPr>
        <p:spPr bwMode="auto">
          <a:xfrm>
            <a:off x="2710815" y="5885815"/>
            <a:ext cx="43815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储能电站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3" name="Text Box 109"/>
          <p:cNvSpPr txBox="1">
            <a:spLocks noChangeArrowheads="1"/>
          </p:cNvSpPr>
          <p:nvPr/>
        </p:nvSpPr>
        <p:spPr bwMode="auto">
          <a:xfrm>
            <a:off x="3180080" y="5887720"/>
            <a:ext cx="46672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分布式能源</a:t>
            </a:r>
            <a:endParaRPr lang="zh-CN" alt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4" name="Text Box 109"/>
          <p:cNvSpPr txBox="1">
            <a:spLocks noChangeArrowheads="1"/>
          </p:cNvSpPr>
          <p:nvPr/>
        </p:nvSpPr>
        <p:spPr bwMode="auto">
          <a:xfrm>
            <a:off x="3678555" y="5885180"/>
            <a:ext cx="39941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微电网 / 虚拟电厂</a:t>
            </a:r>
            <a:endParaRPr lang="zh-CN" altLang="en-US" sz="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5" name="Text Box 109"/>
          <p:cNvSpPr txBox="1">
            <a:spLocks noChangeArrowheads="1"/>
          </p:cNvSpPr>
          <p:nvPr/>
        </p:nvSpPr>
        <p:spPr bwMode="auto">
          <a:xfrm>
            <a:off x="4114165" y="5887720"/>
            <a:ext cx="39878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工业节能</a:t>
            </a:r>
            <a:endParaRPr lang="zh-CN" altLang="en-US" sz="7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6" name="Text Box 109"/>
          <p:cNvSpPr txBox="1">
            <a:spLocks noChangeArrowheads="1"/>
          </p:cNvSpPr>
          <p:nvPr/>
        </p:nvSpPr>
        <p:spPr bwMode="auto">
          <a:xfrm>
            <a:off x="4544695" y="5887720"/>
            <a:ext cx="438150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智慧能源系统</a:t>
            </a:r>
            <a:endParaRPr lang="zh-CN" altLang="en-US" sz="7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7" name="Text Box 109"/>
          <p:cNvSpPr txBox="1">
            <a:spLocks noChangeArrowheads="1"/>
          </p:cNvSpPr>
          <p:nvPr/>
        </p:nvSpPr>
        <p:spPr bwMode="auto">
          <a:xfrm>
            <a:off x="5008245" y="5887720"/>
            <a:ext cx="371475" cy="299720"/>
          </a:xfrm>
          <a:prstGeom prst="rect">
            <a:avLst/>
          </a:prstGeom>
          <a:solidFill>
            <a:srgbClr val="C8E3FB"/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绿氢应用</a:t>
            </a:r>
            <a:endParaRPr lang="zh-CN" altLang="en-US" sz="7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1279525" y="4681855"/>
            <a:ext cx="408940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2328545" y="4710430"/>
            <a:ext cx="244094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制造决定产业价值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90" name="圆角矩形 89"/>
          <p:cNvSpPr/>
          <p:nvPr/>
        </p:nvSpPr>
        <p:spPr>
          <a:xfrm>
            <a:off x="1290320" y="6236335"/>
            <a:ext cx="408940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1" name="文本框 90"/>
          <p:cNvSpPr txBox="1"/>
          <p:nvPr/>
        </p:nvSpPr>
        <p:spPr>
          <a:xfrm>
            <a:off x="2339340" y="6264910"/>
            <a:ext cx="244094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应用决定市场空间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充换电网络：核心地位与技术路线</a:t>
            </a:r>
            <a:endParaRPr lang="en-US" sz="3200" b="1" i="0" u="none" strike="noStrike">
              <a:solidFill>
                <a:srgbClr val="FFFFFF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017905"/>
            <a:ext cx="10668000" cy="975995"/>
          </a:xfrm>
          <a:prstGeom prst="roundRect">
            <a:avLst>
              <a:gd name="adj" fmla="val 1111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195070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1093470"/>
            <a:ext cx="927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50000"/>
              </a:lnSpc>
              <a:defRPr/>
            </a:pPr>
            <a:r>
              <a:rPr lang="en-US" sz="16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新能源汽车正成为全球汽车产业转型升级的核心方向，</a:t>
            </a:r>
            <a:r>
              <a:rPr lang="en-US" sz="16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在能源结构调整、智能制造升级及绿色低碳转型背景下持续保持高景气度。</a:t>
            </a:r>
            <a:endParaRPr lang="en-US" sz="16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2677795"/>
            <a:ext cx="3350260" cy="325691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2677795"/>
            <a:ext cx="3350260" cy="7620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1414780" y="2969895"/>
            <a:ext cx="216154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全球市场持续增长</a:t>
            </a:r>
            <a:endParaRPr lang="en-US" sz="1800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89000" y="3996055"/>
            <a:ext cx="3091180" cy="10344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2025年全球新能源汽车销量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首次突破2000万辆</a:t>
            </a: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</a:t>
            </a:r>
            <a:r>
              <a:rPr lang="en-US" sz="14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达到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2061万辆</a:t>
            </a:r>
            <a:endParaRPr lang="en-US" sz="14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全球新能源汽车市场进入规模化发展新阶段</a:t>
            </a:r>
            <a:endParaRPr lang="en-US" sz="14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行业发展逻辑由</a:t>
            </a:r>
            <a:r>
              <a:rPr lang="en-US" sz="14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“政策驱动”</a:t>
            </a: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逐步转向</a:t>
            </a:r>
            <a:r>
              <a:rPr lang="en-US" sz="14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“市场驱动”</a:t>
            </a:r>
            <a:endParaRPr lang="en-US" sz="14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465955" y="2677795"/>
            <a:ext cx="3372485" cy="325691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465955" y="2677795"/>
            <a:ext cx="3372485" cy="7620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135880" y="2957195"/>
            <a:ext cx="2315845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中国市场保持领先</a:t>
            </a:r>
            <a:endParaRPr lang="en-US" sz="1800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610100" y="3996690"/>
            <a:ext cx="3091180" cy="10337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342900" indent="-34290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中国新能源汽车销量连续多年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位居全球第一</a:t>
            </a:r>
            <a:endParaRPr lang="en-US" sz="14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2025年中国新能源乘用车全球市场份额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超过68%</a:t>
            </a:r>
            <a:endParaRPr lang="en-US" sz="14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4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完整产业链与规模化制造优势</a:t>
            </a: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持续强化</a:t>
            </a:r>
            <a:endParaRPr lang="en-US" sz="14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170545" y="2693035"/>
            <a:ext cx="3263900" cy="325691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8170545" y="2693035"/>
            <a:ext cx="3263900" cy="76200"/>
          </a:xfrm>
          <a:prstGeom prst="roundRect">
            <a:avLst>
              <a:gd name="adj" fmla="val 0"/>
            </a:avLst>
          </a:prstGeom>
          <a:solidFill>
            <a:schemeClr val="tx2">
              <a:lumMod val="60000"/>
              <a:lumOff val="4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9011285" y="2972435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BAFDD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核心驱动因素</a:t>
            </a:r>
            <a:endParaRPr lang="en-US" sz="1800" b="1" i="0" u="none" strike="noStrike">
              <a:solidFill>
                <a:srgbClr val="2BAFDD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8331835" y="3757295"/>
            <a:ext cx="2975610" cy="11290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342900" indent="-342900" algn="l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en-US" sz="14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动力电池能量密度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持续提升</a:t>
            </a:r>
            <a:r>
              <a:rPr lang="en-US" sz="14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</a:t>
            </a:r>
            <a:r>
              <a:rPr lang="en-US" sz="14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制造成本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快速下降</a:t>
            </a:r>
            <a:endParaRPr lang="en-US" sz="14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en-US" sz="14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智能化、网联化能力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不断升级</a:t>
            </a:r>
            <a:endParaRPr lang="en-US" sz="14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50000"/>
              </a:lnSpc>
              <a:buFont typeface="+mj-ea"/>
              <a:buAutoNum type="circleNumDbPlain"/>
              <a:defRPr/>
            </a:pPr>
            <a:r>
              <a:rPr lang="en-US" sz="14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全球充电基础设施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加速完善</a:t>
            </a:r>
            <a:r>
              <a:rPr lang="en-US" sz="14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，用户接受度</a:t>
            </a:r>
            <a:r>
              <a:rPr lang="en-US" sz="14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持续提高</a:t>
            </a:r>
            <a:endParaRPr lang="en-US" sz="14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3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4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5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新能源汽车：整体产业发展情况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25" name="文本框 24"/>
          <p:cNvSpPr txBox="1"/>
          <p:nvPr/>
        </p:nvSpPr>
        <p:spPr>
          <a:xfrm>
            <a:off x="753745" y="2313305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产业发展现状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1" name="AutoShape 15"/>
          <p:cNvSpPr/>
          <p:nvPr/>
        </p:nvSpPr>
        <p:spPr>
          <a:xfrm>
            <a:off x="635000" y="6159500"/>
            <a:ext cx="1092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p>
            <a:pPr indent="0" algn="ctr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355E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新能源汽车产业</a:t>
            </a:r>
            <a:r>
              <a:rPr lang="en-US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已进入规模化发展阶段，</a:t>
            </a:r>
            <a:r>
              <a:rPr lang="en-US" sz="1600" b="1" i="0" u="none" strike="noStrike">
                <a:solidFill>
                  <a:srgbClr val="1F355E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中国市场在</a:t>
            </a:r>
            <a:r>
              <a:rPr lang="en-US" b="1" i="0" u="none" strike="noStrike">
                <a:solidFill>
                  <a:srgbClr val="2BAFDD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产业链、制造能力</a:t>
            </a:r>
            <a:r>
              <a:rPr lang="en-US" sz="1600" b="1" i="0" u="none" strike="noStrike">
                <a:solidFill>
                  <a:srgbClr val="1F355E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与</a:t>
            </a:r>
            <a:r>
              <a:rPr lang="en-US" b="1" i="0" u="none" strike="noStrike">
                <a:solidFill>
                  <a:srgbClr val="2BAFDD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市场规模</a:t>
            </a:r>
            <a:r>
              <a:rPr lang="en-US" sz="1600" b="1" i="0" u="none" strike="noStrike">
                <a:solidFill>
                  <a:srgbClr val="1F355E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方面</a:t>
            </a:r>
            <a:r>
              <a:rPr lang="en-US" b="1" i="0" u="none" strike="noStrike">
                <a:solidFill>
                  <a:srgbClr val="1F355E"/>
                </a:solidFill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 </a:t>
            </a:r>
            <a:r>
              <a:rPr lang="en-US" b="1" i="0" u="none" strike="noStrike">
                <a:solidFill>
                  <a:schemeClr val="bg1"/>
                </a:solidFill>
                <a:highlight>
                  <a:srgbClr val="FF0000"/>
                </a:highlight>
                <a:latin typeface="微软雅黑" charset="0"/>
                <a:ea typeface="微软雅黑" charset="0"/>
                <a:cs typeface="微软雅黑" charset="0"/>
                <a:sym typeface="微软雅黑" charset="-122"/>
              </a:rPr>
              <a:t>持续保持全球领先</a:t>
            </a:r>
            <a:endParaRPr lang="en-US" b="1" i="0" u="none" strike="noStrike">
              <a:solidFill>
                <a:srgbClr val="1F355E"/>
              </a:solidFill>
              <a:latin typeface="微软雅黑" charset="0"/>
              <a:ea typeface="微软雅黑" charset="0"/>
              <a:cs typeface="微软雅黑" charset="0"/>
              <a:sym typeface="微软雅黑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22"/>
          <p:cNvSpPr/>
          <p:nvPr/>
        </p:nvSpPr>
        <p:spPr>
          <a:xfrm>
            <a:off x="753745" y="5070475"/>
            <a:ext cx="6989445" cy="1143000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9" name="AutoShape 13"/>
          <p:cNvSpPr/>
          <p:nvPr/>
        </p:nvSpPr>
        <p:spPr>
          <a:xfrm>
            <a:off x="753745" y="5070475"/>
            <a:ext cx="6989445" cy="762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3"/>
          <a:stretch>
            <a:fillRect/>
          </a:stretch>
        </p:blipFill>
        <p:spPr>
          <a:xfrm>
            <a:off x="7856855" y="2024380"/>
            <a:ext cx="3787140" cy="420560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62635" y="2356485"/>
            <a:ext cx="6979920" cy="2673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Medium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61559" y="2697370"/>
            <a:ext cx="630832" cy="6308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Medium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61559" y="3946898"/>
            <a:ext cx="630832" cy="6308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Medium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061559" y="5332316"/>
            <a:ext cx="630832" cy="6308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Medium" pitchFamily="34" charset="-122"/>
            </a:endParaRPr>
          </a:p>
        </p:txBody>
      </p:sp>
      <p:pic>
        <p:nvPicPr>
          <p:cNvPr id="19" name="图形 18" descr="343439383331313b343532303034303bcffacadbb9dcc0ed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157" y="4092369"/>
            <a:ext cx="339725" cy="339725"/>
          </a:xfrm>
          <a:prstGeom prst="rect">
            <a:avLst/>
          </a:prstGeom>
        </p:spPr>
      </p:pic>
      <p:pic>
        <p:nvPicPr>
          <p:cNvPr id="20" name="图形 19" descr="343439383331313b343532303034313bc3c5bba7b9dcc0ed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3602" y="2852214"/>
            <a:ext cx="339725" cy="339725"/>
          </a:xfrm>
          <a:prstGeom prst="rect">
            <a:avLst/>
          </a:prstGeom>
        </p:spPr>
      </p:pic>
      <p:pic>
        <p:nvPicPr>
          <p:cNvPr id="21" name="图形 20" descr="343439383331313b343532303034323bd4a4d4bccce1d0d1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1222" y="5477939"/>
            <a:ext cx="339725" cy="339725"/>
          </a:xfrm>
          <a:prstGeom prst="rect">
            <a:avLst/>
          </a:prstGeom>
        </p:spPr>
      </p:pic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9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10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技术路线与产业现状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5" name="AutoShape 4"/>
          <p:cNvSpPr/>
          <p:nvPr/>
        </p:nvSpPr>
        <p:spPr>
          <a:xfrm>
            <a:off x="762000" y="931545"/>
            <a:ext cx="10668000" cy="964565"/>
          </a:xfrm>
          <a:prstGeom prst="roundRect">
            <a:avLst>
              <a:gd name="adj" fmla="val 1111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16000" y="1096010"/>
            <a:ext cx="508000" cy="508000"/>
          </a:xfrm>
          <a:prstGeom prst="rect">
            <a:avLst/>
          </a:prstGeom>
        </p:spPr>
      </p:pic>
      <p:sp>
        <p:nvSpPr>
          <p:cNvPr id="7" name="AutoShape 6"/>
          <p:cNvSpPr/>
          <p:nvPr/>
        </p:nvSpPr>
        <p:spPr>
          <a:xfrm>
            <a:off x="1778000" y="1032510"/>
            <a:ext cx="927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50000"/>
              </a:lnSpc>
              <a:defRPr/>
            </a:pPr>
            <a:r>
              <a:rPr lang="en-US" sz="16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当前新能源汽车市场已形成</a:t>
            </a:r>
            <a:r>
              <a:rPr lang="en-US" sz="16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“纯电主导、混动补充”</a:t>
            </a:r>
            <a:r>
              <a:rPr lang="en-US" sz="16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的技术格局，</a:t>
            </a:r>
            <a:r>
              <a:rPr lang="en-US" sz="16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纯电技术</a:t>
            </a:r>
            <a:r>
              <a:rPr lang="en-US" sz="16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推动产业升级，</a:t>
            </a:r>
            <a:r>
              <a:rPr lang="en-US" sz="16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混动技术</a:t>
            </a:r>
            <a:r>
              <a:rPr lang="en-US" sz="16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满足多场景用户需求。</a:t>
            </a:r>
            <a:endParaRPr lang="en-US" sz="16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3745" y="2028190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主要技术路线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32305" y="2820670"/>
            <a:ext cx="55740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latin typeface="微软雅黑" charset="0"/>
                <a:ea typeface="微软雅黑" charset="0"/>
                <a:cs typeface="微软雅黑" charset="0"/>
              </a:rPr>
              <a:t>纯电动（BEV）</a:t>
            </a:r>
            <a:endParaRPr lang="zh-CN" altLang="en-US" sz="1600" b="1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11600" y="2562860"/>
            <a:ext cx="391223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当前新能源汽车市场绝对主流方向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聚焦“三电系统”效率优化与成本下降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800V高压快充平台逐步普及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高效热管理系统持续提升整车性能表现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31670" y="4072255"/>
            <a:ext cx="1635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latin typeface="微软雅黑" charset="0"/>
                <a:ea typeface="微软雅黑" charset="0"/>
                <a:cs typeface="微软雅黑" charset="0"/>
              </a:rPr>
              <a:t>插电式混合动力（PHEV）</a:t>
            </a:r>
            <a:endParaRPr lang="zh-CN" altLang="en-US" sz="1600" b="1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11600" y="3916045"/>
            <a:ext cx="391223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有效缓解用户里程焦虑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兼顾城市通勤与长途出行需求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包括传统PHEV与增程式（EREV）两大路线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在中国市场增长速度明显加快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77390" y="5439410"/>
            <a:ext cx="16357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产业规模与现状</a:t>
            </a:r>
            <a:endParaRPr lang="zh-CN" altLang="en-US" sz="1600" b="1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98265" y="5312410"/>
            <a:ext cx="391223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BEV仍占据全球新能源汽车核心市场份额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PHEV在中国市场快速放量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300">
                <a:latin typeface="微软雅黑" charset="0"/>
                <a:ea typeface="微软雅黑" charset="0"/>
                <a:cs typeface="微软雅黑" charset="0"/>
              </a:rPr>
              <a:t>“纯电+混动”双路线共同推动行业普及</a:t>
            </a:r>
            <a:endParaRPr lang="zh-CN" altLang="en-US" sz="130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702435" y="6370955"/>
            <a:ext cx="9575165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600" b="1">
                <a:latin typeface="微软雅黑" charset="0"/>
                <a:ea typeface="微软雅黑" charset="0"/>
              </a:rPr>
              <a:t>纯电技术</a:t>
            </a:r>
            <a:r>
              <a:rPr lang="zh-CN" altLang="en-US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奠定产业基础</a:t>
            </a:r>
            <a:r>
              <a:rPr lang="zh-CN" altLang="en-US" sz="1600">
                <a:latin typeface="微软雅黑" charset="0"/>
                <a:ea typeface="微软雅黑" charset="0"/>
              </a:rPr>
              <a:t>，</a:t>
            </a:r>
            <a:r>
              <a:rPr lang="zh-CN" altLang="en-US" sz="1600" b="1">
                <a:latin typeface="微软雅黑" charset="0"/>
                <a:ea typeface="微软雅黑" charset="0"/>
              </a:rPr>
              <a:t>混动技术</a:t>
            </a:r>
            <a:r>
              <a:rPr lang="zh-CN" altLang="en-US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拓宽应用边界</a:t>
            </a:r>
            <a:r>
              <a:rPr lang="zh-CN" altLang="en-US" sz="1600">
                <a:latin typeface="微软雅黑" charset="0"/>
                <a:ea typeface="微软雅黑" charset="0"/>
              </a:rPr>
              <a:t>，双技术路线</a:t>
            </a:r>
            <a:r>
              <a:rPr lang="zh-CN" altLang="en-US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共同推动新能源汽车市场持续扩容</a:t>
            </a:r>
            <a:endParaRPr lang="zh-CN" altLang="en-US" sz="1600"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新能源汽车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技术路线</a:t>
              </a:r>
              <a:endParaRPr lang="zh-CN" altLang="en-US" sz="2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aphicFrame>
        <p:nvGraphicFramePr>
          <p:cNvPr id="9" name="表格 8"/>
          <p:cNvGraphicFramePr/>
          <p:nvPr>
            <p:custDataLst>
              <p:tags r:id="rId7"/>
            </p:custDataLst>
          </p:nvPr>
        </p:nvGraphicFramePr>
        <p:xfrm>
          <a:off x="372745" y="986155"/>
          <a:ext cx="11409680" cy="55664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996440"/>
                <a:gridCol w="2567305"/>
                <a:gridCol w="2282190"/>
                <a:gridCol w="2281555"/>
                <a:gridCol w="2282190"/>
              </a:tblGrid>
              <a:tr h="927735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技术路线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典型性能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技术指标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成本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材料特征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寿命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安全性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技术趋势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纯电动 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BEV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（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LFP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主导）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主流续航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400–700km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；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800V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平台快充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10–15min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补能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80%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；系统效率约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85%–92%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LFP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成本低；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SiC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与高压平台成本较高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电池循环寿命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2000–5000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次；安全性较高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800V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高压化、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CTB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一体化、超充化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插电混动 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PHEV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纯电续航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80–300km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；综合续航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1000km+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双动力系统导致结构复杂、成本较高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电池寿命通常优于纯电高倍率场景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长纯电续航、高热效率发动机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增程式 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REEV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电驱为主；增程器发电；综合续航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1000km+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大电池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+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增程器方案，整车成本中等偏高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机械结构相对简单；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NVH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大电池化、高效增程器、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800V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演进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氢燃料电池 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FCEV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补能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3–5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分钟；续航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500–800km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燃料电池系统与储氢成本高；依赖氢基础设施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系统寿命约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2–3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万小时；安全要求高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商用车主导、绿氢降本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固态电池新能源汽车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目标能量密度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350–500Wh/kg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；续航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1000km+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固态电解质与制造工艺成本高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理论安全性显著高于液态锂电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半固态过渡、</a:t>
                      </a:r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2030</a:t>
                      </a:r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年前后产业化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/Users/qian/Desktop/截屏2026-05-12 13.09.55.png截屏2026-05-12 13.09.55"/>
          <p:cNvPicPr>
            <a:picLocks noChangeAspect="1"/>
          </p:cNvPicPr>
          <p:nvPr/>
        </p:nvPicPr>
        <p:blipFill>
          <a:blip r:embed="rId1"/>
          <a:srcRect t="14226" b="14226"/>
          <a:stretch>
            <a:fillRect/>
          </a:stretch>
        </p:blipFill>
        <p:spPr>
          <a:xfrm>
            <a:off x="-635" y="985520"/>
            <a:ext cx="12192635" cy="483997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748665" y="1309370"/>
            <a:ext cx="3334385" cy="3919855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84250" y="155702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中国品牌阵营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26465" y="2931160"/>
            <a:ext cx="2867025" cy="13163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500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比亚迪、吉利、理想、蔚来、小鹏</a:t>
            </a:r>
            <a:endParaRPr lang="en-US" sz="1500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依托完整供应链体系与快速产品迭代能力，中国品牌全球竞争力持续增强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比亚迪（BYD）</a:t>
            </a:r>
            <a:endParaRPr lang="en-US" sz="1500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3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2025年销量达</a:t>
            </a:r>
            <a:r>
              <a:rPr lang="en-US" sz="13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419.4万辆</a:t>
            </a:r>
            <a:r>
              <a:rPr lang="en-US" sz="13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，全球市场份额</a:t>
            </a:r>
            <a:r>
              <a:rPr lang="en-US" sz="13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超过20%</a:t>
            </a:r>
            <a:endParaRPr lang="en-US" sz="13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0000"/>
              </a:lnSpc>
              <a:buFont typeface="Arial" panose="020B0604020202090204" pitchFamily="34" charset="0"/>
              <a:buChar char="•"/>
              <a:defRPr/>
            </a:pPr>
            <a:r>
              <a:rPr lang="en-US" sz="13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具备</a:t>
            </a:r>
            <a:r>
              <a:rPr lang="en-US" sz="13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电池、电机、电控等</a:t>
            </a: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全产业链垂直整合优势</a:t>
            </a:r>
            <a:endParaRPr lang="en-US" sz="1300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91990" y="1309370"/>
            <a:ext cx="3334385" cy="314452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745990" y="155702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中国新势力品牌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731385" y="2282190"/>
            <a:ext cx="291719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理想、蔚来、小鹏等企业持续强化智能化能力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吉利、长安、五菱等传统车企加速新能源转型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中国品牌已形成“多层级、多价格带”竞争格局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新能源汽车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产业格局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（1）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3" name="AutoShape 8"/>
          <p:cNvSpPr/>
          <p:nvPr/>
        </p:nvSpPr>
        <p:spPr>
          <a:xfrm>
            <a:off x="8181975" y="1309370"/>
            <a:ext cx="3334385" cy="391922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4" name="AutoShape 10"/>
          <p:cNvSpPr/>
          <p:nvPr/>
        </p:nvSpPr>
        <p:spPr>
          <a:xfrm>
            <a:off x="8435975" y="155702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▍海外品牌阵营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5" name="AutoShape 11"/>
          <p:cNvSpPr/>
          <p:nvPr/>
        </p:nvSpPr>
        <p:spPr>
          <a:xfrm>
            <a:off x="8435975" y="2456815"/>
            <a:ext cx="2867025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特斯拉、大众、丰田、奔驰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0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海外车企持续推进电动化转型，但整体节奏相对滞后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特斯拉（Tesla）</a:t>
            </a:r>
            <a:endParaRPr lang="en-US" sz="1500" b="1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0000"/>
              </a:lnSpc>
              <a:buFont typeface="Arial" panose="020B0604020202090204" pitchFamily="34" charset="0"/>
              <a:buChar char="•"/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4680电池、FSD等核心技术</a:t>
            </a:r>
            <a:r>
              <a:rPr lang="en-US" sz="13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保持行业领先</a:t>
            </a:r>
            <a:endParaRPr lang="en-US" sz="1300" b="1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0000"/>
              </a:lnSpc>
              <a:buFont typeface="Arial" panose="020B0604020202090204" pitchFamily="34" charset="0"/>
              <a:buChar char="•"/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Model Y、Model 3</a:t>
            </a:r>
            <a:r>
              <a:rPr lang="en-US" sz="13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长期位居全球热销车型前列</a:t>
            </a:r>
            <a:endParaRPr lang="en-US" sz="1300" b="1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 rot="5400000">
            <a:off x="1299845" y="5944870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16200000">
            <a:off x="10300335" y="597979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1355" y="6087110"/>
            <a:ext cx="11151870" cy="553085"/>
          </a:xfrm>
          <a:prstGeom prst="rect">
            <a:avLst/>
          </a:prstGeom>
          <a:effectLst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全球新能源汽车竞争格局正由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“传统车企主导”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向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“中国品牌崛起+科技驱动”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加速演变。</a:t>
            </a:r>
            <a:endParaRPr lang="zh-CN" altLang="en-US">
              <a:effectLst/>
              <a:latin typeface="微软雅黑" charset="-122"/>
              <a:ea typeface="微软雅黑" charset="-122"/>
              <a:cs typeface="微软雅黑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/Users/qian/Desktop/截屏2026-05-12 13.09.55.png截屏2026-05-12 13.09.55"/>
          <p:cNvPicPr>
            <a:picLocks noChangeAspect="1"/>
          </p:cNvPicPr>
          <p:nvPr/>
        </p:nvPicPr>
        <p:blipFill>
          <a:blip r:embed="rId1"/>
          <a:srcRect t="14226" b="14226"/>
          <a:stretch>
            <a:fillRect/>
          </a:stretch>
        </p:blipFill>
        <p:spPr>
          <a:xfrm>
            <a:off x="-635" y="1278890"/>
            <a:ext cx="12192635" cy="4465955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748665" y="2012315"/>
            <a:ext cx="3334385" cy="243967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84250" y="232981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01 纯电技术</a:t>
            </a:r>
            <a:endParaRPr lang="en-US" sz="2000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26465" y="2689860"/>
            <a:ext cx="2867025" cy="13163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特斯拉、比亚迪、小鹏</a:t>
            </a:r>
            <a:endParaRPr lang="en-US" sz="1500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重点强化</a:t>
            </a:r>
            <a:r>
              <a:rPr lang="en-US" sz="1500" i="0" u="none" strike="noStrike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电池技术、高压平台与智能化能力</a:t>
            </a:r>
            <a:endParaRPr lang="en-US" sz="1500" i="0" u="none" strike="noStrike">
              <a:solidFill>
                <a:srgbClr val="FF66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91990" y="2012315"/>
            <a:ext cx="3334385" cy="243967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745990" y="232981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02 混动技术</a:t>
            </a:r>
            <a:endParaRPr lang="en-US" sz="2000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731385" y="2496820"/>
            <a:ext cx="291719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理想、比亚迪、丰田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在增程与插混领域</a:t>
            </a:r>
            <a:r>
              <a:rPr lang="en-US" sz="1500" i="0" u="none" strike="noStrike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形成差异化技术路线</a:t>
            </a:r>
            <a:endParaRPr lang="en-US" sz="1500" i="0" u="none" strike="noStrike">
              <a:solidFill>
                <a:srgbClr val="FF66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新能源汽车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产业格局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（2）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3" name="AutoShape 8"/>
          <p:cNvSpPr/>
          <p:nvPr/>
        </p:nvSpPr>
        <p:spPr>
          <a:xfrm>
            <a:off x="8181975" y="2012950"/>
            <a:ext cx="3334385" cy="2439035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4" name="AutoShape 10"/>
          <p:cNvSpPr/>
          <p:nvPr/>
        </p:nvSpPr>
        <p:spPr>
          <a:xfrm>
            <a:off x="8435975" y="232981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▍03 核心供应链</a:t>
            </a:r>
            <a:endParaRPr lang="en-US" sz="2000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5" name="AutoShape 11"/>
          <p:cNvSpPr/>
          <p:nvPr/>
        </p:nvSpPr>
        <p:spPr>
          <a:xfrm>
            <a:off x="8435975" y="2647315"/>
            <a:ext cx="2867025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宁德时代、华为数字能源、汇川技术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在电池、电驱、电控等关键环节</a:t>
            </a:r>
            <a:r>
              <a:rPr lang="en-US" sz="1500" i="0" u="none" strike="noStrike">
                <a:solidFill>
                  <a:srgbClr val="FF66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占据重要地位</a:t>
            </a:r>
            <a:endParaRPr lang="en-US" sz="1500" i="0" u="none" strike="noStrike">
              <a:solidFill>
                <a:srgbClr val="FF66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 rot="5400000">
            <a:off x="1174115" y="5806440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16200000">
            <a:off x="10500995" y="584136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1355" y="5948680"/>
            <a:ext cx="11151870" cy="553085"/>
          </a:xfrm>
          <a:prstGeom prst="rect">
            <a:avLst/>
          </a:prstGeom>
          <a:effectLst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新能源汽车技术竞争正从单一动力路线竞争，升级为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“三电系统+智能化平台”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的综合能力竞争</a:t>
            </a:r>
            <a:endParaRPr lang="zh-CN" altLang="en-US">
              <a:effectLst/>
              <a:latin typeface="微软雅黑" charset="-122"/>
              <a:ea typeface="微软雅黑" charset="-122"/>
              <a:cs typeface="微软雅黑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>
            <p:custDataLst>
              <p:tags r:id="rId1"/>
            </p:custDataLst>
          </p:nvPr>
        </p:nvSpPr>
        <p:spPr>
          <a:xfrm>
            <a:off x="2289175" y="5917565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385445" y="1276350"/>
            <a:ext cx="538734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2623820" y="576961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国内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100455" y="1617345"/>
            <a:ext cx="499491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新能源汽车渗透率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持续提升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智能化、电动化融合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进一步深化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中国车企全球化布局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持续加快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800V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高压平台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逐步普及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智能驾驶与智能座舱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持续升级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电池快充、安全及热管理能力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不断优化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中国品牌加速海外建厂与本地化运营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“汽车+能源+智能生态”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模式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持续深化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软件服务与数据运营逐步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成为新增价值来源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7026275" y="1276350"/>
            <a:ext cx="459105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新能源汽车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：国内外发展趋势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pic>
        <p:nvPicPr>
          <p:cNvPr id="24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265" y="1510030"/>
            <a:ext cx="406400" cy="406400"/>
          </a:xfrm>
          <a:prstGeom prst="rect">
            <a:avLst/>
          </a:prstGeom>
        </p:spPr>
      </p:pic>
      <p:pic>
        <p:nvPicPr>
          <p:cNvPr id="25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36870" y="2447925"/>
            <a:ext cx="1905635" cy="815340"/>
          </a:xfrm>
          <a:prstGeom prst="rect">
            <a:avLst/>
          </a:prstGeom>
        </p:spPr>
      </p:pic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8836025" y="5945505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AutoShape 18"/>
          <p:cNvSpPr/>
          <p:nvPr/>
        </p:nvSpPr>
        <p:spPr>
          <a:xfrm>
            <a:off x="9170670" y="579755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国外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19"/>
          <p:cNvSpPr/>
          <p:nvPr/>
        </p:nvSpPr>
        <p:spPr>
          <a:xfrm>
            <a:off x="7849870" y="168402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欧洲、北美持续推进电动化转型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海外传统车企加速新能源车型布局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全球新能源汽车竞争进入全面升级阶段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高安全电池与智能驾驶技术持续突破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软硬件一体化能力成为核心竞争方向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车载操作系统与芯片自主化趋势增强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本地供应链与制造体系建设加速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软件订阅、自动驾驶服务模式兴起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全球汽车产业链区域化趋势增强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pic>
        <p:nvPicPr>
          <p:cNvPr id="30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42505" y="1576705"/>
            <a:ext cx="406400" cy="4064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516380" y="6406515"/>
            <a:ext cx="9387205" cy="38354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>
                <a:latin typeface="微软雅黑" charset="0"/>
                <a:ea typeface="微软雅黑" charset="0"/>
              </a:rPr>
              <a:t>新能源汽车产业正从</a:t>
            </a:r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“电动化竞争”</a:t>
            </a:r>
            <a:r>
              <a:rPr lang="zh-CN" altLang="en-US">
                <a:latin typeface="微软雅黑" charset="0"/>
                <a:ea typeface="微软雅黑" charset="0"/>
              </a:rPr>
              <a:t>迈向</a:t>
            </a:r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“智能化+全球化+生态化”</a:t>
            </a:r>
            <a:r>
              <a:rPr lang="zh-CN" altLang="en-US">
                <a:latin typeface="微软雅黑" charset="0"/>
                <a:ea typeface="微软雅黑" charset="0"/>
              </a:rPr>
              <a:t>综合竞争阶段</a:t>
            </a:r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7" name="AutoShape 20"/>
          <p:cNvSpPr/>
          <p:nvPr/>
        </p:nvSpPr>
        <p:spPr>
          <a:xfrm>
            <a:off x="5274945" y="3263265"/>
            <a:ext cx="2206625" cy="1688465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75580" y="3263265"/>
            <a:ext cx="2206625" cy="154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ctr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altLang="en-US" sz="1500" b="1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竞争核心维度</a:t>
            </a:r>
            <a:endParaRPr lang="zh-CN" altLang="en-US" sz="1500" b="1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>
                <a:latin typeface="微软雅黑" charset="0"/>
                <a:ea typeface="微软雅黑" charset="0"/>
              </a:rPr>
              <a:t>产业链完整度与供应链韧性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>
                <a:latin typeface="微软雅黑" charset="0"/>
                <a:ea typeface="微软雅黑" charset="0"/>
              </a:rPr>
              <a:t>智能化与软件能力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>
                <a:latin typeface="微软雅黑" charset="0"/>
                <a:ea typeface="微软雅黑" charset="0"/>
              </a:rPr>
              <a:t>全球化运营与本地化制造能力</a:t>
            </a:r>
            <a:endParaRPr lang="zh-CN" altLang="en-US" sz="1200">
              <a:latin typeface="微软雅黑" charset="0"/>
              <a:ea typeface="微软雅黑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>
                <a:latin typeface="微软雅黑" charset="0"/>
                <a:ea typeface="微软雅黑" charset="0"/>
              </a:rPr>
              <a:t>产品迭代速度与用户体验能力</a:t>
            </a:r>
            <a:endParaRPr lang="zh-CN" altLang="en-US" sz="1200"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9" name="矩形 8"/>
          <p:cNvSpPr/>
          <p:nvPr/>
        </p:nvSpPr>
        <p:spPr>
          <a:xfrm>
            <a:off x="0" y="1681381"/>
            <a:ext cx="2934095" cy="3495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5430" y="1681480"/>
            <a:ext cx="5576570" cy="349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/Users/qian/Desktop/MBXY-CR-b1aee792ecbfa1123d66a31e64cb73f6.pngMBXY-CR-b1aee792ecbfa1123d66a31e64cb73f6"/>
          <p:cNvPicPr>
            <a:picLocks noChangeAspect="1"/>
          </p:cNvPicPr>
          <p:nvPr/>
        </p:nvPicPr>
        <p:blipFill>
          <a:blip r:embed="rId4"/>
          <a:srcRect t="1395" b="1395"/>
          <a:stretch>
            <a:fillRect/>
          </a:stretch>
        </p:blipFill>
        <p:spPr>
          <a:xfrm>
            <a:off x="397905" y="1681381"/>
            <a:ext cx="6323809" cy="34952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81165" y="3429000"/>
            <a:ext cx="54571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充换电网络</a:t>
            </a:r>
            <a:endParaRPr lang="zh-CN" altLang="en-US" sz="5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  <p:custDataLst>
      <p:tags r:id="rId5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充换电网络：新能源交通核心基础设施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75" name="AutoShape 103"/>
          <p:cNvSpPr>
            <a:spLocks noChangeArrowheads="1"/>
          </p:cNvSpPr>
          <p:nvPr/>
        </p:nvSpPr>
        <p:spPr bwMode="auto">
          <a:xfrm>
            <a:off x="1155065" y="1257300"/>
            <a:ext cx="491426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上游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（设备与核心部件）</a:t>
            </a:r>
            <a:endParaRPr lang="en-US" altLang="zh-CN"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1" name="Oval 1"/>
          <p:cNvSpPr/>
          <p:nvPr/>
        </p:nvSpPr>
        <p:spPr>
          <a:xfrm>
            <a:off x="6628765" y="1925955"/>
            <a:ext cx="5075555" cy="3703320"/>
          </a:xfrm>
          <a:prstGeom prst="ellipse">
            <a:avLst/>
          </a:prstGeom>
          <a:solidFill>
            <a:schemeClr val="accent2"/>
          </a:solidFill>
          <a:ln w="76200" cap="flat">
            <a:solidFill>
              <a:schemeClr val="bg1"/>
            </a:solidFill>
            <a:prstDash val="solid"/>
            <a:miter/>
          </a:ln>
          <a:effectLst>
            <a:outerShdw blurRad="292100" dist="152400" dir="5400000" algn="ctr" rotWithShape="0">
              <a:srgbClr val="000000">
                <a:alpha val="24000"/>
              </a:srgbClr>
            </a:outerShdw>
          </a:effectLst>
        </p:spPr>
        <p:txBody>
          <a:bodyPr rtlCol="0" anchor="ctr"/>
          <a:p>
            <a:pPr algn="l"/>
            <a:endParaRPr lang="en-ID">
              <a:solidFill>
                <a:schemeClr val="accent1">
                  <a:lumMod val="40000"/>
                  <a:lumOff val="60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</p:txBody>
      </p:sp>
      <p:sp>
        <p:nvSpPr>
          <p:cNvPr id="12" name="Rectangle 2"/>
          <p:cNvSpPr/>
          <p:nvPr/>
        </p:nvSpPr>
        <p:spPr>
          <a:xfrm>
            <a:off x="7126605" y="2038985"/>
            <a:ext cx="4107180" cy="41465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sz="1700" b="1" spc="1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  <a:cs typeface="思源黑体 CN Medium" pitchFamily="34" charset="-122"/>
              </a:rPr>
              <a:t>超充化</a:t>
            </a:r>
            <a:endParaRPr sz="1700" b="1" spc="12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sz="1500" spc="120" dirty="0">
                <a:solidFill>
                  <a:schemeClr val="bg1"/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800V高压平台与液冷超充加速普及</a:t>
            </a:r>
            <a:endParaRPr sz="1500" spc="120" dirty="0">
              <a:solidFill>
                <a:schemeClr val="bg1"/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indent="-285750" algn="ctr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</a:pPr>
            <a:r>
              <a:rPr sz="1700" b="1" spc="1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  <a:cs typeface="思源黑体 CN Medium" pitchFamily="34" charset="-122"/>
              </a:rPr>
              <a:t>网络化</a:t>
            </a:r>
            <a:endParaRPr sz="1700" b="1" spc="12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sz="1500" spc="120" dirty="0">
                <a:solidFill>
                  <a:schemeClr val="bg1"/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“车—桩—网”协同体系逐步形成</a:t>
            </a:r>
            <a:endParaRPr sz="1500" spc="120" dirty="0">
              <a:solidFill>
                <a:schemeClr val="bg1"/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lvl="6" indent="-285750" algn="ctr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</a:pPr>
            <a:r>
              <a:rPr sz="1700" b="1" spc="1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  <a:cs typeface="思源黑体 CN Medium" pitchFamily="34" charset="-122"/>
              </a:rPr>
              <a:t>一体化</a:t>
            </a:r>
            <a:endParaRPr sz="1700" b="1" spc="12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sz="1500" spc="120" dirty="0">
                <a:solidFill>
                  <a:schemeClr val="bg1"/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光储充换一体化成为重要发展方向</a:t>
            </a:r>
            <a:endParaRPr sz="1500" spc="120" dirty="0">
              <a:solidFill>
                <a:schemeClr val="bg1"/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lvl="6" indent="-285750" algn="ctr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</a:pPr>
            <a:r>
              <a:rPr sz="1700" b="1" spc="12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-122"/>
                <a:ea typeface="微软雅黑" charset="-122"/>
                <a:cs typeface="思源黑体 CN Medium" pitchFamily="34" charset="-122"/>
              </a:rPr>
              <a:t>智能化</a:t>
            </a:r>
            <a:endParaRPr sz="1700" b="1" spc="12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indent="-2857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sz="1500" spc="120" dirty="0">
                <a:solidFill>
                  <a:schemeClr val="bg1"/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V2G、能源调度与智慧运营持续升级</a:t>
            </a:r>
            <a:endParaRPr sz="1500" spc="120" dirty="0">
              <a:solidFill>
                <a:schemeClr val="bg1"/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8028994" y="1510216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思源黑体 CN Medium" pitchFamily="34" charset="-122"/>
                <a:sym typeface="+mn-ea"/>
              </a:rPr>
              <a:t>发展趋势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思源黑体 CN Medium" pitchFamily="34" charset="-122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163955" y="1760220"/>
            <a:ext cx="4644794" cy="694055"/>
            <a:chOff x="10993" y="2373"/>
            <a:chExt cx="6739" cy="1338"/>
          </a:xfrm>
        </p:grpSpPr>
        <p:sp>
          <p:nvSpPr>
            <p:cNvPr id="78" name="TextBox 20"/>
            <p:cNvSpPr txBox="1"/>
            <p:nvPr/>
          </p:nvSpPr>
          <p:spPr>
            <a:xfrm>
              <a:off x="10993" y="2373"/>
              <a:ext cx="1671" cy="577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/>
            <a:p>
              <a:pPr algn="ctr"/>
              <a:r>
                <a:rPr lang="zh-CN" altLang="en-US" sz="900" b="1" dirty="0" smtClean="0">
                  <a:solidFill>
                    <a:schemeClr val="bg1"/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rPr>
                <a:t>充电设备</a:t>
              </a:r>
              <a:endParaRPr lang="zh-CN" altLang="en-US" sz="9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endParaRPr>
            </a:p>
          </p:txBody>
        </p:sp>
        <p:sp>
          <p:nvSpPr>
            <p:cNvPr id="79" name="TextBox 21"/>
            <p:cNvSpPr txBox="1"/>
            <p:nvPr/>
          </p:nvSpPr>
          <p:spPr>
            <a:xfrm>
              <a:off x="12729" y="2377"/>
              <a:ext cx="1686" cy="578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  <a:latin typeface="微软雅黑" charset="-122"/>
                  <a:ea typeface="微软雅黑" charset="-122"/>
                </a:rPr>
                <a:t>电力电子</a:t>
              </a:r>
              <a:endPara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8" name="TextBox 21"/>
            <p:cNvSpPr txBox="1"/>
            <p:nvPr/>
          </p:nvSpPr>
          <p:spPr>
            <a:xfrm>
              <a:off x="14479" y="2379"/>
              <a:ext cx="1597" cy="570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  <a:latin typeface="微软雅黑" charset="-122"/>
                  <a:ea typeface="微软雅黑" charset="-122"/>
                </a:rPr>
                <a:t>换电设备</a:t>
              </a:r>
              <a:endPara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14" name="TextBox 21"/>
            <p:cNvSpPr txBox="1"/>
            <p:nvPr/>
          </p:nvSpPr>
          <p:spPr>
            <a:xfrm>
              <a:off x="16139" y="2380"/>
              <a:ext cx="1593" cy="570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  <a:latin typeface="微软雅黑" charset="-122"/>
                  <a:ea typeface="微软雅黑" charset="-122"/>
                </a:rPr>
                <a:t>氢能设备</a:t>
              </a:r>
              <a:endPara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48" name="Text Box 109"/>
            <p:cNvSpPr txBox="1">
              <a:spLocks noChangeArrowheads="1"/>
            </p:cNvSpPr>
            <p:nvPr/>
          </p:nvSpPr>
          <p:spPr bwMode="auto">
            <a:xfrm>
              <a:off x="10993" y="3059"/>
              <a:ext cx="512" cy="652"/>
            </a:xfrm>
            <a:prstGeom prst="rect">
              <a:avLst/>
            </a:prstGeom>
            <a:solidFill>
              <a:srgbClr val="C8E3FB"/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900" dirty="0" smtClean="0">
                  <a:latin typeface="微软雅黑" charset="-122"/>
                  <a:ea typeface="微软雅黑" charset="-122"/>
                  <a:sym typeface="+mn-ea"/>
                </a:rPr>
                <a:t>充电模块</a:t>
              </a:r>
              <a:endParaRPr lang="zh-CN" altLang="en-US" sz="9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</p:grpSp>
      <p:sp>
        <p:nvSpPr>
          <p:cNvPr id="66" name="Rectangle 5"/>
          <p:cNvSpPr/>
          <p:nvPr/>
        </p:nvSpPr>
        <p:spPr>
          <a:xfrm>
            <a:off x="634365" y="1257300"/>
            <a:ext cx="473075" cy="4769485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90000" bIns="9000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rPr>
              <a:t>充换电网络</a:t>
            </a: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产业链</a:t>
            </a:r>
            <a:endParaRPr lang="zh-CN" altLang="en-US" sz="2600" b="1" cap="all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045200" y="5916930"/>
            <a:ext cx="6494780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9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充换电网络 = 交通与能源协同的</a:t>
            </a:r>
            <a:r>
              <a:rPr lang="zh-CN" altLang="en-US" sz="2000" b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“基础设施核心”</a:t>
            </a:r>
            <a:endParaRPr lang="zh-CN" altLang="en-US" sz="19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reflection blurRad="6350" stA="55000" endA="300" endPos="45500" dir="5400000" sy="-100000" algn="bl" rotWithShape="0"/>
              </a:effectLst>
              <a:latin typeface="微软雅黑" charset="-122"/>
              <a:ea typeface="微软雅黑" charset="-122"/>
              <a:cs typeface="微软雅黑" charset="-122"/>
            </a:endParaRPr>
          </a:p>
        </p:txBody>
      </p:sp>
      <p:sp>
        <p:nvSpPr>
          <p:cNvPr id="5" name="Text Box 109"/>
          <p:cNvSpPr txBox="1">
            <a:spLocks noChangeArrowheads="1"/>
          </p:cNvSpPr>
          <p:nvPr/>
        </p:nvSpPr>
        <p:spPr bwMode="auto">
          <a:xfrm>
            <a:off x="1550035" y="2115820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充电桩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6" name="Text Box 109"/>
          <p:cNvSpPr txBox="1">
            <a:spLocks noChangeArrowheads="1"/>
          </p:cNvSpPr>
          <p:nvPr/>
        </p:nvSpPr>
        <p:spPr bwMode="auto">
          <a:xfrm>
            <a:off x="1936750" y="2109470"/>
            <a:ext cx="35369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液冷超充设备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5" name="Text Box 109"/>
          <p:cNvSpPr txBox="1">
            <a:spLocks noChangeArrowheads="1"/>
          </p:cNvSpPr>
          <p:nvPr/>
        </p:nvSpPr>
        <p:spPr bwMode="auto">
          <a:xfrm>
            <a:off x="2758440" y="2115820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功率模块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6" name="Text Box 109"/>
          <p:cNvSpPr txBox="1">
            <a:spLocks noChangeArrowheads="1"/>
          </p:cNvSpPr>
          <p:nvPr/>
        </p:nvSpPr>
        <p:spPr bwMode="auto">
          <a:xfrm>
            <a:off x="3145155" y="2109716"/>
            <a:ext cx="379082" cy="338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配电设备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7" name="Text Box 109"/>
          <p:cNvSpPr txBox="1">
            <a:spLocks noChangeArrowheads="1"/>
          </p:cNvSpPr>
          <p:nvPr/>
        </p:nvSpPr>
        <p:spPr bwMode="auto">
          <a:xfrm>
            <a:off x="2371725" y="2115820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IGBT / SiC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8" name="Text Box 109"/>
          <p:cNvSpPr txBox="1">
            <a:spLocks noChangeArrowheads="1"/>
          </p:cNvSpPr>
          <p:nvPr/>
        </p:nvSpPr>
        <p:spPr bwMode="auto">
          <a:xfrm>
            <a:off x="3950335" y="2115820"/>
            <a:ext cx="35814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电池包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9" name="Text Box 109"/>
          <p:cNvSpPr txBox="1">
            <a:spLocks noChangeArrowheads="1"/>
          </p:cNvSpPr>
          <p:nvPr/>
        </p:nvSpPr>
        <p:spPr bwMode="auto">
          <a:xfrm>
            <a:off x="4332605" y="2109470"/>
            <a:ext cx="32956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换电机构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0" name="Text Box 109"/>
          <p:cNvSpPr txBox="1">
            <a:spLocks noChangeArrowheads="1"/>
          </p:cNvSpPr>
          <p:nvPr/>
        </p:nvSpPr>
        <p:spPr bwMode="auto">
          <a:xfrm>
            <a:off x="3563620" y="2115820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动力电池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8" name="Text Box 109"/>
          <p:cNvSpPr txBox="1">
            <a:spLocks noChangeArrowheads="1"/>
          </p:cNvSpPr>
          <p:nvPr/>
        </p:nvSpPr>
        <p:spPr bwMode="auto">
          <a:xfrm>
            <a:off x="5096510" y="2109470"/>
            <a:ext cx="35814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加氢设备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1" name="Text Box 109"/>
          <p:cNvSpPr txBox="1">
            <a:spLocks noChangeArrowheads="1"/>
          </p:cNvSpPr>
          <p:nvPr/>
        </p:nvSpPr>
        <p:spPr bwMode="auto">
          <a:xfrm>
            <a:off x="5478780" y="2103120"/>
            <a:ext cx="32956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压缩机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2" name="Text Box 109"/>
          <p:cNvSpPr txBox="1">
            <a:spLocks noChangeArrowheads="1"/>
          </p:cNvSpPr>
          <p:nvPr/>
        </p:nvSpPr>
        <p:spPr bwMode="auto">
          <a:xfrm>
            <a:off x="4709795" y="2109470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储氢设备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163955" y="2496185"/>
            <a:ext cx="46443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099945" y="2524760"/>
            <a:ext cx="315595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决定充换电系统效率与稳定性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9" name="AutoShape 103"/>
          <p:cNvSpPr>
            <a:spLocks noChangeArrowheads="1"/>
          </p:cNvSpPr>
          <p:nvPr/>
        </p:nvSpPr>
        <p:spPr bwMode="auto">
          <a:xfrm>
            <a:off x="1163955" y="2894330"/>
            <a:ext cx="491426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p>
            <a:pPr algn="ctr" eaLnBrk="0" hangingPunct="0"/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中游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（系统建设与集成）</a:t>
            </a:r>
            <a:endParaRPr lang="en-US" altLang="zh-CN"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1163320" y="3372485"/>
            <a:ext cx="4644794" cy="694055"/>
            <a:chOff x="10993" y="2373"/>
            <a:chExt cx="6739" cy="1338"/>
          </a:xfrm>
        </p:grpSpPr>
        <p:sp>
          <p:nvSpPr>
            <p:cNvPr id="80" name="TextBox 20"/>
            <p:cNvSpPr txBox="1"/>
            <p:nvPr/>
          </p:nvSpPr>
          <p:spPr>
            <a:xfrm>
              <a:off x="10993" y="2373"/>
              <a:ext cx="1671" cy="577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/>
            <a:p>
              <a:pPr algn="ctr"/>
              <a:r>
                <a:rPr lang="zh-CN" altLang="en-US" sz="900" b="1" dirty="0" smtClean="0">
                  <a:solidFill>
                    <a:schemeClr val="bg1"/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rPr>
                <a:t>充电网络</a:t>
              </a:r>
              <a:endParaRPr lang="zh-CN" altLang="en-US" sz="9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endParaRPr>
            </a:p>
          </p:txBody>
        </p:sp>
        <p:sp>
          <p:nvSpPr>
            <p:cNvPr id="81" name="TextBox 21"/>
            <p:cNvSpPr txBox="1"/>
            <p:nvPr/>
          </p:nvSpPr>
          <p:spPr>
            <a:xfrm>
              <a:off x="12729" y="2377"/>
              <a:ext cx="1686" cy="578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  <a:latin typeface="微软雅黑" charset="-122"/>
                  <a:ea typeface="微软雅黑" charset="-122"/>
                </a:rPr>
                <a:t>换电体系</a:t>
              </a:r>
              <a:endPara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82" name="TextBox 21"/>
            <p:cNvSpPr txBox="1"/>
            <p:nvPr/>
          </p:nvSpPr>
          <p:spPr>
            <a:xfrm>
              <a:off x="14479" y="2379"/>
              <a:ext cx="1597" cy="570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  <a:latin typeface="微软雅黑" charset="-122"/>
                  <a:ea typeface="微软雅黑" charset="-122"/>
                </a:rPr>
                <a:t>氢能补给</a:t>
              </a:r>
              <a:endPara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83" name="TextBox 21"/>
            <p:cNvSpPr txBox="1"/>
            <p:nvPr/>
          </p:nvSpPr>
          <p:spPr>
            <a:xfrm>
              <a:off x="16139" y="2380"/>
              <a:ext cx="1593" cy="570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  <a:latin typeface="微软雅黑" charset="-122"/>
                  <a:ea typeface="微软雅黑" charset="-122"/>
                </a:rPr>
                <a:t>平台系统</a:t>
              </a:r>
              <a:endPara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84" name="Text Box 109"/>
            <p:cNvSpPr txBox="1">
              <a:spLocks noChangeArrowheads="1"/>
            </p:cNvSpPr>
            <p:nvPr/>
          </p:nvSpPr>
          <p:spPr bwMode="auto">
            <a:xfrm>
              <a:off x="10993" y="3059"/>
              <a:ext cx="512" cy="65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900" dirty="0" smtClean="0">
                  <a:latin typeface="微软雅黑" charset="-122"/>
                  <a:ea typeface="微软雅黑" charset="-122"/>
                  <a:sym typeface="+mn-ea"/>
                </a:rPr>
                <a:t>公共充电</a:t>
              </a:r>
              <a:endParaRPr lang="zh-CN" altLang="en-US" sz="900" dirty="0" smtClean="0">
                <a:latin typeface="微软雅黑" charset="-122"/>
                <a:ea typeface="微软雅黑" charset="-122"/>
                <a:sym typeface="+mn-ea"/>
              </a:endParaRPr>
            </a:p>
          </p:txBody>
        </p:sp>
      </p:grpSp>
      <p:sp>
        <p:nvSpPr>
          <p:cNvPr id="85" name="Text Box 109"/>
          <p:cNvSpPr txBox="1">
            <a:spLocks noChangeArrowheads="1"/>
          </p:cNvSpPr>
          <p:nvPr/>
        </p:nvSpPr>
        <p:spPr bwMode="auto">
          <a:xfrm>
            <a:off x="1549400" y="3728085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园区充电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6" name="Text Box 109"/>
          <p:cNvSpPr txBox="1">
            <a:spLocks noChangeArrowheads="1"/>
          </p:cNvSpPr>
          <p:nvPr/>
        </p:nvSpPr>
        <p:spPr bwMode="auto">
          <a:xfrm>
            <a:off x="1936115" y="3721735"/>
            <a:ext cx="35814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超充网络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7" name="Text Box 109"/>
          <p:cNvSpPr txBox="1">
            <a:spLocks noChangeArrowheads="1"/>
          </p:cNvSpPr>
          <p:nvPr/>
        </p:nvSpPr>
        <p:spPr bwMode="auto">
          <a:xfrm>
            <a:off x="2757805" y="3728085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重卡换电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8" name="Text Box 109"/>
          <p:cNvSpPr txBox="1">
            <a:spLocks noChangeArrowheads="1"/>
          </p:cNvSpPr>
          <p:nvPr/>
        </p:nvSpPr>
        <p:spPr bwMode="auto">
          <a:xfrm>
            <a:off x="3144520" y="3721981"/>
            <a:ext cx="379082" cy="338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换电站运营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89" name="Text Box 109"/>
          <p:cNvSpPr txBox="1">
            <a:spLocks noChangeArrowheads="1"/>
          </p:cNvSpPr>
          <p:nvPr/>
        </p:nvSpPr>
        <p:spPr bwMode="auto">
          <a:xfrm>
            <a:off x="2371090" y="3728085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乘用车换电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0" name="Text Box 109"/>
          <p:cNvSpPr txBox="1">
            <a:spLocks noChangeArrowheads="1"/>
          </p:cNvSpPr>
          <p:nvPr/>
        </p:nvSpPr>
        <p:spPr bwMode="auto">
          <a:xfrm>
            <a:off x="4146550" y="3728085"/>
            <a:ext cx="51562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制氢加氢一体站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2" name="Text Box 109"/>
          <p:cNvSpPr txBox="1">
            <a:spLocks noChangeArrowheads="1"/>
          </p:cNvSpPr>
          <p:nvPr/>
        </p:nvSpPr>
        <p:spPr bwMode="auto">
          <a:xfrm>
            <a:off x="3562985" y="3728085"/>
            <a:ext cx="55308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加氢站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3" name="Text Box 109"/>
          <p:cNvSpPr txBox="1">
            <a:spLocks noChangeArrowheads="1"/>
          </p:cNvSpPr>
          <p:nvPr/>
        </p:nvSpPr>
        <p:spPr bwMode="auto">
          <a:xfrm>
            <a:off x="5095875" y="3721735"/>
            <a:ext cx="35814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EMS 能源管理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4" name="Text Box 109"/>
          <p:cNvSpPr txBox="1">
            <a:spLocks noChangeArrowheads="1"/>
          </p:cNvSpPr>
          <p:nvPr/>
        </p:nvSpPr>
        <p:spPr bwMode="auto">
          <a:xfrm>
            <a:off x="5478145" y="3715385"/>
            <a:ext cx="32956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V2G 能量互动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5" name="Text Box 109"/>
          <p:cNvSpPr txBox="1">
            <a:spLocks noChangeArrowheads="1"/>
          </p:cNvSpPr>
          <p:nvPr/>
        </p:nvSpPr>
        <p:spPr bwMode="auto">
          <a:xfrm>
            <a:off x="4709160" y="3721735"/>
            <a:ext cx="35750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dirty="0" smtClean="0">
                <a:latin typeface="微软雅黑" charset="-122"/>
                <a:ea typeface="微软雅黑" charset="-122"/>
                <a:sym typeface="+mn-ea"/>
              </a:rPr>
              <a:t>充电运营平台</a:t>
            </a:r>
            <a:endParaRPr lang="zh-CN" altLang="en-US" sz="7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1155065" y="4107815"/>
            <a:ext cx="46443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7" name="文本框 96"/>
          <p:cNvSpPr txBox="1"/>
          <p:nvPr/>
        </p:nvSpPr>
        <p:spPr>
          <a:xfrm>
            <a:off x="2091055" y="4136390"/>
            <a:ext cx="315595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决定网络运营效率与商业模式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98" name="AutoShape 103"/>
          <p:cNvSpPr>
            <a:spLocks noChangeArrowheads="1"/>
          </p:cNvSpPr>
          <p:nvPr/>
        </p:nvSpPr>
        <p:spPr bwMode="auto">
          <a:xfrm>
            <a:off x="1155065" y="4505325"/>
            <a:ext cx="491426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p>
            <a:pPr algn="ctr" eaLnBrk="0" hangingPunct="0"/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下游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（应用场景）</a:t>
            </a:r>
            <a:endParaRPr lang="en-US" altLang="zh-CN"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99" name="TextBox 20"/>
          <p:cNvSpPr txBox="1"/>
          <p:nvPr/>
        </p:nvSpPr>
        <p:spPr>
          <a:xfrm>
            <a:off x="1155065" y="4971415"/>
            <a:ext cx="1529715" cy="2990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9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交通</a:t>
            </a:r>
            <a:endParaRPr lang="zh-CN" altLang="en-US" sz="900" b="1" dirty="0" smtClean="0">
              <a:solidFill>
                <a:schemeClr val="bg1"/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00" name="TextBox 21"/>
          <p:cNvSpPr txBox="1"/>
          <p:nvPr/>
        </p:nvSpPr>
        <p:spPr>
          <a:xfrm>
            <a:off x="2729230" y="4973320"/>
            <a:ext cx="1579245" cy="29972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园区</a:t>
            </a:r>
            <a:endParaRPr lang="zh-CN" altLang="en-US" sz="9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01" name="TextBox 21"/>
          <p:cNvSpPr txBox="1"/>
          <p:nvPr/>
        </p:nvSpPr>
        <p:spPr>
          <a:xfrm>
            <a:off x="4363085" y="4979035"/>
            <a:ext cx="1436370" cy="29591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900" dirty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城市</a:t>
            </a:r>
            <a:endParaRPr lang="zh-CN" altLang="en-US" sz="900" dirty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02" name="Text Box 109"/>
          <p:cNvSpPr txBox="1">
            <a:spLocks noChangeArrowheads="1"/>
          </p:cNvSpPr>
          <p:nvPr/>
        </p:nvSpPr>
        <p:spPr bwMode="auto">
          <a:xfrm>
            <a:off x="1583690" y="5299075"/>
            <a:ext cx="32893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物流车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3" name="Text Box 109"/>
          <p:cNvSpPr txBox="1">
            <a:spLocks noChangeArrowheads="1"/>
          </p:cNvSpPr>
          <p:nvPr/>
        </p:nvSpPr>
        <p:spPr bwMode="auto">
          <a:xfrm>
            <a:off x="2315845" y="5295900"/>
            <a:ext cx="36893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公共交通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4" name="Text Box 109"/>
          <p:cNvSpPr txBox="1">
            <a:spLocks noChangeArrowheads="1"/>
          </p:cNvSpPr>
          <p:nvPr/>
        </p:nvSpPr>
        <p:spPr bwMode="auto">
          <a:xfrm>
            <a:off x="1163955" y="5299075"/>
            <a:ext cx="40640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800" dirty="0" smtClean="0">
                <a:latin typeface="微软雅黑" charset="-122"/>
                <a:ea typeface="微软雅黑" charset="-122"/>
                <a:sym typeface="+mn-ea"/>
              </a:rPr>
              <a:t>新能源乘用车</a:t>
            </a:r>
            <a:endParaRPr lang="zh-CN" altLang="en-US" sz="8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6" name="Text Box 109"/>
          <p:cNvSpPr txBox="1">
            <a:spLocks noChangeArrowheads="1"/>
          </p:cNvSpPr>
          <p:nvPr/>
        </p:nvSpPr>
        <p:spPr bwMode="auto">
          <a:xfrm>
            <a:off x="3279775" y="5305425"/>
            <a:ext cx="51879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工业园区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7" name="Text Box 109"/>
          <p:cNvSpPr txBox="1">
            <a:spLocks noChangeArrowheads="1"/>
          </p:cNvSpPr>
          <p:nvPr/>
        </p:nvSpPr>
        <p:spPr bwMode="auto">
          <a:xfrm>
            <a:off x="3823335" y="5299075"/>
            <a:ext cx="50228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数据中心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8" name="Text Box 109"/>
          <p:cNvSpPr txBox="1">
            <a:spLocks noChangeArrowheads="1"/>
          </p:cNvSpPr>
          <p:nvPr/>
        </p:nvSpPr>
        <p:spPr bwMode="auto">
          <a:xfrm>
            <a:off x="2731135" y="5305425"/>
            <a:ext cx="51943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企业园区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09" name="Text Box 109"/>
          <p:cNvSpPr txBox="1">
            <a:spLocks noChangeArrowheads="1"/>
          </p:cNvSpPr>
          <p:nvPr/>
        </p:nvSpPr>
        <p:spPr bwMode="auto">
          <a:xfrm>
            <a:off x="1942465" y="5299075"/>
            <a:ext cx="34861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重卡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0" name="Text Box 109"/>
          <p:cNvSpPr txBox="1">
            <a:spLocks noChangeArrowheads="1"/>
          </p:cNvSpPr>
          <p:nvPr/>
        </p:nvSpPr>
        <p:spPr bwMode="auto">
          <a:xfrm>
            <a:off x="4845050" y="5297170"/>
            <a:ext cx="466090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商业综合体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1" name="Text Box 109"/>
          <p:cNvSpPr txBox="1">
            <a:spLocks noChangeArrowheads="1"/>
          </p:cNvSpPr>
          <p:nvPr/>
        </p:nvSpPr>
        <p:spPr bwMode="auto">
          <a:xfrm>
            <a:off x="5339715" y="5290820"/>
            <a:ext cx="46672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高速服务区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2" name="Text Box 109"/>
          <p:cNvSpPr txBox="1">
            <a:spLocks noChangeArrowheads="1"/>
          </p:cNvSpPr>
          <p:nvPr/>
        </p:nvSpPr>
        <p:spPr bwMode="auto">
          <a:xfrm>
            <a:off x="4356100" y="5300345"/>
            <a:ext cx="466725" cy="338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900" dirty="0" smtClean="0">
                <a:latin typeface="微软雅黑" charset="-122"/>
                <a:ea typeface="微软雅黑" charset="-122"/>
                <a:sym typeface="+mn-ea"/>
              </a:rPr>
              <a:t>公共停车场</a:t>
            </a:r>
            <a:endParaRPr lang="zh-CN" altLang="en-US" sz="900" dirty="0" smtClean="0"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1164590" y="5676265"/>
            <a:ext cx="46443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4" name="文本框 113"/>
          <p:cNvSpPr txBox="1"/>
          <p:nvPr/>
        </p:nvSpPr>
        <p:spPr>
          <a:xfrm>
            <a:off x="1960245" y="5704840"/>
            <a:ext cx="315595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应用场景推动充换电网络规模化布局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充换电网络：核心地位与技术路线</a:t>
            </a:r>
            <a:endParaRPr lang="en-US" sz="3200" b="1" i="0" u="none" strike="noStrike">
              <a:solidFill>
                <a:srgbClr val="FFFFFF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017905"/>
            <a:ext cx="10668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271905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1208405"/>
            <a:ext cx="927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50000"/>
              </a:lnSpc>
              <a:defRPr/>
            </a:pPr>
            <a:r>
              <a:rPr lang="en-US" sz="1600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充换电网络是新能源汽车产业发展的核心基础设施，连接上游能源供给与下游终端应用，</a:t>
            </a:r>
            <a:r>
              <a:rPr lang="en-US" sz="16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其建设水平直接影响新能源汽车渗透率与用户补能体验。</a:t>
            </a:r>
            <a:endParaRPr lang="en-US" sz="16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2677795"/>
            <a:ext cx="2540000" cy="224345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2677795"/>
            <a:ext cx="2540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995295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2957195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直流快充</a:t>
            </a:r>
            <a:endParaRPr lang="en-US" sz="18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89000" y="3566795"/>
            <a:ext cx="2286000" cy="10344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功率范围</a:t>
            </a: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180–480kW</a:t>
            </a: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，以SiC器件为核心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具备高效率、极速补能优势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适用于高速服务区、交通枢纽及商业中心等高频场景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467100" y="2677795"/>
            <a:ext cx="2540000" cy="224345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3467100" y="2677795"/>
            <a:ext cx="2540000" cy="762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7600" y="2995295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102100" y="2957195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交流慢充</a:t>
            </a:r>
            <a:endParaRPr lang="en-US" sz="18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3594100" y="3566795"/>
            <a:ext cx="2286000" cy="10337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342900" indent="-34290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功率范围</a:t>
            </a: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3.5–22kW</a:t>
            </a:r>
            <a:endParaRPr lang="en-US" sz="14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成本低、对电网友好</a:t>
            </a:r>
            <a:endParaRPr lang="en-US" sz="14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主要应用于社区、办公园区及停车场等长时停留场景</a:t>
            </a:r>
            <a:endParaRPr lang="en-US" sz="14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6172200" y="2677795"/>
            <a:ext cx="2540000" cy="224345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172200" y="2677795"/>
            <a:ext cx="2540000" cy="76200"/>
          </a:xfrm>
          <a:prstGeom prst="roundRect">
            <a:avLst>
              <a:gd name="adj" fmla="val 0"/>
            </a:avLst>
          </a:prstGeom>
          <a:solidFill>
            <a:srgbClr val="F59E0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62700" y="2995295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6807200" y="2957195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换电模式</a:t>
            </a:r>
            <a:endParaRPr lang="en-US" sz="18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6299200" y="3566795"/>
            <a:ext cx="2286000" cy="11290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通过标准化电池与自动化换电系统实现</a:t>
            </a: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3–5分钟快速补能</a:t>
            </a:r>
            <a:endParaRPr lang="en-US" sz="14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在出租车、网约车、重卡等高频运营领域优势明显</a:t>
            </a:r>
            <a:endParaRPr lang="en-US" sz="14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8877300" y="2553970"/>
            <a:ext cx="2540000" cy="397573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9"/>
          <a:srcRect t="8889" b="8889"/>
          <a:stretch>
            <a:fillRect/>
          </a:stretch>
        </p:blipFill>
        <p:spPr>
          <a:xfrm>
            <a:off x="8877300" y="2553970"/>
            <a:ext cx="2540000" cy="1397000"/>
          </a:xfrm>
          <a:prstGeom prst="roundRect">
            <a:avLst>
              <a:gd name="adj" fmla="val 909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4" name="AutoShape 24"/>
          <p:cNvSpPr/>
          <p:nvPr/>
        </p:nvSpPr>
        <p:spPr>
          <a:xfrm>
            <a:off x="9004300" y="4077970"/>
            <a:ext cx="2286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光储充一体化</a:t>
            </a:r>
            <a:endParaRPr lang="en-US" sz="1100">
              <a:latin typeface="微软雅黑" charset="0"/>
              <a:ea typeface="微软雅黑" charset="0"/>
            </a:endParaRPr>
          </a:p>
          <a:p>
            <a:pPr marL="285750" indent="-285750" algn="l">
              <a:lnSpc>
                <a:spcPct val="108000"/>
              </a:lnSpc>
              <a:spcBef>
                <a:spcPts val="600"/>
              </a:spcBef>
              <a:buFont typeface="Arial" panose="020B0604020202090204" pitchFamily="34" charset="0"/>
              <a:buChar char="•"/>
            </a:pPr>
            <a:r>
              <a:rPr lang="en-US" sz="14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集成光伏、储能与充电系统</a:t>
            </a:r>
            <a:endParaRPr lang="en-US" sz="1400" i="0" u="none" strike="noStrike"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spcBef>
                <a:spcPts val="600"/>
              </a:spcBef>
              <a:buFont typeface="Arial" panose="020B0604020202090204" pitchFamily="34" charset="0"/>
              <a:buChar char="•"/>
            </a:pPr>
            <a:r>
              <a:rPr lang="en-US" sz="14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提升绿电消纳能力并降低电网压力</a:t>
            </a:r>
            <a:endParaRPr lang="en-US" sz="1400" i="0" u="none" strike="noStrike"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spcBef>
                <a:spcPts val="600"/>
              </a:spcBef>
              <a:buFont typeface="Arial" panose="020B0604020202090204" pitchFamily="34" charset="0"/>
              <a:buChar char="•"/>
            </a:pPr>
            <a:r>
              <a:rPr lang="en-US" sz="14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正逐步成为智慧充电站的重要升级方向</a:t>
            </a:r>
            <a:endParaRPr lang="en-US" sz="1400" i="0" u="none" strike="noStrike"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0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12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技术路线与产业现状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25" name="文本框 24"/>
          <p:cNvSpPr txBox="1"/>
          <p:nvPr/>
        </p:nvSpPr>
        <p:spPr>
          <a:xfrm>
            <a:off x="753745" y="2313305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主要技术路线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6" name="AutoShape 22"/>
          <p:cNvSpPr/>
          <p:nvPr/>
        </p:nvSpPr>
        <p:spPr>
          <a:xfrm>
            <a:off x="753745" y="5384800"/>
            <a:ext cx="7958455" cy="1143000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7" name="AutoShape 13"/>
          <p:cNvSpPr/>
          <p:nvPr/>
        </p:nvSpPr>
        <p:spPr>
          <a:xfrm>
            <a:off x="753745" y="5384800"/>
            <a:ext cx="7959090" cy="762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3745" y="5046980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产业规模与现状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70280" y="5621020"/>
            <a:ext cx="739965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预计</a:t>
            </a: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2026年中国充电基础设施市场规模将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超过1200亿元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公共充电桩保有量预计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突破600万台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行业由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“规模扩张”</a:t>
            </a: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进入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</a:rPr>
              <a:t>“精细化运营”</a:t>
            </a: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阶段，大功率快充占比持续提升</a:t>
            </a:r>
            <a:endParaRPr lang="zh-CN" altLang="en-US" sz="1500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充换电网络技术路线</a:t>
              </a:r>
              <a:endParaRPr lang="zh-CN" altLang="en-US" sz="2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aphicFrame>
        <p:nvGraphicFramePr>
          <p:cNvPr id="9" name="表格 8"/>
          <p:cNvGraphicFramePr/>
          <p:nvPr>
            <p:custDataLst>
              <p:tags r:id="rId7"/>
            </p:custDataLst>
          </p:nvPr>
        </p:nvGraphicFramePr>
        <p:xfrm>
          <a:off x="372745" y="986155"/>
          <a:ext cx="11409680" cy="55664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996440"/>
                <a:gridCol w="2567305"/>
                <a:gridCol w="2282190"/>
                <a:gridCol w="2281555"/>
                <a:gridCol w="2282190"/>
              </a:tblGrid>
              <a:tr h="927735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技术路线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典型性能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技术指标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成本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材料特征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寿命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安全性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技术趋势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交流慢充 AC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功率3.5–22kW；补能4–10h；适合长时停留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设备与配电成本低；依赖车载OBC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低倍率充电，对电池友好；电气安全要求低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有序充电、社区/园区慢充、智能计费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直流快充 DC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功率60–250kW；30–60min补能至80%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充电模块+功率器件成本中等；运维要求较高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高倍率发热明显；需温控、绝缘与监测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模块化、SiC化、液冷散热、平台化运营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液冷超充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800V平台；480–600kW+；10–15min补能至80%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液冷枪线、高压模块和场站配电投入高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对电池热管理和快充寿命要求高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超充网络、兆瓦级商用车补能、车桩协同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换电模式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3–5min完成补能；适合出租、网约、重卡高频运营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电池标准化与站端设备投入高；重资产模式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降低高倍率充电影响；站端消防与电池追溯要求高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车电分离、重卡干线换电、自动化换电站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光储充/V2G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光伏+储能+充电；具备削峰填谷与需求响应能力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储能、PCS、EMS投入较高；收益依赖峰谷价差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需BMS、消防、并网保护与能量调度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光储充一体化、V2G、虚拟电厂聚合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762000" y="1085215"/>
            <a:ext cx="5207000" cy="491109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t="21542" b="21542"/>
          <a:stretch>
            <a:fillRect/>
          </a:stretch>
        </p:blipFill>
        <p:spPr>
          <a:xfrm>
            <a:off x="984250" y="1336675"/>
            <a:ext cx="4699000" cy="1778000"/>
          </a:xfrm>
          <a:prstGeom prst="roundRect">
            <a:avLst>
              <a:gd name="adj" fmla="val 5714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016000" y="325882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产业规模与现状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3628390"/>
            <a:ext cx="4699000" cy="23679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市场规模</a:t>
            </a:r>
            <a:endParaRPr lang="en-US" sz="1300" b="1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预计2026年，中国充电基础设施市场规模将</a:t>
            </a:r>
            <a:r>
              <a:rPr lang="en-US" sz="13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突破1200亿元</a:t>
            </a:r>
            <a:endParaRPr lang="en-US" sz="13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公共充电桩保有量将</a:t>
            </a:r>
            <a:r>
              <a:rPr lang="en-US" sz="13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超600万台</a:t>
            </a:r>
            <a:r>
              <a:rPr lang="en-US" sz="1300" b="0" i="0" u="none" strike="noStrike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，车桩比优化至</a:t>
            </a:r>
            <a:r>
              <a:rPr lang="en-US" sz="1300" b="1" i="0" u="none" strike="noStrike">
                <a:solidFill>
                  <a:srgbClr val="22C55E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2.5:1</a:t>
            </a:r>
            <a:endParaRPr lang="en-US" sz="1300" b="0" i="0" u="none" strike="noStrike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大功率快充桩占比</a:t>
            </a:r>
            <a:r>
              <a:rPr lang="en-US" sz="1300" b="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超50%</a:t>
            </a:r>
            <a:r>
              <a:rPr lang="en-US" sz="1300" b="0" i="0" u="none" strike="noStrike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，运营商更重运营效率</a:t>
            </a:r>
            <a:endParaRPr lang="en-US" sz="1300" b="0" i="0" u="none" strike="noStrike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专业运营商</a:t>
            </a:r>
            <a:endParaRPr lang="en-US" sz="1300" b="1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代表企业：特来电、星星充电</a:t>
            </a:r>
            <a:endParaRPr lang="en-US" sz="1300" b="0" i="0" u="none" strike="noStrike">
              <a:solidFill>
                <a:srgbClr val="4B5563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依托规模化网络与运营能力形成竞争优势</a:t>
            </a:r>
            <a:endParaRPr lang="en-US" sz="1300" b="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223000" y="1085850"/>
            <a:ext cx="5207000" cy="491109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21829" b="21829"/>
          <a:stretch>
            <a:fillRect/>
          </a:stretch>
        </p:blipFill>
        <p:spPr>
          <a:xfrm>
            <a:off x="6445250" y="1336675"/>
            <a:ext cx="4699000" cy="1778000"/>
          </a:xfrm>
          <a:prstGeom prst="roundRect">
            <a:avLst>
              <a:gd name="adj" fmla="val 5714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6477000" y="325882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行业竞争格局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477000" y="3868420"/>
            <a:ext cx="4699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车企生态运营商</a:t>
            </a:r>
            <a:endParaRPr lang="en-US" sz="1300" b="1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代表企业：蔚来能源、特斯拉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重点打造</a:t>
            </a:r>
            <a:r>
              <a:rPr lang="en-US" sz="13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“车—桩—服务”</a:t>
            </a: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一体化生态体系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能源企业</a:t>
            </a:r>
            <a:endParaRPr lang="en-US" sz="1300" b="1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代表企业：国家电网、中国石化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具备电网调配能力及场站资源优势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3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4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5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产业格局与代表企业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22" name="椭圆 21"/>
          <p:cNvSpPr/>
          <p:nvPr>
            <p:custDataLst>
              <p:tags r:id="rId9"/>
            </p:custDataLst>
          </p:nvPr>
        </p:nvSpPr>
        <p:spPr>
          <a:xfrm rot="5400000">
            <a:off x="1376045" y="591756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椭圆 11"/>
          <p:cNvSpPr/>
          <p:nvPr>
            <p:custDataLst>
              <p:tags r:id="rId10"/>
            </p:custDataLst>
          </p:nvPr>
        </p:nvSpPr>
        <p:spPr>
          <a:xfrm rot="16200000">
            <a:off x="10434955" y="593534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81355" y="6087110"/>
            <a:ext cx="11151870" cy="506730"/>
          </a:xfrm>
          <a:prstGeom prst="rect">
            <a:avLst/>
          </a:prstGeom>
          <a:effectLst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充换电行业正由</a:t>
            </a:r>
            <a:r>
              <a:rPr lang="zh-CN" altLang="en-US" b="1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“基础设施建设”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向</a:t>
            </a:r>
            <a:r>
              <a:rPr lang="zh-CN" altLang="en-US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“</a:t>
            </a:r>
            <a:r>
              <a:rPr lang="zh-CN" altLang="en-US" b="1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能源服务生态”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升级，运营效率与平台能力将成为核心竞争壁垒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charset="-122"/>
              <a:ea typeface="微软雅黑" charset="-122"/>
              <a:cs typeface="微软雅黑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>
            <p:custDataLst>
              <p:tags r:id="rId1"/>
            </p:custDataLst>
          </p:nvPr>
        </p:nvSpPr>
        <p:spPr>
          <a:xfrm>
            <a:off x="2400935" y="576961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62000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2735580" y="562165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国内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523365" y="142748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超充网络建设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持续提速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换电模式在公共运营领域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加快推广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市场逐步向三四线及县域地区</a:t>
            </a: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下沉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大功率液冷超充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成为主流方向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V2G车网互动技术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加速落地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光储充一体化模式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持续普及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第三方平台运营能力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持续强化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“充电服务+能源管理”</a:t>
            </a: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模式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不断延伸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中国企业加速布局海外充电网络市场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6550025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充换电网络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：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国内外发展趋势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pic>
        <p:nvPicPr>
          <p:cNvPr id="24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1320165"/>
            <a:ext cx="406400" cy="406400"/>
          </a:xfrm>
          <a:prstGeom prst="rect">
            <a:avLst/>
          </a:prstGeom>
        </p:spPr>
      </p:pic>
      <p:pic>
        <p:nvPicPr>
          <p:cNvPr id="25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85485" y="2987675"/>
            <a:ext cx="959485" cy="959485"/>
          </a:xfrm>
          <a:prstGeom prst="rect">
            <a:avLst/>
          </a:prstGeom>
        </p:spPr>
      </p:pic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8527415" y="575564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AutoShape 18"/>
          <p:cNvSpPr/>
          <p:nvPr/>
        </p:nvSpPr>
        <p:spPr>
          <a:xfrm>
            <a:off x="8862060" y="560768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国外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19"/>
          <p:cNvSpPr/>
          <p:nvPr/>
        </p:nvSpPr>
        <p:spPr>
          <a:xfrm>
            <a:off x="7279005" y="148463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超充网络覆盖能力成为车企竞争核心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欧洲、北美持续加码公共充电基础设施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充电网络运营向规模化整合发展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充电接口标准化持续推进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高压快充平台加速普及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智能调度与能源协同能力不断提升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订阅制、共享充电等新模式持续探索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车电分离模式在商用车领域逐步推广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本地化运营与能源生态协同成为重点方向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pic>
        <p:nvPicPr>
          <p:cNvPr id="30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1640" y="1377315"/>
            <a:ext cx="406400" cy="4064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544320" y="6132830"/>
            <a:ext cx="9387205" cy="67564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700">
                <a:latin typeface="微软雅黑" charset="0"/>
                <a:ea typeface="微软雅黑" charset="0"/>
              </a:rPr>
              <a:t>未来充换电网络将加速向</a:t>
            </a:r>
            <a:r>
              <a:rPr lang="zh-CN" altLang="en-US" sz="1900">
                <a:solidFill>
                  <a:srgbClr val="FF6600"/>
                </a:solidFill>
                <a:effectLst/>
                <a:latin typeface="微软雅黑" charset="0"/>
                <a:ea typeface="微软雅黑" charset="0"/>
              </a:rPr>
              <a:t>智能化、平台化</a:t>
            </a:r>
            <a:r>
              <a:rPr lang="zh-CN" altLang="en-US" sz="1900">
                <a:latin typeface="微软雅黑" charset="0"/>
                <a:ea typeface="微软雅黑" charset="0"/>
              </a:rPr>
              <a:t>与</a:t>
            </a:r>
            <a:r>
              <a:rPr lang="zh-CN" altLang="en-US" sz="1900">
                <a:solidFill>
                  <a:srgbClr val="FF6600"/>
                </a:solidFill>
                <a:latin typeface="微软雅黑" charset="0"/>
                <a:ea typeface="微软雅黑" charset="0"/>
              </a:rPr>
              <a:t>全球化</a:t>
            </a:r>
            <a:r>
              <a:rPr lang="zh-CN" altLang="en-US" sz="1700">
                <a:latin typeface="微软雅黑" charset="0"/>
                <a:ea typeface="微软雅黑" charset="0"/>
              </a:rPr>
              <a:t>演进，</a:t>
            </a:r>
            <a:endParaRPr lang="zh-CN" altLang="en-US" sz="1700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成为新能源体系的重要能源入口</a:t>
            </a:r>
            <a:endParaRPr lang="zh-CN" altLang="en-US" sz="190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9" name="矩形 8"/>
          <p:cNvSpPr/>
          <p:nvPr/>
        </p:nvSpPr>
        <p:spPr>
          <a:xfrm>
            <a:off x="0" y="1681381"/>
            <a:ext cx="2934095" cy="3495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5430" y="1681480"/>
            <a:ext cx="5576570" cy="349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/Users/qian/Desktop/O39ePTa2f_IiHuVzaZHZbzAnEFFRGLhrWuKWgsOBEqo.jpgO39ePTa2f_IiHuVzaZHZbzAnEFFRGLhrWuKWgsOBEqo"/>
          <p:cNvPicPr>
            <a:picLocks noChangeAspect="1"/>
          </p:cNvPicPr>
          <p:nvPr/>
        </p:nvPicPr>
        <p:blipFill>
          <a:blip r:embed="rId4"/>
          <a:srcRect l="8324" r="8324"/>
          <a:stretch>
            <a:fillRect/>
          </a:stretch>
        </p:blipFill>
        <p:spPr>
          <a:xfrm>
            <a:off x="397905" y="1681381"/>
            <a:ext cx="6323809" cy="34952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81165" y="3429000"/>
            <a:ext cx="54571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氢能交通</a:t>
            </a:r>
            <a:endParaRPr lang="zh-CN" altLang="en-US" sz="5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氢能交通：重载与长续航交通的重要方向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75" name="AutoShape 103"/>
          <p:cNvSpPr>
            <a:spLocks noChangeArrowheads="1"/>
          </p:cNvSpPr>
          <p:nvPr/>
        </p:nvSpPr>
        <p:spPr bwMode="auto">
          <a:xfrm>
            <a:off x="1245235" y="158623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上游（能源与核心设备）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1" name="Oval 1"/>
          <p:cNvSpPr/>
          <p:nvPr/>
        </p:nvSpPr>
        <p:spPr>
          <a:xfrm>
            <a:off x="6929755" y="1856740"/>
            <a:ext cx="4527550" cy="1504315"/>
          </a:xfrm>
          <a:prstGeom prst="ellipse">
            <a:avLst/>
          </a:prstGeom>
          <a:solidFill>
            <a:schemeClr val="accent2"/>
          </a:solidFill>
          <a:ln w="76200" cap="flat">
            <a:solidFill>
              <a:schemeClr val="bg1"/>
            </a:solidFill>
            <a:prstDash val="solid"/>
            <a:miter/>
          </a:ln>
          <a:effectLst>
            <a:outerShdw blurRad="292100" dist="152400" dir="5400000" algn="ctr" rotWithShape="0">
              <a:srgbClr val="000000">
                <a:alpha val="24000"/>
              </a:srgbClr>
            </a:outerShdw>
          </a:effectLst>
        </p:spPr>
        <p:txBody>
          <a:bodyPr rtlCol="0" anchor="ctr"/>
          <a:p>
            <a:pPr algn="l"/>
            <a:endParaRPr lang="en-ID">
              <a:solidFill>
                <a:schemeClr val="accent1">
                  <a:lumMod val="40000"/>
                  <a:lumOff val="6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12" name="Rectangle 2"/>
          <p:cNvSpPr/>
          <p:nvPr/>
        </p:nvSpPr>
        <p:spPr>
          <a:xfrm>
            <a:off x="7822565" y="2083435"/>
            <a:ext cx="2644775" cy="144780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6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基础设施</a:t>
            </a:r>
            <a:r>
              <a:rPr lang="en-US" sz="16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 </a:t>
            </a:r>
            <a:r>
              <a:rPr spc="12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charset="0"/>
                <a:ea typeface="微软雅黑" charset="0"/>
                <a:cs typeface="思源黑体 CN Medium" pitchFamily="34" charset="-122"/>
              </a:rPr>
              <a:t>依赖强</a:t>
            </a:r>
            <a:endParaRPr spc="12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6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初期</a:t>
            </a:r>
            <a:r>
              <a:rPr lang="en-US" sz="16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 </a:t>
            </a:r>
            <a:r>
              <a:rPr spc="12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charset="0"/>
                <a:ea typeface="微软雅黑" charset="0"/>
                <a:cs typeface="思源黑体 CN Medium" pitchFamily="34" charset="-122"/>
              </a:rPr>
              <a:t>投资高</a:t>
            </a:r>
            <a:endParaRPr spc="12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6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长周期发展</a:t>
            </a:r>
            <a:endParaRPr sz="1600"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8000419" y="1484181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思源黑体 CN Medium" pitchFamily="34" charset="-122"/>
                <a:sym typeface="+mn-ea"/>
              </a:rPr>
              <a:t>产业特征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0"/>
              <a:ea typeface="微软雅黑" charset="0"/>
              <a:cs typeface="思源黑体 CN Medium" pitchFamily="34" charset="-122"/>
              <a:sym typeface="+mn-ea"/>
            </a:endParaRPr>
          </a:p>
        </p:txBody>
      </p:sp>
      <p:sp>
        <p:nvSpPr>
          <p:cNvPr id="78" name="TextBox 20"/>
          <p:cNvSpPr txBox="1"/>
          <p:nvPr/>
        </p:nvSpPr>
        <p:spPr>
          <a:xfrm>
            <a:off x="1254125" y="2065655"/>
            <a:ext cx="200596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制氢与储运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254125" y="2766060"/>
            <a:ext cx="408940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624330" y="2794635"/>
            <a:ext cx="244094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"/>
            </a:pPr>
            <a:r>
              <a:rPr lang="zh-CN" altLang="en-US" sz="1300">
                <a:solidFill>
                  <a:srgbClr val="FF0000"/>
                </a:solidFill>
                <a:latin typeface="微软雅黑" charset="0"/>
                <a:ea typeface="微软雅黑" charset="0"/>
              </a:rPr>
              <a:t>核心成本高</a:t>
            </a:r>
            <a:endParaRPr lang="zh-CN" altLang="en-US" sz="1300">
              <a:solidFill>
                <a:srgbClr val="FF000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47" name="AutoShape 103"/>
          <p:cNvSpPr>
            <a:spLocks noChangeArrowheads="1"/>
          </p:cNvSpPr>
          <p:nvPr/>
        </p:nvSpPr>
        <p:spPr bwMode="auto">
          <a:xfrm>
            <a:off x="1254125" y="3173095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中游</a:t>
            </a:r>
            <a:r>
              <a:rPr sz="1600" b="1" dirty="0" smtClean="0">
                <a:latin typeface="微软雅黑" charset="-122"/>
                <a:ea typeface="微软雅黑" charset="-122"/>
              </a:rPr>
              <a:t>（交通系统集成）</a:t>
            </a:r>
            <a:endParaRPr sz="1600" b="1" dirty="0" smtClean="0">
              <a:latin typeface="微软雅黑" charset="-122"/>
              <a:ea typeface="微软雅黑" charset="-122"/>
            </a:endParaRPr>
          </a:p>
        </p:txBody>
      </p:sp>
      <p:sp>
        <p:nvSpPr>
          <p:cNvPr id="66" name="Rectangle 5"/>
          <p:cNvSpPr/>
          <p:nvPr/>
        </p:nvSpPr>
        <p:spPr>
          <a:xfrm>
            <a:off x="709295" y="1585595"/>
            <a:ext cx="473075" cy="4008120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90000" bIns="9000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4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氢能交通产业链</a:t>
            </a:r>
            <a:endParaRPr lang="zh-CN" altLang="en-US" sz="2400" b="1" cap="all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167130" y="6039485"/>
            <a:ext cx="9902190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9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0"/>
                <a:ea typeface="微软雅黑" charset="0"/>
                <a:cs typeface="微软雅黑" charset="0"/>
              </a:rPr>
              <a:t>氢能交通核心在于</a:t>
            </a:r>
            <a:r>
              <a:rPr lang="zh-CN" altLang="en-US" sz="2000" b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charset="0"/>
                <a:ea typeface="微软雅黑" charset="0"/>
                <a:cs typeface="微软雅黑" charset="0"/>
              </a:rPr>
              <a:t>“绿氢 + 加氢网络 + 重载场景”</a:t>
            </a:r>
            <a:r>
              <a:rPr lang="zh-CN" altLang="en-US" sz="19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0"/>
                <a:ea typeface="微软雅黑" charset="0"/>
                <a:cs typeface="微软雅黑" charset="0"/>
              </a:rPr>
              <a:t>协同发展</a:t>
            </a:r>
            <a:endParaRPr lang="zh-CN" altLang="en-US" sz="19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reflection blurRad="6350" stA="55000" endA="300" endPos="45500" dir="5400000" sy="-100000" algn="bl" rotWithShape="0"/>
              </a:effectLst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48" name="Text Box 109"/>
          <p:cNvSpPr txBox="1">
            <a:spLocks noChangeArrowheads="1"/>
          </p:cNvSpPr>
          <p:nvPr/>
        </p:nvSpPr>
        <p:spPr bwMode="auto">
          <a:xfrm>
            <a:off x="1245235" y="2409190"/>
            <a:ext cx="501650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绿氢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15" name="Text Box 109"/>
          <p:cNvSpPr txBox="1">
            <a:spLocks noChangeArrowheads="1"/>
          </p:cNvSpPr>
          <p:nvPr/>
        </p:nvSpPr>
        <p:spPr bwMode="auto">
          <a:xfrm>
            <a:off x="1793240" y="2408555"/>
            <a:ext cx="456565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电解槽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9" name="TextBox 20"/>
          <p:cNvSpPr txBox="1"/>
          <p:nvPr/>
        </p:nvSpPr>
        <p:spPr>
          <a:xfrm>
            <a:off x="1266825" y="3667516"/>
            <a:ext cx="1365885" cy="299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核心部件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0" name="TextBox 21"/>
          <p:cNvSpPr txBox="1"/>
          <p:nvPr/>
        </p:nvSpPr>
        <p:spPr>
          <a:xfrm>
            <a:off x="2673350" y="3667760"/>
            <a:ext cx="1318895" cy="291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能源装备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8" name="TextBox 21"/>
          <p:cNvSpPr txBox="1"/>
          <p:nvPr/>
        </p:nvSpPr>
        <p:spPr>
          <a:xfrm>
            <a:off x="4041140" y="3662329"/>
            <a:ext cx="1265555" cy="2957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整车制造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3" name="AutoShape 103"/>
          <p:cNvSpPr>
            <a:spLocks noChangeArrowheads="1"/>
          </p:cNvSpPr>
          <p:nvPr/>
        </p:nvSpPr>
        <p:spPr bwMode="auto">
          <a:xfrm>
            <a:off x="1245235" y="4415155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latin typeface="微软雅黑" charset="-122"/>
                <a:ea typeface="微软雅黑" charset="-122"/>
              </a:rPr>
              <a:t>下游（应用场景）</a:t>
            </a:r>
            <a:endParaRPr sz="1600" b="1" dirty="0" smtClean="0">
              <a:latin typeface="微软雅黑" charset="-122"/>
              <a:ea typeface="微软雅黑" charset="-122"/>
            </a:endParaRPr>
          </a:p>
        </p:txBody>
      </p:sp>
      <p:sp>
        <p:nvSpPr>
          <p:cNvPr id="74" name="TextBox 20"/>
          <p:cNvSpPr txBox="1"/>
          <p:nvPr/>
        </p:nvSpPr>
        <p:spPr>
          <a:xfrm>
            <a:off x="1255395" y="4890135"/>
            <a:ext cx="95885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干线物流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1254125" y="4008120"/>
            <a:ext cx="408940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2067560" y="4036695"/>
            <a:ext cx="244094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0"/>
                <a:ea typeface="微软雅黑" charset="0"/>
              </a:rPr>
              <a:t>系统集成能力决定竞争力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90" name="圆角矩形 89"/>
          <p:cNvSpPr/>
          <p:nvPr/>
        </p:nvSpPr>
        <p:spPr>
          <a:xfrm>
            <a:off x="1245235" y="5243830"/>
            <a:ext cx="408940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1" name="文本框 90"/>
          <p:cNvSpPr txBox="1"/>
          <p:nvPr/>
        </p:nvSpPr>
        <p:spPr>
          <a:xfrm>
            <a:off x="1357630" y="5283200"/>
            <a:ext cx="4077970" cy="2755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0"/>
                <a:ea typeface="微软雅黑" charset="0"/>
              </a:rPr>
              <a:t>重点依赖：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0"/>
                <a:ea typeface="微软雅黑" charset="0"/>
              </a:rPr>
              <a:t>加氢网络建设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0"/>
                <a:ea typeface="微软雅黑" charset="0"/>
              </a:rPr>
              <a:t>、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0"/>
                <a:ea typeface="微软雅黑" charset="0"/>
              </a:rPr>
              <a:t>绿氢成本下降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0"/>
                <a:ea typeface="微软雅黑" charset="0"/>
              </a:rPr>
              <a:t>、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0"/>
                <a:ea typeface="微软雅黑" charset="0"/>
              </a:rPr>
              <a:t>政策推动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charset="0"/>
              <a:ea typeface="微软雅黑" charset="0"/>
            </a:endParaRPr>
          </a:p>
        </p:txBody>
      </p:sp>
      <p:sp>
        <p:nvSpPr>
          <p:cNvPr id="19" name="Text Box 109"/>
          <p:cNvSpPr txBox="1">
            <a:spLocks noChangeArrowheads="1"/>
          </p:cNvSpPr>
          <p:nvPr/>
        </p:nvSpPr>
        <p:spPr bwMode="auto">
          <a:xfrm>
            <a:off x="2284730" y="2402205"/>
            <a:ext cx="478790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储氢系统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20" name="Text Box 109"/>
          <p:cNvSpPr txBox="1">
            <a:spLocks noChangeArrowheads="1"/>
          </p:cNvSpPr>
          <p:nvPr/>
        </p:nvSpPr>
        <p:spPr bwMode="auto">
          <a:xfrm>
            <a:off x="2803525" y="2409190"/>
            <a:ext cx="456565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高压储运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5" name="TextBox 20"/>
          <p:cNvSpPr txBox="1"/>
          <p:nvPr/>
        </p:nvSpPr>
        <p:spPr>
          <a:xfrm>
            <a:off x="3296285" y="2058670"/>
            <a:ext cx="200596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燃料电池核心部件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6" name="Text Box 109"/>
          <p:cNvSpPr txBox="1">
            <a:spLocks noChangeArrowheads="1"/>
          </p:cNvSpPr>
          <p:nvPr/>
        </p:nvSpPr>
        <p:spPr bwMode="auto">
          <a:xfrm>
            <a:off x="3287395" y="2402205"/>
            <a:ext cx="501650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PEM膜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27" name="Text Box 109"/>
          <p:cNvSpPr txBox="1">
            <a:spLocks noChangeArrowheads="1"/>
          </p:cNvSpPr>
          <p:nvPr/>
        </p:nvSpPr>
        <p:spPr bwMode="auto">
          <a:xfrm>
            <a:off x="3835400" y="2401570"/>
            <a:ext cx="456565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催化剂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28" name="Text Box 109"/>
          <p:cNvSpPr txBox="1">
            <a:spLocks noChangeArrowheads="1"/>
          </p:cNvSpPr>
          <p:nvPr/>
        </p:nvSpPr>
        <p:spPr bwMode="auto">
          <a:xfrm>
            <a:off x="4326890" y="2395220"/>
            <a:ext cx="478790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  <a:sym typeface="+mn-ea"/>
              </a:rPr>
              <a:t>双极板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31" name="Text Box 109"/>
          <p:cNvSpPr txBox="1">
            <a:spLocks noChangeArrowheads="1"/>
          </p:cNvSpPr>
          <p:nvPr/>
        </p:nvSpPr>
        <p:spPr bwMode="auto">
          <a:xfrm>
            <a:off x="4845685" y="2402205"/>
            <a:ext cx="456565" cy="299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sym typeface="+mn-ea"/>
              </a:rPr>
              <a:t>空压机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359150" y="2794635"/>
            <a:ext cx="244094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"/>
            </a:pPr>
            <a:r>
              <a:rPr lang="zh-CN" altLang="en-US" sz="1300">
                <a:solidFill>
                  <a:srgbClr val="FF0000"/>
                </a:solidFill>
                <a:latin typeface="微软雅黑" charset="0"/>
                <a:ea typeface="微软雅黑" charset="0"/>
              </a:rPr>
              <a:t>技术门槛高</a:t>
            </a:r>
            <a:endParaRPr lang="zh-CN" altLang="en-US" sz="1300">
              <a:solidFill>
                <a:srgbClr val="FF000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39" name="TextBox 20"/>
          <p:cNvSpPr txBox="1"/>
          <p:nvPr/>
        </p:nvSpPr>
        <p:spPr>
          <a:xfrm>
            <a:off x="2284730" y="4890135"/>
            <a:ext cx="95885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港口运输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40" name="TextBox 20"/>
          <p:cNvSpPr txBox="1"/>
          <p:nvPr/>
        </p:nvSpPr>
        <p:spPr>
          <a:xfrm>
            <a:off x="3300095" y="4901565"/>
            <a:ext cx="95885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公共交通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45" name="TextBox 20"/>
          <p:cNvSpPr txBox="1"/>
          <p:nvPr/>
        </p:nvSpPr>
        <p:spPr>
          <a:xfrm>
            <a:off x="4343400" y="4901565"/>
            <a:ext cx="95885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工业园区运输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pic>
        <p:nvPicPr>
          <p:cNvPr id="92" name="图片 91" descr="869f647a1dc14c94b655766cc6a3487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2430" y="3801110"/>
            <a:ext cx="480695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734695" y="2278380"/>
            <a:ext cx="5234305" cy="2652395"/>
          </a:xfrm>
          <a:prstGeom prst="roundRect">
            <a:avLst>
              <a:gd name="adj" fmla="val 3243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t="22972" b="22972"/>
          <a:stretch>
            <a:fillRect/>
          </a:stretch>
        </p:blipFill>
        <p:spPr>
          <a:xfrm>
            <a:off x="1617345" y="2308225"/>
            <a:ext cx="3288030" cy="1333500"/>
          </a:xfrm>
          <a:prstGeom prst="roundRect">
            <a:avLst>
              <a:gd name="adj" fmla="val 533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016000" y="362712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燃料电池</a:t>
            </a:r>
            <a:endParaRPr lang="en-US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4198620"/>
            <a:ext cx="4699000" cy="50863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PEMFC为</a:t>
            </a: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当前主流技术路线</a:t>
            </a:r>
            <a:endParaRPr lang="en-US" sz="14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具备启动快、功率密度高</a:t>
            </a: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等优势</a:t>
            </a:r>
            <a:endParaRPr lang="en-US" sz="14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SOFC仍处于</a:t>
            </a:r>
            <a:r>
              <a:rPr lang="en-US" sz="1400" i="0" u="none" strike="noStrike">
                <a:solidFill>
                  <a:srgbClr val="4A78F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早期研发阶段</a:t>
            </a:r>
            <a:endParaRPr lang="en-US" sz="1400" i="0" u="none" strike="noStrike">
              <a:solidFill>
                <a:srgbClr val="4A78F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195695" y="2278380"/>
            <a:ext cx="5234305" cy="2653030"/>
          </a:xfrm>
          <a:prstGeom prst="roundRect">
            <a:avLst>
              <a:gd name="adj" fmla="val 3243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9619" b="19619"/>
          <a:stretch>
            <a:fillRect/>
          </a:stretch>
        </p:blipFill>
        <p:spPr>
          <a:xfrm>
            <a:off x="7493000" y="2331085"/>
            <a:ext cx="2997200" cy="1214755"/>
          </a:xfrm>
          <a:prstGeom prst="roundRect">
            <a:avLst>
              <a:gd name="adj" fmla="val 533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6477000" y="362712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储氢</a:t>
            </a:r>
            <a:endParaRPr lang="en-US" b="1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477000" y="4133215"/>
            <a:ext cx="4699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高压气态储氢（35/70MPa）为</a:t>
            </a: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主流方案</a:t>
            </a:r>
            <a:endParaRPr lang="en-US" sz="14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IV型碳纤维储氢瓶成为</a:t>
            </a:r>
            <a:r>
              <a:rPr lang="en-US" sz="14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重点发展方向</a:t>
            </a:r>
            <a:endParaRPr lang="en-US" sz="14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08000"/>
              </a:lnSpc>
              <a:buFont typeface="Arial" panose="020B0604020202090204" pitchFamily="34" charset="0"/>
              <a:buChar char="•"/>
              <a:defRPr/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液氢与固态储氢仍处于特定场景</a:t>
            </a:r>
            <a:r>
              <a:rPr lang="en-US" sz="1400" i="0" u="none" strike="noStrike">
                <a:solidFill>
                  <a:srgbClr val="4A78F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探索阶段</a:t>
            </a:r>
            <a:endParaRPr lang="en-US" sz="1400" i="0" u="none" strike="noStrike">
              <a:solidFill>
                <a:srgbClr val="4A78F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3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4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5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技术路线与产业现状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2" name="AutoShape 4"/>
          <p:cNvSpPr/>
          <p:nvPr/>
        </p:nvSpPr>
        <p:spPr>
          <a:xfrm>
            <a:off x="762000" y="1017905"/>
            <a:ext cx="10668000" cy="696595"/>
          </a:xfrm>
          <a:prstGeom prst="roundRect">
            <a:avLst>
              <a:gd name="adj" fmla="val 1111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000" y="1102360"/>
            <a:ext cx="508000" cy="508000"/>
          </a:xfrm>
          <a:prstGeom prst="rect">
            <a:avLst/>
          </a:prstGeom>
        </p:spPr>
      </p:pic>
      <p:sp>
        <p:nvSpPr>
          <p:cNvPr id="14" name="AutoShape 6"/>
          <p:cNvSpPr/>
          <p:nvPr/>
        </p:nvSpPr>
        <p:spPr>
          <a:xfrm>
            <a:off x="1778000" y="1137285"/>
            <a:ext cx="9271000" cy="384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50000"/>
              </a:lnSpc>
              <a:defRPr/>
            </a:pPr>
            <a:r>
              <a:rPr lang="en-US" sz="16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氢能交通是交通领域深度脱碳的重要方向，其中</a:t>
            </a:r>
            <a:r>
              <a:rPr lang="en-US" sz="16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重卡场景率先实现商业化突破。</a:t>
            </a:r>
            <a:endParaRPr lang="en-US" sz="16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3745" y="1882140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主要技术路线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6" name="AutoShape 22"/>
          <p:cNvSpPr/>
          <p:nvPr/>
        </p:nvSpPr>
        <p:spPr>
          <a:xfrm>
            <a:off x="753745" y="5470525"/>
            <a:ext cx="10676890" cy="105727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7" name="AutoShape 13"/>
          <p:cNvSpPr/>
          <p:nvPr/>
        </p:nvSpPr>
        <p:spPr>
          <a:xfrm>
            <a:off x="753745" y="5478145"/>
            <a:ext cx="10677525" cy="762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3745" y="5099685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产业规模与现状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7880" y="5584190"/>
            <a:ext cx="593280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预计2026年中国氢燃料电池汽车市场规模达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645.3亿元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燃料电池汽车保有量预计达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10–12万辆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30720" y="5571490"/>
            <a:ext cx="60960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  <a:sym typeface="+mn-ea"/>
              </a:rPr>
              <a:t>其中氢能重卡占比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超过60%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  <a:sym typeface="+mn-ea"/>
              </a:rPr>
              <a:t>绿氢成本已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下降至18–22元/kg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氢能交通技术路线</a:t>
              </a:r>
              <a:endParaRPr lang="zh-CN" altLang="en-US" sz="2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aphicFrame>
        <p:nvGraphicFramePr>
          <p:cNvPr id="9" name="表格 8"/>
          <p:cNvGraphicFramePr/>
          <p:nvPr>
            <p:custDataLst>
              <p:tags r:id="rId7"/>
            </p:custDataLst>
          </p:nvPr>
        </p:nvGraphicFramePr>
        <p:xfrm>
          <a:off x="372745" y="986155"/>
          <a:ext cx="11409680" cy="55664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996440"/>
                <a:gridCol w="2567305"/>
                <a:gridCol w="2282190"/>
                <a:gridCol w="2281555"/>
                <a:gridCol w="2282190"/>
              </a:tblGrid>
              <a:tr h="927735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技术路线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典型性能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技术指标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成本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材料特征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寿命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安全性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技术趋势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PEM燃料电池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系统功率80–250kW；效率约45%–60%；续航500–800km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膜电极、催化剂、空压机成本高；国产化加速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商用车寿命目标2–3万小时；低温启动要求高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重卡/公交优先，降铂、薄膜化、高功率密度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高压储氢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35MPa商用车、70MPa乘用车；补能3–5min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IV型瓶依赖碳纤维，材料成本较高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高压泄漏、碰撞与疲劳测试要求高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轻量化储氢瓶、70MPa普及、瓶阀国产化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液氢储运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-253°C低温储运；体积密度高，适合长距离大规模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液化能耗和低温容器成本高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存在蒸发损失；低温安全与绝热要求高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重载交通、港口、航运及区域氢走廊示范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加氢站网络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单站500–1000kg/日；35/70MPa双压力等级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压缩机、储氢瓶组、冷却系统投资高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防泄漏、防爆、加注协议和在线监测要求高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制储加一体站、油氢合建、规模化降本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绿氢协同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电解制氢约50–55kWh/kgH2；适配可再生能源波动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成本高度依赖电价和利用小时；PEM成本高于碱性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氢气纯度、动态负荷和储运安全要求高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风光制氢、碱性+PEM混合、绿氢交通闭环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762000" y="1177925"/>
            <a:ext cx="3334385" cy="475869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6000" y="349567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上游制氢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52500" y="3777615"/>
            <a:ext cx="3070860" cy="2018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300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国家能源集团、中国石化</a:t>
            </a:r>
            <a:endParaRPr lang="en-US" sz="1300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大型能源央企主导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构建绿氢制备的核心供应网络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91990" y="1179195"/>
            <a:ext cx="3334385" cy="475742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745990" y="349694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中游系统与部件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745990" y="4017645"/>
            <a:ext cx="291719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代表企业：亿华通、重塑能源、国鸿氢能、捷氢科技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头部企业主导</a:t>
            </a:r>
            <a:endParaRPr lang="en-US" sz="13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产业链专业化分工持续深化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产业格局与代表企业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3" name="AutoShape 8"/>
          <p:cNvSpPr/>
          <p:nvPr/>
        </p:nvSpPr>
        <p:spPr>
          <a:xfrm>
            <a:off x="8181975" y="1178560"/>
            <a:ext cx="3334385" cy="475742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4" name="AutoShape 10"/>
          <p:cNvSpPr/>
          <p:nvPr/>
        </p:nvSpPr>
        <p:spPr>
          <a:xfrm>
            <a:off x="8435975" y="349631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下游整车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5" name="AutoShape 11"/>
          <p:cNvSpPr/>
          <p:nvPr/>
        </p:nvSpPr>
        <p:spPr>
          <a:xfrm>
            <a:off x="8435975" y="4017010"/>
            <a:ext cx="2867025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代表企业：宇通客车、福田汽车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逐步实现商业化落地</a:t>
            </a:r>
            <a:endParaRPr lang="en-US" sz="13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市场接受度不断提升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pic>
        <p:nvPicPr>
          <p:cNvPr id="16" name="Picture 9"/>
          <p:cNvPicPr>
            <a:picLocks noChangeAspect="1"/>
          </p:cNvPicPr>
          <p:nvPr/>
        </p:nvPicPr>
        <p:blipFill>
          <a:blip r:embed="rId7"/>
          <a:srcRect t="26388" b="26388"/>
          <a:stretch>
            <a:fillRect/>
          </a:stretch>
        </p:blipFill>
        <p:spPr>
          <a:xfrm>
            <a:off x="4678680" y="1297940"/>
            <a:ext cx="3048000" cy="1960880"/>
          </a:xfrm>
          <a:prstGeom prst="roundRect">
            <a:avLst>
              <a:gd name="adj" fmla="val 9411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7" name="Picture 12"/>
          <p:cNvPicPr>
            <a:picLocks noChangeAspect="1"/>
          </p:cNvPicPr>
          <p:nvPr/>
        </p:nvPicPr>
        <p:blipFill>
          <a:blip r:embed="rId8"/>
          <a:srcRect t="25502" b="25502"/>
          <a:stretch>
            <a:fillRect/>
          </a:stretch>
        </p:blipFill>
        <p:spPr>
          <a:xfrm>
            <a:off x="8255000" y="1282065"/>
            <a:ext cx="3048000" cy="1976755"/>
          </a:xfrm>
          <a:prstGeom prst="roundRect">
            <a:avLst>
              <a:gd name="adj" fmla="val 9411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8" name="图片 17" descr="hydrogen_1140x6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7585" y="1297940"/>
            <a:ext cx="2960370" cy="1961515"/>
          </a:xfrm>
          <a:prstGeom prst="roundRect">
            <a:avLst>
              <a:gd name="adj" fmla="val 9411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5400000">
            <a:off x="1965960" y="590613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椭圆 23"/>
          <p:cNvSpPr/>
          <p:nvPr>
            <p:custDataLst>
              <p:tags r:id="rId11"/>
            </p:custDataLst>
          </p:nvPr>
        </p:nvSpPr>
        <p:spPr>
          <a:xfrm rot="16200000">
            <a:off x="9865360" y="590486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1355" y="6087110"/>
            <a:ext cx="11151870" cy="506730"/>
          </a:xfrm>
          <a:prstGeom prst="rect">
            <a:avLst/>
          </a:prstGeom>
          <a:effectLst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>
                <a:effectLst/>
                <a:latin typeface="微软雅黑" charset="-122"/>
                <a:ea typeface="微软雅黑" charset="-122"/>
                <a:cs typeface="微软雅黑" charset="-122"/>
              </a:rPr>
              <a:t>氢能交通产业正加速形成</a:t>
            </a:r>
            <a:r>
              <a:rPr lang="zh-CN" altLang="en-US" b="1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“制氢—储运—燃料电池—整车运营”</a:t>
            </a:r>
            <a:r>
              <a:rPr lang="zh-CN" altLang="en-US" sz="1600">
                <a:effectLst/>
                <a:latin typeface="微软雅黑" charset="-122"/>
                <a:ea typeface="微软雅黑" charset="-122"/>
                <a:cs typeface="微软雅黑" charset="-122"/>
              </a:rPr>
              <a:t>协同发展的完整生态体系</a:t>
            </a:r>
            <a:endParaRPr lang="zh-CN" altLang="en-US" sz="1600">
              <a:effectLst/>
              <a:latin typeface="微软雅黑" charset="-122"/>
              <a:ea typeface="微软雅黑" charset="-122"/>
              <a:cs typeface="微软雅黑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>
            <p:custDataLst>
              <p:tags r:id="rId1"/>
            </p:custDataLst>
          </p:nvPr>
        </p:nvSpPr>
        <p:spPr>
          <a:xfrm>
            <a:off x="2400935" y="576961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62000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2735580" y="562165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国内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523365" y="142748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氢能重卡、港口及矿区场景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率先放量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加氢站网络建设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持续推进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“制—储—运—用”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产业链协同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加速完善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PEM燃料电池效率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持续提升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IV型储氢瓶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加快轻量化升级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绿氢制备与低成本储运技术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持续突破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“绿电+绿氢+交通”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一体化模式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加速落地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地方示范城市群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推动商业化运营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能源企业与整车企业合作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持续深化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6550025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氢能交通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：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国内外发展趋势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pic>
        <p:nvPicPr>
          <p:cNvPr id="24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1320165"/>
            <a:ext cx="406400" cy="406400"/>
          </a:xfrm>
          <a:prstGeom prst="rect">
            <a:avLst/>
          </a:prstGeom>
        </p:spPr>
      </p:pic>
      <p:pic>
        <p:nvPicPr>
          <p:cNvPr id="25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85485" y="2987675"/>
            <a:ext cx="959485" cy="959485"/>
          </a:xfrm>
          <a:prstGeom prst="rect">
            <a:avLst/>
          </a:prstGeom>
        </p:spPr>
      </p:pic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8527415" y="575564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AutoShape 18"/>
          <p:cNvSpPr/>
          <p:nvPr/>
        </p:nvSpPr>
        <p:spPr>
          <a:xfrm>
            <a:off x="8862060" y="560768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国外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19"/>
          <p:cNvSpPr/>
          <p:nvPr/>
        </p:nvSpPr>
        <p:spPr>
          <a:xfrm>
            <a:off x="7279005" y="148463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欧洲重点布局氢能重卡与公共交通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日韩持续推进燃料电池乘用车路线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北美聚焦港口及重载运输场景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液氢储运与长续航技术加快发展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燃料电池寿命与可靠性持续提升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氢能基础设施标准体系逐步完善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国际氢能贸易体系开始形成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氢能产业联盟与跨国合作持续加强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氢能交通与工业脱碳协同发展趋势明显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pic>
        <p:nvPicPr>
          <p:cNvPr id="30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1640" y="1377315"/>
            <a:ext cx="406400" cy="4064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544320" y="6052820"/>
            <a:ext cx="9387205" cy="67564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700">
                <a:latin typeface="微软雅黑" charset="0"/>
                <a:ea typeface="微软雅黑" charset="0"/>
              </a:rPr>
              <a:t>氢能交通正从</a:t>
            </a:r>
            <a:r>
              <a:rPr lang="zh-CN" altLang="en-US" sz="1900">
                <a:solidFill>
                  <a:srgbClr val="FF6600"/>
                </a:solidFill>
                <a:latin typeface="微软雅黑" charset="0"/>
                <a:ea typeface="微软雅黑" charset="0"/>
              </a:rPr>
              <a:t>示范运营</a:t>
            </a:r>
            <a:r>
              <a:rPr lang="zh-CN" altLang="en-US" sz="1700">
                <a:latin typeface="微软雅黑" charset="0"/>
                <a:ea typeface="微软雅黑" charset="0"/>
              </a:rPr>
              <a:t>迈向</a:t>
            </a:r>
            <a:r>
              <a:rPr lang="zh-CN" altLang="en-US" sz="1900">
                <a:solidFill>
                  <a:srgbClr val="FF6600"/>
                </a:solidFill>
                <a:latin typeface="微软雅黑" charset="0"/>
                <a:ea typeface="微软雅黑" charset="0"/>
              </a:rPr>
              <a:t>规模化商业应用</a:t>
            </a:r>
            <a:r>
              <a:rPr lang="en-US" altLang="zh-CN" sz="1700">
                <a:latin typeface="微软雅黑" charset="0"/>
                <a:ea typeface="微软雅黑" charset="0"/>
              </a:rPr>
              <a:t>，</a:t>
            </a:r>
            <a:endParaRPr lang="en-US" altLang="zh-CN" sz="1700"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重载运输将成为产业突破核心方向</a:t>
            </a:r>
            <a:endParaRPr lang="zh-CN" altLang="en-US" sz="190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9" name="矩形 8"/>
          <p:cNvSpPr/>
          <p:nvPr/>
        </p:nvSpPr>
        <p:spPr>
          <a:xfrm>
            <a:off x="0" y="1681381"/>
            <a:ext cx="2934095" cy="3495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5430" y="1681480"/>
            <a:ext cx="5576570" cy="349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781165" y="3429000"/>
            <a:ext cx="54571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储能电站</a:t>
            </a:r>
            <a:endParaRPr lang="zh-CN" altLang="en-US" sz="5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pic>
        <p:nvPicPr>
          <p:cNvPr id="8" name="图片 7" descr="/Users/qian/Desktop/Energy-storage-power-station.jpgEnergy-storage-power-station"/>
          <p:cNvPicPr>
            <a:picLocks noChangeAspect="1"/>
          </p:cNvPicPr>
          <p:nvPr/>
        </p:nvPicPr>
        <p:blipFill>
          <a:blip r:embed="rId4"/>
          <a:srcRect t="8549" b="8549"/>
          <a:stretch>
            <a:fillRect/>
          </a:stretch>
        </p:blipFill>
        <p:spPr>
          <a:xfrm>
            <a:off x="397905" y="1681381"/>
            <a:ext cx="6323809" cy="3495238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圆角矩形 18"/>
          <p:cNvSpPr/>
          <p:nvPr/>
        </p:nvSpPr>
        <p:spPr>
          <a:xfrm>
            <a:off x="1181735" y="2350770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储能电站：新能源电力系统“稳定器”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75" name="AutoShape 103"/>
          <p:cNvSpPr>
            <a:spLocks noChangeArrowheads="1"/>
          </p:cNvSpPr>
          <p:nvPr/>
        </p:nvSpPr>
        <p:spPr bwMode="auto">
          <a:xfrm>
            <a:off x="1181735" y="149733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上游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（核心设备与材料）</a:t>
            </a:r>
            <a:endParaRPr lang="en-US" altLang="zh-CN"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190625" y="2000006"/>
            <a:ext cx="4121785" cy="301925"/>
            <a:chOff x="10993" y="2373"/>
            <a:chExt cx="6491" cy="582"/>
          </a:xfrm>
        </p:grpSpPr>
        <p:sp>
          <p:nvSpPr>
            <p:cNvPr id="78" name="TextBox 20"/>
            <p:cNvSpPr txBox="1"/>
            <p:nvPr/>
          </p:nvSpPr>
          <p:spPr>
            <a:xfrm>
              <a:off x="10993" y="2373"/>
              <a:ext cx="2259" cy="5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rPr>
                <a:t>储能电池</a:t>
              </a:r>
              <a:endPara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endParaRPr>
            </a:p>
          </p:txBody>
        </p:sp>
        <p:sp>
          <p:nvSpPr>
            <p:cNvPr id="79" name="TextBox 21"/>
            <p:cNvSpPr txBox="1"/>
            <p:nvPr/>
          </p:nvSpPr>
          <p:spPr>
            <a:xfrm>
              <a:off x="13329" y="2377"/>
              <a:ext cx="2039" cy="5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-122"/>
                  <a:ea typeface="微软雅黑" charset="-122"/>
                </a:rPr>
                <a:t>PCS变流器</a:t>
              </a:r>
              <a:endPara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8" name="TextBox 21"/>
            <p:cNvSpPr txBox="1"/>
            <p:nvPr/>
          </p:nvSpPr>
          <p:spPr>
            <a:xfrm>
              <a:off x="15445" y="2379"/>
              <a:ext cx="2039" cy="57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-122"/>
                  <a:ea typeface="微软雅黑" charset="-122"/>
                </a:rPr>
                <a:t>EMS能量管理系统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251585" y="2388870"/>
            <a:ext cx="4110990" cy="2755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charset="0"/>
                <a:ea typeface="微软雅黑" charset="0"/>
              </a:rPr>
              <a:t>核心在于：</a:t>
            </a:r>
            <a:r>
              <a:rPr lang="zh-CN" altLang="en-US" sz="1200">
                <a:solidFill>
                  <a:srgbClr val="0070C0"/>
                </a:solidFill>
                <a:effectLst/>
                <a:latin typeface="微软雅黑" charset="0"/>
                <a:ea typeface="微软雅黑" charset="0"/>
              </a:rPr>
              <a:t>安全性 + 循环寿命 + 成本控制</a:t>
            </a:r>
            <a:endParaRPr lang="zh-CN" altLang="en-US" sz="1200">
              <a:solidFill>
                <a:srgbClr val="0070C0"/>
              </a:solidFill>
              <a:effectLst/>
              <a:latin typeface="微软雅黑" charset="0"/>
              <a:ea typeface="微软雅黑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203325" y="3952875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AutoShape 103"/>
          <p:cNvSpPr>
            <a:spLocks noChangeArrowheads="1"/>
          </p:cNvSpPr>
          <p:nvPr/>
        </p:nvSpPr>
        <p:spPr bwMode="auto">
          <a:xfrm>
            <a:off x="1203325" y="2764155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中游（系统集成）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12215" y="3261360"/>
            <a:ext cx="4110990" cy="301925"/>
            <a:chOff x="10993" y="1535"/>
            <a:chExt cx="6474" cy="582"/>
          </a:xfrm>
        </p:grpSpPr>
        <p:sp>
          <p:nvSpPr>
            <p:cNvPr id="36" name="TextBox 20"/>
            <p:cNvSpPr txBox="1"/>
            <p:nvPr/>
          </p:nvSpPr>
          <p:spPr>
            <a:xfrm>
              <a:off x="10993" y="1535"/>
              <a:ext cx="1957" cy="5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-122"/>
                  <a:ea typeface="微软雅黑" charset="-122"/>
                  <a:cs typeface="Arial" panose="020B0604020202090204" pitchFamily="34" charset="0"/>
                </a:rPr>
                <a:t>储能系统集成</a:t>
              </a:r>
              <a:endPara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endParaRPr>
            </a:p>
          </p:txBody>
        </p:sp>
        <p:sp>
          <p:nvSpPr>
            <p:cNvPr id="37" name="TextBox 21"/>
            <p:cNvSpPr txBox="1"/>
            <p:nvPr/>
          </p:nvSpPr>
          <p:spPr>
            <a:xfrm>
              <a:off x="13013" y="1539"/>
              <a:ext cx="2100" cy="5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-122"/>
                  <a:ea typeface="微软雅黑" charset="-122"/>
                </a:rPr>
                <a:t>储能电站建设</a:t>
              </a:r>
              <a:endPara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endParaRPr>
            </a:p>
          </p:txBody>
        </p:sp>
        <p:sp>
          <p:nvSpPr>
            <p:cNvPr id="39" name="TextBox 21"/>
            <p:cNvSpPr txBox="1"/>
            <p:nvPr/>
          </p:nvSpPr>
          <p:spPr>
            <a:xfrm>
              <a:off x="15176" y="1542"/>
              <a:ext cx="2291" cy="57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rgbClr val="FFFFFF"/>
            </a:lnRef>
            <a:fillRef idx="3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tIns="90000" bIns="90000" rtlCol="0">
              <a:noAutofit/>
            </a:bodyPr>
            <a:lstStyle>
              <a:defPPr>
                <a:defRPr lang="zh-CN"/>
              </a:defPPr>
              <a:lvl1pPr algn="ctr">
                <a:defRPr sz="1200" b="1">
                  <a:latin typeface="微软雅黑" charset="-122"/>
                  <a:ea typeface="微软雅黑" charset="-122"/>
                  <a:cs typeface="Arial" panose="020B0604020202090204" pitchFamily="34" charset="0"/>
                </a:defRPr>
              </a:lvl1pPr>
            </a:lstStyle>
            <a:p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charset="-122"/>
                  <a:ea typeface="微软雅黑" charset="-122"/>
                </a:rPr>
                <a:t>能源管理平台</a:t>
              </a:r>
              <a:endPara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216025" y="3981450"/>
            <a:ext cx="3194685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系统集成能力成为核心竞争力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1233805" y="5196205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AutoShape 103"/>
          <p:cNvSpPr>
            <a:spLocks noChangeArrowheads="1"/>
          </p:cNvSpPr>
          <p:nvPr/>
        </p:nvSpPr>
        <p:spPr bwMode="auto">
          <a:xfrm>
            <a:off x="1224915" y="435991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下</a:t>
            </a:r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游（应用场景）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3" name="TextBox 20"/>
          <p:cNvSpPr txBox="1"/>
          <p:nvPr/>
        </p:nvSpPr>
        <p:spPr>
          <a:xfrm>
            <a:off x="1224915" y="4833620"/>
            <a:ext cx="69342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光伏配储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246505" y="5224780"/>
            <a:ext cx="391922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储能需求随</a:t>
            </a: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新能源渗透率</a:t>
            </a: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提升</a:t>
            </a:r>
            <a:r>
              <a:rPr lang="zh-CN" altLang="en-US" sz="1300">
                <a:solidFill>
                  <a:srgbClr val="FF0000"/>
                </a:solidFill>
                <a:latin typeface="微软雅黑" charset="-122"/>
                <a:ea typeface="微软雅黑" charset="-122"/>
              </a:rPr>
              <a:t>持续增长</a:t>
            </a:r>
            <a:endParaRPr lang="zh-CN" altLang="en-US" sz="1300">
              <a:solidFill>
                <a:srgbClr val="FF000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6" name="Rectangle 5"/>
          <p:cNvSpPr/>
          <p:nvPr/>
        </p:nvSpPr>
        <p:spPr>
          <a:xfrm>
            <a:off x="661035" y="1497330"/>
            <a:ext cx="473075" cy="4048125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90000" bIns="9000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rPr>
              <a:t>储能电站</a:t>
            </a: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产业链</a:t>
            </a:r>
            <a:endParaRPr lang="zh-CN" altLang="en-US" sz="2600" b="1" cap="all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649855" y="5981700"/>
            <a:ext cx="6494780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9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储能电站核心价值：</a:t>
            </a:r>
            <a:r>
              <a:rPr lang="zh-CN" altLang="en-US" sz="2000" b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提升新能源消纳能力与电网稳定性</a:t>
            </a:r>
            <a:endParaRPr lang="zh-CN" altLang="en-US" sz="2000" b="1"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微软雅黑" charset="-122"/>
              <a:ea typeface="微软雅黑" charset="-122"/>
              <a:cs typeface="微软雅黑" charset="-122"/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1212215" y="3602355"/>
            <a:ext cx="1242695" cy="299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电源侧储能</a:t>
            </a:r>
            <a:endParaRPr lang="zh-CN" altLang="en-US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2494915" y="3604430"/>
            <a:ext cx="1333500" cy="299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电网侧储能</a:t>
            </a:r>
            <a:endParaRPr lang="zh-CN" altLang="en-US" sz="9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3868420" y="3605987"/>
            <a:ext cx="1454785" cy="295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用户侧储能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5800" y="4828540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数据中心备用电源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3639185" y="4825365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电网调峰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5" name="TextBox 20"/>
          <p:cNvSpPr txBox="1"/>
          <p:nvPr/>
        </p:nvSpPr>
        <p:spPr>
          <a:xfrm>
            <a:off x="2794000" y="4827270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工商业储能</a:t>
            </a:r>
            <a:endParaRPr lang="zh-CN" altLang="en-US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6" name="TextBox 20"/>
          <p:cNvSpPr txBox="1"/>
          <p:nvPr/>
        </p:nvSpPr>
        <p:spPr>
          <a:xfrm>
            <a:off x="1951355" y="4834890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风电配储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7" name="Oval 1"/>
          <p:cNvSpPr/>
          <p:nvPr/>
        </p:nvSpPr>
        <p:spPr>
          <a:xfrm>
            <a:off x="6929755" y="3837940"/>
            <a:ext cx="4527550" cy="1504315"/>
          </a:xfrm>
          <a:prstGeom prst="ellipse">
            <a:avLst/>
          </a:prstGeom>
          <a:solidFill>
            <a:schemeClr val="accent2"/>
          </a:solidFill>
          <a:ln w="76200" cap="flat">
            <a:solidFill>
              <a:schemeClr val="bg1"/>
            </a:solidFill>
            <a:prstDash val="solid"/>
            <a:miter/>
          </a:ln>
          <a:effectLst>
            <a:outerShdw blurRad="292100" dist="152400" dir="5400000" algn="ctr" rotWithShape="0">
              <a:srgbClr val="000000">
                <a:alpha val="24000"/>
              </a:srgbClr>
            </a:outerShdw>
          </a:effectLst>
        </p:spPr>
        <p:txBody>
          <a:bodyPr rtlCol="0" anchor="ctr"/>
          <a:p>
            <a:pPr algn="l"/>
            <a:endParaRPr lang="en-ID">
              <a:solidFill>
                <a:schemeClr val="accent1">
                  <a:lumMod val="40000"/>
                  <a:lumOff val="6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28" name="Rectangle 2"/>
          <p:cNvSpPr/>
          <p:nvPr/>
        </p:nvSpPr>
        <p:spPr>
          <a:xfrm>
            <a:off x="7822565" y="4064635"/>
            <a:ext cx="2644775" cy="144780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政策</a:t>
            </a:r>
            <a:r>
              <a:rPr spc="12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charset="0"/>
                <a:ea typeface="微软雅黑" charset="0"/>
                <a:cs typeface="思源黑体 CN Medium" pitchFamily="34" charset="-122"/>
              </a:rPr>
              <a:t>驱动明显</a:t>
            </a:r>
            <a:endParaRPr spc="12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安全</a:t>
            </a:r>
            <a:r>
              <a:rPr spc="12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charset="0"/>
                <a:ea typeface="微软雅黑" charset="0"/>
                <a:cs typeface="思源黑体 CN Medium" pitchFamily="34" charset="-122"/>
              </a:rPr>
              <a:t>要求高</a:t>
            </a:r>
            <a:endParaRPr spc="12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运维能力重要</a:t>
            </a:r>
            <a:endParaRPr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8000419" y="3465381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思源黑体 CN Medium" pitchFamily="34" charset="-122"/>
                <a:sym typeface="+mn-ea"/>
              </a:rPr>
              <a:t>产业特征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0"/>
              <a:ea typeface="微软雅黑" charset="0"/>
              <a:cs typeface="思源黑体 CN Medium" pitchFamily="34" charset="-122"/>
              <a:sym typeface="+mn-ea"/>
            </a:endParaRPr>
          </a:p>
        </p:txBody>
      </p:sp>
      <p:sp>
        <p:nvSpPr>
          <p:cNvPr id="30" name="Rounded Rectangle 65"/>
          <p:cNvSpPr/>
          <p:nvPr/>
        </p:nvSpPr>
        <p:spPr>
          <a:xfrm>
            <a:off x="6454140" y="1695450"/>
            <a:ext cx="5315585" cy="1454150"/>
          </a:xfrm>
          <a:prstGeom prst="roundRect">
            <a:avLst/>
          </a:prstGeom>
          <a:solidFill>
            <a:srgbClr val="EBF4F5"/>
          </a:solidFill>
          <a:ln w="12700">
            <a:solidFill>
              <a:srgbClr val="C8DC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sz="240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8" name="Rectangle 2"/>
          <p:cNvSpPr/>
          <p:nvPr/>
        </p:nvSpPr>
        <p:spPr>
          <a:xfrm>
            <a:off x="6610985" y="1712595"/>
            <a:ext cx="5075555" cy="163576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大容量化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：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电站规模持续提升，向GWh级发展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长时储能化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：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4小时以上长时储能需求快速增长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系统集成化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：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储能向</a:t>
            </a:r>
            <a:r>
              <a:rPr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“电池 + PCS + EMS + 温控”</a:t>
            </a:r>
            <a:endParaRPr sz="1400" b="1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indent="0" algn="l">
              <a:lnSpc>
                <a:spcPct val="120000"/>
              </a:lnSpc>
              <a:buFont typeface="Wingdings" panose="05000000000000000000" charset="0"/>
              <a:buNone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一体化升级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智能化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：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AI调度、虚拟电厂与智慧运维持续发展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7962319" y="1263836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思源黑体 CN Medium" pitchFamily="34" charset="-122"/>
                <a:sym typeface="+mn-ea"/>
              </a:rPr>
              <a:t>发展趋势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思源黑体 CN Medium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762000" y="1743075"/>
            <a:ext cx="2540000" cy="337058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1743075"/>
            <a:ext cx="2540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89000" y="3037840"/>
            <a:ext cx="2286000" cy="27666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锂离子电池</a:t>
            </a:r>
            <a:endParaRPr lang="en-US" sz="1100"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4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当前主流路线，具备成熟度高、响应快、产业链完善等优势。</a:t>
            </a:r>
            <a:endParaRPr lang="en-US" sz="14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3429000" y="1743075"/>
            <a:ext cx="2540000" cy="337058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29000" y="1743075"/>
            <a:ext cx="2540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556000" y="2784475"/>
            <a:ext cx="2286000" cy="30200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钠离子电池</a:t>
            </a:r>
            <a:endParaRPr lang="en-US" sz="1100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4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具备低成本、高安全性与低温性能优势。</a:t>
            </a:r>
            <a:endParaRPr lang="en-US" sz="14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096000" y="1743075"/>
            <a:ext cx="2540000" cy="337058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096000" y="1743075"/>
            <a:ext cx="2540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23000" y="2784475"/>
            <a:ext cx="2286000" cy="30200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全钒液流电池</a:t>
            </a:r>
            <a:endParaRPr lang="en-US" sz="1100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4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适用于长时、大容量储能场景。</a:t>
            </a:r>
            <a:endParaRPr lang="en-US" sz="14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763000" y="1743075"/>
            <a:ext cx="2540000" cy="337058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763000" y="1743075"/>
            <a:ext cx="2540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8890000" y="2784475"/>
            <a:ext cx="2286000" cy="30200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压缩空气储能</a:t>
            </a:r>
            <a:endParaRPr lang="en-US" sz="1100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4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适合超长时储能与大规模电网调峰。</a:t>
            </a:r>
            <a:endParaRPr lang="en-US" sz="14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+mn-ea"/>
                </a:rPr>
                <a:t>技术路线与产业现状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0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9" name="AutoShape 4"/>
          <p:cNvSpPr/>
          <p:nvPr/>
        </p:nvSpPr>
        <p:spPr>
          <a:xfrm>
            <a:off x="762000" y="901065"/>
            <a:ext cx="10668000" cy="696595"/>
          </a:xfrm>
          <a:prstGeom prst="roundRect">
            <a:avLst>
              <a:gd name="adj" fmla="val 1111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20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985520"/>
            <a:ext cx="508000" cy="508000"/>
          </a:xfrm>
          <a:prstGeom prst="rect">
            <a:avLst/>
          </a:prstGeom>
        </p:spPr>
      </p:pic>
      <p:sp>
        <p:nvSpPr>
          <p:cNvPr id="21" name="AutoShape 6"/>
          <p:cNvSpPr/>
          <p:nvPr/>
        </p:nvSpPr>
        <p:spPr>
          <a:xfrm>
            <a:off x="1778000" y="1020445"/>
            <a:ext cx="9271000" cy="384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50000"/>
              </a:lnSpc>
              <a:defRPr/>
            </a:pPr>
            <a:r>
              <a:rPr lang="en-US" sz="1600" i="0" u="none" strike="noStrike"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储能电站正</a:t>
            </a:r>
            <a:r>
              <a:rPr lang="en-US" sz="16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由新能源配套设施升级为新型电力系统的重要支撑。</a:t>
            </a:r>
            <a:endParaRPr lang="en-US" sz="16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2" name="图片 21" descr="截屏2026-05-12 11.34.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150" y="1923415"/>
            <a:ext cx="2285365" cy="1774825"/>
          </a:xfrm>
          <a:prstGeom prst="rect">
            <a:avLst/>
          </a:prstGeom>
        </p:spPr>
      </p:pic>
      <p:pic>
        <p:nvPicPr>
          <p:cNvPr id="23" name="图片 22" descr="截屏2026-05-12 11.35.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0440" y="1923415"/>
            <a:ext cx="2381885" cy="1771015"/>
          </a:xfrm>
          <a:prstGeom prst="rect">
            <a:avLst/>
          </a:prstGeom>
        </p:spPr>
      </p:pic>
      <p:pic>
        <p:nvPicPr>
          <p:cNvPr id="24" name="图片 23" descr="20251114141731268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2355" y="1927860"/>
            <a:ext cx="2435225" cy="1768475"/>
          </a:xfrm>
          <a:prstGeom prst="rect">
            <a:avLst/>
          </a:prstGeom>
        </p:spPr>
      </p:pic>
      <p:pic>
        <p:nvPicPr>
          <p:cNvPr id="25" name="图片 24" descr="01f19a4c-9e15-4fc6-b0eb-50a58735eb8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7610" y="1930400"/>
            <a:ext cx="2435225" cy="1764665"/>
          </a:xfrm>
          <a:prstGeom prst="rect">
            <a:avLst/>
          </a:prstGeom>
        </p:spPr>
      </p:pic>
      <p:sp>
        <p:nvSpPr>
          <p:cNvPr id="26" name="AutoShape 22"/>
          <p:cNvSpPr/>
          <p:nvPr/>
        </p:nvSpPr>
        <p:spPr>
          <a:xfrm>
            <a:off x="753745" y="5606415"/>
            <a:ext cx="10676890" cy="105727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7" name="AutoShape 13"/>
          <p:cNvSpPr/>
          <p:nvPr/>
        </p:nvSpPr>
        <p:spPr>
          <a:xfrm>
            <a:off x="753745" y="5614035"/>
            <a:ext cx="10677525" cy="762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3745" y="5235575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产业规模与现状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7880" y="5720080"/>
            <a:ext cx="593280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预计2026年全球新型储能新增装机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超过450GWh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中国新增装机预计达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200–260GWh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54165" y="5707380"/>
            <a:ext cx="60960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  <a:sym typeface="+mn-ea"/>
              </a:rPr>
              <a:t>行业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正式迈入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“TWh</a:t>
            </a:r>
            <a:r>
              <a:rPr lang="en-US" altLang="zh-CN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（全球锂电产业）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时代”</a:t>
            </a:r>
            <a:endParaRPr lang="zh-CN" altLang="en-US" sz="1500" b="1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  <a:sym typeface="+mn-ea"/>
              </a:rPr>
              <a:t>商业模式由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“政策驱动”</a:t>
            </a:r>
            <a:r>
              <a:rPr lang="zh-CN" altLang="en-US" sz="1500">
                <a:latin typeface="微软雅黑" charset="0"/>
                <a:ea typeface="微软雅黑" charset="0"/>
                <a:cs typeface="微软雅黑" charset="0"/>
                <a:sym typeface="+mn-ea"/>
              </a:rPr>
              <a:t>转向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“市场化盈利驱动”</a:t>
            </a:r>
            <a:endParaRPr lang="zh-CN" altLang="en-US" sz="15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储能电站技术路线</a:t>
              </a:r>
              <a:endParaRPr lang="zh-CN" altLang="en-US" sz="2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aphicFrame>
        <p:nvGraphicFramePr>
          <p:cNvPr id="9" name="表格 8"/>
          <p:cNvGraphicFramePr/>
          <p:nvPr>
            <p:custDataLst>
              <p:tags r:id="rId7"/>
            </p:custDataLst>
          </p:nvPr>
        </p:nvGraphicFramePr>
        <p:xfrm>
          <a:off x="372745" y="986155"/>
          <a:ext cx="11409680" cy="55664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996440"/>
                <a:gridCol w="2567305"/>
                <a:gridCol w="2282190"/>
                <a:gridCol w="2281555"/>
                <a:gridCol w="2282190"/>
              </a:tblGrid>
              <a:tr h="927735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技术路线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典型性能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技术指标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成本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材料特征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寿命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安全性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技术趋势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磷酸铁锂储能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0.5C–1C；2–4h；系统效率约85%–92%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产业链成熟，度电成本最低；电芯占成本核心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循环寿命6000–10000次；热失控防护要求高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314Ah/500Ah大电芯、液冷、构网型PCS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钠离子电池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能量密度约100–160Wh/kg；低温性能较好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钠资源丰富；材料成本潜在低于锂电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循环寿命约3000–6000次；安全性较高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低温/短时储能、工商业备电、锂电补充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全钒液流电池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4–10h长时储能；系统效率约65%–80%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电解液可循环利用；初始投资高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循环寿命15000次以上；本征安全性高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长时储能、共享储能、模块化电堆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压缩空气储能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100MW级；4–10h+；系统效率约50%–70%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土建与储气空间投入高；适合大规模电网调峰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机械系统寿命长；选址与密封安全要求高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300MW级项目、盐穴/人工硐室、绝热技术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飞轮/超级电容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毫秒级响应；高功率、短时支撑；效率约90%+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功率型成本高，不适合长时能量存储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循环寿命可达10万次以上；机械安全要求高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调频、轨交再生制动、数据中心瞬态支撑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762000" y="1177925"/>
            <a:ext cx="3334385" cy="475869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6000" y="349567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电池供应商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52500" y="3777615"/>
            <a:ext cx="3070860" cy="2018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300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宁德时代、比亚迪、亿纬锂能</a:t>
            </a:r>
            <a:endParaRPr lang="en-US" sz="1300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市场集中度持续提升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91990" y="1179195"/>
            <a:ext cx="3334385" cy="475742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745990" y="349694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系统集成商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745990" y="4017645"/>
            <a:ext cx="291719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阳光电源、海辰储能、科士达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具备系统集成与海外拓展能力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产业格局与代表企业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3" name="AutoShape 8"/>
          <p:cNvSpPr/>
          <p:nvPr/>
        </p:nvSpPr>
        <p:spPr>
          <a:xfrm>
            <a:off x="8181975" y="1178560"/>
            <a:ext cx="3334385" cy="475742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4" name="AutoShape 10"/>
          <p:cNvSpPr/>
          <p:nvPr/>
        </p:nvSpPr>
        <p:spPr>
          <a:xfrm>
            <a:off x="8435975" y="349631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跨界科技企业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5" name="AutoShape 11"/>
          <p:cNvSpPr/>
          <p:nvPr/>
        </p:nvSpPr>
        <p:spPr>
          <a:xfrm>
            <a:off x="8435975" y="4017010"/>
            <a:ext cx="2867025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3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3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华为数字能源、远景能源</a:t>
            </a:r>
            <a:endParaRPr lang="en-US" sz="13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  <a:defRPr/>
            </a:pPr>
            <a:r>
              <a:rPr lang="en-US" sz="13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加速布局智慧储能与能源互联网</a:t>
            </a:r>
            <a:endParaRPr lang="en-US" sz="13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7"/>
            </p:custDataLst>
          </p:nvPr>
        </p:nvSpPr>
        <p:spPr>
          <a:xfrm rot="5400000">
            <a:off x="2038985" y="590613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椭圆 23"/>
          <p:cNvSpPr/>
          <p:nvPr>
            <p:custDataLst>
              <p:tags r:id="rId8"/>
            </p:custDataLst>
          </p:nvPr>
        </p:nvSpPr>
        <p:spPr>
          <a:xfrm rot="16200000">
            <a:off x="9750425" y="5890260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1355" y="6087110"/>
            <a:ext cx="11151870" cy="506730"/>
          </a:xfrm>
          <a:prstGeom prst="rect">
            <a:avLst/>
          </a:prstGeom>
          <a:effectLst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储能产业竞争正从</a:t>
            </a:r>
            <a:r>
              <a:rPr lang="zh-CN" altLang="en-US" b="1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单一设备制造</a:t>
            </a:r>
            <a:r>
              <a:rPr lang="zh-CN" altLang="en-US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转向</a:t>
            </a:r>
            <a:r>
              <a:rPr lang="zh-CN" altLang="en-US" b="1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系统集成、场景运营</a:t>
            </a:r>
            <a:r>
              <a:rPr lang="zh-CN" altLang="en-US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与</a:t>
            </a:r>
            <a:r>
              <a:rPr lang="zh-CN" altLang="en-US" b="1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全球化综合能力竞争</a:t>
            </a:r>
            <a:endParaRPr lang="zh-CN" altLang="en-US" b="1">
              <a:solidFill>
                <a:srgbClr val="2BAFDD"/>
              </a:solidFill>
              <a:effectLst/>
              <a:latin typeface="微软雅黑" charset="-122"/>
              <a:ea typeface="微软雅黑" charset="-122"/>
              <a:cs typeface="微软雅黑" charset="-122"/>
            </a:endParaRPr>
          </a:p>
        </p:txBody>
      </p:sp>
      <p:pic>
        <p:nvPicPr>
          <p:cNvPr id="2" name="Picture 8"/>
          <p:cNvPicPr>
            <a:picLocks noChangeAspect="1"/>
          </p:cNvPicPr>
          <p:nvPr/>
        </p:nvPicPr>
        <p:blipFill>
          <a:blip r:embed="rId9"/>
          <a:srcRect l="3304" r="3304"/>
          <a:stretch>
            <a:fillRect/>
          </a:stretch>
        </p:blipFill>
        <p:spPr>
          <a:xfrm>
            <a:off x="1188085" y="1416685"/>
            <a:ext cx="1257300" cy="116078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 l="12499" r="12500"/>
          <a:stretch>
            <a:fillRect/>
          </a:stretch>
        </p:blipFill>
        <p:spPr>
          <a:xfrm>
            <a:off x="2639695" y="1507490"/>
            <a:ext cx="1137285" cy="85344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rcRect l="11858" r="11858"/>
          <a:stretch>
            <a:fillRect/>
          </a:stretch>
        </p:blipFill>
        <p:spPr>
          <a:xfrm>
            <a:off x="4789170" y="1343660"/>
            <a:ext cx="1501775" cy="85534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" name="图片 2" descr="截屏2026-05-12 11.48.05"/>
          <p:cNvPicPr>
            <a:picLocks noChangeAspect="1"/>
          </p:cNvPicPr>
          <p:nvPr/>
        </p:nvPicPr>
        <p:blipFill>
          <a:blip r:embed="rId12"/>
          <a:srcRect t="15900" b="13218"/>
          <a:stretch>
            <a:fillRect/>
          </a:stretch>
        </p:blipFill>
        <p:spPr>
          <a:xfrm>
            <a:off x="6405245" y="1343660"/>
            <a:ext cx="1257935" cy="852805"/>
          </a:xfrm>
          <a:prstGeom prst="rect">
            <a:avLst/>
          </a:prstGeom>
        </p:spPr>
      </p:pic>
      <p:pic>
        <p:nvPicPr>
          <p:cNvPr id="5" name="图片 4" descr="截屏2026-05-12 11.48.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0" y="2269490"/>
            <a:ext cx="1257300" cy="936625"/>
          </a:xfrm>
          <a:prstGeom prst="rect">
            <a:avLst/>
          </a:prstGeom>
        </p:spPr>
      </p:pic>
      <p:pic>
        <p:nvPicPr>
          <p:cNvPr id="19" name="图片 18" descr="截屏2026-05-12 11.49.3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58645" y="2404745"/>
            <a:ext cx="1258570" cy="702310"/>
          </a:xfrm>
          <a:prstGeom prst="rect">
            <a:avLst/>
          </a:prstGeom>
        </p:spPr>
      </p:pic>
      <p:pic>
        <p:nvPicPr>
          <p:cNvPr id="20" name="图片 19" descr="截屏2026-05-12 11.47.0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92745" y="1452880"/>
            <a:ext cx="3698875" cy="151320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>
            <p:custDataLst>
              <p:tags r:id="rId1"/>
            </p:custDataLst>
          </p:nvPr>
        </p:nvSpPr>
        <p:spPr>
          <a:xfrm>
            <a:off x="2400935" y="576961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62000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2735580" y="562165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国内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523365" y="142748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电网侧储能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规模化加速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工商业储能进入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快速增长阶段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储能</a:t>
            </a:r>
            <a:r>
              <a:rPr lang="en-US" sz="15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由“配储”向独立价值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转变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液冷系统加速替代风冷方案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1500V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高压平台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成为主流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大容量电芯</a:t>
            </a: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（500Ah+）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持续渗透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长时储能技术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商业化提速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辅助服务与现货市场机制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持续完善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“储能+光伏+充电”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一体化模式兴起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中国企业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加快海外市场布局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6550025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储能电站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-：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国内外发展趋势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pic>
        <p:nvPicPr>
          <p:cNvPr id="24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1320165"/>
            <a:ext cx="406400" cy="406400"/>
          </a:xfrm>
          <a:prstGeom prst="rect">
            <a:avLst/>
          </a:prstGeom>
        </p:spPr>
      </p:pic>
      <p:pic>
        <p:nvPicPr>
          <p:cNvPr id="25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85485" y="2987675"/>
            <a:ext cx="959485" cy="959485"/>
          </a:xfrm>
          <a:prstGeom prst="rect">
            <a:avLst/>
          </a:prstGeom>
        </p:spPr>
      </p:pic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8527415" y="575564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AutoShape 18"/>
          <p:cNvSpPr/>
          <p:nvPr/>
        </p:nvSpPr>
        <p:spPr>
          <a:xfrm>
            <a:off x="8862060" y="560768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国外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19"/>
          <p:cNvSpPr/>
          <p:nvPr/>
        </p:nvSpPr>
        <p:spPr>
          <a:xfrm>
            <a:off x="7279005" y="1265555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欧洲、中东、澳洲成为核心增量市场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电网灵活性需求推动大型储能建设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用户侧储能渗透率持续提升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长时储能与构网型储能加速发展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安全标准与系统认证要求提高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智能化储能管理平台持续升级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海外本地化产能建设加速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储能参与电力市场机制更加成熟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共享储能与聚合运营模式持续发展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pic>
        <p:nvPicPr>
          <p:cNvPr id="30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1640" y="1158240"/>
            <a:ext cx="406400" cy="4064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523365" y="6308725"/>
            <a:ext cx="9387205" cy="38354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700">
                <a:latin typeface="微软雅黑" charset="0"/>
                <a:ea typeface="微软雅黑" charset="0"/>
              </a:rPr>
              <a:t>储能正由新能源</a:t>
            </a:r>
            <a:r>
              <a:rPr lang="zh-CN" altLang="en-US" sz="1900">
                <a:solidFill>
                  <a:srgbClr val="FF6600"/>
                </a:solidFill>
                <a:latin typeface="微软雅黑" charset="0"/>
                <a:ea typeface="微软雅黑" charset="0"/>
              </a:rPr>
              <a:t>“配套环节”</a:t>
            </a:r>
            <a:r>
              <a:rPr sz="1700">
                <a:latin typeface="微软雅黑" charset="0"/>
                <a:ea typeface="微软雅黑" charset="0"/>
              </a:rPr>
              <a:t>升级为</a:t>
            </a:r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新型电力系统核心基础设施与价值枢纽</a:t>
            </a:r>
            <a:endParaRPr lang="zh-CN" altLang="en-US" sz="190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9" name="矩形 8"/>
          <p:cNvSpPr/>
          <p:nvPr/>
        </p:nvSpPr>
        <p:spPr>
          <a:xfrm>
            <a:off x="0" y="1681381"/>
            <a:ext cx="2934095" cy="3495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5430" y="1681480"/>
            <a:ext cx="5576570" cy="349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/Users/qian/Desktop/distributed-energy-resource-management-systems.jpgdistributed-energy-resource-management-systems"/>
          <p:cNvPicPr>
            <a:picLocks noChangeAspect="1"/>
          </p:cNvPicPr>
          <p:nvPr/>
        </p:nvPicPr>
        <p:blipFill>
          <a:blip r:embed="rId4"/>
          <a:srcRect t="10964" b="10964"/>
          <a:stretch>
            <a:fillRect/>
          </a:stretch>
        </p:blipFill>
        <p:spPr>
          <a:xfrm>
            <a:off x="397905" y="1681381"/>
            <a:ext cx="6323809" cy="34952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81165" y="3429000"/>
            <a:ext cx="54571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分布式能源</a:t>
            </a:r>
            <a:endParaRPr lang="zh-CN" altLang="en-US" sz="5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圆角矩形 18"/>
          <p:cNvSpPr/>
          <p:nvPr/>
        </p:nvSpPr>
        <p:spPr>
          <a:xfrm>
            <a:off x="1181735" y="2462530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分布式能源：能源系统协同重要方向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75" name="AutoShape 103"/>
          <p:cNvSpPr>
            <a:spLocks noChangeArrowheads="1"/>
          </p:cNvSpPr>
          <p:nvPr/>
        </p:nvSpPr>
        <p:spPr bwMode="auto">
          <a:xfrm>
            <a:off x="1181735" y="160909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上游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（核心设备）</a:t>
            </a:r>
            <a:endParaRPr lang="en-US" altLang="zh-CN"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51585" y="2500630"/>
            <a:ext cx="4110990" cy="2914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设备效率决定系统经济性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203325" y="3724275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AutoShape 103"/>
          <p:cNvSpPr>
            <a:spLocks noChangeArrowheads="1"/>
          </p:cNvSpPr>
          <p:nvPr/>
        </p:nvSpPr>
        <p:spPr bwMode="auto">
          <a:xfrm>
            <a:off x="1203325" y="2875915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中游（</a:t>
            </a:r>
            <a:r>
              <a:rPr 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系统建设</a:t>
            </a:r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216025" y="3752850"/>
            <a:ext cx="3194685" cy="2914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zh-CN" altLang="en-US" sz="13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核心能力</a:t>
            </a:r>
            <a:r>
              <a:rPr lang="en-US" altLang="zh-CN" sz="13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：</a:t>
            </a:r>
            <a:r>
              <a:rPr lang="zh-CN" altLang="en-US" sz="1300">
                <a:solidFill>
                  <a:srgbClr val="0070C0"/>
                </a:solidFill>
                <a:latin typeface="微软雅黑" charset="-122"/>
                <a:ea typeface="微软雅黑" charset="-122"/>
              </a:rPr>
              <a:t>“源网荷储”协同调度</a:t>
            </a:r>
            <a:endParaRPr lang="zh-CN" altLang="en-US" sz="1300">
              <a:solidFill>
                <a:srgbClr val="0070C0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1233805" y="4980940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AutoShape 103"/>
          <p:cNvSpPr>
            <a:spLocks noChangeArrowheads="1"/>
          </p:cNvSpPr>
          <p:nvPr/>
        </p:nvSpPr>
        <p:spPr bwMode="auto">
          <a:xfrm>
            <a:off x="1224915" y="413385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下</a:t>
            </a:r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游（应用场景）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3" name="TextBox 20"/>
          <p:cNvSpPr txBox="1"/>
          <p:nvPr/>
        </p:nvSpPr>
        <p:spPr>
          <a:xfrm>
            <a:off x="1224915" y="4614545"/>
            <a:ext cx="69342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工业园区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246505" y="5009515"/>
            <a:ext cx="391922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推动用户侧能源自主化发展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6" name="Rectangle 5"/>
          <p:cNvSpPr/>
          <p:nvPr/>
        </p:nvSpPr>
        <p:spPr>
          <a:xfrm>
            <a:off x="661035" y="1609090"/>
            <a:ext cx="473075" cy="3722370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90000" bIns="9000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rPr>
              <a:t>分布式能源</a:t>
            </a: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产业链</a:t>
            </a:r>
            <a:endParaRPr lang="zh-CN" altLang="en-US" sz="2600" b="1" cap="all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992120" y="6041390"/>
            <a:ext cx="6494780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9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分布式能源核心方向：</a:t>
            </a:r>
            <a:r>
              <a:rPr lang="zh-CN" altLang="en-US" sz="2000" b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能源本地化 + 系统协同化</a:t>
            </a:r>
            <a:endParaRPr lang="zh-CN" altLang="en-US" sz="2000" b="1"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微软雅黑" charset="-122"/>
              <a:ea typeface="微软雅黑" charset="-122"/>
              <a:cs typeface="微软雅黑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5800" y="4613275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零碳园区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3674110" y="4613910"/>
            <a:ext cx="78994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公共建筑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5" name="TextBox 20"/>
          <p:cNvSpPr txBox="1"/>
          <p:nvPr/>
        </p:nvSpPr>
        <p:spPr>
          <a:xfrm>
            <a:off x="2867660" y="4615815"/>
            <a:ext cx="77216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数据中心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6" name="TextBox 20"/>
          <p:cNvSpPr txBox="1"/>
          <p:nvPr/>
        </p:nvSpPr>
        <p:spPr>
          <a:xfrm>
            <a:off x="1951355" y="4615815"/>
            <a:ext cx="88900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商业综合体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7" name="Oval 1"/>
          <p:cNvSpPr/>
          <p:nvPr/>
        </p:nvSpPr>
        <p:spPr>
          <a:xfrm>
            <a:off x="6661150" y="3949700"/>
            <a:ext cx="5001260" cy="1504315"/>
          </a:xfrm>
          <a:prstGeom prst="ellipse">
            <a:avLst/>
          </a:prstGeom>
          <a:solidFill>
            <a:schemeClr val="accent2"/>
          </a:solidFill>
          <a:ln w="76200" cap="flat">
            <a:solidFill>
              <a:schemeClr val="bg1"/>
            </a:solidFill>
            <a:prstDash val="solid"/>
            <a:miter/>
          </a:ln>
          <a:effectLst>
            <a:outerShdw blurRad="292100" dist="152400" dir="5400000" algn="ctr" rotWithShape="0">
              <a:srgbClr val="000000">
                <a:alpha val="24000"/>
              </a:srgbClr>
            </a:outerShdw>
          </a:effectLst>
        </p:spPr>
        <p:txBody>
          <a:bodyPr rtlCol="0" anchor="ctr"/>
          <a:p>
            <a:pPr algn="l"/>
            <a:endParaRPr lang="en-ID">
              <a:solidFill>
                <a:schemeClr val="accent1">
                  <a:lumMod val="40000"/>
                  <a:lumOff val="6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28" name="Rectangle 2"/>
          <p:cNvSpPr/>
          <p:nvPr/>
        </p:nvSpPr>
        <p:spPr>
          <a:xfrm>
            <a:off x="7125970" y="4187190"/>
            <a:ext cx="3989705" cy="144780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ctr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随着</a:t>
            </a:r>
            <a:r>
              <a:rPr b="1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Medium" pitchFamily="34" charset="-122"/>
              </a:rPr>
              <a:t>工业园区</a:t>
            </a:r>
            <a:r>
              <a:rPr lang="en-US" b="1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Medium" pitchFamily="34" charset="-122"/>
              </a:rPr>
              <a:t>、</a:t>
            </a:r>
            <a:r>
              <a:rPr b="1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Medium" pitchFamily="34" charset="-122"/>
              </a:rPr>
              <a:t>商业建筑</a:t>
            </a:r>
            <a:r>
              <a:rPr lang="en-US" b="1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Medium" pitchFamily="34" charset="-122"/>
              </a:rPr>
              <a:t>、</a:t>
            </a:r>
            <a:r>
              <a:rPr b="1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cs typeface="思源黑体 CN Medium" pitchFamily="34" charset="-122"/>
              </a:rPr>
              <a:t>数据中心</a:t>
            </a:r>
            <a:r>
              <a:rPr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等场景能源需求增长，推动分布式能源快速发展</a:t>
            </a:r>
            <a:endParaRPr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8000419" y="3577141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思源黑体 CN Medium" pitchFamily="34" charset="-122"/>
                <a:sym typeface="+mn-ea"/>
              </a:rPr>
              <a:t>发展逻辑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0"/>
              <a:ea typeface="微软雅黑" charset="0"/>
              <a:cs typeface="思源黑体 CN Medium" pitchFamily="34" charset="-122"/>
              <a:sym typeface="+mn-ea"/>
            </a:endParaRPr>
          </a:p>
        </p:txBody>
      </p:sp>
      <p:sp>
        <p:nvSpPr>
          <p:cNvPr id="30" name="Rounded Rectangle 65"/>
          <p:cNvSpPr/>
          <p:nvPr/>
        </p:nvSpPr>
        <p:spPr>
          <a:xfrm>
            <a:off x="6713220" y="1807210"/>
            <a:ext cx="4819650" cy="1190625"/>
          </a:xfrm>
          <a:prstGeom prst="roundRect">
            <a:avLst/>
          </a:prstGeom>
          <a:solidFill>
            <a:srgbClr val="EBF4F5"/>
          </a:solidFill>
          <a:ln w="12700">
            <a:solidFill>
              <a:srgbClr val="C8DC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sz="240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8" name="Rectangle 2"/>
          <p:cNvSpPr/>
          <p:nvPr/>
        </p:nvSpPr>
        <p:spPr>
          <a:xfrm>
            <a:off x="6795135" y="1854835"/>
            <a:ext cx="4526915" cy="163576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分布式能源强调：就近发电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、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就近消纳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、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灵活调度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推动能源系统由：</a:t>
            </a:r>
            <a:r>
              <a:rPr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“集中式”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向</a:t>
            </a:r>
            <a:r>
              <a:rPr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“分布式 + 智能化”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转型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indent="0" algn="l">
              <a:lnSpc>
                <a:spcPct val="120000"/>
              </a:lnSpc>
              <a:buFont typeface="Wingdings" panose="05000000000000000000" charset="0"/>
              <a:buNone/>
            </a:pP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7962319" y="1375596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思源黑体 CN Medium" pitchFamily="34" charset="-122"/>
                <a:sym typeface="+mn-ea"/>
              </a:rPr>
              <a:t>核心地位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思源黑体 CN Medium" pitchFamily="34" charset="-122"/>
              <a:sym typeface="+mn-ea"/>
            </a:endParaRPr>
          </a:p>
        </p:txBody>
      </p:sp>
      <p:sp>
        <p:nvSpPr>
          <p:cNvPr id="2" name="TextBox 20"/>
          <p:cNvSpPr txBox="1"/>
          <p:nvPr/>
        </p:nvSpPr>
        <p:spPr>
          <a:xfrm>
            <a:off x="1188085" y="2092960"/>
            <a:ext cx="102171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光伏组件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3" name="TextBox 21"/>
          <p:cNvSpPr txBox="1"/>
          <p:nvPr/>
        </p:nvSpPr>
        <p:spPr>
          <a:xfrm>
            <a:off x="2255520" y="2087245"/>
            <a:ext cx="1030605" cy="2997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储能系统</a:t>
            </a:r>
            <a:endParaRPr lang="zh-CN" altLang="en-US" sz="11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" name="TextBox 21"/>
          <p:cNvSpPr txBox="1"/>
          <p:nvPr/>
        </p:nvSpPr>
        <p:spPr>
          <a:xfrm>
            <a:off x="3331845" y="2088515"/>
            <a:ext cx="975995" cy="295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逆变器</a:t>
            </a:r>
            <a:endParaRPr lang="zh-CN" altLang="en-US" sz="11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4338320" y="2088515"/>
            <a:ext cx="974090" cy="295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能源控制设备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1212215" y="3369310"/>
            <a:ext cx="102171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微电网系统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2279650" y="3363595"/>
            <a:ext cx="1030605" cy="2997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综合能源系统</a:t>
            </a:r>
            <a:endParaRPr lang="zh-CN" altLang="en-US" sz="11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3355975" y="3364865"/>
            <a:ext cx="975995" cy="295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虚拟电厂</a:t>
            </a:r>
            <a:endParaRPr lang="zh-CN" altLang="en-US" sz="11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4362450" y="3364865"/>
            <a:ext cx="974090" cy="295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能源管理平台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/>
          <p:nvPr/>
        </p:nvSpPr>
        <p:spPr>
          <a:xfrm>
            <a:off x="746760" y="1763395"/>
            <a:ext cx="2540000" cy="31242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7260" y="1953895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81760" y="1928495"/>
            <a:ext cx="177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分布式光伏</a:t>
            </a:r>
            <a:endParaRPr lang="en-US" sz="16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59155" y="2336800"/>
            <a:ext cx="2286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利用太阳能发电，安装于屋顶、空地等，形式灵活。</a:t>
            </a:r>
            <a:endParaRPr lang="en-US" sz="1400">
              <a:solidFill>
                <a:srgbClr val="0070C0"/>
              </a:solidFill>
              <a:latin typeface="微软雅黑" charset="0"/>
              <a:ea typeface="微软雅黑" charset="0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22C55E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优势：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清洁无污染，全生命周期运营维护成本极低。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C0000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劣势：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能量密度相对较低，发电出力受天气影响波动较大。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使用场景：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工商业屋顶、户用屋顶、农业光伏大棚。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77260" y="1763395"/>
            <a:ext cx="2540000" cy="31242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7760" y="1953895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112260" y="1928495"/>
            <a:ext cx="177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分散式风电</a:t>
            </a:r>
            <a:endParaRPr lang="en-US" sz="16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3589655" y="2336800"/>
            <a:ext cx="2286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单机容量较小，以</a:t>
            </a:r>
            <a:r>
              <a:rPr lang="en-US" sz="14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“低电压”</a:t>
            </a:r>
            <a:r>
              <a:rPr lang="en-US" sz="14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直接接入配电网运行。</a:t>
            </a:r>
            <a:endParaRPr 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22C55E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优势：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靠近电力负荷中心，利于就地消纳，减少输电投资。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劣势：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受风能资源限制，选址要求较高，且存在噪音影响。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使用</a:t>
            </a: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场景：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农村地区、低风速山区、沿海风能资源丰富区。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07760" y="1763395"/>
            <a:ext cx="2540000" cy="31242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8260" y="1953895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842760" y="1928495"/>
            <a:ext cx="177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天然气分布式能源</a:t>
            </a:r>
            <a:endParaRPr lang="en-US" sz="16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320155" y="2336800"/>
            <a:ext cx="2286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利用天然气发电，并回收利用余热进行制冷或供暖。</a:t>
            </a:r>
            <a:endParaRPr lang="en-US" sz="14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22C55E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优势：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综合能源利用效率高(&gt;80%)，供电供热可靠性强。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C0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劣势：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依然依赖化石能源，虽碳排放较低但未实现零碳。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使用</a:t>
            </a: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场景：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高耗能工业园区、大型商业综合体、数据中心。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938260" y="1763395"/>
            <a:ext cx="2540000" cy="31242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28760" y="1953895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573260" y="1928495"/>
            <a:ext cx="177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生物质能</a:t>
            </a:r>
            <a:endParaRPr lang="en-US" sz="16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9035415" y="2336800"/>
            <a:ext cx="2286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利用农林废弃物、生活垃圾等有机物质进行发电或供热。</a:t>
            </a:r>
            <a:endParaRPr lang="en-US" sz="1400">
              <a:solidFill>
                <a:srgbClr val="0070C0"/>
              </a:solidFill>
              <a:latin typeface="微软雅黑" charset="0"/>
              <a:ea typeface="微软雅黑" charset="0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22C55E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优势：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资源可再生，且在处理废弃物的同时实现能源化利用。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C00000"/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劣势：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能量密度低，原料分布分散，收集和运输成本较高。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使用</a:t>
            </a: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场景：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农林资源丰富的农村、县城周边及专业处理园区。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875665"/>
            <a:chOff x="1128" y="853"/>
            <a:chExt cx="14266" cy="137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9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10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11"/>
              </p:custDataLst>
            </p:nvPr>
          </p:nvSpPr>
          <p:spPr>
            <a:xfrm>
              <a:off x="2076" y="853"/>
              <a:ext cx="13318" cy="137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0"/>
                  <a:sym typeface="+mn-ea"/>
                </a:rPr>
                <a:t>技术路线与产业现状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0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900">
                  <a:solidFill>
                    <a:srgbClr val="0070C0"/>
                  </a:solidFill>
                  <a:latin typeface="微软雅黑" charset="0"/>
                  <a:ea typeface="微软雅黑" charset="0"/>
                  <a:cs typeface="微软雅黑" charset="0"/>
                  <a:sym typeface="Noto Sans SC" panose="020B0200000000000000" charset="-122"/>
                </a:rPr>
                <a:t>分布式能源通过“就近生产、就地消纳”，提升能源利用效率与系统灵活性</a:t>
              </a:r>
              <a:endParaRPr lang="zh-CN" altLang="en-US" sz="19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0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25" name="文本框 24"/>
          <p:cNvSpPr txBox="1"/>
          <p:nvPr/>
        </p:nvSpPr>
        <p:spPr>
          <a:xfrm>
            <a:off x="753745" y="1377950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主要技术路线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6" name="AutoShape 22"/>
          <p:cNvSpPr/>
          <p:nvPr/>
        </p:nvSpPr>
        <p:spPr>
          <a:xfrm>
            <a:off x="753745" y="5479415"/>
            <a:ext cx="10676890" cy="105727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3745" y="5108575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产业规模与现状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57290" y="5593080"/>
            <a:ext cx="593280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预计2026年中国分布式光伏新增装机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超过80GW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endParaRPr lang="zh-CN" altLang="en-US" sz="15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0115" y="5593715"/>
            <a:ext cx="60960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  <a:sym typeface="+mn-ea"/>
              </a:rPr>
              <a:t>“光伏+储能”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逐步成为行业标配</a:t>
            </a:r>
            <a:endParaRPr lang="zh-CN" altLang="en-US" sz="1500" b="1"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 b="1">
                <a:latin typeface="微软雅黑" charset="0"/>
                <a:ea typeface="微软雅黑" charset="0"/>
                <a:cs typeface="微软雅黑" charset="0"/>
                <a:sym typeface="+mn-ea"/>
              </a:rPr>
              <a:t>虚拟电厂（VPP）</a:t>
            </a:r>
            <a:r>
              <a:rPr lang="zh-CN" altLang="en-US"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成为资源聚合的重要模式</a:t>
            </a:r>
            <a:endParaRPr lang="zh-CN" altLang="en-US" sz="15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27" name="AutoShape 13"/>
          <p:cNvSpPr/>
          <p:nvPr/>
        </p:nvSpPr>
        <p:spPr>
          <a:xfrm>
            <a:off x="753745" y="5464175"/>
            <a:ext cx="10677525" cy="762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分布式能源技术路线</a:t>
              </a:r>
              <a:endParaRPr lang="zh-CN" altLang="en-US" sz="2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aphicFrame>
        <p:nvGraphicFramePr>
          <p:cNvPr id="9" name="表格 8"/>
          <p:cNvGraphicFramePr/>
          <p:nvPr>
            <p:custDataLst>
              <p:tags r:id="rId7"/>
            </p:custDataLst>
          </p:nvPr>
        </p:nvGraphicFramePr>
        <p:xfrm>
          <a:off x="372745" y="986155"/>
          <a:ext cx="11409680" cy="55664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996440"/>
                <a:gridCol w="2567305"/>
                <a:gridCol w="2282190"/>
                <a:gridCol w="2281555"/>
                <a:gridCol w="2282190"/>
              </a:tblGrid>
              <a:tr h="927735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技术路线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典型性能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技术指标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成本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材料特征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寿命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安全性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技术趋势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分布式光伏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组件效率约22%–24%；逆变效率98%+；年利用小时受资源影响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组件成本持续下降；屋顶资源和并网成本关键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组件寿命25–30年；防火、防水和屋面荷载要求高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N型组件、BIPV、光储一体化、柔性并网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分散式风电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单机15kW–10MW；容量因子约10%–30%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塔筒、叶片和施工成本高；对风资源敏感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设备寿命20–25年；噪声、振动和安全距离要求高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低风速大叶片、分布式风光互补、智能运维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工商业储能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0.5C–1C；2–4h；削峰填谷和需量管理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电池+PCS+消防投入高；收益依赖电价机制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循环寿命6000次以上；热管理与消防要求高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光储充、用户侧聚合、虚拟电厂收益叠加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微电网系统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源网荷储协同；可并网/孤岛运行；秒级切换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控制系统、保护装置和储能配置成本较高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提升供能可靠性；并离网保护与电能质量要求高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零碳园区、数据中心、韧性微电网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VPP/EMS平台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聚合MW–GW级分布式资源；响应秒级至分钟级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软件平台成本较低，但接入、计量和结算复杂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依赖通信安全、数据质量和调度可靠性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AI预测、需求响应、电力市场交易、DERMS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截屏2026-05-12 12.06.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985520"/>
            <a:ext cx="12192635" cy="483997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762000" y="1858645"/>
            <a:ext cx="3334385" cy="201803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6000" y="23368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设备供应商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52500" y="2219960"/>
            <a:ext cx="3070860" cy="2018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500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阳光电源、华为数字能源</a:t>
            </a:r>
            <a:endParaRPr lang="en-US" sz="1500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91990" y="1858645"/>
            <a:ext cx="3334385" cy="2018665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745990" y="233807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投资运营商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731385" y="2307590"/>
            <a:ext cx="291719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包括能源央企、地方电力公司及民营开发商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产业格局与代表企业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3" name="AutoShape 8"/>
          <p:cNvSpPr/>
          <p:nvPr/>
        </p:nvSpPr>
        <p:spPr>
          <a:xfrm>
            <a:off x="8181975" y="1858645"/>
            <a:ext cx="3334385" cy="201803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4" name="AutoShape 10"/>
          <p:cNvSpPr/>
          <p:nvPr/>
        </p:nvSpPr>
        <p:spPr>
          <a:xfrm>
            <a:off x="8435975" y="233743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技术服务商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5" name="AutoShape 11"/>
          <p:cNvSpPr/>
          <p:nvPr/>
        </p:nvSpPr>
        <p:spPr>
          <a:xfrm>
            <a:off x="8435975" y="2219960"/>
            <a:ext cx="2867025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远景智能、阿里云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 rot="5400000">
            <a:off x="2038985" y="5906135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16200000">
            <a:off x="9750425" y="5890260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1355" y="6087110"/>
            <a:ext cx="11151870" cy="553085"/>
          </a:xfrm>
          <a:prstGeom prst="rect">
            <a:avLst/>
          </a:prstGeom>
          <a:effectLst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分布式能源产业正由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单体项目开发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向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平台化运营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与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能源协同管理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阶段演进</a:t>
            </a:r>
            <a:endParaRPr lang="en-US" altLang="zh-CN">
              <a:effectLst/>
              <a:latin typeface="微软雅黑" charset="-122"/>
              <a:ea typeface="微软雅黑" charset="-122"/>
              <a:cs typeface="微软雅黑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>
            <p:custDataLst>
              <p:tags r:id="rId1"/>
            </p:custDataLst>
          </p:nvPr>
        </p:nvSpPr>
        <p:spPr>
          <a:xfrm>
            <a:off x="2400935" y="576961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62000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2735580" y="562165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国内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523365" y="142748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工商业分布式项目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持续增长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“源网荷储”一体化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加速推进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虚拟电厂建设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进入规模化阶段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光储协同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成为主流配置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AI与数字化运维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持续深化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柔性配电与微电网技术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加速应用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分布式资源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参与电力市场交易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聚合运营模式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逐步成熟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能源管理平台价值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持续提升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6550025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分布式能源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：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国内外发展趋势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pic>
        <p:nvPicPr>
          <p:cNvPr id="24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1320165"/>
            <a:ext cx="406400" cy="406400"/>
          </a:xfrm>
          <a:prstGeom prst="rect">
            <a:avLst/>
          </a:prstGeom>
        </p:spPr>
      </p:pic>
      <p:pic>
        <p:nvPicPr>
          <p:cNvPr id="25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85485" y="2987675"/>
            <a:ext cx="959485" cy="959485"/>
          </a:xfrm>
          <a:prstGeom prst="rect">
            <a:avLst/>
          </a:prstGeom>
        </p:spPr>
      </p:pic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8527415" y="575564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AutoShape 18"/>
          <p:cNvSpPr/>
          <p:nvPr/>
        </p:nvSpPr>
        <p:spPr>
          <a:xfrm>
            <a:off x="8862060" y="560768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国外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19"/>
          <p:cNvSpPr/>
          <p:nvPr/>
        </p:nvSpPr>
        <p:spPr>
          <a:xfrm>
            <a:off x="7279005" y="1265555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欧洲户用光储市场持续扩张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美国需求响应市场逐步成熟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澳大利亚高渗透率户用储能持续增长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智慧微电网与家庭能源系统普及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虚拟电厂平台技术持续升级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分布式能源与电动车协同发展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用户侧能源管理商业模式成熟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聚合商成为重要市场主体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分布式能源金融化趋势增强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pic>
        <p:nvPicPr>
          <p:cNvPr id="30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1640" y="1158240"/>
            <a:ext cx="406400" cy="4064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508125" y="6308725"/>
            <a:ext cx="9387205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>
                <a:latin typeface="微软雅黑" charset="0"/>
                <a:ea typeface="微软雅黑" charset="0"/>
              </a:rPr>
              <a:t>未来分布式能源将成为</a:t>
            </a:r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能源体系灵活调节</a:t>
            </a:r>
            <a:r>
              <a:rPr>
                <a:latin typeface="微软雅黑" charset="0"/>
                <a:ea typeface="微软雅黑" charset="0"/>
              </a:rPr>
              <a:t>与</a:t>
            </a:r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用户侧价值重构</a:t>
            </a:r>
            <a:r>
              <a:rPr>
                <a:latin typeface="微软雅黑" charset="0"/>
                <a:ea typeface="微软雅黑" charset="0"/>
              </a:rPr>
              <a:t>的</a:t>
            </a:r>
            <a:r>
              <a:rPr sz="2000">
                <a:solidFill>
                  <a:srgbClr val="FF6600"/>
                </a:solidFill>
                <a:latin typeface="微软雅黑" charset="0"/>
                <a:ea typeface="微软雅黑" charset="0"/>
              </a:rPr>
              <a:t>重要基础</a:t>
            </a:r>
            <a:endParaRPr lang="zh-CN" altLang="en-US" sz="200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9" name="矩形 8"/>
          <p:cNvSpPr/>
          <p:nvPr/>
        </p:nvSpPr>
        <p:spPr>
          <a:xfrm>
            <a:off x="0" y="1681381"/>
            <a:ext cx="2934095" cy="3495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5430" y="1681480"/>
            <a:ext cx="5576570" cy="349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/Users/qian/Desktop/How-to-Improve-Industrial-Energy-Efficiency_Image-1_1200x628.jpgHow-to-Improve-Industrial-Energy-Efficiency_Image-1_1200x628"/>
          <p:cNvPicPr>
            <a:picLocks noChangeAspect="1"/>
          </p:cNvPicPr>
          <p:nvPr/>
        </p:nvPicPr>
        <p:blipFill>
          <a:blip r:embed="rId4"/>
          <a:srcRect l="2664" r="2664"/>
          <a:stretch>
            <a:fillRect/>
          </a:stretch>
        </p:blipFill>
        <p:spPr>
          <a:xfrm>
            <a:off x="397905" y="1681381"/>
            <a:ext cx="6323809" cy="34952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81165" y="3429000"/>
            <a:ext cx="54571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工业节能</a:t>
            </a:r>
            <a:endParaRPr lang="zh-CN" altLang="en-US" sz="5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圆角矩形 18"/>
          <p:cNvSpPr/>
          <p:nvPr/>
        </p:nvSpPr>
        <p:spPr>
          <a:xfrm>
            <a:off x="1181735" y="2462530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工业节能：绿色制造转型重要路径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75" name="AutoShape 103"/>
          <p:cNvSpPr>
            <a:spLocks noChangeArrowheads="1"/>
          </p:cNvSpPr>
          <p:nvPr/>
        </p:nvSpPr>
        <p:spPr bwMode="auto">
          <a:xfrm>
            <a:off x="1181735" y="160909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lang="zh-CN" altLang="en-US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上游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（核心设备）</a:t>
            </a:r>
            <a:endParaRPr lang="en-US" altLang="zh-CN"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51585" y="2500630"/>
            <a:ext cx="4110990" cy="2914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设备效率决定节能效果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203325" y="3724275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AutoShape 103"/>
          <p:cNvSpPr>
            <a:spLocks noChangeArrowheads="1"/>
          </p:cNvSpPr>
          <p:nvPr/>
        </p:nvSpPr>
        <p:spPr bwMode="auto">
          <a:xfrm>
            <a:off x="1203325" y="2875915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中游（系统解决方案）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241425" y="3752850"/>
            <a:ext cx="3194685" cy="2914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行业解决方案能力是核心竞争力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1233805" y="4980940"/>
            <a:ext cx="4123690" cy="349885"/>
          </a:xfrm>
          <a:prstGeom prst="roundRect">
            <a:avLst/>
          </a:prstGeom>
          <a:solidFill>
            <a:schemeClr val="bg1"/>
          </a:solidFill>
          <a:ln>
            <a:solidFill>
              <a:srgbClr val="6AAF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AutoShape 103"/>
          <p:cNvSpPr>
            <a:spLocks noChangeArrowheads="1"/>
          </p:cNvSpPr>
          <p:nvPr/>
        </p:nvSpPr>
        <p:spPr bwMode="auto">
          <a:xfrm>
            <a:off x="1224915" y="4133850"/>
            <a:ext cx="4526915" cy="400685"/>
          </a:xfrm>
          <a:prstGeom prst="homePlate">
            <a:avLst>
              <a:gd name="adj" fmla="val 26494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2880" tIns="91440" bIns="91440" anchor="ctr"/>
          <a:lstStyle/>
          <a:p>
            <a:pPr algn="ctr" eaLnBrk="0" hangingPunct="0"/>
            <a:r>
              <a:rPr lang="zh-CN"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下</a:t>
            </a:r>
            <a:r>
              <a:rPr sz="1600" b="1" dirty="0" smtClean="0">
                <a:solidFill>
                  <a:schemeClr val="bg1"/>
                </a:solidFill>
                <a:latin typeface="微软雅黑" charset="-122"/>
                <a:ea typeface="微软雅黑" charset="-122"/>
              </a:rPr>
              <a:t>游（应用行业）</a:t>
            </a:r>
            <a:endParaRPr sz="1600" b="1" dirty="0" smtClean="0">
              <a:solidFill>
                <a:schemeClr val="bg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53" name="TextBox 20"/>
          <p:cNvSpPr txBox="1"/>
          <p:nvPr/>
        </p:nvSpPr>
        <p:spPr>
          <a:xfrm>
            <a:off x="1224915" y="4614545"/>
            <a:ext cx="69342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钢铁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246505" y="5009515"/>
            <a:ext cx="3919220" cy="2914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 sz="1300">
                <a:solidFill>
                  <a:schemeClr val="bg2">
                    <a:lumMod val="50000"/>
                  </a:schemeClr>
                </a:solidFill>
                <a:latin typeface="微软雅黑" charset="-122"/>
                <a:ea typeface="微软雅黑" charset="-122"/>
              </a:rPr>
              <a:t>高耗能行业推动节能市场扩张</a:t>
            </a:r>
            <a:endParaRPr lang="zh-CN" altLang="en-US" sz="1300">
              <a:solidFill>
                <a:schemeClr val="bg2">
                  <a:lumMod val="50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66" name="Rectangle 5"/>
          <p:cNvSpPr/>
          <p:nvPr/>
        </p:nvSpPr>
        <p:spPr>
          <a:xfrm>
            <a:off x="661035" y="1609090"/>
            <a:ext cx="473075" cy="3722370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90000" bIns="9000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rPr>
              <a:t>分布式能源</a:t>
            </a:r>
            <a:r>
              <a:rPr lang="zh-CN" altLang="en-US" sz="2600" b="1" cap="all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微软雅黑" charset="-122"/>
              </a:rPr>
              <a:t>产业链</a:t>
            </a:r>
            <a:endParaRPr lang="zh-CN" altLang="en-US" sz="2600" b="1" cap="all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微软雅黑" charset="-122"/>
              <a:sym typeface="微软雅黑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422525" y="6064250"/>
            <a:ext cx="7553325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9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工业</a:t>
            </a:r>
            <a:r>
              <a:rPr lang="zh-CN" altLang="en-US" sz="19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节能核心方向：</a:t>
            </a:r>
            <a:r>
              <a:rPr lang="zh-CN" altLang="en-US" sz="2000" b="1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charset="-122"/>
                <a:ea typeface="微软雅黑" charset="-122"/>
                <a:cs typeface="微软雅黑" charset="-122"/>
              </a:rPr>
              <a:t>降低单位产值能耗，推动绿色制造升级</a:t>
            </a:r>
            <a:endParaRPr lang="zh-CN" altLang="en-US" sz="2000" b="1">
              <a:solidFill>
                <a:srgbClr val="0070C0"/>
              </a:solidFill>
              <a:effectLst>
                <a:reflection blurRad="6350" stA="55000" endA="300" endPos="45500" dir="5400000" sy="-100000" algn="bl" rotWithShape="0"/>
              </a:effectLst>
              <a:latin typeface="微软雅黑" charset="-122"/>
              <a:ea typeface="微软雅黑" charset="-122"/>
              <a:cs typeface="微软雅黑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5800" y="4609465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数据中心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3639185" y="4606290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制造业工厂</a:t>
            </a:r>
            <a:endParaRPr lang="zh-CN" altLang="en-US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5" name="TextBox 20"/>
          <p:cNvSpPr txBox="1"/>
          <p:nvPr/>
        </p:nvSpPr>
        <p:spPr>
          <a:xfrm>
            <a:off x="2794000" y="4608195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建材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6" name="TextBox 20"/>
          <p:cNvSpPr txBox="1"/>
          <p:nvPr/>
        </p:nvSpPr>
        <p:spPr>
          <a:xfrm>
            <a:off x="1951355" y="4615815"/>
            <a:ext cx="80962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化工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27" name="Oval 1"/>
          <p:cNvSpPr/>
          <p:nvPr/>
        </p:nvSpPr>
        <p:spPr>
          <a:xfrm>
            <a:off x="6891655" y="3853815"/>
            <a:ext cx="4570730" cy="1814830"/>
          </a:xfrm>
          <a:prstGeom prst="ellipse">
            <a:avLst/>
          </a:prstGeom>
          <a:solidFill>
            <a:schemeClr val="accent2"/>
          </a:solidFill>
          <a:ln w="76200" cap="flat">
            <a:solidFill>
              <a:schemeClr val="bg1"/>
            </a:solidFill>
            <a:prstDash val="solid"/>
            <a:miter/>
          </a:ln>
          <a:effectLst>
            <a:outerShdw blurRad="292100" dist="152400" dir="5400000" algn="ctr" rotWithShape="0">
              <a:srgbClr val="000000">
                <a:alpha val="24000"/>
              </a:srgbClr>
            </a:outerShdw>
          </a:effectLst>
        </p:spPr>
        <p:txBody>
          <a:bodyPr rtlCol="0" anchor="ctr"/>
          <a:p>
            <a:pPr algn="l"/>
            <a:endParaRPr lang="en-ID">
              <a:solidFill>
                <a:schemeClr val="accent1">
                  <a:lumMod val="40000"/>
                  <a:lumOff val="60000"/>
                </a:schemeClr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28" name="Rectangle 2"/>
          <p:cNvSpPr/>
          <p:nvPr/>
        </p:nvSpPr>
        <p:spPr>
          <a:xfrm>
            <a:off x="7507605" y="4084320"/>
            <a:ext cx="3418205" cy="316293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2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传统工业模式面临：</a:t>
            </a:r>
            <a:r>
              <a:rPr sz="1200" b="1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能耗高</a:t>
            </a:r>
            <a:r>
              <a:rPr lang="en-US" sz="1200" b="1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、</a:t>
            </a:r>
            <a:r>
              <a:rPr sz="1200" b="1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成本压力增加</a:t>
            </a:r>
            <a:r>
              <a:rPr lang="en-US" sz="1200" b="1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、</a:t>
            </a:r>
            <a:r>
              <a:rPr sz="1200" b="1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碳减排要求提升</a:t>
            </a:r>
            <a:endParaRPr sz="1200" b="1"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2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推动工业体系向：</a:t>
            </a:r>
            <a:r>
              <a:rPr sz="1200" b="1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“高效化 + 智能化 + 低碳化”升级</a:t>
            </a:r>
            <a:endParaRPr sz="1200" b="1" spc="120" dirty="0">
              <a:solidFill>
                <a:schemeClr val="bg1"/>
              </a:solidFill>
              <a:latin typeface="微软雅黑" charset="0"/>
              <a:ea typeface="微软雅黑" charset="0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2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工业节能</a:t>
            </a:r>
            <a:r>
              <a:rPr sz="1200" spc="12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charset="0"/>
                <a:ea typeface="微软雅黑" charset="0"/>
                <a:cs typeface="思源黑体 CN Medium" pitchFamily="34" charset="-122"/>
              </a:rPr>
              <a:t>不仅降低企业能源成本</a:t>
            </a:r>
            <a:r>
              <a:rPr sz="1200" spc="120" dirty="0">
                <a:solidFill>
                  <a:schemeClr val="bg1"/>
                </a:solidFill>
                <a:latin typeface="微软雅黑" charset="0"/>
                <a:ea typeface="微软雅黑" charset="0"/>
                <a:cs typeface="思源黑体 CN Medium" pitchFamily="34" charset="-122"/>
              </a:rPr>
              <a:t>，也</a:t>
            </a:r>
            <a:r>
              <a:rPr sz="1200" spc="12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charset="0"/>
                <a:ea typeface="微软雅黑" charset="0"/>
                <a:cs typeface="思源黑体 CN Medium" pitchFamily="34" charset="-122"/>
              </a:rPr>
              <a:t>推动产业结构优化与绿色制造发展</a:t>
            </a:r>
            <a:endParaRPr sz="1200" spc="120" dirty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微软雅黑" charset="0"/>
              <a:ea typeface="微软雅黑" charset="0"/>
              <a:cs typeface="思源黑体 CN Medium" pitchFamily="34" charset="-122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8048679" y="3491416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思源黑体 CN Medium" pitchFamily="34" charset="-122"/>
                <a:sym typeface="+mn-ea"/>
              </a:rPr>
              <a:t>核心作用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0"/>
              <a:ea typeface="微软雅黑" charset="0"/>
              <a:cs typeface="思源黑体 CN Medium" pitchFamily="34" charset="-122"/>
              <a:sym typeface="+mn-ea"/>
            </a:endParaRPr>
          </a:p>
        </p:txBody>
      </p:sp>
      <p:sp>
        <p:nvSpPr>
          <p:cNvPr id="30" name="Rounded Rectangle 65"/>
          <p:cNvSpPr/>
          <p:nvPr/>
        </p:nvSpPr>
        <p:spPr>
          <a:xfrm>
            <a:off x="6713220" y="1807210"/>
            <a:ext cx="4819650" cy="1504315"/>
          </a:xfrm>
          <a:prstGeom prst="roundRect">
            <a:avLst/>
          </a:prstGeom>
          <a:solidFill>
            <a:srgbClr val="EBF4F5"/>
          </a:solidFill>
          <a:ln w="12700">
            <a:solidFill>
              <a:srgbClr val="C8DC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sz="2400">
              <a:solidFill>
                <a:schemeClr val="tx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38" name="Rectangle 2"/>
          <p:cNvSpPr/>
          <p:nvPr/>
        </p:nvSpPr>
        <p:spPr>
          <a:xfrm>
            <a:off x="6795135" y="1854835"/>
            <a:ext cx="4526915" cy="163576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工业领域是</a:t>
            </a:r>
            <a:r>
              <a:rPr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能源消耗与碳排放核心来源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，涵盖：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indent="0" algn="l">
              <a:lnSpc>
                <a:spcPct val="120000"/>
              </a:lnSpc>
              <a:buFont typeface="Wingdings" panose="05000000000000000000" charset="0"/>
              <a:buNone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钢铁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、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化工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、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水泥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、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有色金属</a:t>
            </a:r>
            <a:r>
              <a:rPr lang="en-US"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、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制造业工厂等高耗能行业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"/>
            </a:pP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工业节能是：</a:t>
            </a:r>
            <a:r>
              <a:rPr sz="1400" b="1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“双碳目标”</a:t>
            </a:r>
            <a:r>
              <a:rPr sz="1400" spc="12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思源黑体 CN Medium" pitchFamily="34" charset="-122"/>
              </a:rPr>
              <a:t>背景下制造业绿色升级的重要方向</a:t>
            </a:r>
            <a:endParaRPr sz="1400" spc="12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思源黑体 CN Medium" pitchFamily="34" charset="-122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7962319" y="1375596"/>
            <a:ext cx="2158551" cy="414020"/>
          </a:xfrm>
          <a:prstGeom prst="rect">
            <a:avLst/>
          </a:prstGeom>
          <a:ln w="12700" cap="flat" cmpd="sng" algn="ctr">
            <a:noFill/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100" spc="1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charset="-122"/>
                <a:ea typeface="微软雅黑" charset="-122"/>
                <a:cs typeface="思源黑体 CN Medium" pitchFamily="34" charset="-122"/>
                <a:sym typeface="+mn-ea"/>
              </a:rPr>
              <a:t>核心地位</a:t>
            </a:r>
            <a:endParaRPr lang="zh-CN" altLang="en-US" sz="2100" spc="1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charset="-122"/>
              <a:ea typeface="微软雅黑" charset="-122"/>
              <a:cs typeface="思源黑体 CN Medium" pitchFamily="34" charset="-122"/>
              <a:sym typeface="+mn-ea"/>
            </a:endParaRPr>
          </a:p>
        </p:txBody>
      </p:sp>
      <p:sp>
        <p:nvSpPr>
          <p:cNvPr id="2" name="TextBox 20"/>
          <p:cNvSpPr txBox="1"/>
          <p:nvPr/>
        </p:nvSpPr>
        <p:spPr>
          <a:xfrm>
            <a:off x="1188085" y="2092960"/>
            <a:ext cx="81026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高效电机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1212215" y="3369310"/>
            <a:ext cx="102171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能源管理系统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2279650" y="3363595"/>
            <a:ext cx="1030605" cy="2997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节能改造工程</a:t>
            </a:r>
            <a:endParaRPr lang="zh-CN" altLang="en-US" sz="11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3355975" y="3364865"/>
            <a:ext cx="975995" cy="295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智能控制系统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4362450" y="3364865"/>
            <a:ext cx="974090" cy="295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lstStyle>
            <a:defPPr>
              <a:defRPr lang="zh-CN"/>
            </a:defPPr>
            <a:lvl1pPr algn="ctr">
              <a:defRPr sz="1200" b="1">
                <a:latin typeface="微软雅黑" charset="-122"/>
                <a:ea typeface="微软雅黑" charset="-122"/>
                <a:cs typeface="Arial" panose="020B0604020202090204" pitchFamily="34" charset="0"/>
              </a:defRPr>
            </a:lvl1pPr>
          </a:lstStyle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</a:rPr>
              <a:t>余热回收系统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2037080" y="2096135"/>
            <a:ext cx="81026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变频器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2882265" y="2099945"/>
            <a:ext cx="81026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节能锅炉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3" name="TextBox 20"/>
          <p:cNvSpPr txBox="1"/>
          <p:nvPr/>
        </p:nvSpPr>
        <p:spPr>
          <a:xfrm>
            <a:off x="3727450" y="2091690"/>
            <a:ext cx="810260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热泵系统</a:t>
            </a: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  <p:sp>
        <p:nvSpPr>
          <p:cNvPr id="15" name="TextBox 20"/>
          <p:cNvSpPr txBox="1"/>
          <p:nvPr/>
        </p:nvSpPr>
        <p:spPr>
          <a:xfrm>
            <a:off x="4576445" y="2091690"/>
            <a:ext cx="760095" cy="299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tIns="90000" bIns="90000" rtlCol="0">
            <a:noAutofit/>
          </a:bodyPr>
          <a:p>
            <a:pPr algn="ctr"/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Arial" panose="020B0604020202090204" pitchFamily="34" charset="0"/>
              </a:rPr>
              <a:t>自动化设备</a:t>
            </a:r>
            <a:endParaRPr lang="zh-CN" altLang="en-US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charset="-122"/>
              <a:ea typeface="微软雅黑" charset="-122"/>
              <a:cs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762000" y="919480"/>
            <a:ext cx="10668000" cy="762000"/>
          </a:xfrm>
          <a:prstGeom prst="roundRect">
            <a:avLst>
              <a:gd name="adj" fmla="val 888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026160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926465"/>
            <a:ext cx="939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700" b="0" i="0" u="none" strike="noStrike">
                <a:solidFill>
                  <a:srgbClr val="374151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工业约</a:t>
            </a:r>
            <a:r>
              <a:rPr lang="en-US" sz="1700" b="1" i="0" u="none" strike="noStrike">
                <a:solidFill>
                  <a:srgbClr val="374151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占全国能源消费总量的</a:t>
            </a:r>
            <a:r>
              <a:rPr lang="en-US" sz="17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70%</a:t>
            </a:r>
            <a:r>
              <a:rPr lang="en-US" sz="1700" b="1" i="0" u="none" strike="noStrike">
                <a:solidFill>
                  <a:srgbClr val="374151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</a:t>
            </a:r>
            <a:r>
              <a:rPr lang="en-US" sz="17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是实现“双碳”目标的关键路径，</a:t>
            </a:r>
            <a:r>
              <a:rPr lang="en-US" sz="1700" b="0" i="0" u="none" strike="noStrike">
                <a:solidFill>
                  <a:srgbClr val="374151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也是推动工业企业降本增效、提升核心竞争力的重要手段。</a:t>
            </a:r>
            <a:endParaRPr lang="en-US" sz="170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1835150"/>
            <a:ext cx="5207000" cy="1523365"/>
          </a:xfrm>
          <a:prstGeom prst="roundRect">
            <a:avLst>
              <a:gd name="adj" fmla="val 827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3634" r="23634"/>
          <a:stretch>
            <a:fillRect/>
          </a:stretch>
        </p:blipFill>
        <p:spPr>
          <a:xfrm>
            <a:off x="817880" y="1872615"/>
            <a:ext cx="1397000" cy="1460500"/>
          </a:xfrm>
          <a:prstGeom prst="roundRect">
            <a:avLst>
              <a:gd name="adj" fmla="val 7272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2408555" y="1834515"/>
            <a:ext cx="3238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高效电机及拖动系统</a:t>
            </a:r>
            <a:endParaRPr lang="en-US" sz="1600"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08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采用高效节能电机，配合变频器等实现变频调速</a:t>
            </a:r>
            <a:br>
              <a:rPr lang="en-US" sz="1300" b="0" i="0" u="none" strike="noStrike">
                <a:solidFill>
                  <a:srgbClr val="1F2329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领域：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风机、水泵、压缩机等通用设备</a:t>
            </a:r>
            <a:b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成效：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综合节电率可达</a:t>
            </a:r>
            <a:r>
              <a:rPr lang="en-US" sz="13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20%-50%</a:t>
            </a:r>
            <a:endParaRPr lang="en-US" sz="13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1835150"/>
            <a:ext cx="5207000" cy="1523365"/>
          </a:xfrm>
          <a:prstGeom prst="roundRect">
            <a:avLst>
              <a:gd name="adj" fmla="val 827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080260"/>
            <a:ext cx="889000" cy="9525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620000" y="1788160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工业锅炉节能改造</a:t>
            </a:r>
            <a:endParaRPr lang="en-US" sz="1600"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08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采用循环流化床、低温余热回收等技术升级传统炉体</a:t>
            </a:r>
            <a:br>
              <a:rPr lang="en-US" sz="1300" b="0" i="0" u="none" strike="noStrike">
                <a:solidFill>
                  <a:srgbClr val="1F2329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领域：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钢铁、化工、建材等高耗能行业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08000"/>
              </a:lnSpc>
              <a:spcBef>
                <a:spcPts val="600"/>
              </a:spcBef>
            </a:pP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成效：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锅炉热效率可</a:t>
            </a:r>
            <a:r>
              <a:rPr lang="en-US" sz="13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提升5-10个百分点</a:t>
            </a:r>
            <a:endParaRPr lang="en-US" sz="13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3453130"/>
            <a:ext cx="5207000" cy="1523365"/>
          </a:xfrm>
          <a:prstGeom prst="roundRect">
            <a:avLst>
              <a:gd name="adj" fmla="val 827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l="22784" r="22784"/>
          <a:stretch>
            <a:fillRect/>
          </a:stretch>
        </p:blipFill>
        <p:spPr>
          <a:xfrm>
            <a:off x="817880" y="3486150"/>
            <a:ext cx="1397000" cy="1460500"/>
          </a:xfrm>
          <a:prstGeom prst="roundRect">
            <a:avLst>
              <a:gd name="adj" fmla="val 7272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2402840" y="3469640"/>
            <a:ext cx="342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余热余压利用</a:t>
            </a:r>
            <a:endParaRPr lang="en-US" sz="1600">
              <a:latin typeface="微软雅黑" charset="0"/>
              <a:ea typeface="微软雅黑" charset="0"/>
              <a:cs typeface="微软雅黑" charset="0"/>
            </a:endParaRPr>
          </a:p>
          <a:p>
            <a:pPr indent="0" algn="l">
              <a:lnSpc>
                <a:spcPct val="108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回收生产过程中的废气、废液热能及压力能进行发电或供热</a:t>
            </a:r>
            <a:br>
              <a:rPr lang="en-US" sz="1300" b="0" i="0" u="none" strike="noStrike">
                <a:solidFill>
                  <a:srgbClr val="1F2329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领域：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钢铁（TRT）、水泥、化工合成氨</a:t>
            </a:r>
            <a:b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成效：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实现能源</a:t>
            </a: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梯级利用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，创造显著额外收益</a:t>
            </a:r>
            <a:endParaRPr lang="en-US" sz="1300" b="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223000" y="3453130"/>
            <a:ext cx="5207000" cy="1612265"/>
          </a:xfrm>
          <a:prstGeom prst="roundRect">
            <a:avLst>
              <a:gd name="adj" fmla="val 827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3770630"/>
            <a:ext cx="889000" cy="9525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620000" y="3476625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1182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能量系统优化</a:t>
            </a:r>
            <a:endParaRPr lang="en-US" sz="1600" b="1" i="0" u="none" strike="noStrike">
              <a:solidFill>
                <a:srgbClr val="11182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通过夹点技术优化企业内部能量流、物料流，实现全局最优</a:t>
            </a:r>
            <a:endParaRPr lang="en-US" sz="1300" b="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indent="0" algn="l">
              <a:lnSpc>
                <a:spcPct val="150000"/>
              </a:lnSpc>
              <a:defRPr/>
            </a:pP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领域：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石油化工、精细化工、大型钢铁联合企业</a:t>
            </a:r>
            <a:r>
              <a:rPr lang="en-US" sz="1300" b="1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成效：</a:t>
            </a:r>
            <a:r>
              <a:rPr lang="en-US" sz="1300" b="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企业整体综合能耗</a:t>
            </a:r>
            <a:r>
              <a:rPr lang="en-US" sz="13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可降低5%-15%</a:t>
            </a:r>
            <a:endParaRPr lang="en-US" sz="13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9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10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11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技术路线与产业现状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26" name="AutoShape 22"/>
          <p:cNvSpPr/>
          <p:nvPr/>
        </p:nvSpPr>
        <p:spPr>
          <a:xfrm>
            <a:off x="753745" y="5577205"/>
            <a:ext cx="10676890" cy="1057275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7" name="AutoShape 13"/>
          <p:cNvSpPr/>
          <p:nvPr/>
        </p:nvSpPr>
        <p:spPr>
          <a:xfrm>
            <a:off x="753745" y="5584825"/>
            <a:ext cx="10677525" cy="762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3745" y="5206365"/>
            <a:ext cx="282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</a:rPr>
              <a:t>产业规模与现状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59195" y="5703570"/>
            <a:ext cx="5932805" cy="437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1500">
                <a:latin typeface="微软雅黑" charset="0"/>
                <a:ea typeface="微软雅黑" charset="0"/>
                <a:cs typeface="微软雅黑" charset="0"/>
              </a:rPr>
              <a:t>中国工业节能市场规模</a:t>
            </a:r>
            <a:r>
              <a:rPr lang="zh-CN" altLang="en-US" sz="150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已达数千亿元</a:t>
            </a:r>
            <a:endParaRPr lang="zh-CN" altLang="en-US" sz="1500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7880" y="5704205"/>
            <a:ext cx="60960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sz="1500" b="1">
                <a:latin typeface="微软雅黑" charset="0"/>
                <a:ea typeface="微软雅黑" charset="0"/>
                <a:cs typeface="微软雅黑" charset="0"/>
                <a:sym typeface="+mn-ea"/>
              </a:rPr>
              <a:t>合同能源管理（EMC）</a:t>
            </a:r>
            <a:r>
              <a:rPr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成为主流商业模式</a:t>
            </a:r>
            <a:endParaRPr sz="15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sz="1500">
                <a:latin typeface="微软雅黑" charset="0"/>
                <a:ea typeface="微软雅黑" charset="0"/>
                <a:cs typeface="微软雅黑" charset="0"/>
                <a:sym typeface="+mn-ea"/>
              </a:rPr>
              <a:t>行业</a:t>
            </a:r>
            <a:r>
              <a:rPr sz="1500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逐步向综合能源服务升级</a:t>
            </a:r>
            <a:endParaRPr sz="1500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-122"/>
                  <a:ea typeface="微软雅黑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-122"/>
                  <a:ea typeface="微软雅黑" charset="-122"/>
                  <a:cs typeface="微软雅黑" charset="-122"/>
                  <a:sym typeface="+mn-ea"/>
                </a:rPr>
                <a:t>工业节能技术路线</a:t>
              </a:r>
              <a:endParaRPr lang="zh-CN" altLang="en-US" sz="2200" cap="all" noProof="0" dirty="0">
                <a:ln>
                  <a:noFill/>
                </a:ln>
                <a:solidFill>
                  <a:srgbClr val="1678CC"/>
                </a:solidFill>
                <a:effectLst/>
                <a:uLnTx/>
                <a:uFillTx/>
                <a:latin typeface="微软雅黑" charset="-122"/>
                <a:ea typeface="微软雅黑" charset="-122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aphicFrame>
        <p:nvGraphicFramePr>
          <p:cNvPr id="9" name="表格 8"/>
          <p:cNvGraphicFramePr/>
          <p:nvPr>
            <p:custDataLst>
              <p:tags r:id="rId7"/>
            </p:custDataLst>
          </p:nvPr>
        </p:nvGraphicFramePr>
        <p:xfrm>
          <a:off x="372745" y="986155"/>
          <a:ext cx="11409680" cy="55664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996440"/>
                <a:gridCol w="2567305"/>
                <a:gridCol w="2282190"/>
                <a:gridCol w="2281555"/>
                <a:gridCol w="2282190"/>
              </a:tblGrid>
              <a:tr h="927735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技术路线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典型性能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技术指标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成本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材料特征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寿命 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/ 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安全性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charset="0"/>
                          <a:ea typeface="微软雅黑" charset="0"/>
                        </a:rPr>
                        <a:t>技术趋势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solidFill>
                      <a:srgbClr val="005FB8"/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高效电机+变频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IE3/IE4/IE5电机；风机水泵节电约20%–50%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改造成本低、回收期短；变频器为核心部件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设备寿命10–15年；谐波和电气保护需治理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永磁同步、智能变频、系统级电机优化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锅炉/窑炉改造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热效率提升约5–10个百分点；低氮燃烧与余热回收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工程投入中等；需匹配燃料与生产工况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压力容器、燃烧安全和排放控制要求高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电气化炉、富氧/氢混燃、高效燃烧控制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余热余压利用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回收120–500°C余热；可发电、供热或预热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定制化工程成本高；收益取决于热源稳定性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降低排烟和热冲击风险；换热器防腐防堵关键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ORC发电、中低温余热、梯级能源利用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工业热泵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供热温度80–200°C；COP约2–5；替代低中温蒸汽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压缩机和工质系统成本较高；受电价影响明显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工质泄漏、压力系统和连续运行可靠性要求高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高温热泵、蒸汽再压缩、工业电气化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20000"/>
                      </a:srgbClr>
                    </a:solidFill>
                  </a:tcPr>
                </a:tc>
              </a:tr>
              <a:tr h="927735"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EMS/能碳管理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分钟级采集；能效优化可降低综合能耗约5%–15%</a:t>
                      </a:r>
                      <a:endParaRPr lang="en-US" altLang="zh-CN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传感器、边缘网关和软件平台投入可分阶段建设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</a:rPr>
                        <a:t>依赖数据安全、计量准确性和控制冗余</a:t>
                      </a:r>
                      <a:endParaRPr lang="zh-CN" altLang="en-US" sz="1100">
                        <a:latin typeface="微软雅黑" charset="0"/>
                        <a:ea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100">
                          <a:latin typeface="微软雅黑" charset="0"/>
                          <a:ea typeface="微软雅黑" charset="0"/>
                          <a:cs typeface="微软雅黑" charset="0"/>
                        </a:rPr>
                        <a:t>AI能效优化、碳资产管理、综合能源服务</a:t>
                      </a:r>
                      <a:endParaRPr lang="zh-CN" altLang="en-US" sz="11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0" marB="0" anchor="ctr" anchorCtr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solidFill>
                      <a:srgbClr val="005FB8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/Users/qian/Desktop/Simens-1352409837.jpgSimens-1352409837"/>
          <p:cNvPicPr>
            <a:picLocks noChangeAspect="1"/>
          </p:cNvPicPr>
          <p:nvPr/>
        </p:nvPicPr>
        <p:blipFill>
          <a:blip r:embed="rId1"/>
          <a:srcRect t="12195" b="12195"/>
          <a:stretch>
            <a:fillRect/>
          </a:stretch>
        </p:blipFill>
        <p:spPr>
          <a:xfrm>
            <a:off x="-635" y="985520"/>
            <a:ext cx="12192635" cy="483997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762000" y="1858645"/>
            <a:ext cx="3334385" cy="201803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6000" y="23368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综合节能服务商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52500" y="2219960"/>
            <a:ext cx="3070860" cy="2018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500" i="0" u="none" strike="noStrike">
                <a:solidFill>
                  <a:srgbClr val="1F2937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双良节能、冰轮环境</a:t>
            </a:r>
            <a:endParaRPr lang="en-US" sz="1500" i="0" u="none" strike="noStrike">
              <a:solidFill>
                <a:srgbClr val="1F2937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91990" y="1858645"/>
            <a:ext cx="3334385" cy="2018665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745990" y="233807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细分技术供应商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731385" y="2307590"/>
            <a:ext cx="291719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涵盖高效电机、变频器及余热利用等领域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产业格局与代表企业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13" name="AutoShape 8"/>
          <p:cNvSpPr/>
          <p:nvPr/>
        </p:nvSpPr>
        <p:spPr>
          <a:xfrm>
            <a:off x="8181975" y="1858645"/>
            <a:ext cx="3334385" cy="201803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p>
            <a:pPr algn="ctr">
              <a:defRPr/>
            </a:pPr>
            <a:endParaRPr>
              <a:solidFill>
                <a:srgbClr val="0070C0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14" name="AutoShape 10"/>
          <p:cNvSpPr/>
          <p:nvPr/>
        </p:nvSpPr>
        <p:spPr>
          <a:xfrm>
            <a:off x="8435975" y="233743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▍ 能源企业</a:t>
            </a:r>
            <a:endParaRPr lang="en-US" sz="2000" b="1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15" name="AutoShape 11"/>
          <p:cNvSpPr/>
          <p:nvPr/>
        </p:nvSpPr>
        <p:spPr>
          <a:xfrm>
            <a:off x="8435975" y="2219960"/>
            <a:ext cx="2867025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代表企业：</a:t>
            </a: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国家电网、南方电网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 rot="5400000">
            <a:off x="2348230" y="5932170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16200000">
            <a:off x="9507855" y="5890260"/>
            <a:ext cx="681355" cy="922020"/>
          </a:xfrm>
          <a:prstGeom prst="ellipse">
            <a:avLst/>
          </a:prstGeom>
          <a:gradFill flip="none" rotWithShape="1">
            <a:gsLst>
              <a:gs pos="3800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6000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1355" y="6087110"/>
            <a:ext cx="11151870" cy="553085"/>
          </a:xfrm>
          <a:prstGeom prst="rect">
            <a:avLst/>
          </a:prstGeom>
          <a:effectLst/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工业节能行业正由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设备节能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向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系统优化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与</a:t>
            </a:r>
            <a:r>
              <a:rPr lang="zh-CN" altLang="en-US" sz="2000">
                <a:solidFill>
                  <a:srgbClr val="2BAFDD"/>
                </a:solidFill>
                <a:effectLst/>
                <a:latin typeface="微软雅黑" charset="-122"/>
                <a:ea typeface="微软雅黑" charset="-122"/>
                <a:cs typeface="微软雅黑" charset="-122"/>
              </a:rPr>
              <a:t>数字化综合能源服务</a:t>
            </a:r>
            <a:r>
              <a:rPr lang="zh-CN" altLang="en-US">
                <a:effectLst/>
                <a:latin typeface="微软雅黑" charset="-122"/>
                <a:ea typeface="微软雅黑" charset="-122"/>
                <a:cs typeface="微软雅黑" charset="-122"/>
              </a:rPr>
              <a:t>升级。</a:t>
            </a:r>
            <a:endParaRPr lang="zh-CN" altLang="en-US">
              <a:effectLst/>
              <a:latin typeface="微软雅黑" charset="-122"/>
              <a:ea typeface="微软雅黑" charset="-122"/>
              <a:cs typeface="微软雅黑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>
            <p:custDataLst>
              <p:tags r:id="rId1"/>
            </p:custDataLst>
          </p:nvPr>
        </p:nvSpPr>
        <p:spPr>
          <a:xfrm>
            <a:off x="2400935" y="576961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62000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2735580" y="562165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国内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523365" y="1427480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高耗能行业节能改造需求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持续释放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绿色工厂与绿色园区建设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加速推进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碳交易机制推动节能市场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扩容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b="1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“工业互联网+节能”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深度融合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智能化能效管理平台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持续普及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余热回收与系统级节能技术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加速升级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EMC模式向综合能源服务延伸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节能项目金融化能力</a:t>
            </a:r>
            <a:r>
              <a:rPr lang="en-US" sz="1500" i="0" u="none" strike="noStrike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持续增强</a:t>
            </a:r>
            <a:endParaRPr lang="en-US" sz="1500" i="0" u="none" strike="noStrike">
              <a:solidFill>
                <a:srgbClr val="FF000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能效管理向数字化、平台化发展</a:t>
            </a:r>
            <a:endParaRPr lang="en-US" sz="1500" i="0" u="none" strike="noStrike"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6550025" y="1086485"/>
            <a:ext cx="5207000" cy="45212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latin typeface="微软雅黑" charset="0"/>
              <a:ea typeface="微软雅黑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工业节能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：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charset="0"/>
                  <a:ea typeface="微软雅黑" charset="0"/>
                  <a:cs typeface="微软雅黑" charset="-122"/>
                  <a:sym typeface="+mn-ea"/>
                </a:rPr>
                <a:t>国内外发展趋势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charset="0"/>
                <a:ea typeface="微软雅黑" charset="0"/>
                <a:cs typeface="微软雅黑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6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pic>
        <p:nvPicPr>
          <p:cNvPr id="24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1320165"/>
            <a:ext cx="406400" cy="406400"/>
          </a:xfrm>
          <a:prstGeom prst="rect">
            <a:avLst/>
          </a:prstGeom>
        </p:spPr>
      </p:pic>
      <p:pic>
        <p:nvPicPr>
          <p:cNvPr id="25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85485" y="2987675"/>
            <a:ext cx="959485" cy="959485"/>
          </a:xfrm>
          <a:prstGeom prst="rect">
            <a:avLst/>
          </a:prstGeom>
        </p:spPr>
      </p:pic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8527415" y="5755640"/>
            <a:ext cx="1252220" cy="353695"/>
          </a:xfrm>
          <a:prstGeom prst="ellipse">
            <a:avLst/>
          </a:prstGeom>
          <a:gradFill flip="none" rotWithShape="1">
            <a:gsLst>
              <a:gs pos="40000">
                <a:schemeClr val="bg1"/>
              </a:gs>
              <a:gs pos="100000">
                <a:srgbClr val="FF8D41"/>
              </a:gs>
            </a:gsLst>
            <a:lin ang="5400000" scaled="1"/>
            <a:tileRect/>
          </a:gradFill>
          <a:ln w="6350">
            <a:gradFill>
              <a:gsLst>
                <a:gs pos="14000">
                  <a:schemeClr val="accent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AutoShape 18"/>
          <p:cNvSpPr/>
          <p:nvPr/>
        </p:nvSpPr>
        <p:spPr>
          <a:xfrm>
            <a:off x="8862060" y="5607685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reflection blurRad="6350" stA="50000" endA="300" endPos="55000" dir="5400000" sy="-100000" algn="bl" rotWithShape="0"/>
          </a:effectLst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accent1">
                    <a:lumMod val="75000"/>
                  </a:schemeClr>
                </a:solidFill>
                <a:effectLst/>
                <a:latin typeface="微软雅黑" charset="0"/>
                <a:ea typeface="微软雅黑" charset="0"/>
                <a:cs typeface="Noto Sans SC" panose="020B0200000000000000" charset="-122"/>
                <a:sym typeface="Noto Sans SC" panose="020B0200000000000000" charset="-122"/>
              </a:rPr>
              <a:t>国外</a:t>
            </a:r>
            <a:endParaRPr lang="en-US" sz="2200" b="1" i="0" u="none" strike="noStrike">
              <a:solidFill>
                <a:schemeClr val="accent1">
                  <a:lumMod val="75000"/>
                </a:schemeClr>
              </a:solidFill>
              <a:effectLst/>
              <a:latin typeface="微软雅黑" charset="0"/>
              <a:ea typeface="微软雅黑" charset="0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19"/>
          <p:cNvSpPr/>
          <p:nvPr/>
        </p:nvSpPr>
        <p:spPr>
          <a:xfrm>
            <a:off x="7279005" y="1265555"/>
            <a:ext cx="46990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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产业趋势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欧洲工业脱碳需求持续增强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ESG要求推动企业节能投资增加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能源成本高企加快节能改造进程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技术趋势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智能制造与节能系统深度协同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高效电机与热管理技术持续升级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碳管理平台应用范围不断扩大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rgbClr val="0070C0"/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全球化与商业模式趋势</a:t>
            </a:r>
            <a:endParaRPr lang="en-US" sz="1500" i="0" u="none" strike="noStrike">
              <a:solidFill>
                <a:srgbClr val="0070C0"/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ESCO模式发展成熟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碳资产管理成为新增服务方向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1500" i="0" u="none" strike="noStrike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Noto Sans SC" panose="020B0200000000000000" charset="-122"/>
              </a:rPr>
              <a:t>国际能效标准体系持续完善</a:t>
            </a:r>
            <a:endParaRPr lang="en-US" sz="1500" i="0" u="none" strike="noStrike">
              <a:solidFill>
                <a:schemeClr val="tx1">
                  <a:lumMod val="85000"/>
                  <a:lumOff val="15000"/>
                </a:schemeClr>
              </a:solidFill>
              <a:latin typeface="微软雅黑" charset="0"/>
              <a:ea typeface="微软雅黑" charset="0"/>
              <a:cs typeface="微软雅黑" charset="0"/>
              <a:sym typeface="Noto Sans SC" panose="020B0200000000000000" charset="-122"/>
            </a:endParaRPr>
          </a:p>
        </p:txBody>
      </p:sp>
      <p:pic>
        <p:nvPicPr>
          <p:cNvPr id="30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1640" y="1158240"/>
            <a:ext cx="406400" cy="4064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553845" y="6083300"/>
            <a:ext cx="9387205" cy="67564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sz="1700">
                <a:latin typeface="微软雅黑" charset="0"/>
                <a:ea typeface="微软雅黑" charset="0"/>
              </a:rPr>
              <a:t>工业节能将持续受益于</a:t>
            </a:r>
            <a:r>
              <a:rPr sz="1900">
                <a:solidFill>
                  <a:srgbClr val="FF6600"/>
                </a:solidFill>
                <a:latin typeface="微软雅黑" charset="0"/>
                <a:ea typeface="微软雅黑" charset="0"/>
              </a:rPr>
              <a:t>“双碳”政策</a:t>
            </a:r>
            <a:r>
              <a:rPr sz="1700">
                <a:latin typeface="微软雅黑" charset="0"/>
                <a:ea typeface="微软雅黑" charset="0"/>
              </a:rPr>
              <a:t>推进，</a:t>
            </a:r>
            <a:endParaRPr sz="1700">
              <a:latin typeface="微软雅黑" charset="0"/>
              <a:ea typeface="微软雅黑" charset="0"/>
            </a:endParaRPr>
          </a:p>
          <a:p>
            <a:pPr algn="ctr"/>
            <a:r>
              <a:rPr sz="1700">
                <a:latin typeface="微软雅黑" charset="0"/>
                <a:ea typeface="微软雅黑" charset="0"/>
              </a:rPr>
              <a:t>并</a:t>
            </a:r>
            <a:r>
              <a:rPr lang="zh-CN" altLang="en-US" sz="19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逐步成为工业数字化转型的重要组成部分</a:t>
            </a:r>
            <a:endParaRPr lang="zh-CN" altLang="en-US" sz="190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sp>
        <p:nvSpPr>
          <p:cNvPr id="9" name="矩形 8"/>
          <p:cNvSpPr/>
          <p:nvPr/>
        </p:nvSpPr>
        <p:spPr>
          <a:xfrm>
            <a:off x="0" y="1681381"/>
            <a:ext cx="2934095" cy="3495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5430" y="1681480"/>
            <a:ext cx="5576570" cy="349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/Users/qian/Desktop/截屏2026-05-11 16.58.08.png截屏2026-05-11 16.58.08"/>
          <p:cNvPicPr>
            <a:picLocks noChangeAspect="1"/>
          </p:cNvPicPr>
          <p:nvPr/>
        </p:nvPicPr>
        <p:blipFill>
          <a:blip r:embed="rId4"/>
          <a:srcRect t="8057" b="8057"/>
          <a:stretch>
            <a:fillRect/>
          </a:stretch>
        </p:blipFill>
        <p:spPr>
          <a:xfrm>
            <a:off x="397905" y="1681381"/>
            <a:ext cx="6323809" cy="34952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81165" y="3429000"/>
            <a:ext cx="54571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智慧能源</a:t>
            </a:r>
            <a:r>
              <a:rPr lang="en-US" altLang="zh-CN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+ </a:t>
            </a:r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绿氢</a:t>
            </a:r>
            <a:endParaRPr lang="zh-CN" altLang="en-US" sz="5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7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9.xml><?xml version="1.0" encoding="utf-8"?>
<p:tagLst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UNIT_TYPE" val="l_h_i"/>
  <p:tag name="KSO_WM_UNIT_INDEX" val="1_2_3"/>
  <p:tag name="KSO_WM_BEAUTIFY_FLAG" val="#wm#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2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UNIT_TYPE" val="l_h_i"/>
  <p:tag name="KSO_WM_UNIT_INDEX" val="1_2_4"/>
  <p:tag name="KSO_WM_BEAUTIFY_FLAG" val="#wm#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2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06.8559455643303}"/>
</p:tagLst>
</file>

<file path=ppt/tags/tag22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24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25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26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7.xml><?xml version="1.0" encoding="utf-8"?>
<p:tagLst xmlns:p="http://schemas.openxmlformats.org/presentationml/2006/main">
  <p:tag name="KSO_WM_UNIT_TYPE" val="l_h_i"/>
  <p:tag name="KSO_WM_UNIT_INDEX" val="1_2_2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8.xml><?xml version="1.0" encoding="utf-8"?>
<p:tagLst xmlns:p="http://schemas.openxmlformats.org/presentationml/2006/main">
  <p:tag name="KSO_WM_UNIT_TYPE" val="l_h_i"/>
  <p:tag name="KSO_WM_UNIT_INDEX" val="1_2_3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KSO_WM_UNIT_TYPE" val="l_h_f"/>
  <p:tag name="KSO_WM_UNIT_INDEX" val="1_2_1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30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31.xml><?xml version="1.0" encoding="utf-8"?>
<p:tagLst xmlns:p="http://schemas.openxmlformats.org/presentationml/2006/main">
  <p:tag name="KSO_WM_UNIT_TYPE" val="l_h_i"/>
  <p:tag name="KSO_WM_UNIT_INDEX" val="1_2_4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32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37.xml><?xml version="1.0" encoding="utf-8"?>
<p:tagLst xmlns:p="http://schemas.openxmlformats.org/presentationml/2006/main">
  <p:tag name="TABLE_ENDDRAG_ORIGIN_RECT" val="801*37"/>
  <p:tag name="TABLE_ENDDRAG_RECT" val="126*188*801*37"/>
</p:tagLst>
</file>

<file path=ppt/tags/tag38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39.xml><?xml version="1.0" encoding="utf-8"?>
<p:tagLst xmlns:p="http://schemas.openxmlformats.org/presentationml/2006/main">
  <p:tag name="TABLE_ENDDRAG_ORIGIN_RECT" val="802*33"/>
  <p:tag name="TABLE_ENDDRAG_RECT" val="128*328*802*33"/>
</p:tagLst>
</file>

<file path=ppt/tags/tag40.xml><?xml version="1.0" encoding="utf-8"?>
<p:tagLst xmlns:p="http://schemas.openxmlformats.org/presentationml/2006/main">
  <p:tag name="TABLE_ENDDRAG_ORIGIN_RECT" val="802*42"/>
  <p:tag name="TABLE_ENDDRAG_RECT" val="125*225*802*42"/>
</p:tagLst>
</file>

<file path=ppt/tags/tag41.xml><?xml version="1.0" encoding="utf-8"?>
<p:tagLst xmlns:p="http://schemas.openxmlformats.org/presentationml/2006/main">
  <p:tag name="TABLE_ENDDRAG_ORIGIN_RECT" val="802*55"/>
  <p:tag name="TABLE_ENDDRAG_RECT" val="128*366*802*55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TABLE_ENDDRAG_ORIGIN_RECT" val="898*436"/>
  <p:tag name="TABLE_ENDDRAG_RECT" val="29*79*898*436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75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TABLE_ENDDRAG_ORIGIN_RECT" val="898*436"/>
  <p:tag name="TABLE_ENDDRAG_RECT" val="29*79*898*436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96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TABLE_ENDDRAG_ORIGIN_RECT" val="898*436"/>
  <p:tag name="TABLE_ENDDRAG_RECT" val="29*79*898*436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17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TABLE_ENDDRAG_ORIGIN_RECT" val="898*436"/>
  <p:tag name="TABLE_ENDDRAG_RECT" val="29*79*898*436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38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TABLE_ENDDRAG_ORIGIN_RECT" val="898*436"/>
  <p:tag name="TABLE_ENDDRAG_RECT" val="29*79*898*436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9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TABLE_ENDDRAG_ORIGIN_RECT" val="898*436"/>
  <p:tag name="TABLE_ENDDRAG_RECT" val="29*79*898*436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60.0349435798542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40493031_1*l_h_i*1_1_3"/>
  <p:tag name="KSO_WM_TEMPLATE_CATEGORY" val="diagram"/>
  <p:tag name="KSO_WM_TEMPLATE_INDEX" val="40493031"/>
  <p:tag name="KSO_WM_UNIT_LAYERLEVEL" val="1_1_1"/>
  <p:tag name="KSO_WM_TAG_VERSION" val="3.0"/>
  <p:tag name="KSO_WM_BEAUTIFY_FLAG" val="#wm#"/>
  <p:tag name="KSO_WM_DIAGRAM_VIRTUALLY_FRAME" val="{&quot;height&quot;:448.7,&quot;left&quot;:3.5785039370078735,&quot;top&quot;:86.2,&quot;width&quot;:982.4437007874016}"/>
  <p:tag name="KSO_WM_UNIT_FILL_TYPE" val="3"/>
  <p:tag name="KSO_WM_UNIT_LINE_FORE_SCHEMECOLOR_INDEX" val="-2"/>
  <p:tag name="KSO_WM_DIAGRAM_MAX_ITEMCNT" val="4"/>
  <p:tag name="KSO_WM_DIAGRAM_MIN_ITEMCNT" val="2"/>
  <p:tag name="KSO_WM_DIAGRAM_COLOR_MATCH_VALUE" val="{&quot;shape&quot;:{&quot;fill&quot;:{&quot;gradient&quot;:[{&quot;brightness&quot;:0.6000000238418579,&quot;colorType&quot;:1,&quot;foreColorIndex&quot;:5,&quot;pos&quot;:0.3799999952316284,&quot;transparency&quot;:1},{&quot;brightness&quot;:0.4000000059604645,&quot;colorType&quot;:1,&quot;foreColorIndex&quot;:5,&quot;pos&quot;:1,&quot;transparency&quot;:0.4000000059604645}],&quot;type&quot;:3},&quot;glow&quot;:{&quot;colorType&quot;:0},&quot;line&quot;:{&quot;gradient&quot;:[{&quot;brightness&quot;:0,&quot;colorType&quot;:1,&quot;foreColorIndex&quot;:5,&quot;pos&quot;:0.14000000059604645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80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81.xml><?xml version="1.0" encoding="utf-8"?>
<p:tagLst xmlns:p="http://schemas.openxmlformats.org/presentationml/2006/main">
  <p:tag name="commondata" val="eyJoZGlkIjoiZjdjMmRlZjM1OWYxMzczOGQyMTg5ZTU3ZmM2OTcwOGYifQ=="/>
</p:tagLst>
</file>

<file path=ppt/theme/theme1.xml><?xml version="1.0" encoding="utf-8"?>
<a:theme xmlns:a="http://schemas.openxmlformats.org/drawingml/2006/main" name="WP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11936</Words>
  <Application>WPS 文字</Application>
  <PresentationFormat>宽屏</PresentationFormat>
  <Paragraphs>1755</Paragraphs>
  <Slides>45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73" baseType="lpstr">
      <vt:lpstr>Arial</vt:lpstr>
      <vt:lpstr>宋体</vt:lpstr>
      <vt:lpstr>Wingdings</vt:lpstr>
      <vt:lpstr>微软雅黑</vt:lpstr>
      <vt:lpstr>汉仪旗黑</vt:lpstr>
      <vt:lpstr>微软雅黑</vt:lpstr>
      <vt:lpstr>汉仪尚巍手书W</vt:lpstr>
      <vt:lpstr>思源黑体 CN Light</vt:lpstr>
      <vt:lpstr>Wingdings</vt:lpstr>
      <vt:lpstr>思源黑体 CN Medium</vt:lpstr>
      <vt:lpstr>Noto Sans SC</vt:lpstr>
      <vt:lpstr>宋体</vt:lpstr>
      <vt:lpstr>Arial Unicode MS</vt:lpstr>
      <vt:lpstr>汉仪书宋二KW</vt:lpstr>
      <vt:lpstr>Calibri</vt:lpstr>
      <vt:lpstr>Helvetica Neue</vt:lpstr>
      <vt:lpstr>汉仪旗黑-55简</vt:lpstr>
      <vt:lpstr>汉仪中黑KW</vt:lpstr>
      <vt:lpstr>思源黑体 CN Normal</vt:lpstr>
      <vt:lpstr>苹方-简</vt:lpstr>
      <vt:lpstr>冬青黑体简体中文</vt:lpstr>
      <vt:lpstr>Noto Sans SC</vt:lpstr>
      <vt:lpstr>思源黑体 CN Light</vt:lpstr>
      <vt:lpstr>思源黑体 CN Medium</vt:lpstr>
      <vt:lpstr>思源黑体 CN Normal</vt:lpstr>
      <vt:lpstr>汉仪尚巍手书W</vt:lpstr>
      <vt:lpstr>汉仪旗黑-55简</vt:lpstr>
      <vt:lpstr>WPS</vt:lpstr>
      <vt:lpstr>PowerPoint 演示文稿</vt:lpstr>
      <vt:lpstr>目录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陈子睿</cp:lastModifiedBy>
  <cp:revision>280</cp:revision>
  <dcterms:created xsi:type="dcterms:W3CDTF">2026-07-27T02:08:35Z</dcterms:created>
  <dcterms:modified xsi:type="dcterms:W3CDTF">2026-07-27T02:08:35Z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066595FF49C702C7A3BD666A3B40BDDB_43</vt:lpwstr>
  </property>
</Properties>
</file>