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3.svg" ContentType="image/svg+xml"/>
  <Override PartName="/ppt/media/image2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49"/>
  </p:handoutMasterIdLst>
  <p:sldIdLst>
    <p:sldId id="258" r:id="rId4"/>
    <p:sldId id="257" r:id="rId6"/>
    <p:sldId id="329" r:id="rId7"/>
    <p:sldId id="259" r:id="rId8"/>
    <p:sldId id="265" r:id="rId9"/>
    <p:sldId id="266" r:id="rId10"/>
    <p:sldId id="331" r:id="rId11"/>
    <p:sldId id="268" r:id="rId12"/>
    <p:sldId id="269" r:id="rId13"/>
    <p:sldId id="332" r:id="rId14"/>
    <p:sldId id="271" r:id="rId15"/>
    <p:sldId id="272" r:id="rId16"/>
    <p:sldId id="273" r:id="rId17"/>
    <p:sldId id="274" r:id="rId18"/>
    <p:sldId id="275" r:id="rId19"/>
    <p:sldId id="300" r:id="rId20"/>
    <p:sldId id="276" r:id="rId21"/>
    <p:sldId id="334" r:id="rId22"/>
    <p:sldId id="262" r:id="rId23"/>
    <p:sldId id="277" r:id="rId24"/>
    <p:sldId id="278" r:id="rId25"/>
    <p:sldId id="279" r:id="rId26"/>
    <p:sldId id="335" r:id="rId27"/>
    <p:sldId id="280" r:id="rId28"/>
    <p:sldId id="337" r:id="rId29"/>
    <p:sldId id="282" r:id="rId30"/>
    <p:sldId id="338" r:id="rId31"/>
    <p:sldId id="284" r:id="rId32"/>
    <p:sldId id="285" r:id="rId33"/>
    <p:sldId id="286" r:id="rId34"/>
    <p:sldId id="287" r:id="rId35"/>
    <p:sldId id="288" r:id="rId36"/>
    <p:sldId id="289" r:id="rId37"/>
    <p:sldId id="290" r:id="rId38"/>
    <p:sldId id="340" r:id="rId39"/>
    <p:sldId id="261" r:id="rId40"/>
    <p:sldId id="294" r:id="rId41"/>
    <p:sldId id="295" r:id="rId42"/>
    <p:sldId id="296" r:id="rId43"/>
    <p:sldId id="297" r:id="rId44"/>
    <p:sldId id="298" r:id="rId45"/>
    <p:sldId id="299" r:id="rId46"/>
    <p:sldId id="301" r:id="rId47"/>
    <p:sldId id="302" r:id="rId48"/>
  </p:sldIdLst>
  <p:sldSz cx="12192000" cy="6858000"/>
  <p:notesSz cx="7103745" cy="10234295"/>
  <p:custDataLst>
    <p:tags r:id="rId5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9" userDrawn="1">
          <p15:clr>
            <a:srgbClr val="A4A3A4"/>
          </p15:clr>
        </p15:guide>
        <p15:guide id="2" pos="349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ina" initials="C" lastIdx="3" clrIdx="0"/>
  <p:cmAuthor id="1" name="1959948963@qq.com" initials="1" lastIdx="1" clrIdx="0"/>
  <p:cmAuthor id="2" name="lyl" initials="l" lastIdx="1" clrIdx="1"/>
  <p:cmAuthor id="3" name="zpark" initials="z" lastIdx="1" clrIdx="2"/>
  <p:cmAuthor id="4" name="Administrator" initials="A" lastIdx="1" clrIdx="3"/>
  <p:cmAuthor id="5" name="13621" initials="1" lastIdx="1" clrIdx="4"/>
  <p:cmAuthor id="1477700285" name="Chow" initials="C" lastIdx="1" clrIdx="23"/>
  <p:cmAuthor id="76" name=" " initials="" lastIdx="1" clrIdx="25"/>
  <p:cmAuthor id="6" name="乔 婧" initials="乔" lastIdx="2" clrIdx="5"/>
  <p:cmAuthor id="7" name="lu li" initials="ll" lastIdx="29" clrIdx="6"/>
  <p:cmAuthor id="8" name="张雪姣" initials="1" lastIdx="1" clrIdx="7"/>
  <p:cmAuthor id="9" name="茹玉" initials="茹玉" lastIdx="36" clrIdx="8"/>
  <p:cmAuthor id="10" name="tianting" initials="t" lastIdx="1" clrIdx="9"/>
  <p:cmAuthor id="11" name="sdlyx2008@126.com" initials="s" lastIdx="1" clrIdx="10"/>
  <p:cmAuthor id="12" name="詹园玲" initials="詹" lastIdx="1" clrIdx="10"/>
  <p:cmAuthor id="2000" name="WPS_1591109879_U3MrMZ3I" initials="authorId_1004917322" lastIdx="1656276846" clrIdx="0"/>
  <p:cmAuthor id="13" name="10959" initials="1" lastIdx="1" clrIdx="12"/>
  <p:cmAuthor id="2001" name="骆倩怡_Znauj26B" initials="authorId_382814100" lastIdx="0" clrIdx="0"/>
  <p:cmAuthor id="14" name="sihan" initials="s" lastIdx="1" clrIdx="13"/>
  <p:cmAuthor id="15" name="xxg" initials="x" lastIdx="1" clrIdx="14"/>
  <p:cmAuthor id="16" name="王立臣_Yf6rFjAN" initials="authorId_198262106" lastIdx="2380635" clrIdx="0"/>
  <p:cmAuthor id="17" name="未知用户4" initials="未知用户4" lastIdx="1" clrIdx="7"/>
  <p:cmAuthor id="18" name="zhanghui" initials="z" lastIdx="1" clrIdx="17"/>
  <p:cmAuthor id="1669468316" name="WPS_1735209406" initials="W" lastIdx="1" clrIdx="22"/>
  <p:cmAuthor id="19" name="未知用户5" initials="未知用户5" lastIdx="1" clrIdx="8"/>
  <p:cmAuthor id="20" name="mai mai" initials="m" lastIdx="1" clrIdx="2"/>
  <p:cmAuthor id="21" name="未知用户1" initials="未" lastIdx="1" clrIdx="0"/>
  <p:cmAuthor id="22" name="肖 盛" initials="肖" lastIdx="1" clrIdx="0"/>
  <p:cmAuthor id="23" name="0049628" initials="0" lastIdx="3" clrIdx="0"/>
  <p:cmAuthor id="24" name="NTKO" initials="N" lastIdx="2" clrIdx="0"/>
  <p:cmAuthor id="25" name="石楠 武" initials="石" lastIdx="1" clrIdx="2"/>
  <p:cmAuthor id="26" name="赵成文" initials="赵" lastIdx="4" clrIdx="1"/>
  <p:cmAuthor id="27" name="未知用户13" initials="未" lastIdx="1" clrIdx="0"/>
  <p:cmAuthor id="28" name="Han Jiang" initials="H" lastIdx="1" clrIdx="0"/>
  <p:cmAuthor id="29" name="未知用户7" initials="未" lastIdx="1" clrIdx="0"/>
  <p:cmAuthor id="30" name="xmy" initials="x" lastIdx="4" clrIdx="19"/>
  <p:cmAuthor id="31" name="wum20" initials="w" lastIdx="1" clrIdx="7"/>
  <p:cmAuthor id="32" name="Guangxu Piao" initials="G" lastIdx="7" clrIdx="0"/>
  <p:cmAuthor id="33" name="武敏" initials="武" lastIdx="2" clrIdx="8"/>
  <p:cmAuthor id="34" name="未知用户6" initials="未知用户6" lastIdx="1" clrIdx="9"/>
  <p:cmAuthor id="35" name="JCL" initials="J" lastIdx="1" clrIdx="10"/>
  <p:cmAuthor id="36" name="Chen, Naikang A." initials="C" lastIdx="6" clrIdx="0"/>
  <p:cmAuthor id="37" name="song song" initials="s" lastIdx="1" clrIdx="0"/>
  <p:cmAuthor id="38" name="曾阿婷" initials="曾" lastIdx="1" clrIdx="16"/>
  <p:cmAuthor id="39" name="yubaoquan" initials="y" lastIdx="1" clrIdx="4"/>
  <p:cmAuthor id="40" name="ting yue" initials="t" lastIdx="1" clrIdx="0"/>
  <p:cmAuthor id="41" name="david bin" initials="d" lastIdx="3" clrIdx="0"/>
  <p:cmAuthor id="42" name="MLOONG" initials="M" lastIdx="1" clrIdx="0"/>
  <p:cmAuthor id="44" name="於宝泉" initials="於" lastIdx="0" clrIdx="2"/>
  <p:cmAuthor id="46" name="Liu Dong" initials="L" lastIdx="1" clrIdx="0"/>
  <p:cmAuthor id="47" name="Zhao Jing" initials="Z" lastIdx="1" clrIdx="2"/>
  <p:cmAuthor id="48" name="YANQING BAO" initials="Y" lastIdx="3" clrIdx="0"/>
  <p:cmAuthor id="49" name="Roet-Reinking, Nathalie" initials="R" lastIdx="1" clrIdx="0"/>
  <p:cmAuthor id="50" name="张金龙" initials="张" lastIdx="9" clrIdx="0"/>
  <p:cmAuthor id="51" name="祝惠蓉" initials="祝" lastIdx="3" clrIdx="8"/>
  <p:cmAuthor id="52" name="李霞" initials="李" lastIdx="3" clrIdx="56"/>
  <p:cmAuthor id="53" name="宋琛哲" initials="宋" lastIdx="3" clrIdx="0"/>
  <p:cmAuthor id="54" name="韩瑞颖" initials="韩" lastIdx="106" clrIdx="59"/>
  <p:cmAuthor id="55" name="刘天玉" initials="刘" lastIdx="19" clrIdx="61"/>
  <p:cmAuthor id="56" name="杨志宇" initials="杨" lastIdx="1" clrIdx="63"/>
  <p:cmAuthor id="540707372" name="XXG-QIANQI" initials="X" lastIdx="2" clrIdx="0"/>
  <p:cmAuthor id="1483810881" name="WPS_1679281038" initials="W" lastIdx="1" clrIdx="2"/>
  <p:cmAuthor id="61" name="maomao" initials="m" lastIdx="1" clrIdx="60"/>
  <p:cmAuthor id="43" name="ZJK" initials="Z" lastIdx="5" clrIdx="42"/>
  <p:cmAuthor id="1411827" name="黄晓平" initials="黄" lastIdx="0" clrIdx="0"/>
  <p:cmAuthor id="287643685" name="刘 芷倩" initials="刘" lastIdx="1" clrIdx="38"/>
  <p:cmAuthor id="287643681" name="殷格非" initials="殷" lastIdx="2" clrIdx="0"/>
  <p:cmAuthor id="287643682" name="z r" initials="zr" lastIdx="5" clrIdx="12"/>
  <p:cmAuthor id="287643683" name="lc xue" initials="lx" lastIdx="1" clrIdx="22"/>
  <p:cmAuthor id="191251535" name="沈霄雷" initials="沈" lastIdx="833089" clrIdx="0"/>
  <p:cmAuthor id="191251536" name="SF" initials="S" lastIdx="6" clrIdx="11"/>
  <p:cmAuthor id="191251537" name="sammi" initials="s" lastIdx="0" clrIdx="12"/>
  <p:cmAuthor id="191251538" name="zhangmh@httz.cc" initials="z" lastIdx="3" clrIdx="13"/>
  <p:cmAuthor id="191251539" name="wang" initials="wang" lastIdx="1" clrIdx="14"/>
  <p:cmAuthor id="191251540" name="Microsoft Office User" initials="MOU" lastIdx="1" clrIdx="15"/>
  <p:cmAuthor id="191251541" name="sjzx" initials="s" lastIdx="1" clrIdx="25"/>
  <p:cmAuthor id="191251542" name="yang.yuan" initials="y" lastIdx="0" clrIdx="17"/>
  <p:cmAuthor id="191251543" name="王娟" initials="1" lastIdx="1" clrIdx="31"/>
  <p:cmAuthor id="203337651" name="Chancey " initials="C" lastIdx="1" clrIdx="63"/>
  <p:cmAuthor id="45" name="ZYSR-XY" initials="Z" lastIdx="6" clrIdx="10"/>
  <p:cmAuthor id="1270093215" name="满脑子的核废料" initials="满" lastIdx="12" clrIdx="62"/>
  <p:cmAuthor id="65" name="zhq" initials="z" lastIdx="7" clrIdx="20"/>
  <p:cmAuthor id="66" name="张琦" initials="张" lastIdx="46" clrIdx="21"/>
  <p:cmAuthor id="67" name="黄 俊" initials="黄" lastIdx="1" clrIdx="22"/>
  <p:cmAuthor id="87" name="001" initials="" lastIdx="0" clrIdx="86"/>
  <p:cmAuthor id="88" name="Cong Guo" initials="CG" lastIdx="0" clrIdx="87"/>
  <p:cmAuthor id="89" name="幸全" initials="幸全" lastIdx="0" clrIdx="88"/>
  <p:cmAuthor id="90" name="PC" initials="P" lastIdx="0" clrIdx="89"/>
  <p:cmAuthor id="91" name="Lenovo" initials="L" lastIdx="0" clrIdx="90"/>
  <p:cmAuthor id="92" name="亮 蔡" initials="亮" lastIdx="0" clrIdx="91"/>
  <p:cmAuthor id="93" name="Citics-SZ" initials="Citics-SZ" lastIdx="0" clrIdx="92"/>
  <p:cmAuthor id="94" name="王习习" initials="王" lastIdx="0" clrIdx="93"/>
  <p:cmAuthor id="95" name="31897" initials="3" lastIdx="0" clrIdx="94"/>
  <p:cmAuthor id="96" name="儿子" initials="儿" lastIdx="0" clrIdx="95"/>
  <p:cmAuthor id="97" name="作者" initials="A" lastIdx="0" clrIdx="96"/>
  <p:cmAuthor id="98" name="user2021" initials="u" lastIdx="0" clrIdx="97"/>
  <p:cmAuthor id="99" name="G1045" initials="G" lastIdx="0" clrIdx="98"/>
  <p:cmAuthor id="100" name="Xin Mingyu" initials="XM" lastIdx="0" clrIdx="99"/>
  <p:cmAuthor id="101" name="yx090" initials="y" lastIdx="0" clrIdx="100"/>
  <p:cmAuthor id="102" name="admin" initials="a" lastIdx="0" clrIdx="101"/>
  <p:cmAuthor id="103" name="yifei" initials="y" lastIdx="0" clrIdx="102"/>
  <p:cmAuthor id="104" name="刘江浪" initials="刘江浪" lastIdx="0" clrIdx="103"/>
  <p:cmAuthor id="105" name="ADMIN" initials="A" lastIdx="0" clrIdx="104"/>
  <p:cmAuthor id="106" name="杨" initials="杨" lastIdx="0" clrIdx="105"/>
  <p:cmAuthor id="107" name="峰" initials="峰" lastIdx="0" clrIdx="106"/>
  <p:cmAuthor id="108" name="YAO" initials="Y" lastIdx="0" clrIdx="107"/>
  <p:cmAuthor id="110" name="王 兰香" initials="王" lastIdx="0" clrIdx="109"/>
  <p:cmAuthor id="112" name="jipen" initials="j" lastIdx="0" clrIdx="111"/>
  <p:cmAuthor id="113" name="user4" initials="u" lastIdx="0" clrIdx="112"/>
  <p:cmAuthor id="114" name="Jacobsen, Ginger" initials="GJ" lastIdx="0" clrIdx="113"/>
  <p:cmAuthor id="115" name="TXGZZ02" initials="T" lastIdx="0" clrIdx="114"/>
  <p:cmAuthor id="116" name="具身智能码字机器人" initials="具" lastIdx="0" clrIdx="115"/>
  <p:cmAuthor id="117" name="WPS" initials="W" lastIdx="0" clrIdx="116"/>
  <p:cmAuthor id="118" name="微软用户" initials="微软用户" lastIdx="0" clrIdx="117"/>
  <p:cmAuthor id="119" name="ophel" initials="o" lastIdx="0" clrIdx="118"/>
  <p:cmAuthor id="120" name="pc" initials="p" lastIdx="0" clrIdx="119"/>
  <p:cmAuthor id="121" name="air AJQ" initials="a" lastIdx="0" clrIdx="120"/>
  <p:cmAuthor id="122" name="Summer" initials="S" lastIdx="0" clrIdx="121"/>
  <p:cmAuthor id="123" name="xiaozhen li" initials="x" lastIdx="0" clrIdx="122"/>
  <p:cmAuthor id="124" name="Lan, Jian" initials="L" lastIdx="0" clrIdx="123"/>
  <p:cmAuthor id="125" name="李 韬" initials="李" lastIdx="0" clrIdx="124"/>
  <p:cmAuthor id="126" name="XIAO XINWEN" initials="XX" lastIdx="0" clrIdx="125"/>
  <p:cmAuthor id="127" name="jrj" initials="jrj" lastIdx="0" clrIdx="126"/>
  <p:cmAuthor id="128" name="小李孟德" initials="小" lastIdx="0" clrIdx="127"/>
  <p:cmAuthor id="129" name="thtf" initials="t" lastIdx="0" clrIdx="128"/>
  <p:cmAuthor id="130" name="Yu Zhao" initials="YZ" lastIdx="0" clrIdx="129"/>
  <p:cmAuthor id="131" name="郑萌" initials="萌郑" lastIdx="0" clrIdx="130"/>
  <p:cmAuthor id="132" name="yang yang" initials="yy" lastIdx="0" clrIdx="131"/>
  <p:cmAuthor id="133" name="yayaw" initials="y" lastIdx="0" clrIdx="132"/>
  <p:cmAuthor id="134" name="CHEYUANZHENG" initials="u" lastIdx="0" clrIdx="133"/>
  <p:cmAuthor id="135" name="weichenwei" initials="w" lastIdx="0" clrIdx="134"/>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F6EE8"/>
    <a:srgbClr val="FF3300"/>
    <a:srgbClr val="0070C0"/>
    <a:srgbClr val="FF8A39"/>
    <a:srgbClr val="92D050"/>
    <a:srgbClr val="216BFF"/>
    <a:srgbClr val="62C8C6"/>
    <a:srgbClr val="3DD3D2"/>
    <a:srgbClr val="1FAECD"/>
    <a:srgbClr val="2038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86374"/>
  </p:normalViewPr>
  <p:slideViewPr>
    <p:cSldViewPr snapToGrid="0" showGuides="1">
      <p:cViewPr varScale="1">
        <p:scale>
          <a:sx n="127" d="100"/>
          <a:sy n="127" d="100"/>
        </p:scale>
        <p:origin x="1952" y="184"/>
      </p:cViewPr>
      <p:guideLst>
        <p:guide orient="horz" pos="2309"/>
        <p:guide pos="3498"/>
      </p:guideLst>
    </p:cSldViewPr>
  </p:slideViewPr>
  <p:outlineViewPr>
    <p:cViewPr>
      <p:scale>
        <a:sx n="33" d="100"/>
        <a:sy n="33" d="100"/>
      </p:scale>
      <p:origin x="0" y="0"/>
    </p:cViewPr>
  </p:outlin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4" Type="http://schemas.openxmlformats.org/officeDocument/2006/relationships/tags" Target="tags/tag226.xml"/><Relationship Id="rId53" Type="http://schemas.openxmlformats.org/officeDocument/2006/relationships/commentAuthors" Target="commentAuthors.xml"/><Relationship Id="rId52" Type="http://schemas.openxmlformats.org/officeDocument/2006/relationships/tableStyles" Target="tableStyles.xml"/><Relationship Id="rId51" Type="http://schemas.openxmlformats.org/officeDocument/2006/relationships/viewProps" Target="viewProps.xml"/><Relationship Id="rId50" Type="http://schemas.openxmlformats.org/officeDocument/2006/relationships/presProps" Target="presProps.xml"/><Relationship Id="rId5" Type="http://schemas.openxmlformats.org/officeDocument/2006/relationships/notesMaster" Target="notesMasters/notesMaster1.xml"/><Relationship Id="rId49" Type="http://schemas.openxmlformats.org/officeDocument/2006/relationships/handoutMaster" Target="handoutMasters/handoutMaster1.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F052318-918E-4DCE-BEA0-5C5B9E7A0C3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defRPr>
            </a:lvl1pPr>
          </a:lstStyle>
          <a:p>
            <a:r>
              <a:rPr lang="zh-CN" altLang="en-US" dirty="0"/>
              <a:t>单击此处添加标题</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2400">
                <a:solidFill>
                  <a:schemeClr val="tx1">
                    <a:lumMod val="75000"/>
                    <a:lumOff val="25000"/>
                  </a:schemeClr>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单击此处添加副标题</a:t>
            </a:r>
            <a:endParaRPr lang="zh-CN" alt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4400" b="0">
                <a:effectLst/>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47700" y="1825625"/>
            <a:ext cx="10515600" cy="4351338"/>
          </a:xfrm>
        </p:spPr>
        <p:txBody>
          <a:bodyPr>
            <a:normAutofit/>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469127"/>
            <a:ext cx="10307927" cy="4093347"/>
          </a:xfrm>
        </p:spPr>
        <p:txBody>
          <a:bodyPr anchor="b">
            <a:normAutofit/>
          </a:bodyPr>
          <a:lstStyle>
            <a:lvl1pPr>
              <a:defRPr sz="6000">
                <a:effectLst/>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1850" y="4610028"/>
            <a:ext cx="10307926" cy="647555"/>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4400" b="0" i="0">
                <a:effectLst/>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647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5981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400" b="0">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3200" b="0">
                <a:effectLst/>
              </a:defRPr>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4400"/>
            </a:lvl1pPr>
          </a:lstStyle>
          <a:p>
            <a:r>
              <a:rPr lang="zh-CN" altLang="en-US" dirty="0"/>
              <a:t>单击此处编辑母版标题样式</a:t>
            </a:r>
            <a:endParaRPr lang="zh-CN" altLang="en-US" dirty="0"/>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defRPr>
            </a:lvl1pPr>
          </a:lstStyle>
          <a:p>
            <a:r>
              <a:rPr lang="zh-CN" altLang="en-US" dirty="0"/>
              <a:t>单击此处添加标题</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2400">
                <a:solidFill>
                  <a:schemeClr val="tx1">
                    <a:lumMod val="75000"/>
                    <a:lumOff val="25000"/>
                  </a:schemeClr>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单击此处添加副标题</a:t>
            </a:r>
            <a:endParaRPr lang="zh-CN" alt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4400" b="0">
                <a:effectLst/>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47700" y="1825625"/>
            <a:ext cx="10515600" cy="4351338"/>
          </a:xfrm>
        </p:spPr>
        <p:txBody>
          <a:bodyPr>
            <a:normAutofit/>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469127"/>
            <a:ext cx="10307927" cy="4093347"/>
          </a:xfrm>
        </p:spPr>
        <p:txBody>
          <a:bodyPr anchor="b">
            <a:normAutofit/>
          </a:bodyPr>
          <a:lstStyle>
            <a:lvl1pPr>
              <a:defRPr sz="6000">
                <a:effectLst/>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1850" y="4610028"/>
            <a:ext cx="10307926" cy="647555"/>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4400" b="0" i="0">
                <a:effectLst/>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647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5981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400" b="0">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3200" b="0">
                <a:effectLst/>
              </a:defRPr>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4400"/>
            </a:lvl1pPr>
          </a:lstStyle>
          <a:p>
            <a:r>
              <a:rPr lang="zh-CN" altLang="en-US" dirty="0"/>
              <a:t>单击此处编辑母版标题样式</a:t>
            </a:r>
            <a:endParaRPr lang="zh-CN" altLang="en-US" dirty="0"/>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74713" y="1873478"/>
            <a:ext cx="5221287" cy="3831771"/>
          </a:xfrm>
          <a:custGeom>
            <a:avLst/>
            <a:gdLst>
              <a:gd name="connsiteX0" fmla="*/ 0 w 5221287"/>
              <a:gd name="connsiteY0" fmla="*/ 0 h 3831771"/>
              <a:gd name="connsiteX1" fmla="*/ 5221287 w 5221287"/>
              <a:gd name="connsiteY1" fmla="*/ 0 h 3831771"/>
              <a:gd name="connsiteX2" fmla="*/ 5221287 w 5221287"/>
              <a:gd name="connsiteY2" fmla="*/ 3831771 h 3831771"/>
              <a:gd name="connsiteX3" fmla="*/ 0 w 5221287"/>
              <a:gd name="connsiteY3" fmla="*/ 3831771 h 3831771"/>
            </a:gdLst>
            <a:ahLst/>
            <a:cxnLst>
              <a:cxn ang="0">
                <a:pos x="connsiteX0" y="connsiteY0"/>
              </a:cxn>
              <a:cxn ang="0">
                <a:pos x="connsiteX1" y="connsiteY1"/>
              </a:cxn>
              <a:cxn ang="0">
                <a:pos x="connsiteX2" y="connsiteY2"/>
              </a:cxn>
              <a:cxn ang="0">
                <a:pos x="connsiteX3" y="connsiteY3"/>
              </a:cxn>
            </a:cxnLst>
            <a:rect l="l" t="t" r="r" b="b"/>
            <a:pathLst>
              <a:path w="5221287" h="3831771">
                <a:moveTo>
                  <a:pt x="0" y="0"/>
                </a:moveTo>
                <a:lnTo>
                  <a:pt x="5221287" y="0"/>
                </a:lnTo>
                <a:lnTo>
                  <a:pt x="5221287" y="3831771"/>
                </a:lnTo>
                <a:lnTo>
                  <a:pt x="0" y="3831771"/>
                </a:lnTo>
                <a:close/>
              </a:path>
            </a:pathLst>
          </a:custGeom>
        </p:spPr>
        <p:txBody>
          <a:bodyPr wrap="square">
            <a:noAutofit/>
          </a:bodyPr>
          <a:lstStyle/>
          <a:p>
            <a:endParaRPr lang="zh-CN" altLang="en-US"/>
          </a:p>
        </p:txBody>
      </p:sp>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r="45722" b="48475"/>
          <a:stretch>
            <a:fillRect/>
          </a:stretch>
        </p:blipFill>
        <p:spPr>
          <a:xfrm>
            <a:off x="9954882" y="4794747"/>
            <a:ext cx="2237117" cy="2123640"/>
          </a:xfrm>
          <a:prstGeom prst="rect">
            <a:avLst/>
          </a:prstGeom>
        </p:spPr>
      </p:pic>
      <p:pic>
        <p:nvPicPr>
          <p:cNvPr id="4" name="图片 3"/>
          <p:cNvPicPr>
            <a:picLocks noChangeAspect="1"/>
          </p:cNvPicPr>
          <p:nvPr userDrawn="1"/>
        </p:nvPicPr>
        <p:blipFill rotWithShape="1">
          <a:blip r:embed="rId3" cstate="print">
            <a:extLst>
              <a:ext uri="{28A0092B-C50C-407E-A947-70E740481C1C}">
                <a14:useLocalDpi xmlns:a14="http://schemas.microsoft.com/office/drawing/2010/main" val="0"/>
              </a:ext>
            </a:extLst>
          </a:blip>
          <a:srcRect r="37172"/>
          <a:stretch>
            <a:fillRect/>
          </a:stretch>
        </p:blipFill>
        <p:spPr>
          <a:xfrm rot="16200000">
            <a:off x="559661" y="-782057"/>
            <a:ext cx="2643690" cy="4207804"/>
          </a:xfrm>
          <a:prstGeom prst="rect">
            <a:avLst/>
          </a:prstGeom>
        </p:spPr>
      </p:pic>
      <p:sp>
        <p:nvSpPr>
          <p:cNvPr id="5" name="矩形 4"/>
          <p:cNvSpPr/>
          <p:nvPr userDrawn="1"/>
        </p:nvSpPr>
        <p:spPr>
          <a:xfrm>
            <a:off x="483079" y="517585"/>
            <a:ext cx="11214340" cy="5848709"/>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4" Type="http://schemas.openxmlformats.org/officeDocument/2006/relationships/theme" Target="../theme/theme2.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1.xml"/><Relationship Id="rId5" Type="http://schemas.openxmlformats.org/officeDocument/2006/relationships/image" Target="../media/image6.jpeg"/><Relationship Id="rId4" Type="http://schemas.openxmlformats.org/officeDocument/2006/relationships/tags" Target="../tags/tag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2" Type="http://schemas.openxmlformats.org/officeDocument/2006/relationships/slideLayout" Target="../slideLayouts/slideLayout11.xml"/><Relationship Id="rId21" Type="http://schemas.openxmlformats.org/officeDocument/2006/relationships/tags" Target="../tags/tag19.xml"/><Relationship Id="rId20" Type="http://schemas.openxmlformats.org/officeDocument/2006/relationships/image" Target="../media/image9.png"/><Relationship Id="rId2" Type="http://schemas.openxmlformats.org/officeDocument/2006/relationships/tags" Target="../tags/tag3.xml"/><Relationship Id="rId19" Type="http://schemas.openxmlformats.org/officeDocument/2006/relationships/image" Target="../media/image8.png"/><Relationship Id="rId18" Type="http://schemas.openxmlformats.org/officeDocument/2006/relationships/image" Target="../media/image7.png"/><Relationship Id="rId17" Type="http://schemas.openxmlformats.org/officeDocument/2006/relationships/tags" Target="../tags/tag18.xml"/><Relationship Id="rId16" Type="http://schemas.openxmlformats.org/officeDocument/2006/relationships/tags" Target="../tags/tag17.xml"/><Relationship Id="rId15" Type="http://schemas.openxmlformats.org/officeDocument/2006/relationships/tags" Target="../tags/tag16.xml"/><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9" Type="http://schemas.openxmlformats.org/officeDocument/2006/relationships/slideLayout" Target="../slideLayouts/slideLayout11.xml"/><Relationship Id="rId18" Type="http://schemas.openxmlformats.org/officeDocument/2006/relationships/tags" Target="../tags/tag37.xml"/><Relationship Id="rId17" Type="http://schemas.openxmlformats.org/officeDocument/2006/relationships/tags" Target="../tags/tag36.xml"/><Relationship Id="rId16" Type="http://schemas.openxmlformats.org/officeDocument/2006/relationships/tags" Target="../tags/tag35.xml"/><Relationship Id="rId15" Type="http://schemas.openxmlformats.org/officeDocument/2006/relationships/tags" Target="../tags/tag34.xml"/><Relationship Id="rId14" Type="http://schemas.openxmlformats.org/officeDocument/2006/relationships/tags" Target="../tags/tag33.xml"/><Relationship Id="rId13" Type="http://schemas.openxmlformats.org/officeDocument/2006/relationships/tags" Target="../tags/tag32.xml"/><Relationship Id="rId12" Type="http://schemas.openxmlformats.org/officeDocument/2006/relationships/image" Target="../media/image9.png"/><Relationship Id="rId11" Type="http://schemas.openxmlformats.org/officeDocument/2006/relationships/image" Target="../media/image8.png"/><Relationship Id="rId10" Type="http://schemas.openxmlformats.org/officeDocument/2006/relationships/image" Target="../media/image7.png"/><Relationship Id="rId1" Type="http://schemas.openxmlformats.org/officeDocument/2006/relationships/image" Target="../media/image10.jpe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7.xml"/><Relationship Id="rId7" Type="http://schemas.openxmlformats.org/officeDocument/2006/relationships/tags" Target="../tags/tag4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s>
</file>

<file path=ppt/slides/_rels/slide6.xml.rels><?xml version="1.0" encoding="UTF-8" standalone="yes"?>
<Relationships xmlns="http://schemas.openxmlformats.org/package/2006/relationships"><Relationship Id="rId9" Type="http://schemas.openxmlformats.org/officeDocument/2006/relationships/tags" Target="../tags/tag50.xml"/><Relationship Id="rId8" Type="http://schemas.openxmlformats.org/officeDocument/2006/relationships/tags" Target="../tags/tag49.xml"/><Relationship Id="rId7" Type="http://schemas.openxmlformats.org/officeDocument/2006/relationships/tags" Target="../tags/tag48.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7" Type="http://schemas.openxmlformats.org/officeDocument/2006/relationships/slideLayout" Target="../slideLayouts/slideLayout7.xml"/><Relationship Id="rId16" Type="http://schemas.openxmlformats.org/officeDocument/2006/relationships/tags" Target="../tags/tag54.xml"/><Relationship Id="rId15" Type="http://schemas.openxmlformats.org/officeDocument/2006/relationships/image" Target="../media/image9.png"/><Relationship Id="rId14" Type="http://schemas.openxmlformats.org/officeDocument/2006/relationships/image" Target="../media/image8.png"/><Relationship Id="rId13" Type="http://schemas.openxmlformats.org/officeDocument/2006/relationships/image" Target="../media/image7.png"/><Relationship Id="rId12" Type="http://schemas.openxmlformats.org/officeDocument/2006/relationships/tags" Target="../tags/tag53.xml"/><Relationship Id="rId11" Type="http://schemas.openxmlformats.org/officeDocument/2006/relationships/tags" Target="../tags/tag52.xml"/><Relationship Id="rId10" Type="http://schemas.openxmlformats.org/officeDocument/2006/relationships/tags" Target="../tags/tag51.xml"/><Relationship Id="rId1" Type="http://schemas.openxmlformats.org/officeDocument/2006/relationships/tags" Target="../tags/tag42.xml"/></Relationships>
</file>

<file path=ppt/slides/_rels/slide7.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1" Type="http://schemas.openxmlformats.org/officeDocument/2006/relationships/notesSlide" Target="../notesSlides/notesSlide3.xml"/><Relationship Id="rId10" Type="http://schemas.openxmlformats.org/officeDocument/2006/relationships/slideLayout" Target="../slideLayouts/slideLayout6.xml"/><Relationship Id="rId1" Type="http://schemas.openxmlformats.org/officeDocument/2006/relationships/image" Target="../media/image11.jpe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6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4.png"/><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6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73.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7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8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8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8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tags" Target="../tags/tag86.xml"/></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93.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6.jpeg"/><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tags" Target="../tags/tag90.xml"/></Relationships>
</file>

<file path=ppt/slides/_rels/slide1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18.xml"/><Relationship Id="rId7" Type="http://schemas.openxmlformats.org/officeDocument/2006/relationships/tags" Target="../tags/tag102.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9" Type="http://schemas.openxmlformats.org/officeDocument/2006/relationships/tags" Target="../tags/tag110.xml"/><Relationship Id="rId8" Type="http://schemas.openxmlformats.org/officeDocument/2006/relationships/tags" Target="../tags/tag109.xml"/><Relationship Id="rId7" Type="http://schemas.openxmlformats.org/officeDocument/2006/relationships/tags" Target="../tags/tag108.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 Id="rId3" Type="http://schemas.openxmlformats.org/officeDocument/2006/relationships/tags" Target="../tags/tag104.xml"/><Relationship Id="rId2" Type="http://schemas.openxmlformats.org/officeDocument/2006/relationships/tags" Target="../tags/tag103.xml"/><Relationship Id="rId19" Type="http://schemas.openxmlformats.org/officeDocument/2006/relationships/slideLayout" Target="../slideLayouts/slideLayout11.xml"/><Relationship Id="rId18" Type="http://schemas.openxmlformats.org/officeDocument/2006/relationships/tags" Target="../tags/tag116.xml"/><Relationship Id="rId17" Type="http://schemas.openxmlformats.org/officeDocument/2006/relationships/tags" Target="../tags/tag115.xml"/><Relationship Id="rId16" Type="http://schemas.openxmlformats.org/officeDocument/2006/relationships/tags" Target="../tags/tag114.xml"/><Relationship Id="rId15" Type="http://schemas.openxmlformats.org/officeDocument/2006/relationships/tags" Target="../tags/tag113.xml"/><Relationship Id="rId14" Type="http://schemas.openxmlformats.org/officeDocument/2006/relationships/tags" Target="../tags/tag112.xml"/><Relationship Id="rId13" Type="http://schemas.openxmlformats.org/officeDocument/2006/relationships/tags" Target="../tags/tag111.xml"/><Relationship Id="rId12" Type="http://schemas.openxmlformats.org/officeDocument/2006/relationships/image" Target="../media/image9.png"/><Relationship Id="rId11" Type="http://schemas.openxmlformats.org/officeDocument/2006/relationships/image" Target="../media/image8.png"/><Relationship Id="rId10" Type="http://schemas.openxmlformats.org/officeDocument/2006/relationships/image" Target="../media/image7.png"/><Relationship Id="rId1" Type="http://schemas.openxmlformats.org/officeDocument/2006/relationships/image" Target="../media/image10.jpeg"/></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120.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tags" Target="../tags/tag117.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12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tags" Target="../tags/tag121.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28.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tags" Target="../tags/tag127.xml"/><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image" Target="../media/image16.jpeg"/></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18.xml"/><Relationship Id="rId7" Type="http://schemas.openxmlformats.org/officeDocument/2006/relationships/tags" Target="../tags/tag132.xml"/><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13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135.xml"/><Relationship Id="rId2" Type="http://schemas.openxmlformats.org/officeDocument/2006/relationships/tags" Target="../tags/tag134.xml"/><Relationship Id="rId1" Type="http://schemas.openxmlformats.org/officeDocument/2006/relationships/tags" Target="../tags/tag133.xml"/></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40.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tags" Target="../tags/tag139.xml"/><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image" Target="../media/image17.jpeg"/></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45.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149.xml"/><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tags" Target="../tags/tag146.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53.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tags" Target="../tags/tag152.xml"/><Relationship Id="rId3" Type="http://schemas.openxmlformats.org/officeDocument/2006/relationships/tags" Target="../tags/tag151.xml"/><Relationship Id="rId2" Type="http://schemas.openxmlformats.org/officeDocument/2006/relationships/tags" Target="../tags/tag150.xml"/><Relationship Id="rId10" Type="http://schemas.openxmlformats.org/officeDocument/2006/relationships/notesSlide" Target="../notesSlides/notesSlide4.xml"/><Relationship Id="rId1" Type="http://schemas.openxmlformats.org/officeDocument/2006/relationships/image" Target="../media/image18.png"/></Relationships>
</file>

<file path=ppt/slides/_rels/slide29.xml.rels><?xml version="1.0" encoding="UTF-8" standalone="yes"?>
<Relationships xmlns="http://schemas.openxmlformats.org/package/2006/relationships"><Relationship Id="rId9" Type="http://schemas.openxmlformats.org/officeDocument/2006/relationships/tags" Target="../tags/tag158.xml"/><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tags" Target="../tags/tag157.xml"/><Relationship Id="rId4" Type="http://schemas.openxmlformats.org/officeDocument/2006/relationships/tags" Target="../tags/tag156.xml"/><Relationship Id="rId3" Type="http://schemas.openxmlformats.org/officeDocument/2006/relationships/tags" Target="../tags/tag155.xml"/><Relationship Id="rId2" Type="http://schemas.openxmlformats.org/officeDocument/2006/relationships/tags" Target="../tags/tag154.xml"/><Relationship Id="rId10" Type="http://schemas.openxmlformats.org/officeDocument/2006/relationships/slideLayout" Target="../slideLayouts/slideLayout7.xml"/><Relationship Id="rId1" Type="http://schemas.openxmlformats.org/officeDocument/2006/relationships/image" Target="../media/image19.png"/></Relationships>
</file>

<file path=ppt/slides/_rels/slide30.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16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161.xml"/><Relationship Id="rId2" Type="http://schemas.openxmlformats.org/officeDocument/2006/relationships/tags" Target="../tags/tag160.xml"/><Relationship Id="rId1" Type="http://schemas.openxmlformats.org/officeDocument/2006/relationships/tags" Target="../tags/tag159.xml"/></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66.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0.png"/><Relationship Id="rId3" Type="http://schemas.openxmlformats.org/officeDocument/2006/relationships/tags" Target="../tags/tag165.xml"/><Relationship Id="rId2" Type="http://schemas.openxmlformats.org/officeDocument/2006/relationships/tags" Target="../tags/tag164.xml"/><Relationship Id="rId1" Type="http://schemas.openxmlformats.org/officeDocument/2006/relationships/tags" Target="../tags/tag163.xml"/></Relationships>
</file>

<file path=ppt/slides/_rels/slide3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70.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tags" Target="../tags/tag169.xml"/><Relationship Id="rId3" Type="http://schemas.openxmlformats.org/officeDocument/2006/relationships/tags" Target="../tags/tag168.xml"/><Relationship Id="rId2" Type="http://schemas.openxmlformats.org/officeDocument/2006/relationships/tags" Target="../tags/tag167.xml"/><Relationship Id="rId1" Type="http://schemas.openxmlformats.org/officeDocument/2006/relationships/image" Target="../media/image17.jpeg"/></Relationships>
</file>

<file path=ppt/slides/_rels/slide3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74.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1.png"/><Relationship Id="rId3" Type="http://schemas.openxmlformats.org/officeDocument/2006/relationships/tags" Target="../tags/tag173.xml"/><Relationship Id="rId2" Type="http://schemas.openxmlformats.org/officeDocument/2006/relationships/tags" Target="../tags/tag172.xml"/><Relationship Id="rId1" Type="http://schemas.openxmlformats.org/officeDocument/2006/relationships/tags" Target="../tags/tag171.xml"/></Relationships>
</file>

<file path=ppt/slides/_rels/slide3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79.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tags" Target="../tags/tag178.xml"/><Relationship Id="rId3" Type="http://schemas.openxmlformats.org/officeDocument/2006/relationships/tags" Target="../tags/tag177.xml"/><Relationship Id="rId2" Type="http://schemas.openxmlformats.org/officeDocument/2006/relationships/tags" Target="../tags/tag176.xml"/><Relationship Id="rId1" Type="http://schemas.openxmlformats.org/officeDocument/2006/relationships/tags" Target="../tags/tag175.xml"/></Relationships>
</file>

<file path=ppt/slides/_rels/slide3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84.xml"/><Relationship Id="rId7" Type="http://schemas.openxmlformats.org/officeDocument/2006/relationships/tags" Target="../tags/tag18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182.xml"/><Relationship Id="rId2" Type="http://schemas.openxmlformats.org/officeDocument/2006/relationships/tags" Target="../tags/tag181.xml"/><Relationship Id="rId1" Type="http://schemas.openxmlformats.org/officeDocument/2006/relationships/tags" Target="../tags/tag180.xml"/></Relationships>
</file>

<file path=ppt/slides/_rels/slide36.xml.rels><?xml version="1.0" encoding="UTF-8" standalone="yes"?>
<Relationships xmlns="http://schemas.openxmlformats.org/package/2006/relationships"><Relationship Id="rId9" Type="http://schemas.openxmlformats.org/officeDocument/2006/relationships/tags" Target="../tags/tag192.xml"/><Relationship Id="rId8" Type="http://schemas.openxmlformats.org/officeDocument/2006/relationships/tags" Target="../tags/tag191.xml"/><Relationship Id="rId7" Type="http://schemas.openxmlformats.org/officeDocument/2006/relationships/tags" Target="../tags/tag190.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3" Type="http://schemas.openxmlformats.org/officeDocument/2006/relationships/tags" Target="../tags/tag186.xml"/><Relationship Id="rId2" Type="http://schemas.openxmlformats.org/officeDocument/2006/relationships/tags" Target="../tags/tag185.xml"/><Relationship Id="rId14" Type="http://schemas.openxmlformats.org/officeDocument/2006/relationships/slideLayout" Target="../slideLayouts/slideLayout11.xml"/><Relationship Id="rId13" Type="http://schemas.openxmlformats.org/officeDocument/2006/relationships/tags" Target="../tags/tag193.xml"/><Relationship Id="rId12" Type="http://schemas.openxmlformats.org/officeDocument/2006/relationships/image" Target="../media/image9.png"/><Relationship Id="rId11" Type="http://schemas.openxmlformats.org/officeDocument/2006/relationships/image" Target="../media/image8.png"/><Relationship Id="rId10" Type="http://schemas.openxmlformats.org/officeDocument/2006/relationships/image" Target="../media/image7.png"/><Relationship Id="rId1" Type="http://schemas.openxmlformats.org/officeDocument/2006/relationships/image" Target="../media/image10.jpeg"/></Relationships>
</file>

<file path=ppt/slides/_rels/slide3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97.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tags" Target="../tags/tag196.xml"/><Relationship Id="rId3" Type="http://schemas.openxmlformats.org/officeDocument/2006/relationships/tags" Target="../tags/tag195.xml"/><Relationship Id="rId2" Type="http://schemas.openxmlformats.org/officeDocument/2006/relationships/tags" Target="../tags/tag194.xml"/><Relationship Id="rId10" Type="http://schemas.openxmlformats.org/officeDocument/2006/relationships/notesSlide" Target="../notesSlides/notesSlide5.xml"/><Relationship Id="rId1" Type="http://schemas.openxmlformats.org/officeDocument/2006/relationships/image" Target="../media/image22.png"/></Relationships>
</file>

<file path=ppt/slides/_rels/slide3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0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3.png"/><Relationship Id="rId3" Type="http://schemas.openxmlformats.org/officeDocument/2006/relationships/tags" Target="../tags/tag200.xml"/><Relationship Id="rId2" Type="http://schemas.openxmlformats.org/officeDocument/2006/relationships/tags" Target="../tags/tag199.xml"/><Relationship Id="rId1" Type="http://schemas.openxmlformats.org/officeDocument/2006/relationships/tags" Target="../tags/tag198.xml"/></Relationships>
</file>

<file path=ppt/slides/_rels/slide39.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20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204.xml"/><Relationship Id="rId2" Type="http://schemas.openxmlformats.org/officeDocument/2006/relationships/tags" Target="../tags/tag203.xml"/><Relationship Id="rId1" Type="http://schemas.openxmlformats.org/officeDocument/2006/relationships/tags" Target="../tags/tag202.xml"/></Relationships>
</file>

<file path=ppt/slides/_rels/slide40.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20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208.xml"/><Relationship Id="rId2" Type="http://schemas.openxmlformats.org/officeDocument/2006/relationships/tags" Target="../tags/tag207.xml"/><Relationship Id="rId1" Type="http://schemas.openxmlformats.org/officeDocument/2006/relationships/tags" Target="../tags/tag206.xml"/></Relationships>
</file>

<file path=ppt/slides/_rels/slide41.xml.rels><?xml version="1.0" encoding="UTF-8" standalone="yes"?>
<Relationships xmlns="http://schemas.openxmlformats.org/package/2006/relationships"><Relationship Id="rId9" Type="http://schemas.openxmlformats.org/officeDocument/2006/relationships/tags" Target="../tags/tag213.xml"/><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25.svg"/><Relationship Id="rId4" Type="http://schemas.openxmlformats.org/officeDocument/2006/relationships/image" Target="../media/image24.png"/><Relationship Id="rId3" Type="http://schemas.openxmlformats.org/officeDocument/2006/relationships/tags" Target="../tags/tag212.xml"/><Relationship Id="rId2" Type="http://schemas.openxmlformats.org/officeDocument/2006/relationships/tags" Target="../tags/tag211.xml"/><Relationship Id="rId10" Type="http://schemas.openxmlformats.org/officeDocument/2006/relationships/slideLayout" Target="../slideLayouts/slideLayout7.xml"/><Relationship Id="rId1" Type="http://schemas.openxmlformats.org/officeDocument/2006/relationships/tags" Target="../tags/tag210.xml"/></Relationships>
</file>

<file path=ppt/slides/_rels/slide42.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21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216.xml"/><Relationship Id="rId2" Type="http://schemas.openxmlformats.org/officeDocument/2006/relationships/tags" Target="../tags/tag215.xml"/><Relationship Id="rId1" Type="http://schemas.openxmlformats.org/officeDocument/2006/relationships/tags" Target="../tags/tag214.xml"/></Relationships>
</file>

<file path=ppt/slides/_rels/slide43.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22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220.xml"/><Relationship Id="rId2" Type="http://schemas.openxmlformats.org/officeDocument/2006/relationships/tags" Target="../tags/tag219.xml"/><Relationship Id="rId1" Type="http://schemas.openxmlformats.org/officeDocument/2006/relationships/tags" Target="../tags/tag218.xml"/></Relationships>
</file>

<file path=ppt/slides/_rels/slide44.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22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224.xml"/><Relationship Id="rId2" Type="http://schemas.openxmlformats.org/officeDocument/2006/relationships/tags" Target="../tags/tag223.xml"/><Relationship Id="rId1" Type="http://schemas.openxmlformats.org/officeDocument/2006/relationships/tags" Target="../tags/tag2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F:\中关村信息谷\信息谷资料\信息谷VI\PPT\字01.png"/>
          <p:cNvPicPr>
            <a:picLocks noChangeAspect="1" noChangeArrowheads="1"/>
          </p:cNvPicPr>
          <p:nvPr/>
        </p:nvPicPr>
        <p:blipFill>
          <a:blip r:embed="rId1" cstate="print"/>
          <a:srcRect/>
          <a:stretch>
            <a:fillRect/>
          </a:stretch>
        </p:blipFill>
        <p:spPr bwMode="auto">
          <a:xfrm>
            <a:off x="3957080" y="1016212"/>
            <a:ext cx="3384000" cy="388532"/>
          </a:xfrm>
          <a:prstGeom prst="rect">
            <a:avLst/>
          </a:prstGeom>
          <a:noFill/>
        </p:spPr>
      </p:pic>
      <p:pic>
        <p:nvPicPr>
          <p:cNvPr id="9" name="Picture 2" descr="F:\中关村信息谷\信息谷资料\信息谷VI\PPT\未标题-1_画板 1.png"/>
          <p:cNvPicPr>
            <a:picLocks noChangeAspect="1" noChangeArrowheads="1"/>
          </p:cNvPicPr>
          <p:nvPr/>
        </p:nvPicPr>
        <p:blipFill>
          <a:blip r:embed="rId2" cstate="print"/>
          <a:srcRect/>
          <a:stretch>
            <a:fillRect/>
          </a:stretch>
        </p:blipFill>
        <p:spPr bwMode="auto">
          <a:xfrm>
            <a:off x="106045" y="114300"/>
            <a:ext cx="11969750" cy="4505325"/>
          </a:xfrm>
          <a:prstGeom prst="rect">
            <a:avLst/>
          </a:prstGeom>
          <a:noFill/>
        </p:spPr>
      </p:pic>
      <p:sp>
        <p:nvSpPr>
          <p:cNvPr id="12" name="TextBox 9"/>
          <p:cNvSpPr txBox="1"/>
          <p:nvPr/>
        </p:nvSpPr>
        <p:spPr>
          <a:xfrm>
            <a:off x="407035" y="1219200"/>
            <a:ext cx="11179175" cy="922020"/>
          </a:xfrm>
          <a:prstGeom prst="rect">
            <a:avLst/>
          </a:prstGeom>
          <a:noFill/>
        </p:spPr>
        <p:txBody>
          <a:bodyPr wrap="square" rtlCol="0">
            <a:spAutoFit/>
          </a:bodyPr>
          <a:lstStyle/>
          <a:p>
            <a:pPr algn="ctr"/>
            <a:r>
              <a:rPr lang="zh-CN" altLang="en-US" sz="5400" b="1" dirty="0">
                <a:solidFill>
                  <a:schemeClr val="bg1"/>
                </a:solidFill>
                <a:effectLst>
                  <a:outerShdw blurRad="101600" dist="88900" dir="2700000" algn="tl" rotWithShape="0">
                    <a:prstClr val="black">
                      <a:alpha val="40000"/>
                    </a:prstClr>
                  </a:outerShdw>
                </a:effectLst>
                <a:latin typeface="微软雅黑" panose="020B0503020204020204" charset="-122"/>
                <a:ea typeface="微软雅黑" panose="020B0503020204020204" charset="-122"/>
              </a:rPr>
              <a:t>生命健康产业链上游与</a:t>
            </a:r>
            <a:r>
              <a:rPr lang="zh-CN" altLang="en-US" sz="5400" b="1" dirty="0">
                <a:solidFill>
                  <a:schemeClr val="bg1"/>
                </a:solidFill>
                <a:effectLst>
                  <a:outerShdw blurRad="101600" dist="88900" dir="2700000" algn="tl" rotWithShape="0">
                    <a:prstClr val="black">
                      <a:alpha val="40000"/>
                    </a:prstClr>
                  </a:outerShdw>
                </a:effectLst>
                <a:latin typeface="微软雅黑" panose="020B0503020204020204" charset="-122"/>
                <a:ea typeface="微软雅黑" panose="020B0503020204020204" charset="-122"/>
              </a:rPr>
              <a:t>中游分析</a:t>
            </a:r>
            <a:endParaRPr lang="zh-CN" altLang="en-US" sz="5400" b="1" dirty="0">
              <a:solidFill>
                <a:schemeClr val="bg1"/>
              </a:solidFill>
              <a:effectLst>
                <a:outerShdw blurRad="101600" dist="88900" dir="2700000" algn="tl" rotWithShape="0">
                  <a:prstClr val="black">
                    <a:alpha val="40000"/>
                  </a:prstClr>
                </a:outerShdw>
              </a:effectLst>
              <a:latin typeface="微软雅黑" panose="020B0503020204020204" charset="-122"/>
              <a:ea typeface="微软雅黑" panose="020B0503020204020204" charset="-122"/>
            </a:endParaRPr>
          </a:p>
        </p:txBody>
      </p:sp>
      <p:sp>
        <p:nvSpPr>
          <p:cNvPr id="3" name="TextBox 10"/>
          <p:cNvSpPr txBox="1"/>
          <p:nvPr/>
        </p:nvSpPr>
        <p:spPr>
          <a:xfrm>
            <a:off x="4164901" y="3441069"/>
            <a:ext cx="3676650" cy="583565"/>
          </a:xfrm>
          <a:prstGeom prst="rect">
            <a:avLst/>
          </a:prstGeom>
          <a:noFill/>
        </p:spPr>
        <p:txBody>
          <a:bodyPr wrap="none" rtlCol="0">
            <a:spAutoFit/>
          </a:bodyPr>
          <a:lstStyle/>
          <a:p>
            <a:r>
              <a:rPr lang="zh-CN" altLang="en-US" sz="3200" b="1" dirty="0">
                <a:gradFill>
                  <a:gsLst>
                    <a:gs pos="0">
                      <a:schemeClr val="accent1">
                        <a:lumMod val="5000"/>
                        <a:lumOff val="95000"/>
                      </a:schemeClr>
                    </a:gs>
                    <a:gs pos="74000">
                      <a:schemeClr val="bg1">
                        <a:lumMod val="75000"/>
                      </a:schemeClr>
                    </a:gs>
                    <a:gs pos="94000">
                      <a:schemeClr val="bg1">
                        <a:lumMod val="50000"/>
                      </a:schemeClr>
                    </a:gs>
                  </a:gsLst>
                  <a:lin ang="5400000" scaled="0"/>
                </a:gradFill>
                <a:latin typeface="微软雅黑" panose="020B0503020204020204" charset="-122"/>
                <a:ea typeface="微软雅黑" panose="020B0503020204020204" charset="-122"/>
              </a:rPr>
              <a:t>创新引领  协同发展</a:t>
            </a:r>
            <a:endParaRPr lang="zh-CN" altLang="en-US" sz="3200" b="1" dirty="0">
              <a:gradFill>
                <a:gsLst>
                  <a:gs pos="0">
                    <a:schemeClr val="accent1">
                      <a:lumMod val="5000"/>
                      <a:lumOff val="95000"/>
                    </a:schemeClr>
                  </a:gs>
                  <a:gs pos="74000">
                    <a:schemeClr val="bg1">
                      <a:lumMod val="75000"/>
                    </a:schemeClr>
                  </a:gs>
                  <a:gs pos="94000">
                    <a:schemeClr val="bg1">
                      <a:lumMod val="50000"/>
                    </a:schemeClr>
                  </a:gs>
                </a:gsLst>
                <a:lin ang="5400000" scaled="0"/>
              </a:gradFill>
              <a:latin typeface="微软雅黑" panose="020B0503020204020204" charset="-122"/>
              <a:ea typeface="微软雅黑" panose="020B0503020204020204" charset="-122"/>
            </a:endParaRPr>
          </a:p>
        </p:txBody>
      </p:sp>
      <p:pic>
        <p:nvPicPr>
          <p:cNvPr id="20" name="Picture 4" descr="F:\中关村信息谷\信息谷资料\信息谷VI\PPT\公司全称.png"/>
          <p:cNvPicPr>
            <a:picLocks noChangeAspect="1" noChangeArrowheads="1"/>
          </p:cNvPicPr>
          <p:nvPr/>
        </p:nvPicPr>
        <p:blipFill>
          <a:blip r:embed="rId3" cstate="print"/>
          <a:srcRect/>
          <a:stretch>
            <a:fillRect/>
          </a:stretch>
        </p:blipFill>
        <p:spPr bwMode="auto">
          <a:xfrm>
            <a:off x="4173855" y="2924810"/>
            <a:ext cx="3713480" cy="427990"/>
          </a:xfrm>
          <a:prstGeom prst="rect">
            <a:avLst/>
          </a:prstGeom>
          <a:noFill/>
        </p:spPr>
      </p:pic>
      <p:pic>
        <p:nvPicPr>
          <p:cNvPr id="2" name="图片 1" descr="图片"/>
          <p:cNvPicPr>
            <a:picLocks noChangeAspect="1"/>
          </p:cNvPicPr>
          <p:nvPr>
            <p:custDataLst>
              <p:tags r:id="rId4"/>
            </p:custDataLst>
          </p:nvPr>
        </p:nvPicPr>
        <p:blipFill>
          <a:blip r:embed="rId5">
            <a:clrChange>
              <a:clrFrom>
                <a:srgbClr val="FEFEFE">
                  <a:alpha val="100000"/>
                </a:srgbClr>
              </a:clrFrom>
              <a:clrTo>
                <a:srgbClr val="FEFEFE">
                  <a:alpha val="100000"/>
                  <a:alpha val="0"/>
                </a:srgbClr>
              </a:clrTo>
            </a:clrChange>
          </a:blip>
          <a:stretch>
            <a:fillRect/>
          </a:stretch>
        </p:blipFill>
        <p:spPr>
          <a:xfrm>
            <a:off x="105410" y="2708910"/>
            <a:ext cx="11970385" cy="39751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a:xfrm>
            <a:off x="1019175" y="60801"/>
            <a:ext cx="1698625" cy="1081088"/>
          </a:xfrm>
        </p:spPr>
        <p:txBody>
          <a:bodyPr/>
          <a:lstStyle/>
          <a:p>
            <a:r>
              <a:rPr lang="zh-CN" altLang="en-US" sz="4800">
                <a:latin typeface="微软雅黑" panose="020B0503020204020204" charset="-122"/>
                <a:ea typeface="微软雅黑" panose="020B0503020204020204" charset="-122"/>
              </a:rPr>
              <a:t>目录</a:t>
            </a:r>
            <a:endParaRPr lang="zh-CN" altLang="en-US" sz="4800">
              <a:latin typeface="微软雅黑" panose="020B0503020204020204" charset="-122"/>
              <a:ea typeface="微软雅黑" panose="020B0503020204020204" charset="-122"/>
            </a:endParaRPr>
          </a:p>
        </p:txBody>
      </p:sp>
      <p:sp>
        <p:nvSpPr>
          <p:cNvPr id="40" name="任意多边形: 形状 39"/>
          <p:cNvSpPr/>
          <p:nvPr>
            <p:custDataLst>
              <p:tags r:id="rId2"/>
            </p:custDataLst>
          </p:nvPr>
        </p:nvSpPr>
        <p:spPr>
          <a:xfrm>
            <a:off x="2783205" y="646430"/>
            <a:ext cx="2828290" cy="397510"/>
          </a:xfrm>
          <a:custGeom>
            <a:avLst/>
            <a:gdLst/>
            <a:ahLst/>
            <a:cxnLst/>
            <a:rect l="l" t="t" r="r" b="b"/>
            <a:pathLst>
              <a:path w="3777444" h="536451">
                <a:moveTo>
                  <a:pt x="703511" y="95771"/>
                </a:moveTo>
                <a:cubicBezTo>
                  <a:pt x="660202" y="95771"/>
                  <a:pt x="626101" y="111845"/>
                  <a:pt x="601210" y="143992"/>
                </a:cubicBezTo>
                <a:cubicBezTo>
                  <a:pt x="576318" y="176138"/>
                  <a:pt x="563873" y="217773"/>
                  <a:pt x="563873" y="268896"/>
                </a:cubicBezTo>
                <a:cubicBezTo>
                  <a:pt x="563873" y="319348"/>
                  <a:pt x="576039" y="360592"/>
                  <a:pt x="600373" y="392628"/>
                </a:cubicBezTo>
                <a:cubicBezTo>
                  <a:pt x="624706" y="424663"/>
                  <a:pt x="658081" y="440681"/>
                  <a:pt x="700497" y="440681"/>
                </a:cubicBezTo>
                <a:cubicBezTo>
                  <a:pt x="743806" y="440681"/>
                  <a:pt x="777515" y="425333"/>
                  <a:pt x="801625" y="394637"/>
                </a:cubicBezTo>
                <a:cubicBezTo>
                  <a:pt x="825736" y="363941"/>
                  <a:pt x="837791" y="322697"/>
                  <a:pt x="837791" y="270905"/>
                </a:cubicBezTo>
                <a:cubicBezTo>
                  <a:pt x="837791" y="216880"/>
                  <a:pt x="826071" y="174185"/>
                  <a:pt x="802630" y="142820"/>
                </a:cubicBezTo>
                <a:cubicBezTo>
                  <a:pt x="779190" y="111454"/>
                  <a:pt x="746150" y="95771"/>
                  <a:pt x="703511" y="95771"/>
                </a:cubicBezTo>
                <a:close/>
                <a:moveTo>
                  <a:pt x="2974777" y="8707"/>
                </a:moveTo>
                <a:lnTo>
                  <a:pt x="3381301" y="8707"/>
                </a:lnTo>
                <a:lnTo>
                  <a:pt x="3381301" y="99120"/>
                </a:lnTo>
                <a:lnTo>
                  <a:pt x="3233291" y="99120"/>
                </a:lnTo>
                <a:lnTo>
                  <a:pt x="3233291" y="527410"/>
                </a:lnTo>
                <a:lnTo>
                  <a:pt x="3122451" y="527410"/>
                </a:lnTo>
                <a:lnTo>
                  <a:pt x="3122451" y="99120"/>
                </a:lnTo>
                <a:lnTo>
                  <a:pt x="2974777" y="99120"/>
                </a:lnTo>
                <a:close/>
                <a:moveTo>
                  <a:pt x="2442307" y="8707"/>
                </a:moveTo>
                <a:lnTo>
                  <a:pt x="2562857" y="8707"/>
                </a:lnTo>
                <a:lnTo>
                  <a:pt x="2774491" y="334864"/>
                </a:lnTo>
                <a:cubicBezTo>
                  <a:pt x="2788555" y="356518"/>
                  <a:pt x="2797150" y="370248"/>
                  <a:pt x="2800276" y="376052"/>
                </a:cubicBezTo>
                <a:lnTo>
                  <a:pt x="2801950" y="376052"/>
                </a:lnTo>
                <a:cubicBezTo>
                  <a:pt x="2799717" y="363550"/>
                  <a:pt x="2798601" y="339663"/>
                  <a:pt x="2798601" y="304391"/>
                </a:cubicBezTo>
                <a:lnTo>
                  <a:pt x="2798601" y="8707"/>
                </a:lnTo>
                <a:lnTo>
                  <a:pt x="2903413" y="8707"/>
                </a:lnTo>
                <a:lnTo>
                  <a:pt x="2903413" y="527410"/>
                </a:lnTo>
                <a:lnTo>
                  <a:pt x="2790230" y="527410"/>
                </a:lnTo>
                <a:lnTo>
                  <a:pt x="2570559" y="191877"/>
                </a:lnTo>
                <a:cubicBezTo>
                  <a:pt x="2559174" y="174464"/>
                  <a:pt x="2550914" y="160400"/>
                  <a:pt x="2545779" y="149684"/>
                </a:cubicBezTo>
                <a:lnTo>
                  <a:pt x="2544105" y="149684"/>
                </a:lnTo>
                <a:cubicBezTo>
                  <a:pt x="2546114" y="167544"/>
                  <a:pt x="2547119" y="195114"/>
                  <a:pt x="2547119" y="232396"/>
                </a:cubicBezTo>
                <a:lnTo>
                  <a:pt x="2547119" y="527410"/>
                </a:lnTo>
                <a:lnTo>
                  <a:pt x="2442307" y="527410"/>
                </a:lnTo>
                <a:close/>
                <a:moveTo>
                  <a:pt x="2051782" y="8707"/>
                </a:moveTo>
                <a:lnTo>
                  <a:pt x="2346796" y="8707"/>
                </a:lnTo>
                <a:lnTo>
                  <a:pt x="2346796" y="99120"/>
                </a:lnTo>
                <a:lnTo>
                  <a:pt x="2162287" y="99120"/>
                </a:lnTo>
                <a:lnTo>
                  <a:pt x="2162287" y="221345"/>
                </a:lnTo>
                <a:lnTo>
                  <a:pt x="2333737" y="221345"/>
                </a:lnTo>
                <a:lnTo>
                  <a:pt x="2333737" y="311423"/>
                </a:lnTo>
                <a:lnTo>
                  <a:pt x="2162287" y="311423"/>
                </a:lnTo>
                <a:lnTo>
                  <a:pt x="2162287" y="436997"/>
                </a:lnTo>
                <a:lnTo>
                  <a:pt x="2358851" y="436997"/>
                </a:lnTo>
                <a:lnTo>
                  <a:pt x="2358851" y="527410"/>
                </a:lnTo>
                <a:lnTo>
                  <a:pt x="2051782" y="527410"/>
                </a:lnTo>
                <a:close/>
                <a:moveTo>
                  <a:pt x="1574602" y="8707"/>
                </a:moveTo>
                <a:lnTo>
                  <a:pt x="1981126" y="8707"/>
                </a:lnTo>
                <a:lnTo>
                  <a:pt x="1981126" y="99120"/>
                </a:lnTo>
                <a:lnTo>
                  <a:pt x="1833116" y="99120"/>
                </a:lnTo>
                <a:lnTo>
                  <a:pt x="1833116" y="527410"/>
                </a:lnTo>
                <a:lnTo>
                  <a:pt x="1722276" y="527410"/>
                </a:lnTo>
                <a:lnTo>
                  <a:pt x="1722276" y="99120"/>
                </a:lnTo>
                <a:lnTo>
                  <a:pt x="1574602" y="99120"/>
                </a:lnTo>
                <a:close/>
                <a:moveTo>
                  <a:pt x="1042132" y="8707"/>
                </a:moveTo>
                <a:lnTo>
                  <a:pt x="1162683" y="8707"/>
                </a:lnTo>
                <a:lnTo>
                  <a:pt x="1374316" y="334864"/>
                </a:lnTo>
                <a:cubicBezTo>
                  <a:pt x="1388380" y="356518"/>
                  <a:pt x="1396975" y="370248"/>
                  <a:pt x="1400101" y="376052"/>
                </a:cubicBezTo>
                <a:lnTo>
                  <a:pt x="1401775" y="376052"/>
                </a:lnTo>
                <a:cubicBezTo>
                  <a:pt x="1399543" y="363550"/>
                  <a:pt x="1398426" y="339663"/>
                  <a:pt x="1398426" y="304391"/>
                </a:cubicBezTo>
                <a:lnTo>
                  <a:pt x="1398426" y="8707"/>
                </a:lnTo>
                <a:lnTo>
                  <a:pt x="1503239" y="8707"/>
                </a:lnTo>
                <a:lnTo>
                  <a:pt x="1503239" y="527410"/>
                </a:lnTo>
                <a:lnTo>
                  <a:pt x="1390055" y="527410"/>
                </a:lnTo>
                <a:lnTo>
                  <a:pt x="1170384" y="191877"/>
                </a:lnTo>
                <a:cubicBezTo>
                  <a:pt x="1158999" y="174464"/>
                  <a:pt x="1150739" y="160400"/>
                  <a:pt x="1145605" y="149684"/>
                </a:cubicBezTo>
                <a:lnTo>
                  <a:pt x="1143930" y="149684"/>
                </a:lnTo>
                <a:cubicBezTo>
                  <a:pt x="1145939" y="167544"/>
                  <a:pt x="1146944" y="195114"/>
                  <a:pt x="1146944" y="232396"/>
                </a:cubicBezTo>
                <a:lnTo>
                  <a:pt x="1146944" y="527410"/>
                </a:lnTo>
                <a:lnTo>
                  <a:pt x="1042132" y="527410"/>
                </a:lnTo>
                <a:close/>
                <a:moveTo>
                  <a:pt x="3627090" y="0"/>
                </a:moveTo>
                <a:cubicBezTo>
                  <a:pt x="3677766" y="0"/>
                  <a:pt x="3720294" y="6586"/>
                  <a:pt x="3754673" y="19757"/>
                </a:cubicBezTo>
                <a:lnTo>
                  <a:pt x="3754673" y="123565"/>
                </a:lnTo>
                <a:cubicBezTo>
                  <a:pt x="3719847" y="99901"/>
                  <a:pt x="3679106" y="88069"/>
                  <a:pt x="3632448" y="88069"/>
                </a:cubicBezTo>
                <a:cubicBezTo>
                  <a:pt x="3605212" y="88069"/>
                  <a:pt x="3583446" y="93037"/>
                  <a:pt x="3567150" y="102971"/>
                </a:cubicBezTo>
                <a:cubicBezTo>
                  <a:pt x="3550853" y="112905"/>
                  <a:pt x="3542705" y="126244"/>
                  <a:pt x="3542705" y="142987"/>
                </a:cubicBezTo>
                <a:cubicBezTo>
                  <a:pt x="3542705" y="156382"/>
                  <a:pt x="3548286" y="168716"/>
                  <a:pt x="3559448" y="179989"/>
                </a:cubicBezTo>
                <a:cubicBezTo>
                  <a:pt x="3570610" y="191263"/>
                  <a:pt x="3598180" y="206499"/>
                  <a:pt x="3642159" y="225698"/>
                </a:cubicBezTo>
                <a:cubicBezTo>
                  <a:pt x="3693728" y="247799"/>
                  <a:pt x="3729168" y="271128"/>
                  <a:pt x="3748478" y="295685"/>
                </a:cubicBezTo>
                <a:cubicBezTo>
                  <a:pt x="3767789" y="320241"/>
                  <a:pt x="3777444" y="349486"/>
                  <a:pt x="3777444" y="383419"/>
                </a:cubicBezTo>
                <a:cubicBezTo>
                  <a:pt x="3777444" y="433202"/>
                  <a:pt x="3759808" y="471153"/>
                  <a:pt x="3724535" y="497272"/>
                </a:cubicBezTo>
                <a:cubicBezTo>
                  <a:pt x="3689263" y="523392"/>
                  <a:pt x="3639145" y="536451"/>
                  <a:pt x="3574182" y="536451"/>
                </a:cubicBezTo>
                <a:cubicBezTo>
                  <a:pt x="3514799" y="536451"/>
                  <a:pt x="3466133" y="526852"/>
                  <a:pt x="3428181" y="507653"/>
                </a:cubicBezTo>
                <a:lnTo>
                  <a:pt x="3428181" y="396813"/>
                </a:lnTo>
                <a:cubicBezTo>
                  <a:pt x="3469928" y="431416"/>
                  <a:pt x="3517367" y="448717"/>
                  <a:pt x="3570498" y="448717"/>
                </a:cubicBezTo>
                <a:cubicBezTo>
                  <a:pt x="3600636" y="448717"/>
                  <a:pt x="3623295" y="443527"/>
                  <a:pt x="3638476" y="433146"/>
                </a:cubicBezTo>
                <a:cubicBezTo>
                  <a:pt x="3653656" y="422765"/>
                  <a:pt x="3661246" y="409427"/>
                  <a:pt x="3661246" y="393130"/>
                </a:cubicBezTo>
                <a:cubicBezTo>
                  <a:pt x="3661246" y="379066"/>
                  <a:pt x="3655219" y="365783"/>
                  <a:pt x="3643164" y="353281"/>
                </a:cubicBezTo>
                <a:cubicBezTo>
                  <a:pt x="3631109" y="340780"/>
                  <a:pt x="3599297" y="323813"/>
                  <a:pt x="3547728" y="302382"/>
                </a:cubicBezTo>
                <a:cubicBezTo>
                  <a:pt x="3466691" y="268003"/>
                  <a:pt x="3426172" y="217996"/>
                  <a:pt x="3426172" y="152363"/>
                </a:cubicBezTo>
                <a:cubicBezTo>
                  <a:pt x="3426172" y="104143"/>
                  <a:pt x="3444534" y="66694"/>
                  <a:pt x="3481257" y="40017"/>
                </a:cubicBezTo>
                <a:cubicBezTo>
                  <a:pt x="3517981" y="13339"/>
                  <a:pt x="3566592" y="0"/>
                  <a:pt x="3627090" y="0"/>
                </a:cubicBezTo>
                <a:close/>
                <a:moveTo>
                  <a:pt x="706859" y="0"/>
                </a:moveTo>
                <a:cubicBezTo>
                  <a:pt x="780976" y="0"/>
                  <a:pt x="840637" y="24669"/>
                  <a:pt x="885844" y="74005"/>
                </a:cubicBezTo>
                <a:cubicBezTo>
                  <a:pt x="931050" y="123342"/>
                  <a:pt x="953653" y="186742"/>
                  <a:pt x="953653" y="264208"/>
                </a:cubicBezTo>
                <a:cubicBezTo>
                  <a:pt x="953653" y="345021"/>
                  <a:pt x="930157" y="410599"/>
                  <a:pt x="883165" y="460940"/>
                </a:cubicBezTo>
                <a:cubicBezTo>
                  <a:pt x="836172" y="511281"/>
                  <a:pt x="774613" y="536451"/>
                  <a:pt x="698488" y="536451"/>
                </a:cubicBezTo>
                <a:cubicBezTo>
                  <a:pt x="624148" y="536451"/>
                  <a:pt x="563761" y="512062"/>
                  <a:pt x="517327" y="463284"/>
                </a:cubicBezTo>
                <a:cubicBezTo>
                  <a:pt x="470892" y="414505"/>
                  <a:pt x="447675" y="351718"/>
                  <a:pt x="447675" y="274923"/>
                </a:cubicBezTo>
                <a:cubicBezTo>
                  <a:pt x="447675" y="193663"/>
                  <a:pt x="471394" y="127527"/>
                  <a:pt x="518833" y="76517"/>
                </a:cubicBezTo>
                <a:cubicBezTo>
                  <a:pt x="566272" y="25506"/>
                  <a:pt x="628948" y="0"/>
                  <a:pt x="706859" y="0"/>
                </a:cubicBezTo>
                <a:close/>
                <a:moveTo>
                  <a:pt x="275258" y="0"/>
                </a:moveTo>
                <a:cubicBezTo>
                  <a:pt x="325934" y="0"/>
                  <a:pt x="368350" y="6586"/>
                  <a:pt x="402506" y="19757"/>
                </a:cubicBezTo>
                <a:lnTo>
                  <a:pt x="402506" y="126579"/>
                </a:lnTo>
                <a:cubicBezTo>
                  <a:pt x="367457" y="106040"/>
                  <a:pt x="327720" y="95771"/>
                  <a:pt x="283295" y="95771"/>
                </a:cubicBezTo>
                <a:cubicBezTo>
                  <a:pt x="232618" y="95771"/>
                  <a:pt x="192100" y="111956"/>
                  <a:pt x="161739" y="144326"/>
                </a:cubicBezTo>
                <a:cubicBezTo>
                  <a:pt x="131378" y="176697"/>
                  <a:pt x="116198" y="219001"/>
                  <a:pt x="116198" y="271240"/>
                </a:cubicBezTo>
                <a:cubicBezTo>
                  <a:pt x="116198" y="322139"/>
                  <a:pt x="130597" y="363104"/>
                  <a:pt x="159395" y="394135"/>
                </a:cubicBezTo>
                <a:cubicBezTo>
                  <a:pt x="188193" y="425165"/>
                  <a:pt x="227149" y="440681"/>
                  <a:pt x="276262" y="440681"/>
                </a:cubicBezTo>
                <a:cubicBezTo>
                  <a:pt x="322474" y="440681"/>
                  <a:pt x="364554" y="429518"/>
                  <a:pt x="402506" y="407194"/>
                </a:cubicBezTo>
                <a:lnTo>
                  <a:pt x="402506" y="508658"/>
                </a:lnTo>
                <a:cubicBezTo>
                  <a:pt x="364778" y="527187"/>
                  <a:pt x="315553" y="536451"/>
                  <a:pt x="254831" y="536451"/>
                </a:cubicBezTo>
                <a:cubicBezTo>
                  <a:pt x="176696" y="536451"/>
                  <a:pt x="114691" y="513067"/>
                  <a:pt x="68814" y="466298"/>
                </a:cubicBezTo>
                <a:cubicBezTo>
                  <a:pt x="22938" y="419528"/>
                  <a:pt x="0" y="357188"/>
                  <a:pt x="0" y="279276"/>
                </a:cubicBezTo>
                <a:cubicBezTo>
                  <a:pt x="0" y="197346"/>
                  <a:pt x="25617" y="130318"/>
                  <a:pt x="76851" y="78191"/>
                </a:cubicBezTo>
                <a:cubicBezTo>
                  <a:pt x="128085" y="26064"/>
                  <a:pt x="194221" y="0"/>
                  <a:pt x="275258" y="0"/>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00">
              <a:latin typeface="微软雅黑" panose="020B0503020204020204" charset="-122"/>
              <a:ea typeface="微软雅黑" panose="020B0503020204020204" charset="-122"/>
            </a:endParaRPr>
          </a:p>
        </p:txBody>
      </p:sp>
      <p:sp>
        <p:nvSpPr>
          <p:cNvPr id="2" name="矩形: 圆角 4"/>
          <p:cNvSpPr/>
          <p:nvPr>
            <p:custDataLst>
              <p:tags r:id="rId3"/>
            </p:custDataLst>
          </p:nvPr>
        </p:nvSpPr>
        <p:spPr>
          <a:xfrm>
            <a:off x="997585" y="2179955"/>
            <a:ext cx="5069205" cy="1085215"/>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600">
              <a:latin typeface="微软雅黑" panose="020B0503020204020204" charset="-122"/>
              <a:ea typeface="微软雅黑" panose="020B0503020204020204" charset="-122"/>
              <a:sym typeface="+mn-ea"/>
            </a:endParaRPr>
          </a:p>
        </p:txBody>
      </p:sp>
      <p:sp>
        <p:nvSpPr>
          <p:cNvPr id="3" name="任意多边形: 形状 18"/>
          <p:cNvSpPr/>
          <p:nvPr>
            <p:custDataLst>
              <p:tags r:id="rId4"/>
            </p:custDataLst>
          </p:nvPr>
        </p:nvSpPr>
        <p:spPr>
          <a:xfrm flipH="1">
            <a:off x="997585" y="2257425"/>
            <a:ext cx="1250950" cy="932180"/>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6" name="项标题"/>
          <p:cNvSpPr txBox="1"/>
          <p:nvPr>
            <p:custDataLst>
              <p:tags r:id="rId5"/>
            </p:custDataLst>
          </p:nvPr>
        </p:nvSpPr>
        <p:spPr>
          <a:xfrm>
            <a:off x="3049905" y="2316480"/>
            <a:ext cx="2727960" cy="81280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dirty="0">
                <a:solidFill>
                  <a:srgbClr val="44546A"/>
                </a:solidFill>
                <a:latin typeface="微软雅黑" panose="020B0503020204020204" charset="-122"/>
                <a:ea typeface="微软雅黑" panose="020B0503020204020204" charset="-122"/>
                <a:sym typeface="+mn-ea"/>
              </a:rPr>
              <a:t>产业链</a:t>
            </a:r>
            <a:r>
              <a:rPr lang="zh-CN" altLang="en-US" sz="2400" b="1" spc="300" dirty="0">
                <a:solidFill>
                  <a:srgbClr val="44546A"/>
                </a:solidFill>
                <a:latin typeface="微软雅黑" panose="020B0503020204020204" charset="-122"/>
                <a:ea typeface="微软雅黑" panose="020B0503020204020204" charset="-122"/>
                <a:sym typeface="+mn-ea"/>
              </a:rPr>
              <a:t>上游</a:t>
            </a:r>
            <a:endParaRPr lang="zh-CN" altLang="en-US" sz="2400" b="1" spc="300" dirty="0">
              <a:solidFill>
                <a:srgbClr val="44546A"/>
              </a:solidFill>
              <a:latin typeface="微软雅黑" panose="020B0503020204020204" charset="-122"/>
              <a:ea typeface="微软雅黑" panose="020B0503020204020204" charset="-122"/>
              <a:sym typeface="+mn-ea"/>
            </a:endParaRPr>
          </a:p>
        </p:txBody>
      </p:sp>
      <p:sp>
        <p:nvSpPr>
          <p:cNvPr id="7" name="序号"/>
          <p:cNvSpPr txBox="1"/>
          <p:nvPr>
            <p:custDataLst>
              <p:tags r:id="rId6"/>
            </p:custDataLst>
          </p:nvPr>
        </p:nvSpPr>
        <p:spPr>
          <a:xfrm>
            <a:off x="1209675" y="2316480"/>
            <a:ext cx="1101090" cy="81280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200" b="1" dirty="0">
                <a:solidFill>
                  <a:schemeClr val="accent1"/>
                </a:solidFill>
                <a:latin typeface="微软雅黑" panose="020B0503020204020204" charset="-122"/>
                <a:ea typeface="微软雅黑" panose="020B0503020204020204" charset="-122"/>
              </a:rPr>
              <a:t>01</a:t>
            </a:r>
            <a:endParaRPr lang="en-US" sz="3200" b="1" dirty="0">
              <a:solidFill>
                <a:schemeClr val="accent1"/>
              </a:solidFill>
              <a:latin typeface="微软雅黑" panose="020B0503020204020204" charset="-122"/>
              <a:ea typeface="微软雅黑" panose="020B0503020204020204" charset="-122"/>
            </a:endParaRPr>
          </a:p>
        </p:txBody>
      </p:sp>
      <p:cxnSp>
        <p:nvCxnSpPr>
          <p:cNvPr id="34" name="直接连接符 33"/>
          <p:cNvCxnSpPr/>
          <p:nvPr>
            <p:custDataLst>
              <p:tags r:id="rId7"/>
            </p:custDataLst>
          </p:nvPr>
        </p:nvCxnSpPr>
        <p:spPr>
          <a:xfrm>
            <a:off x="2652395" y="2581910"/>
            <a:ext cx="0" cy="28257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7" name="矩形: 圆角 36"/>
          <p:cNvSpPr/>
          <p:nvPr>
            <p:custDataLst>
              <p:tags r:id="rId8"/>
            </p:custDataLst>
          </p:nvPr>
        </p:nvSpPr>
        <p:spPr>
          <a:xfrm>
            <a:off x="997585" y="3681730"/>
            <a:ext cx="5069205" cy="1085215"/>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600">
              <a:latin typeface="微软雅黑" panose="020B0503020204020204" charset="-122"/>
              <a:ea typeface="微软雅黑" panose="020B0503020204020204" charset="-122"/>
              <a:sym typeface="+mn-ea"/>
            </a:endParaRPr>
          </a:p>
        </p:txBody>
      </p:sp>
      <p:sp>
        <p:nvSpPr>
          <p:cNvPr id="38" name="任意多边形: 形状 37"/>
          <p:cNvSpPr/>
          <p:nvPr>
            <p:custDataLst>
              <p:tags r:id="rId9"/>
            </p:custDataLst>
          </p:nvPr>
        </p:nvSpPr>
        <p:spPr>
          <a:xfrm flipH="1">
            <a:off x="997585" y="3758565"/>
            <a:ext cx="1250950" cy="932180"/>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39" name="项标题"/>
          <p:cNvSpPr txBox="1"/>
          <p:nvPr>
            <p:custDataLst>
              <p:tags r:id="rId10"/>
            </p:custDataLst>
          </p:nvPr>
        </p:nvSpPr>
        <p:spPr>
          <a:xfrm>
            <a:off x="3049905" y="3818255"/>
            <a:ext cx="2108200" cy="81280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buClrTx/>
              <a:buSzTx/>
              <a:buFontTx/>
            </a:pPr>
            <a:r>
              <a:rPr lang="zh-CN" altLang="en-US" sz="2400" b="1" spc="300" dirty="0">
                <a:solidFill>
                  <a:srgbClr val="44546A"/>
                </a:solidFill>
                <a:latin typeface="微软雅黑" panose="020B0503020204020204" charset="-122"/>
                <a:ea typeface="微软雅黑" panose="020B0503020204020204" charset="-122"/>
                <a:sym typeface="+mn-ea"/>
              </a:rPr>
              <a:t>产业招商</a:t>
            </a:r>
            <a:r>
              <a:rPr lang="zh-CN" altLang="en-US" sz="2400" b="1" spc="300" dirty="0">
                <a:solidFill>
                  <a:srgbClr val="44546A"/>
                </a:solidFill>
                <a:latin typeface="微软雅黑" panose="020B0503020204020204" charset="-122"/>
                <a:ea typeface="微软雅黑" panose="020B0503020204020204" charset="-122"/>
                <a:sym typeface="+mn-ea"/>
              </a:rPr>
              <a:t>建议</a:t>
            </a:r>
            <a:endParaRPr lang="zh-CN" altLang="en-US" sz="2400" b="1" spc="300" dirty="0">
              <a:solidFill>
                <a:srgbClr val="44546A"/>
              </a:solidFill>
              <a:latin typeface="微软雅黑" panose="020B0503020204020204" charset="-122"/>
              <a:ea typeface="微软雅黑" panose="020B0503020204020204" charset="-122"/>
              <a:sym typeface="+mn-ea"/>
            </a:endParaRPr>
          </a:p>
        </p:txBody>
      </p:sp>
      <p:sp>
        <p:nvSpPr>
          <p:cNvPr id="41" name="序号"/>
          <p:cNvSpPr txBox="1"/>
          <p:nvPr>
            <p:custDataLst>
              <p:tags r:id="rId11"/>
            </p:custDataLst>
          </p:nvPr>
        </p:nvSpPr>
        <p:spPr>
          <a:xfrm>
            <a:off x="1209675" y="3818255"/>
            <a:ext cx="1101090" cy="81280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200" b="1" dirty="0">
                <a:solidFill>
                  <a:schemeClr val="accent1"/>
                </a:solidFill>
                <a:latin typeface="微软雅黑" panose="020B0503020204020204" charset="-122"/>
                <a:ea typeface="微软雅黑" panose="020B0503020204020204" charset="-122"/>
              </a:rPr>
              <a:t>03</a:t>
            </a:r>
            <a:endParaRPr lang="en-US" sz="3200" b="1" dirty="0">
              <a:solidFill>
                <a:schemeClr val="accent1"/>
              </a:solidFill>
              <a:latin typeface="微软雅黑" panose="020B0503020204020204" charset="-122"/>
              <a:ea typeface="微软雅黑" panose="020B0503020204020204" charset="-122"/>
            </a:endParaRPr>
          </a:p>
        </p:txBody>
      </p:sp>
      <p:cxnSp>
        <p:nvCxnSpPr>
          <p:cNvPr id="42" name="直接连接符 41"/>
          <p:cNvCxnSpPr/>
          <p:nvPr>
            <p:custDataLst>
              <p:tags r:id="rId12"/>
            </p:custDataLst>
          </p:nvPr>
        </p:nvCxnSpPr>
        <p:spPr>
          <a:xfrm>
            <a:off x="2652395" y="4083050"/>
            <a:ext cx="0" cy="28257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50" name="矩形: 圆角 49"/>
          <p:cNvSpPr/>
          <p:nvPr>
            <p:custDataLst>
              <p:tags r:id="rId13"/>
            </p:custDataLst>
          </p:nvPr>
        </p:nvSpPr>
        <p:spPr>
          <a:xfrm>
            <a:off x="6224905" y="2179955"/>
            <a:ext cx="5069205" cy="1085215"/>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600">
              <a:latin typeface="微软雅黑" panose="020B0503020204020204" charset="-122"/>
              <a:ea typeface="微软雅黑" panose="020B0503020204020204" charset="-122"/>
              <a:sym typeface="+mn-ea"/>
            </a:endParaRPr>
          </a:p>
        </p:txBody>
      </p:sp>
      <p:sp>
        <p:nvSpPr>
          <p:cNvPr id="51" name="任意多边形: 形状 50"/>
          <p:cNvSpPr/>
          <p:nvPr>
            <p:custDataLst>
              <p:tags r:id="rId14"/>
            </p:custDataLst>
          </p:nvPr>
        </p:nvSpPr>
        <p:spPr>
          <a:xfrm flipH="1">
            <a:off x="6224905" y="2257425"/>
            <a:ext cx="1250950" cy="932180"/>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52" name="项标题"/>
          <p:cNvSpPr txBox="1"/>
          <p:nvPr>
            <p:custDataLst>
              <p:tags r:id="rId15"/>
            </p:custDataLst>
          </p:nvPr>
        </p:nvSpPr>
        <p:spPr>
          <a:xfrm>
            <a:off x="8278495" y="2316480"/>
            <a:ext cx="2801620" cy="81280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dirty="0">
                <a:solidFill>
                  <a:srgbClr val="44546A"/>
                </a:solidFill>
                <a:latin typeface="微软雅黑" panose="020B0503020204020204" charset="-122"/>
                <a:ea typeface="微软雅黑" panose="020B0503020204020204" charset="-122"/>
                <a:sym typeface="+mn-ea"/>
              </a:rPr>
              <a:t>产业链中</a:t>
            </a:r>
            <a:r>
              <a:rPr lang="zh-CN" altLang="en-US" sz="2400" b="1" spc="300" dirty="0">
                <a:solidFill>
                  <a:srgbClr val="44546A"/>
                </a:solidFill>
                <a:latin typeface="微软雅黑" panose="020B0503020204020204" charset="-122"/>
                <a:ea typeface="微软雅黑" panose="020B0503020204020204" charset="-122"/>
                <a:sym typeface="+mn-ea"/>
              </a:rPr>
              <a:t>游</a:t>
            </a:r>
            <a:endParaRPr lang="zh-CN" altLang="en-US" sz="2400" b="1" spc="300" dirty="0">
              <a:solidFill>
                <a:srgbClr val="44546A"/>
              </a:solidFill>
              <a:latin typeface="微软雅黑" panose="020B0503020204020204" charset="-122"/>
              <a:ea typeface="微软雅黑" panose="020B0503020204020204" charset="-122"/>
              <a:sym typeface="+mn-ea"/>
            </a:endParaRPr>
          </a:p>
        </p:txBody>
      </p:sp>
      <p:sp>
        <p:nvSpPr>
          <p:cNvPr id="53" name="序号"/>
          <p:cNvSpPr txBox="1"/>
          <p:nvPr>
            <p:custDataLst>
              <p:tags r:id="rId16"/>
            </p:custDataLst>
          </p:nvPr>
        </p:nvSpPr>
        <p:spPr>
          <a:xfrm>
            <a:off x="6437630" y="2316480"/>
            <a:ext cx="1101090" cy="81280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200" b="1" dirty="0">
                <a:solidFill>
                  <a:schemeClr val="accent1"/>
                </a:solidFill>
                <a:latin typeface="微软雅黑" panose="020B0503020204020204" charset="-122"/>
                <a:ea typeface="微软雅黑" panose="020B0503020204020204" charset="-122"/>
              </a:rPr>
              <a:t>02</a:t>
            </a:r>
            <a:endParaRPr lang="en-US" sz="3200" b="1" dirty="0">
              <a:solidFill>
                <a:schemeClr val="accent1"/>
              </a:solidFill>
              <a:latin typeface="微软雅黑" panose="020B0503020204020204" charset="-122"/>
              <a:ea typeface="微软雅黑" panose="020B0503020204020204" charset="-122"/>
            </a:endParaRPr>
          </a:p>
        </p:txBody>
      </p:sp>
      <p:cxnSp>
        <p:nvCxnSpPr>
          <p:cNvPr id="54" name="直接连接符 53"/>
          <p:cNvCxnSpPr/>
          <p:nvPr>
            <p:custDataLst>
              <p:tags r:id="rId17"/>
            </p:custDataLst>
          </p:nvPr>
        </p:nvCxnSpPr>
        <p:spPr>
          <a:xfrm>
            <a:off x="7879715" y="2581910"/>
            <a:ext cx="0" cy="28257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133" name="组合 132"/>
          <p:cNvGrpSpPr/>
          <p:nvPr/>
        </p:nvGrpSpPr>
        <p:grpSpPr>
          <a:xfrm>
            <a:off x="8975725" y="274955"/>
            <a:ext cx="2840990" cy="366395"/>
            <a:chOff x="11064" y="247"/>
            <a:chExt cx="7750" cy="814"/>
          </a:xfrm>
        </p:grpSpPr>
        <p:grpSp>
          <p:nvGrpSpPr>
            <p:cNvPr id="134" name="组合 10"/>
            <p:cNvGrpSpPr/>
            <p:nvPr/>
          </p:nvGrpSpPr>
          <p:grpSpPr>
            <a:xfrm>
              <a:off x="12344" y="247"/>
              <a:ext cx="6376" cy="656"/>
              <a:chOff x="6697011" y="412203"/>
              <a:chExt cx="3672216" cy="415778"/>
            </a:xfrm>
          </p:grpSpPr>
          <p:pic>
            <p:nvPicPr>
              <p:cNvPr id="135" name="Picture 3" descr="F:\中关村信息谷\信息谷资料\信息谷VI\logo-png.png"/>
              <p:cNvPicPr>
                <a:picLocks noChangeAspect="1" noChangeArrowheads="1"/>
              </p:cNvPicPr>
              <p:nvPr/>
            </p:nvPicPr>
            <p:blipFill>
              <a:blip r:embed="rId18" cstate="print"/>
              <a:srcRect/>
              <a:stretch>
                <a:fillRect/>
              </a:stretch>
            </p:blipFill>
            <p:spPr bwMode="auto">
              <a:xfrm>
                <a:off x="8713227" y="467941"/>
                <a:ext cx="1656000" cy="311029"/>
              </a:xfrm>
              <a:prstGeom prst="rect">
                <a:avLst/>
              </a:prstGeom>
              <a:noFill/>
            </p:spPr>
          </p:pic>
          <p:pic>
            <p:nvPicPr>
              <p:cNvPr id="151" name="Picture 3" descr="F:\中关村信息谷\信息谷资料\信息谷VI\PPT\LOGO02.png"/>
              <p:cNvPicPr>
                <a:picLocks noChangeAspect="1" noChangeArrowheads="1"/>
              </p:cNvPicPr>
              <p:nvPr/>
            </p:nvPicPr>
            <p:blipFill>
              <a:blip r:embed="rId19" cstate="print"/>
              <a:srcRect/>
              <a:stretch>
                <a:fillRect/>
              </a:stretch>
            </p:blipFill>
            <p:spPr bwMode="auto">
              <a:xfrm>
                <a:off x="6697011" y="412203"/>
                <a:ext cx="1728000" cy="415778"/>
              </a:xfrm>
              <a:prstGeom prst="rect">
                <a:avLst/>
              </a:prstGeom>
              <a:noFill/>
            </p:spPr>
          </p:pic>
        </p:grpSp>
        <p:pic>
          <p:nvPicPr>
            <p:cNvPr id="175" name="Picture 3" descr="F:\中关村信息谷\信息谷资料\信息谷VI\PPT\边条03.png"/>
            <p:cNvPicPr>
              <a:picLocks noChangeAspect="1" noChangeArrowheads="1"/>
            </p:cNvPicPr>
            <p:nvPr/>
          </p:nvPicPr>
          <p:blipFill>
            <a:blip r:embed="rId20" cstate="print"/>
            <a:srcRect/>
            <a:stretch>
              <a:fillRect/>
            </a:stretch>
          </p:blipFill>
          <p:spPr bwMode="auto">
            <a:xfrm flipV="1">
              <a:off x="11064" y="941"/>
              <a:ext cx="7751" cy="120"/>
            </a:xfrm>
            <a:prstGeom prst="rect">
              <a:avLst/>
            </a:prstGeom>
            <a:noFill/>
          </p:spPr>
        </p:pic>
      </p:grpSp>
    </p:spTree>
    <p:custDataLst>
      <p:tags r:id="rId2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5"/>
          <p:cNvSpPr/>
          <p:nvPr/>
        </p:nvSpPr>
        <p:spPr>
          <a:xfrm>
            <a:off x="740410" y="697865"/>
            <a:ext cx="623570" cy="4403725"/>
          </a:xfrm>
          <a:prstGeom prst="rect">
            <a:avLst/>
          </a:prstGeom>
          <a:gradFill>
            <a:gsLst>
              <a:gs pos="0">
                <a:srgbClr val="355ABF"/>
              </a:gs>
              <a:gs pos="100000">
                <a:srgbClr val="034373">
                  <a:alpha val="0"/>
                </a:srgbClr>
              </a:gs>
            </a:gsLst>
            <a:lin ang="5400000" scaled="0"/>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p>
            <a:pPr algn="dist">
              <a:lnSpc>
                <a:spcPct val="160000"/>
              </a:lnSpc>
            </a:pPr>
            <a:r>
              <a:rPr lang="zh-CN" altLang="en-US" sz="3200" b="1" cap="all" noProof="0" dirty="0">
                <a:ln>
                  <a:noFill/>
                </a:ln>
                <a:solidFill>
                  <a:schemeClr val="bg1"/>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生命健康</a:t>
            </a:r>
            <a:endParaRPr lang="zh-CN" altLang="en-US" sz="3200" b="1" cap="all" noProof="0" dirty="0">
              <a:ln>
                <a:noFill/>
              </a:ln>
              <a:solidFill>
                <a:schemeClr val="bg1"/>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4" name="AutoShape 103"/>
          <p:cNvSpPr>
            <a:spLocks noChangeArrowheads="1"/>
          </p:cNvSpPr>
          <p:nvPr/>
        </p:nvSpPr>
        <p:spPr bwMode="auto">
          <a:xfrm>
            <a:off x="1429385" y="697865"/>
            <a:ext cx="3049270" cy="490220"/>
          </a:xfrm>
          <a:prstGeom prst="homePlate">
            <a:avLst>
              <a:gd name="adj" fmla="val 26494"/>
            </a:avLst>
          </a:prstGeom>
          <a:solidFill>
            <a:srgbClr val="355ABF"/>
          </a:solidFill>
        </p:spPr>
        <p:style>
          <a:lnRef idx="0">
            <a:srgbClr val="FFFFFF"/>
          </a:lnRef>
          <a:fillRef idx="1">
            <a:schemeClr val="accent1"/>
          </a:fillRef>
          <a:effectRef idx="0">
            <a:srgbClr val="FFFFFF"/>
          </a:effectRef>
          <a:fontRef idx="minor">
            <a:schemeClr val="lt1"/>
          </a:fontRef>
        </p:style>
        <p:txBody>
          <a:bodyPr lIns="182880" tIns="91440" bIns="91440" anchor="ctr"/>
          <a:p>
            <a:pPr algn="ctr" eaLnBrk="0" hangingPunct="0"/>
            <a:r>
              <a:rPr lang="zh-CN" altLang="en-US" sz="1600" b="1" dirty="0" smtClean="0">
                <a:solidFill>
                  <a:schemeClr val="bg1"/>
                </a:solidFill>
                <a:latin typeface="微软雅黑" panose="020B0503020204020204" charset="-122"/>
                <a:ea typeface="微软雅黑" panose="020B0503020204020204" charset="-122"/>
              </a:rPr>
              <a:t>上游</a:t>
            </a:r>
            <a:endParaRPr lang="zh-CN" altLang="en-US" sz="1600" b="1" dirty="0" smtClean="0">
              <a:solidFill>
                <a:schemeClr val="bg1"/>
              </a:solidFill>
              <a:latin typeface="微软雅黑" panose="020B0503020204020204" charset="-122"/>
              <a:ea typeface="微软雅黑" panose="020B0503020204020204" charset="-122"/>
            </a:endParaRPr>
          </a:p>
          <a:p>
            <a:pPr algn="ctr" eaLnBrk="0" hangingPunct="0"/>
            <a:r>
              <a:rPr lang="zh-CN" altLang="en-US" sz="1100" dirty="0" smtClean="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基础原料+科研工具+研发服务</a:t>
            </a:r>
            <a:endParaRPr lang="zh-CN" altLang="en-US" sz="1100" dirty="0" smtClean="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5" name="TextBox 20"/>
          <p:cNvSpPr txBox="1"/>
          <p:nvPr/>
        </p:nvSpPr>
        <p:spPr>
          <a:xfrm>
            <a:off x="1438275" y="1607820"/>
            <a:ext cx="281940" cy="521335"/>
          </a:xfrm>
          <a:prstGeom prst="rect">
            <a:avLst/>
          </a:prstGeom>
          <a:solidFill>
            <a:srgbClr val="355ABF"/>
          </a:solidFill>
        </p:spPr>
        <p:txBody>
          <a:bodyPr wrap="square" tIns="90000" bIns="90000" rtlCol="0">
            <a:noAutofit/>
          </a:bodyPr>
          <a:lstStyle/>
          <a:p>
            <a:pPr algn="ctr">
              <a:lnSpc>
                <a:spcPct val="90000"/>
              </a:lnSpc>
            </a:pPr>
            <a:r>
              <a:rPr lang="zh-CN" altLang="en-US" sz="600" b="1" dirty="0" smtClean="0">
                <a:solidFill>
                  <a:schemeClr val="bg1"/>
                </a:solidFill>
                <a:latin typeface="微软雅黑" panose="020B0503020204020204" charset="-122"/>
                <a:ea typeface="微软雅黑" panose="020B0503020204020204" charset="-122"/>
                <a:cs typeface="Arial" panose="020B0604020202020204" pitchFamily="34" charset="0"/>
              </a:rPr>
              <a:t>生物原料</a:t>
            </a:r>
            <a:endParaRPr lang="zh-CN" altLang="en-US" sz="600" b="1" dirty="0" smtClean="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6" name="TextBox 21"/>
          <p:cNvSpPr txBox="1"/>
          <p:nvPr/>
        </p:nvSpPr>
        <p:spPr>
          <a:xfrm>
            <a:off x="1752600" y="1607185"/>
            <a:ext cx="282575"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化工原料药</a:t>
            </a:r>
            <a:endParaRPr lang="zh-CN" altLang="en-US" sz="600" dirty="0">
              <a:solidFill>
                <a:schemeClr val="bg1"/>
              </a:solidFill>
              <a:latin typeface="微软雅黑" panose="020B0503020204020204" charset="-122"/>
              <a:ea typeface="微软雅黑" panose="020B0503020204020204" charset="-122"/>
            </a:endParaRPr>
          </a:p>
        </p:txBody>
      </p:sp>
      <p:sp>
        <p:nvSpPr>
          <p:cNvPr id="13" name="AutoShape 103"/>
          <p:cNvSpPr>
            <a:spLocks noChangeArrowheads="1"/>
          </p:cNvSpPr>
          <p:nvPr/>
        </p:nvSpPr>
        <p:spPr bwMode="auto">
          <a:xfrm>
            <a:off x="4416425" y="692150"/>
            <a:ext cx="3949065" cy="491490"/>
          </a:xfrm>
          <a:prstGeom prst="chevron">
            <a:avLst>
              <a:gd name="adj" fmla="val 26188"/>
            </a:avLst>
          </a:prstGeom>
          <a:solidFill>
            <a:srgbClr val="355ABF"/>
          </a:solidFill>
        </p:spPr>
        <p:style>
          <a:lnRef idx="0">
            <a:srgbClr val="FFFFFF"/>
          </a:lnRef>
          <a:fillRef idx="1">
            <a:schemeClr val="accent1"/>
          </a:fillRef>
          <a:effectRef idx="0">
            <a:srgbClr val="FFFFFF"/>
          </a:effectRef>
          <a:fontRef idx="minor">
            <a:schemeClr val="lt1"/>
          </a:fontRef>
        </p:style>
        <p:txBody>
          <a:bodyPr lIns="182880" tIns="91440" bIns="91440" anchor="ctr"/>
          <a:p>
            <a:pPr algn="ctr" eaLnBrk="0" hangingPunct="0">
              <a:buClrTx/>
              <a:buSzTx/>
              <a:buFontTx/>
            </a:pPr>
            <a:r>
              <a:rPr lang="zh-CN" altLang="en-US" sz="1600" b="1" dirty="0" smtClean="0">
                <a:solidFill>
                  <a:schemeClr val="bg1"/>
                </a:solidFill>
                <a:latin typeface="微软雅黑" panose="020B0503020204020204" charset="-122"/>
                <a:ea typeface="微软雅黑" panose="020B0503020204020204" charset="-122"/>
              </a:rPr>
              <a:t>中游</a:t>
            </a:r>
            <a:endParaRPr lang="zh-CN" altLang="en-US" sz="1600" b="1" dirty="0" smtClean="0">
              <a:solidFill>
                <a:schemeClr val="bg1"/>
              </a:solidFill>
              <a:latin typeface="微软雅黑" panose="020B0503020204020204" charset="-122"/>
              <a:ea typeface="微软雅黑" panose="020B0503020204020204" charset="-122"/>
            </a:endParaRPr>
          </a:p>
          <a:p>
            <a:pPr algn="ctr" eaLnBrk="0" hangingPunct="0">
              <a:buClrTx/>
              <a:buSzTx/>
              <a:buFontTx/>
            </a:pPr>
            <a:r>
              <a:rPr lang="zh-CN" altLang="en-US" sz="1100" dirty="0" smtClean="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产品智造+流通分销</a:t>
            </a:r>
            <a:endParaRPr lang="zh-CN" altLang="en-US" sz="1100" dirty="0" smtClean="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9" name="AutoShape 103"/>
          <p:cNvSpPr>
            <a:spLocks noChangeArrowheads="1"/>
          </p:cNvSpPr>
          <p:nvPr/>
        </p:nvSpPr>
        <p:spPr bwMode="auto">
          <a:xfrm>
            <a:off x="8311515" y="697865"/>
            <a:ext cx="2406015" cy="491490"/>
          </a:xfrm>
          <a:prstGeom prst="chevron">
            <a:avLst>
              <a:gd name="adj" fmla="val 26188"/>
            </a:avLst>
          </a:prstGeom>
          <a:solidFill>
            <a:srgbClr val="355ABF"/>
          </a:solidFill>
        </p:spPr>
        <p:style>
          <a:lnRef idx="0">
            <a:srgbClr val="FFFFFF"/>
          </a:lnRef>
          <a:fillRef idx="1">
            <a:schemeClr val="accent1"/>
          </a:fillRef>
          <a:effectRef idx="0">
            <a:srgbClr val="FFFFFF"/>
          </a:effectRef>
          <a:fontRef idx="minor">
            <a:schemeClr val="lt1"/>
          </a:fontRef>
        </p:style>
        <p:txBody>
          <a:bodyPr lIns="182880" tIns="91440" bIns="91440" anchor="ctr"/>
          <a:p>
            <a:pPr algn="ctr" eaLnBrk="0" hangingPunct="0">
              <a:buClrTx/>
              <a:buSzTx/>
              <a:buFontTx/>
            </a:pPr>
            <a:r>
              <a:rPr lang="zh-CN" altLang="en-US" sz="1600" b="1" dirty="0" smtClean="0">
                <a:solidFill>
                  <a:schemeClr val="bg1"/>
                </a:solidFill>
                <a:latin typeface="微软雅黑" panose="020B0503020204020204" charset="-122"/>
                <a:ea typeface="微软雅黑" panose="020B0503020204020204" charset="-122"/>
              </a:rPr>
              <a:t>下游</a:t>
            </a:r>
            <a:endParaRPr lang="zh-CN" altLang="en-US" sz="1600" b="1" dirty="0" smtClean="0">
              <a:solidFill>
                <a:schemeClr val="bg1"/>
              </a:solidFill>
              <a:latin typeface="微软雅黑" panose="020B0503020204020204" charset="-122"/>
              <a:ea typeface="微软雅黑" panose="020B0503020204020204" charset="-122"/>
            </a:endParaRPr>
          </a:p>
          <a:p>
            <a:pPr algn="ctr" eaLnBrk="0" hangingPunct="0">
              <a:buClrTx/>
              <a:buSzTx/>
              <a:buFontTx/>
            </a:pPr>
            <a:r>
              <a:rPr lang="zh-CN" altLang="en-US" sz="1100" dirty="0" smtClean="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终端服务+健康消费+配套金融</a:t>
            </a:r>
            <a:endParaRPr lang="zh-CN" altLang="en-US" sz="1100" dirty="0" smtClean="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8" name="Text Box 109"/>
          <p:cNvSpPr txBox="1">
            <a:spLocks noChangeArrowheads="1"/>
          </p:cNvSpPr>
          <p:nvPr/>
        </p:nvSpPr>
        <p:spPr bwMode="auto">
          <a:xfrm>
            <a:off x="1438275" y="2153920"/>
            <a:ext cx="282575" cy="26352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培养基</a:t>
            </a:r>
            <a:endParaRPr lang="zh-CN" altLang="en-US" sz="600" dirty="0" smtClean="0">
              <a:latin typeface="微软雅黑" panose="020B0503020204020204" charset="-122"/>
              <a:ea typeface="微软雅黑" panose="020B0503020204020204" charset="-122"/>
              <a:sym typeface="+mn-ea"/>
            </a:endParaRPr>
          </a:p>
        </p:txBody>
      </p:sp>
      <p:sp>
        <p:nvSpPr>
          <p:cNvPr id="29" name="TextBox 21"/>
          <p:cNvSpPr txBox="1"/>
          <p:nvPr/>
        </p:nvSpPr>
        <p:spPr>
          <a:xfrm>
            <a:off x="1431925" y="1224280"/>
            <a:ext cx="927735" cy="320040"/>
          </a:xfrm>
          <a:prstGeom prst="rect">
            <a:avLst/>
          </a:prstGeom>
          <a:solidFill>
            <a:schemeClr val="bg1"/>
          </a:solidFill>
          <a:ln w="15875" cap="flat">
            <a:solidFill>
              <a:schemeClr val="accent1"/>
            </a:solidFill>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sz="700" b="0" dirty="0">
                <a:solidFill>
                  <a:srgbClr val="0070C0"/>
                </a:solidFill>
                <a:latin typeface="微软雅黑" panose="020B0503020204020204" charset="-122"/>
                <a:ea typeface="微软雅黑" panose="020B0503020204020204" charset="-122"/>
              </a:rPr>
              <a:t>生命科学底层资源核心原料</a:t>
            </a:r>
            <a:endParaRPr lang="zh-CN" altLang="en-US" sz="700" b="0" dirty="0">
              <a:solidFill>
                <a:srgbClr val="0070C0"/>
              </a:solidFill>
              <a:latin typeface="微软雅黑" panose="020B0503020204020204" charset="-122"/>
              <a:ea typeface="微软雅黑" panose="020B0503020204020204" charset="-122"/>
            </a:endParaRPr>
          </a:p>
        </p:txBody>
      </p:sp>
      <p:sp>
        <p:nvSpPr>
          <p:cNvPr id="32" name="TextBox 21"/>
          <p:cNvSpPr txBox="1"/>
          <p:nvPr/>
        </p:nvSpPr>
        <p:spPr>
          <a:xfrm>
            <a:off x="2414270" y="1226185"/>
            <a:ext cx="605155" cy="320040"/>
          </a:xfrm>
          <a:prstGeom prst="rect">
            <a:avLst/>
          </a:prstGeom>
          <a:solidFill>
            <a:schemeClr val="bg1"/>
          </a:solidFill>
          <a:ln w="15875" cap="flat">
            <a:solidFill>
              <a:schemeClr val="accent1"/>
            </a:solidFill>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sz="700" b="0" dirty="0">
                <a:solidFill>
                  <a:srgbClr val="0070C0"/>
                </a:solidFill>
                <a:latin typeface="微软雅黑" panose="020B0503020204020204" charset="-122"/>
                <a:ea typeface="微软雅黑" panose="020B0503020204020204" charset="-122"/>
              </a:rPr>
              <a:t>高端科研仪器&amp;耗材</a:t>
            </a:r>
            <a:endParaRPr lang="zh-CN" altLang="en-US" sz="700" b="0" dirty="0">
              <a:solidFill>
                <a:srgbClr val="0070C0"/>
              </a:solidFill>
              <a:latin typeface="微软雅黑" panose="020B0503020204020204" charset="-122"/>
              <a:ea typeface="微软雅黑" panose="020B0503020204020204" charset="-122"/>
            </a:endParaRPr>
          </a:p>
        </p:txBody>
      </p:sp>
      <p:sp>
        <p:nvSpPr>
          <p:cNvPr id="33" name="TextBox 21"/>
          <p:cNvSpPr txBox="1"/>
          <p:nvPr/>
        </p:nvSpPr>
        <p:spPr>
          <a:xfrm>
            <a:off x="3070860" y="1225550"/>
            <a:ext cx="602615" cy="320040"/>
          </a:xfrm>
          <a:prstGeom prst="rect">
            <a:avLst/>
          </a:prstGeom>
          <a:solidFill>
            <a:schemeClr val="bg1"/>
          </a:solidFill>
          <a:ln w="15875" cap="flat">
            <a:solidFill>
              <a:schemeClr val="accent1"/>
            </a:solidFill>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100000"/>
              </a:lnSpc>
              <a:spcBef>
                <a:spcPts val="0"/>
              </a:spcBef>
              <a:spcAft>
                <a:spcPts val="0"/>
              </a:spcAft>
            </a:pPr>
            <a:r>
              <a:rPr lang="zh-CN" altLang="en-US" sz="500" b="0" dirty="0">
                <a:solidFill>
                  <a:srgbClr val="0070C0"/>
                </a:solidFill>
                <a:latin typeface="微软雅黑" panose="020B0503020204020204" charset="-122"/>
                <a:ea typeface="微软雅黑" panose="020B0503020204020204" charset="-122"/>
              </a:rPr>
              <a:t>CRO/CDMO/CMO研发外包</a:t>
            </a:r>
            <a:endParaRPr lang="zh-CN" altLang="en-US" sz="500" b="0" dirty="0">
              <a:solidFill>
                <a:srgbClr val="0070C0"/>
              </a:solidFill>
              <a:latin typeface="微软雅黑" panose="020B0503020204020204" charset="-122"/>
              <a:ea typeface="微软雅黑" panose="020B0503020204020204" charset="-122"/>
            </a:endParaRPr>
          </a:p>
        </p:txBody>
      </p:sp>
      <p:sp>
        <p:nvSpPr>
          <p:cNvPr id="34" name="TextBox 21"/>
          <p:cNvSpPr txBox="1"/>
          <p:nvPr/>
        </p:nvSpPr>
        <p:spPr>
          <a:xfrm>
            <a:off x="3727450" y="1225550"/>
            <a:ext cx="605155" cy="320040"/>
          </a:xfrm>
          <a:prstGeom prst="rect">
            <a:avLst/>
          </a:prstGeom>
          <a:solidFill>
            <a:schemeClr val="bg1"/>
          </a:solidFill>
          <a:ln w="15875" cap="flat">
            <a:solidFill>
              <a:schemeClr val="accent1"/>
            </a:solidFill>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sz="600" b="0" dirty="0">
                <a:solidFill>
                  <a:srgbClr val="0070C0"/>
                </a:solidFill>
                <a:latin typeface="微软雅黑" panose="020B0503020204020204" charset="-122"/>
                <a:ea typeface="微软雅黑" panose="020B0503020204020204" charset="-122"/>
              </a:rPr>
              <a:t>前沿底层技术平台</a:t>
            </a:r>
            <a:endParaRPr lang="zh-CN" altLang="en-US" sz="600" b="0" dirty="0">
              <a:solidFill>
                <a:srgbClr val="0070C0"/>
              </a:solidFill>
              <a:latin typeface="微软雅黑" panose="020B0503020204020204" charset="-122"/>
              <a:ea typeface="微软雅黑" panose="020B0503020204020204" charset="-122"/>
            </a:endParaRPr>
          </a:p>
        </p:txBody>
      </p:sp>
      <p:sp>
        <p:nvSpPr>
          <p:cNvPr id="35" name="TextBox 21"/>
          <p:cNvSpPr txBox="1"/>
          <p:nvPr/>
        </p:nvSpPr>
        <p:spPr>
          <a:xfrm>
            <a:off x="2072005" y="1604010"/>
            <a:ext cx="282575"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医用材料</a:t>
            </a:r>
            <a:endParaRPr lang="zh-CN" altLang="en-US" sz="600" dirty="0">
              <a:solidFill>
                <a:schemeClr val="bg1"/>
              </a:solidFill>
              <a:latin typeface="微软雅黑" panose="020B0503020204020204" charset="-122"/>
              <a:ea typeface="微软雅黑" panose="020B0503020204020204" charset="-122"/>
            </a:endParaRPr>
          </a:p>
        </p:txBody>
      </p:sp>
      <p:sp>
        <p:nvSpPr>
          <p:cNvPr id="36" name="TextBox 21"/>
          <p:cNvSpPr txBox="1"/>
          <p:nvPr/>
        </p:nvSpPr>
        <p:spPr>
          <a:xfrm>
            <a:off x="4416425" y="1226185"/>
            <a:ext cx="916305" cy="320040"/>
          </a:xfrm>
          <a:prstGeom prst="rect">
            <a:avLst/>
          </a:prstGeom>
          <a:solidFill>
            <a:schemeClr val="bg1"/>
          </a:solidFill>
          <a:ln w="15875" cap="flat">
            <a:solidFill>
              <a:schemeClr val="accent1"/>
            </a:solidFill>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sz="800" b="0" dirty="0">
                <a:solidFill>
                  <a:srgbClr val="0070C0"/>
                </a:solidFill>
                <a:latin typeface="微软雅黑" panose="020B0503020204020204" charset="-122"/>
                <a:ea typeface="微软雅黑" panose="020B0503020204020204" charset="-122"/>
              </a:rPr>
              <a:t>医药制造板块</a:t>
            </a:r>
            <a:endParaRPr lang="zh-CN" altLang="en-US" sz="800" b="0" dirty="0">
              <a:solidFill>
                <a:srgbClr val="0070C0"/>
              </a:solidFill>
              <a:latin typeface="微软雅黑" panose="020B0503020204020204" charset="-122"/>
              <a:ea typeface="微软雅黑" panose="020B0503020204020204" charset="-122"/>
            </a:endParaRPr>
          </a:p>
        </p:txBody>
      </p:sp>
      <p:sp>
        <p:nvSpPr>
          <p:cNvPr id="37" name="TextBox 21"/>
          <p:cNvSpPr txBox="1"/>
          <p:nvPr/>
        </p:nvSpPr>
        <p:spPr>
          <a:xfrm>
            <a:off x="5382895" y="1228090"/>
            <a:ext cx="1215390" cy="320040"/>
          </a:xfrm>
          <a:prstGeom prst="rect">
            <a:avLst/>
          </a:prstGeom>
          <a:solidFill>
            <a:schemeClr val="bg1"/>
          </a:solidFill>
          <a:ln w="15875" cap="flat">
            <a:solidFill>
              <a:schemeClr val="accent1"/>
            </a:solidFill>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sz="800" b="0" dirty="0">
                <a:solidFill>
                  <a:srgbClr val="0070C0"/>
                </a:solidFill>
                <a:latin typeface="微软雅黑" panose="020B0503020204020204" charset="-122"/>
                <a:ea typeface="微软雅黑" panose="020B0503020204020204" charset="-122"/>
              </a:rPr>
              <a:t>医疗器械&amp;IVD体外诊断</a:t>
            </a:r>
            <a:endParaRPr lang="zh-CN" altLang="en-US" sz="800" b="0" dirty="0">
              <a:solidFill>
                <a:srgbClr val="0070C0"/>
              </a:solidFill>
              <a:latin typeface="微软雅黑" panose="020B0503020204020204" charset="-122"/>
              <a:ea typeface="微软雅黑" panose="020B0503020204020204" charset="-122"/>
            </a:endParaRPr>
          </a:p>
        </p:txBody>
      </p:sp>
      <p:sp>
        <p:nvSpPr>
          <p:cNvPr id="38" name="TextBox 21"/>
          <p:cNvSpPr txBox="1"/>
          <p:nvPr/>
        </p:nvSpPr>
        <p:spPr>
          <a:xfrm>
            <a:off x="6644640" y="1228090"/>
            <a:ext cx="605790" cy="320040"/>
          </a:xfrm>
          <a:prstGeom prst="rect">
            <a:avLst/>
          </a:prstGeom>
          <a:solidFill>
            <a:schemeClr val="bg1"/>
          </a:solidFill>
          <a:ln w="15875" cap="flat">
            <a:solidFill>
              <a:schemeClr val="accent1"/>
            </a:solidFill>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sz="800" b="0" dirty="0">
                <a:solidFill>
                  <a:srgbClr val="0070C0"/>
                </a:solidFill>
                <a:latin typeface="微软雅黑" panose="020B0503020204020204" charset="-122"/>
                <a:ea typeface="微软雅黑" panose="020B0503020204020204" charset="-122"/>
              </a:rPr>
              <a:t>健康消费品制造</a:t>
            </a:r>
            <a:endParaRPr lang="zh-CN" altLang="en-US" sz="800" b="0" dirty="0">
              <a:solidFill>
                <a:srgbClr val="0070C0"/>
              </a:solidFill>
              <a:latin typeface="微软雅黑" panose="020B0503020204020204" charset="-122"/>
              <a:ea typeface="微软雅黑" panose="020B0503020204020204" charset="-122"/>
            </a:endParaRPr>
          </a:p>
        </p:txBody>
      </p:sp>
      <p:sp>
        <p:nvSpPr>
          <p:cNvPr id="39" name="TextBox 21"/>
          <p:cNvSpPr txBox="1"/>
          <p:nvPr/>
        </p:nvSpPr>
        <p:spPr>
          <a:xfrm>
            <a:off x="7314565" y="1228090"/>
            <a:ext cx="916305" cy="320040"/>
          </a:xfrm>
          <a:prstGeom prst="rect">
            <a:avLst/>
          </a:prstGeom>
          <a:solidFill>
            <a:schemeClr val="bg1"/>
          </a:solidFill>
          <a:ln w="15875" cap="flat">
            <a:solidFill>
              <a:schemeClr val="accent1"/>
            </a:solidFill>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sz="700" b="0" dirty="0">
                <a:solidFill>
                  <a:srgbClr val="0070C0"/>
                </a:solidFill>
                <a:latin typeface="微软雅黑" panose="020B0503020204020204" charset="-122"/>
                <a:ea typeface="微软雅黑" panose="020B0503020204020204" charset="-122"/>
              </a:rPr>
              <a:t>医药流通商贸</a:t>
            </a:r>
            <a:endParaRPr lang="zh-CN" altLang="en-US" sz="700" b="0" dirty="0">
              <a:solidFill>
                <a:srgbClr val="0070C0"/>
              </a:solidFill>
              <a:latin typeface="微软雅黑" panose="020B0503020204020204" charset="-122"/>
              <a:ea typeface="微软雅黑" panose="020B0503020204020204" charset="-122"/>
            </a:endParaRPr>
          </a:p>
          <a:p>
            <a:pPr algn="ctr">
              <a:lnSpc>
                <a:spcPct val="85000"/>
              </a:lnSpc>
              <a:spcBef>
                <a:spcPts val="0"/>
              </a:spcBef>
              <a:spcAft>
                <a:spcPts val="0"/>
              </a:spcAft>
            </a:pPr>
            <a:r>
              <a:rPr lang="zh-CN" altLang="en-US" sz="700" b="0" dirty="0">
                <a:solidFill>
                  <a:srgbClr val="0070C0"/>
                </a:solidFill>
                <a:latin typeface="微软雅黑" panose="020B0503020204020204" charset="-122"/>
                <a:ea typeface="微软雅黑" panose="020B0503020204020204" charset="-122"/>
              </a:rPr>
              <a:t>（产业中转枢纽）</a:t>
            </a:r>
            <a:endParaRPr lang="zh-CN" altLang="en-US" sz="700" b="0" dirty="0">
              <a:solidFill>
                <a:srgbClr val="0070C0"/>
              </a:solidFill>
              <a:latin typeface="微软雅黑" panose="020B0503020204020204" charset="-122"/>
              <a:ea typeface="微软雅黑" panose="020B0503020204020204" charset="-122"/>
            </a:endParaRPr>
          </a:p>
        </p:txBody>
      </p:sp>
      <p:sp>
        <p:nvSpPr>
          <p:cNvPr id="40" name="Text Box 109"/>
          <p:cNvSpPr txBox="1">
            <a:spLocks noChangeArrowheads="1"/>
          </p:cNvSpPr>
          <p:nvPr/>
        </p:nvSpPr>
        <p:spPr bwMode="auto">
          <a:xfrm>
            <a:off x="1437005" y="2453005"/>
            <a:ext cx="282575" cy="26352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酶制剂</a:t>
            </a:r>
            <a:endParaRPr lang="zh-CN" altLang="en-US" sz="600" dirty="0" smtClean="0">
              <a:latin typeface="微软雅黑" panose="020B0503020204020204" charset="-122"/>
              <a:ea typeface="微软雅黑" panose="020B0503020204020204" charset="-122"/>
              <a:sym typeface="+mn-ea"/>
            </a:endParaRPr>
          </a:p>
        </p:txBody>
      </p:sp>
      <p:sp>
        <p:nvSpPr>
          <p:cNvPr id="41" name="Text Box 109"/>
          <p:cNvSpPr txBox="1">
            <a:spLocks noChangeArrowheads="1"/>
          </p:cNvSpPr>
          <p:nvPr/>
        </p:nvSpPr>
        <p:spPr bwMode="auto">
          <a:xfrm>
            <a:off x="1433830" y="2755900"/>
            <a:ext cx="282575" cy="22923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抗原抗体</a:t>
            </a:r>
            <a:endParaRPr lang="zh-CN" altLang="en-US" sz="600" dirty="0" smtClean="0">
              <a:latin typeface="微软雅黑" panose="020B0503020204020204" charset="-122"/>
              <a:ea typeface="微软雅黑" panose="020B0503020204020204" charset="-122"/>
              <a:sym typeface="+mn-ea"/>
            </a:endParaRPr>
          </a:p>
        </p:txBody>
      </p:sp>
      <p:sp>
        <p:nvSpPr>
          <p:cNvPr id="42" name="Text Box 109"/>
          <p:cNvSpPr txBox="1">
            <a:spLocks noChangeArrowheads="1"/>
          </p:cNvSpPr>
          <p:nvPr/>
        </p:nvSpPr>
        <p:spPr bwMode="auto">
          <a:xfrm>
            <a:off x="1433830" y="3017520"/>
            <a:ext cx="282575" cy="26352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质粒</a:t>
            </a:r>
            <a:endParaRPr lang="zh-CN" altLang="en-US" sz="600" dirty="0" smtClean="0">
              <a:latin typeface="微软雅黑" panose="020B0503020204020204" charset="-122"/>
              <a:ea typeface="微软雅黑" panose="020B0503020204020204" charset="-122"/>
              <a:sym typeface="+mn-ea"/>
            </a:endParaRPr>
          </a:p>
        </p:txBody>
      </p:sp>
      <p:sp>
        <p:nvSpPr>
          <p:cNvPr id="43" name="Text Box 109"/>
          <p:cNvSpPr txBox="1">
            <a:spLocks noChangeArrowheads="1"/>
          </p:cNvSpPr>
          <p:nvPr/>
        </p:nvSpPr>
        <p:spPr bwMode="auto">
          <a:xfrm>
            <a:off x="1433830" y="3313430"/>
            <a:ext cx="282575" cy="26352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细胞株</a:t>
            </a:r>
            <a:endParaRPr lang="zh-CN" altLang="en-US" sz="600" dirty="0" smtClean="0">
              <a:latin typeface="微软雅黑" panose="020B0503020204020204" charset="-122"/>
              <a:ea typeface="微软雅黑" panose="020B0503020204020204" charset="-122"/>
              <a:sym typeface="+mn-ea"/>
            </a:endParaRPr>
          </a:p>
        </p:txBody>
      </p:sp>
      <p:sp>
        <p:nvSpPr>
          <p:cNvPr id="44" name="Text Box 109"/>
          <p:cNvSpPr txBox="1">
            <a:spLocks noChangeArrowheads="1"/>
          </p:cNvSpPr>
          <p:nvPr/>
        </p:nvSpPr>
        <p:spPr bwMode="auto">
          <a:xfrm>
            <a:off x="1433830" y="3605530"/>
            <a:ext cx="282575" cy="26352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血浆原料</a:t>
            </a:r>
            <a:endParaRPr lang="zh-CN" altLang="en-US" sz="600" dirty="0" smtClean="0">
              <a:latin typeface="微软雅黑" panose="020B0503020204020204" charset="-122"/>
              <a:ea typeface="微软雅黑" panose="020B0503020204020204" charset="-122"/>
              <a:sym typeface="+mn-ea"/>
            </a:endParaRPr>
          </a:p>
        </p:txBody>
      </p:sp>
      <p:sp>
        <p:nvSpPr>
          <p:cNvPr id="45" name="Text Box 109"/>
          <p:cNvSpPr txBox="1">
            <a:spLocks noChangeArrowheads="1"/>
          </p:cNvSpPr>
          <p:nvPr/>
        </p:nvSpPr>
        <p:spPr bwMode="auto">
          <a:xfrm>
            <a:off x="1429385" y="3910330"/>
            <a:ext cx="282575" cy="26352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中药材原料</a:t>
            </a:r>
            <a:endParaRPr lang="zh-CN" altLang="en-US" sz="500" dirty="0" smtClean="0">
              <a:latin typeface="微软雅黑" panose="020B0503020204020204" charset="-122"/>
              <a:ea typeface="微软雅黑" panose="020B0503020204020204" charset="-122"/>
              <a:sym typeface="+mn-ea"/>
            </a:endParaRPr>
          </a:p>
        </p:txBody>
      </p:sp>
      <p:sp>
        <p:nvSpPr>
          <p:cNvPr id="46" name="Text Box 109"/>
          <p:cNvSpPr txBox="1">
            <a:spLocks noChangeArrowheads="1"/>
          </p:cNvSpPr>
          <p:nvPr/>
        </p:nvSpPr>
        <p:spPr bwMode="auto">
          <a:xfrm>
            <a:off x="1751965" y="215011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医药中间体</a:t>
            </a:r>
            <a:endParaRPr lang="zh-CN" altLang="en-US" sz="500" dirty="0" smtClean="0">
              <a:latin typeface="微软雅黑" panose="020B0503020204020204" charset="-122"/>
              <a:ea typeface="微软雅黑" panose="020B0503020204020204" charset="-122"/>
              <a:sym typeface="+mn-ea"/>
            </a:endParaRPr>
          </a:p>
        </p:txBody>
      </p:sp>
      <p:sp>
        <p:nvSpPr>
          <p:cNvPr id="47" name="Text Box 109"/>
          <p:cNvSpPr txBox="1">
            <a:spLocks noChangeArrowheads="1"/>
          </p:cNvSpPr>
          <p:nvPr/>
        </p:nvSpPr>
        <p:spPr bwMode="auto">
          <a:xfrm>
            <a:off x="1751965" y="249428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药用辅料</a:t>
            </a:r>
            <a:endParaRPr lang="zh-CN" altLang="en-US" sz="600" dirty="0" smtClean="0">
              <a:latin typeface="微软雅黑" panose="020B0503020204020204" charset="-122"/>
              <a:ea typeface="微软雅黑" panose="020B0503020204020204" charset="-122"/>
              <a:sym typeface="+mn-ea"/>
            </a:endParaRPr>
          </a:p>
        </p:txBody>
      </p:sp>
      <p:sp>
        <p:nvSpPr>
          <p:cNvPr id="48" name="Text Box 109"/>
          <p:cNvSpPr txBox="1">
            <a:spLocks noChangeArrowheads="1"/>
          </p:cNvSpPr>
          <p:nvPr/>
        </p:nvSpPr>
        <p:spPr bwMode="auto">
          <a:xfrm>
            <a:off x="1751965" y="283781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特种化学品</a:t>
            </a:r>
            <a:endParaRPr lang="zh-CN" altLang="en-US" sz="600" dirty="0" smtClean="0">
              <a:latin typeface="微软雅黑" panose="020B0503020204020204" charset="-122"/>
              <a:ea typeface="微软雅黑" panose="020B0503020204020204" charset="-122"/>
              <a:sym typeface="+mn-ea"/>
            </a:endParaRPr>
          </a:p>
        </p:txBody>
      </p:sp>
      <p:sp>
        <p:nvSpPr>
          <p:cNvPr id="49" name="Text Box 109"/>
          <p:cNvSpPr txBox="1">
            <a:spLocks noChangeArrowheads="1"/>
          </p:cNvSpPr>
          <p:nvPr/>
        </p:nvSpPr>
        <p:spPr bwMode="auto">
          <a:xfrm>
            <a:off x="1751965" y="318135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包材原料</a:t>
            </a:r>
            <a:endParaRPr lang="zh-CN" altLang="en-US" sz="600" dirty="0" smtClean="0">
              <a:latin typeface="微软雅黑" panose="020B0503020204020204" charset="-122"/>
              <a:ea typeface="微软雅黑" panose="020B0503020204020204" charset="-122"/>
              <a:sym typeface="+mn-ea"/>
            </a:endParaRPr>
          </a:p>
        </p:txBody>
      </p:sp>
      <p:sp>
        <p:nvSpPr>
          <p:cNvPr id="50" name="Text Box 109"/>
          <p:cNvSpPr txBox="1">
            <a:spLocks noChangeArrowheads="1"/>
          </p:cNvSpPr>
          <p:nvPr/>
        </p:nvSpPr>
        <p:spPr bwMode="auto">
          <a:xfrm>
            <a:off x="2071370" y="215011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100000"/>
              </a:lnSpc>
              <a:buClrTx/>
              <a:buSzTx/>
              <a:buFontTx/>
            </a:pPr>
            <a:r>
              <a:rPr lang="zh-CN" altLang="en-US" sz="500" dirty="0" smtClean="0">
                <a:latin typeface="微软雅黑" panose="020B0503020204020204" charset="-122"/>
                <a:ea typeface="微软雅黑" panose="020B0503020204020204" charset="-122"/>
                <a:sym typeface="+mn-ea"/>
              </a:rPr>
              <a:t>生物医用高分子</a:t>
            </a:r>
            <a:endParaRPr lang="zh-CN" altLang="en-US" sz="500" dirty="0" smtClean="0">
              <a:latin typeface="微软雅黑" panose="020B0503020204020204" charset="-122"/>
              <a:ea typeface="微软雅黑" panose="020B0503020204020204" charset="-122"/>
              <a:sym typeface="+mn-ea"/>
            </a:endParaRPr>
          </a:p>
        </p:txBody>
      </p:sp>
      <p:sp>
        <p:nvSpPr>
          <p:cNvPr id="51" name="Text Box 109"/>
          <p:cNvSpPr txBox="1">
            <a:spLocks noChangeArrowheads="1"/>
          </p:cNvSpPr>
          <p:nvPr/>
        </p:nvSpPr>
        <p:spPr bwMode="auto">
          <a:xfrm>
            <a:off x="2071370" y="249428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可降解材料</a:t>
            </a:r>
            <a:endParaRPr lang="zh-CN" altLang="en-US" sz="600" dirty="0" smtClean="0">
              <a:latin typeface="微软雅黑" panose="020B0503020204020204" charset="-122"/>
              <a:ea typeface="微软雅黑" panose="020B0503020204020204" charset="-122"/>
              <a:sym typeface="+mn-ea"/>
            </a:endParaRPr>
          </a:p>
        </p:txBody>
      </p:sp>
      <p:sp>
        <p:nvSpPr>
          <p:cNvPr id="52" name="Text Box 109"/>
          <p:cNvSpPr txBox="1">
            <a:spLocks noChangeArrowheads="1"/>
          </p:cNvSpPr>
          <p:nvPr/>
        </p:nvSpPr>
        <p:spPr bwMode="auto">
          <a:xfrm>
            <a:off x="2071370" y="283781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医美原料</a:t>
            </a:r>
            <a:endParaRPr lang="zh-CN" altLang="en-US" sz="600" dirty="0" smtClean="0">
              <a:latin typeface="微软雅黑" panose="020B0503020204020204" charset="-122"/>
              <a:ea typeface="微软雅黑" panose="020B0503020204020204" charset="-122"/>
              <a:sym typeface="+mn-ea"/>
            </a:endParaRPr>
          </a:p>
        </p:txBody>
      </p:sp>
      <p:sp>
        <p:nvSpPr>
          <p:cNvPr id="53" name="Text Box 109"/>
          <p:cNvSpPr txBox="1">
            <a:spLocks noChangeArrowheads="1"/>
          </p:cNvSpPr>
          <p:nvPr/>
        </p:nvSpPr>
        <p:spPr bwMode="auto">
          <a:xfrm>
            <a:off x="2071370" y="318135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100000"/>
              </a:lnSpc>
              <a:buClrTx/>
              <a:buSzTx/>
              <a:buFontTx/>
            </a:pPr>
            <a:r>
              <a:rPr lang="zh-CN" altLang="en-US" sz="500" dirty="0" smtClean="0">
                <a:latin typeface="微软雅黑" panose="020B0503020204020204" charset="-122"/>
                <a:ea typeface="微软雅黑" panose="020B0503020204020204" charset="-122"/>
                <a:sym typeface="+mn-ea"/>
              </a:rPr>
              <a:t>体外诊断原材料</a:t>
            </a:r>
            <a:endParaRPr lang="zh-CN" altLang="en-US" sz="500" dirty="0" smtClean="0">
              <a:latin typeface="微软雅黑" panose="020B0503020204020204" charset="-122"/>
              <a:ea typeface="微软雅黑" panose="020B0503020204020204" charset="-122"/>
              <a:sym typeface="+mn-ea"/>
            </a:endParaRPr>
          </a:p>
        </p:txBody>
      </p:sp>
      <p:sp>
        <p:nvSpPr>
          <p:cNvPr id="54" name="TextBox 21"/>
          <p:cNvSpPr txBox="1"/>
          <p:nvPr/>
        </p:nvSpPr>
        <p:spPr>
          <a:xfrm>
            <a:off x="2414270" y="1598930"/>
            <a:ext cx="282575"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精密设备</a:t>
            </a:r>
            <a:endParaRPr lang="zh-CN" altLang="en-US" sz="600" dirty="0">
              <a:solidFill>
                <a:schemeClr val="bg1"/>
              </a:solidFill>
              <a:latin typeface="微软雅黑" panose="020B0503020204020204" charset="-122"/>
              <a:ea typeface="微软雅黑" panose="020B0503020204020204" charset="-122"/>
            </a:endParaRPr>
          </a:p>
        </p:txBody>
      </p:sp>
      <p:sp>
        <p:nvSpPr>
          <p:cNvPr id="60" name="TextBox 21"/>
          <p:cNvSpPr txBox="1"/>
          <p:nvPr/>
        </p:nvSpPr>
        <p:spPr>
          <a:xfrm>
            <a:off x="2733675" y="1602105"/>
            <a:ext cx="282575" cy="51498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实验耗材</a:t>
            </a:r>
            <a:endParaRPr lang="zh-CN" altLang="en-US" sz="600" dirty="0">
              <a:solidFill>
                <a:schemeClr val="bg1"/>
              </a:solidFill>
              <a:latin typeface="微软雅黑" panose="020B0503020204020204" charset="-122"/>
              <a:ea typeface="微软雅黑" panose="020B0503020204020204" charset="-122"/>
            </a:endParaRPr>
          </a:p>
        </p:txBody>
      </p:sp>
      <p:sp>
        <p:nvSpPr>
          <p:cNvPr id="61" name="Text Box 109"/>
          <p:cNvSpPr txBox="1">
            <a:spLocks noChangeArrowheads="1"/>
          </p:cNvSpPr>
          <p:nvPr/>
        </p:nvSpPr>
        <p:spPr bwMode="auto">
          <a:xfrm>
            <a:off x="2413000" y="215011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基因测序仪</a:t>
            </a:r>
            <a:endParaRPr lang="zh-CN" altLang="en-US" sz="600" dirty="0" smtClean="0">
              <a:latin typeface="微软雅黑" panose="020B0503020204020204" charset="-122"/>
              <a:ea typeface="微软雅黑" panose="020B0503020204020204" charset="-122"/>
              <a:sym typeface="+mn-ea"/>
            </a:endParaRPr>
          </a:p>
        </p:txBody>
      </p:sp>
      <p:sp>
        <p:nvSpPr>
          <p:cNvPr id="62" name="Text Box 109"/>
          <p:cNvSpPr txBox="1">
            <a:spLocks noChangeArrowheads="1"/>
          </p:cNvSpPr>
          <p:nvPr/>
        </p:nvSpPr>
        <p:spPr bwMode="auto">
          <a:xfrm>
            <a:off x="2413000" y="249428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质谱仪</a:t>
            </a:r>
            <a:endParaRPr lang="zh-CN" altLang="en-US" sz="600" dirty="0" smtClean="0">
              <a:latin typeface="微软雅黑" panose="020B0503020204020204" charset="-122"/>
              <a:ea typeface="微软雅黑" panose="020B0503020204020204" charset="-122"/>
              <a:sym typeface="+mn-ea"/>
            </a:endParaRPr>
          </a:p>
        </p:txBody>
      </p:sp>
      <p:sp>
        <p:nvSpPr>
          <p:cNvPr id="63" name="Text Box 109"/>
          <p:cNvSpPr txBox="1">
            <a:spLocks noChangeArrowheads="1"/>
          </p:cNvSpPr>
          <p:nvPr/>
        </p:nvSpPr>
        <p:spPr bwMode="auto">
          <a:xfrm>
            <a:off x="2413000" y="283781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PCR仪</a:t>
            </a:r>
            <a:endParaRPr lang="zh-CN" altLang="en-US" sz="600" dirty="0" smtClean="0">
              <a:latin typeface="微软雅黑" panose="020B0503020204020204" charset="-122"/>
              <a:ea typeface="微软雅黑" panose="020B0503020204020204" charset="-122"/>
              <a:sym typeface="+mn-ea"/>
            </a:endParaRPr>
          </a:p>
        </p:txBody>
      </p:sp>
      <p:sp>
        <p:nvSpPr>
          <p:cNvPr id="64" name="Text Box 109"/>
          <p:cNvSpPr txBox="1">
            <a:spLocks noChangeArrowheads="1"/>
          </p:cNvSpPr>
          <p:nvPr/>
        </p:nvSpPr>
        <p:spPr bwMode="auto">
          <a:xfrm>
            <a:off x="2413000" y="318135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流式细胞仪</a:t>
            </a:r>
            <a:endParaRPr lang="zh-CN" altLang="en-US" sz="600" dirty="0" smtClean="0">
              <a:latin typeface="微软雅黑" panose="020B0503020204020204" charset="-122"/>
              <a:ea typeface="微软雅黑" panose="020B0503020204020204" charset="-122"/>
              <a:sym typeface="+mn-ea"/>
            </a:endParaRPr>
          </a:p>
        </p:txBody>
      </p:sp>
      <p:sp>
        <p:nvSpPr>
          <p:cNvPr id="65" name="Text Box 109"/>
          <p:cNvSpPr txBox="1">
            <a:spLocks noChangeArrowheads="1"/>
          </p:cNvSpPr>
          <p:nvPr/>
        </p:nvSpPr>
        <p:spPr bwMode="auto">
          <a:xfrm>
            <a:off x="2413000" y="352488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高端影像设备核心部件</a:t>
            </a:r>
            <a:endParaRPr lang="zh-CN" altLang="en-US" sz="500" dirty="0" smtClean="0">
              <a:latin typeface="微软雅黑" panose="020B0503020204020204" charset="-122"/>
              <a:ea typeface="微软雅黑" panose="020B0503020204020204" charset="-122"/>
              <a:sym typeface="+mn-ea"/>
            </a:endParaRPr>
          </a:p>
        </p:txBody>
      </p:sp>
      <p:sp>
        <p:nvSpPr>
          <p:cNvPr id="66" name="Text Box 109"/>
          <p:cNvSpPr txBox="1">
            <a:spLocks noChangeArrowheads="1"/>
          </p:cNvSpPr>
          <p:nvPr/>
        </p:nvSpPr>
        <p:spPr bwMode="auto">
          <a:xfrm>
            <a:off x="2733040" y="215011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培养皿</a:t>
            </a:r>
            <a:endParaRPr lang="zh-CN" altLang="en-US" sz="600" dirty="0" smtClean="0">
              <a:latin typeface="微软雅黑" panose="020B0503020204020204" charset="-122"/>
              <a:ea typeface="微软雅黑" panose="020B0503020204020204" charset="-122"/>
              <a:sym typeface="+mn-ea"/>
            </a:endParaRPr>
          </a:p>
        </p:txBody>
      </p:sp>
      <p:sp>
        <p:nvSpPr>
          <p:cNvPr id="67" name="Text Box 109"/>
          <p:cNvSpPr txBox="1">
            <a:spLocks noChangeArrowheads="1"/>
          </p:cNvSpPr>
          <p:nvPr/>
        </p:nvSpPr>
        <p:spPr bwMode="auto">
          <a:xfrm>
            <a:off x="2733040" y="249428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色谱柱</a:t>
            </a:r>
            <a:endParaRPr lang="zh-CN" altLang="en-US" sz="600" dirty="0" smtClean="0">
              <a:latin typeface="微软雅黑" panose="020B0503020204020204" charset="-122"/>
              <a:ea typeface="微软雅黑" panose="020B0503020204020204" charset="-122"/>
              <a:sym typeface="+mn-ea"/>
            </a:endParaRPr>
          </a:p>
        </p:txBody>
      </p:sp>
      <p:sp>
        <p:nvSpPr>
          <p:cNvPr id="68" name="Text Box 109"/>
          <p:cNvSpPr txBox="1">
            <a:spLocks noChangeArrowheads="1"/>
          </p:cNvSpPr>
          <p:nvPr/>
        </p:nvSpPr>
        <p:spPr bwMode="auto">
          <a:xfrm>
            <a:off x="2733040" y="283781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试剂盒原料</a:t>
            </a:r>
            <a:endParaRPr lang="zh-CN" altLang="en-US" sz="600" dirty="0" smtClean="0">
              <a:latin typeface="微软雅黑" panose="020B0503020204020204" charset="-122"/>
              <a:ea typeface="微软雅黑" panose="020B0503020204020204" charset="-122"/>
              <a:sym typeface="+mn-ea"/>
            </a:endParaRPr>
          </a:p>
        </p:txBody>
      </p:sp>
      <p:sp>
        <p:nvSpPr>
          <p:cNvPr id="69" name="Text Box 109"/>
          <p:cNvSpPr txBox="1">
            <a:spLocks noChangeArrowheads="1"/>
          </p:cNvSpPr>
          <p:nvPr/>
        </p:nvSpPr>
        <p:spPr bwMode="auto">
          <a:xfrm>
            <a:off x="2733040" y="318135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生物芯片基材</a:t>
            </a:r>
            <a:endParaRPr lang="zh-CN" altLang="en-US" sz="600" dirty="0" smtClean="0">
              <a:latin typeface="微软雅黑" panose="020B0503020204020204" charset="-122"/>
              <a:ea typeface="微软雅黑" panose="020B0503020204020204" charset="-122"/>
              <a:sym typeface="+mn-ea"/>
            </a:endParaRPr>
          </a:p>
        </p:txBody>
      </p:sp>
      <p:sp>
        <p:nvSpPr>
          <p:cNvPr id="70" name="TextBox 21"/>
          <p:cNvSpPr txBox="1"/>
          <p:nvPr/>
        </p:nvSpPr>
        <p:spPr>
          <a:xfrm>
            <a:off x="3072130" y="1598930"/>
            <a:ext cx="282575"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CRO</a:t>
            </a:r>
            <a:endParaRPr lang="zh-CN" altLang="en-US" sz="600" dirty="0">
              <a:solidFill>
                <a:schemeClr val="bg1"/>
              </a:solidFill>
              <a:latin typeface="微软雅黑" panose="020B0503020204020204" charset="-122"/>
              <a:ea typeface="微软雅黑" panose="020B0503020204020204" charset="-122"/>
            </a:endParaRPr>
          </a:p>
        </p:txBody>
      </p:sp>
      <p:sp>
        <p:nvSpPr>
          <p:cNvPr id="71" name="TextBox 21"/>
          <p:cNvSpPr txBox="1"/>
          <p:nvPr/>
        </p:nvSpPr>
        <p:spPr>
          <a:xfrm>
            <a:off x="3391535" y="1602105"/>
            <a:ext cx="282575" cy="51498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sym typeface="+mn-ea"/>
              </a:rPr>
              <a:t>CDMO</a:t>
            </a:r>
            <a:endParaRPr lang="zh-CN" altLang="en-US" sz="600" dirty="0">
              <a:solidFill>
                <a:schemeClr val="bg1"/>
              </a:solidFill>
              <a:latin typeface="微软雅黑" panose="020B0503020204020204" charset="-122"/>
              <a:ea typeface="微软雅黑" panose="020B0503020204020204" charset="-122"/>
              <a:sym typeface="+mn-ea"/>
            </a:endParaRPr>
          </a:p>
        </p:txBody>
      </p:sp>
      <p:sp>
        <p:nvSpPr>
          <p:cNvPr id="72" name="Text Box 109"/>
          <p:cNvSpPr txBox="1">
            <a:spLocks noChangeArrowheads="1"/>
          </p:cNvSpPr>
          <p:nvPr/>
        </p:nvSpPr>
        <p:spPr bwMode="auto">
          <a:xfrm>
            <a:off x="3070860" y="215011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药物发现</a:t>
            </a:r>
            <a:endParaRPr lang="zh-CN" altLang="en-US" sz="600" dirty="0" smtClean="0">
              <a:latin typeface="微软雅黑" panose="020B0503020204020204" charset="-122"/>
              <a:ea typeface="微软雅黑" panose="020B0503020204020204" charset="-122"/>
              <a:sym typeface="+mn-ea"/>
            </a:endParaRPr>
          </a:p>
        </p:txBody>
      </p:sp>
      <p:sp>
        <p:nvSpPr>
          <p:cNvPr id="84" name="Text Box 109"/>
          <p:cNvSpPr txBox="1">
            <a:spLocks noChangeArrowheads="1"/>
          </p:cNvSpPr>
          <p:nvPr/>
        </p:nvSpPr>
        <p:spPr bwMode="auto">
          <a:xfrm>
            <a:off x="3070860" y="249428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临床前研究</a:t>
            </a:r>
            <a:endParaRPr lang="zh-CN" altLang="en-US" sz="600" dirty="0" smtClean="0">
              <a:latin typeface="微软雅黑" panose="020B0503020204020204" charset="-122"/>
              <a:ea typeface="微软雅黑" panose="020B0503020204020204" charset="-122"/>
              <a:sym typeface="+mn-ea"/>
            </a:endParaRPr>
          </a:p>
        </p:txBody>
      </p:sp>
      <p:sp>
        <p:nvSpPr>
          <p:cNvPr id="85" name="Text Box 109"/>
          <p:cNvSpPr txBox="1">
            <a:spLocks noChangeArrowheads="1"/>
          </p:cNvSpPr>
          <p:nvPr/>
        </p:nvSpPr>
        <p:spPr bwMode="auto">
          <a:xfrm>
            <a:off x="3070860" y="283781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临床试验</a:t>
            </a:r>
            <a:endParaRPr lang="zh-CN" altLang="en-US" sz="600" dirty="0" smtClean="0">
              <a:latin typeface="微软雅黑" panose="020B0503020204020204" charset="-122"/>
              <a:ea typeface="微软雅黑" panose="020B0503020204020204" charset="-122"/>
              <a:sym typeface="+mn-ea"/>
            </a:endParaRPr>
          </a:p>
        </p:txBody>
      </p:sp>
      <p:sp>
        <p:nvSpPr>
          <p:cNvPr id="89" name="Text Box 109"/>
          <p:cNvSpPr txBox="1">
            <a:spLocks noChangeArrowheads="1"/>
          </p:cNvSpPr>
          <p:nvPr/>
        </p:nvSpPr>
        <p:spPr bwMode="auto">
          <a:xfrm>
            <a:off x="3070860" y="318135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注册申报</a:t>
            </a:r>
            <a:endParaRPr lang="zh-CN" altLang="en-US" sz="600" dirty="0" smtClean="0">
              <a:latin typeface="微软雅黑" panose="020B0503020204020204" charset="-122"/>
              <a:ea typeface="微软雅黑" panose="020B0503020204020204" charset="-122"/>
              <a:sym typeface="+mn-ea"/>
            </a:endParaRPr>
          </a:p>
        </p:txBody>
      </p:sp>
      <p:sp>
        <p:nvSpPr>
          <p:cNvPr id="91" name="Text Box 109"/>
          <p:cNvSpPr txBox="1">
            <a:spLocks noChangeArrowheads="1"/>
          </p:cNvSpPr>
          <p:nvPr/>
        </p:nvSpPr>
        <p:spPr bwMode="auto">
          <a:xfrm>
            <a:off x="3390900" y="215011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原料药合成</a:t>
            </a:r>
            <a:endParaRPr lang="zh-CN" altLang="en-US" sz="600" dirty="0" smtClean="0">
              <a:latin typeface="微软雅黑" panose="020B0503020204020204" charset="-122"/>
              <a:ea typeface="微软雅黑" panose="020B0503020204020204" charset="-122"/>
              <a:sym typeface="+mn-ea"/>
            </a:endParaRPr>
          </a:p>
        </p:txBody>
      </p:sp>
      <p:sp>
        <p:nvSpPr>
          <p:cNvPr id="92" name="Text Box 109"/>
          <p:cNvSpPr txBox="1">
            <a:spLocks noChangeArrowheads="1"/>
          </p:cNvSpPr>
          <p:nvPr/>
        </p:nvSpPr>
        <p:spPr bwMode="auto">
          <a:xfrm>
            <a:off x="3390900" y="249428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生物药代工</a:t>
            </a:r>
            <a:endParaRPr lang="zh-CN" altLang="en-US" sz="600" dirty="0" smtClean="0">
              <a:latin typeface="微软雅黑" panose="020B0503020204020204" charset="-122"/>
              <a:ea typeface="微软雅黑" panose="020B0503020204020204" charset="-122"/>
              <a:sym typeface="+mn-ea"/>
            </a:endParaRPr>
          </a:p>
        </p:txBody>
      </p:sp>
      <p:sp>
        <p:nvSpPr>
          <p:cNvPr id="93" name="Text Box 109"/>
          <p:cNvSpPr txBox="1">
            <a:spLocks noChangeArrowheads="1"/>
          </p:cNvSpPr>
          <p:nvPr/>
        </p:nvSpPr>
        <p:spPr bwMode="auto">
          <a:xfrm>
            <a:off x="3390900" y="283781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细胞/基因药生产代工</a:t>
            </a:r>
            <a:endParaRPr lang="zh-CN" altLang="en-US" sz="500" dirty="0" smtClean="0">
              <a:latin typeface="微软雅黑" panose="020B0503020204020204" charset="-122"/>
              <a:ea typeface="微软雅黑" panose="020B0503020204020204" charset="-122"/>
              <a:sym typeface="+mn-ea"/>
            </a:endParaRPr>
          </a:p>
        </p:txBody>
      </p:sp>
      <p:sp>
        <p:nvSpPr>
          <p:cNvPr id="103" name="TextBox 21"/>
          <p:cNvSpPr txBox="1"/>
          <p:nvPr/>
        </p:nvSpPr>
        <p:spPr>
          <a:xfrm>
            <a:off x="3727450" y="1602105"/>
            <a:ext cx="192405"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基因编辑</a:t>
            </a:r>
            <a:endParaRPr lang="zh-CN" altLang="en-US" sz="600" dirty="0">
              <a:solidFill>
                <a:schemeClr val="bg1"/>
              </a:solidFill>
              <a:latin typeface="微软雅黑" panose="020B0503020204020204" charset="-122"/>
              <a:ea typeface="微软雅黑" panose="020B0503020204020204" charset="-122"/>
            </a:endParaRPr>
          </a:p>
        </p:txBody>
      </p:sp>
      <p:sp>
        <p:nvSpPr>
          <p:cNvPr id="104" name="TextBox 21"/>
          <p:cNvSpPr txBox="1"/>
          <p:nvPr/>
        </p:nvSpPr>
        <p:spPr>
          <a:xfrm>
            <a:off x="3952240" y="1604010"/>
            <a:ext cx="178435"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sym typeface="+mn-ea"/>
              </a:rPr>
              <a:t>mRNA</a:t>
            </a:r>
            <a:endParaRPr lang="zh-CN" altLang="en-US" sz="600" dirty="0">
              <a:solidFill>
                <a:schemeClr val="bg1"/>
              </a:solidFill>
              <a:sym typeface="+mn-ea"/>
            </a:endParaRPr>
          </a:p>
        </p:txBody>
      </p:sp>
      <p:sp>
        <p:nvSpPr>
          <p:cNvPr id="105" name="TextBox 21"/>
          <p:cNvSpPr txBox="1"/>
          <p:nvPr/>
        </p:nvSpPr>
        <p:spPr>
          <a:xfrm>
            <a:off x="4158615" y="1603375"/>
            <a:ext cx="171450"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合成生物</a:t>
            </a:r>
            <a:endParaRPr lang="zh-CN" altLang="en-US" sz="600" dirty="0">
              <a:solidFill>
                <a:schemeClr val="bg1"/>
              </a:solidFill>
              <a:latin typeface="微软雅黑" panose="020B0503020204020204" charset="-122"/>
              <a:ea typeface="微软雅黑" panose="020B0503020204020204" charset="-122"/>
            </a:endParaRPr>
          </a:p>
        </p:txBody>
      </p:sp>
      <p:sp>
        <p:nvSpPr>
          <p:cNvPr id="106" name="TextBox 21"/>
          <p:cNvSpPr txBox="1"/>
          <p:nvPr/>
        </p:nvSpPr>
        <p:spPr>
          <a:xfrm>
            <a:off x="3727450" y="2150110"/>
            <a:ext cx="192405" cy="66484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500" dirty="0">
                <a:solidFill>
                  <a:schemeClr val="bg1"/>
                </a:solidFill>
                <a:sym typeface="+mn-ea"/>
              </a:rPr>
              <a:t>细胞培养平台</a:t>
            </a:r>
            <a:endParaRPr lang="zh-CN" altLang="en-US" sz="500" dirty="0">
              <a:solidFill>
                <a:schemeClr val="bg1"/>
              </a:solidFill>
              <a:sym typeface="+mn-ea"/>
            </a:endParaRPr>
          </a:p>
        </p:txBody>
      </p:sp>
      <p:sp>
        <p:nvSpPr>
          <p:cNvPr id="108" name="TextBox 21"/>
          <p:cNvSpPr txBox="1"/>
          <p:nvPr/>
        </p:nvSpPr>
        <p:spPr>
          <a:xfrm>
            <a:off x="3952240" y="2150110"/>
            <a:ext cx="178435" cy="66484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500" dirty="0">
                <a:solidFill>
                  <a:schemeClr val="bg1"/>
                </a:solidFill>
                <a:sym typeface="+mn-ea"/>
              </a:rPr>
              <a:t>生物信息数据库</a:t>
            </a:r>
            <a:endParaRPr lang="zh-CN" altLang="en-US" sz="500" dirty="0">
              <a:solidFill>
                <a:schemeClr val="bg1"/>
              </a:solidFill>
              <a:sym typeface="+mn-ea"/>
            </a:endParaRPr>
          </a:p>
        </p:txBody>
      </p:sp>
      <p:sp>
        <p:nvSpPr>
          <p:cNvPr id="110" name="TextBox 21"/>
          <p:cNvSpPr txBox="1"/>
          <p:nvPr/>
        </p:nvSpPr>
        <p:spPr>
          <a:xfrm>
            <a:off x="4158615" y="2150110"/>
            <a:ext cx="178435" cy="66484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500" dirty="0">
                <a:solidFill>
                  <a:schemeClr val="bg1"/>
                </a:solidFill>
                <a:sym typeface="+mn-ea"/>
              </a:rPr>
              <a:t>实验动物产业</a:t>
            </a:r>
            <a:endParaRPr lang="zh-CN" altLang="en-US" sz="500" dirty="0">
              <a:solidFill>
                <a:schemeClr val="bg1"/>
              </a:solidFill>
              <a:sym typeface="+mn-ea"/>
            </a:endParaRPr>
          </a:p>
        </p:txBody>
      </p:sp>
      <p:sp>
        <p:nvSpPr>
          <p:cNvPr id="127" name="TextBox 20"/>
          <p:cNvSpPr txBox="1"/>
          <p:nvPr/>
        </p:nvSpPr>
        <p:spPr>
          <a:xfrm>
            <a:off x="4416425" y="1605915"/>
            <a:ext cx="281940" cy="521335"/>
          </a:xfrm>
          <a:prstGeom prst="rect">
            <a:avLst/>
          </a:prstGeom>
          <a:solidFill>
            <a:srgbClr val="355ABF"/>
          </a:solidFill>
        </p:spPr>
        <p:txBody>
          <a:bodyPr wrap="square" tIns="90000" bIns="90000" rtlCol="0">
            <a:noAutofit/>
          </a:bodyPr>
          <a:lstStyle/>
          <a:p>
            <a:pPr algn="ctr">
              <a:lnSpc>
                <a:spcPct val="90000"/>
              </a:lnSpc>
            </a:pPr>
            <a:r>
              <a:rPr lang="zh-CN" altLang="en-US" sz="600" b="1" dirty="0" smtClean="0">
                <a:solidFill>
                  <a:schemeClr val="bg1"/>
                </a:solidFill>
                <a:latin typeface="微软雅黑" panose="020B0503020204020204" charset="-122"/>
                <a:ea typeface="微软雅黑" panose="020B0503020204020204" charset="-122"/>
                <a:cs typeface="Arial" panose="020B0604020202020204" pitchFamily="34" charset="0"/>
              </a:rPr>
              <a:t>化学制药</a:t>
            </a:r>
            <a:endParaRPr lang="zh-CN" altLang="en-US" sz="600" b="1" dirty="0" smtClean="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128" name="TextBox 21"/>
          <p:cNvSpPr txBox="1"/>
          <p:nvPr/>
        </p:nvSpPr>
        <p:spPr>
          <a:xfrm>
            <a:off x="4730750" y="1605280"/>
            <a:ext cx="282575"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生物制药</a:t>
            </a:r>
            <a:endParaRPr lang="zh-CN" altLang="en-US" sz="600" dirty="0">
              <a:solidFill>
                <a:schemeClr val="bg1"/>
              </a:solidFill>
              <a:latin typeface="微软雅黑" panose="020B0503020204020204" charset="-122"/>
              <a:ea typeface="微软雅黑" panose="020B0503020204020204" charset="-122"/>
            </a:endParaRPr>
          </a:p>
        </p:txBody>
      </p:sp>
      <p:sp>
        <p:nvSpPr>
          <p:cNvPr id="129" name="Text Box 109"/>
          <p:cNvSpPr txBox="1">
            <a:spLocks noChangeArrowheads="1"/>
          </p:cNvSpPr>
          <p:nvPr/>
        </p:nvSpPr>
        <p:spPr bwMode="auto">
          <a:xfrm>
            <a:off x="4416425" y="214820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创新药</a:t>
            </a:r>
            <a:endParaRPr lang="zh-CN" altLang="en-US" sz="600" dirty="0" smtClean="0">
              <a:latin typeface="微软雅黑" panose="020B0503020204020204" charset="-122"/>
              <a:ea typeface="微软雅黑" panose="020B0503020204020204" charset="-122"/>
              <a:sym typeface="+mn-ea"/>
            </a:endParaRPr>
          </a:p>
        </p:txBody>
      </p:sp>
      <p:sp>
        <p:nvSpPr>
          <p:cNvPr id="130" name="TextBox 21"/>
          <p:cNvSpPr txBox="1"/>
          <p:nvPr/>
        </p:nvSpPr>
        <p:spPr>
          <a:xfrm>
            <a:off x="5050155" y="1602105"/>
            <a:ext cx="282575"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现代中药</a:t>
            </a:r>
            <a:endParaRPr lang="zh-CN" altLang="en-US" sz="600" dirty="0">
              <a:solidFill>
                <a:schemeClr val="bg1"/>
              </a:solidFill>
              <a:latin typeface="微软雅黑" panose="020B0503020204020204" charset="-122"/>
              <a:ea typeface="微软雅黑" panose="020B0503020204020204" charset="-122"/>
            </a:endParaRPr>
          </a:p>
        </p:txBody>
      </p:sp>
      <p:sp>
        <p:nvSpPr>
          <p:cNvPr id="131" name="Text Box 109"/>
          <p:cNvSpPr txBox="1">
            <a:spLocks noChangeArrowheads="1"/>
          </p:cNvSpPr>
          <p:nvPr/>
        </p:nvSpPr>
        <p:spPr bwMode="auto">
          <a:xfrm>
            <a:off x="4416425" y="249237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仿制药</a:t>
            </a:r>
            <a:endParaRPr lang="zh-CN" altLang="en-US" sz="600" dirty="0" smtClean="0">
              <a:latin typeface="微软雅黑" panose="020B0503020204020204" charset="-122"/>
              <a:ea typeface="微软雅黑" panose="020B0503020204020204" charset="-122"/>
              <a:sym typeface="+mn-ea"/>
            </a:endParaRPr>
          </a:p>
        </p:txBody>
      </p:sp>
      <p:sp>
        <p:nvSpPr>
          <p:cNvPr id="132" name="Text Box 109"/>
          <p:cNvSpPr txBox="1">
            <a:spLocks noChangeArrowheads="1"/>
          </p:cNvSpPr>
          <p:nvPr/>
        </p:nvSpPr>
        <p:spPr bwMode="auto">
          <a:xfrm>
            <a:off x="4416425" y="283591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原料药</a:t>
            </a:r>
            <a:endParaRPr lang="zh-CN" altLang="en-US" sz="600" dirty="0" smtClean="0">
              <a:latin typeface="微软雅黑" panose="020B0503020204020204" charset="-122"/>
              <a:ea typeface="微软雅黑" panose="020B0503020204020204" charset="-122"/>
              <a:sym typeface="+mn-ea"/>
            </a:endParaRPr>
          </a:p>
        </p:txBody>
      </p:sp>
      <p:sp>
        <p:nvSpPr>
          <p:cNvPr id="133" name="Text Box 109"/>
          <p:cNvSpPr txBox="1">
            <a:spLocks noChangeArrowheads="1"/>
          </p:cNvSpPr>
          <p:nvPr/>
        </p:nvSpPr>
        <p:spPr bwMode="auto">
          <a:xfrm>
            <a:off x="4416425" y="317944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注射剂</a:t>
            </a:r>
            <a:endParaRPr lang="zh-CN" altLang="en-US" sz="600" dirty="0" smtClean="0">
              <a:latin typeface="微软雅黑" panose="020B0503020204020204" charset="-122"/>
              <a:ea typeface="微软雅黑" panose="020B0503020204020204" charset="-122"/>
              <a:sym typeface="+mn-ea"/>
            </a:endParaRPr>
          </a:p>
        </p:txBody>
      </p:sp>
      <p:sp>
        <p:nvSpPr>
          <p:cNvPr id="134" name="Text Box 109"/>
          <p:cNvSpPr txBox="1">
            <a:spLocks noChangeArrowheads="1"/>
          </p:cNvSpPr>
          <p:nvPr/>
        </p:nvSpPr>
        <p:spPr bwMode="auto">
          <a:xfrm>
            <a:off x="4730115" y="214820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疫苗</a:t>
            </a:r>
            <a:endParaRPr lang="zh-CN" altLang="en-US" sz="500" dirty="0" smtClean="0">
              <a:latin typeface="微软雅黑" panose="020B0503020204020204" charset="-122"/>
              <a:ea typeface="微软雅黑" panose="020B0503020204020204" charset="-122"/>
              <a:sym typeface="+mn-ea"/>
            </a:endParaRPr>
          </a:p>
        </p:txBody>
      </p:sp>
      <p:sp>
        <p:nvSpPr>
          <p:cNvPr id="135" name="Text Box 109"/>
          <p:cNvSpPr txBox="1">
            <a:spLocks noChangeArrowheads="1"/>
          </p:cNvSpPr>
          <p:nvPr/>
        </p:nvSpPr>
        <p:spPr bwMode="auto">
          <a:xfrm>
            <a:off x="4730115" y="249237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单抗/双抗</a:t>
            </a:r>
            <a:endParaRPr lang="zh-CN" altLang="en-US" sz="600" dirty="0" smtClean="0">
              <a:latin typeface="微软雅黑" panose="020B0503020204020204" charset="-122"/>
              <a:ea typeface="微软雅黑" panose="020B0503020204020204" charset="-122"/>
              <a:sym typeface="+mn-ea"/>
            </a:endParaRPr>
          </a:p>
        </p:txBody>
      </p:sp>
      <p:sp>
        <p:nvSpPr>
          <p:cNvPr id="136" name="Text Box 109"/>
          <p:cNvSpPr txBox="1">
            <a:spLocks noChangeArrowheads="1"/>
          </p:cNvSpPr>
          <p:nvPr/>
        </p:nvSpPr>
        <p:spPr bwMode="auto">
          <a:xfrm>
            <a:off x="4730115" y="283591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血制品</a:t>
            </a:r>
            <a:endParaRPr lang="zh-CN" altLang="en-US" sz="600" dirty="0" smtClean="0">
              <a:latin typeface="微软雅黑" panose="020B0503020204020204" charset="-122"/>
              <a:ea typeface="微软雅黑" panose="020B0503020204020204" charset="-122"/>
              <a:sym typeface="+mn-ea"/>
            </a:endParaRPr>
          </a:p>
        </p:txBody>
      </p:sp>
      <p:sp>
        <p:nvSpPr>
          <p:cNvPr id="137" name="Text Box 109"/>
          <p:cNvSpPr txBox="1">
            <a:spLocks noChangeArrowheads="1"/>
          </p:cNvSpPr>
          <p:nvPr/>
        </p:nvSpPr>
        <p:spPr bwMode="auto">
          <a:xfrm>
            <a:off x="4730115" y="317944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CGT细胞基因药物</a:t>
            </a:r>
            <a:endParaRPr lang="zh-CN" altLang="en-US" sz="500" dirty="0" smtClean="0">
              <a:latin typeface="微软雅黑" panose="020B0503020204020204" charset="-122"/>
              <a:ea typeface="微软雅黑" panose="020B0503020204020204" charset="-122"/>
              <a:sym typeface="+mn-ea"/>
            </a:endParaRPr>
          </a:p>
        </p:txBody>
      </p:sp>
      <p:sp>
        <p:nvSpPr>
          <p:cNvPr id="138" name="Text Box 109"/>
          <p:cNvSpPr txBox="1">
            <a:spLocks noChangeArrowheads="1"/>
          </p:cNvSpPr>
          <p:nvPr/>
        </p:nvSpPr>
        <p:spPr bwMode="auto">
          <a:xfrm>
            <a:off x="5049520" y="214820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100000"/>
              </a:lnSpc>
              <a:buClrTx/>
              <a:buSzTx/>
              <a:buFontTx/>
            </a:pPr>
            <a:r>
              <a:rPr lang="zh-CN" altLang="en-US" sz="500" dirty="0" smtClean="0">
                <a:latin typeface="微软雅黑" panose="020B0503020204020204" charset="-122"/>
                <a:ea typeface="微软雅黑" panose="020B0503020204020204" charset="-122"/>
                <a:sym typeface="+mn-ea"/>
              </a:rPr>
              <a:t>中药饮片</a:t>
            </a:r>
            <a:endParaRPr lang="zh-CN" altLang="en-US" sz="500" dirty="0" smtClean="0">
              <a:latin typeface="微软雅黑" panose="020B0503020204020204" charset="-122"/>
              <a:ea typeface="微软雅黑" panose="020B0503020204020204" charset="-122"/>
              <a:sym typeface="+mn-ea"/>
            </a:endParaRPr>
          </a:p>
        </p:txBody>
      </p:sp>
      <p:sp>
        <p:nvSpPr>
          <p:cNvPr id="139" name="Text Box 109"/>
          <p:cNvSpPr txBox="1">
            <a:spLocks noChangeArrowheads="1"/>
          </p:cNvSpPr>
          <p:nvPr/>
        </p:nvSpPr>
        <p:spPr bwMode="auto">
          <a:xfrm>
            <a:off x="5049520" y="249237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中成药</a:t>
            </a:r>
            <a:endParaRPr lang="zh-CN" altLang="en-US" sz="600" dirty="0" smtClean="0">
              <a:latin typeface="微软雅黑" panose="020B0503020204020204" charset="-122"/>
              <a:ea typeface="微软雅黑" panose="020B0503020204020204" charset="-122"/>
              <a:sym typeface="+mn-ea"/>
            </a:endParaRPr>
          </a:p>
        </p:txBody>
      </p:sp>
      <p:sp>
        <p:nvSpPr>
          <p:cNvPr id="140" name="Text Box 109"/>
          <p:cNvSpPr txBox="1">
            <a:spLocks noChangeArrowheads="1"/>
          </p:cNvSpPr>
          <p:nvPr/>
        </p:nvSpPr>
        <p:spPr bwMode="auto">
          <a:xfrm>
            <a:off x="5049520" y="283591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中药提取物</a:t>
            </a:r>
            <a:endParaRPr lang="zh-CN" altLang="en-US" sz="600" dirty="0" smtClean="0">
              <a:latin typeface="微软雅黑" panose="020B0503020204020204" charset="-122"/>
              <a:ea typeface="微软雅黑" panose="020B0503020204020204" charset="-122"/>
              <a:sym typeface="+mn-ea"/>
            </a:endParaRPr>
          </a:p>
        </p:txBody>
      </p:sp>
      <p:sp>
        <p:nvSpPr>
          <p:cNvPr id="141" name="Text Box 109"/>
          <p:cNvSpPr txBox="1">
            <a:spLocks noChangeArrowheads="1"/>
          </p:cNvSpPr>
          <p:nvPr/>
        </p:nvSpPr>
        <p:spPr bwMode="auto">
          <a:xfrm>
            <a:off x="5049520" y="317944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100000"/>
              </a:lnSpc>
              <a:buClrTx/>
              <a:buSzTx/>
              <a:buFontTx/>
            </a:pPr>
            <a:r>
              <a:rPr lang="zh-CN" altLang="en-US" sz="500" dirty="0" smtClean="0">
                <a:latin typeface="微软雅黑" panose="020B0503020204020204" charset="-122"/>
                <a:ea typeface="微软雅黑" panose="020B0503020204020204" charset="-122"/>
                <a:sym typeface="+mn-ea"/>
              </a:rPr>
              <a:t>经典名方制剂</a:t>
            </a:r>
            <a:endParaRPr lang="zh-CN" altLang="en-US" sz="500" dirty="0" smtClean="0">
              <a:latin typeface="微软雅黑" panose="020B0503020204020204" charset="-122"/>
              <a:ea typeface="微软雅黑" panose="020B0503020204020204" charset="-122"/>
              <a:sym typeface="+mn-ea"/>
            </a:endParaRPr>
          </a:p>
        </p:txBody>
      </p:sp>
      <p:sp>
        <p:nvSpPr>
          <p:cNvPr id="142" name="Text Box 109"/>
          <p:cNvSpPr txBox="1">
            <a:spLocks noChangeArrowheads="1"/>
          </p:cNvSpPr>
          <p:nvPr/>
        </p:nvSpPr>
        <p:spPr bwMode="auto">
          <a:xfrm>
            <a:off x="4415790" y="352488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口服制剂</a:t>
            </a:r>
            <a:endParaRPr lang="zh-CN" altLang="en-US" sz="600" dirty="0" smtClean="0">
              <a:latin typeface="微软雅黑" panose="020B0503020204020204" charset="-122"/>
              <a:ea typeface="微软雅黑" panose="020B0503020204020204" charset="-122"/>
              <a:sym typeface="+mn-ea"/>
            </a:endParaRPr>
          </a:p>
        </p:txBody>
      </p:sp>
      <p:sp>
        <p:nvSpPr>
          <p:cNvPr id="143" name="Text Box 109"/>
          <p:cNvSpPr txBox="1">
            <a:spLocks noChangeArrowheads="1"/>
          </p:cNvSpPr>
          <p:nvPr/>
        </p:nvSpPr>
        <p:spPr bwMode="auto">
          <a:xfrm>
            <a:off x="4730115" y="352488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多肽药</a:t>
            </a:r>
            <a:endParaRPr lang="zh-CN" altLang="en-US" sz="600" dirty="0" smtClean="0">
              <a:latin typeface="微软雅黑" panose="020B0503020204020204" charset="-122"/>
              <a:ea typeface="微软雅黑" panose="020B0503020204020204" charset="-122"/>
              <a:sym typeface="+mn-ea"/>
            </a:endParaRPr>
          </a:p>
        </p:txBody>
      </p:sp>
      <p:sp>
        <p:nvSpPr>
          <p:cNvPr id="160" name="TextBox 20"/>
          <p:cNvSpPr txBox="1"/>
          <p:nvPr/>
        </p:nvSpPr>
        <p:spPr>
          <a:xfrm>
            <a:off x="5382895" y="1605915"/>
            <a:ext cx="281940" cy="521335"/>
          </a:xfrm>
          <a:prstGeom prst="rect">
            <a:avLst/>
          </a:prstGeom>
          <a:solidFill>
            <a:srgbClr val="355ABF"/>
          </a:solidFill>
        </p:spPr>
        <p:txBody>
          <a:bodyPr wrap="square" tIns="90000" bIns="90000" rtlCol="0">
            <a:noAutofit/>
          </a:bodyPr>
          <a:lstStyle/>
          <a:p>
            <a:pPr algn="ctr">
              <a:lnSpc>
                <a:spcPct val="90000"/>
              </a:lnSpc>
            </a:pPr>
            <a:r>
              <a:rPr lang="zh-CN" altLang="en-US" sz="600" b="1" dirty="0" smtClean="0">
                <a:solidFill>
                  <a:schemeClr val="bg1"/>
                </a:solidFill>
                <a:latin typeface="微软雅黑" panose="020B0503020204020204" charset="-122"/>
                <a:ea typeface="微软雅黑" panose="020B0503020204020204" charset="-122"/>
                <a:cs typeface="Arial" panose="020B0604020202020204" pitchFamily="34" charset="0"/>
              </a:rPr>
              <a:t>高值耗材</a:t>
            </a:r>
            <a:endParaRPr lang="zh-CN" altLang="en-US" sz="600" b="1" dirty="0" smtClean="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161" name="TextBox 21"/>
          <p:cNvSpPr txBox="1"/>
          <p:nvPr/>
        </p:nvSpPr>
        <p:spPr>
          <a:xfrm>
            <a:off x="5697220" y="1605280"/>
            <a:ext cx="282575"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医疗设备</a:t>
            </a:r>
            <a:endParaRPr lang="zh-CN" altLang="en-US" sz="600" dirty="0">
              <a:solidFill>
                <a:schemeClr val="bg1"/>
              </a:solidFill>
              <a:latin typeface="微软雅黑" panose="020B0503020204020204" charset="-122"/>
              <a:ea typeface="微软雅黑" panose="020B0503020204020204" charset="-122"/>
            </a:endParaRPr>
          </a:p>
        </p:txBody>
      </p:sp>
      <p:sp>
        <p:nvSpPr>
          <p:cNvPr id="162" name="Text Box 109"/>
          <p:cNvSpPr txBox="1">
            <a:spLocks noChangeArrowheads="1"/>
          </p:cNvSpPr>
          <p:nvPr/>
        </p:nvSpPr>
        <p:spPr bwMode="auto">
          <a:xfrm>
            <a:off x="5382895" y="214820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心脏支架</a:t>
            </a:r>
            <a:endParaRPr lang="zh-CN" altLang="en-US" sz="600" dirty="0" smtClean="0">
              <a:latin typeface="微软雅黑" panose="020B0503020204020204" charset="-122"/>
              <a:ea typeface="微软雅黑" panose="020B0503020204020204" charset="-122"/>
              <a:sym typeface="+mn-ea"/>
            </a:endParaRPr>
          </a:p>
        </p:txBody>
      </p:sp>
      <p:sp>
        <p:nvSpPr>
          <p:cNvPr id="163" name="TextBox 21"/>
          <p:cNvSpPr txBox="1"/>
          <p:nvPr/>
        </p:nvSpPr>
        <p:spPr>
          <a:xfrm>
            <a:off x="6003925" y="1602105"/>
            <a:ext cx="282575"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I</a:t>
            </a:r>
            <a:endParaRPr lang="zh-CN" altLang="en-US" sz="600" dirty="0">
              <a:solidFill>
                <a:schemeClr val="bg1"/>
              </a:solidFill>
              <a:latin typeface="微软雅黑" panose="020B0503020204020204" charset="-122"/>
              <a:ea typeface="微软雅黑" panose="020B0503020204020204" charset="-122"/>
            </a:endParaRPr>
          </a:p>
          <a:p>
            <a:pPr algn="ctr">
              <a:lnSpc>
                <a:spcPct val="90000"/>
              </a:lnSpc>
            </a:pPr>
            <a:r>
              <a:rPr lang="zh-CN" altLang="en-US" sz="600" dirty="0">
                <a:solidFill>
                  <a:schemeClr val="bg1"/>
                </a:solidFill>
                <a:latin typeface="微软雅黑" panose="020B0503020204020204" charset="-122"/>
                <a:ea typeface="微软雅黑" panose="020B0503020204020204" charset="-122"/>
              </a:rPr>
              <a:t>VD</a:t>
            </a:r>
            <a:endParaRPr lang="zh-CN" altLang="en-US" sz="600" dirty="0">
              <a:solidFill>
                <a:schemeClr val="bg1"/>
              </a:solidFill>
              <a:latin typeface="微软雅黑" panose="020B0503020204020204" charset="-122"/>
              <a:ea typeface="微软雅黑" panose="020B0503020204020204" charset="-122"/>
            </a:endParaRPr>
          </a:p>
        </p:txBody>
      </p:sp>
      <p:sp>
        <p:nvSpPr>
          <p:cNvPr id="164" name="Text Box 109"/>
          <p:cNvSpPr txBox="1">
            <a:spLocks noChangeArrowheads="1"/>
          </p:cNvSpPr>
          <p:nvPr/>
        </p:nvSpPr>
        <p:spPr bwMode="auto">
          <a:xfrm>
            <a:off x="5382895" y="249237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骨科植入</a:t>
            </a:r>
            <a:endParaRPr lang="zh-CN" altLang="en-US" sz="600" dirty="0" smtClean="0">
              <a:latin typeface="微软雅黑" panose="020B0503020204020204" charset="-122"/>
              <a:ea typeface="微软雅黑" panose="020B0503020204020204" charset="-122"/>
              <a:sym typeface="+mn-ea"/>
            </a:endParaRPr>
          </a:p>
        </p:txBody>
      </p:sp>
      <p:sp>
        <p:nvSpPr>
          <p:cNvPr id="165" name="Text Box 109"/>
          <p:cNvSpPr txBox="1">
            <a:spLocks noChangeArrowheads="1"/>
          </p:cNvSpPr>
          <p:nvPr/>
        </p:nvSpPr>
        <p:spPr bwMode="auto">
          <a:xfrm>
            <a:off x="5382895" y="283591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介入耗材</a:t>
            </a:r>
            <a:endParaRPr lang="zh-CN" altLang="en-US" sz="600" dirty="0" smtClean="0">
              <a:latin typeface="微软雅黑" panose="020B0503020204020204" charset="-122"/>
              <a:ea typeface="微软雅黑" panose="020B0503020204020204" charset="-122"/>
              <a:sym typeface="+mn-ea"/>
            </a:endParaRPr>
          </a:p>
        </p:txBody>
      </p:sp>
      <p:sp>
        <p:nvSpPr>
          <p:cNvPr id="166" name="Text Box 109"/>
          <p:cNvSpPr txBox="1">
            <a:spLocks noChangeArrowheads="1"/>
          </p:cNvSpPr>
          <p:nvPr/>
        </p:nvSpPr>
        <p:spPr bwMode="auto">
          <a:xfrm>
            <a:off x="5382895" y="317944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医美耗材</a:t>
            </a:r>
            <a:endParaRPr lang="zh-CN" altLang="en-US" sz="600" dirty="0" smtClean="0">
              <a:latin typeface="微软雅黑" panose="020B0503020204020204" charset="-122"/>
              <a:ea typeface="微软雅黑" panose="020B0503020204020204" charset="-122"/>
              <a:sym typeface="+mn-ea"/>
            </a:endParaRPr>
          </a:p>
        </p:txBody>
      </p:sp>
      <p:sp>
        <p:nvSpPr>
          <p:cNvPr id="167" name="Text Box 109"/>
          <p:cNvSpPr txBox="1">
            <a:spLocks noChangeArrowheads="1"/>
          </p:cNvSpPr>
          <p:nvPr/>
        </p:nvSpPr>
        <p:spPr bwMode="auto">
          <a:xfrm>
            <a:off x="5696585" y="214820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影像设备（CT/核磁）</a:t>
            </a:r>
            <a:endParaRPr lang="zh-CN" altLang="en-US" sz="500" dirty="0" smtClean="0">
              <a:latin typeface="微软雅黑" panose="020B0503020204020204" charset="-122"/>
              <a:ea typeface="微软雅黑" panose="020B0503020204020204" charset="-122"/>
              <a:sym typeface="+mn-ea"/>
            </a:endParaRPr>
          </a:p>
        </p:txBody>
      </p:sp>
      <p:sp>
        <p:nvSpPr>
          <p:cNvPr id="168" name="Text Box 109"/>
          <p:cNvSpPr txBox="1">
            <a:spLocks noChangeArrowheads="1"/>
          </p:cNvSpPr>
          <p:nvPr/>
        </p:nvSpPr>
        <p:spPr bwMode="auto">
          <a:xfrm>
            <a:off x="5696585" y="249237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手术室设备</a:t>
            </a:r>
            <a:endParaRPr lang="zh-CN" altLang="en-US" sz="600" dirty="0" smtClean="0">
              <a:latin typeface="微软雅黑" panose="020B0503020204020204" charset="-122"/>
              <a:ea typeface="微软雅黑" panose="020B0503020204020204" charset="-122"/>
              <a:sym typeface="+mn-ea"/>
            </a:endParaRPr>
          </a:p>
        </p:txBody>
      </p:sp>
      <p:sp>
        <p:nvSpPr>
          <p:cNvPr id="169" name="Text Box 109"/>
          <p:cNvSpPr txBox="1">
            <a:spLocks noChangeArrowheads="1"/>
          </p:cNvSpPr>
          <p:nvPr/>
        </p:nvSpPr>
        <p:spPr bwMode="auto">
          <a:xfrm>
            <a:off x="5696585" y="283591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监护仪</a:t>
            </a:r>
            <a:endParaRPr lang="zh-CN" altLang="en-US" sz="600" dirty="0" smtClean="0">
              <a:latin typeface="微软雅黑" panose="020B0503020204020204" charset="-122"/>
              <a:ea typeface="微软雅黑" panose="020B0503020204020204" charset="-122"/>
              <a:sym typeface="+mn-ea"/>
            </a:endParaRPr>
          </a:p>
        </p:txBody>
      </p:sp>
      <p:sp>
        <p:nvSpPr>
          <p:cNvPr id="170" name="Text Box 109"/>
          <p:cNvSpPr txBox="1">
            <a:spLocks noChangeArrowheads="1"/>
          </p:cNvSpPr>
          <p:nvPr/>
        </p:nvSpPr>
        <p:spPr bwMode="auto">
          <a:xfrm>
            <a:off x="5696585" y="317944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手术机器人</a:t>
            </a:r>
            <a:endParaRPr lang="zh-CN" altLang="en-US" sz="500" dirty="0" smtClean="0">
              <a:latin typeface="微软雅黑" panose="020B0503020204020204" charset="-122"/>
              <a:ea typeface="微软雅黑" panose="020B0503020204020204" charset="-122"/>
              <a:sym typeface="+mn-ea"/>
            </a:endParaRPr>
          </a:p>
        </p:txBody>
      </p:sp>
      <p:sp>
        <p:nvSpPr>
          <p:cNvPr id="171" name="Text Box 109"/>
          <p:cNvSpPr txBox="1">
            <a:spLocks noChangeArrowheads="1"/>
          </p:cNvSpPr>
          <p:nvPr/>
        </p:nvSpPr>
        <p:spPr bwMode="auto">
          <a:xfrm>
            <a:off x="6003290" y="214820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100000"/>
              </a:lnSpc>
              <a:buClrTx/>
              <a:buSzTx/>
              <a:buFontTx/>
            </a:pPr>
            <a:r>
              <a:rPr lang="zh-CN" altLang="en-US" sz="500" dirty="0" smtClean="0">
                <a:latin typeface="微软雅黑" panose="020B0503020204020204" charset="-122"/>
                <a:ea typeface="微软雅黑" panose="020B0503020204020204" charset="-122"/>
                <a:sym typeface="+mn-ea"/>
              </a:rPr>
              <a:t>生化/免疫/分子诊断试剂</a:t>
            </a:r>
            <a:endParaRPr lang="zh-CN" altLang="en-US" sz="500" dirty="0" smtClean="0">
              <a:latin typeface="微软雅黑" panose="020B0503020204020204" charset="-122"/>
              <a:ea typeface="微软雅黑" panose="020B0503020204020204" charset="-122"/>
              <a:sym typeface="+mn-ea"/>
            </a:endParaRPr>
          </a:p>
        </p:txBody>
      </p:sp>
      <p:sp>
        <p:nvSpPr>
          <p:cNvPr id="172" name="Text Box 109"/>
          <p:cNvSpPr txBox="1">
            <a:spLocks noChangeArrowheads="1"/>
          </p:cNvSpPr>
          <p:nvPr/>
        </p:nvSpPr>
        <p:spPr bwMode="auto">
          <a:xfrm>
            <a:off x="6003290" y="249237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POCT快检</a:t>
            </a:r>
            <a:endParaRPr lang="zh-CN" altLang="en-US" sz="600" dirty="0" smtClean="0">
              <a:latin typeface="微软雅黑" panose="020B0503020204020204" charset="-122"/>
              <a:ea typeface="微软雅黑" panose="020B0503020204020204" charset="-122"/>
              <a:sym typeface="+mn-ea"/>
            </a:endParaRPr>
          </a:p>
        </p:txBody>
      </p:sp>
      <p:sp>
        <p:nvSpPr>
          <p:cNvPr id="173" name="Text Box 109"/>
          <p:cNvSpPr txBox="1">
            <a:spLocks noChangeArrowheads="1"/>
          </p:cNvSpPr>
          <p:nvPr/>
        </p:nvSpPr>
        <p:spPr bwMode="auto">
          <a:xfrm>
            <a:off x="6003290" y="283591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第三方试剂盒</a:t>
            </a:r>
            <a:endParaRPr lang="zh-CN" altLang="en-US" sz="600" dirty="0" smtClean="0">
              <a:latin typeface="微软雅黑" panose="020B0503020204020204" charset="-122"/>
              <a:ea typeface="微软雅黑" panose="020B0503020204020204" charset="-122"/>
              <a:sym typeface="+mn-ea"/>
            </a:endParaRPr>
          </a:p>
        </p:txBody>
      </p:sp>
      <p:sp>
        <p:nvSpPr>
          <p:cNvPr id="175" name="TextBox 21"/>
          <p:cNvSpPr txBox="1"/>
          <p:nvPr/>
        </p:nvSpPr>
        <p:spPr>
          <a:xfrm>
            <a:off x="6315710" y="1602105"/>
            <a:ext cx="282575"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家用器械</a:t>
            </a:r>
            <a:endParaRPr lang="zh-CN" altLang="en-US" sz="600" dirty="0">
              <a:solidFill>
                <a:schemeClr val="bg1"/>
              </a:solidFill>
              <a:latin typeface="微软雅黑" panose="020B0503020204020204" charset="-122"/>
              <a:ea typeface="微软雅黑" panose="020B0503020204020204" charset="-122"/>
            </a:endParaRPr>
          </a:p>
        </p:txBody>
      </p:sp>
      <p:sp>
        <p:nvSpPr>
          <p:cNvPr id="176" name="Text Box 109"/>
          <p:cNvSpPr txBox="1">
            <a:spLocks noChangeArrowheads="1"/>
          </p:cNvSpPr>
          <p:nvPr/>
        </p:nvSpPr>
        <p:spPr bwMode="auto">
          <a:xfrm>
            <a:off x="6315075" y="214820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100000"/>
              </a:lnSpc>
              <a:buClrTx/>
              <a:buSzTx/>
              <a:buFontTx/>
            </a:pPr>
            <a:r>
              <a:rPr lang="zh-CN" altLang="en-US" sz="500" dirty="0" smtClean="0">
                <a:latin typeface="微软雅黑" panose="020B0503020204020204" charset="-122"/>
                <a:ea typeface="微软雅黑" panose="020B0503020204020204" charset="-122"/>
                <a:sym typeface="+mn-ea"/>
              </a:rPr>
              <a:t>血糖仪</a:t>
            </a:r>
            <a:endParaRPr lang="zh-CN" altLang="en-US" sz="500" dirty="0" smtClean="0">
              <a:latin typeface="微软雅黑" panose="020B0503020204020204" charset="-122"/>
              <a:ea typeface="微软雅黑" panose="020B0503020204020204" charset="-122"/>
              <a:sym typeface="+mn-ea"/>
            </a:endParaRPr>
          </a:p>
        </p:txBody>
      </p:sp>
      <p:sp>
        <p:nvSpPr>
          <p:cNvPr id="177" name="Text Box 109"/>
          <p:cNvSpPr txBox="1">
            <a:spLocks noChangeArrowheads="1"/>
          </p:cNvSpPr>
          <p:nvPr/>
        </p:nvSpPr>
        <p:spPr bwMode="auto">
          <a:xfrm>
            <a:off x="6315075" y="249237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呼吸机</a:t>
            </a:r>
            <a:endParaRPr lang="zh-CN" altLang="en-US" sz="600" dirty="0" smtClean="0">
              <a:latin typeface="微软雅黑" panose="020B0503020204020204" charset="-122"/>
              <a:ea typeface="微软雅黑" panose="020B0503020204020204" charset="-122"/>
              <a:sym typeface="+mn-ea"/>
            </a:endParaRPr>
          </a:p>
        </p:txBody>
      </p:sp>
      <p:sp>
        <p:nvSpPr>
          <p:cNvPr id="178" name="Text Box 109"/>
          <p:cNvSpPr txBox="1">
            <a:spLocks noChangeArrowheads="1"/>
          </p:cNvSpPr>
          <p:nvPr/>
        </p:nvSpPr>
        <p:spPr bwMode="auto">
          <a:xfrm>
            <a:off x="6315075" y="283591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康复辅具</a:t>
            </a:r>
            <a:endParaRPr lang="zh-CN" altLang="en-US" sz="600" dirty="0" smtClean="0">
              <a:latin typeface="微软雅黑" panose="020B0503020204020204" charset="-122"/>
              <a:ea typeface="微软雅黑" panose="020B0503020204020204" charset="-122"/>
              <a:sym typeface="+mn-ea"/>
            </a:endParaRPr>
          </a:p>
        </p:txBody>
      </p:sp>
      <p:sp>
        <p:nvSpPr>
          <p:cNvPr id="179" name="Text Box 109"/>
          <p:cNvSpPr txBox="1">
            <a:spLocks noChangeArrowheads="1"/>
          </p:cNvSpPr>
          <p:nvPr/>
        </p:nvSpPr>
        <p:spPr bwMode="auto">
          <a:xfrm>
            <a:off x="6315075" y="317944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100000"/>
              </a:lnSpc>
              <a:buClrTx/>
              <a:buSzTx/>
              <a:buFontTx/>
            </a:pPr>
            <a:r>
              <a:rPr lang="zh-CN" altLang="en-US" sz="500" dirty="0" smtClean="0">
                <a:latin typeface="微软雅黑" panose="020B0503020204020204" charset="-122"/>
                <a:ea typeface="微软雅黑" panose="020B0503020204020204" charset="-122"/>
                <a:sym typeface="+mn-ea"/>
              </a:rPr>
              <a:t>智能穿戴医疗硬件</a:t>
            </a:r>
            <a:endParaRPr lang="zh-CN" altLang="en-US" sz="500" dirty="0" smtClean="0">
              <a:latin typeface="微软雅黑" panose="020B0503020204020204" charset="-122"/>
              <a:ea typeface="微软雅黑" panose="020B0503020204020204" charset="-122"/>
              <a:sym typeface="+mn-ea"/>
            </a:endParaRPr>
          </a:p>
        </p:txBody>
      </p:sp>
      <p:sp>
        <p:nvSpPr>
          <p:cNvPr id="180" name="TextBox 21"/>
          <p:cNvSpPr txBox="1"/>
          <p:nvPr/>
        </p:nvSpPr>
        <p:spPr>
          <a:xfrm>
            <a:off x="6644640" y="1603375"/>
            <a:ext cx="192405"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保健食品</a:t>
            </a:r>
            <a:endParaRPr lang="zh-CN" altLang="en-US" sz="600" dirty="0">
              <a:solidFill>
                <a:schemeClr val="bg1"/>
              </a:solidFill>
              <a:latin typeface="微软雅黑" panose="020B0503020204020204" charset="-122"/>
              <a:ea typeface="微软雅黑" panose="020B0503020204020204" charset="-122"/>
            </a:endParaRPr>
          </a:p>
        </p:txBody>
      </p:sp>
      <p:sp>
        <p:nvSpPr>
          <p:cNvPr id="181" name="TextBox 21"/>
          <p:cNvSpPr txBox="1"/>
          <p:nvPr/>
        </p:nvSpPr>
        <p:spPr>
          <a:xfrm>
            <a:off x="6869430" y="1605280"/>
            <a:ext cx="178435"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sym typeface="+mn-ea"/>
              </a:rPr>
              <a:t>特医食品</a:t>
            </a:r>
            <a:endParaRPr lang="zh-CN" altLang="en-US" sz="600" dirty="0">
              <a:solidFill>
                <a:schemeClr val="bg1"/>
              </a:solidFill>
              <a:sym typeface="+mn-ea"/>
            </a:endParaRPr>
          </a:p>
        </p:txBody>
      </p:sp>
      <p:sp>
        <p:nvSpPr>
          <p:cNvPr id="182" name="TextBox 21"/>
          <p:cNvSpPr txBox="1"/>
          <p:nvPr/>
        </p:nvSpPr>
        <p:spPr>
          <a:xfrm>
            <a:off x="7075805" y="1604645"/>
            <a:ext cx="171450"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功能性膳食</a:t>
            </a:r>
            <a:endParaRPr lang="zh-CN" altLang="en-US" sz="600" dirty="0">
              <a:solidFill>
                <a:schemeClr val="bg1"/>
              </a:solidFill>
              <a:latin typeface="微软雅黑" panose="020B0503020204020204" charset="-122"/>
              <a:ea typeface="微软雅黑" panose="020B0503020204020204" charset="-122"/>
            </a:endParaRPr>
          </a:p>
        </p:txBody>
      </p:sp>
      <p:sp>
        <p:nvSpPr>
          <p:cNvPr id="183" name="TextBox 21"/>
          <p:cNvSpPr txBox="1"/>
          <p:nvPr/>
        </p:nvSpPr>
        <p:spPr>
          <a:xfrm>
            <a:off x="6643370" y="2150110"/>
            <a:ext cx="192405" cy="66484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sym typeface="+mn-ea"/>
              </a:rPr>
              <a:t>消杀用品</a:t>
            </a:r>
            <a:endParaRPr lang="zh-CN" altLang="en-US" sz="600" dirty="0">
              <a:solidFill>
                <a:schemeClr val="bg1"/>
              </a:solidFill>
              <a:sym typeface="+mn-ea"/>
            </a:endParaRPr>
          </a:p>
        </p:txBody>
      </p:sp>
      <p:sp>
        <p:nvSpPr>
          <p:cNvPr id="184" name="TextBox 21"/>
          <p:cNvSpPr txBox="1"/>
          <p:nvPr/>
        </p:nvSpPr>
        <p:spPr>
          <a:xfrm>
            <a:off x="6869430" y="2147570"/>
            <a:ext cx="178435" cy="66484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sym typeface="+mn-ea"/>
              </a:rPr>
              <a:t>医美护肤品</a:t>
            </a:r>
            <a:endParaRPr lang="zh-CN" altLang="en-US" sz="600" dirty="0">
              <a:solidFill>
                <a:schemeClr val="bg1"/>
              </a:solidFill>
              <a:sym typeface="+mn-ea"/>
            </a:endParaRPr>
          </a:p>
        </p:txBody>
      </p:sp>
      <p:sp>
        <p:nvSpPr>
          <p:cNvPr id="185" name="TextBox 21"/>
          <p:cNvSpPr txBox="1"/>
          <p:nvPr/>
        </p:nvSpPr>
        <p:spPr>
          <a:xfrm>
            <a:off x="7075805" y="2150110"/>
            <a:ext cx="171450" cy="66484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营养强化食品</a:t>
            </a:r>
            <a:endParaRPr lang="zh-CN" altLang="en-US" sz="600" dirty="0">
              <a:solidFill>
                <a:schemeClr val="bg1"/>
              </a:solidFill>
              <a:latin typeface="微软雅黑" panose="020B0503020204020204" charset="-122"/>
              <a:ea typeface="微软雅黑" panose="020B0503020204020204" charset="-122"/>
            </a:endParaRPr>
          </a:p>
        </p:txBody>
      </p:sp>
      <p:sp>
        <p:nvSpPr>
          <p:cNvPr id="186" name="TextBox 20"/>
          <p:cNvSpPr txBox="1"/>
          <p:nvPr/>
        </p:nvSpPr>
        <p:spPr>
          <a:xfrm>
            <a:off x="7315200" y="1607185"/>
            <a:ext cx="281940" cy="521335"/>
          </a:xfrm>
          <a:prstGeom prst="rect">
            <a:avLst/>
          </a:prstGeom>
          <a:solidFill>
            <a:srgbClr val="355ABF"/>
          </a:solidFill>
        </p:spPr>
        <p:txBody>
          <a:bodyPr wrap="square" tIns="90000" bIns="90000" rtlCol="0">
            <a:noAutofit/>
          </a:bodyPr>
          <a:lstStyle/>
          <a:p>
            <a:pPr algn="ctr">
              <a:lnSpc>
                <a:spcPct val="90000"/>
              </a:lnSpc>
            </a:pPr>
            <a:r>
              <a:rPr lang="zh-CN" altLang="en-US" sz="600" b="1" dirty="0" smtClean="0">
                <a:solidFill>
                  <a:schemeClr val="bg1"/>
                </a:solidFill>
                <a:latin typeface="微软雅黑" panose="020B0503020204020204" charset="-122"/>
                <a:ea typeface="微软雅黑" panose="020B0503020204020204" charset="-122"/>
                <a:cs typeface="Arial" panose="020B0604020202020204" pitchFamily="34" charset="0"/>
              </a:rPr>
              <a:t>医药批发</a:t>
            </a:r>
            <a:endParaRPr lang="zh-CN" altLang="en-US" sz="600" b="1" dirty="0" smtClean="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187" name="TextBox 21"/>
          <p:cNvSpPr txBox="1"/>
          <p:nvPr/>
        </p:nvSpPr>
        <p:spPr>
          <a:xfrm>
            <a:off x="7629525" y="1606550"/>
            <a:ext cx="282575"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医药零售</a:t>
            </a:r>
            <a:endParaRPr lang="zh-CN" altLang="en-US" sz="600" dirty="0">
              <a:solidFill>
                <a:schemeClr val="bg1"/>
              </a:solidFill>
              <a:latin typeface="微软雅黑" panose="020B0503020204020204" charset="-122"/>
              <a:ea typeface="微软雅黑" panose="020B0503020204020204" charset="-122"/>
            </a:endParaRPr>
          </a:p>
        </p:txBody>
      </p:sp>
      <p:sp>
        <p:nvSpPr>
          <p:cNvPr id="188" name="Text Box 109"/>
          <p:cNvSpPr txBox="1">
            <a:spLocks noChangeArrowheads="1"/>
          </p:cNvSpPr>
          <p:nvPr/>
        </p:nvSpPr>
        <p:spPr bwMode="auto">
          <a:xfrm>
            <a:off x="7315200" y="214947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全国性医药分销</a:t>
            </a:r>
            <a:endParaRPr lang="zh-CN" altLang="en-US" sz="500" dirty="0" smtClean="0">
              <a:latin typeface="微软雅黑" panose="020B0503020204020204" charset="-122"/>
              <a:ea typeface="微软雅黑" panose="020B0503020204020204" charset="-122"/>
              <a:sym typeface="+mn-ea"/>
            </a:endParaRPr>
          </a:p>
        </p:txBody>
      </p:sp>
      <p:sp>
        <p:nvSpPr>
          <p:cNvPr id="189" name="TextBox 21"/>
          <p:cNvSpPr txBox="1"/>
          <p:nvPr/>
        </p:nvSpPr>
        <p:spPr>
          <a:xfrm>
            <a:off x="7948930" y="1603375"/>
            <a:ext cx="282575" cy="52133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医药仓储</a:t>
            </a:r>
            <a:endParaRPr lang="zh-CN" altLang="en-US" sz="600" dirty="0">
              <a:solidFill>
                <a:schemeClr val="bg1"/>
              </a:solidFill>
              <a:latin typeface="微软雅黑" panose="020B0503020204020204" charset="-122"/>
              <a:ea typeface="微软雅黑" panose="020B0503020204020204" charset="-122"/>
            </a:endParaRPr>
          </a:p>
        </p:txBody>
      </p:sp>
      <p:sp>
        <p:nvSpPr>
          <p:cNvPr id="190" name="Text Box 109"/>
          <p:cNvSpPr txBox="1">
            <a:spLocks noChangeArrowheads="1"/>
          </p:cNvSpPr>
          <p:nvPr/>
        </p:nvSpPr>
        <p:spPr bwMode="auto">
          <a:xfrm>
            <a:off x="7315200" y="249364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区域医药冷链物流</a:t>
            </a:r>
            <a:endParaRPr lang="zh-CN" altLang="en-US" sz="500" dirty="0" smtClean="0">
              <a:latin typeface="微软雅黑" panose="020B0503020204020204" charset="-122"/>
              <a:ea typeface="微软雅黑" panose="020B0503020204020204" charset="-122"/>
              <a:sym typeface="+mn-ea"/>
            </a:endParaRPr>
          </a:p>
        </p:txBody>
      </p:sp>
      <p:sp>
        <p:nvSpPr>
          <p:cNvPr id="193" name="Text Box 109"/>
          <p:cNvSpPr txBox="1">
            <a:spLocks noChangeArrowheads="1"/>
          </p:cNvSpPr>
          <p:nvPr/>
        </p:nvSpPr>
        <p:spPr bwMode="auto">
          <a:xfrm>
            <a:off x="7628890" y="214947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连锁药房</a:t>
            </a:r>
            <a:endParaRPr lang="zh-CN" altLang="en-US" sz="600" dirty="0" smtClean="0">
              <a:latin typeface="微软雅黑" panose="020B0503020204020204" charset="-122"/>
              <a:ea typeface="微软雅黑" panose="020B0503020204020204" charset="-122"/>
              <a:sym typeface="+mn-ea"/>
            </a:endParaRPr>
          </a:p>
        </p:txBody>
      </p:sp>
      <p:sp>
        <p:nvSpPr>
          <p:cNvPr id="194" name="Text Box 109"/>
          <p:cNvSpPr txBox="1">
            <a:spLocks noChangeArrowheads="1"/>
          </p:cNvSpPr>
          <p:nvPr/>
        </p:nvSpPr>
        <p:spPr bwMode="auto">
          <a:xfrm>
            <a:off x="7628890" y="2493645"/>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DTP特药药房</a:t>
            </a:r>
            <a:endParaRPr lang="zh-CN" altLang="en-US" sz="600" dirty="0" smtClean="0">
              <a:latin typeface="微软雅黑" panose="020B0503020204020204" charset="-122"/>
              <a:ea typeface="微软雅黑" panose="020B0503020204020204" charset="-122"/>
              <a:sym typeface="+mn-ea"/>
            </a:endParaRPr>
          </a:p>
        </p:txBody>
      </p:sp>
      <p:sp>
        <p:nvSpPr>
          <p:cNvPr id="195" name="Text Box 109"/>
          <p:cNvSpPr txBox="1">
            <a:spLocks noChangeArrowheads="1"/>
          </p:cNvSpPr>
          <p:nvPr/>
        </p:nvSpPr>
        <p:spPr bwMode="auto">
          <a:xfrm>
            <a:off x="7628890" y="2837180"/>
            <a:ext cx="282575" cy="32004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600" dirty="0" smtClean="0">
                <a:latin typeface="微软雅黑" panose="020B0503020204020204" charset="-122"/>
                <a:ea typeface="微软雅黑" panose="020B0503020204020204" charset="-122"/>
                <a:sym typeface="+mn-ea"/>
              </a:rPr>
              <a:t>线上医药电商</a:t>
            </a:r>
            <a:endParaRPr lang="zh-CN" altLang="en-US" sz="600" dirty="0" smtClean="0">
              <a:latin typeface="微软雅黑" panose="020B0503020204020204" charset="-122"/>
              <a:ea typeface="微软雅黑" panose="020B0503020204020204" charset="-122"/>
              <a:sym typeface="+mn-ea"/>
            </a:endParaRPr>
          </a:p>
        </p:txBody>
      </p:sp>
      <p:sp>
        <p:nvSpPr>
          <p:cNvPr id="198" name="TextBox 21"/>
          <p:cNvSpPr txBox="1"/>
          <p:nvPr/>
        </p:nvSpPr>
        <p:spPr>
          <a:xfrm>
            <a:off x="7948930" y="2150110"/>
            <a:ext cx="282575" cy="66484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第三方冷链配送</a:t>
            </a:r>
            <a:endParaRPr lang="zh-CN" altLang="en-US" sz="600" dirty="0">
              <a:solidFill>
                <a:schemeClr val="bg1"/>
              </a:solidFill>
              <a:latin typeface="微软雅黑" panose="020B0503020204020204" charset="-122"/>
              <a:ea typeface="微软雅黑" panose="020B0503020204020204" charset="-122"/>
            </a:endParaRPr>
          </a:p>
        </p:txBody>
      </p:sp>
      <p:sp>
        <p:nvSpPr>
          <p:cNvPr id="199" name="TextBox 21"/>
          <p:cNvSpPr txBox="1"/>
          <p:nvPr/>
        </p:nvSpPr>
        <p:spPr>
          <a:xfrm>
            <a:off x="7948930" y="2835910"/>
            <a:ext cx="282575" cy="664845"/>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600" dirty="0">
                <a:solidFill>
                  <a:schemeClr val="bg1"/>
                </a:solidFill>
                <a:latin typeface="微软雅黑" panose="020B0503020204020204" charset="-122"/>
                <a:ea typeface="微软雅黑" panose="020B0503020204020204" charset="-122"/>
              </a:rPr>
              <a:t>医疗器械经销</a:t>
            </a:r>
            <a:endParaRPr lang="zh-CN" altLang="en-US" sz="600" dirty="0">
              <a:solidFill>
                <a:schemeClr val="bg1"/>
              </a:solidFill>
              <a:latin typeface="微软雅黑" panose="020B0503020204020204" charset="-122"/>
              <a:ea typeface="微软雅黑" panose="020B0503020204020204" charset="-122"/>
            </a:endParaRPr>
          </a:p>
        </p:txBody>
      </p:sp>
      <p:sp>
        <p:nvSpPr>
          <p:cNvPr id="200" name="TextBox 20"/>
          <p:cNvSpPr txBox="1"/>
          <p:nvPr/>
        </p:nvSpPr>
        <p:spPr>
          <a:xfrm>
            <a:off x="8311515" y="1231900"/>
            <a:ext cx="318135" cy="1590675"/>
          </a:xfrm>
          <a:prstGeom prst="rect">
            <a:avLst/>
          </a:prstGeom>
          <a:solidFill>
            <a:srgbClr val="355ABF"/>
          </a:solidFill>
        </p:spPr>
        <p:txBody>
          <a:bodyPr wrap="square" tIns="90000" bIns="90000" rtlCol="0">
            <a:noAutofit/>
          </a:bodyPr>
          <a:lstStyle/>
          <a:p>
            <a:pPr algn="ctr">
              <a:lnSpc>
                <a:spcPct val="90000"/>
              </a:lnSpc>
            </a:pPr>
            <a:r>
              <a:rPr lang="zh-CN" altLang="en-US" sz="700" b="1" dirty="0" smtClean="0">
                <a:solidFill>
                  <a:schemeClr val="bg1"/>
                </a:solidFill>
                <a:latin typeface="微软雅黑" panose="020B0503020204020204" charset="-122"/>
                <a:ea typeface="微软雅黑" panose="020B0503020204020204" charset="-122"/>
                <a:cs typeface="Arial" panose="020B0604020202020204" pitchFamily="34" charset="0"/>
              </a:rPr>
              <a:t>医疗诊疗服务</a:t>
            </a:r>
            <a:endParaRPr lang="zh-CN" altLang="en-US" sz="700" b="1" dirty="0" smtClean="0">
              <a:solidFill>
                <a:schemeClr val="bg1"/>
              </a:solidFill>
              <a:latin typeface="微软雅黑" panose="020B0503020204020204" charset="-122"/>
              <a:ea typeface="微软雅黑" panose="020B0503020204020204" charset="-122"/>
              <a:cs typeface="Arial" panose="020B0604020202020204" pitchFamily="34" charset="0"/>
            </a:endParaRPr>
          </a:p>
          <a:p>
            <a:pPr algn="ctr">
              <a:lnSpc>
                <a:spcPct val="90000"/>
              </a:lnSpc>
            </a:pPr>
            <a:endParaRPr lang="zh-CN" altLang="en-US" sz="700" b="1" dirty="0" smtClean="0">
              <a:solidFill>
                <a:schemeClr val="bg1"/>
              </a:solidFill>
              <a:latin typeface="Arial" panose="020B0604020202020204" pitchFamily="34" charset="0"/>
              <a:ea typeface="微软雅黑" panose="020B0503020204020204" charset="-122"/>
              <a:cs typeface="Arial" panose="020B0604020202020204" pitchFamily="34" charset="0"/>
            </a:endParaRPr>
          </a:p>
          <a:p>
            <a:pPr algn="ctr">
              <a:lnSpc>
                <a:spcPct val="90000"/>
              </a:lnSpc>
            </a:pPr>
            <a:r>
              <a:rPr lang="zh-CN" altLang="en-US" sz="700" b="1" dirty="0" smtClean="0">
                <a:solidFill>
                  <a:schemeClr val="bg1"/>
                </a:solidFill>
                <a:latin typeface="Arial" panose="020B0604020202020204" pitchFamily="34" charset="0"/>
                <a:ea typeface="微软雅黑" panose="020B0503020204020204" charset="-122"/>
                <a:cs typeface="Arial" panose="020B0604020202020204" pitchFamily="34" charset="0"/>
              </a:rPr>
              <a:t>↓</a:t>
            </a:r>
            <a:endParaRPr lang="zh-CN" altLang="en-US" sz="700" b="1" dirty="0" smtClean="0">
              <a:solidFill>
                <a:schemeClr val="bg1"/>
              </a:solidFill>
              <a:latin typeface="Arial" panose="020B0604020202020204" pitchFamily="34" charset="0"/>
              <a:ea typeface="微软雅黑" panose="020B0503020204020204" charset="-122"/>
              <a:cs typeface="Arial" panose="020B0604020202020204" pitchFamily="34" charset="0"/>
            </a:endParaRPr>
          </a:p>
          <a:p>
            <a:pPr algn="ctr">
              <a:lnSpc>
                <a:spcPct val="90000"/>
              </a:lnSpc>
            </a:pPr>
            <a:endParaRPr lang="zh-CN" altLang="en-US" sz="700" b="1" dirty="0" smtClean="0">
              <a:solidFill>
                <a:schemeClr val="bg1"/>
              </a:solidFill>
              <a:latin typeface="Arial" panose="020B0604020202020204" pitchFamily="34" charset="0"/>
              <a:ea typeface="微软雅黑" panose="020B0503020204020204" charset="-122"/>
              <a:cs typeface="Arial" panose="020B0604020202020204" pitchFamily="34" charset="0"/>
            </a:endParaRPr>
          </a:p>
          <a:p>
            <a:pPr algn="ctr">
              <a:lnSpc>
                <a:spcPct val="90000"/>
              </a:lnSpc>
            </a:pPr>
            <a:r>
              <a:rPr lang="zh-CN" altLang="en-US" sz="700" b="1" dirty="0" smtClean="0">
                <a:solidFill>
                  <a:schemeClr val="bg1"/>
                </a:solidFill>
                <a:latin typeface="微软雅黑" panose="020B0503020204020204" charset="-122"/>
                <a:ea typeface="微软雅黑" panose="020B0503020204020204" charset="-122"/>
                <a:cs typeface="Arial" panose="020B0604020202020204" pitchFamily="34" charset="0"/>
              </a:rPr>
              <a:t>疾病治疗</a:t>
            </a:r>
            <a:endParaRPr lang="zh-CN" altLang="en-US" sz="700" b="1" dirty="0" smtClean="0">
              <a:solidFill>
                <a:schemeClr val="bg1"/>
              </a:solidFill>
              <a:latin typeface="微软雅黑" panose="020B0503020204020204" charset="-122"/>
              <a:ea typeface="微软雅黑" panose="020B0503020204020204" charset="-122"/>
              <a:cs typeface="Arial" panose="020B0604020202020204" pitchFamily="34" charset="0"/>
            </a:endParaRPr>
          </a:p>
          <a:p>
            <a:pPr algn="ctr">
              <a:lnSpc>
                <a:spcPct val="90000"/>
              </a:lnSpc>
            </a:pPr>
            <a:r>
              <a:rPr lang="zh-CN" altLang="en-US" sz="700" b="1" dirty="0" smtClean="0">
                <a:solidFill>
                  <a:schemeClr val="bg1"/>
                </a:solidFill>
                <a:latin typeface="微软雅黑" panose="020B0503020204020204" charset="-122"/>
                <a:ea typeface="微软雅黑" panose="020B0503020204020204" charset="-122"/>
                <a:cs typeface="Arial" panose="020B0604020202020204" pitchFamily="34" charset="0"/>
              </a:rPr>
              <a:t>端</a:t>
            </a:r>
            <a:endParaRPr lang="zh-CN" altLang="en-US" sz="700" b="1" dirty="0" smtClean="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201" name="TextBox 21"/>
          <p:cNvSpPr txBox="1"/>
          <p:nvPr/>
        </p:nvSpPr>
        <p:spPr>
          <a:xfrm>
            <a:off x="8660130" y="1231265"/>
            <a:ext cx="421640" cy="15900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700" dirty="0">
                <a:solidFill>
                  <a:schemeClr val="bg1"/>
                </a:solidFill>
                <a:latin typeface="微软雅黑" panose="020B0503020204020204" charset="-122"/>
                <a:ea typeface="微软雅黑" panose="020B0503020204020204" charset="-122"/>
              </a:rPr>
              <a:t>预防健康管理</a:t>
            </a:r>
            <a:endParaRPr lang="zh-CN" altLang="en-US" sz="700" dirty="0">
              <a:solidFill>
                <a:schemeClr val="bg1"/>
              </a:solidFill>
              <a:latin typeface="微软雅黑" panose="020B0503020204020204" charset="-122"/>
              <a:ea typeface="微软雅黑" panose="020B0503020204020204" charset="-122"/>
            </a:endParaRPr>
          </a:p>
          <a:p>
            <a:pPr algn="ctr">
              <a:lnSpc>
                <a:spcPct val="90000"/>
              </a:lnSpc>
            </a:pPr>
            <a:endParaRPr lang="zh-CN" altLang="en-US" sz="700" dirty="0">
              <a:solidFill>
                <a:schemeClr val="bg1"/>
              </a:solidFill>
              <a:latin typeface="微软雅黑" panose="020B0503020204020204" charset="-122"/>
              <a:ea typeface="微软雅黑" panose="020B0503020204020204" charset="-122"/>
            </a:endParaRPr>
          </a:p>
          <a:p>
            <a:pPr algn="ctr">
              <a:lnSpc>
                <a:spcPct val="90000"/>
              </a:lnSpc>
            </a:pPr>
            <a:r>
              <a:rPr lang="zh-CN" altLang="en-US" sz="700" dirty="0" smtClean="0">
                <a:solidFill>
                  <a:schemeClr val="bg1"/>
                </a:solidFill>
                <a:latin typeface="Arial" panose="020B0604020202020204" pitchFamily="34" charset="0"/>
                <a:sym typeface="+mn-ea"/>
              </a:rPr>
              <a:t>↓</a:t>
            </a:r>
            <a:endParaRPr lang="zh-CN" altLang="en-US" sz="700" dirty="0" smtClean="0">
              <a:solidFill>
                <a:schemeClr val="bg1"/>
              </a:solidFill>
              <a:latin typeface="Arial" panose="020B0604020202020204" pitchFamily="34" charset="0"/>
              <a:sym typeface="+mn-ea"/>
            </a:endParaRPr>
          </a:p>
          <a:p>
            <a:pPr algn="ctr">
              <a:lnSpc>
                <a:spcPct val="90000"/>
              </a:lnSpc>
            </a:pPr>
            <a:endParaRPr lang="zh-CN" altLang="en-US" sz="700" b="1" dirty="0" smtClean="0">
              <a:solidFill>
                <a:schemeClr val="bg1"/>
              </a:solidFill>
              <a:latin typeface="Arial" panose="020B0604020202020204" pitchFamily="34" charset="0"/>
              <a:ea typeface="微软雅黑" panose="020B0503020204020204" charset="-122"/>
              <a:cs typeface="Arial" panose="020B0604020202020204" pitchFamily="34" charset="0"/>
            </a:endParaRPr>
          </a:p>
          <a:p>
            <a:pPr algn="ctr">
              <a:lnSpc>
                <a:spcPct val="90000"/>
              </a:lnSpc>
            </a:pPr>
            <a:r>
              <a:rPr lang="zh-CN" altLang="en-US" sz="700" dirty="0">
                <a:solidFill>
                  <a:schemeClr val="bg1"/>
                </a:solidFill>
                <a:latin typeface="微软雅黑" panose="020B0503020204020204" charset="-122"/>
                <a:ea typeface="微软雅黑" panose="020B0503020204020204" charset="-122"/>
              </a:rPr>
              <a:t>前端防病</a:t>
            </a:r>
            <a:endParaRPr lang="zh-CN" altLang="en-US" sz="700" dirty="0">
              <a:solidFill>
                <a:schemeClr val="bg1"/>
              </a:solidFill>
              <a:latin typeface="微软雅黑" panose="020B0503020204020204" charset="-122"/>
              <a:ea typeface="微软雅黑" panose="020B0503020204020204" charset="-122"/>
            </a:endParaRPr>
          </a:p>
        </p:txBody>
      </p:sp>
      <p:sp>
        <p:nvSpPr>
          <p:cNvPr id="202" name="TextBox 21"/>
          <p:cNvSpPr txBox="1"/>
          <p:nvPr/>
        </p:nvSpPr>
        <p:spPr>
          <a:xfrm>
            <a:off x="9102725" y="1228090"/>
            <a:ext cx="426085" cy="15900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700" dirty="0">
                <a:solidFill>
                  <a:schemeClr val="bg1"/>
                </a:solidFill>
                <a:latin typeface="微软雅黑" panose="020B0503020204020204" charset="-122"/>
                <a:ea typeface="微软雅黑" panose="020B0503020204020204" charset="-122"/>
              </a:rPr>
              <a:t>康养&amp;康复养老</a:t>
            </a:r>
            <a:endParaRPr lang="zh-CN" altLang="en-US" sz="700" dirty="0">
              <a:solidFill>
                <a:schemeClr val="bg1"/>
              </a:solidFill>
              <a:latin typeface="微软雅黑" panose="020B0503020204020204" charset="-122"/>
              <a:ea typeface="微软雅黑" panose="020B0503020204020204" charset="-122"/>
            </a:endParaRPr>
          </a:p>
          <a:p>
            <a:pPr algn="ctr">
              <a:lnSpc>
                <a:spcPct val="90000"/>
              </a:lnSpc>
            </a:pPr>
            <a:endParaRPr lang="zh-CN" altLang="en-US" sz="700" dirty="0" smtClean="0">
              <a:solidFill>
                <a:schemeClr val="bg1"/>
              </a:solidFill>
              <a:latin typeface="Arial" panose="020B0604020202020204" pitchFamily="34" charset="0"/>
              <a:sym typeface="+mn-ea"/>
            </a:endParaRPr>
          </a:p>
          <a:p>
            <a:pPr algn="ctr">
              <a:lnSpc>
                <a:spcPct val="90000"/>
              </a:lnSpc>
            </a:pPr>
            <a:r>
              <a:rPr lang="zh-CN" altLang="en-US" sz="700" dirty="0" smtClean="0">
                <a:solidFill>
                  <a:schemeClr val="bg1"/>
                </a:solidFill>
                <a:latin typeface="Arial" panose="020B0604020202020204" pitchFamily="34" charset="0"/>
                <a:sym typeface="+mn-ea"/>
              </a:rPr>
              <a:t>↓</a:t>
            </a:r>
            <a:endParaRPr lang="zh-CN" altLang="en-US" sz="700" dirty="0" smtClean="0">
              <a:solidFill>
                <a:schemeClr val="bg1"/>
              </a:solidFill>
              <a:latin typeface="Arial" panose="020B0604020202020204" pitchFamily="34" charset="0"/>
              <a:sym typeface="+mn-ea"/>
            </a:endParaRPr>
          </a:p>
          <a:p>
            <a:pPr algn="ctr">
              <a:lnSpc>
                <a:spcPct val="90000"/>
              </a:lnSpc>
            </a:pPr>
            <a:endParaRPr lang="zh-CN" altLang="en-US" sz="700" dirty="0">
              <a:solidFill>
                <a:schemeClr val="bg1"/>
              </a:solidFill>
              <a:latin typeface="微软雅黑" panose="020B0503020204020204" charset="-122"/>
              <a:ea typeface="微软雅黑" panose="020B0503020204020204" charset="-122"/>
            </a:endParaRPr>
          </a:p>
          <a:p>
            <a:pPr algn="ctr">
              <a:lnSpc>
                <a:spcPct val="90000"/>
              </a:lnSpc>
            </a:pPr>
            <a:endParaRPr lang="zh-CN" altLang="en-US" sz="700" dirty="0">
              <a:solidFill>
                <a:schemeClr val="bg1"/>
              </a:solidFill>
              <a:latin typeface="微软雅黑" panose="020B0503020204020204" charset="-122"/>
              <a:ea typeface="微软雅黑" panose="020B0503020204020204" charset="-122"/>
            </a:endParaRPr>
          </a:p>
          <a:p>
            <a:pPr algn="ctr">
              <a:lnSpc>
                <a:spcPct val="90000"/>
              </a:lnSpc>
            </a:pPr>
            <a:r>
              <a:rPr lang="zh-CN" altLang="en-US" sz="700" dirty="0">
                <a:solidFill>
                  <a:schemeClr val="bg1"/>
                </a:solidFill>
                <a:latin typeface="微软雅黑" panose="020B0503020204020204" charset="-122"/>
                <a:ea typeface="微软雅黑" panose="020B0503020204020204" charset="-122"/>
              </a:rPr>
              <a:t>后端照护</a:t>
            </a:r>
            <a:endParaRPr lang="zh-CN" altLang="en-US" sz="700" dirty="0">
              <a:solidFill>
                <a:schemeClr val="bg1"/>
              </a:solidFill>
              <a:latin typeface="微软雅黑" panose="020B0503020204020204" charset="-122"/>
              <a:ea typeface="微软雅黑" panose="020B0503020204020204" charset="-122"/>
            </a:endParaRPr>
          </a:p>
          <a:p>
            <a:pPr algn="ctr">
              <a:lnSpc>
                <a:spcPct val="90000"/>
              </a:lnSpc>
            </a:pPr>
            <a:r>
              <a:rPr lang="zh-CN" altLang="en-US" sz="700" dirty="0">
                <a:solidFill>
                  <a:schemeClr val="bg1"/>
                </a:solidFill>
                <a:latin typeface="微软雅黑" panose="020B0503020204020204" charset="-122"/>
                <a:ea typeface="微软雅黑" panose="020B0503020204020204" charset="-122"/>
              </a:rPr>
              <a:t> </a:t>
            </a:r>
            <a:endParaRPr lang="zh-CN" altLang="en-US" sz="700" dirty="0">
              <a:solidFill>
                <a:schemeClr val="bg1"/>
              </a:solidFill>
              <a:latin typeface="微软雅黑" panose="020B0503020204020204" charset="-122"/>
              <a:ea typeface="微软雅黑" panose="020B0503020204020204" charset="-122"/>
            </a:endParaRPr>
          </a:p>
        </p:txBody>
      </p:sp>
      <p:sp>
        <p:nvSpPr>
          <p:cNvPr id="203" name="TextBox 20"/>
          <p:cNvSpPr txBox="1"/>
          <p:nvPr/>
        </p:nvSpPr>
        <p:spPr>
          <a:xfrm>
            <a:off x="9551670" y="1228725"/>
            <a:ext cx="318135" cy="1590040"/>
          </a:xfrm>
          <a:prstGeom prst="rect">
            <a:avLst/>
          </a:prstGeom>
          <a:solidFill>
            <a:srgbClr val="355ABF"/>
          </a:solidFill>
        </p:spPr>
        <p:txBody>
          <a:bodyPr wrap="square" tIns="90000" bIns="90000" rtlCol="0">
            <a:noAutofit/>
          </a:bodyPr>
          <a:lstStyle/>
          <a:p>
            <a:pPr algn="ctr">
              <a:lnSpc>
                <a:spcPct val="90000"/>
              </a:lnSpc>
            </a:pPr>
            <a:r>
              <a:rPr lang="zh-CN" altLang="en-US" sz="700" b="1" dirty="0" smtClean="0">
                <a:solidFill>
                  <a:schemeClr val="bg1"/>
                </a:solidFill>
                <a:latin typeface="微软雅黑" panose="020B0503020204020204" charset="-122"/>
                <a:ea typeface="微软雅黑" panose="020B0503020204020204" charset="-122"/>
                <a:cs typeface="Arial" panose="020B0604020202020204" pitchFamily="34" charset="0"/>
              </a:rPr>
              <a:t>医美&amp;消费健康</a:t>
            </a:r>
            <a:endParaRPr lang="zh-CN" altLang="en-US" sz="700" b="1" dirty="0" smtClean="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204" name="TextBox 21"/>
          <p:cNvSpPr txBox="1"/>
          <p:nvPr/>
        </p:nvSpPr>
        <p:spPr>
          <a:xfrm>
            <a:off x="9894570" y="1228090"/>
            <a:ext cx="319405" cy="15900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700" dirty="0">
                <a:solidFill>
                  <a:schemeClr val="bg1"/>
                </a:solidFill>
                <a:latin typeface="微软雅黑" panose="020B0503020204020204" charset="-122"/>
                <a:ea typeface="微软雅黑" panose="020B0503020204020204" charset="-122"/>
              </a:rPr>
              <a:t>数字健康配套</a:t>
            </a:r>
            <a:endParaRPr lang="zh-CN" altLang="en-US" sz="700" dirty="0">
              <a:solidFill>
                <a:schemeClr val="bg1"/>
              </a:solidFill>
              <a:latin typeface="微软雅黑" panose="020B0503020204020204" charset="-122"/>
              <a:ea typeface="微软雅黑" panose="020B0503020204020204" charset="-122"/>
            </a:endParaRPr>
          </a:p>
        </p:txBody>
      </p:sp>
      <p:sp>
        <p:nvSpPr>
          <p:cNvPr id="205" name="TextBox 21"/>
          <p:cNvSpPr txBox="1"/>
          <p:nvPr/>
        </p:nvSpPr>
        <p:spPr>
          <a:xfrm>
            <a:off x="10236835" y="1224915"/>
            <a:ext cx="319405" cy="15900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700" dirty="0">
                <a:solidFill>
                  <a:schemeClr val="bg1"/>
                </a:solidFill>
                <a:latin typeface="微软雅黑" panose="020B0503020204020204" charset="-122"/>
                <a:ea typeface="微软雅黑" panose="020B0503020204020204" charset="-122"/>
              </a:rPr>
              <a:t>健康金融配套</a:t>
            </a:r>
            <a:endParaRPr lang="zh-CN" altLang="en-US" sz="700" dirty="0">
              <a:solidFill>
                <a:schemeClr val="bg1"/>
              </a:solidFill>
              <a:latin typeface="微软雅黑" panose="020B0503020204020204" charset="-122"/>
              <a:ea typeface="微软雅黑" panose="020B0503020204020204" charset="-122"/>
            </a:endParaRPr>
          </a:p>
        </p:txBody>
      </p:sp>
      <p:sp>
        <p:nvSpPr>
          <p:cNvPr id="206" name="Text Box 109"/>
          <p:cNvSpPr txBox="1">
            <a:spLocks noChangeArrowheads="1"/>
          </p:cNvSpPr>
          <p:nvPr/>
        </p:nvSpPr>
        <p:spPr bwMode="auto">
          <a:xfrm>
            <a:off x="8314690" y="2861310"/>
            <a:ext cx="90170" cy="63817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90000"/>
              </a:lnSpc>
              <a:buClrTx/>
              <a:buSzTx/>
              <a:buFontTx/>
            </a:pPr>
            <a:r>
              <a:rPr lang="zh-CN" altLang="en-US" sz="450" dirty="0" smtClean="0">
                <a:latin typeface="微软雅黑" panose="020B0503020204020204" charset="-122"/>
                <a:ea typeface="微软雅黑" panose="020B0503020204020204" charset="-122"/>
                <a:sym typeface="+mn-ea"/>
              </a:rPr>
              <a:t>公立</a:t>
            </a:r>
            <a:r>
              <a:rPr lang="en-US" altLang="zh-CN" sz="450" dirty="0" smtClean="0">
                <a:latin typeface="微软雅黑" panose="020B0503020204020204" charset="-122"/>
                <a:ea typeface="微软雅黑" panose="020B0503020204020204" charset="-122"/>
                <a:sym typeface="+mn-ea"/>
              </a:rPr>
              <a:t>/</a:t>
            </a:r>
            <a:r>
              <a:rPr lang="zh-CN" altLang="en-US" sz="450" dirty="0" smtClean="0">
                <a:latin typeface="微软雅黑" panose="020B0503020204020204" charset="-122"/>
                <a:ea typeface="微软雅黑" panose="020B0503020204020204" charset="-122"/>
                <a:sym typeface="+mn-ea"/>
              </a:rPr>
              <a:t>私立综合医院</a:t>
            </a:r>
            <a:endParaRPr lang="zh-CN" altLang="en-US" sz="450" dirty="0" smtClean="0">
              <a:latin typeface="微软雅黑" panose="020B0503020204020204" charset="-122"/>
              <a:ea typeface="微软雅黑" panose="020B0503020204020204" charset="-122"/>
              <a:sym typeface="+mn-ea"/>
            </a:endParaRPr>
          </a:p>
        </p:txBody>
      </p:sp>
      <p:sp>
        <p:nvSpPr>
          <p:cNvPr id="207" name="Text Box 109"/>
          <p:cNvSpPr txBox="1">
            <a:spLocks noChangeArrowheads="1"/>
          </p:cNvSpPr>
          <p:nvPr/>
        </p:nvSpPr>
        <p:spPr bwMode="auto">
          <a:xfrm>
            <a:off x="8419465" y="2859405"/>
            <a:ext cx="90170" cy="63881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专科</a:t>
            </a:r>
            <a:r>
              <a:rPr lang="zh-CN" altLang="en-US" sz="450" dirty="0" smtClean="0">
                <a:latin typeface="微软雅黑" panose="020B0503020204020204" charset="-122"/>
                <a:ea typeface="微软雅黑" panose="020B0503020204020204" charset="-122"/>
                <a:sym typeface="+mn-ea"/>
              </a:rPr>
              <a:t>医院</a:t>
            </a:r>
            <a:endParaRPr lang="zh-CN" altLang="en-US" sz="450" dirty="0" smtClean="0">
              <a:latin typeface="微软雅黑" panose="020B0503020204020204" charset="-122"/>
              <a:ea typeface="微软雅黑" panose="020B0503020204020204" charset="-122"/>
              <a:sym typeface="+mn-ea"/>
            </a:endParaRPr>
          </a:p>
        </p:txBody>
      </p:sp>
      <p:sp>
        <p:nvSpPr>
          <p:cNvPr id="208" name="Text Box 109"/>
          <p:cNvSpPr txBox="1">
            <a:spLocks noChangeArrowheads="1"/>
          </p:cNvSpPr>
          <p:nvPr/>
        </p:nvSpPr>
        <p:spPr bwMode="auto">
          <a:xfrm>
            <a:off x="8524875" y="2861945"/>
            <a:ext cx="105410" cy="63881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社区诊所</a:t>
            </a:r>
            <a:endParaRPr lang="zh-CN" altLang="en-US" sz="500" dirty="0" smtClean="0">
              <a:latin typeface="微软雅黑" panose="020B0503020204020204" charset="-122"/>
              <a:ea typeface="微软雅黑" panose="020B0503020204020204" charset="-122"/>
              <a:sym typeface="+mn-ea"/>
            </a:endParaRPr>
          </a:p>
        </p:txBody>
      </p:sp>
      <p:sp>
        <p:nvSpPr>
          <p:cNvPr id="209" name="Text Box 109"/>
          <p:cNvSpPr txBox="1">
            <a:spLocks noChangeArrowheads="1"/>
          </p:cNvSpPr>
          <p:nvPr/>
        </p:nvSpPr>
        <p:spPr bwMode="auto">
          <a:xfrm>
            <a:off x="8314690" y="3528060"/>
            <a:ext cx="90170" cy="63944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80000"/>
              </a:lnSpc>
              <a:buClrTx/>
              <a:buSzTx/>
              <a:buFontTx/>
            </a:pPr>
            <a:r>
              <a:rPr lang="zh-CN" altLang="en-US" sz="450" dirty="0" smtClean="0">
                <a:latin typeface="微软雅黑" panose="020B0503020204020204" charset="-122"/>
                <a:ea typeface="微软雅黑" panose="020B0503020204020204" charset="-122"/>
                <a:sym typeface="+mn-ea"/>
              </a:rPr>
              <a:t>第三方医学检验所ICL</a:t>
            </a:r>
            <a:endParaRPr lang="zh-CN" altLang="en-US" sz="450" dirty="0" smtClean="0">
              <a:latin typeface="微软雅黑" panose="020B0503020204020204" charset="-122"/>
              <a:ea typeface="微软雅黑" panose="020B0503020204020204" charset="-122"/>
              <a:sym typeface="+mn-ea"/>
            </a:endParaRPr>
          </a:p>
        </p:txBody>
      </p:sp>
      <p:sp>
        <p:nvSpPr>
          <p:cNvPr id="210" name="Text Box 109"/>
          <p:cNvSpPr txBox="1">
            <a:spLocks noChangeArrowheads="1"/>
          </p:cNvSpPr>
          <p:nvPr/>
        </p:nvSpPr>
        <p:spPr bwMode="auto">
          <a:xfrm>
            <a:off x="8419465" y="3526155"/>
            <a:ext cx="90170" cy="63817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日间手术中心</a:t>
            </a:r>
            <a:endParaRPr lang="zh-CN" altLang="en-US" sz="500" dirty="0" smtClean="0">
              <a:latin typeface="微软雅黑" panose="020B0503020204020204" charset="-122"/>
              <a:ea typeface="微软雅黑" panose="020B0503020204020204" charset="-122"/>
              <a:sym typeface="+mn-ea"/>
            </a:endParaRPr>
          </a:p>
        </p:txBody>
      </p:sp>
      <p:sp>
        <p:nvSpPr>
          <p:cNvPr id="212" name="Text Box 109"/>
          <p:cNvSpPr txBox="1">
            <a:spLocks noChangeArrowheads="1"/>
          </p:cNvSpPr>
          <p:nvPr/>
        </p:nvSpPr>
        <p:spPr bwMode="auto">
          <a:xfrm>
            <a:off x="8660130" y="2859405"/>
            <a:ext cx="90170" cy="63944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90000"/>
              </a:lnSpc>
              <a:buClrTx/>
              <a:buSzTx/>
              <a:buFontTx/>
            </a:pPr>
            <a:r>
              <a:rPr lang="zh-CN" altLang="en-US" sz="500" dirty="0" smtClean="0">
                <a:latin typeface="微软雅黑" panose="020B0503020204020204" charset="-122"/>
                <a:ea typeface="微软雅黑" panose="020B0503020204020204" charset="-122"/>
                <a:sym typeface="+mn-ea"/>
              </a:rPr>
              <a:t>全身体检</a:t>
            </a:r>
            <a:endParaRPr lang="zh-CN" altLang="en-US" sz="500" dirty="0" smtClean="0">
              <a:latin typeface="微软雅黑" panose="020B0503020204020204" charset="-122"/>
              <a:ea typeface="微软雅黑" panose="020B0503020204020204" charset="-122"/>
              <a:sym typeface="+mn-ea"/>
            </a:endParaRPr>
          </a:p>
        </p:txBody>
      </p:sp>
      <p:sp>
        <p:nvSpPr>
          <p:cNvPr id="213" name="Text Box 109"/>
          <p:cNvSpPr txBox="1">
            <a:spLocks noChangeArrowheads="1"/>
          </p:cNvSpPr>
          <p:nvPr/>
        </p:nvSpPr>
        <p:spPr bwMode="auto">
          <a:xfrm>
            <a:off x="8764270" y="2861310"/>
            <a:ext cx="99060" cy="63627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早筛服务</a:t>
            </a:r>
            <a:endParaRPr lang="zh-CN" altLang="en-US" sz="500" dirty="0" smtClean="0">
              <a:latin typeface="微软雅黑" panose="020B0503020204020204" charset="-122"/>
              <a:ea typeface="微软雅黑" panose="020B0503020204020204" charset="-122"/>
              <a:sym typeface="+mn-ea"/>
            </a:endParaRPr>
          </a:p>
        </p:txBody>
      </p:sp>
      <p:sp>
        <p:nvSpPr>
          <p:cNvPr id="219" name="Text Box 109"/>
          <p:cNvSpPr txBox="1">
            <a:spLocks noChangeArrowheads="1"/>
          </p:cNvSpPr>
          <p:nvPr/>
        </p:nvSpPr>
        <p:spPr bwMode="auto">
          <a:xfrm>
            <a:off x="8879840" y="2858770"/>
            <a:ext cx="99060" cy="63944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90000"/>
              </a:lnSpc>
              <a:buClrTx/>
              <a:buSzTx/>
              <a:buFontTx/>
            </a:pPr>
            <a:r>
              <a:rPr lang="zh-CN" altLang="en-US" sz="500" dirty="0" smtClean="0">
                <a:latin typeface="微软雅黑" panose="020B0503020204020204" charset="-122"/>
                <a:ea typeface="微软雅黑" panose="020B0503020204020204" charset="-122"/>
                <a:sym typeface="+mn-ea"/>
              </a:rPr>
              <a:t>疫苗接种</a:t>
            </a:r>
            <a:endParaRPr lang="zh-CN" altLang="en-US" sz="500" dirty="0" smtClean="0">
              <a:latin typeface="微软雅黑" panose="020B0503020204020204" charset="-122"/>
              <a:ea typeface="微软雅黑" panose="020B0503020204020204" charset="-122"/>
              <a:sym typeface="+mn-ea"/>
            </a:endParaRPr>
          </a:p>
        </p:txBody>
      </p:sp>
      <p:sp>
        <p:nvSpPr>
          <p:cNvPr id="220" name="Text Box 109"/>
          <p:cNvSpPr txBox="1">
            <a:spLocks noChangeArrowheads="1"/>
          </p:cNvSpPr>
          <p:nvPr/>
        </p:nvSpPr>
        <p:spPr bwMode="auto">
          <a:xfrm>
            <a:off x="8992235" y="2858770"/>
            <a:ext cx="90170" cy="63627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慢病管理</a:t>
            </a:r>
            <a:endParaRPr lang="zh-CN" altLang="en-US" sz="500" dirty="0" smtClean="0">
              <a:latin typeface="微软雅黑" panose="020B0503020204020204" charset="-122"/>
              <a:ea typeface="微软雅黑" panose="020B0503020204020204" charset="-122"/>
              <a:sym typeface="+mn-ea"/>
            </a:endParaRPr>
          </a:p>
        </p:txBody>
      </p:sp>
      <p:sp>
        <p:nvSpPr>
          <p:cNvPr id="221" name="Text Box 109"/>
          <p:cNvSpPr txBox="1">
            <a:spLocks noChangeArrowheads="1"/>
          </p:cNvSpPr>
          <p:nvPr/>
        </p:nvSpPr>
        <p:spPr bwMode="auto">
          <a:xfrm>
            <a:off x="8660130" y="3524885"/>
            <a:ext cx="90170" cy="63944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90000"/>
              </a:lnSpc>
              <a:buClrTx/>
              <a:buSzTx/>
              <a:buFontTx/>
            </a:pPr>
            <a:r>
              <a:rPr lang="zh-CN" altLang="en-US" sz="500" dirty="0" smtClean="0">
                <a:latin typeface="微软雅黑" panose="020B0503020204020204" charset="-122"/>
                <a:ea typeface="微软雅黑" panose="020B0503020204020204" charset="-122"/>
                <a:sym typeface="+mn-ea"/>
              </a:rPr>
              <a:t>健康咨询</a:t>
            </a:r>
            <a:endParaRPr lang="zh-CN" altLang="en-US" sz="500" dirty="0" smtClean="0">
              <a:latin typeface="微软雅黑" panose="020B0503020204020204" charset="-122"/>
              <a:ea typeface="微软雅黑" panose="020B0503020204020204" charset="-122"/>
              <a:sym typeface="+mn-ea"/>
            </a:endParaRPr>
          </a:p>
        </p:txBody>
      </p:sp>
      <p:sp>
        <p:nvSpPr>
          <p:cNvPr id="222" name="Text Box 109"/>
          <p:cNvSpPr txBox="1">
            <a:spLocks noChangeArrowheads="1"/>
          </p:cNvSpPr>
          <p:nvPr/>
        </p:nvSpPr>
        <p:spPr bwMode="auto">
          <a:xfrm>
            <a:off x="8764270" y="3524885"/>
            <a:ext cx="99060" cy="63627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基因检测服务</a:t>
            </a:r>
            <a:endParaRPr lang="zh-CN" altLang="en-US" sz="500" dirty="0" smtClean="0">
              <a:latin typeface="微软雅黑" panose="020B0503020204020204" charset="-122"/>
              <a:ea typeface="微软雅黑" panose="020B0503020204020204" charset="-122"/>
              <a:sym typeface="+mn-ea"/>
            </a:endParaRPr>
          </a:p>
        </p:txBody>
      </p:sp>
      <p:sp>
        <p:nvSpPr>
          <p:cNvPr id="224" name="Text Box 109"/>
          <p:cNvSpPr txBox="1">
            <a:spLocks noChangeArrowheads="1"/>
          </p:cNvSpPr>
          <p:nvPr/>
        </p:nvSpPr>
        <p:spPr bwMode="auto">
          <a:xfrm>
            <a:off x="8880475" y="3524885"/>
            <a:ext cx="99060" cy="63627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中医理疗</a:t>
            </a:r>
            <a:endParaRPr lang="zh-CN" altLang="en-US" sz="500" dirty="0" smtClean="0">
              <a:latin typeface="微软雅黑" panose="020B0503020204020204" charset="-122"/>
              <a:ea typeface="微软雅黑" panose="020B0503020204020204" charset="-122"/>
              <a:sym typeface="+mn-ea"/>
            </a:endParaRPr>
          </a:p>
        </p:txBody>
      </p:sp>
      <p:sp>
        <p:nvSpPr>
          <p:cNvPr id="225" name="Text Box 109"/>
          <p:cNvSpPr txBox="1">
            <a:spLocks noChangeArrowheads="1"/>
          </p:cNvSpPr>
          <p:nvPr/>
        </p:nvSpPr>
        <p:spPr bwMode="auto">
          <a:xfrm>
            <a:off x="9106535" y="2861945"/>
            <a:ext cx="90170" cy="63944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90000"/>
              </a:lnSpc>
              <a:buClrTx/>
              <a:buSzTx/>
              <a:buFontTx/>
            </a:pPr>
            <a:r>
              <a:rPr lang="zh-CN" altLang="en-US" sz="500" dirty="0" smtClean="0">
                <a:latin typeface="微软雅黑" panose="020B0503020204020204" charset="-122"/>
                <a:ea typeface="微软雅黑" panose="020B0503020204020204" charset="-122"/>
                <a:sym typeface="+mn-ea"/>
              </a:rPr>
              <a:t>康复医院</a:t>
            </a:r>
            <a:endParaRPr lang="zh-CN" altLang="en-US" sz="500" dirty="0" smtClean="0">
              <a:latin typeface="微软雅黑" panose="020B0503020204020204" charset="-122"/>
              <a:ea typeface="微软雅黑" panose="020B0503020204020204" charset="-122"/>
              <a:sym typeface="+mn-ea"/>
            </a:endParaRPr>
          </a:p>
        </p:txBody>
      </p:sp>
      <p:sp>
        <p:nvSpPr>
          <p:cNvPr id="226" name="Text Box 109"/>
          <p:cNvSpPr txBox="1">
            <a:spLocks noChangeArrowheads="1"/>
          </p:cNvSpPr>
          <p:nvPr/>
        </p:nvSpPr>
        <p:spPr bwMode="auto">
          <a:xfrm>
            <a:off x="9210675" y="2863850"/>
            <a:ext cx="99060" cy="63627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居家康复</a:t>
            </a:r>
            <a:endParaRPr lang="zh-CN" altLang="en-US" sz="500" dirty="0" smtClean="0">
              <a:latin typeface="微软雅黑" panose="020B0503020204020204" charset="-122"/>
              <a:ea typeface="微软雅黑" panose="020B0503020204020204" charset="-122"/>
              <a:sym typeface="+mn-ea"/>
            </a:endParaRPr>
          </a:p>
        </p:txBody>
      </p:sp>
      <p:sp>
        <p:nvSpPr>
          <p:cNvPr id="227" name="Text Box 109"/>
          <p:cNvSpPr txBox="1">
            <a:spLocks noChangeArrowheads="1"/>
          </p:cNvSpPr>
          <p:nvPr/>
        </p:nvSpPr>
        <p:spPr bwMode="auto">
          <a:xfrm>
            <a:off x="9326245" y="2861310"/>
            <a:ext cx="99060" cy="63944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90000"/>
              </a:lnSpc>
              <a:buClrTx/>
              <a:buSzTx/>
              <a:buFontTx/>
            </a:pPr>
            <a:r>
              <a:rPr lang="zh-CN" altLang="en-US" sz="500" dirty="0" smtClean="0">
                <a:latin typeface="微软雅黑" panose="020B0503020204020204" charset="-122"/>
                <a:ea typeface="微软雅黑" panose="020B0503020204020204" charset="-122"/>
                <a:sym typeface="+mn-ea"/>
              </a:rPr>
              <a:t>养老社区</a:t>
            </a:r>
            <a:endParaRPr lang="zh-CN" altLang="en-US" sz="500" dirty="0" smtClean="0">
              <a:latin typeface="微软雅黑" panose="020B0503020204020204" charset="-122"/>
              <a:ea typeface="微软雅黑" panose="020B0503020204020204" charset="-122"/>
              <a:sym typeface="+mn-ea"/>
            </a:endParaRPr>
          </a:p>
        </p:txBody>
      </p:sp>
      <p:sp>
        <p:nvSpPr>
          <p:cNvPr id="228" name="Text Box 109"/>
          <p:cNvSpPr txBox="1">
            <a:spLocks noChangeArrowheads="1"/>
          </p:cNvSpPr>
          <p:nvPr/>
        </p:nvSpPr>
        <p:spPr bwMode="auto">
          <a:xfrm>
            <a:off x="9438640" y="2861310"/>
            <a:ext cx="90170" cy="63627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机构养老</a:t>
            </a:r>
            <a:endParaRPr lang="zh-CN" altLang="en-US" sz="500" dirty="0" smtClean="0">
              <a:latin typeface="微软雅黑" panose="020B0503020204020204" charset="-122"/>
              <a:ea typeface="微软雅黑" panose="020B0503020204020204" charset="-122"/>
              <a:sym typeface="+mn-ea"/>
            </a:endParaRPr>
          </a:p>
        </p:txBody>
      </p:sp>
      <p:sp>
        <p:nvSpPr>
          <p:cNvPr id="229" name="Text Box 109"/>
          <p:cNvSpPr txBox="1">
            <a:spLocks noChangeArrowheads="1"/>
          </p:cNvSpPr>
          <p:nvPr/>
        </p:nvSpPr>
        <p:spPr bwMode="auto">
          <a:xfrm>
            <a:off x="9106535" y="3527425"/>
            <a:ext cx="90170" cy="63944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90000"/>
              </a:lnSpc>
              <a:buClrTx/>
              <a:buSzTx/>
              <a:buFontTx/>
            </a:pPr>
            <a:r>
              <a:rPr lang="zh-CN" altLang="en-US" sz="500" dirty="0" smtClean="0">
                <a:latin typeface="微软雅黑" panose="020B0503020204020204" charset="-122"/>
                <a:ea typeface="微软雅黑" panose="020B0503020204020204" charset="-122"/>
                <a:sym typeface="+mn-ea"/>
              </a:rPr>
              <a:t>旅居康养</a:t>
            </a:r>
            <a:endParaRPr lang="zh-CN" altLang="en-US" sz="500" dirty="0" smtClean="0">
              <a:latin typeface="微软雅黑" panose="020B0503020204020204" charset="-122"/>
              <a:ea typeface="微软雅黑" panose="020B0503020204020204" charset="-122"/>
              <a:sym typeface="+mn-ea"/>
            </a:endParaRPr>
          </a:p>
        </p:txBody>
      </p:sp>
      <p:sp>
        <p:nvSpPr>
          <p:cNvPr id="230" name="Text Box 109"/>
          <p:cNvSpPr txBox="1">
            <a:spLocks noChangeArrowheads="1"/>
          </p:cNvSpPr>
          <p:nvPr/>
        </p:nvSpPr>
        <p:spPr bwMode="auto">
          <a:xfrm>
            <a:off x="9210675" y="3527425"/>
            <a:ext cx="99060" cy="63627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失能照护</a:t>
            </a:r>
            <a:endParaRPr lang="zh-CN" altLang="en-US" sz="500" dirty="0" smtClean="0">
              <a:latin typeface="微软雅黑" panose="020B0503020204020204" charset="-122"/>
              <a:ea typeface="微软雅黑" panose="020B0503020204020204" charset="-122"/>
              <a:sym typeface="+mn-ea"/>
            </a:endParaRPr>
          </a:p>
        </p:txBody>
      </p:sp>
      <p:sp>
        <p:nvSpPr>
          <p:cNvPr id="231" name="Text Box 109"/>
          <p:cNvSpPr txBox="1">
            <a:spLocks noChangeArrowheads="1"/>
          </p:cNvSpPr>
          <p:nvPr/>
        </p:nvSpPr>
        <p:spPr bwMode="auto">
          <a:xfrm>
            <a:off x="9326880" y="3527425"/>
            <a:ext cx="99060" cy="63627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适老化健康服务</a:t>
            </a:r>
            <a:endParaRPr lang="zh-CN" altLang="en-US" sz="500" dirty="0" smtClean="0">
              <a:latin typeface="微软雅黑" panose="020B0503020204020204" charset="-122"/>
              <a:ea typeface="微软雅黑" panose="020B0503020204020204" charset="-122"/>
              <a:sym typeface="+mn-ea"/>
            </a:endParaRPr>
          </a:p>
        </p:txBody>
      </p:sp>
      <p:sp>
        <p:nvSpPr>
          <p:cNvPr id="232" name="Text Box 109"/>
          <p:cNvSpPr txBox="1">
            <a:spLocks noChangeArrowheads="1"/>
          </p:cNvSpPr>
          <p:nvPr/>
        </p:nvSpPr>
        <p:spPr bwMode="auto">
          <a:xfrm>
            <a:off x="9554210" y="2865755"/>
            <a:ext cx="90170" cy="63817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90000"/>
              </a:lnSpc>
              <a:buClrTx/>
              <a:buSzTx/>
              <a:buFontTx/>
            </a:pPr>
            <a:r>
              <a:rPr sz="450" dirty="0" smtClean="0">
                <a:latin typeface="微软雅黑" panose="020B0503020204020204" charset="-122"/>
                <a:ea typeface="微软雅黑" panose="020B0503020204020204" charset="-122"/>
                <a:sym typeface="+mn-ea"/>
              </a:rPr>
              <a:t>医疗美容机构</a:t>
            </a:r>
            <a:endParaRPr sz="450" dirty="0" smtClean="0">
              <a:latin typeface="微软雅黑" panose="020B0503020204020204" charset="-122"/>
              <a:ea typeface="微软雅黑" panose="020B0503020204020204" charset="-122"/>
              <a:sym typeface="+mn-ea"/>
            </a:endParaRPr>
          </a:p>
        </p:txBody>
      </p:sp>
      <p:sp>
        <p:nvSpPr>
          <p:cNvPr id="233" name="Text Box 109"/>
          <p:cNvSpPr txBox="1">
            <a:spLocks noChangeArrowheads="1"/>
          </p:cNvSpPr>
          <p:nvPr/>
        </p:nvSpPr>
        <p:spPr bwMode="auto">
          <a:xfrm>
            <a:off x="9658985" y="2863850"/>
            <a:ext cx="90170" cy="63881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轻医美门诊</a:t>
            </a:r>
            <a:endParaRPr lang="zh-CN" altLang="en-US" sz="500" dirty="0" smtClean="0">
              <a:latin typeface="微软雅黑" panose="020B0503020204020204" charset="-122"/>
              <a:ea typeface="微软雅黑" panose="020B0503020204020204" charset="-122"/>
              <a:sym typeface="+mn-ea"/>
            </a:endParaRPr>
          </a:p>
        </p:txBody>
      </p:sp>
      <p:sp>
        <p:nvSpPr>
          <p:cNvPr id="234" name="Text Box 109"/>
          <p:cNvSpPr txBox="1">
            <a:spLocks noChangeArrowheads="1"/>
          </p:cNvSpPr>
          <p:nvPr/>
        </p:nvSpPr>
        <p:spPr bwMode="auto">
          <a:xfrm>
            <a:off x="9764395" y="2863215"/>
            <a:ext cx="105410" cy="63881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体重管理</a:t>
            </a:r>
            <a:endParaRPr lang="zh-CN" altLang="en-US" sz="500" dirty="0" smtClean="0">
              <a:latin typeface="微软雅黑" panose="020B0503020204020204" charset="-122"/>
              <a:ea typeface="微软雅黑" panose="020B0503020204020204" charset="-122"/>
              <a:sym typeface="+mn-ea"/>
            </a:endParaRPr>
          </a:p>
        </p:txBody>
      </p:sp>
      <p:sp>
        <p:nvSpPr>
          <p:cNvPr id="235" name="Text Box 109"/>
          <p:cNvSpPr txBox="1">
            <a:spLocks noChangeArrowheads="1"/>
          </p:cNvSpPr>
          <p:nvPr/>
        </p:nvSpPr>
        <p:spPr bwMode="auto">
          <a:xfrm>
            <a:off x="9554210" y="3532505"/>
            <a:ext cx="90170" cy="63944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80000"/>
              </a:lnSpc>
              <a:buClrTx/>
              <a:buSzTx/>
              <a:buFontTx/>
            </a:pPr>
            <a:r>
              <a:rPr lang="zh-CN" altLang="en-US" sz="450" dirty="0" smtClean="0">
                <a:latin typeface="微软雅黑" panose="020B0503020204020204" charset="-122"/>
                <a:ea typeface="微软雅黑" panose="020B0503020204020204" charset="-122"/>
                <a:sym typeface="+mn-ea"/>
              </a:rPr>
              <a:t>健康健身</a:t>
            </a:r>
            <a:endParaRPr lang="zh-CN" altLang="en-US" sz="450" dirty="0" smtClean="0">
              <a:latin typeface="微软雅黑" panose="020B0503020204020204" charset="-122"/>
              <a:ea typeface="微软雅黑" panose="020B0503020204020204" charset="-122"/>
              <a:sym typeface="+mn-ea"/>
            </a:endParaRPr>
          </a:p>
        </p:txBody>
      </p:sp>
      <p:sp>
        <p:nvSpPr>
          <p:cNvPr id="236" name="Text Box 109"/>
          <p:cNvSpPr txBox="1">
            <a:spLocks noChangeArrowheads="1"/>
          </p:cNvSpPr>
          <p:nvPr/>
        </p:nvSpPr>
        <p:spPr bwMode="auto">
          <a:xfrm>
            <a:off x="9658985" y="3530600"/>
            <a:ext cx="90170" cy="63817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健康文旅</a:t>
            </a:r>
            <a:endParaRPr lang="zh-CN" altLang="en-US" sz="500" dirty="0" smtClean="0">
              <a:latin typeface="微软雅黑" panose="020B0503020204020204" charset="-122"/>
              <a:ea typeface="微软雅黑" panose="020B0503020204020204" charset="-122"/>
              <a:sym typeface="+mn-ea"/>
            </a:endParaRPr>
          </a:p>
        </p:txBody>
      </p:sp>
      <p:sp>
        <p:nvSpPr>
          <p:cNvPr id="237" name="Text Box 109"/>
          <p:cNvSpPr txBox="1">
            <a:spLocks noChangeArrowheads="1"/>
          </p:cNvSpPr>
          <p:nvPr/>
        </p:nvSpPr>
        <p:spPr bwMode="auto">
          <a:xfrm>
            <a:off x="9894570" y="2865120"/>
            <a:ext cx="90170" cy="63817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90000"/>
              </a:lnSpc>
              <a:buClrTx/>
              <a:buSzTx/>
              <a:buFontTx/>
            </a:pPr>
            <a:r>
              <a:rPr sz="450" dirty="0" smtClean="0">
                <a:latin typeface="微软雅黑" panose="020B0503020204020204" charset="-122"/>
                <a:ea typeface="微软雅黑" panose="020B0503020204020204" charset="-122"/>
                <a:sym typeface="+mn-ea"/>
              </a:rPr>
              <a:t>互联网医院</a:t>
            </a:r>
            <a:endParaRPr sz="450" dirty="0" smtClean="0">
              <a:latin typeface="微软雅黑" panose="020B0503020204020204" charset="-122"/>
              <a:ea typeface="微软雅黑" panose="020B0503020204020204" charset="-122"/>
              <a:sym typeface="+mn-ea"/>
            </a:endParaRPr>
          </a:p>
        </p:txBody>
      </p:sp>
      <p:sp>
        <p:nvSpPr>
          <p:cNvPr id="238" name="Text Box 109"/>
          <p:cNvSpPr txBox="1">
            <a:spLocks noChangeArrowheads="1"/>
          </p:cNvSpPr>
          <p:nvPr/>
        </p:nvSpPr>
        <p:spPr bwMode="auto">
          <a:xfrm>
            <a:off x="9999345" y="2863215"/>
            <a:ext cx="90170" cy="63881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在线问诊</a:t>
            </a:r>
            <a:endParaRPr lang="zh-CN" altLang="en-US" sz="500" dirty="0" smtClean="0">
              <a:latin typeface="微软雅黑" panose="020B0503020204020204" charset="-122"/>
              <a:ea typeface="微软雅黑" panose="020B0503020204020204" charset="-122"/>
              <a:sym typeface="+mn-ea"/>
            </a:endParaRPr>
          </a:p>
        </p:txBody>
      </p:sp>
      <p:sp>
        <p:nvSpPr>
          <p:cNvPr id="239" name="Text Box 109"/>
          <p:cNvSpPr txBox="1">
            <a:spLocks noChangeArrowheads="1"/>
          </p:cNvSpPr>
          <p:nvPr/>
        </p:nvSpPr>
        <p:spPr bwMode="auto">
          <a:xfrm>
            <a:off x="10104755" y="2862580"/>
            <a:ext cx="105410" cy="63881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AI辅助诊疗</a:t>
            </a:r>
            <a:endParaRPr lang="zh-CN" altLang="en-US" sz="500" dirty="0" smtClean="0">
              <a:latin typeface="微软雅黑" panose="020B0503020204020204" charset="-122"/>
              <a:ea typeface="微软雅黑" panose="020B0503020204020204" charset="-122"/>
              <a:sym typeface="+mn-ea"/>
            </a:endParaRPr>
          </a:p>
        </p:txBody>
      </p:sp>
      <p:sp>
        <p:nvSpPr>
          <p:cNvPr id="240" name="Text Box 109"/>
          <p:cNvSpPr txBox="1">
            <a:spLocks noChangeArrowheads="1"/>
          </p:cNvSpPr>
          <p:nvPr/>
        </p:nvSpPr>
        <p:spPr bwMode="auto">
          <a:xfrm>
            <a:off x="9894570" y="3531870"/>
            <a:ext cx="90170" cy="63944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80000"/>
              </a:lnSpc>
              <a:buClrTx/>
              <a:buSzTx/>
              <a:buFontTx/>
            </a:pPr>
            <a:r>
              <a:rPr lang="zh-CN" altLang="en-US" sz="450" dirty="0" smtClean="0">
                <a:latin typeface="微软雅黑" panose="020B0503020204020204" charset="-122"/>
                <a:ea typeface="微软雅黑" panose="020B0503020204020204" charset="-122"/>
                <a:sym typeface="+mn-ea"/>
              </a:rPr>
              <a:t>医疗信息化</a:t>
            </a:r>
            <a:endParaRPr lang="zh-CN" altLang="en-US" sz="450" dirty="0" smtClean="0">
              <a:latin typeface="微软雅黑" panose="020B0503020204020204" charset="-122"/>
              <a:ea typeface="微软雅黑" panose="020B0503020204020204" charset="-122"/>
              <a:sym typeface="+mn-ea"/>
            </a:endParaRPr>
          </a:p>
        </p:txBody>
      </p:sp>
      <p:sp>
        <p:nvSpPr>
          <p:cNvPr id="241" name="Text Box 109"/>
          <p:cNvSpPr txBox="1">
            <a:spLocks noChangeArrowheads="1"/>
          </p:cNvSpPr>
          <p:nvPr/>
        </p:nvSpPr>
        <p:spPr bwMode="auto">
          <a:xfrm>
            <a:off x="9999345" y="3529965"/>
            <a:ext cx="90170" cy="63817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400" dirty="0" smtClean="0">
                <a:latin typeface="微软雅黑" panose="020B0503020204020204" charset="-122"/>
                <a:ea typeface="微软雅黑" panose="020B0503020204020204" charset="-122"/>
                <a:sym typeface="+mn-ea"/>
              </a:rPr>
              <a:t>医院HIS/LIS系统</a:t>
            </a:r>
            <a:endParaRPr lang="zh-CN" altLang="en-US" sz="400" dirty="0" smtClean="0">
              <a:latin typeface="微软雅黑" panose="020B0503020204020204" charset="-122"/>
              <a:ea typeface="微软雅黑" panose="020B0503020204020204" charset="-122"/>
              <a:sym typeface="+mn-ea"/>
            </a:endParaRPr>
          </a:p>
        </p:txBody>
      </p:sp>
      <p:sp>
        <p:nvSpPr>
          <p:cNvPr id="242" name="Text Box 109"/>
          <p:cNvSpPr txBox="1">
            <a:spLocks noChangeArrowheads="1"/>
          </p:cNvSpPr>
          <p:nvPr/>
        </p:nvSpPr>
        <p:spPr bwMode="auto">
          <a:xfrm>
            <a:off x="10104755" y="3532505"/>
            <a:ext cx="104775" cy="63817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400" dirty="0" smtClean="0">
                <a:latin typeface="微软雅黑" panose="020B0503020204020204" charset="-122"/>
                <a:ea typeface="微软雅黑" panose="020B0503020204020204" charset="-122"/>
                <a:sym typeface="+mn-ea"/>
              </a:rPr>
              <a:t>医疗大数据</a:t>
            </a:r>
            <a:endParaRPr lang="zh-CN" altLang="en-US" sz="400" dirty="0" smtClean="0">
              <a:latin typeface="微软雅黑" panose="020B0503020204020204" charset="-122"/>
              <a:ea typeface="微软雅黑" panose="020B0503020204020204" charset="-122"/>
              <a:sym typeface="+mn-ea"/>
            </a:endParaRPr>
          </a:p>
        </p:txBody>
      </p:sp>
      <p:sp>
        <p:nvSpPr>
          <p:cNvPr id="243" name="Text Box 109"/>
          <p:cNvSpPr txBox="1">
            <a:spLocks noChangeArrowheads="1"/>
          </p:cNvSpPr>
          <p:nvPr/>
        </p:nvSpPr>
        <p:spPr bwMode="auto">
          <a:xfrm>
            <a:off x="10237470" y="2867660"/>
            <a:ext cx="90170" cy="63817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90000"/>
              </a:lnSpc>
              <a:buClrTx/>
              <a:buSzTx/>
              <a:buFontTx/>
            </a:pPr>
            <a:r>
              <a:rPr sz="450" dirty="0" smtClean="0">
                <a:latin typeface="微软雅黑" panose="020B0503020204020204" charset="-122"/>
                <a:ea typeface="微软雅黑" panose="020B0503020204020204" charset="-122"/>
                <a:sym typeface="+mn-ea"/>
              </a:rPr>
              <a:t>商业健康险</a:t>
            </a:r>
            <a:endParaRPr sz="450" dirty="0" smtClean="0">
              <a:latin typeface="微软雅黑" panose="020B0503020204020204" charset="-122"/>
              <a:ea typeface="微软雅黑" panose="020B0503020204020204" charset="-122"/>
              <a:sym typeface="+mn-ea"/>
            </a:endParaRPr>
          </a:p>
        </p:txBody>
      </p:sp>
      <p:sp>
        <p:nvSpPr>
          <p:cNvPr id="244" name="Text Box 109"/>
          <p:cNvSpPr txBox="1">
            <a:spLocks noChangeArrowheads="1"/>
          </p:cNvSpPr>
          <p:nvPr/>
        </p:nvSpPr>
        <p:spPr bwMode="auto">
          <a:xfrm>
            <a:off x="10342245" y="2865755"/>
            <a:ext cx="90170" cy="63881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医保服务</a:t>
            </a:r>
            <a:endParaRPr lang="zh-CN" altLang="en-US" sz="500" dirty="0" smtClean="0">
              <a:latin typeface="微软雅黑" panose="020B0503020204020204" charset="-122"/>
              <a:ea typeface="微软雅黑" panose="020B0503020204020204" charset="-122"/>
              <a:sym typeface="+mn-ea"/>
            </a:endParaRPr>
          </a:p>
        </p:txBody>
      </p:sp>
      <p:sp>
        <p:nvSpPr>
          <p:cNvPr id="245" name="Text Box 109"/>
          <p:cNvSpPr txBox="1">
            <a:spLocks noChangeArrowheads="1"/>
          </p:cNvSpPr>
          <p:nvPr/>
        </p:nvSpPr>
        <p:spPr bwMode="auto">
          <a:xfrm>
            <a:off x="10447655" y="2865120"/>
            <a:ext cx="105410" cy="63881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500" dirty="0" smtClean="0">
                <a:latin typeface="微软雅黑" panose="020B0503020204020204" charset="-122"/>
                <a:ea typeface="微软雅黑" panose="020B0503020204020204" charset="-122"/>
                <a:sym typeface="+mn-ea"/>
              </a:rPr>
              <a:t>医药供应链金融</a:t>
            </a:r>
            <a:endParaRPr lang="zh-CN" altLang="en-US" sz="500" dirty="0" smtClean="0">
              <a:latin typeface="微软雅黑" panose="020B0503020204020204" charset="-122"/>
              <a:ea typeface="微软雅黑" panose="020B0503020204020204" charset="-122"/>
              <a:sym typeface="+mn-ea"/>
            </a:endParaRPr>
          </a:p>
        </p:txBody>
      </p:sp>
      <p:sp>
        <p:nvSpPr>
          <p:cNvPr id="246" name="Text Box 109"/>
          <p:cNvSpPr txBox="1">
            <a:spLocks noChangeArrowheads="1"/>
          </p:cNvSpPr>
          <p:nvPr/>
        </p:nvSpPr>
        <p:spPr bwMode="auto">
          <a:xfrm>
            <a:off x="10237470" y="3534410"/>
            <a:ext cx="90170" cy="63944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lnSpc>
                <a:spcPct val="80000"/>
              </a:lnSpc>
              <a:buClrTx/>
              <a:buSzTx/>
              <a:buFontTx/>
            </a:pPr>
            <a:r>
              <a:rPr lang="zh-CN" altLang="en-US" sz="450" dirty="0" smtClean="0">
                <a:latin typeface="微软雅黑" panose="020B0503020204020204" charset="-122"/>
                <a:ea typeface="微软雅黑" panose="020B0503020204020204" charset="-122"/>
                <a:sym typeface="+mn-ea"/>
              </a:rPr>
              <a:t>重疾保险</a:t>
            </a:r>
            <a:endParaRPr lang="zh-CN" altLang="en-US" sz="450" dirty="0" smtClean="0">
              <a:latin typeface="微软雅黑" panose="020B0503020204020204" charset="-122"/>
              <a:ea typeface="微软雅黑" panose="020B0503020204020204" charset="-122"/>
              <a:sym typeface="+mn-ea"/>
            </a:endParaRPr>
          </a:p>
        </p:txBody>
      </p:sp>
      <p:sp>
        <p:nvSpPr>
          <p:cNvPr id="247" name="Text Box 109"/>
          <p:cNvSpPr txBox="1">
            <a:spLocks noChangeArrowheads="1"/>
          </p:cNvSpPr>
          <p:nvPr/>
        </p:nvSpPr>
        <p:spPr bwMode="auto">
          <a:xfrm>
            <a:off x="10342245" y="3532505"/>
            <a:ext cx="90170" cy="63817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400" dirty="0" smtClean="0">
                <a:latin typeface="微软雅黑" panose="020B0503020204020204" charset="-122"/>
                <a:ea typeface="微软雅黑" panose="020B0503020204020204" charset="-122"/>
                <a:sym typeface="+mn-ea"/>
              </a:rPr>
              <a:t>健康管理险种</a:t>
            </a:r>
            <a:endParaRPr lang="zh-CN" altLang="en-US" sz="400" dirty="0" smtClean="0">
              <a:latin typeface="微软雅黑" panose="020B0503020204020204" charset="-122"/>
              <a:ea typeface="微软雅黑" panose="020B0503020204020204" charset="-122"/>
              <a:sym typeface="+mn-ea"/>
            </a:endParaRPr>
          </a:p>
        </p:txBody>
      </p:sp>
      <p:sp>
        <p:nvSpPr>
          <p:cNvPr id="248" name="AutoShape 103"/>
          <p:cNvSpPr>
            <a:spLocks noChangeArrowheads="1"/>
          </p:cNvSpPr>
          <p:nvPr/>
        </p:nvSpPr>
        <p:spPr bwMode="auto">
          <a:xfrm>
            <a:off x="1438275" y="4280535"/>
            <a:ext cx="9118600" cy="440690"/>
          </a:xfrm>
          <a:prstGeom prst="homePlate">
            <a:avLst>
              <a:gd name="adj" fmla="val 26494"/>
            </a:avLst>
          </a:prstGeom>
          <a:solidFill>
            <a:srgbClr val="355ABF"/>
          </a:solidFill>
        </p:spPr>
        <p:style>
          <a:lnRef idx="0">
            <a:srgbClr val="FFFFFF"/>
          </a:lnRef>
          <a:fillRef idx="1">
            <a:schemeClr val="accent1"/>
          </a:fillRef>
          <a:effectRef idx="0">
            <a:srgbClr val="FFFFFF"/>
          </a:effectRef>
          <a:fontRef idx="minor">
            <a:schemeClr val="lt1"/>
          </a:fontRef>
        </p:style>
        <p:txBody>
          <a:bodyPr lIns="182880" tIns="91440" bIns="91440" anchor="ctr"/>
          <a:p>
            <a:pPr algn="ctr" eaLnBrk="0" hangingPunct="0"/>
            <a:r>
              <a:rPr lang="zh-CN" altLang="en-US" sz="1600" b="1" dirty="0" smtClean="0">
                <a:solidFill>
                  <a:schemeClr val="bg1"/>
                </a:solidFill>
                <a:latin typeface="微软雅黑" panose="020B0503020204020204" charset="-122"/>
                <a:ea typeface="微软雅黑" panose="020B0503020204020204" charset="-122"/>
              </a:rPr>
              <a:t>配套支撑产业链</a:t>
            </a:r>
            <a:r>
              <a:rPr lang="en-US" altLang="zh-CN" sz="1600" b="1" dirty="0" smtClean="0">
                <a:solidFill>
                  <a:schemeClr val="bg1"/>
                </a:solidFill>
                <a:latin typeface="微软雅黑" panose="020B0503020204020204" charset="-122"/>
                <a:ea typeface="微软雅黑" panose="020B0503020204020204" charset="-122"/>
              </a:rPr>
              <a:t>  </a:t>
            </a:r>
            <a:r>
              <a:rPr lang="zh-CN" altLang="en-US" sz="1400" dirty="0" smtClean="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全产业基础设施</a:t>
            </a:r>
            <a:endParaRPr lang="zh-CN" altLang="en-US" sz="1400" dirty="0" smtClean="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49" name="TextBox 21"/>
          <p:cNvSpPr txBox="1"/>
          <p:nvPr/>
        </p:nvSpPr>
        <p:spPr>
          <a:xfrm>
            <a:off x="1438275" y="4782185"/>
            <a:ext cx="1216025" cy="320040"/>
          </a:xfrm>
          <a:prstGeom prst="rect">
            <a:avLst/>
          </a:prstGeom>
          <a:solidFill>
            <a:schemeClr val="bg1"/>
          </a:solidFill>
          <a:ln w="12700" cap="flat" cmpd="sng">
            <a:solidFill>
              <a:schemeClr val="accent1">
                <a:shade val="50000"/>
              </a:schemeClr>
            </a:solidFill>
            <a:prstDash val="dash"/>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dirty="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医疗产业园</a:t>
            </a:r>
            <a:endParaRPr lang="zh-CN" altLang="en-US" dirty="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51" name="TextBox 21"/>
          <p:cNvSpPr txBox="1"/>
          <p:nvPr/>
        </p:nvSpPr>
        <p:spPr>
          <a:xfrm>
            <a:off x="2736215" y="4782185"/>
            <a:ext cx="1216025" cy="320040"/>
          </a:xfrm>
          <a:prstGeom prst="rect">
            <a:avLst/>
          </a:prstGeom>
          <a:solidFill>
            <a:schemeClr val="bg1"/>
          </a:solidFill>
          <a:ln w="12700" cap="flat" cmpd="sng">
            <a:solidFill>
              <a:schemeClr val="accent1">
                <a:shade val="50000"/>
              </a:schemeClr>
            </a:solidFill>
            <a:prstDash val="dash"/>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dirty="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第三方实验室</a:t>
            </a:r>
            <a:endParaRPr lang="zh-CN" altLang="en-US" dirty="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52" name="TextBox 21"/>
          <p:cNvSpPr txBox="1"/>
          <p:nvPr/>
        </p:nvSpPr>
        <p:spPr>
          <a:xfrm>
            <a:off x="4022725" y="4782185"/>
            <a:ext cx="1216025" cy="320040"/>
          </a:xfrm>
          <a:prstGeom prst="rect">
            <a:avLst/>
          </a:prstGeom>
          <a:solidFill>
            <a:schemeClr val="bg1"/>
          </a:solidFill>
          <a:ln w="12700" cap="flat" cmpd="sng">
            <a:solidFill>
              <a:schemeClr val="accent1">
                <a:shade val="50000"/>
              </a:schemeClr>
            </a:solidFill>
            <a:prstDash val="dash"/>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dirty="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医药知识产权</a:t>
            </a:r>
            <a:endParaRPr lang="zh-CN" altLang="en-US" dirty="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53" name="TextBox 21"/>
          <p:cNvSpPr txBox="1"/>
          <p:nvPr/>
        </p:nvSpPr>
        <p:spPr>
          <a:xfrm>
            <a:off x="5320030" y="4782185"/>
            <a:ext cx="1216025" cy="320040"/>
          </a:xfrm>
          <a:prstGeom prst="rect">
            <a:avLst/>
          </a:prstGeom>
          <a:solidFill>
            <a:schemeClr val="bg1"/>
          </a:solidFill>
          <a:ln w="12700" cap="flat" cmpd="sng">
            <a:solidFill>
              <a:schemeClr val="accent1">
                <a:shade val="50000"/>
              </a:schemeClr>
            </a:solidFill>
            <a:prstDash val="dash"/>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dirty="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药监合规服务</a:t>
            </a:r>
            <a:endParaRPr lang="zh-CN" altLang="en-US" dirty="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54" name="TextBox 21"/>
          <p:cNvSpPr txBox="1"/>
          <p:nvPr/>
        </p:nvSpPr>
        <p:spPr>
          <a:xfrm>
            <a:off x="6610350" y="4782185"/>
            <a:ext cx="1216025" cy="320040"/>
          </a:xfrm>
          <a:prstGeom prst="rect">
            <a:avLst/>
          </a:prstGeom>
          <a:solidFill>
            <a:schemeClr val="bg1"/>
          </a:solidFill>
          <a:ln w="12700" cap="flat" cmpd="sng">
            <a:solidFill>
              <a:schemeClr val="accent1">
                <a:shade val="50000"/>
              </a:schemeClr>
            </a:solidFill>
            <a:prstDash val="dash"/>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dirty="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健康大数据</a:t>
            </a:r>
            <a:endParaRPr lang="zh-CN" altLang="en-US" dirty="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55" name="TextBox 21"/>
          <p:cNvSpPr txBox="1"/>
          <p:nvPr/>
        </p:nvSpPr>
        <p:spPr>
          <a:xfrm>
            <a:off x="7889875" y="4782185"/>
            <a:ext cx="1216025" cy="320040"/>
          </a:xfrm>
          <a:prstGeom prst="rect">
            <a:avLst/>
          </a:prstGeom>
          <a:solidFill>
            <a:schemeClr val="bg1"/>
          </a:solidFill>
          <a:ln w="12700" cap="flat" cmpd="sng">
            <a:solidFill>
              <a:schemeClr val="accent1">
                <a:shade val="50000"/>
              </a:schemeClr>
            </a:solidFill>
            <a:prstDash val="dash"/>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sz="1100" dirty="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生命科学孵化器</a:t>
            </a:r>
            <a:endParaRPr lang="zh-CN" altLang="en-US" sz="1100" dirty="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56" name="TextBox 21"/>
          <p:cNvSpPr txBox="1"/>
          <p:nvPr/>
        </p:nvSpPr>
        <p:spPr>
          <a:xfrm>
            <a:off x="9196705" y="4782185"/>
            <a:ext cx="1216025" cy="320040"/>
          </a:xfrm>
          <a:prstGeom prst="rect">
            <a:avLst/>
          </a:prstGeom>
          <a:solidFill>
            <a:schemeClr val="bg1"/>
          </a:solidFill>
          <a:ln w="12700" cap="flat" cmpd="sng">
            <a:solidFill>
              <a:schemeClr val="accent1">
                <a:shade val="50000"/>
              </a:schemeClr>
            </a:solidFill>
            <a:prstDash val="dash"/>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dirty="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动物实验平台</a:t>
            </a:r>
            <a:endParaRPr lang="zh-CN" altLang="en-US" dirty="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57" name="任意多边形 256"/>
          <p:cNvSpPr/>
          <p:nvPr/>
        </p:nvSpPr>
        <p:spPr>
          <a:xfrm rot="5400000">
            <a:off x="5788025" y="1075690"/>
            <a:ext cx="768350" cy="9269730"/>
          </a:xfrm>
          <a:custGeom>
            <a:avLst/>
            <a:gdLst>
              <a:gd name="adj" fmla="val 50000"/>
              <a:gd name="a" fmla="pin 0 adj 100000"/>
              <a:gd name="x1" fmla="*/ w a 200000"/>
              <a:gd name="x2" fmla="*/ w a 100000"/>
              <a:gd name="x3" fmla="+- x1 wd2 0"/>
            </a:gdLst>
            <a:ahLst/>
            <a:cxnLst>
              <a:cxn ang="3">
                <a:pos x="x2" y="t"/>
              </a:cxn>
              <a:cxn ang="cd2">
                <a:pos x="x1" y="vc"/>
              </a:cxn>
              <a:cxn ang="cd4">
                <a:pos x="l" y="b"/>
              </a:cxn>
              <a:cxn ang="cd4">
                <a:pos x="x2" y="b"/>
              </a:cxn>
              <a:cxn ang="cd4">
                <a:pos x="r" y="b"/>
              </a:cxn>
              <a:cxn ang="0">
                <a:pos x="x3" y="vc"/>
              </a:cxn>
            </a:cxnLst>
            <a:rect l="l" t="t" r="r" b="b"/>
            <a:pathLst>
              <a:path w="1770" h="7108">
                <a:moveTo>
                  <a:pt x="886" y="0"/>
                </a:moveTo>
                <a:lnTo>
                  <a:pt x="1754" y="641"/>
                </a:lnTo>
                <a:lnTo>
                  <a:pt x="1769" y="641"/>
                </a:lnTo>
                <a:lnTo>
                  <a:pt x="1769" y="652"/>
                </a:lnTo>
                <a:lnTo>
                  <a:pt x="1770" y="653"/>
                </a:lnTo>
                <a:lnTo>
                  <a:pt x="1769" y="653"/>
                </a:lnTo>
                <a:lnTo>
                  <a:pt x="1769" y="7108"/>
                </a:lnTo>
                <a:lnTo>
                  <a:pt x="0" y="7108"/>
                </a:lnTo>
                <a:lnTo>
                  <a:pt x="0" y="641"/>
                </a:lnTo>
                <a:lnTo>
                  <a:pt x="17" y="641"/>
                </a:lnTo>
                <a:lnTo>
                  <a:pt x="886"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58" name="Content Placeholder 2"/>
          <p:cNvSpPr txBox="1"/>
          <p:nvPr/>
        </p:nvSpPr>
        <p:spPr bwMode="auto">
          <a:xfrm>
            <a:off x="1661795" y="5262880"/>
            <a:ext cx="2973705"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500" b="1">
                <a:solidFill>
                  <a:srgbClr val="0070C0"/>
                </a:solidFill>
                <a:latin typeface="微软雅黑" panose="020B0503020204020204" charset="-122"/>
                <a:ea typeface="微软雅黑" panose="020B0503020204020204" charset="-122"/>
                <a:cs typeface="+mn-ea"/>
                <a:sym typeface="+mn-lt"/>
              </a:rPr>
              <a:t>外部保障体系</a:t>
            </a:r>
            <a:endParaRPr lang="en-US" altLang="zh-CN" sz="1500" b="1">
              <a:solidFill>
                <a:srgbClr val="0070C0"/>
              </a:solidFill>
              <a:latin typeface="微软雅黑" panose="020B0503020204020204" charset="-122"/>
              <a:ea typeface="微软雅黑" panose="020B0503020204020204" charset="-122"/>
              <a:cs typeface="+mn-ea"/>
              <a:sym typeface="+mn-lt"/>
            </a:endParaRPr>
          </a:p>
        </p:txBody>
      </p:sp>
      <p:sp>
        <p:nvSpPr>
          <p:cNvPr id="259" name="文本框 258"/>
          <p:cNvSpPr txBox="1"/>
          <p:nvPr/>
        </p:nvSpPr>
        <p:spPr>
          <a:xfrm>
            <a:off x="1765300" y="5727700"/>
            <a:ext cx="9786620" cy="288290"/>
          </a:xfrm>
          <a:prstGeom prst="rect">
            <a:avLst/>
          </a:prstGeom>
          <a:noFill/>
        </p:spPr>
        <p:txBody>
          <a:bodyPr wrap="square" rtlCol="0">
            <a:noAutofit/>
          </a:bodyPr>
          <a:p>
            <a:r>
              <a:rPr lang="zh-CN" altLang="en-US" sz="17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政策支持 ｜ 资本投入 ｜ 人才体系 ｜ 产业园区 ｜ 数据合规 ｜ 标准认证 ｜ 医保体系</a:t>
            </a:r>
            <a:endParaRPr lang="zh-CN" altLang="en-US" sz="17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p:txBody>
      </p:sp>
      <p:grpSp>
        <p:nvGrpSpPr>
          <p:cNvPr id="260" name="组合 259"/>
          <p:cNvGrpSpPr/>
          <p:nvPr/>
        </p:nvGrpSpPr>
        <p:grpSpPr>
          <a:xfrm>
            <a:off x="8975725" y="274955"/>
            <a:ext cx="2840990" cy="366395"/>
            <a:chOff x="11064" y="247"/>
            <a:chExt cx="7750" cy="814"/>
          </a:xfrm>
        </p:grpSpPr>
        <p:grpSp>
          <p:nvGrpSpPr>
            <p:cNvPr id="261" name="组合 10"/>
            <p:cNvGrpSpPr/>
            <p:nvPr/>
          </p:nvGrpSpPr>
          <p:grpSpPr>
            <a:xfrm>
              <a:off x="12344" y="247"/>
              <a:ext cx="6376" cy="656"/>
              <a:chOff x="6697011" y="412203"/>
              <a:chExt cx="3672216" cy="415778"/>
            </a:xfrm>
          </p:grpSpPr>
          <p:pic>
            <p:nvPicPr>
              <p:cNvPr id="262"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263"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264"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grpSp>
        <p:nvGrpSpPr>
          <p:cNvPr id="265" name="组合 264"/>
          <p:cNvGrpSpPr/>
          <p:nvPr/>
        </p:nvGrpSpPr>
        <p:grpSpPr>
          <a:xfrm>
            <a:off x="498475" y="137795"/>
            <a:ext cx="9058910" cy="583565"/>
            <a:chOff x="1128" y="853"/>
            <a:chExt cx="14266" cy="919"/>
          </a:xfrm>
        </p:grpSpPr>
        <p:grpSp>
          <p:nvGrpSpPr>
            <p:cNvPr id="266" name="组合 26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267" name="椭圆 266"/>
              <p:cNvSpPr/>
              <p:nvPr>
                <p:custDataLst>
                  <p:tags r:id="rId4"/>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268" name="椭圆 267"/>
              <p:cNvSpPr/>
              <p:nvPr>
                <p:custDataLst>
                  <p:tags r:id="rId5"/>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69" name="文本框 268"/>
            <p:cNvSpPr txBox="1"/>
            <p:nvPr>
              <p:custDataLst>
                <p:tags r:id="rId6"/>
              </p:custDataLst>
            </p:nvPr>
          </p:nvSpPr>
          <p:spPr>
            <a:xfrm>
              <a:off x="2076" y="853"/>
              <a:ext cx="13318" cy="919"/>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生命健康</a:t>
              </a:r>
              <a:r>
                <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产业</a:t>
              </a:r>
              <a:r>
                <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链</a:t>
              </a:r>
              <a:endPar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sp>
        <p:nvSpPr>
          <p:cNvPr id="3" name="文本框 2"/>
          <p:cNvSpPr txBox="1"/>
          <p:nvPr/>
        </p:nvSpPr>
        <p:spPr>
          <a:xfrm>
            <a:off x="2687955" y="6287770"/>
            <a:ext cx="7010400" cy="398780"/>
          </a:xfrm>
          <a:prstGeom prst="rect">
            <a:avLst/>
          </a:prstGeom>
        </p:spPr>
        <p:txBody>
          <a:bodyPr wrap="square">
            <a:spAutoFit/>
          </a:bodyPr>
          <a:p>
            <a:r>
              <a:rPr b="1">
                <a:latin typeface="微软雅黑" panose="020B0503020204020204" charset="-122"/>
                <a:ea typeface="微软雅黑" panose="020B0503020204020204" charset="-122"/>
                <a:cs typeface="微软雅黑" panose="020B0503020204020204" charset="-122"/>
              </a:rPr>
              <a:t>上游</a:t>
            </a:r>
            <a:r>
              <a:rPr>
                <a:latin typeface="微软雅黑" panose="020B0503020204020204" charset="-122"/>
                <a:ea typeface="微软雅黑" panose="020B0503020204020204" charset="-122"/>
                <a:cs typeface="微软雅黑" panose="020B0503020204020204" charset="-122"/>
              </a:rPr>
              <a:t>决定</a:t>
            </a:r>
            <a:r>
              <a:rPr lang="en-US">
                <a:latin typeface="微软雅黑" panose="020B0503020204020204" charset="-122"/>
                <a:ea typeface="微软雅黑" panose="020B0503020204020204" charset="-122"/>
                <a:cs typeface="微软雅黑" panose="020B0503020204020204" charset="-122"/>
              </a:rPr>
              <a:t> </a:t>
            </a:r>
            <a:r>
              <a:rPr sz="2000">
                <a:solidFill>
                  <a:srgbClr val="0070C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创新基础</a:t>
            </a:r>
            <a:r>
              <a:rPr>
                <a:latin typeface="微软雅黑" panose="020B0503020204020204" charset="-122"/>
                <a:ea typeface="微软雅黑" panose="020B0503020204020204" charset="-122"/>
                <a:cs typeface="微软雅黑" panose="020B0503020204020204" charset="-122"/>
              </a:rPr>
              <a:t>，</a:t>
            </a:r>
            <a:r>
              <a:rPr b="1">
                <a:latin typeface="微软雅黑" panose="020B0503020204020204" charset="-122"/>
                <a:ea typeface="微软雅黑" panose="020B0503020204020204" charset="-122"/>
                <a:cs typeface="微软雅黑" panose="020B0503020204020204" charset="-122"/>
              </a:rPr>
              <a:t>中游</a:t>
            </a:r>
            <a:r>
              <a:rPr>
                <a:latin typeface="微软雅黑" panose="020B0503020204020204" charset="-122"/>
                <a:ea typeface="微软雅黑" panose="020B0503020204020204" charset="-122"/>
                <a:cs typeface="微软雅黑" panose="020B0503020204020204" charset="-122"/>
              </a:rPr>
              <a:t>决定</a:t>
            </a:r>
            <a:r>
              <a:rPr lang="en-US">
                <a:latin typeface="微软雅黑" panose="020B0503020204020204" charset="-122"/>
                <a:ea typeface="微软雅黑" panose="020B0503020204020204" charset="-122"/>
                <a:cs typeface="微软雅黑" panose="020B0503020204020204" charset="-122"/>
              </a:rPr>
              <a:t> </a:t>
            </a:r>
            <a:r>
              <a:rPr sz="2000">
                <a:solidFill>
                  <a:srgbClr val="0070C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产业价值</a:t>
            </a:r>
            <a:r>
              <a:rPr>
                <a:latin typeface="微软雅黑" panose="020B0503020204020204" charset="-122"/>
                <a:ea typeface="微软雅黑" panose="020B0503020204020204" charset="-122"/>
                <a:cs typeface="微软雅黑" panose="020B0503020204020204" charset="-122"/>
              </a:rPr>
              <a:t>，</a:t>
            </a:r>
            <a:r>
              <a:rPr b="1">
                <a:latin typeface="微软雅黑" panose="020B0503020204020204" charset="-122"/>
                <a:ea typeface="微软雅黑" panose="020B0503020204020204" charset="-122"/>
                <a:cs typeface="微软雅黑" panose="020B0503020204020204" charset="-122"/>
              </a:rPr>
              <a:t>下游</a:t>
            </a:r>
            <a:r>
              <a:rPr>
                <a:latin typeface="微软雅黑" panose="020B0503020204020204" charset="-122"/>
                <a:ea typeface="微软雅黑" panose="020B0503020204020204" charset="-122"/>
                <a:cs typeface="微软雅黑" panose="020B0503020204020204" charset="-122"/>
              </a:rPr>
              <a:t>决定</a:t>
            </a:r>
            <a:r>
              <a:rPr lang="en-US">
                <a:latin typeface="微软雅黑" panose="020B0503020204020204" charset="-122"/>
                <a:ea typeface="微软雅黑" panose="020B0503020204020204" charset="-122"/>
                <a:cs typeface="微软雅黑" panose="020B0503020204020204" charset="-122"/>
              </a:rPr>
              <a:t> </a:t>
            </a:r>
            <a:r>
              <a:rPr sz="2000">
                <a:solidFill>
                  <a:srgbClr val="0070C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市场空间</a:t>
            </a:r>
            <a:endParaRPr sz="2000">
              <a:solidFill>
                <a:srgbClr val="0070C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22" name="Shape 22"/>
          <p:cNvSpPr/>
          <p:nvPr/>
        </p:nvSpPr>
        <p:spPr>
          <a:xfrm>
            <a:off x="2284413" y="6243955"/>
            <a:ext cx="428625" cy="381000"/>
          </a:xfrm>
          <a:custGeom>
            <a:avLst/>
            <a:gdLst/>
            <a:ahLst/>
            <a:cxnLst/>
            <a:rect l="l" t="t" r="r" b="b"/>
            <a:pathLst>
              <a:path w="571500" h="508000">
                <a:moveTo>
                  <a:pt x="95250" y="111125"/>
                </a:moveTo>
                <a:cubicBezTo>
                  <a:pt x="95250" y="84832"/>
                  <a:pt x="116582" y="63500"/>
                  <a:pt x="142875" y="63500"/>
                </a:cubicBezTo>
                <a:cubicBezTo>
                  <a:pt x="169168" y="63500"/>
                  <a:pt x="190500" y="84832"/>
                  <a:pt x="190500" y="111125"/>
                </a:cubicBezTo>
                <a:lnTo>
                  <a:pt x="190500" y="222250"/>
                </a:lnTo>
                <a:lnTo>
                  <a:pt x="95250" y="222250"/>
                </a:lnTo>
                <a:lnTo>
                  <a:pt x="95250" y="111125"/>
                </a:lnTo>
                <a:close/>
                <a:moveTo>
                  <a:pt x="31750" y="111125"/>
                </a:moveTo>
                <a:lnTo>
                  <a:pt x="31750" y="396875"/>
                </a:lnTo>
                <a:cubicBezTo>
                  <a:pt x="31750" y="458291"/>
                  <a:pt x="81459" y="508000"/>
                  <a:pt x="142875" y="508000"/>
                </a:cubicBezTo>
                <a:cubicBezTo>
                  <a:pt x="204291" y="508000"/>
                  <a:pt x="254000" y="458291"/>
                  <a:pt x="254000" y="396875"/>
                </a:cubicBezTo>
                <a:lnTo>
                  <a:pt x="254000" y="291902"/>
                </a:lnTo>
                <a:lnTo>
                  <a:pt x="369391" y="460077"/>
                </a:lnTo>
                <a:cubicBezTo>
                  <a:pt x="404614" y="511373"/>
                  <a:pt x="473869" y="523875"/>
                  <a:pt x="524173" y="487958"/>
                </a:cubicBezTo>
                <a:cubicBezTo>
                  <a:pt x="574477" y="452041"/>
                  <a:pt x="586680" y="381298"/>
                  <a:pt x="551458" y="330002"/>
                </a:cubicBezTo>
                <a:lnTo>
                  <a:pt x="423962" y="144165"/>
                </a:lnTo>
                <a:cubicBezTo>
                  <a:pt x="388739" y="92869"/>
                  <a:pt x="319484" y="80367"/>
                  <a:pt x="269180" y="116284"/>
                </a:cubicBezTo>
                <a:cubicBezTo>
                  <a:pt x="263624" y="120253"/>
                  <a:pt x="258564" y="124619"/>
                  <a:pt x="254000" y="129282"/>
                </a:cubicBezTo>
                <a:lnTo>
                  <a:pt x="254000" y="111125"/>
                </a:lnTo>
                <a:cubicBezTo>
                  <a:pt x="254000" y="49709"/>
                  <a:pt x="204291" y="0"/>
                  <a:pt x="142875" y="0"/>
                </a:cubicBezTo>
                <a:cubicBezTo>
                  <a:pt x="81459" y="0"/>
                  <a:pt x="31750" y="49709"/>
                  <a:pt x="31750" y="111125"/>
                </a:cubicBezTo>
                <a:close/>
                <a:moveTo>
                  <a:pt x="294283" y="238323"/>
                </a:moveTo>
                <a:cubicBezTo>
                  <a:pt x="278408" y="215205"/>
                  <a:pt x="284361" y="183455"/>
                  <a:pt x="306090" y="167878"/>
                </a:cubicBezTo>
                <a:cubicBezTo>
                  <a:pt x="327124" y="152896"/>
                  <a:pt x="356195" y="157659"/>
                  <a:pt x="371574" y="179983"/>
                </a:cubicBezTo>
                <a:lnTo>
                  <a:pt x="438051" y="276820"/>
                </a:lnTo>
                <a:lnTo>
                  <a:pt x="358775" y="332284"/>
                </a:lnTo>
                <a:lnTo>
                  <a:pt x="294283" y="238224"/>
                </a:lnTo>
                <a:close/>
              </a:path>
            </a:pathLst>
          </a:custGeom>
          <a:gradFill>
            <a:gsLst>
              <a:gs pos="0">
                <a:srgbClr val="007BD3"/>
              </a:gs>
              <a:gs pos="100000">
                <a:srgbClr val="034373"/>
              </a:gs>
            </a:gsLst>
            <a:lin scaled="0"/>
          </a:gradFill>
        </p:spPr>
      </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descr="/Users/qian/Desktop/isdai-healththeme.jpgisdai-healththeme"/>
          <p:cNvPicPr>
            <a:picLocks noChangeAspect="1"/>
          </p:cNvPicPr>
          <p:nvPr/>
        </p:nvPicPr>
        <p:blipFill>
          <a:blip r:embed="rId1">
            <a:alphaModFix amt="90000"/>
          </a:blip>
          <a:srcRect l="8097" r="8097"/>
          <a:stretch>
            <a:fillRect/>
          </a:stretch>
        </p:blipFill>
        <p:spPr>
          <a:xfrm>
            <a:off x="0" y="1700530"/>
            <a:ext cx="5696585" cy="3654425"/>
          </a:xfrm>
          <a:prstGeom prst="rect">
            <a:avLst/>
          </a:prstGeom>
          <a:effectLst/>
        </p:spPr>
      </p:pic>
      <p:sp>
        <p:nvSpPr>
          <p:cNvPr id="35" name="文本框 34"/>
          <p:cNvSpPr txBox="1"/>
          <p:nvPr/>
        </p:nvSpPr>
        <p:spPr>
          <a:xfrm>
            <a:off x="643890" y="2239645"/>
            <a:ext cx="11548110" cy="3935730"/>
          </a:xfrm>
          <a:prstGeom prst="rect">
            <a:avLst/>
          </a:prstGeom>
          <a:solidFill>
            <a:schemeClr val="bg1">
              <a:alpha val="44000"/>
            </a:schemeClr>
          </a:solidFill>
          <a:ln>
            <a:noFill/>
          </a:ln>
        </p:spPr>
        <p:txBody>
          <a:bodyPr wrap="square" rtlCol="0">
            <a:normAutofit/>
          </a:bodyPr>
          <a:lstStyle/>
          <a:p>
            <a:pPr>
              <a:lnSpc>
                <a:spcPct val="140000"/>
              </a:lnSpc>
            </a:pPr>
            <a:endParaRPr lang="zh-CN" altLang="en-US" sz="2400" kern="100" dirty="0">
              <a:effectLst/>
              <a:latin typeface="+mn-ea"/>
              <a:cs typeface="汉仪尚巍手书W" panose="00020600040101010101" charset="-122"/>
            </a:endParaRPr>
          </a:p>
        </p:txBody>
      </p:sp>
      <p:sp>
        <p:nvSpPr>
          <p:cNvPr id="4" name="标题"/>
          <p:cNvSpPr>
            <a:spLocks noGrp="1"/>
          </p:cNvSpPr>
          <p:nvPr>
            <p:ph type="title"/>
            <p:custDataLst>
              <p:tags r:id="rId2"/>
            </p:custDataLst>
          </p:nvPr>
        </p:nvSpPr>
        <p:spPr>
          <a:xfrm>
            <a:off x="1019175" y="60801"/>
            <a:ext cx="1698625" cy="1081088"/>
          </a:xfrm>
        </p:spPr>
        <p:txBody>
          <a:bodyPr/>
          <a:lstStyle/>
          <a:p>
            <a:r>
              <a:rPr lang="zh-CN" altLang="en-US" sz="4800">
                <a:latin typeface="微软雅黑" panose="020B0503020204020204" charset="-122"/>
                <a:ea typeface="微软雅黑" panose="020B0503020204020204" charset="-122"/>
              </a:rPr>
              <a:t>目录</a:t>
            </a:r>
            <a:endParaRPr lang="zh-CN" altLang="en-US" sz="4800">
              <a:latin typeface="微软雅黑" panose="020B0503020204020204" charset="-122"/>
              <a:ea typeface="微软雅黑" panose="020B0503020204020204" charset="-122"/>
            </a:endParaRPr>
          </a:p>
        </p:txBody>
      </p:sp>
      <p:sp>
        <p:nvSpPr>
          <p:cNvPr id="40" name="任意多边形: 形状 39"/>
          <p:cNvSpPr/>
          <p:nvPr>
            <p:custDataLst>
              <p:tags r:id="rId3"/>
            </p:custDataLst>
          </p:nvPr>
        </p:nvSpPr>
        <p:spPr>
          <a:xfrm>
            <a:off x="2783205" y="646430"/>
            <a:ext cx="2828290" cy="397510"/>
          </a:xfrm>
          <a:custGeom>
            <a:avLst/>
            <a:gdLst/>
            <a:ahLst/>
            <a:cxnLst/>
            <a:rect l="l" t="t" r="r" b="b"/>
            <a:pathLst>
              <a:path w="3777444" h="536451">
                <a:moveTo>
                  <a:pt x="703511" y="95771"/>
                </a:moveTo>
                <a:cubicBezTo>
                  <a:pt x="660202" y="95771"/>
                  <a:pt x="626101" y="111845"/>
                  <a:pt x="601210" y="143992"/>
                </a:cubicBezTo>
                <a:cubicBezTo>
                  <a:pt x="576318" y="176138"/>
                  <a:pt x="563873" y="217773"/>
                  <a:pt x="563873" y="268896"/>
                </a:cubicBezTo>
                <a:cubicBezTo>
                  <a:pt x="563873" y="319348"/>
                  <a:pt x="576039" y="360592"/>
                  <a:pt x="600373" y="392628"/>
                </a:cubicBezTo>
                <a:cubicBezTo>
                  <a:pt x="624706" y="424663"/>
                  <a:pt x="658081" y="440681"/>
                  <a:pt x="700497" y="440681"/>
                </a:cubicBezTo>
                <a:cubicBezTo>
                  <a:pt x="743806" y="440681"/>
                  <a:pt x="777515" y="425333"/>
                  <a:pt x="801625" y="394637"/>
                </a:cubicBezTo>
                <a:cubicBezTo>
                  <a:pt x="825736" y="363941"/>
                  <a:pt x="837791" y="322697"/>
                  <a:pt x="837791" y="270905"/>
                </a:cubicBezTo>
                <a:cubicBezTo>
                  <a:pt x="837791" y="216880"/>
                  <a:pt x="826071" y="174185"/>
                  <a:pt x="802630" y="142820"/>
                </a:cubicBezTo>
                <a:cubicBezTo>
                  <a:pt x="779190" y="111454"/>
                  <a:pt x="746150" y="95771"/>
                  <a:pt x="703511" y="95771"/>
                </a:cubicBezTo>
                <a:close/>
                <a:moveTo>
                  <a:pt x="2974777" y="8707"/>
                </a:moveTo>
                <a:lnTo>
                  <a:pt x="3381301" y="8707"/>
                </a:lnTo>
                <a:lnTo>
                  <a:pt x="3381301" y="99120"/>
                </a:lnTo>
                <a:lnTo>
                  <a:pt x="3233291" y="99120"/>
                </a:lnTo>
                <a:lnTo>
                  <a:pt x="3233291" y="527410"/>
                </a:lnTo>
                <a:lnTo>
                  <a:pt x="3122451" y="527410"/>
                </a:lnTo>
                <a:lnTo>
                  <a:pt x="3122451" y="99120"/>
                </a:lnTo>
                <a:lnTo>
                  <a:pt x="2974777" y="99120"/>
                </a:lnTo>
                <a:close/>
                <a:moveTo>
                  <a:pt x="2442307" y="8707"/>
                </a:moveTo>
                <a:lnTo>
                  <a:pt x="2562857" y="8707"/>
                </a:lnTo>
                <a:lnTo>
                  <a:pt x="2774491" y="334864"/>
                </a:lnTo>
                <a:cubicBezTo>
                  <a:pt x="2788555" y="356518"/>
                  <a:pt x="2797150" y="370248"/>
                  <a:pt x="2800276" y="376052"/>
                </a:cubicBezTo>
                <a:lnTo>
                  <a:pt x="2801950" y="376052"/>
                </a:lnTo>
                <a:cubicBezTo>
                  <a:pt x="2799717" y="363550"/>
                  <a:pt x="2798601" y="339663"/>
                  <a:pt x="2798601" y="304391"/>
                </a:cubicBezTo>
                <a:lnTo>
                  <a:pt x="2798601" y="8707"/>
                </a:lnTo>
                <a:lnTo>
                  <a:pt x="2903413" y="8707"/>
                </a:lnTo>
                <a:lnTo>
                  <a:pt x="2903413" y="527410"/>
                </a:lnTo>
                <a:lnTo>
                  <a:pt x="2790230" y="527410"/>
                </a:lnTo>
                <a:lnTo>
                  <a:pt x="2570559" y="191877"/>
                </a:lnTo>
                <a:cubicBezTo>
                  <a:pt x="2559174" y="174464"/>
                  <a:pt x="2550914" y="160400"/>
                  <a:pt x="2545779" y="149684"/>
                </a:cubicBezTo>
                <a:lnTo>
                  <a:pt x="2544105" y="149684"/>
                </a:lnTo>
                <a:cubicBezTo>
                  <a:pt x="2546114" y="167544"/>
                  <a:pt x="2547119" y="195114"/>
                  <a:pt x="2547119" y="232396"/>
                </a:cubicBezTo>
                <a:lnTo>
                  <a:pt x="2547119" y="527410"/>
                </a:lnTo>
                <a:lnTo>
                  <a:pt x="2442307" y="527410"/>
                </a:lnTo>
                <a:close/>
                <a:moveTo>
                  <a:pt x="2051782" y="8707"/>
                </a:moveTo>
                <a:lnTo>
                  <a:pt x="2346796" y="8707"/>
                </a:lnTo>
                <a:lnTo>
                  <a:pt x="2346796" y="99120"/>
                </a:lnTo>
                <a:lnTo>
                  <a:pt x="2162287" y="99120"/>
                </a:lnTo>
                <a:lnTo>
                  <a:pt x="2162287" y="221345"/>
                </a:lnTo>
                <a:lnTo>
                  <a:pt x="2333737" y="221345"/>
                </a:lnTo>
                <a:lnTo>
                  <a:pt x="2333737" y="311423"/>
                </a:lnTo>
                <a:lnTo>
                  <a:pt x="2162287" y="311423"/>
                </a:lnTo>
                <a:lnTo>
                  <a:pt x="2162287" y="436997"/>
                </a:lnTo>
                <a:lnTo>
                  <a:pt x="2358851" y="436997"/>
                </a:lnTo>
                <a:lnTo>
                  <a:pt x="2358851" y="527410"/>
                </a:lnTo>
                <a:lnTo>
                  <a:pt x="2051782" y="527410"/>
                </a:lnTo>
                <a:close/>
                <a:moveTo>
                  <a:pt x="1574602" y="8707"/>
                </a:moveTo>
                <a:lnTo>
                  <a:pt x="1981126" y="8707"/>
                </a:lnTo>
                <a:lnTo>
                  <a:pt x="1981126" y="99120"/>
                </a:lnTo>
                <a:lnTo>
                  <a:pt x="1833116" y="99120"/>
                </a:lnTo>
                <a:lnTo>
                  <a:pt x="1833116" y="527410"/>
                </a:lnTo>
                <a:lnTo>
                  <a:pt x="1722276" y="527410"/>
                </a:lnTo>
                <a:lnTo>
                  <a:pt x="1722276" y="99120"/>
                </a:lnTo>
                <a:lnTo>
                  <a:pt x="1574602" y="99120"/>
                </a:lnTo>
                <a:close/>
                <a:moveTo>
                  <a:pt x="1042132" y="8707"/>
                </a:moveTo>
                <a:lnTo>
                  <a:pt x="1162683" y="8707"/>
                </a:lnTo>
                <a:lnTo>
                  <a:pt x="1374316" y="334864"/>
                </a:lnTo>
                <a:cubicBezTo>
                  <a:pt x="1388380" y="356518"/>
                  <a:pt x="1396975" y="370248"/>
                  <a:pt x="1400101" y="376052"/>
                </a:cubicBezTo>
                <a:lnTo>
                  <a:pt x="1401775" y="376052"/>
                </a:lnTo>
                <a:cubicBezTo>
                  <a:pt x="1399543" y="363550"/>
                  <a:pt x="1398426" y="339663"/>
                  <a:pt x="1398426" y="304391"/>
                </a:cubicBezTo>
                <a:lnTo>
                  <a:pt x="1398426" y="8707"/>
                </a:lnTo>
                <a:lnTo>
                  <a:pt x="1503239" y="8707"/>
                </a:lnTo>
                <a:lnTo>
                  <a:pt x="1503239" y="527410"/>
                </a:lnTo>
                <a:lnTo>
                  <a:pt x="1390055" y="527410"/>
                </a:lnTo>
                <a:lnTo>
                  <a:pt x="1170384" y="191877"/>
                </a:lnTo>
                <a:cubicBezTo>
                  <a:pt x="1158999" y="174464"/>
                  <a:pt x="1150739" y="160400"/>
                  <a:pt x="1145605" y="149684"/>
                </a:cubicBezTo>
                <a:lnTo>
                  <a:pt x="1143930" y="149684"/>
                </a:lnTo>
                <a:cubicBezTo>
                  <a:pt x="1145939" y="167544"/>
                  <a:pt x="1146944" y="195114"/>
                  <a:pt x="1146944" y="232396"/>
                </a:cubicBezTo>
                <a:lnTo>
                  <a:pt x="1146944" y="527410"/>
                </a:lnTo>
                <a:lnTo>
                  <a:pt x="1042132" y="527410"/>
                </a:lnTo>
                <a:close/>
                <a:moveTo>
                  <a:pt x="3627090" y="0"/>
                </a:moveTo>
                <a:cubicBezTo>
                  <a:pt x="3677766" y="0"/>
                  <a:pt x="3720294" y="6586"/>
                  <a:pt x="3754673" y="19757"/>
                </a:cubicBezTo>
                <a:lnTo>
                  <a:pt x="3754673" y="123565"/>
                </a:lnTo>
                <a:cubicBezTo>
                  <a:pt x="3719847" y="99901"/>
                  <a:pt x="3679106" y="88069"/>
                  <a:pt x="3632448" y="88069"/>
                </a:cubicBezTo>
                <a:cubicBezTo>
                  <a:pt x="3605212" y="88069"/>
                  <a:pt x="3583446" y="93037"/>
                  <a:pt x="3567150" y="102971"/>
                </a:cubicBezTo>
                <a:cubicBezTo>
                  <a:pt x="3550853" y="112905"/>
                  <a:pt x="3542705" y="126244"/>
                  <a:pt x="3542705" y="142987"/>
                </a:cubicBezTo>
                <a:cubicBezTo>
                  <a:pt x="3542705" y="156382"/>
                  <a:pt x="3548286" y="168716"/>
                  <a:pt x="3559448" y="179989"/>
                </a:cubicBezTo>
                <a:cubicBezTo>
                  <a:pt x="3570610" y="191263"/>
                  <a:pt x="3598180" y="206499"/>
                  <a:pt x="3642159" y="225698"/>
                </a:cubicBezTo>
                <a:cubicBezTo>
                  <a:pt x="3693728" y="247799"/>
                  <a:pt x="3729168" y="271128"/>
                  <a:pt x="3748478" y="295685"/>
                </a:cubicBezTo>
                <a:cubicBezTo>
                  <a:pt x="3767789" y="320241"/>
                  <a:pt x="3777444" y="349486"/>
                  <a:pt x="3777444" y="383419"/>
                </a:cubicBezTo>
                <a:cubicBezTo>
                  <a:pt x="3777444" y="433202"/>
                  <a:pt x="3759808" y="471153"/>
                  <a:pt x="3724535" y="497272"/>
                </a:cubicBezTo>
                <a:cubicBezTo>
                  <a:pt x="3689263" y="523392"/>
                  <a:pt x="3639145" y="536451"/>
                  <a:pt x="3574182" y="536451"/>
                </a:cubicBezTo>
                <a:cubicBezTo>
                  <a:pt x="3514799" y="536451"/>
                  <a:pt x="3466133" y="526852"/>
                  <a:pt x="3428181" y="507653"/>
                </a:cubicBezTo>
                <a:lnTo>
                  <a:pt x="3428181" y="396813"/>
                </a:lnTo>
                <a:cubicBezTo>
                  <a:pt x="3469928" y="431416"/>
                  <a:pt x="3517367" y="448717"/>
                  <a:pt x="3570498" y="448717"/>
                </a:cubicBezTo>
                <a:cubicBezTo>
                  <a:pt x="3600636" y="448717"/>
                  <a:pt x="3623295" y="443527"/>
                  <a:pt x="3638476" y="433146"/>
                </a:cubicBezTo>
                <a:cubicBezTo>
                  <a:pt x="3653656" y="422765"/>
                  <a:pt x="3661246" y="409427"/>
                  <a:pt x="3661246" y="393130"/>
                </a:cubicBezTo>
                <a:cubicBezTo>
                  <a:pt x="3661246" y="379066"/>
                  <a:pt x="3655219" y="365783"/>
                  <a:pt x="3643164" y="353281"/>
                </a:cubicBezTo>
                <a:cubicBezTo>
                  <a:pt x="3631109" y="340780"/>
                  <a:pt x="3599297" y="323813"/>
                  <a:pt x="3547728" y="302382"/>
                </a:cubicBezTo>
                <a:cubicBezTo>
                  <a:pt x="3466691" y="268003"/>
                  <a:pt x="3426172" y="217996"/>
                  <a:pt x="3426172" y="152363"/>
                </a:cubicBezTo>
                <a:cubicBezTo>
                  <a:pt x="3426172" y="104143"/>
                  <a:pt x="3444534" y="66694"/>
                  <a:pt x="3481257" y="40017"/>
                </a:cubicBezTo>
                <a:cubicBezTo>
                  <a:pt x="3517981" y="13339"/>
                  <a:pt x="3566592" y="0"/>
                  <a:pt x="3627090" y="0"/>
                </a:cubicBezTo>
                <a:close/>
                <a:moveTo>
                  <a:pt x="706859" y="0"/>
                </a:moveTo>
                <a:cubicBezTo>
                  <a:pt x="780976" y="0"/>
                  <a:pt x="840637" y="24669"/>
                  <a:pt x="885844" y="74005"/>
                </a:cubicBezTo>
                <a:cubicBezTo>
                  <a:pt x="931050" y="123342"/>
                  <a:pt x="953653" y="186742"/>
                  <a:pt x="953653" y="264208"/>
                </a:cubicBezTo>
                <a:cubicBezTo>
                  <a:pt x="953653" y="345021"/>
                  <a:pt x="930157" y="410599"/>
                  <a:pt x="883165" y="460940"/>
                </a:cubicBezTo>
                <a:cubicBezTo>
                  <a:pt x="836172" y="511281"/>
                  <a:pt x="774613" y="536451"/>
                  <a:pt x="698488" y="536451"/>
                </a:cubicBezTo>
                <a:cubicBezTo>
                  <a:pt x="624148" y="536451"/>
                  <a:pt x="563761" y="512062"/>
                  <a:pt x="517327" y="463284"/>
                </a:cubicBezTo>
                <a:cubicBezTo>
                  <a:pt x="470892" y="414505"/>
                  <a:pt x="447675" y="351718"/>
                  <a:pt x="447675" y="274923"/>
                </a:cubicBezTo>
                <a:cubicBezTo>
                  <a:pt x="447675" y="193663"/>
                  <a:pt x="471394" y="127527"/>
                  <a:pt x="518833" y="76517"/>
                </a:cubicBezTo>
                <a:cubicBezTo>
                  <a:pt x="566272" y="25506"/>
                  <a:pt x="628948" y="0"/>
                  <a:pt x="706859" y="0"/>
                </a:cubicBezTo>
                <a:close/>
                <a:moveTo>
                  <a:pt x="275258" y="0"/>
                </a:moveTo>
                <a:cubicBezTo>
                  <a:pt x="325934" y="0"/>
                  <a:pt x="368350" y="6586"/>
                  <a:pt x="402506" y="19757"/>
                </a:cubicBezTo>
                <a:lnTo>
                  <a:pt x="402506" y="126579"/>
                </a:lnTo>
                <a:cubicBezTo>
                  <a:pt x="367457" y="106040"/>
                  <a:pt x="327720" y="95771"/>
                  <a:pt x="283295" y="95771"/>
                </a:cubicBezTo>
                <a:cubicBezTo>
                  <a:pt x="232618" y="95771"/>
                  <a:pt x="192100" y="111956"/>
                  <a:pt x="161739" y="144326"/>
                </a:cubicBezTo>
                <a:cubicBezTo>
                  <a:pt x="131378" y="176697"/>
                  <a:pt x="116198" y="219001"/>
                  <a:pt x="116198" y="271240"/>
                </a:cubicBezTo>
                <a:cubicBezTo>
                  <a:pt x="116198" y="322139"/>
                  <a:pt x="130597" y="363104"/>
                  <a:pt x="159395" y="394135"/>
                </a:cubicBezTo>
                <a:cubicBezTo>
                  <a:pt x="188193" y="425165"/>
                  <a:pt x="227149" y="440681"/>
                  <a:pt x="276262" y="440681"/>
                </a:cubicBezTo>
                <a:cubicBezTo>
                  <a:pt x="322474" y="440681"/>
                  <a:pt x="364554" y="429518"/>
                  <a:pt x="402506" y="407194"/>
                </a:cubicBezTo>
                <a:lnTo>
                  <a:pt x="402506" y="508658"/>
                </a:lnTo>
                <a:cubicBezTo>
                  <a:pt x="364778" y="527187"/>
                  <a:pt x="315553" y="536451"/>
                  <a:pt x="254831" y="536451"/>
                </a:cubicBezTo>
                <a:cubicBezTo>
                  <a:pt x="176696" y="536451"/>
                  <a:pt x="114691" y="513067"/>
                  <a:pt x="68814" y="466298"/>
                </a:cubicBezTo>
                <a:cubicBezTo>
                  <a:pt x="22938" y="419528"/>
                  <a:pt x="0" y="357188"/>
                  <a:pt x="0" y="279276"/>
                </a:cubicBezTo>
                <a:cubicBezTo>
                  <a:pt x="0" y="197346"/>
                  <a:pt x="25617" y="130318"/>
                  <a:pt x="76851" y="78191"/>
                </a:cubicBezTo>
                <a:cubicBezTo>
                  <a:pt x="128085" y="26064"/>
                  <a:pt x="194221" y="0"/>
                  <a:pt x="275258" y="0"/>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00">
              <a:latin typeface="微软雅黑" panose="020B0503020204020204" charset="-122"/>
              <a:ea typeface="微软雅黑" panose="020B0503020204020204" charset="-122"/>
            </a:endParaRPr>
          </a:p>
        </p:txBody>
      </p:sp>
      <p:grpSp>
        <p:nvGrpSpPr>
          <p:cNvPr id="30" name="组合 29"/>
          <p:cNvGrpSpPr/>
          <p:nvPr>
            <p:custDataLst>
              <p:tags r:id="rId4"/>
            </p:custDataLst>
          </p:nvPr>
        </p:nvGrpSpPr>
        <p:grpSpPr>
          <a:xfrm>
            <a:off x="4761230" y="1925320"/>
            <a:ext cx="7056369" cy="1620833"/>
            <a:chOff x="10627" y="3019"/>
            <a:chExt cx="7983" cy="1709"/>
          </a:xfrm>
        </p:grpSpPr>
        <p:sp>
          <p:nvSpPr>
            <p:cNvPr id="2" name="矩形: 圆角 4"/>
            <p:cNvSpPr/>
            <p:nvPr>
              <p:custDataLst>
                <p:tags r:id="rId5"/>
              </p:custDataLst>
            </p:nvPr>
          </p:nvSpPr>
          <p:spPr>
            <a:xfrm>
              <a:off x="10627" y="3019"/>
              <a:ext cx="7983" cy="1709"/>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3600">
                <a:latin typeface="微软雅黑" panose="020B0503020204020204" charset="-122"/>
                <a:ea typeface="微软雅黑" panose="020B0503020204020204" charset="-122"/>
                <a:sym typeface="+mn-ea"/>
              </a:endParaRPr>
            </a:p>
          </p:txBody>
        </p:sp>
        <p:sp>
          <p:nvSpPr>
            <p:cNvPr id="3" name="任意多边形: 形状 18"/>
            <p:cNvSpPr/>
            <p:nvPr>
              <p:custDataLst>
                <p:tags r:id="rId6"/>
              </p:custDataLst>
            </p:nvPr>
          </p:nvSpPr>
          <p:spPr>
            <a:xfrm flipH="1">
              <a:off x="10627" y="3141"/>
              <a:ext cx="1970" cy="1468"/>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000">
                <a:latin typeface="微软雅黑" panose="020B0503020204020204" charset="-122"/>
                <a:ea typeface="微软雅黑" panose="020B0503020204020204" charset="-122"/>
                <a:sym typeface="+mn-ea"/>
              </a:endParaRPr>
            </a:p>
          </p:txBody>
        </p:sp>
        <p:sp>
          <p:nvSpPr>
            <p:cNvPr id="6" name="项标题"/>
            <p:cNvSpPr txBox="1"/>
            <p:nvPr>
              <p:custDataLst>
                <p:tags r:id="rId7"/>
              </p:custDataLst>
            </p:nvPr>
          </p:nvSpPr>
          <p:spPr>
            <a:xfrm>
              <a:off x="13160" y="3234"/>
              <a:ext cx="5139" cy="128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4800" b="1" spc="300" dirty="0">
                  <a:solidFill>
                    <a:srgbClr val="44546A"/>
                  </a:solidFill>
                  <a:latin typeface="微软雅黑" panose="020B0503020204020204" charset="-122"/>
                  <a:ea typeface="微软雅黑" panose="020B0503020204020204" charset="-122"/>
                  <a:sym typeface="+mn-ea"/>
                </a:rPr>
                <a:t>产业链</a:t>
              </a:r>
              <a:r>
                <a:rPr lang="zh-CN" altLang="en-US" sz="4800" b="1" spc="300" dirty="0">
                  <a:solidFill>
                    <a:srgbClr val="44546A"/>
                  </a:solidFill>
                  <a:latin typeface="微软雅黑" panose="020B0503020204020204" charset="-122"/>
                  <a:ea typeface="微软雅黑" panose="020B0503020204020204" charset="-122"/>
                  <a:sym typeface="+mn-ea"/>
                </a:rPr>
                <a:t>上游</a:t>
              </a:r>
              <a:endParaRPr lang="zh-CN" altLang="en-US" sz="4800" b="1" spc="300" dirty="0">
                <a:solidFill>
                  <a:srgbClr val="44546A"/>
                </a:solidFill>
                <a:latin typeface="微软雅黑" panose="020B0503020204020204" charset="-122"/>
                <a:ea typeface="微软雅黑" panose="020B0503020204020204" charset="-122"/>
                <a:sym typeface="+mn-ea"/>
              </a:endParaRPr>
            </a:p>
          </p:txBody>
        </p:sp>
        <p:sp>
          <p:nvSpPr>
            <p:cNvPr id="7" name="序号"/>
            <p:cNvSpPr txBox="1"/>
            <p:nvPr>
              <p:custDataLst>
                <p:tags r:id="rId8"/>
              </p:custDataLst>
            </p:nvPr>
          </p:nvSpPr>
          <p:spPr>
            <a:xfrm>
              <a:off x="10961" y="3234"/>
              <a:ext cx="1734" cy="128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000" b="1" dirty="0">
                  <a:solidFill>
                    <a:schemeClr val="accent1"/>
                  </a:solidFill>
                  <a:latin typeface="微软雅黑" panose="020B0503020204020204" charset="-122"/>
                  <a:ea typeface="微软雅黑" panose="020B0503020204020204" charset="-122"/>
                </a:rPr>
                <a:t>01</a:t>
              </a:r>
              <a:endParaRPr lang="en-US" sz="6000" b="1" dirty="0">
                <a:solidFill>
                  <a:schemeClr val="accent1"/>
                </a:solidFill>
                <a:latin typeface="微软雅黑" panose="020B0503020204020204" charset="-122"/>
                <a:ea typeface="微软雅黑" panose="020B0503020204020204" charset="-122"/>
              </a:endParaRPr>
            </a:p>
          </p:txBody>
        </p:sp>
        <p:cxnSp>
          <p:nvCxnSpPr>
            <p:cNvPr id="34" name="直接连接符 33"/>
            <p:cNvCxnSpPr/>
            <p:nvPr>
              <p:custDataLst>
                <p:tags r:id="rId9"/>
              </p:custDataLst>
            </p:nvPr>
          </p:nvCxnSpPr>
          <p:spPr>
            <a:xfrm>
              <a:off x="12789" y="3652"/>
              <a:ext cx="0" cy="44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33" name="组合 132"/>
          <p:cNvGrpSpPr/>
          <p:nvPr/>
        </p:nvGrpSpPr>
        <p:grpSpPr>
          <a:xfrm>
            <a:off x="8975725" y="274955"/>
            <a:ext cx="2840990" cy="366395"/>
            <a:chOff x="11064" y="247"/>
            <a:chExt cx="7750" cy="814"/>
          </a:xfrm>
        </p:grpSpPr>
        <p:grpSp>
          <p:nvGrpSpPr>
            <p:cNvPr id="134" name="组合 10"/>
            <p:cNvGrpSpPr/>
            <p:nvPr/>
          </p:nvGrpSpPr>
          <p:grpSpPr>
            <a:xfrm>
              <a:off x="12344" y="247"/>
              <a:ext cx="6376" cy="656"/>
              <a:chOff x="6697011" y="412203"/>
              <a:chExt cx="3672216" cy="415778"/>
            </a:xfrm>
          </p:grpSpPr>
          <p:pic>
            <p:nvPicPr>
              <p:cNvPr id="135" name="Picture 3" descr="F:\中关村信息谷\信息谷资料\信息谷VI\logo-png.png"/>
              <p:cNvPicPr>
                <a:picLocks noChangeAspect="1" noChangeArrowheads="1"/>
              </p:cNvPicPr>
              <p:nvPr/>
            </p:nvPicPr>
            <p:blipFill>
              <a:blip r:embed="rId10" cstate="print"/>
              <a:srcRect/>
              <a:stretch>
                <a:fillRect/>
              </a:stretch>
            </p:blipFill>
            <p:spPr bwMode="auto">
              <a:xfrm>
                <a:off x="8713227" y="467941"/>
                <a:ext cx="1656000" cy="311029"/>
              </a:xfrm>
              <a:prstGeom prst="rect">
                <a:avLst/>
              </a:prstGeom>
              <a:noFill/>
            </p:spPr>
          </p:pic>
          <p:pic>
            <p:nvPicPr>
              <p:cNvPr id="151" name="Picture 3" descr="F:\中关村信息谷\信息谷资料\信息谷VI\PPT\LOGO02.png"/>
              <p:cNvPicPr>
                <a:picLocks noChangeAspect="1" noChangeArrowheads="1"/>
              </p:cNvPicPr>
              <p:nvPr/>
            </p:nvPicPr>
            <p:blipFill>
              <a:blip r:embed="rId11" cstate="print"/>
              <a:srcRect/>
              <a:stretch>
                <a:fillRect/>
              </a:stretch>
            </p:blipFill>
            <p:spPr bwMode="auto">
              <a:xfrm>
                <a:off x="6697011" y="412203"/>
                <a:ext cx="1728000" cy="415778"/>
              </a:xfrm>
              <a:prstGeom prst="rect">
                <a:avLst/>
              </a:prstGeom>
              <a:noFill/>
            </p:spPr>
          </p:pic>
        </p:grpSp>
        <p:pic>
          <p:nvPicPr>
            <p:cNvPr id="175" name="Picture 3" descr="F:\中关村信息谷\信息谷资料\信息谷VI\PPT\边条03.png"/>
            <p:cNvPicPr>
              <a:picLocks noChangeAspect="1" noChangeArrowheads="1"/>
            </p:cNvPicPr>
            <p:nvPr/>
          </p:nvPicPr>
          <p:blipFill>
            <a:blip r:embed="rId12" cstate="print"/>
            <a:srcRect/>
            <a:stretch>
              <a:fillRect/>
            </a:stretch>
          </p:blipFill>
          <p:spPr bwMode="auto">
            <a:xfrm flipV="1">
              <a:off x="11064" y="941"/>
              <a:ext cx="7751" cy="120"/>
            </a:xfrm>
            <a:prstGeom prst="rect">
              <a:avLst/>
            </a:prstGeom>
            <a:noFill/>
          </p:spPr>
        </p:pic>
      </p:grpSp>
      <p:grpSp>
        <p:nvGrpSpPr>
          <p:cNvPr id="31" name="组合 30"/>
          <p:cNvGrpSpPr/>
          <p:nvPr/>
        </p:nvGrpSpPr>
        <p:grpSpPr>
          <a:xfrm>
            <a:off x="7747635" y="3919855"/>
            <a:ext cx="3423194" cy="773247"/>
            <a:chOff x="10626" y="5184"/>
            <a:chExt cx="8248" cy="1709"/>
          </a:xfrm>
        </p:grpSpPr>
        <p:sp>
          <p:nvSpPr>
            <p:cNvPr id="18" name="矩形: 圆角 49"/>
            <p:cNvSpPr/>
            <p:nvPr>
              <p:custDataLst>
                <p:tags r:id="rId13"/>
              </p:custDataLst>
            </p:nvPr>
          </p:nvSpPr>
          <p:spPr>
            <a:xfrm>
              <a:off x="10626" y="5184"/>
              <a:ext cx="7983" cy="1709"/>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600">
                <a:latin typeface="微软雅黑" panose="020B0503020204020204" charset="-122"/>
                <a:ea typeface="微软雅黑" panose="020B0503020204020204" charset="-122"/>
                <a:sym typeface="+mn-ea"/>
              </a:endParaRPr>
            </a:p>
          </p:txBody>
        </p:sp>
        <p:sp>
          <p:nvSpPr>
            <p:cNvPr id="19" name="任意多边形: 形状 50"/>
            <p:cNvSpPr/>
            <p:nvPr>
              <p:custDataLst>
                <p:tags r:id="rId14"/>
              </p:custDataLst>
            </p:nvPr>
          </p:nvSpPr>
          <p:spPr>
            <a:xfrm flipH="1">
              <a:off x="10626" y="5306"/>
              <a:ext cx="1970" cy="1468"/>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20" name="项标题"/>
            <p:cNvSpPr txBox="1"/>
            <p:nvPr>
              <p:custDataLst>
                <p:tags r:id="rId15"/>
              </p:custDataLst>
            </p:nvPr>
          </p:nvSpPr>
          <p:spPr>
            <a:xfrm>
              <a:off x="13860" y="5399"/>
              <a:ext cx="5014" cy="128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dirty="0">
                  <a:solidFill>
                    <a:srgbClr val="44546A"/>
                  </a:solidFill>
                  <a:latin typeface="微软雅黑" panose="020B0503020204020204" charset="-122"/>
                  <a:ea typeface="微软雅黑" panose="020B0503020204020204" charset="-122"/>
                  <a:sym typeface="+mn-ea"/>
                </a:rPr>
                <a:t>产业链中游</a:t>
              </a:r>
              <a:endParaRPr lang="zh-CN" altLang="en-US" sz="2400" b="1" spc="300" dirty="0">
                <a:solidFill>
                  <a:srgbClr val="44546A"/>
                </a:solidFill>
                <a:latin typeface="微软雅黑" panose="020B0503020204020204" charset="-122"/>
                <a:ea typeface="微软雅黑" panose="020B0503020204020204" charset="-122"/>
                <a:sym typeface="+mn-ea"/>
              </a:endParaRPr>
            </a:p>
          </p:txBody>
        </p:sp>
        <p:sp>
          <p:nvSpPr>
            <p:cNvPr id="28" name="序号"/>
            <p:cNvSpPr txBox="1"/>
            <p:nvPr>
              <p:custDataLst>
                <p:tags r:id="rId16"/>
              </p:custDataLst>
            </p:nvPr>
          </p:nvSpPr>
          <p:spPr>
            <a:xfrm>
              <a:off x="10961" y="5399"/>
              <a:ext cx="1734" cy="128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200" b="1" dirty="0">
                  <a:solidFill>
                    <a:schemeClr val="accent1"/>
                  </a:solidFill>
                  <a:latin typeface="微软雅黑" panose="020B0503020204020204" charset="-122"/>
                  <a:ea typeface="微软雅黑" panose="020B0503020204020204" charset="-122"/>
                </a:rPr>
                <a:t>02</a:t>
              </a:r>
              <a:endParaRPr lang="en-US" sz="3200" b="1" dirty="0">
                <a:solidFill>
                  <a:schemeClr val="accent1"/>
                </a:solidFill>
                <a:latin typeface="微软雅黑" panose="020B0503020204020204" charset="-122"/>
                <a:ea typeface="微软雅黑" panose="020B0503020204020204" charset="-122"/>
              </a:endParaRPr>
            </a:p>
          </p:txBody>
        </p:sp>
        <p:cxnSp>
          <p:nvCxnSpPr>
            <p:cNvPr id="29" name="直接连接符 28"/>
            <p:cNvCxnSpPr/>
            <p:nvPr>
              <p:custDataLst>
                <p:tags r:id="rId17"/>
              </p:custDataLst>
            </p:nvPr>
          </p:nvCxnSpPr>
          <p:spPr>
            <a:xfrm>
              <a:off x="13232" y="5817"/>
              <a:ext cx="0" cy="44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spTree>
    <p:custDataLst>
      <p:tags r:id="rId1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 name="圆角矩形 58"/>
          <p:cNvSpPr/>
          <p:nvPr/>
        </p:nvSpPr>
        <p:spPr>
          <a:xfrm>
            <a:off x="8991600" y="1441450"/>
            <a:ext cx="2821940" cy="1209040"/>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55" name="组合 54"/>
          <p:cNvGrpSpPr/>
          <p:nvPr/>
        </p:nvGrpSpPr>
        <p:grpSpPr>
          <a:xfrm>
            <a:off x="498475" y="189865"/>
            <a:ext cx="9246870" cy="891540"/>
            <a:chOff x="1128" y="719"/>
            <a:chExt cx="14562" cy="1404"/>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3614" cy="1404"/>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生命健康产业链价值分布</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创新能力决定</a:t>
              </a:r>
              <a:r>
                <a:rPr lang="zh-CN" altLang="en-US" sz="2000" cap="all" noProof="0" dirty="0">
                  <a:ln>
                    <a:noFill/>
                  </a:ln>
                  <a:solidFill>
                    <a:srgbClr val="1678CC"/>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产业高度</a:t>
              </a: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，产品能力决定</a:t>
              </a:r>
              <a:r>
                <a:rPr lang="zh-CN" altLang="en-US" sz="2000" cap="all" noProof="0" dirty="0">
                  <a:ln>
                    <a:noFill/>
                  </a:ln>
                  <a:solidFill>
                    <a:srgbClr val="1678CC"/>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产业价值</a:t>
              </a: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，场景能力决定</a:t>
              </a:r>
              <a:r>
                <a:rPr lang="zh-CN" altLang="en-US" sz="2000" cap="all" noProof="0" dirty="0">
                  <a:ln>
                    <a:noFill/>
                  </a:ln>
                  <a:solidFill>
                    <a:srgbClr val="1678CC"/>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市场规模</a:t>
              </a:r>
              <a:endParaRPr lang="zh-CN" altLang="en-US" sz="2000" cap="all" noProof="0" dirty="0">
                <a:ln>
                  <a:noFill/>
                </a:ln>
                <a:solidFill>
                  <a:srgbClr val="1678CC"/>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4" name="Rectangle 5"/>
          <p:cNvSpPr/>
          <p:nvPr/>
        </p:nvSpPr>
        <p:spPr>
          <a:xfrm>
            <a:off x="730250" y="1183640"/>
            <a:ext cx="623570" cy="4403725"/>
          </a:xfrm>
          <a:prstGeom prst="rect">
            <a:avLst/>
          </a:prstGeom>
          <a:gradFill>
            <a:gsLst>
              <a:gs pos="0">
                <a:srgbClr val="355ABF"/>
              </a:gs>
              <a:gs pos="100000">
                <a:srgbClr val="034373">
                  <a:alpha val="0"/>
                </a:srgbClr>
              </a:gs>
            </a:gsLst>
            <a:lin ang="5400000" scaled="0"/>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p>
            <a:pPr algn="dist">
              <a:lnSpc>
                <a:spcPct val="160000"/>
              </a:lnSpc>
            </a:pPr>
            <a:r>
              <a:rPr lang="zh-CN" altLang="en-US" sz="3200" b="1" cap="all" noProof="0" dirty="0">
                <a:ln>
                  <a:noFill/>
                </a:ln>
                <a:solidFill>
                  <a:schemeClr val="bg1"/>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生命健康</a:t>
            </a:r>
            <a:endParaRPr lang="zh-CN" altLang="en-US" sz="3200" b="1" cap="all" noProof="0" dirty="0">
              <a:ln>
                <a:noFill/>
              </a:ln>
              <a:solidFill>
                <a:schemeClr val="bg1"/>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5" name="AutoShape 103"/>
          <p:cNvSpPr>
            <a:spLocks noChangeArrowheads="1"/>
          </p:cNvSpPr>
          <p:nvPr/>
        </p:nvSpPr>
        <p:spPr bwMode="auto">
          <a:xfrm>
            <a:off x="1419225" y="1183640"/>
            <a:ext cx="7398385" cy="398780"/>
          </a:xfrm>
          <a:prstGeom prst="homePlate">
            <a:avLst>
              <a:gd name="adj" fmla="val 26494"/>
            </a:avLst>
          </a:prstGeom>
          <a:solidFill>
            <a:srgbClr val="355ABF"/>
          </a:solidFill>
        </p:spPr>
        <p:style>
          <a:lnRef idx="0">
            <a:srgbClr val="FFFFFF"/>
          </a:lnRef>
          <a:fillRef idx="1">
            <a:schemeClr val="accent1"/>
          </a:fillRef>
          <a:effectRef idx="0">
            <a:srgbClr val="FFFFFF"/>
          </a:effectRef>
          <a:fontRef idx="minor">
            <a:schemeClr val="lt1"/>
          </a:fontRef>
        </p:style>
        <p:txBody>
          <a:bodyPr lIns="182880" tIns="91440" bIns="91440" anchor="ctr"/>
          <a:p>
            <a:pPr algn="ctr" eaLnBrk="0" hangingPunct="0"/>
            <a:r>
              <a:rPr lang="zh-CN" altLang="en-US" sz="1600" b="1" dirty="0" smtClean="0">
                <a:solidFill>
                  <a:schemeClr val="bg1"/>
                </a:solidFill>
                <a:latin typeface="微软雅黑" panose="020B0503020204020204" charset="-122"/>
                <a:ea typeface="微软雅黑" panose="020B0503020204020204" charset="-122"/>
              </a:rPr>
              <a:t>上游</a:t>
            </a:r>
            <a:r>
              <a:rPr lang="en-US" altLang="zh-CN" sz="1600" b="1" dirty="0" smtClean="0">
                <a:solidFill>
                  <a:schemeClr val="bg1"/>
                </a:solidFill>
                <a:latin typeface="微软雅黑" panose="020B0503020204020204" charset="-122"/>
                <a:ea typeface="微软雅黑" panose="020B0503020204020204" charset="-122"/>
              </a:rPr>
              <a:t>：创新能力基础</a:t>
            </a:r>
            <a:endParaRPr lang="en-US" altLang="zh-CN" sz="1600" b="1" dirty="0" smtClean="0">
              <a:solidFill>
                <a:schemeClr val="bg1"/>
              </a:solidFill>
              <a:latin typeface="微软雅黑" panose="020B0503020204020204" charset="-122"/>
              <a:ea typeface="微软雅黑" panose="020B0503020204020204" charset="-122"/>
            </a:endParaRPr>
          </a:p>
        </p:txBody>
      </p:sp>
      <p:sp>
        <p:nvSpPr>
          <p:cNvPr id="249" name="TextBox 21"/>
          <p:cNvSpPr txBox="1"/>
          <p:nvPr/>
        </p:nvSpPr>
        <p:spPr>
          <a:xfrm>
            <a:off x="1790065" y="1620520"/>
            <a:ext cx="6710680" cy="320040"/>
          </a:xfrm>
          <a:prstGeom prst="rect">
            <a:avLst/>
          </a:prstGeom>
          <a:solidFill>
            <a:schemeClr val="bg1"/>
          </a:solidFill>
          <a:ln w="12700" cap="flat" cmpd="sng">
            <a:solidFill>
              <a:srgbClr val="0070C0"/>
            </a:solidFill>
            <a:prstDash val="solid"/>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sz="1600" b="0" dirty="0">
                <a:solidFill>
                  <a:srgbClr val="216BFF"/>
                </a:solidFill>
                <a:effectLst/>
                <a:latin typeface="微软雅黑" panose="020B0503020204020204" charset="-122"/>
                <a:ea typeface="微软雅黑" panose="020B0503020204020204" charset="-122"/>
              </a:rPr>
              <a:t>生命健康产业创新源头</a:t>
            </a:r>
            <a:endParaRPr lang="zh-CN" altLang="en-US" sz="1600" b="0" dirty="0">
              <a:solidFill>
                <a:srgbClr val="216BFF"/>
              </a:solidFill>
              <a:effectLst/>
              <a:latin typeface="微软雅黑" panose="020B0503020204020204" charset="-122"/>
              <a:ea typeface="微软雅黑" panose="020B0503020204020204" charset="-122"/>
            </a:endParaRPr>
          </a:p>
        </p:txBody>
      </p:sp>
      <p:sp>
        <p:nvSpPr>
          <p:cNvPr id="13" name="矩形: 圆角 1"/>
          <p:cNvSpPr/>
          <p:nvPr/>
        </p:nvSpPr>
        <p:spPr>
          <a:xfrm>
            <a:off x="1435735" y="1993265"/>
            <a:ext cx="3761105" cy="678815"/>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p>
            <a:pPr algn="ctr"/>
            <a:endParaRPr lang="zh-CN" altLang="en-US">
              <a:solidFill>
                <a:srgbClr val="FFFFFF"/>
              </a:solidFill>
              <a:latin typeface="思源黑体 CN Regular" charset="0"/>
              <a:ea typeface="思源黑体 CN Regular" charset="0"/>
            </a:endParaRPr>
          </a:p>
        </p:txBody>
      </p:sp>
      <p:sp>
        <p:nvSpPr>
          <p:cNvPr id="6" name="文本框 5"/>
          <p:cNvSpPr txBox="1"/>
          <p:nvPr/>
        </p:nvSpPr>
        <p:spPr>
          <a:xfrm>
            <a:off x="1532255" y="2032000"/>
            <a:ext cx="4457700" cy="306705"/>
          </a:xfrm>
          <a:prstGeom prst="rect">
            <a:avLst/>
          </a:prstGeom>
          <a:noFill/>
        </p:spPr>
        <p:txBody>
          <a:bodyPr wrap="square" rtlCol="0">
            <a:spAutoFit/>
          </a:bodyPr>
          <a:p>
            <a:r>
              <a:rPr lang="zh-CN" altLang="en-US" sz="1400" b="1">
                <a:latin typeface="微软雅黑" panose="020B0503020204020204" charset="-122"/>
                <a:ea typeface="微软雅黑" panose="020B0503020204020204" charset="-122"/>
              </a:rPr>
              <a:t>主要环节</a:t>
            </a:r>
            <a:endParaRPr lang="en-US" altLang="zh-CN" sz="1400" b="1">
              <a:latin typeface="微软雅黑" panose="020B0503020204020204" charset="-122"/>
              <a:ea typeface="微软雅黑" panose="020B0503020204020204" charset="-122"/>
            </a:endParaRPr>
          </a:p>
        </p:txBody>
      </p:sp>
      <p:sp>
        <p:nvSpPr>
          <p:cNvPr id="60" name="TextBox 21"/>
          <p:cNvSpPr txBox="1"/>
          <p:nvPr/>
        </p:nvSpPr>
        <p:spPr>
          <a:xfrm>
            <a:off x="2544445" y="2044065"/>
            <a:ext cx="718820" cy="2819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生物原料</a:t>
            </a:r>
            <a:endParaRPr lang="zh-CN" altLang="en-US" sz="1000" dirty="0">
              <a:solidFill>
                <a:schemeClr val="bg1"/>
              </a:solidFill>
              <a:latin typeface="微软雅黑" panose="020B0503020204020204" charset="-122"/>
              <a:ea typeface="微软雅黑" panose="020B0503020204020204" charset="-122"/>
            </a:endParaRPr>
          </a:p>
        </p:txBody>
      </p:sp>
      <p:sp>
        <p:nvSpPr>
          <p:cNvPr id="8" name="TextBox 21"/>
          <p:cNvSpPr txBox="1"/>
          <p:nvPr/>
        </p:nvSpPr>
        <p:spPr>
          <a:xfrm>
            <a:off x="3319780" y="2044065"/>
            <a:ext cx="718820" cy="2819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科研仪器</a:t>
            </a:r>
            <a:endParaRPr lang="zh-CN" altLang="en-US" sz="1000" dirty="0">
              <a:solidFill>
                <a:schemeClr val="bg1"/>
              </a:solidFill>
              <a:latin typeface="微软雅黑" panose="020B0503020204020204" charset="-122"/>
              <a:ea typeface="微软雅黑" panose="020B0503020204020204" charset="-122"/>
            </a:endParaRPr>
          </a:p>
        </p:txBody>
      </p:sp>
      <p:sp>
        <p:nvSpPr>
          <p:cNvPr id="9" name="TextBox 21"/>
          <p:cNvSpPr txBox="1"/>
          <p:nvPr/>
        </p:nvSpPr>
        <p:spPr>
          <a:xfrm>
            <a:off x="4095115" y="2044065"/>
            <a:ext cx="718820" cy="2819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实验耗材</a:t>
            </a:r>
            <a:endParaRPr lang="zh-CN" altLang="en-US" sz="1000" dirty="0">
              <a:solidFill>
                <a:schemeClr val="bg1"/>
              </a:solidFill>
              <a:latin typeface="微软雅黑" panose="020B0503020204020204" charset="-122"/>
              <a:ea typeface="微软雅黑" panose="020B0503020204020204" charset="-122"/>
            </a:endParaRPr>
          </a:p>
        </p:txBody>
      </p:sp>
      <p:sp>
        <p:nvSpPr>
          <p:cNvPr id="10" name="TextBox 21"/>
          <p:cNvSpPr txBox="1"/>
          <p:nvPr/>
        </p:nvSpPr>
        <p:spPr>
          <a:xfrm>
            <a:off x="2649220" y="2351405"/>
            <a:ext cx="930275" cy="2819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CRO/CDMO</a:t>
            </a:r>
            <a:endParaRPr lang="zh-CN" altLang="en-US" sz="1000" dirty="0">
              <a:solidFill>
                <a:schemeClr val="bg1"/>
              </a:solidFill>
              <a:latin typeface="微软雅黑" panose="020B0503020204020204" charset="-122"/>
              <a:ea typeface="微软雅黑" panose="020B0503020204020204" charset="-122"/>
            </a:endParaRPr>
          </a:p>
        </p:txBody>
      </p:sp>
      <p:sp>
        <p:nvSpPr>
          <p:cNvPr id="11" name="TextBox 21"/>
          <p:cNvSpPr txBox="1"/>
          <p:nvPr/>
        </p:nvSpPr>
        <p:spPr>
          <a:xfrm>
            <a:off x="3636645" y="2351405"/>
            <a:ext cx="1087120" cy="2819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生物信息平台</a:t>
            </a:r>
            <a:endParaRPr lang="zh-CN" altLang="en-US" sz="1000" dirty="0">
              <a:solidFill>
                <a:schemeClr val="bg1"/>
              </a:solidFill>
              <a:latin typeface="微软雅黑" panose="020B0503020204020204" charset="-122"/>
              <a:ea typeface="微软雅黑" panose="020B0503020204020204" charset="-122"/>
            </a:endParaRPr>
          </a:p>
        </p:txBody>
      </p:sp>
      <p:sp>
        <p:nvSpPr>
          <p:cNvPr id="12" name="矩形: 圆角 1"/>
          <p:cNvSpPr/>
          <p:nvPr/>
        </p:nvSpPr>
        <p:spPr>
          <a:xfrm>
            <a:off x="5280025" y="2002790"/>
            <a:ext cx="3475355" cy="678815"/>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p>
            <a:pPr algn="ctr"/>
            <a:endParaRPr lang="zh-CN" altLang="en-US">
              <a:solidFill>
                <a:srgbClr val="FFFFFF"/>
              </a:solidFill>
              <a:latin typeface="思源黑体 CN Regular" charset="0"/>
              <a:ea typeface="思源黑体 CN Regular" charset="0"/>
            </a:endParaRPr>
          </a:p>
        </p:txBody>
      </p:sp>
      <p:sp>
        <p:nvSpPr>
          <p:cNvPr id="14" name="文本框 13"/>
          <p:cNvSpPr txBox="1"/>
          <p:nvPr/>
        </p:nvSpPr>
        <p:spPr>
          <a:xfrm>
            <a:off x="5341620" y="2070735"/>
            <a:ext cx="960120" cy="306705"/>
          </a:xfrm>
          <a:prstGeom prst="rect">
            <a:avLst/>
          </a:prstGeom>
          <a:noFill/>
        </p:spPr>
        <p:txBody>
          <a:bodyPr wrap="square" rtlCol="0">
            <a:spAutoFit/>
          </a:bodyPr>
          <a:p>
            <a:r>
              <a:rPr sz="1400" b="1">
                <a:latin typeface="微软雅黑" panose="020B0503020204020204" charset="-122"/>
                <a:ea typeface="微软雅黑" panose="020B0503020204020204" charset="-122"/>
              </a:rPr>
              <a:t>核心特征</a:t>
            </a:r>
            <a:endParaRPr sz="1400" b="1">
              <a:latin typeface="微软雅黑" panose="020B0503020204020204" charset="-122"/>
              <a:ea typeface="微软雅黑" panose="020B0503020204020204" charset="-122"/>
            </a:endParaRPr>
          </a:p>
        </p:txBody>
      </p:sp>
      <p:sp>
        <p:nvSpPr>
          <p:cNvPr id="15" name="TextBox 21"/>
          <p:cNvSpPr txBox="1"/>
          <p:nvPr/>
        </p:nvSpPr>
        <p:spPr>
          <a:xfrm>
            <a:off x="6385560" y="2044700"/>
            <a:ext cx="920115" cy="281940"/>
          </a:xfrm>
          <a:prstGeom prst="rect">
            <a:avLst/>
          </a:prstGeom>
          <a:solidFill>
            <a:schemeClr val="accent2">
              <a:lumMod val="75000"/>
            </a:schemeClr>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技术壁垒高</a:t>
            </a:r>
            <a:endParaRPr lang="zh-CN" altLang="en-US" sz="1000" dirty="0">
              <a:solidFill>
                <a:schemeClr val="bg1"/>
              </a:solidFill>
              <a:latin typeface="微软雅黑" panose="020B0503020204020204" charset="-122"/>
              <a:ea typeface="微软雅黑" panose="020B0503020204020204" charset="-122"/>
            </a:endParaRPr>
          </a:p>
        </p:txBody>
      </p:sp>
      <p:sp>
        <p:nvSpPr>
          <p:cNvPr id="16" name="TextBox 21"/>
          <p:cNvSpPr txBox="1"/>
          <p:nvPr/>
        </p:nvSpPr>
        <p:spPr>
          <a:xfrm>
            <a:off x="7446010" y="2035175"/>
            <a:ext cx="929640" cy="281940"/>
          </a:xfrm>
          <a:prstGeom prst="rect">
            <a:avLst/>
          </a:prstGeom>
          <a:solidFill>
            <a:schemeClr val="accent2">
              <a:lumMod val="75000"/>
            </a:schemeClr>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验证周期长</a:t>
            </a:r>
            <a:endParaRPr lang="zh-CN" altLang="en-US" sz="1000" dirty="0">
              <a:solidFill>
                <a:schemeClr val="bg1"/>
              </a:solidFill>
              <a:latin typeface="微软雅黑" panose="020B0503020204020204" charset="-122"/>
              <a:ea typeface="微软雅黑" panose="020B0503020204020204" charset="-122"/>
            </a:endParaRPr>
          </a:p>
        </p:txBody>
      </p:sp>
      <p:sp>
        <p:nvSpPr>
          <p:cNvPr id="18" name="TextBox 21"/>
          <p:cNvSpPr txBox="1"/>
          <p:nvPr/>
        </p:nvSpPr>
        <p:spPr>
          <a:xfrm>
            <a:off x="6302375" y="2352040"/>
            <a:ext cx="1087120" cy="281940"/>
          </a:xfrm>
          <a:prstGeom prst="rect">
            <a:avLst/>
          </a:prstGeom>
          <a:solidFill>
            <a:schemeClr val="accent2">
              <a:lumMod val="75000"/>
            </a:schemeClr>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国产替代空间大</a:t>
            </a:r>
            <a:endParaRPr lang="zh-CN" altLang="en-US" sz="1000" dirty="0">
              <a:solidFill>
                <a:schemeClr val="bg1"/>
              </a:solidFill>
              <a:latin typeface="微软雅黑" panose="020B0503020204020204" charset="-122"/>
              <a:ea typeface="微软雅黑" panose="020B0503020204020204" charset="-122"/>
            </a:endParaRPr>
          </a:p>
        </p:txBody>
      </p:sp>
      <p:sp>
        <p:nvSpPr>
          <p:cNvPr id="19" name="TextBox 21"/>
          <p:cNvSpPr txBox="1"/>
          <p:nvPr/>
        </p:nvSpPr>
        <p:spPr>
          <a:xfrm>
            <a:off x="7446010" y="2352040"/>
            <a:ext cx="986790" cy="281940"/>
          </a:xfrm>
          <a:prstGeom prst="rect">
            <a:avLst/>
          </a:prstGeom>
          <a:solidFill>
            <a:schemeClr val="accent2">
              <a:lumMod val="75000"/>
            </a:schemeClr>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研发属性强</a:t>
            </a:r>
            <a:endParaRPr lang="zh-CN" altLang="en-US" sz="1000" dirty="0">
              <a:solidFill>
                <a:schemeClr val="bg1"/>
              </a:solidFill>
              <a:latin typeface="微软雅黑" panose="020B0503020204020204" charset="-122"/>
              <a:ea typeface="微软雅黑" panose="020B0503020204020204" charset="-122"/>
            </a:endParaRPr>
          </a:p>
        </p:txBody>
      </p:sp>
      <p:sp>
        <p:nvSpPr>
          <p:cNvPr id="29" name="文本框 28"/>
          <p:cNvSpPr txBox="1"/>
          <p:nvPr/>
        </p:nvSpPr>
        <p:spPr>
          <a:xfrm>
            <a:off x="9211945" y="1315085"/>
            <a:ext cx="2387600" cy="320040"/>
          </a:xfrm>
          <a:prstGeom prst="rect">
            <a:avLst/>
          </a:prstGeom>
          <a:gradFill>
            <a:gsLst>
              <a:gs pos="0">
                <a:schemeClr val="accent1">
                  <a:lumOff val="17500"/>
                </a:schemeClr>
              </a:gs>
              <a:gs pos="100000">
                <a:schemeClr val="accent1"/>
              </a:gs>
              <a:gs pos="0">
                <a:schemeClr val="bg1">
                  <a:lumMod val="85000"/>
                </a:schemeClr>
              </a:gs>
              <a:gs pos="95000">
                <a:srgbClr val="0F6FC6"/>
              </a:gs>
              <a:gs pos="100000">
                <a:schemeClr val="bg1"/>
              </a:gs>
            </a:gsLst>
            <a:lin ang="2700000" scaled="0"/>
          </a:gradFill>
        </p:spPr>
        <p:style>
          <a:lnRef idx="0">
            <a:srgbClr val="FFFFFF"/>
          </a:lnRef>
          <a:fillRef idx="2">
            <a:schemeClr val="accent1"/>
          </a:fillRef>
          <a:effectRef idx="1">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sz="1500" b="1">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我国科研仪器国产化率</a:t>
            </a:r>
            <a:endParaRPr sz="1500" b="1">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p:txBody>
      </p:sp>
      <p:sp>
        <p:nvSpPr>
          <p:cNvPr id="20" name="文本框 19"/>
          <p:cNvSpPr txBox="1"/>
          <p:nvPr/>
        </p:nvSpPr>
        <p:spPr>
          <a:xfrm>
            <a:off x="9170035" y="1689100"/>
            <a:ext cx="2821305" cy="953135"/>
          </a:xfrm>
          <a:prstGeom prst="rect">
            <a:avLst/>
          </a:prstGeom>
          <a:noFill/>
        </p:spPr>
        <p:txBody>
          <a:bodyPr wrap="square" rtlCol="0">
            <a:spAutoFit/>
          </a:bodyPr>
          <a:p>
            <a:r>
              <a:rPr lang="zh-CN" altLang="en-US" sz="1300">
                <a:latin typeface="微软雅黑" panose="020B0503020204020204" charset="-122"/>
                <a:ea typeface="微软雅黑" panose="020B0503020204020204" charset="-122"/>
                <a:cs typeface="微软雅黑" panose="020B0503020204020204" charset="-122"/>
              </a:rPr>
              <a:t>PCR仪</a:t>
            </a:r>
            <a:r>
              <a:rPr lang="en-US" altLang="zh-CN" sz="1300">
                <a:latin typeface="微软雅黑" panose="020B0503020204020204" charset="-122"/>
                <a:ea typeface="微软雅黑" panose="020B0503020204020204" charset="-122"/>
                <a:cs typeface="微软雅黑" panose="020B0503020204020204" charset="-122"/>
              </a:rPr>
              <a:t>：</a:t>
            </a:r>
            <a:r>
              <a:rPr lang="en-US" altLang="zh-CN" sz="1400" b="1">
                <a:solidFill>
                  <a:srgbClr val="C00000"/>
                </a:solidFill>
                <a:latin typeface="微软雅黑" panose="020B0503020204020204" charset="-122"/>
                <a:ea typeface="微软雅黑" panose="020B0503020204020204" charset="-122"/>
                <a:cs typeface="微软雅黑" panose="020B0503020204020204" charset="-122"/>
              </a:rPr>
              <a:t>70%+</a:t>
            </a:r>
            <a:endParaRPr lang="en-US" altLang="zh-CN" sz="1400" b="1">
              <a:solidFill>
                <a:srgbClr val="C00000"/>
              </a:solidFill>
              <a:latin typeface="微软雅黑" panose="020B0503020204020204" charset="-122"/>
              <a:ea typeface="微软雅黑" panose="020B0503020204020204" charset="-122"/>
              <a:cs typeface="微软雅黑" panose="020B0503020204020204" charset="-122"/>
            </a:endParaRPr>
          </a:p>
          <a:p>
            <a:r>
              <a:rPr lang="en-US" altLang="zh-CN" sz="1300">
                <a:latin typeface="微软雅黑" panose="020B0503020204020204" charset="-122"/>
                <a:ea typeface="微软雅黑" panose="020B0503020204020204" charset="-122"/>
                <a:cs typeface="微软雅黑" panose="020B0503020204020204" charset="-122"/>
              </a:rPr>
              <a:t>测序仪：</a:t>
            </a:r>
            <a:r>
              <a:rPr lang="en-US" altLang="zh-CN" sz="1400" b="1">
                <a:solidFill>
                  <a:srgbClr val="C00000"/>
                </a:solidFill>
                <a:latin typeface="微软雅黑" panose="020B0503020204020204" charset="-122"/>
                <a:ea typeface="微软雅黑" panose="020B0503020204020204" charset="-122"/>
                <a:cs typeface="微软雅黑" panose="020B0503020204020204" charset="-122"/>
              </a:rPr>
              <a:t>～30%</a:t>
            </a:r>
            <a:endParaRPr lang="en-US" altLang="zh-CN" sz="1400" b="1">
              <a:solidFill>
                <a:srgbClr val="C00000"/>
              </a:solidFill>
              <a:latin typeface="微软雅黑" panose="020B0503020204020204" charset="-122"/>
              <a:ea typeface="微软雅黑" panose="020B0503020204020204" charset="-122"/>
              <a:cs typeface="微软雅黑" panose="020B0503020204020204" charset="-122"/>
            </a:endParaRPr>
          </a:p>
          <a:p>
            <a:r>
              <a:rPr lang="en-US" altLang="zh-CN" sz="1300">
                <a:latin typeface="微软雅黑" panose="020B0503020204020204" charset="-122"/>
                <a:ea typeface="微软雅黑" panose="020B0503020204020204" charset="-122"/>
                <a:cs typeface="微软雅黑" panose="020B0503020204020204" charset="-122"/>
              </a:rPr>
              <a:t>流式细胞仪：</a:t>
            </a:r>
            <a:r>
              <a:rPr lang="en-US" altLang="zh-CN" sz="1400" b="1">
                <a:solidFill>
                  <a:srgbClr val="C00000"/>
                </a:solidFill>
                <a:latin typeface="微软雅黑" panose="020B0503020204020204" charset="-122"/>
                <a:ea typeface="微软雅黑" panose="020B0503020204020204" charset="-122"/>
                <a:cs typeface="微软雅黑" panose="020B0503020204020204" charset="-122"/>
              </a:rPr>
              <a:t>～20%</a:t>
            </a:r>
            <a:endParaRPr lang="en-US" altLang="zh-CN" sz="1400" b="1">
              <a:solidFill>
                <a:srgbClr val="C00000"/>
              </a:solidFill>
              <a:latin typeface="微软雅黑" panose="020B0503020204020204" charset="-122"/>
              <a:ea typeface="微软雅黑" panose="020B0503020204020204" charset="-122"/>
              <a:cs typeface="微软雅黑" panose="020B0503020204020204" charset="-122"/>
            </a:endParaRPr>
          </a:p>
          <a:p>
            <a:r>
              <a:rPr lang="zh-CN" altLang="en-US" sz="1300">
                <a:latin typeface="微软雅黑" panose="020B0503020204020204" charset="-122"/>
                <a:ea typeface="微软雅黑" panose="020B0503020204020204" charset="-122"/>
                <a:cs typeface="微软雅黑" panose="020B0503020204020204" charset="-122"/>
              </a:rPr>
              <a:t>高端质谱仪</a:t>
            </a:r>
            <a:r>
              <a:rPr lang="en-US" altLang="zh-CN" sz="1300">
                <a:latin typeface="微软雅黑" panose="020B0503020204020204" charset="-122"/>
                <a:ea typeface="微软雅黑" panose="020B0503020204020204" charset="-122"/>
                <a:cs typeface="微软雅黑" panose="020B0503020204020204" charset="-122"/>
              </a:rPr>
              <a:t>：</a:t>
            </a:r>
            <a:r>
              <a:rPr lang="en-US" altLang="zh-CN" sz="1400" b="1">
                <a:solidFill>
                  <a:srgbClr val="C00000"/>
                </a:solidFill>
                <a:latin typeface="微软雅黑" panose="020B0503020204020204" charset="-122"/>
                <a:ea typeface="微软雅黑" panose="020B0503020204020204" charset="-122"/>
                <a:cs typeface="微软雅黑" panose="020B0503020204020204" charset="-122"/>
              </a:rPr>
              <a:t>10%以下</a:t>
            </a:r>
            <a:endParaRPr lang="en-US" altLang="zh-CN" sz="1400" b="1">
              <a:solidFill>
                <a:srgbClr val="C00000"/>
              </a:solidFill>
              <a:latin typeface="微软雅黑" panose="020B0503020204020204" charset="-122"/>
              <a:ea typeface="微软雅黑" panose="020B0503020204020204" charset="-122"/>
              <a:cs typeface="微软雅黑" panose="020B0503020204020204" charset="-122"/>
            </a:endParaRPr>
          </a:p>
        </p:txBody>
      </p:sp>
      <p:sp>
        <p:nvSpPr>
          <p:cNvPr id="22" name="AutoShape 103"/>
          <p:cNvSpPr>
            <a:spLocks noChangeArrowheads="1"/>
          </p:cNvSpPr>
          <p:nvPr/>
        </p:nvSpPr>
        <p:spPr bwMode="auto">
          <a:xfrm>
            <a:off x="1419225" y="2743835"/>
            <a:ext cx="7398385" cy="398780"/>
          </a:xfrm>
          <a:prstGeom prst="homePlate">
            <a:avLst>
              <a:gd name="adj" fmla="val 26494"/>
            </a:avLst>
          </a:prstGeom>
          <a:solidFill>
            <a:srgbClr val="355ABF"/>
          </a:solidFill>
        </p:spPr>
        <p:style>
          <a:lnRef idx="0">
            <a:srgbClr val="FFFFFF"/>
          </a:lnRef>
          <a:fillRef idx="1">
            <a:schemeClr val="accent1"/>
          </a:fillRef>
          <a:effectRef idx="0">
            <a:srgbClr val="FFFFFF"/>
          </a:effectRef>
          <a:fontRef idx="minor">
            <a:schemeClr val="lt1"/>
          </a:fontRef>
        </p:style>
        <p:txBody>
          <a:bodyPr lIns="182880" tIns="91440" bIns="91440" anchor="ctr"/>
          <a:p>
            <a:pPr algn="ctr" eaLnBrk="0" hangingPunct="0"/>
            <a:r>
              <a:rPr lang="zh-CN" altLang="en-US" sz="1600" b="1" dirty="0" smtClean="0">
                <a:solidFill>
                  <a:schemeClr val="bg1"/>
                </a:solidFill>
                <a:latin typeface="微软雅黑" panose="020B0503020204020204" charset="-122"/>
                <a:ea typeface="微软雅黑" panose="020B0503020204020204" charset="-122"/>
              </a:rPr>
              <a:t>中游</a:t>
            </a:r>
            <a:r>
              <a:rPr lang="en-US" altLang="zh-CN" sz="1600" b="1" dirty="0" smtClean="0">
                <a:solidFill>
                  <a:schemeClr val="bg1"/>
                </a:solidFill>
                <a:latin typeface="微软雅黑" panose="020B0503020204020204" charset="-122"/>
                <a:ea typeface="微软雅黑" panose="020B0503020204020204" charset="-122"/>
              </a:rPr>
              <a:t>：价值创造核心</a:t>
            </a:r>
            <a:endParaRPr lang="en-US" altLang="zh-CN" sz="1600" b="1" dirty="0" smtClean="0">
              <a:solidFill>
                <a:schemeClr val="bg1"/>
              </a:solidFill>
              <a:latin typeface="微软雅黑" panose="020B0503020204020204" charset="-122"/>
              <a:ea typeface="微软雅黑" panose="020B0503020204020204" charset="-122"/>
            </a:endParaRPr>
          </a:p>
        </p:txBody>
      </p:sp>
      <p:sp>
        <p:nvSpPr>
          <p:cNvPr id="23" name="TextBox 21"/>
          <p:cNvSpPr txBox="1"/>
          <p:nvPr/>
        </p:nvSpPr>
        <p:spPr>
          <a:xfrm>
            <a:off x="1790065" y="3180715"/>
            <a:ext cx="6710680" cy="320040"/>
          </a:xfrm>
          <a:prstGeom prst="rect">
            <a:avLst/>
          </a:prstGeom>
          <a:solidFill>
            <a:schemeClr val="bg1"/>
          </a:solidFill>
          <a:ln w="12700" cap="flat" cmpd="sng">
            <a:solidFill>
              <a:srgbClr val="0070C0"/>
            </a:solidFill>
            <a:prstDash val="solid"/>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sz="1600" b="0" dirty="0">
                <a:solidFill>
                  <a:srgbClr val="216BFF"/>
                </a:solidFill>
                <a:effectLst/>
                <a:latin typeface="微软雅黑" panose="020B0503020204020204" charset="-122"/>
                <a:ea typeface="微软雅黑" panose="020B0503020204020204" charset="-122"/>
              </a:rPr>
              <a:t>产业利润与技术成果转化核心环节</a:t>
            </a:r>
            <a:endParaRPr lang="zh-CN" altLang="en-US" sz="1600" b="0" dirty="0">
              <a:solidFill>
                <a:srgbClr val="216BFF"/>
              </a:solidFill>
              <a:effectLst/>
              <a:latin typeface="微软雅黑" panose="020B0503020204020204" charset="-122"/>
              <a:ea typeface="微软雅黑" panose="020B0503020204020204" charset="-122"/>
            </a:endParaRPr>
          </a:p>
        </p:txBody>
      </p:sp>
      <p:sp>
        <p:nvSpPr>
          <p:cNvPr id="24" name="矩形: 圆角 1"/>
          <p:cNvSpPr/>
          <p:nvPr/>
        </p:nvSpPr>
        <p:spPr>
          <a:xfrm>
            <a:off x="1435735" y="3569335"/>
            <a:ext cx="3761105" cy="678815"/>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p>
            <a:pPr algn="ctr"/>
            <a:endParaRPr lang="zh-CN" altLang="en-US">
              <a:solidFill>
                <a:srgbClr val="FFFFFF"/>
              </a:solidFill>
              <a:latin typeface="思源黑体 CN Regular" charset="0"/>
              <a:ea typeface="思源黑体 CN Regular" charset="0"/>
            </a:endParaRPr>
          </a:p>
        </p:txBody>
      </p:sp>
      <p:sp>
        <p:nvSpPr>
          <p:cNvPr id="25" name="文本框 24"/>
          <p:cNvSpPr txBox="1"/>
          <p:nvPr/>
        </p:nvSpPr>
        <p:spPr>
          <a:xfrm>
            <a:off x="1532255" y="3608070"/>
            <a:ext cx="987425" cy="306705"/>
          </a:xfrm>
          <a:prstGeom prst="rect">
            <a:avLst/>
          </a:prstGeom>
          <a:noFill/>
        </p:spPr>
        <p:txBody>
          <a:bodyPr wrap="square" rtlCol="0">
            <a:spAutoFit/>
          </a:bodyPr>
          <a:p>
            <a:r>
              <a:rPr lang="zh-CN" altLang="en-US" sz="1400" b="1">
                <a:latin typeface="微软雅黑" panose="020B0503020204020204" charset="-122"/>
                <a:ea typeface="微软雅黑" panose="020B0503020204020204" charset="-122"/>
              </a:rPr>
              <a:t>主要环节</a:t>
            </a:r>
            <a:endParaRPr lang="en-US" altLang="zh-CN" sz="1400" b="1">
              <a:latin typeface="微软雅黑" panose="020B0503020204020204" charset="-122"/>
              <a:ea typeface="微软雅黑" panose="020B0503020204020204" charset="-122"/>
            </a:endParaRPr>
          </a:p>
        </p:txBody>
      </p:sp>
      <p:sp>
        <p:nvSpPr>
          <p:cNvPr id="26" name="TextBox 21"/>
          <p:cNvSpPr txBox="1"/>
          <p:nvPr/>
        </p:nvSpPr>
        <p:spPr>
          <a:xfrm>
            <a:off x="2797810" y="3620135"/>
            <a:ext cx="718820" cy="2819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创新药</a:t>
            </a:r>
            <a:endParaRPr lang="zh-CN" altLang="en-US" sz="1000" dirty="0">
              <a:solidFill>
                <a:schemeClr val="bg1"/>
              </a:solidFill>
              <a:latin typeface="微软雅黑" panose="020B0503020204020204" charset="-122"/>
              <a:ea typeface="微软雅黑" panose="020B0503020204020204" charset="-122"/>
            </a:endParaRPr>
          </a:p>
        </p:txBody>
      </p:sp>
      <p:sp>
        <p:nvSpPr>
          <p:cNvPr id="27" name="TextBox 21"/>
          <p:cNvSpPr txBox="1"/>
          <p:nvPr/>
        </p:nvSpPr>
        <p:spPr>
          <a:xfrm>
            <a:off x="3573145" y="3620135"/>
            <a:ext cx="718820" cy="2819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医疗器械</a:t>
            </a:r>
            <a:endParaRPr lang="zh-CN" altLang="en-US" sz="1000" dirty="0">
              <a:solidFill>
                <a:schemeClr val="bg1"/>
              </a:solidFill>
              <a:latin typeface="微软雅黑" panose="020B0503020204020204" charset="-122"/>
              <a:ea typeface="微软雅黑" panose="020B0503020204020204" charset="-122"/>
            </a:endParaRPr>
          </a:p>
        </p:txBody>
      </p:sp>
      <p:sp>
        <p:nvSpPr>
          <p:cNvPr id="28" name="TextBox 21"/>
          <p:cNvSpPr txBox="1"/>
          <p:nvPr/>
        </p:nvSpPr>
        <p:spPr>
          <a:xfrm>
            <a:off x="2797810" y="3923030"/>
            <a:ext cx="718820" cy="2819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IVD</a:t>
            </a:r>
            <a:endParaRPr lang="zh-CN" altLang="en-US" sz="1000" dirty="0">
              <a:solidFill>
                <a:schemeClr val="bg1"/>
              </a:solidFill>
              <a:latin typeface="微软雅黑" panose="020B0503020204020204" charset="-122"/>
              <a:ea typeface="微软雅黑" panose="020B0503020204020204" charset="-122"/>
            </a:endParaRPr>
          </a:p>
        </p:txBody>
      </p:sp>
      <p:sp>
        <p:nvSpPr>
          <p:cNvPr id="30" name="TextBox 21"/>
          <p:cNvSpPr txBox="1"/>
          <p:nvPr/>
        </p:nvSpPr>
        <p:spPr>
          <a:xfrm>
            <a:off x="3573780" y="3927475"/>
            <a:ext cx="718185" cy="2819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AI医疗</a:t>
            </a:r>
            <a:endParaRPr lang="zh-CN" altLang="en-US" sz="1000" dirty="0">
              <a:solidFill>
                <a:schemeClr val="bg1"/>
              </a:solidFill>
              <a:latin typeface="微软雅黑" panose="020B0503020204020204" charset="-122"/>
              <a:ea typeface="微软雅黑" panose="020B0503020204020204" charset="-122"/>
            </a:endParaRPr>
          </a:p>
        </p:txBody>
      </p:sp>
      <p:sp>
        <p:nvSpPr>
          <p:cNvPr id="31" name="矩形: 圆角 1"/>
          <p:cNvSpPr/>
          <p:nvPr/>
        </p:nvSpPr>
        <p:spPr>
          <a:xfrm>
            <a:off x="5278755" y="3569335"/>
            <a:ext cx="3475355" cy="678815"/>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p>
            <a:pPr algn="ctr"/>
            <a:endParaRPr lang="zh-CN" altLang="en-US">
              <a:solidFill>
                <a:srgbClr val="FFFFFF"/>
              </a:solidFill>
              <a:latin typeface="思源黑体 CN Regular" charset="0"/>
              <a:ea typeface="思源黑体 CN Regular" charset="0"/>
            </a:endParaRPr>
          </a:p>
        </p:txBody>
      </p:sp>
      <p:sp>
        <p:nvSpPr>
          <p:cNvPr id="32" name="文本框 31"/>
          <p:cNvSpPr txBox="1"/>
          <p:nvPr/>
        </p:nvSpPr>
        <p:spPr>
          <a:xfrm>
            <a:off x="5340350" y="3637280"/>
            <a:ext cx="960120" cy="306705"/>
          </a:xfrm>
          <a:prstGeom prst="rect">
            <a:avLst/>
          </a:prstGeom>
          <a:noFill/>
        </p:spPr>
        <p:txBody>
          <a:bodyPr wrap="square" rtlCol="0">
            <a:spAutoFit/>
          </a:bodyPr>
          <a:p>
            <a:r>
              <a:rPr sz="1400" b="1">
                <a:latin typeface="微软雅黑" panose="020B0503020204020204" charset="-122"/>
                <a:ea typeface="微软雅黑" panose="020B0503020204020204" charset="-122"/>
              </a:rPr>
              <a:t>核心特征</a:t>
            </a:r>
            <a:endParaRPr sz="1400" b="1">
              <a:latin typeface="微软雅黑" panose="020B0503020204020204" charset="-122"/>
              <a:ea typeface="微软雅黑" panose="020B0503020204020204" charset="-122"/>
            </a:endParaRPr>
          </a:p>
        </p:txBody>
      </p:sp>
      <p:sp>
        <p:nvSpPr>
          <p:cNvPr id="33" name="TextBox 21"/>
          <p:cNvSpPr txBox="1"/>
          <p:nvPr/>
        </p:nvSpPr>
        <p:spPr>
          <a:xfrm>
            <a:off x="6350000" y="3611245"/>
            <a:ext cx="986790" cy="281940"/>
          </a:xfrm>
          <a:prstGeom prst="rect">
            <a:avLst/>
          </a:prstGeom>
          <a:solidFill>
            <a:schemeClr val="accent2">
              <a:lumMod val="75000"/>
            </a:schemeClr>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研发投入最高</a:t>
            </a:r>
            <a:endParaRPr lang="zh-CN" altLang="en-US" sz="1000" dirty="0">
              <a:solidFill>
                <a:schemeClr val="bg1"/>
              </a:solidFill>
              <a:latin typeface="微软雅黑" panose="020B0503020204020204" charset="-122"/>
              <a:ea typeface="微软雅黑" panose="020B0503020204020204" charset="-122"/>
            </a:endParaRPr>
          </a:p>
        </p:txBody>
      </p:sp>
      <p:sp>
        <p:nvSpPr>
          <p:cNvPr id="34" name="TextBox 21"/>
          <p:cNvSpPr txBox="1"/>
          <p:nvPr/>
        </p:nvSpPr>
        <p:spPr>
          <a:xfrm>
            <a:off x="7503160" y="3601720"/>
            <a:ext cx="929640" cy="281940"/>
          </a:xfrm>
          <a:prstGeom prst="rect">
            <a:avLst/>
          </a:prstGeom>
          <a:solidFill>
            <a:schemeClr val="accent2">
              <a:lumMod val="75000"/>
            </a:schemeClr>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利润最集中</a:t>
            </a:r>
            <a:endParaRPr lang="zh-CN" altLang="en-US" sz="1000" dirty="0">
              <a:solidFill>
                <a:schemeClr val="bg1"/>
              </a:solidFill>
              <a:latin typeface="微软雅黑" panose="020B0503020204020204" charset="-122"/>
              <a:ea typeface="微软雅黑" panose="020B0503020204020204" charset="-122"/>
            </a:endParaRPr>
          </a:p>
        </p:txBody>
      </p:sp>
      <p:sp>
        <p:nvSpPr>
          <p:cNvPr id="35" name="TextBox 21"/>
          <p:cNvSpPr txBox="1"/>
          <p:nvPr/>
        </p:nvSpPr>
        <p:spPr>
          <a:xfrm>
            <a:off x="6355080" y="3918585"/>
            <a:ext cx="959485" cy="281940"/>
          </a:xfrm>
          <a:prstGeom prst="rect">
            <a:avLst/>
          </a:prstGeom>
          <a:solidFill>
            <a:schemeClr val="accent2">
              <a:lumMod val="75000"/>
            </a:schemeClr>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资本最活跃</a:t>
            </a:r>
            <a:endParaRPr lang="zh-CN" altLang="en-US" sz="1000" dirty="0">
              <a:solidFill>
                <a:schemeClr val="bg1"/>
              </a:solidFill>
              <a:latin typeface="微软雅黑" panose="020B0503020204020204" charset="-122"/>
              <a:ea typeface="微软雅黑" panose="020B0503020204020204" charset="-122"/>
            </a:endParaRPr>
          </a:p>
        </p:txBody>
      </p:sp>
      <p:sp>
        <p:nvSpPr>
          <p:cNvPr id="36" name="TextBox 21"/>
          <p:cNvSpPr txBox="1"/>
          <p:nvPr/>
        </p:nvSpPr>
        <p:spPr>
          <a:xfrm>
            <a:off x="7390130" y="3918585"/>
            <a:ext cx="1216660" cy="281940"/>
          </a:xfrm>
          <a:prstGeom prst="rect">
            <a:avLst/>
          </a:prstGeom>
          <a:solidFill>
            <a:schemeClr val="accent2">
              <a:lumMod val="75000"/>
            </a:schemeClr>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产业带动能力最强</a:t>
            </a:r>
            <a:endParaRPr lang="zh-CN" altLang="en-US" sz="1000" dirty="0">
              <a:solidFill>
                <a:schemeClr val="bg1"/>
              </a:solidFill>
              <a:latin typeface="微软雅黑" panose="020B0503020204020204" charset="-122"/>
              <a:ea typeface="微软雅黑" panose="020B0503020204020204" charset="-122"/>
            </a:endParaRPr>
          </a:p>
        </p:txBody>
      </p:sp>
      <p:sp>
        <p:nvSpPr>
          <p:cNvPr id="37" name="圆角矩形 36"/>
          <p:cNvSpPr/>
          <p:nvPr/>
        </p:nvSpPr>
        <p:spPr>
          <a:xfrm>
            <a:off x="8982710" y="3007360"/>
            <a:ext cx="2821940" cy="1214755"/>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38" name="文本框 37"/>
          <p:cNvSpPr txBox="1"/>
          <p:nvPr/>
        </p:nvSpPr>
        <p:spPr>
          <a:xfrm>
            <a:off x="9314180" y="2880995"/>
            <a:ext cx="2285365" cy="320040"/>
          </a:xfrm>
          <a:prstGeom prst="rect">
            <a:avLst/>
          </a:prstGeom>
          <a:gradFill>
            <a:gsLst>
              <a:gs pos="0">
                <a:schemeClr val="accent1">
                  <a:lumOff val="17500"/>
                </a:schemeClr>
              </a:gs>
              <a:gs pos="100000">
                <a:schemeClr val="accent1"/>
              </a:gs>
              <a:gs pos="0">
                <a:schemeClr val="bg1">
                  <a:lumMod val="85000"/>
                </a:schemeClr>
              </a:gs>
              <a:gs pos="95000">
                <a:srgbClr val="0F6FC6"/>
              </a:gs>
              <a:gs pos="100000">
                <a:schemeClr val="bg1"/>
              </a:gs>
            </a:gsLst>
            <a:lin ang="2700000" scaled="0"/>
          </a:gradFill>
        </p:spPr>
        <p:style>
          <a:lnRef idx="0">
            <a:srgbClr val="FFFFFF"/>
          </a:lnRef>
          <a:fillRef idx="2">
            <a:schemeClr val="accent1"/>
          </a:fillRef>
          <a:effectRef idx="1">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sz="1500" b="1">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我国主要赛道市场规模</a:t>
            </a:r>
            <a:endParaRPr sz="1500" b="1">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p:txBody>
      </p:sp>
      <p:sp>
        <p:nvSpPr>
          <p:cNvPr id="39" name="文本框 38"/>
          <p:cNvSpPr txBox="1"/>
          <p:nvPr/>
        </p:nvSpPr>
        <p:spPr>
          <a:xfrm>
            <a:off x="9161145" y="3267075"/>
            <a:ext cx="2821305" cy="953135"/>
          </a:xfrm>
          <a:prstGeom prst="rect">
            <a:avLst/>
          </a:prstGeom>
          <a:noFill/>
        </p:spPr>
        <p:txBody>
          <a:bodyPr wrap="square" rtlCol="0">
            <a:spAutoFit/>
          </a:bodyPr>
          <a:p>
            <a:r>
              <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医疗器械：</a:t>
            </a:r>
            <a:r>
              <a:rPr lang="en-US" altLang="zh-CN" sz="1400" b="1">
                <a:solidFill>
                  <a:srgbClr val="C00000"/>
                </a:solidFill>
                <a:latin typeface="微软雅黑" panose="020B0503020204020204" charset="-122"/>
                <a:ea typeface="微软雅黑" panose="020B0503020204020204" charset="-122"/>
                <a:cs typeface="微软雅黑" panose="020B0503020204020204" charset="-122"/>
              </a:rPr>
              <a:t>1.3万亿元+</a:t>
            </a:r>
            <a:br>
              <a:rPr lang="en-US" altLang="zh-CN" sz="1400" b="1">
                <a:solidFill>
                  <a:srgbClr val="C00000"/>
                </a:solidFill>
                <a:latin typeface="微软雅黑" panose="020B0503020204020204" charset="-122"/>
                <a:ea typeface="微软雅黑" panose="020B0503020204020204" charset="-122"/>
                <a:cs typeface="微软雅黑" panose="020B0503020204020204" charset="-122"/>
              </a:rPr>
            </a:br>
            <a:r>
              <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创新药：</a:t>
            </a:r>
            <a:r>
              <a:rPr lang="en-US" altLang="zh-CN" sz="1400" b="1">
                <a:solidFill>
                  <a:srgbClr val="C00000"/>
                </a:solidFill>
                <a:latin typeface="微软雅黑" panose="020B0503020204020204" charset="-122"/>
                <a:ea typeface="微软雅黑" panose="020B0503020204020204" charset="-122"/>
                <a:cs typeface="微软雅黑" panose="020B0503020204020204" charset="-122"/>
              </a:rPr>
              <a:t>6500亿元+</a:t>
            </a:r>
            <a:endParaRPr lang="en-US" altLang="zh-CN" sz="1400" b="1">
              <a:solidFill>
                <a:srgbClr val="C00000"/>
              </a:solidFill>
              <a:latin typeface="微软雅黑" panose="020B0503020204020204" charset="-122"/>
              <a:ea typeface="微软雅黑" panose="020B0503020204020204" charset="-122"/>
              <a:cs typeface="微软雅黑" panose="020B0503020204020204" charset="-122"/>
            </a:endParaRPr>
          </a:p>
          <a:p>
            <a:r>
              <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IVD：</a:t>
            </a:r>
            <a:r>
              <a:rPr lang="en-US" altLang="zh-CN" sz="1400" b="1">
                <a:solidFill>
                  <a:srgbClr val="C00000"/>
                </a:solidFill>
                <a:latin typeface="微软雅黑" panose="020B0503020204020204" charset="-122"/>
                <a:ea typeface="微软雅黑" panose="020B0503020204020204" charset="-122"/>
                <a:cs typeface="微软雅黑" panose="020B0503020204020204" charset="-122"/>
              </a:rPr>
              <a:t>1200亿元+</a:t>
            </a:r>
            <a:br>
              <a:rPr lang="en-US" altLang="zh-CN" sz="1400" b="1">
                <a:solidFill>
                  <a:srgbClr val="C00000"/>
                </a:solidFill>
                <a:latin typeface="微软雅黑" panose="020B0503020204020204" charset="-122"/>
                <a:ea typeface="微软雅黑" panose="020B0503020204020204" charset="-122"/>
                <a:cs typeface="微软雅黑" panose="020B0503020204020204" charset="-122"/>
              </a:rPr>
            </a:br>
            <a:r>
              <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AI医疗：</a:t>
            </a:r>
            <a:r>
              <a:rPr lang="en-US" altLang="zh-CN" sz="1400" b="1">
                <a:solidFill>
                  <a:srgbClr val="C00000"/>
                </a:solidFill>
                <a:latin typeface="微软雅黑" panose="020B0503020204020204" charset="-122"/>
                <a:ea typeface="微软雅黑" panose="020B0503020204020204" charset="-122"/>
                <a:cs typeface="微软雅黑" panose="020B0503020204020204" charset="-122"/>
              </a:rPr>
              <a:t>140亿元+</a:t>
            </a:r>
            <a:endParaRPr lang="en-US" altLang="zh-CN" sz="1400" b="1">
              <a:solidFill>
                <a:srgbClr val="C00000"/>
              </a:solidFill>
              <a:latin typeface="微软雅黑" panose="020B0503020204020204" charset="-122"/>
              <a:ea typeface="微软雅黑" panose="020B0503020204020204" charset="-122"/>
              <a:cs typeface="微软雅黑" panose="020B0503020204020204" charset="-122"/>
            </a:endParaRPr>
          </a:p>
        </p:txBody>
      </p:sp>
      <p:sp>
        <p:nvSpPr>
          <p:cNvPr id="41" name="AutoShape 103"/>
          <p:cNvSpPr>
            <a:spLocks noChangeArrowheads="1"/>
          </p:cNvSpPr>
          <p:nvPr/>
        </p:nvSpPr>
        <p:spPr bwMode="auto">
          <a:xfrm>
            <a:off x="1435735" y="4308475"/>
            <a:ext cx="7398385" cy="398780"/>
          </a:xfrm>
          <a:prstGeom prst="homePlate">
            <a:avLst>
              <a:gd name="adj" fmla="val 26494"/>
            </a:avLst>
          </a:prstGeom>
          <a:solidFill>
            <a:srgbClr val="355ABF"/>
          </a:solidFill>
        </p:spPr>
        <p:style>
          <a:lnRef idx="0">
            <a:srgbClr val="FFFFFF"/>
          </a:lnRef>
          <a:fillRef idx="1">
            <a:schemeClr val="accent1"/>
          </a:fillRef>
          <a:effectRef idx="0">
            <a:srgbClr val="FFFFFF"/>
          </a:effectRef>
          <a:fontRef idx="minor">
            <a:schemeClr val="lt1"/>
          </a:fontRef>
        </p:style>
        <p:txBody>
          <a:bodyPr lIns="182880" tIns="91440" bIns="91440" anchor="ctr"/>
          <a:p>
            <a:pPr algn="ctr" eaLnBrk="0" hangingPunct="0"/>
            <a:r>
              <a:rPr sz="1600" b="1" dirty="0" smtClean="0">
                <a:solidFill>
                  <a:schemeClr val="bg1"/>
                </a:solidFill>
                <a:latin typeface="微软雅黑" panose="020B0503020204020204" charset="-122"/>
                <a:ea typeface="微软雅黑" panose="020B0503020204020204" charset="-122"/>
              </a:rPr>
              <a:t>下游：场景需求入口</a:t>
            </a:r>
            <a:endParaRPr sz="1600" b="1" dirty="0" smtClean="0">
              <a:solidFill>
                <a:schemeClr val="bg1"/>
              </a:solidFill>
              <a:latin typeface="微软雅黑" panose="020B0503020204020204" charset="-122"/>
              <a:ea typeface="微软雅黑" panose="020B0503020204020204" charset="-122"/>
            </a:endParaRPr>
          </a:p>
        </p:txBody>
      </p:sp>
      <p:sp>
        <p:nvSpPr>
          <p:cNvPr id="42" name="TextBox 21"/>
          <p:cNvSpPr txBox="1"/>
          <p:nvPr/>
        </p:nvSpPr>
        <p:spPr>
          <a:xfrm>
            <a:off x="1806575" y="4745355"/>
            <a:ext cx="6710680" cy="320040"/>
          </a:xfrm>
          <a:prstGeom prst="rect">
            <a:avLst/>
          </a:prstGeom>
          <a:solidFill>
            <a:schemeClr val="bg1"/>
          </a:solidFill>
          <a:ln w="12700" cap="flat" cmpd="sng">
            <a:solidFill>
              <a:srgbClr val="0070C0"/>
            </a:solidFill>
            <a:prstDash val="solid"/>
          </a:ln>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85000"/>
              </a:lnSpc>
              <a:spcBef>
                <a:spcPts val="0"/>
              </a:spcBef>
              <a:spcAft>
                <a:spcPts val="0"/>
              </a:spcAft>
            </a:pPr>
            <a:r>
              <a:rPr lang="zh-CN" altLang="en-US" sz="1600" b="0" dirty="0">
                <a:solidFill>
                  <a:srgbClr val="216BFF"/>
                </a:solidFill>
                <a:effectLst/>
                <a:latin typeface="微软雅黑" panose="020B0503020204020204" charset="-122"/>
                <a:ea typeface="微软雅黑" panose="020B0503020204020204" charset="-122"/>
              </a:rPr>
              <a:t>产业价值实现和需求反馈端</a:t>
            </a:r>
            <a:endParaRPr lang="zh-CN" altLang="en-US" sz="1600" b="0" dirty="0">
              <a:solidFill>
                <a:srgbClr val="216BFF"/>
              </a:solidFill>
              <a:effectLst/>
              <a:latin typeface="微软雅黑" panose="020B0503020204020204" charset="-122"/>
              <a:ea typeface="微软雅黑" panose="020B0503020204020204" charset="-122"/>
            </a:endParaRPr>
          </a:p>
        </p:txBody>
      </p:sp>
      <p:sp>
        <p:nvSpPr>
          <p:cNvPr id="43" name="矩形: 圆角 1"/>
          <p:cNvSpPr/>
          <p:nvPr/>
        </p:nvSpPr>
        <p:spPr>
          <a:xfrm>
            <a:off x="1435735" y="5125720"/>
            <a:ext cx="3761105" cy="678815"/>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p>
            <a:pPr algn="ctr"/>
            <a:endParaRPr lang="zh-CN" altLang="en-US">
              <a:solidFill>
                <a:srgbClr val="FFFFFF"/>
              </a:solidFill>
              <a:latin typeface="思源黑体 CN Regular" charset="0"/>
              <a:ea typeface="思源黑体 CN Regular" charset="0"/>
            </a:endParaRPr>
          </a:p>
        </p:txBody>
      </p:sp>
      <p:sp>
        <p:nvSpPr>
          <p:cNvPr id="44" name="文本框 43"/>
          <p:cNvSpPr txBox="1"/>
          <p:nvPr/>
        </p:nvSpPr>
        <p:spPr>
          <a:xfrm>
            <a:off x="1532255" y="5164455"/>
            <a:ext cx="987425" cy="306705"/>
          </a:xfrm>
          <a:prstGeom prst="rect">
            <a:avLst/>
          </a:prstGeom>
          <a:noFill/>
        </p:spPr>
        <p:txBody>
          <a:bodyPr wrap="square" rtlCol="0">
            <a:spAutoFit/>
          </a:bodyPr>
          <a:p>
            <a:r>
              <a:rPr lang="zh-CN" altLang="en-US" sz="1400" b="1">
                <a:latin typeface="微软雅黑" panose="020B0503020204020204" charset="-122"/>
                <a:ea typeface="微软雅黑" panose="020B0503020204020204" charset="-122"/>
              </a:rPr>
              <a:t>主要环节</a:t>
            </a:r>
            <a:endParaRPr lang="en-US" altLang="zh-CN" sz="1400" b="1">
              <a:latin typeface="微软雅黑" panose="020B0503020204020204" charset="-122"/>
              <a:ea typeface="微软雅黑" panose="020B0503020204020204" charset="-122"/>
            </a:endParaRPr>
          </a:p>
        </p:txBody>
      </p:sp>
      <p:sp>
        <p:nvSpPr>
          <p:cNvPr id="45" name="TextBox 21"/>
          <p:cNvSpPr txBox="1"/>
          <p:nvPr/>
        </p:nvSpPr>
        <p:spPr>
          <a:xfrm>
            <a:off x="2797810" y="5176520"/>
            <a:ext cx="718820" cy="2819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医疗服务</a:t>
            </a:r>
            <a:endParaRPr lang="zh-CN" altLang="en-US" sz="1000" dirty="0">
              <a:solidFill>
                <a:schemeClr val="bg1"/>
              </a:solidFill>
              <a:latin typeface="微软雅黑" panose="020B0503020204020204" charset="-122"/>
              <a:ea typeface="微软雅黑" panose="020B0503020204020204" charset="-122"/>
            </a:endParaRPr>
          </a:p>
        </p:txBody>
      </p:sp>
      <p:sp>
        <p:nvSpPr>
          <p:cNvPr id="46" name="TextBox 21"/>
          <p:cNvSpPr txBox="1"/>
          <p:nvPr/>
        </p:nvSpPr>
        <p:spPr>
          <a:xfrm>
            <a:off x="3573145" y="5176520"/>
            <a:ext cx="718820" cy="2819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康养服务</a:t>
            </a:r>
            <a:endParaRPr lang="zh-CN" altLang="en-US" sz="1000" dirty="0">
              <a:solidFill>
                <a:schemeClr val="bg1"/>
              </a:solidFill>
              <a:latin typeface="微软雅黑" panose="020B0503020204020204" charset="-122"/>
              <a:ea typeface="微软雅黑" panose="020B0503020204020204" charset="-122"/>
            </a:endParaRPr>
          </a:p>
        </p:txBody>
      </p:sp>
      <p:sp>
        <p:nvSpPr>
          <p:cNvPr id="47" name="TextBox 21"/>
          <p:cNvSpPr txBox="1"/>
          <p:nvPr/>
        </p:nvSpPr>
        <p:spPr>
          <a:xfrm>
            <a:off x="2797810" y="5479415"/>
            <a:ext cx="718820" cy="2819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健康管理</a:t>
            </a:r>
            <a:endParaRPr lang="zh-CN" altLang="en-US" sz="1000" dirty="0">
              <a:solidFill>
                <a:schemeClr val="bg1"/>
              </a:solidFill>
              <a:latin typeface="微软雅黑" panose="020B0503020204020204" charset="-122"/>
              <a:ea typeface="微软雅黑" panose="020B0503020204020204" charset="-122"/>
            </a:endParaRPr>
          </a:p>
        </p:txBody>
      </p:sp>
      <p:sp>
        <p:nvSpPr>
          <p:cNvPr id="48" name="TextBox 21"/>
          <p:cNvSpPr txBox="1"/>
          <p:nvPr/>
        </p:nvSpPr>
        <p:spPr>
          <a:xfrm>
            <a:off x="3573780" y="5483860"/>
            <a:ext cx="718185" cy="281940"/>
          </a:xfrm>
          <a:prstGeom prst="rect">
            <a:avLst/>
          </a:prstGeom>
          <a:solidFill>
            <a:srgbClr val="355ABF"/>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消费医疗</a:t>
            </a:r>
            <a:endParaRPr lang="zh-CN" altLang="en-US" sz="1000" dirty="0">
              <a:solidFill>
                <a:schemeClr val="bg1"/>
              </a:solidFill>
              <a:latin typeface="微软雅黑" panose="020B0503020204020204" charset="-122"/>
              <a:ea typeface="微软雅黑" panose="020B0503020204020204" charset="-122"/>
            </a:endParaRPr>
          </a:p>
        </p:txBody>
      </p:sp>
      <p:sp>
        <p:nvSpPr>
          <p:cNvPr id="61" name="矩形: 圆角 1"/>
          <p:cNvSpPr/>
          <p:nvPr/>
        </p:nvSpPr>
        <p:spPr>
          <a:xfrm>
            <a:off x="5280025" y="5125720"/>
            <a:ext cx="3475355" cy="678815"/>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p>
            <a:pPr algn="ctr"/>
            <a:endParaRPr lang="zh-CN" altLang="en-US">
              <a:solidFill>
                <a:srgbClr val="FFFFFF"/>
              </a:solidFill>
              <a:latin typeface="思源黑体 CN Regular" charset="0"/>
              <a:ea typeface="思源黑体 CN Regular" charset="0"/>
            </a:endParaRPr>
          </a:p>
        </p:txBody>
      </p:sp>
      <p:sp>
        <p:nvSpPr>
          <p:cNvPr id="62" name="文本框 61"/>
          <p:cNvSpPr txBox="1"/>
          <p:nvPr/>
        </p:nvSpPr>
        <p:spPr>
          <a:xfrm>
            <a:off x="5341620" y="5193665"/>
            <a:ext cx="960120" cy="306705"/>
          </a:xfrm>
          <a:prstGeom prst="rect">
            <a:avLst/>
          </a:prstGeom>
          <a:noFill/>
        </p:spPr>
        <p:txBody>
          <a:bodyPr wrap="square" rtlCol="0">
            <a:spAutoFit/>
          </a:bodyPr>
          <a:p>
            <a:r>
              <a:rPr sz="1400" b="1">
                <a:latin typeface="微软雅黑" panose="020B0503020204020204" charset="-122"/>
                <a:ea typeface="微软雅黑" panose="020B0503020204020204" charset="-122"/>
              </a:rPr>
              <a:t>核心特征</a:t>
            </a:r>
            <a:endParaRPr sz="1400" b="1">
              <a:latin typeface="微软雅黑" panose="020B0503020204020204" charset="-122"/>
              <a:ea typeface="微软雅黑" panose="020B0503020204020204" charset="-122"/>
            </a:endParaRPr>
          </a:p>
        </p:txBody>
      </p:sp>
      <p:sp>
        <p:nvSpPr>
          <p:cNvPr id="63" name="TextBox 21"/>
          <p:cNvSpPr txBox="1"/>
          <p:nvPr/>
        </p:nvSpPr>
        <p:spPr>
          <a:xfrm>
            <a:off x="6350000" y="5167630"/>
            <a:ext cx="835660" cy="281940"/>
          </a:xfrm>
          <a:prstGeom prst="rect">
            <a:avLst/>
          </a:prstGeom>
          <a:solidFill>
            <a:schemeClr val="accent2">
              <a:lumMod val="75000"/>
            </a:schemeClr>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场景最丰富</a:t>
            </a:r>
            <a:endParaRPr lang="zh-CN" altLang="en-US" sz="1000" dirty="0">
              <a:solidFill>
                <a:schemeClr val="bg1"/>
              </a:solidFill>
              <a:latin typeface="微软雅黑" panose="020B0503020204020204" charset="-122"/>
              <a:ea typeface="微软雅黑" panose="020B0503020204020204" charset="-122"/>
            </a:endParaRPr>
          </a:p>
        </p:txBody>
      </p:sp>
      <p:sp>
        <p:nvSpPr>
          <p:cNvPr id="64" name="TextBox 21"/>
          <p:cNvSpPr txBox="1"/>
          <p:nvPr/>
        </p:nvSpPr>
        <p:spPr>
          <a:xfrm>
            <a:off x="7336790" y="5167630"/>
            <a:ext cx="835025" cy="281940"/>
          </a:xfrm>
          <a:prstGeom prst="rect">
            <a:avLst/>
          </a:prstGeom>
          <a:solidFill>
            <a:schemeClr val="accent2">
              <a:lumMod val="75000"/>
            </a:schemeClr>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用户最集中</a:t>
            </a:r>
            <a:endParaRPr lang="zh-CN" altLang="en-US" sz="1000" dirty="0">
              <a:solidFill>
                <a:schemeClr val="bg1"/>
              </a:solidFill>
              <a:latin typeface="微软雅黑" panose="020B0503020204020204" charset="-122"/>
              <a:ea typeface="微软雅黑" panose="020B0503020204020204" charset="-122"/>
            </a:endParaRPr>
          </a:p>
        </p:txBody>
      </p:sp>
      <p:sp>
        <p:nvSpPr>
          <p:cNvPr id="65" name="TextBox 21"/>
          <p:cNvSpPr txBox="1"/>
          <p:nvPr/>
        </p:nvSpPr>
        <p:spPr>
          <a:xfrm>
            <a:off x="6356350" y="5474970"/>
            <a:ext cx="835025" cy="281940"/>
          </a:xfrm>
          <a:prstGeom prst="rect">
            <a:avLst/>
          </a:prstGeom>
          <a:solidFill>
            <a:schemeClr val="accent2">
              <a:lumMod val="75000"/>
            </a:schemeClr>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数据最丰富</a:t>
            </a:r>
            <a:endParaRPr lang="zh-CN" altLang="en-US" sz="1000" dirty="0">
              <a:solidFill>
                <a:schemeClr val="bg1"/>
              </a:solidFill>
              <a:latin typeface="微软雅黑" panose="020B0503020204020204" charset="-122"/>
              <a:ea typeface="微软雅黑" panose="020B0503020204020204" charset="-122"/>
            </a:endParaRPr>
          </a:p>
        </p:txBody>
      </p:sp>
      <p:sp>
        <p:nvSpPr>
          <p:cNvPr id="66" name="TextBox 21"/>
          <p:cNvSpPr txBox="1"/>
          <p:nvPr/>
        </p:nvSpPr>
        <p:spPr>
          <a:xfrm>
            <a:off x="7278370" y="5474970"/>
            <a:ext cx="1154430" cy="281940"/>
          </a:xfrm>
          <a:prstGeom prst="rect">
            <a:avLst/>
          </a:prstGeom>
          <a:solidFill>
            <a:schemeClr val="accent2">
              <a:lumMod val="75000"/>
            </a:schemeClr>
          </a:solidFill>
        </p:spPr>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20204" pitchFamily="34" charset="0"/>
              </a:defRPr>
            </a:lvl1pPr>
          </a:lstStyle>
          <a:p>
            <a:pPr algn="ctr">
              <a:lnSpc>
                <a:spcPct val="90000"/>
              </a:lnSpc>
            </a:pPr>
            <a:r>
              <a:rPr lang="zh-CN" altLang="en-US" sz="1000" dirty="0">
                <a:solidFill>
                  <a:schemeClr val="bg1"/>
                </a:solidFill>
                <a:latin typeface="微软雅黑" panose="020B0503020204020204" charset="-122"/>
                <a:ea typeface="微软雅黑" panose="020B0503020204020204" charset="-122"/>
              </a:rPr>
              <a:t>创新应用验证场</a:t>
            </a:r>
            <a:endParaRPr lang="zh-CN" altLang="en-US" sz="1000" dirty="0">
              <a:solidFill>
                <a:schemeClr val="bg1"/>
              </a:solidFill>
              <a:latin typeface="微软雅黑" panose="020B0503020204020204" charset="-122"/>
              <a:ea typeface="微软雅黑" panose="020B0503020204020204" charset="-122"/>
            </a:endParaRPr>
          </a:p>
        </p:txBody>
      </p:sp>
      <p:sp>
        <p:nvSpPr>
          <p:cNvPr id="67" name="圆角矩形 66"/>
          <p:cNvSpPr/>
          <p:nvPr/>
        </p:nvSpPr>
        <p:spPr>
          <a:xfrm>
            <a:off x="8991600" y="4631690"/>
            <a:ext cx="2821940" cy="1045845"/>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8" name="文本框 67"/>
          <p:cNvSpPr txBox="1"/>
          <p:nvPr/>
        </p:nvSpPr>
        <p:spPr>
          <a:xfrm>
            <a:off x="9323070" y="4505325"/>
            <a:ext cx="2285365" cy="320040"/>
          </a:xfrm>
          <a:prstGeom prst="rect">
            <a:avLst/>
          </a:prstGeom>
          <a:gradFill>
            <a:gsLst>
              <a:gs pos="0">
                <a:schemeClr val="accent1">
                  <a:lumOff val="17500"/>
                </a:schemeClr>
              </a:gs>
              <a:gs pos="100000">
                <a:schemeClr val="accent1"/>
              </a:gs>
              <a:gs pos="0">
                <a:schemeClr val="bg1">
                  <a:lumMod val="85000"/>
                </a:schemeClr>
              </a:gs>
              <a:gs pos="95000">
                <a:srgbClr val="0F6FC6"/>
              </a:gs>
              <a:gs pos="100000">
                <a:schemeClr val="bg1"/>
              </a:gs>
            </a:gsLst>
            <a:lin ang="2700000" scaled="0"/>
          </a:gradFill>
        </p:spPr>
        <p:style>
          <a:lnRef idx="0">
            <a:srgbClr val="FFFFFF"/>
          </a:lnRef>
          <a:fillRef idx="2">
            <a:schemeClr val="accent1"/>
          </a:fillRef>
          <a:effectRef idx="1">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sz="1500" b="1">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我国健康需求基础</a:t>
            </a:r>
            <a:endParaRPr sz="1500" b="1">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p:txBody>
      </p:sp>
      <p:sp>
        <p:nvSpPr>
          <p:cNvPr id="69" name="文本框 68"/>
          <p:cNvSpPr txBox="1"/>
          <p:nvPr/>
        </p:nvSpPr>
        <p:spPr>
          <a:xfrm>
            <a:off x="9170035" y="4891405"/>
            <a:ext cx="2821305" cy="953135"/>
          </a:xfrm>
          <a:prstGeom prst="rect">
            <a:avLst/>
          </a:prstGeom>
          <a:noFill/>
        </p:spPr>
        <p:txBody>
          <a:bodyPr wrap="square" rtlCol="0">
            <a:spAutoFit/>
          </a:bodyPr>
          <a:p>
            <a:r>
              <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60岁以上人口：</a:t>
            </a:r>
            <a:r>
              <a:rPr lang="en-US" altLang="zh-CN" sz="1400" b="1">
                <a:solidFill>
                  <a:srgbClr val="C00000"/>
                </a:solidFill>
                <a:latin typeface="微软雅黑" panose="020B0503020204020204" charset="-122"/>
                <a:ea typeface="微软雅黑" panose="020B0503020204020204" charset="-122"/>
                <a:cs typeface="微软雅黑" panose="020B0503020204020204" charset="-122"/>
              </a:rPr>
              <a:t>3.1亿+</a:t>
            </a:r>
            <a:endParaRPr lang="en-US" altLang="zh-CN" sz="1400" b="1">
              <a:solidFill>
                <a:srgbClr val="C00000"/>
              </a:solidFill>
              <a:latin typeface="微软雅黑" panose="020B0503020204020204" charset="-122"/>
              <a:ea typeface="微软雅黑" panose="020B0503020204020204" charset="-122"/>
              <a:cs typeface="微软雅黑" panose="020B0503020204020204" charset="-122"/>
            </a:endParaRPr>
          </a:p>
          <a:p>
            <a:r>
              <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慢病患者：</a:t>
            </a:r>
            <a:r>
              <a:rPr lang="en-US" altLang="zh-CN" sz="1400" b="1">
                <a:solidFill>
                  <a:srgbClr val="C00000"/>
                </a:solidFill>
                <a:latin typeface="微软雅黑" panose="020B0503020204020204" charset="-122"/>
                <a:ea typeface="微软雅黑" panose="020B0503020204020204" charset="-122"/>
                <a:cs typeface="微软雅黑" panose="020B0503020204020204" charset="-122"/>
              </a:rPr>
              <a:t>超4亿人</a:t>
            </a:r>
            <a:endParaRPr lang="en-US" altLang="zh-CN" sz="1400" b="1">
              <a:solidFill>
                <a:srgbClr val="C00000"/>
              </a:solidFill>
              <a:latin typeface="微软雅黑" panose="020B0503020204020204" charset="-122"/>
              <a:ea typeface="微软雅黑" panose="020B0503020204020204" charset="-122"/>
              <a:cs typeface="微软雅黑" panose="020B0503020204020204" charset="-122"/>
            </a:endParaRPr>
          </a:p>
          <a:p>
            <a:r>
              <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基层医疗服务覆盖人口：</a:t>
            </a:r>
            <a:r>
              <a:rPr lang="en-US" altLang="zh-CN" sz="1400" b="1">
                <a:solidFill>
                  <a:srgbClr val="C00000"/>
                </a:solidFill>
                <a:latin typeface="微软雅黑" panose="020B0503020204020204" charset="-122"/>
                <a:ea typeface="微软雅黑" panose="020B0503020204020204" charset="-122"/>
                <a:cs typeface="微软雅黑" panose="020B0503020204020204" charset="-122"/>
              </a:rPr>
              <a:t>超8亿人</a:t>
            </a:r>
            <a:endParaRPr lang="en-US" altLang="zh-CN" sz="1400" b="1">
              <a:solidFill>
                <a:srgbClr val="C00000"/>
              </a:solidFill>
              <a:latin typeface="微软雅黑" panose="020B0503020204020204" charset="-122"/>
              <a:ea typeface="微软雅黑" panose="020B0503020204020204" charset="-122"/>
              <a:cs typeface="微软雅黑" panose="020B0503020204020204" charset="-122"/>
            </a:endParaRPr>
          </a:p>
          <a:p>
            <a:endParaRPr lang="en-US" altLang="zh-CN" sz="1400" b="1">
              <a:solidFill>
                <a:srgbClr val="C00000"/>
              </a:solidFill>
              <a:latin typeface="微软雅黑" panose="020B0503020204020204" charset="-122"/>
              <a:ea typeface="微软雅黑" panose="020B0503020204020204" charset="-122"/>
              <a:cs typeface="微软雅黑" panose="020B0503020204020204" charset="-122"/>
            </a:endParaRPr>
          </a:p>
        </p:txBody>
      </p:sp>
      <p:sp>
        <p:nvSpPr>
          <p:cNvPr id="70" name="文本框 69"/>
          <p:cNvSpPr txBox="1"/>
          <p:nvPr/>
        </p:nvSpPr>
        <p:spPr>
          <a:xfrm>
            <a:off x="1126490" y="6061710"/>
            <a:ext cx="2537460" cy="553085"/>
          </a:xfrm>
          <a:prstGeom prst="rect">
            <a:avLst/>
          </a:prstGeom>
          <a:noFill/>
          <a:effectLst>
            <a:reflection blurRad="6350" stA="50000" endA="300" endPos="55000" dir="5400000" sy="-100000" algn="bl" rotWithShape="0"/>
          </a:effectLst>
        </p:spPr>
        <p:txBody>
          <a:bodyPr wrap="square" rtlCol="0" anchor="t">
            <a:spAutoFit/>
          </a:bodyPr>
          <a:p>
            <a:pPr indent="0" algn="ctr">
              <a:buFont typeface="Arial" panose="020B0604020202020204" pitchFamily="34" charset="0"/>
              <a:buNone/>
            </a:pPr>
            <a:r>
              <a:rPr lang="zh-CN" altLang="en-US" sz="1500" b="1">
                <a:latin typeface="微软雅黑" panose="020B0503020204020204" charset="-122"/>
                <a:ea typeface="微软雅黑" panose="020B0503020204020204" charset="-122"/>
                <a:cs typeface="微软雅黑" panose="020B0503020204020204" charset="-122"/>
                <a:sym typeface="+mn-ea"/>
              </a:rPr>
              <a:t>上游决定</a:t>
            </a:r>
            <a:r>
              <a:rPr lang="zh-CN" altLang="en-US" sz="1500" b="1">
                <a:solidFill>
                  <a:srgbClr val="216BFF"/>
                </a:solidFill>
                <a:latin typeface="微软雅黑" panose="020B0503020204020204" charset="-122"/>
                <a:ea typeface="微软雅黑" panose="020B0503020204020204" charset="-122"/>
                <a:cs typeface="微软雅黑" panose="020B0503020204020204" charset="-122"/>
                <a:sym typeface="+mn-ea"/>
              </a:rPr>
              <a:t>产业创新能力</a:t>
            </a:r>
            <a:r>
              <a:rPr lang="zh-CN" altLang="en-US" sz="1500" b="1">
                <a:latin typeface="微软雅黑" panose="020B0503020204020204" charset="-122"/>
                <a:ea typeface="微软雅黑" panose="020B0503020204020204" charset="-122"/>
                <a:cs typeface="微软雅黑" panose="020B0503020204020204" charset="-122"/>
                <a:sym typeface="+mn-ea"/>
              </a:rPr>
              <a:t>和</a:t>
            </a:r>
            <a:r>
              <a:rPr lang="zh-CN" altLang="en-US" sz="1500" b="1">
                <a:solidFill>
                  <a:srgbClr val="216BFF"/>
                </a:solidFill>
                <a:latin typeface="微软雅黑" panose="020B0503020204020204" charset="-122"/>
                <a:ea typeface="微软雅黑" panose="020B0503020204020204" charset="-122"/>
                <a:cs typeface="微软雅黑" panose="020B0503020204020204" charset="-122"/>
                <a:sym typeface="+mn-ea"/>
              </a:rPr>
              <a:t>技术自主可控水平</a:t>
            </a:r>
            <a:endParaRPr lang="zh-CN" altLang="en-US" sz="1500" b="1">
              <a:solidFill>
                <a:srgbClr val="216BFF"/>
              </a:solidFill>
              <a:latin typeface="微软雅黑" panose="020B0503020204020204" charset="-122"/>
              <a:ea typeface="微软雅黑" panose="020B0503020204020204" charset="-122"/>
              <a:cs typeface="微软雅黑" panose="020B0503020204020204" charset="-122"/>
              <a:sym typeface="+mn-ea"/>
            </a:endParaRPr>
          </a:p>
        </p:txBody>
      </p:sp>
      <p:sp>
        <p:nvSpPr>
          <p:cNvPr id="72" name="文本框 71"/>
          <p:cNvSpPr txBox="1"/>
          <p:nvPr/>
        </p:nvSpPr>
        <p:spPr>
          <a:xfrm>
            <a:off x="4314825" y="6061710"/>
            <a:ext cx="3241675" cy="553085"/>
          </a:xfrm>
          <a:prstGeom prst="rect">
            <a:avLst/>
          </a:prstGeom>
          <a:noFill/>
          <a:effectLst>
            <a:reflection blurRad="6350" stA="50000" endA="300" endPos="55000" dir="5400000" sy="-100000" algn="bl" rotWithShape="0"/>
          </a:effectLst>
        </p:spPr>
        <p:txBody>
          <a:bodyPr wrap="square" rtlCol="0" anchor="t">
            <a:spAutoFit/>
          </a:bodyPr>
          <a:p>
            <a:pPr indent="0" algn="ctr">
              <a:buFont typeface="Arial" panose="020B0604020202020204" pitchFamily="34" charset="0"/>
              <a:buNone/>
            </a:pPr>
            <a:r>
              <a:rPr lang="zh-CN" altLang="en-US" sz="1500" b="1">
                <a:latin typeface="微软雅黑" panose="020B0503020204020204" charset="-122"/>
                <a:ea typeface="微软雅黑" panose="020B0503020204020204" charset="-122"/>
                <a:cs typeface="微软雅黑" panose="020B0503020204020204" charset="-122"/>
                <a:sym typeface="+mn-ea"/>
              </a:rPr>
              <a:t>中游</a:t>
            </a:r>
            <a:r>
              <a:rPr lang="zh-CN" altLang="en-US" sz="1500" b="1">
                <a:solidFill>
                  <a:srgbClr val="216BFF"/>
                </a:solidFill>
                <a:latin typeface="微软雅黑" panose="020B0503020204020204" charset="-122"/>
                <a:ea typeface="微软雅黑" panose="020B0503020204020204" charset="-122"/>
                <a:cs typeface="微软雅黑" panose="020B0503020204020204" charset="-122"/>
                <a:sym typeface="+mn-ea"/>
              </a:rPr>
              <a:t>承载创新成果转化</a:t>
            </a:r>
            <a:r>
              <a:rPr lang="zh-CN" altLang="en-US" sz="1500" b="1">
                <a:latin typeface="微软雅黑" panose="020B0503020204020204" charset="-122"/>
                <a:ea typeface="微软雅黑" panose="020B0503020204020204" charset="-122"/>
                <a:cs typeface="微软雅黑" panose="020B0503020204020204" charset="-122"/>
                <a:sym typeface="+mn-ea"/>
              </a:rPr>
              <a:t>，是生命健康产业价值最集中的</a:t>
            </a:r>
            <a:r>
              <a:rPr lang="zh-CN" altLang="en-US" sz="1500" b="1">
                <a:solidFill>
                  <a:srgbClr val="C00000"/>
                </a:solidFill>
                <a:latin typeface="微软雅黑" panose="020B0503020204020204" charset="-122"/>
                <a:ea typeface="微软雅黑" panose="020B0503020204020204" charset="-122"/>
                <a:cs typeface="微软雅黑" panose="020B0503020204020204" charset="-122"/>
                <a:sym typeface="+mn-ea"/>
              </a:rPr>
              <a:t>核心环节</a:t>
            </a:r>
            <a:endParaRPr lang="zh-CN" altLang="en-US" sz="1500" b="1">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73" name="文本框 72"/>
          <p:cNvSpPr txBox="1"/>
          <p:nvPr/>
        </p:nvSpPr>
        <p:spPr>
          <a:xfrm>
            <a:off x="8171815" y="6061710"/>
            <a:ext cx="2820670" cy="553085"/>
          </a:xfrm>
          <a:prstGeom prst="rect">
            <a:avLst/>
          </a:prstGeom>
          <a:noFill/>
          <a:effectLst>
            <a:reflection blurRad="6350" stA="50000" endA="300" endPos="55000" dir="5400000" sy="-100000" algn="bl" rotWithShape="0"/>
          </a:effectLst>
        </p:spPr>
        <p:txBody>
          <a:bodyPr wrap="square" rtlCol="0" anchor="t">
            <a:spAutoFit/>
          </a:bodyPr>
          <a:p>
            <a:pPr indent="0" algn="ctr">
              <a:buFont typeface="Arial" panose="020B0604020202020204" pitchFamily="34" charset="0"/>
              <a:buNone/>
            </a:pPr>
            <a:r>
              <a:rPr lang="zh-CN" altLang="en-US" sz="1500" b="1">
                <a:latin typeface="微软雅黑" panose="020B0503020204020204" charset="-122"/>
                <a:ea typeface="微软雅黑" panose="020B0503020204020204" charset="-122"/>
                <a:cs typeface="微软雅黑" panose="020B0503020204020204" charset="-122"/>
                <a:sym typeface="+mn-ea"/>
              </a:rPr>
              <a:t>下游提供</a:t>
            </a:r>
            <a:r>
              <a:rPr lang="zh-CN" altLang="en-US" sz="1500" b="1">
                <a:solidFill>
                  <a:srgbClr val="216BFF"/>
                </a:solidFill>
                <a:latin typeface="微软雅黑" panose="020B0503020204020204" charset="-122"/>
                <a:ea typeface="微软雅黑" panose="020B0503020204020204" charset="-122"/>
                <a:cs typeface="微软雅黑" panose="020B0503020204020204" charset="-122"/>
                <a:sym typeface="+mn-ea"/>
              </a:rPr>
              <a:t>应用场景</a:t>
            </a:r>
            <a:r>
              <a:rPr lang="zh-CN" altLang="en-US" sz="1500" b="1">
                <a:latin typeface="微软雅黑" panose="020B0503020204020204" charset="-122"/>
                <a:ea typeface="微软雅黑" panose="020B0503020204020204" charset="-122"/>
                <a:cs typeface="微软雅黑" panose="020B0503020204020204" charset="-122"/>
                <a:sym typeface="+mn-ea"/>
              </a:rPr>
              <a:t>和</a:t>
            </a:r>
            <a:r>
              <a:rPr lang="zh-CN" altLang="en-US" sz="1500" b="1">
                <a:solidFill>
                  <a:srgbClr val="216BFF"/>
                </a:solidFill>
                <a:latin typeface="微软雅黑" panose="020B0503020204020204" charset="-122"/>
                <a:ea typeface="微软雅黑" panose="020B0503020204020204" charset="-122"/>
                <a:cs typeface="微软雅黑" panose="020B0503020204020204" charset="-122"/>
                <a:sym typeface="+mn-ea"/>
              </a:rPr>
              <a:t>市场需求</a:t>
            </a:r>
            <a:r>
              <a:rPr lang="zh-CN" altLang="en-US" sz="1500" b="1">
                <a:latin typeface="微软雅黑" panose="020B0503020204020204" charset="-122"/>
                <a:ea typeface="微软雅黑" panose="020B0503020204020204" charset="-122"/>
                <a:cs typeface="微软雅黑" panose="020B0503020204020204" charset="-122"/>
                <a:sym typeface="+mn-ea"/>
              </a:rPr>
              <a:t>，</a:t>
            </a:r>
            <a:endParaRPr lang="zh-CN" altLang="en-US" sz="1500" b="1">
              <a:latin typeface="微软雅黑" panose="020B0503020204020204" charset="-122"/>
              <a:ea typeface="微软雅黑" panose="020B0503020204020204" charset="-122"/>
              <a:cs typeface="微软雅黑" panose="020B0503020204020204" charset="-122"/>
              <a:sym typeface="+mn-ea"/>
            </a:endParaRPr>
          </a:p>
          <a:p>
            <a:pPr indent="0" algn="ctr">
              <a:buFont typeface="Arial" panose="020B0604020202020204" pitchFamily="34" charset="0"/>
              <a:buNone/>
            </a:pPr>
            <a:r>
              <a:rPr lang="zh-CN" altLang="en-US" sz="15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推动产业持续迭代升级</a:t>
            </a:r>
            <a:endParaRPr lang="zh-CN" altLang="en-US" sz="15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75" name="虚尾箭头 74"/>
          <p:cNvSpPr/>
          <p:nvPr/>
        </p:nvSpPr>
        <p:spPr>
          <a:xfrm>
            <a:off x="3766820" y="6143625"/>
            <a:ext cx="280035" cy="281305"/>
          </a:xfrm>
          <a:prstGeom prst="stripedRightArrow">
            <a:avLst>
              <a:gd name="adj1" fmla="val 50000"/>
              <a:gd name="adj2" fmla="val 50000"/>
            </a:avLst>
          </a:prstGeom>
          <a:solidFill>
            <a:schemeClr val="accent1">
              <a:lumMod val="40000"/>
              <a:lumOff val="60000"/>
            </a:schemeClr>
          </a:solidFill>
        </p:spPr>
        <p:style>
          <a:lnRef idx="2">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76" name="虚尾箭头 75"/>
          <p:cNvSpPr/>
          <p:nvPr/>
        </p:nvSpPr>
        <p:spPr>
          <a:xfrm>
            <a:off x="7827645" y="6143625"/>
            <a:ext cx="280035" cy="281305"/>
          </a:xfrm>
          <a:prstGeom prst="stripedRightArrow">
            <a:avLst>
              <a:gd name="adj1" fmla="val 50000"/>
              <a:gd name="adj2" fmla="val 50000"/>
            </a:avLst>
          </a:prstGeom>
          <a:solidFill>
            <a:schemeClr val="accent1">
              <a:lumMod val="40000"/>
              <a:lumOff val="60000"/>
            </a:schemeClr>
          </a:solidFill>
        </p:spPr>
        <p:style>
          <a:lnRef idx="2">
            <a:schemeClr val="lt1"/>
          </a:lnRef>
          <a:fillRef idx="1">
            <a:schemeClr val="accent1"/>
          </a:fillRef>
          <a:effectRef idx="1">
            <a:schemeClr val="accent1"/>
          </a:effectRef>
          <a:fontRef idx="minor">
            <a:schemeClr val="lt1"/>
          </a:fontRef>
        </p:style>
        <p:txBody>
          <a:bodyPr rtlCol="0" anchor="ctr"/>
          <a:p>
            <a:pPr algn="ctr"/>
            <a:endParaRPr lang="zh-CN" altLang="en-US"/>
          </a:p>
        </p:txBody>
      </p:sp>
      <p:grpSp>
        <p:nvGrpSpPr>
          <p:cNvPr id="77" name="组合 76"/>
          <p:cNvGrpSpPr/>
          <p:nvPr/>
        </p:nvGrpSpPr>
        <p:grpSpPr>
          <a:xfrm>
            <a:off x="8975725" y="274955"/>
            <a:ext cx="2840990" cy="366395"/>
            <a:chOff x="11064" y="247"/>
            <a:chExt cx="7750" cy="814"/>
          </a:xfrm>
        </p:grpSpPr>
        <p:grpSp>
          <p:nvGrpSpPr>
            <p:cNvPr id="78" name="组合 10"/>
            <p:cNvGrpSpPr/>
            <p:nvPr/>
          </p:nvGrpSpPr>
          <p:grpSpPr>
            <a:xfrm>
              <a:off x="12344" y="247"/>
              <a:ext cx="6376" cy="656"/>
              <a:chOff x="6697011" y="412203"/>
              <a:chExt cx="3672216" cy="415778"/>
            </a:xfrm>
          </p:grpSpPr>
          <p:pic>
            <p:nvPicPr>
              <p:cNvPr id="7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8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8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 name="矩形: 圆角 6"/>
          <p:cNvSpPr/>
          <p:nvPr/>
        </p:nvSpPr>
        <p:spPr>
          <a:xfrm>
            <a:off x="690880" y="4790440"/>
            <a:ext cx="3451225" cy="793115"/>
          </a:xfrm>
          <a:prstGeom prst="roundRect">
            <a:avLst>
              <a:gd name="adj" fmla="val 12613"/>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圆角 7"/>
          <p:cNvSpPr/>
          <p:nvPr/>
        </p:nvSpPr>
        <p:spPr>
          <a:xfrm>
            <a:off x="574040" y="4752340"/>
            <a:ext cx="3450590" cy="793115"/>
          </a:xfrm>
          <a:prstGeom prst="roundRect">
            <a:avLst>
              <a:gd name="adj" fmla="val 12613"/>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圆角 6"/>
          <p:cNvSpPr/>
          <p:nvPr/>
        </p:nvSpPr>
        <p:spPr>
          <a:xfrm>
            <a:off x="721360" y="3705225"/>
            <a:ext cx="3451225" cy="953135"/>
          </a:xfrm>
          <a:prstGeom prst="roundRect">
            <a:avLst>
              <a:gd name="adj" fmla="val 12613"/>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圆角 7"/>
          <p:cNvSpPr/>
          <p:nvPr/>
        </p:nvSpPr>
        <p:spPr>
          <a:xfrm>
            <a:off x="604520" y="3667125"/>
            <a:ext cx="3450590" cy="953135"/>
          </a:xfrm>
          <a:prstGeom prst="roundRect">
            <a:avLst>
              <a:gd name="adj" fmla="val 12613"/>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椭圆 11"/>
          <p:cNvSpPr/>
          <p:nvPr>
            <p:custDataLst>
              <p:tags r:id="rId1"/>
            </p:custDataLst>
          </p:nvPr>
        </p:nvSpPr>
        <p:spPr>
          <a:xfrm>
            <a:off x="9141460" y="6051550"/>
            <a:ext cx="2465070" cy="415290"/>
          </a:xfrm>
          <a:prstGeom prst="ellipse">
            <a:avLst/>
          </a:prstGeom>
          <a:gradFill flip="none" rotWithShape="1">
            <a:gsLst>
              <a:gs pos="38000">
                <a:schemeClr val="accent1">
                  <a:lumMod val="40000"/>
                  <a:lumOff val="60000"/>
                  <a:alpha val="0"/>
                </a:schemeClr>
              </a:gs>
              <a:gs pos="100000">
                <a:schemeClr val="accent1">
                  <a:lumMod val="60000"/>
                  <a:lumOff val="40000"/>
                  <a:alpha val="60000"/>
                </a:schemeClr>
              </a:gs>
            </a:gsLst>
            <a:lin ang="5400000" scaled="1"/>
            <a:tileRect/>
          </a:gra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11" name="椭圆 10"/>
          <p:cNvSpPr/>
          <p:nvPr>
            <p:custDataLst>
              <p:tags r:id="rId2"/>
            </p:custDataLst>
          </p:nvPr>
        </p:nvSpPr>
        <p:spPr>
          <a:xfrm>
            <a:off x="5084445" y="6051550"/>
            <a:ext cx="2465070" cy="415290"/>
          </a:xfrm>
          <a:prstGeom prst="ellipse">
            <a:avLst/>
          </a:prstGeom>
          <a:gradFill flip="none" rotWithShape="1">
            <a:gsLst>
              <a:gs pos="38000">
                <a:schemeClr val="accent1">
                  <a:lumMod val="40000"/>
                  <a:lumOff val="60000"/>
                  <a:alpha val="0"/>
                </a:schemeClr>
              </a:gs>
              <a:gs pos="100000">
                <a:schemeClr val="accent1">
                  <a:lumMod val="60000"/>
                  <a:lumOff val="40000"/>
                  <a:alpha val="60000"/>
                </a:schemeClr>
              </a:gs>
            </a:gsLst>
            <a:lin ang="5400000" scaled="1"/>
            <a:tileRect/>
          </a:gra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64" name="椭圆 63"/>
          <p:cNvSpPr/>
          <p:nvPr>
            <p:custDataLst>
              <p:tags r:id="rId3"/>
            </p:custDataLst>
          </p:nvPr>
        </p:nvSpPr>
        <p:spPr>
          <a:xfrm>
            <a:off x="1108075" y="6051550"/>
            <a:ext cx="2465070" cy="415290"/>
          </a:xfrm>
          <a:prstGeom prst="ellipse">
            <a:avLst/>
          </a:prstGeom>
          <a:gradFill flip="none" rotWithShape="1">
            <a:gsLst>
              <a:gs pos="38000">
                <a:schemeClr val="accent1">
                  <a:lumMod val="40000"/>
                  <a:lumOff val="60000"/>
                  <a:alpha val="0"/>
                </a:schemeClr>
              </a:gs>
              <a:gs pos="100000">
                <a:schemeClr val="accent1">
                  <a:lumMod val="60000"/>
                  <a:lumOff val="40000"/>
                  <a:alpha val="60000"/>
                </a:schemeClr>
              </a:gs>
            </a:gsLst>
            <a:lin ang="5400000" scaled="1"/>
            <a:tileRect/>
          </a:gra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grpSp>
        <p:nvGrpSpPr>
          <p:cNvPr id="55" name="组合 54"/>
          <p:cNvGrpSpPr/>
          <p:nvPr/>
        </p:nvGrpSpPr>
        <p:grpSpPr>
          <a:xfrm>
            <a:off x="498475" y="189865"/>
            <a:ext cx="8477250" cy="891540"/>
            <a:chOff x="1128" y="719"/>
            <a:chExt cx="13350" cy="1404"/>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4"/>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5"/>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6"/>
              </p:custDataLst>
            </p:nvPr>
          </p:nvSpPr>
          <p:spPr>
            <a:xfrm>
              <a:off x="2076" y="719"/>
              <a:ext cx="12402" cy="1404"/>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生命健康产业增长逻辑</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zh-CN" altLang="en-US" sz="2000" cap="all" noProof="0" dirty="0">
                  <a:ln>
                    <a:noFill/>
                  </a:ln>
                  <a:solidFill>
                    <a:srgbClr val="1678CC"/>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需求扩容、技术突破与政策支持</a:t>
              </a: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共同驱动产业进入新增长周期</a:t>
              </a:r>
              <a:endPar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28" name="矩形: 圆角 6"/>
          <p:cNvSpPr/>
          <p:nvPr/>
        </p:nvSpPr>
        <p:spPr>
          <a:xfrm>
            <a:off x="723265" y="2309495"/>
            <a:ext cx="3451225" cy="1238885"/>
          </a:xfrm>
          <a:prstGeom prst="roundRect">
            <a:avLst>
              <a:gd name="adj" fmla="val 12613"/>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矩形: 圆角 7"/>
          <p:cNvSpPr/>
          <p:nvPr/>
        </p:nvSpPr>
        <p:spPr>
          <a:xfrm>
            <a:off x="606425" y="2271395"/>
            <a:ext cx="3450590" cy="1238885"/>
          </a:xfrm>
          <a:prstGeom prst="roundRect">
            <a:avLst>
              <a:gd name="adj" fmla="val 12613"/>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Shape 2"/>
          <p:cNvSpPr/>
          <p:nvPr>
            <p:custDataLst>
              <p:tags r:id="rId7"/>
            </p:custDataLst>
          </p:nvPr>
        </p:nvSpPr>
        <p:spPr>
          <a:xfrm>
            <a:off x="606425" y="1699260"/>
            <a:ext cx="3581400" cy="508000"/>
          </a:xfrm>
          <a:prstGeom prst="rect">
            <a:avLst/>
          </a:prstGeom>
          <a:solidFill>
            <a:srgbClr val="355ABF"/>
          </a:solidFill>
          <a:effectLst>
            <a:softEdge rad="31750"/>
          </a:effectLst>
        </p:spPr>
      </p:sp>
      <p:sp>
        <p:nvSpPr>
          <p:cNvPr id="24" name="Text 3"/>
          <p:cNvSpPr/>
          <p:nvPr/>
        </p:nvSpPr>
        <p:spPr>
          <a:xfrm>
            <a:off x="737235" y="1704340"/>
            <a:ext cx="3451225" cy="508000"/>
          </a:xfrm>
          <a:prstGeom prst="rect">
            <a:avLst/>
          </a:prstGeom>
          <a:noFill/>
        </p:spPr>
        <p:txBody>
          <a:bodyPr wrap="none" lIns="0" tIns="0" rIns="0" bIns="0" rtlCol="0" anchor="ctr"/>
          <a:p>
            <a:pPr algn="ctr">
              <a:lnSpc>
                <a:spcPct val="100000"/>
              </a:lnSpc>
            </a:pPr>
            <a:r>
              <a:rPr lang="en-US" sz="1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Liter" pitchFamily="34" charset="-120"/>
              </a:rPr>
              <a:t>需求驱动：医疗需求持续释放</a:t>
            </a:r>
            <a:endParaRPr lang="en-US" sz="1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Liter" pitchFamily="34" charset="-120"/>
            </a:endParaRPr>
          </a:p>
        </p:txBody>
      </p:sp>
      <p:sp>
        <p:nvSpPr>
          <p:cNvPr id="25" name="Text 4"/>
          <p:cNvSpPr/>
          <p:nvPr>
            <p:custDataLst>
              <p:tags r:id="rId8"/>
            </p:custDataLst>
          </p:nvPr>
        </p:nvSpPr>
        <p:spPr>
          <a:xfrm>
            <a:off x="862330" y="2397760"/>
            <a:ext cx="3152775" cy="3141980"/>
          </a:xfrm>
          <a:prstGeom prst="rect">
            <a:avLst/>
          </a:prstGeom>
          <a:noFill/>
        </p:spPr>
        <p:txBody>
          <a:bodyPr wrap="square" lIns="0" tIns="0" rIns="0" bIns="0" rtlCol="0" anchor="ctr"/>
          <a:p>
            <a:pPr>
              <a:lnSpc>
                <a:spcPct val="100000"/>
              </a:lnSpc>
            </a:pPr>
            <a:r>
              <a:rPr lang="en-US" sz="1400" dirty="0">
                <a:latin typeface="微软雅黑" panose="020B0503020204020204" charset="-122"/>
                <a:ea typeface="微软雅黑" panose="020B0503020204020204" charset="-122"/>
                <a:cs typeface="微软雅黑" panose="020B0503020204020204" charset="-122"/>
              </a:rPr>
              <a:t>截至2024年，60岁及以上人口</a:t>
            </a:r>
            <a:endParaRPr lang="en-US" sz="1400" dirty="0">
              <a:latin typeface="微软雅黑" panose="020B0503020204020204" charset="-122"/>
              <a:ea typeface="微软雅黑" panose="020B0503020204020204" charset="-122"/>
              <a:cs typeface="微软雅黑" panose="020B0503020204020204" charset="-122"/>
            </a:endParaRPr>
          </a:p>
          <a:p>
            <a:pPr>
              <a:lnSpc>
                <a:spcPct val="100000"/>
              </a:lnSpc>
            </a:pPr>
            <a:r>
              <a:rPr lang="en-US" sz="2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约3.1亿人，</a:t>
            </a:r>
            <a:endParaRPr lang="en-US" sz="2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a:p>
            <a:pPr>
              <a:lnSpc>
                <a:spcPct val="100000"/>
              </a:lnSpc>
            </a:pPr>
            <a:r>
              <a:rPr lang="en-US" sz="1400" dirty="0">
                <a:latin typeface="微软雅黑" panose="020B0503020204020204" charset="-122"/>
                <a:ea typeface="微软雅黑" panose="020B0503020204020204" charset="-122"/>
                <a:cs typeface="微软雅黑" panose="020B0503020204020204" charset="-122"/>
              </a:rPr>
              <a:t>占总人口</a:t>
            </a:r>
            <a:r>
              <a:rPr lang="en-US" sz="2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22%以上</a:t>
            </a:r>
            <a:endParaRPr lang="en-US" sz="2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a:p>
            <a:pPr>
              <a:lnSpc>
                <a:spcPct val="100000"/>
              </a:lnSpc>
            </a:pPr>
            <a:endParaRPr lang="en-US" sz="2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a:p>
            <a:pPr>
              <a:lnSpc>
                <a:spcPct val="100000"/>
              </a:lnSpc>
            </a:pPr>
            <a:r>
              <a:rPr lang="en-US" sz="1400" dirty="0">
                <a:solidFill>
                  <a:schemeClr val="dk1"/>
                </a:solidFill>
                <a:latin typeface="微软雅黑" panose="020B0503020204020204" charset="-122"/>
                <a:ea typeface="微软雅黑" panose="020B0503020204020204" charset="-122"/>
                <a:cs typeface="微软雅黑" panose="020B0503020204020204" charset="-122"/>
              </a:rPr>
              <a:t>我国慢病患者</a:t>
            </a:r>
            <a:r>
              <a:rPr lang="en-US" sz="2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超过4亿人，</a:t>
            </a:r>
            <a:endParaRPr lang="en-US" sz="2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a:p>
            <a:pPr>
              <a:lnSpc>
                <a:spcPct val="100000"/>
              </a:lnSpc>
            </a:pPr>
            <a:r>
              <a:rPr lang="en-US" sz="1400" dirty="0">
                <a:latin typeface="微软雅黑" panose="020B0503020204020204" charset="-122"/>
                <a:ea typeface="微软雅黑" panose="020B0503020204020204" charset="-122"/>
                <a:cs typeface="微软雅黑" panose="020B0503020204020204" charset="-122"/>
              </a:rPr>
              <a:t>占疾病负担</a:t>
            </a:r>
            <a:r>
              <a:rPr lang="en-US" sz="2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80%以上</a:t>
            </a:r>
            <a:endParaRPr lang="en-US" sz="2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a:p>
            <a:pPr>
              <a:lnSpc>
                <a:spcPct val="100000"/>
              </a:lnSpc>
            </a:pPr>
            <a:endParaRPr lang="en-US" sz="2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a:p>
            <a:pPr>
              <a:lnSpc>
                <a:spcPct val="100000"/>
              </a:lnSpc>
            </a:pPr>
            <a:r>
              <a:rPr lang="en-US" sz="1400" dirty="0">
                <a:solidFill>
                  <a:schemeClr val="dk1"/>
                </a:solidFill>
                <a:latin typeface="微软雅黑" panose="020B0503020204020204" charset="-122"/>
                <a:ea typeface="微软雅黑" panose="020B0503020204020204" charset="-122"/>
                <a:cs typeface="微软雅黑" panose="020B0503020204020204" charset="-122"/>
              </a:rPr>
              <a:t>2024年全国医疗卫生机构总诊疗人次</a:t>
            </a:r>
            <a:r>
              <a:rPr lang="en-US" sz="2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超95亿人次</a:t>
            </a:r>
            <a:endParaRPr lang="en-US" sz="2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p:txBody>
      </p:sp>
      <p:sp>
        <p:nvSpPr>
          <p:cNvPr id="34" name="矩形: 圆角 6"/>
          <p:cNvSpPr/>
          <p:nvPr/>
        </p:nvSpPr>
        <p:spPr>
          <a:xfrm>
            <a:off x="4648200" y="2314575"/>
            <a:ext cx="3451225" cy="3225165"/>
          </a:xfrm>
          <a:prstGeom prst="roundRect">
            <a:avLst>
              <a:gd name="adj" fmla="val 12613"/>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5" name="矩形: 圆角 7"/>
          <p:cNvSpPr/>
          <p:nvPr/>
        </p:nvSpPr>
        <p:spPr>
          <a:xfrm>
            <a:off x="4531360" y="2276475"/>
            <a:ext cx="3450590" cy="3225165"/>
          </a:xfrm>
          <a:prstGeom prst="roundRect">
            <a:avLst>
              <a:gd name="adj" fmla="val 12613"/>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Shape 2"/>
          <p:cNvSpPr/>
          <p:nvPr>
            <p:custDataLst>
              <p:tags r:id="rId9"/>
            </p:custDataLst>
          </p:nvPr>
        </p:nvSpPr>
        <p:spPr>
          <a:xfrm>
            <a:off x="4531360" y="1704340"/>
            <a:ext cx="3581400" cy="508000"/>
          </a:xfrm>
          <a:prstGeom prst="rect">
            <a:avLst/>
          </a:prstGeom>
          <a:solidFill>
            <a:srgbClr val="355ABF"/>
          </a:solidFill>
          <a:effectLst>
            <a:softEdge rad="31750"/>
          </a:effectLst>
        </p:spPr>
      </p:sp>
      <p:sp>
        <p:nvSpPr>
          <p:cNvPr id="37" name="Text 3"/>
          <p:cNvSpPr/>
          <p:nvPr/>
        </p:nvSpPr>
        <p:spPr>
          <a:xfrm>
            <a:off x="4662170" y="1709420"/>
            <a:ext cx="3451225" cy="508000"/>
          </a:xfrm>
          <a:prstGeom prst="rect">
            <a:avLst/>
          </a:prstGeom>
          <a:noFill/>
        </p:spPr>
        <p:txBody>
          <a:bodyPr wrap="none" lIns="0" tIns="0" rIns="0" bIns="0" rtlCol="0" anchor="ctr"/>
          <a:p>
            <a:pPr algn="ctr">
              <a:lnSpc>
                <a:spcPct val="100000"/>
              </a:lnSpc>
            </a:pPr>
            <a:r>
              <a:rPr 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Liter" pitchFamily="34" charset="-120"/>
                <a:sym typeface="+mn-ea"/>
              </a:rPr>
              <a:t>技术驱动：创新能力持续提升</a:t>
            </a:r>
            <a:endParaRPr 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Liter" pitchFamily="34" charset="-120"/>
              <a:sym typeface="+mn-ea"/>
            </a:endParaRPr>
          </a:p>
        </p:txBody>
      </p:sp>
      <p:sp>
        <p:nvSpPr>
          <p:cNvPr id="38" name="Text 4"/>
          <p:cNvSpPr/>
          <p:nvPr>
            <p:custDataLst>
              <p:tags r:id="rId10"/>
            </p:custDataLst>
          </p:nvPr>
        </p:nvSpPr>
        <p:spPr>
          <a:xfrm>
            <a:off x="4648835" y="2563495"/>
            <a:ext cx="3274695" cy="3092450"/>
          </a:xfrm>
          <a:prstGeom prst="rect">
            <a:avLst/>
          </a:prstGeom>
          <a:noFill/>
        </p:spPr>
        <p:txBody>
          <a:bodyPr wrap="square" lIns="0" tIns="0" rIns="0" bIns="0" rtlCol="0" anchor="ctr"/>
          <a:p>
            <a:pPr marL="285750" indent="-285750">
              <a:lnSpc>
                <a:spcPct val="100000"/>
              </a:lnSpc>
              <a:buFont typeface="Wingdings" panose="05000000000000000000" charset="0"/>
              <a:buChar char=""/>
            </a:pPr>
            <a:r>
              <a:rPr lang="en-US" sz="1400" dirty="0">
                <a:latin typeface="微软雅黑" panose="020B0503020204020204" charset="-122"/>
                <a:ea typeface="微软雅黑" panose="020B0503020204020204" charset="-122"/>
                <a:cs typeface="微软雅黑" panose="020B0503020204020204" charset="-122"/>
                <a:sym typeface="+mn-ea"/>
              </a:rPr>
              <a:t>创新药突破重点方向：</a:t>
            </a:r>
            <a:r>
              <a:rPr lang="en-US" sz="1400" b="1" dirty="0">
                <a:solidFill>
                  <a:srgbClr val="0070C0"/>
                </a:solidFill>
                <a:latin typeface="微软雅黑" panose="020B0503020204020204" charset="-122"/>
                <a:ea typeface="微软雅黑" panose="020B0503020204020204" charset="-122"/>
                <a:cs typeface="微软雅黑" panose="020B0503020204020204" charset="-122"/>
                <a:sym typeface="+mn-ea"/>
              </a:rPr>
              <a:t>ADC、双抗、CAR-T、核酸药物</a:t>
            </a:r>
            <a:br>
              <a:rPr lang="en-US" sz="1400" dirty="0">
                <a:solidFill>
                  <a:srgbClr val="0070C0"/>
                </a:solidFill>
                <a:latin typeface="微软雅黑" panose="020B0503020204020204" charset="-122"/>
                <a:ea typeface="微软雅黑" panose="020B0503020204020204" charset="-122"/>
                <a:cs typeface="微软雅黑" panose="020B0503020204020204" charset="-122"/>
                <a:sym typeface="+mn-ea"/>
              </a:rPr>
            </a:br>
            <a:r>
              <a:rPr lang="en-US" sz="1400" dirty="0">
                <a:latin typeface="微软雅黑" panose="020B0503020204020204" charset="-122"/>
                <a:ea typeface="微软雅黑" panose="020B0503020204020204" charset="-122"/>
                <a:cs typeface="微软雅黑" panose="020B0503020204020204" charset="-122"/>
                <a:sym typeface="+mn-ea"/>
              </a:rPr>
              <a:t>医疗器械升级重点方向：</a:t>
            </a:r>
            <a:r>
              <a:rPr lang="en-US" sz="1400" b="1" dirty="0">
                <a:solidFill>
                  <a:srgbClr val="0070C0"/>
                </a:solidFill>
                <a:latin typeface="微软雅黑" panose="020B0503020204020204" charset="-122"/>
                <a:ea typeface="微软雅黑" panose="020B0503020204020204" charset="-122"/>
                <a:cs typeface="微软雅黑" panose="020B0503020204020204" charset="-122"/>
                <a:sym typeface="+mn-ea"/>
              </a:rPr>
              <a:t>高端影像、手术机器人、IVD、智能监护</a:t>
            </a:r>
            <a:endParaRPr lang="en-US" sz="1400" b="1" dirty="0">
              <a:solidFill>
                <a:srgbClr val="0070C0"/>
              </a:solidFill>
              <a:latin typeface="微软雅黑" panose="020B0503020204020204" charset="-122"/>
              <a:ea typeface="微软雅黑" panose="020B0503020204020204" charset="-122"/>
              <a:cs typeface="微软雅黑" panose="020B0503020204020204" charset="-122"/>
              <a:sym typeface="+mn-ea"/>
            </a:endParaRPr>
          </a:p>
          <a:p>
            <a:pPr indent="0">
              <a:lnSpc>
                <a:spcPct val="100000"/>
              </a:lnSpc>
              <a:buFont typeface="Arial" panose="020B0604020202020204" pitchFamily="34" charset="0"/>
              <a:buNone/>
            </a:pPr>
            <a:r>
              <a:rPr lang="en-US" sz="1400" dirty="0">
                <a:latin typeface="微软雅黑" panose="020B0503020204020204" charset="-122"/>
                <a:ea typeface="微软雅黑" panose="020B0503020204020204" charset="-122"/>
                <a:cs typeface="微软雅黑" panose="020B0503020204020204" charset="-122"/>
                <a:sym typeface="+mn-ea"/>
              </a:rPr>
              <a:t>AI赋能重点方向：</a:t>
            </a:r>
            <a:r>
              <a:rPr lang="en-US" sz="1400" b="1" dirty="0">
                <a:solidFill>
                  <a:srgbClr val="0070C0"/>
                </a:solidFill>
                <a:latin typeface="微软雅黑" panose="020B0503020204020204" charset="-122"/>
                <a:ea typeface="微软雅黑" panose="020B0503020204020204" charset="-122"/>
                <a:cs typeface="微软雅黑" panose="020B0503020204020204" charset="-122"/>
                <a:sym typeface="+mn-ea"/>
              </a:rPr>
              <a:t>AI制药、AI影像、医学大模型</a:t>
            </a:r>
            <a:endParaRPr lang="en-US" sz="1400" b="1" dirty="0">
              <a:solidFill>
                <a:srgbClr val="0070C0"/>
              </a:solidFill>
              <a:latin typeface="微软雅黑" panose="020B0503020204020204" charset="-122"/>
              <a:ea typeface="微软雅黑" panose="020B0503020204020204" charset="-122"/>
              <a:cs typeface="微软雅黑" panose="020B0503020204020204" charset="-122"/>
              <a:sym typeface="+mn-ea"/>
            </a:endParaRPr>
          </a:p>
          <a:p>
            <a:pPr indent="0">
              <a:lnSpc>
                <a:spcPct val="100000"/>
              </a:lnSpc>
              <a:buFont typeface="Arial" panose="020B0604020202020204" pitchFamily="34" charset="0"/>
              <a:buNone/>
            </a:pPr>
            <a:endParaRPr lang="en-US" sz="1400" b="1" dirty="0">
              <a:solidFill>
                <a:srgbClr val="0070C0"/>
              </a:solidFill>
              <a:latin typeface="微软雅黑" panose="020B0503020204020204" charset="-122"/>
              <a:ea typeface="微软雅黑" panose="020B0503020204020204" charset="-122"/>
              <a:cs typeface="微软雅黑" panose="020B0503020204020204" charset="-122"/>
              <a:sym typeface="+mn-ea"/>
            </a:endParaRPr>
          </a:p>
          <a:p>
            <a:pPr marL="285750" indent="-285750">
              <a:lnSpc>
                <a:spcPct val="100000"/>
              </a:lnSpc>
              <a:buFont typeface="Wingdings" panose="05000000000000000000" charset="0"/>
              <a:buChar char=""/>
            </a:pPr>
            <a:r>
              <a:rPr lang="en-US" sz="1400" dirty="0">
                <a:latin typeface="微软雅黑" panose="020B0503020204020204" charset="-122"/>
                <a:ea typeface="微软雅黑" panose="020B0503020204020204" charset="-122"/>
                <a:cs typeface="微软雅黑" panose="020B0503020204020204" charset="-122"/>
                <a:sym typeface="+mn-ea"/>
              </a:rPr>
              <a:t>我国AI医疗市场规模（2024年）约</a:t>
            </a:r>
            <a:r>
              <a:rPr lang="en-US" sz="1400" b="1" dirty="0">
                <a:solidFill>
                  <a:srgbClr val="C00000"/>
                </a:solidFill>
                <a:latin typeface="微软雅黑" panose="020B0503020204020204" charset="-122"/>
                <a:ea typeface="微软雅黑" panose="020B0503020204020204" charset="-122"/>
                <a:cs typeface="微软雅黑" panose="020B0503020204020204" charset="-122"/>
                <a:sym typeface="+mn-ea"/>
              </a:rPr>
              <a:t>140亿元</a:t>
            </a:r>
            <a:r>
              <a:rPr lang="en-US" sz="1400" dirty="0">
                <a:latin typeface="微软雅黑" panose="020B0503020204020204" charset="-122"/>
                <a:ea typeface="微软雅黑" panose="020B0503020204020204" charset="-122"/>
                <a:cs typeface="微软雅黑" panose="020B0503020204020204" charset="-122"/>
                <a:sym typeface="+mn-ea"/>
              </a:rPr>
              <a:t>，预计2028年</a:t>
            </a:r>
            <a:r>
              <a:rPr lang="en-US" sz="1400" b="1" dirty="0">
                <a:solidFill>
                  <a:srgbClr val="C00000"/>
                </a:solidFill>
                <a:latin typeface="微软雅黑" panose="020B0503020204020204" charset="-122"/>
                <a:ea typeface="微软雅黑" panose="020B0503020204020204" charset="-122"/>
                <a:cs typeface="微软雅黑" panose="020B0503020204020204" charset="-122"/>
                <a:sym typeface="+mn-ea"/>
              </a:rPr>
              <a:t>超过400亿元</a:t>
            </a:r>
            <a:endParaRPr lang="en-US" sz="1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285750" indent="-285750">
              <a:lnSpc>
                <a:spcPct val="100000"/>
              </a:lnSpc>
              <a:buFont typeface="Wingdings" panose="05000000000000000000" charset="0"/>
              <a:buChar char=""/>
            </a:pPr>
            <a:endParaRPr lang="en-US" sz="1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285750" indent="-285750">
              <a:lnSpc>
                <a:spcPct val="100000"/>
              </a:lnSpc>
              <a:buFont typeface="Wingdings" panose="05000000000000000000" charset="0"/>
              <a:buChar char=""/>
            </a:pPr>
            <a:r>
              <a:rPr lang="en-US" sz="1400" dirty="0">
                <a:latin typeface="微软雅黑" panose="020B0503020204020204" charset="-122"/>
                <a:ea typeface="微软雅黑" panose="020B0503020204020204" charset="-122"/>
                <a:cs typeface="微软雅黑" panose="020B0503020204020204" charset="-122"/>
                <a:sym typeface="+mn-ea"/>
              </a:rPr>
              <a:t>我国手术机器人市场2024年约</a:t>
            </a:r>
            <a:r>
              <a:rPr lang="en-US" sz="1400" b="1" dirty="0">
                <a:solidFill>
                  <a:srgbClr val="C00000"/>
                </a:solidFill>
                <a:latin typeface="微软雅黑" panose="020B0503020204020204" charset="-122"/>
                <a:ea typeface="微软雅黑" panose="020B0503020204020204" charset="-122"/>
                <a:cs typeface="微软雅黑" panose="020B0503020204020204" charset="-122"/>
                <a:sym typeface="+mn-ea"/>
              </a:rPr>
              <a:t>120亿元，</a:t>
            </a:r>
            <a:r>
              <a:rPr lang="en-US" sz="1400" dirty="0">
                <a:latin typeface="微软雅黑" panose="020B0503020204020204" charset="-122"/>
                <a:ea typeface="微软雅黑" panose="020B0503020204020204" charset="-122"/>
                <a:cs typeface="微软雅黑" panose="020B0503020204020204" charset="-122"/>
                <a:sym typeface="+mn-ea"/>
              </a:rPr>
              <a:t>未来五年保持高速增长</a:t>
            </a:r>
            <a:endParaRPr lang="en-US" sz="1400" dirty="0">
              <a:latin typeface="微软雅黑" panose="020B0503020204020204" charset="-122"/>
              <a:ea typeface="微软雅黑" panose="020B0503020204020204" charset="-122"/>
              <a:cs typeface="微软雅黑" panose="020B0503020204020204" charset="-122"/>
              <a:sym typeface="+mn-ea"/>
            </a:endParaRPr>
          </a:p>
          <a:p>
            <a:pPr marL="285750" indent="-285750">
              <a:lnSpc>
                <a:spcPct val="100000"/>
              </a:lnSpc>
              <a:buFont typeface="Wingdings" panose="05000000000000000000" charset="0"/>
              <a:buChar char=""/>
            </a:pPr>
            <a:endParaRPr lang="en-US" sz="1400" dirty="0">
              <a:latin typeface="微软雅黑" panose="020B0503020204020204" charset="-122"/>
              <a:ea typeface="微软雅黑" panose="020B0503020204020204" charset="-122"/>
              <a:cs typeface="微软雅黑" panose="020B0503020204020204" charset="-122"/>
              <a:sym typeface="+mn-ea"/>
            </a:endParaRPr>
          </a:p>
          <a:p>
            <a:pPr marL="285750" indent="-285750">
              <a:lnSpc>
                <a:spcPct val="100000"/>
              </a:lnSpc>
              <a:buFont typeface="Wingdings" panose="05000000000000000000" charset="0"/>
              <a:buChar char=""/>
            </a:pPr>
            <a:endParaRPr lang="en-US" sz="1400" dirty="0">
              <a:latin typeface="微软雅黑" panose="020B0503020204020204" charset="-122"/>
              <a:ea typeface="微软雅黑" panose="020B0503020204020204" charset="-122"/>
              <a:cs typeface="微软雅黑" panose="020B0503020204020204" charset="-122"/>
              <a:sym typeface="+mn-ea"/>
            </a:endParaRPr>
          </a:p>
          <a:p>
            <a:pPr indent="0">
              <a:lnSpc>
                <a:spcPct val="100000"/>
              </a:lnSpc>
              <a:buFont typeface="Arial" panose="020B0604020202020204" pitchFamily="34" charset="0"/>
              <a:buNone/>
            </a:pPr>
            <a:endParaRPr lang="en-US" sz="1400" dirty="0">
              <a:latin typeface="微软雅黑" panose="020B0503020204020204" charset="-122"/>
              <a:ea typeface="微软雅黑" panose="020B0503020204020204" charset="-122"/>
              <a:cs typeface="微软雅黑" panose="020B0503020204020204" charset="-122"/>
              <a:sym typeface="+mn-ea"/>
            </a:endParaRPr>
          </a:p>
        </p:txBody>
      </p:sp>
      <p:sp>
        <p:nvSpPr>
          <p:cNvPr id="39" name="矩形: 圆角 6"/>
          <p:cNvSpPr/>
          <p:nvPr/>
        </p:nvSpPr>
        <p:spPr>
          <a:xfrm>
            <a:off x="8445500" y="2319655"/>
            <a:ext cx="3451225" cy="3220085"/>
          </a:xfrm>
          <a:prstGeom prst="roundRect">
            <a:avLst>
              <a:gd name="adj" fmla="val 12613"/>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0" name="矩形: 圆角 7"/>
          <p:cNvSpPr/>
          <p:nvPr/>
        </p:nvSpPr>
        <p:spPr>
          <a:xfrm>
            <a:off x="8328660" y="2281555"/>
            <a:ext cx="3450590" cy="3220085"/>
          </a:xfrm>
          <a:prstGeom prst="roundRect">
            <a:avLst>
              <a:gd name="adj" fmla="val 12613"/>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t>重点政策方向</a:t>
            </a:r>
            <a:endParaRPr lang="zh-CN" altLang="en-US"/>
          </a:p>
        </p:txBody>
      </p:sp>
      <p:sp>
        <p:nvSpPr>
          <p:cNvPr id="41" name="Shape 2"/>
          <p:cNvSpPr/>
          <p:nvPr>
            <p:custDataLst>
              <p:tags r:id="rId11"/>
            </p:custDataLst>
          </p:nvPr>
        </p:nvSpPr>
        <p:spPr>
          <a:xfrm>
            <a:off x="8328660" y="1709420"/>
            <a:ext cx="3581400" cy="508000"/>
          </a:xfrm>
          <a:prstGeom prst="rect">
            <a:avLst/>
          </a:prstGeom>
          <a:solidFill>
            <a:srgbClr val="355ABF"/>
          </a:solidFill>
          <a:effectLst>
            <a:softEdge rad="31750"/>
          </a:effectLst>
        </p:spPr>
      </p:sp>
      <p:sp>
        <p:nvSpPr>
          <p:cNvPr id="42" name="Text 3"/>
          <p:cNvSpPr/>
          <p:nvPr/>
        </p:nvSpPr>
        <p:spPr>
          <a:xfrm>
            <a:off x="8459470" y="1714500"/>
            <a:ext cx="3451225" cy="508000"/>
          </a:xfrm>
          <a:prstGeom prst="rect">
            <a:avLst/>
          </a:prstGeom>
          <a:noFill/>
        </p:spPr>
        <p:txBody>
          <a:bodyPr wrap="none" lIns="0" tIns="0" rIns="0" bIns="0" rtlCol="0" anchor="ctr"/>
          <a:p>
            <a:pPr algn="ctr">
              <a:lnSpc>
                <a:spcPct val="100000"/>
              </a:lnSpc>
            </a:pPr>
            <a:r>
              <a:rPr 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Liter" pitchFamily="34" charset="-120"/>
                <a:sym typeface="+mn-ea"/>
              </a:rPr>
              <a:t>政策驱动：产业环境持续优化</a:t>
            </a:r>
            <a:endParaRPr 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Liter" pitchFamily="34" charset="-120"/>
              <a:sym typeface="+mn-ea"/>
            </a:endParaRPr>
          </a:p>
        </p:txBody>
      </p:sp>
      <p:sp>
        <p:nvSpPr>
          <p:cNvPr id="43" name="Text 4"/>
          <p:cNvSpPr/>
          <p:nvPr>
            <p:custDataLst>
              <p:tags r:id="rId12"/>
            </p:custDataLst>
          </p:nvPr>
        </p:nvSpPr>
        <p:spPr>
          <a:xfrm>
            <a:off x="8503920" y="2287905"/>
            <a:ext cx="3152140" cy="3141980"/>
          </a:xfrm>
          <a:prstGeom prst="rect">
            <a:avLst/>
          </a:prstGeom>
          <a:noFill/>
        </p:spPr>
        <p:txBody>
          <a:bodyPr wrap="square" lIns="0" tIns="0" rIns="0" bIns="0" rtlCol="0" anchor="ctr"/>
          <a:p>
            <a:pPr>
              <a:lnSpc>
                <a:spcPct val="100000"/>
              </a:lnSpc>
            </a:pPr>
            <a:endParaRPr lang="en-US" sz="1400" dirty="0">
              <a:solidFill>
                <a:srgbClr val="0070C0"/>
              </a:solidFill>
              <a:latin typeface="微软雅黑" panose="020B0503020204020204" charset="-122"/>
              <a:ea typeface="微软雅黑" panose="020B0503020204020204" charset="-122"/>
              <a:cs typeface="微软雅黑" panose="020B0503020204020204" charset="-122"/>
              <a:sym typeface="+mn-ea"/>
            </a:endParaRPr>
          </a:p>
        </p:txBody>
      </p:sp>
      <p:sp>
        <p:nvSpPr>
          <p:cNvPr id="3" name="文本框 2"/>
          <p:cNvSpPr txBox="1"/>
          <p:nvPr/>
        </p:nvSpPr>
        <p:spPr>
          <a:xfrm>
            <a:off x="1185545" y="5913755"/>
            <a:ext cx="2105025" cy="553085"/>
          </a:xfrm>
          <a:prstGeom prst="rect">
            <a:avLst/>
          </a:prstGeom>
          <a:noFill/>
        </p:spPr>
        <p:txBody>
          <a:bodyPr wrap="square" rtlCol="0">
            <a:spAutoFit/>
          </a:bodyPr>
          <a:p>
            <a:pPr marL="285750" indent="-285750">
              <a:buFont typeface="Wingdings" panose="05000000000000000000" charset="0"/>
              <a:buChar char=""/>
            </a:pPr>
            <a:r>
              <a:rPr lang="zh-CN" altLang="en-US" sz="1500" b="1">
                <a:latin typeface="微软雅黑" panose="020B0503020204020204" charset="-122"/>
                <a:ea typeface="微软雅黑" panose="020B0503020204020204" charset="-122"/>
              </a:rPr>
              <a:t>人口结构变化</a:t>
            </a:r>
            <a:r>
              <a:rPr lang="zh-CN" altLang="en-US" sz="1500">
                <a:solidFill>
                  <a:srgbClr val="0070C0"/>
                </a:solidFill>
                <a:latin typeface="微软雅黑" panose="020B0503020204020204" charset="-122"/>
                <a:ea typeface="微软雅黑" panose="020B0503020204020204" charset="-122"/>
              </a:rPr>
              <a:t>推动医疗需求长期增长</a:t>
            </a:r>
            <a:endParaRPr lang="zh-CN" altLang="en-US" sz="1500">
              <a:solidFill>
                <a:srgbClr val="0070C0"/>
              </a:solidFill>
              <a:latin typeface="微软雅黑" panose="020B0503020204020204" charset="-122"/>
              <a:ea typeface="微软雅黑" panose="020B0503020204020204" charset="-122"/>
            </a:endParaRPr>
          </a:p>
        </p:txBody>
      </p:sp>
      <p:sp>
        <p:nvSpPr>
          <p:cNvPr id="4" name="文本框 3"/>
          <p:cNvSpPr txBox="1"/>
          <p:nvPr/>
        </p:nvSpPr>
        <p:spPr>
          <a:xfrm>
            <a:off x="4799965" y="5913755"/>
            <a:ext cx="3052445" cy="553085"/>
          </a:xfrm>
          <a:prstGeom prst="rect">
            <a:avLst/>
          </a:prstGeom>
          <a:noFill/>
        </p:spPr>
        <p:txBody>
          <a:bodyPr wrap="square" rtlCol="0">
            <a:spAutoFit/>
          </a:bodyPr>
          <a:p>
            <a:pPr marL="285750" indent="-285750">
              <a:buFont typeface="Wingdings" panose="05000000000000000000" charset="0"/>
              <a:buChar char=""/>
            </a:pPr>
            <a:r>
              <a:rPr lang="zh-CN" altLang="en-US" sz="1500" b="1">
                <a:latin typeface="微软雅黑" panose="020B0503020204020204" charset="-122"/>
                <a:ea typeface="微软雅黑" panose="020B0503020204020204" charset="-122"/>
              </a:rPr>
              <a:t>技术创新正推动生命健康产业</a:t>
            </a:r>
            <a:r>
              <a:rPr lang="zh-CN" altLang="en-US" sz="1500">
                <a:solidFill>
                  <a:srgbClr val="0070C0"/>
                </a:solidFill>
                <a:latin typeface="微软雅黑" panose="020B0503020204020204" charset="-122"/>
                <a:ea typeface="微软雅黑" panose="020B0503020204020204" charset="-122"/>
              </a:rPr>
              <a:t>从传统医疗向智能医疗升级</a:t>
            </a:r>
            <a:endParaRPr lang="zh-CN" altLang="en-US" sz="1500">
              <a:solidFill>
                <a:srgbClr val="0070C0"/>
              </a:solidFill>
              <a:latin typeface="微软雅黑" panose="020B0503020204020204" charset="-122"/>
              <a:ea typeface="微软雅黑" panose="020B0503020204020204" charset="-122"/>
            </a:endParaRPr>
          </a:p>
        </p:txBody>
      </p:sp>
      <p:sp>
        <p:nvSpPr>
          <p:cNvPr id="5" name="文本框 4"/>
          <p:cNvSpPr txBox="1"/>
          <p:nvPr/>
        </p:nvSpPr>
        <p:spPr>
          <a:xfrm>
            <a:off x="8529320" y="2469515"/>
            <a:ext cx="3176270" cy="2676525"/>
          </a:xfrm>
          <a:prstGeom prst="rect">
            <a:avLst/>
          </a:prstGeom>
          <a:noFill/>
        </p:spPr>
        <p:txBody>
          <a:bodyPr wrap="square" rtlCol="0">
            <a:spAutoFit/>
          </a:bodyPr>
          <a:p>
            <a:pPr indent="0">
              <a:buFont typeface="Wingdings" panose="05000000000000000000" charset="0"/>
              <a:buNone/>
            </a:pPr>
            <a:r>
              <a:rPr lang="zh-CN" altLang="en-US" sz="1400" b="1">
                <a:solidFill>
                  <a:srgbClr val="C00000"/>
                </a:solidFill>
                <a:latin typeface="微软雅黑" panose="020B0503020204020204" charset="-122"/>
                <a:ea typeface="微软雅黑" panose="020B0503020204020204" charset="-122"/>
                <a:cs typeface="微软雅黑" panose="020B0503020204020204" charset="-122"/>
              </a:rPr>
              <a:t>重点政策方向</a:t>
            </a:r>
            <a:endParaRPr lang="zh-CN" altLang="en-US" sz="1400" b="1">
              <a:solidFill>
                <a:srgbClr val="C00000"/>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en-US" altLang="zh-CN" sz="1400">
                <a:solidFill>
                  <a:srgbClr val="0070C0"/>
                </a:solidFill>
                <a:latin typeface="微软雅黑" panose="020B0503020204020204" charset="-122"/>
                <a:ea typeface="微软雅黑" panose="020B0503020204020204" charset="-122"/>
                <a:cs typeface="微软雅黑" panose="020B0503020204020204" charset="-122"/>
              </a:rPr>
              <a:t>健康中国战略</a:t>
            </a:r>
            <a:r>
              <a:rPr lang="en-US" altLang="zh-CN" sz="1400">
                <a:latin typeface="微软雅黑" panose="020B0503020204020204" charset="-122"/>
                <a:ea typeface="微软雅黑" panose="020B0503020204020204" charset="-122"/>
                <a:cs typeface="微软雅黑" panose="020B0503020204020204" charset="-122"/>
              </a:rPr>
              <a:t>——推动全民健康管理体系建设</a:t>
            </a:r>
            <a:endParaRPr lang="en-US" altLang="zh-CN" sz="14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en-US" altLang="zh-CN" sz="1400">
                <a:solidFill>
                  <a:srgbClr val="0070C0"/>
                </a:solidFill>
                <a:latin typeface="微软雅黑" panose="020B0503020204020204" charset="-122"/>
                <a:ea typeface="微软雅黑" panose="020B0503020204020204" charset="-122"/>
                <a:cs typeface="微软雅黑" panose="020B0503020204020204" charset="-122"/>
              </a:rPr>
              <a:t>创新医疗器械特别审批</a:t>
            </a:r>
            <a:r>
              <a:rPr lang="en-US" altLang="zh-CN" sz="1400">
                <a:latin typeface="微软雅黑" panose="020B0503020204020204" charset="-122"/>
                <a:ea typeface="微软雅黑" panose="020B0503020204020204" charset="-122"/>
                <a:cs typeface="微软雅黑" panose="020B0503020204020204" charset="-122"/>
              </a:rPr>
              <a:t>——加速高端器械产业化</a:t>
            </a:r>
            <a:endParaRPr lang="en-US" altLang="zh-CN" sz="14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en-US" altLang="zh-CN" sz="1400">
                <a:solidFill>
                  <a:srgbClr val="0070C0"/>
                </a:solidFill>
                <a:latin typeface="微软雅黑" panose="020B0503020204020204" charset="-122"/>
                <a:ea typeface="微软雅黑" panose="020B0503020204020204" charset="-122"/>
                <a:cs typeface="微软雅黑" panose="020B0503020204020204" charset="-122"/>
              </a:rPr>
              <a:t>医保支付改革</a:t>
            </a:r>
            <a:r>
              <a:rPr lang="en-US" altLang="zh-CN" sz="1400">
                <a:latin typeface="微软雅黑" panose="020B0503020204020204" charset="-122"/>
                <a:ea typeface="微软雅黑" panose="020B0503020204020204" charset="-122"/>
                <a:cs typeface="微软雅黑" panose="020B0503020204020204" charset="-122"/>
              </a:rPr>
              <a:t>——促进创新药和创新器械市场应用</a:t>
            </a:r>
            <a:endParaRPr lang="en-US" altLang="zh-CN" sz="14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en-US" altLang="zh-CN" sz="1400">
                <a:solidFill>
                  <a:srgbClr val="0070C0"/>
                </a:solidFill>
                <a:latin typeface="微软雅黑" panose="020B0503020204020204" charset="-122"/>
                <a:ea typeface="微软雅黑" panose="020B0503020204020204" charset="-122"/>
                <a:cs typeface="微软雅黑" panose="020B0503020204020204" charset="-122"/>
              </a:rPr>
              <a:t>人工智能医疗应用政策</a:t>
            </a:r>
            <a:r>
              <a:rPr lang="en-US" altLang="zh-CN" sz="1400">
                <a:latin typeface="微软雅黑" panose="020B0503020204020204" charset="-122"/>
                <a:ea typeface="微软雅黑" panose="020B0503020204020204" charset="-122"/>
                <a:cs typeface="微软雅黑" panose="020B0503020204020204" charset="-122"/>
              </a:rPr>
              <a:t>——推动AI医疗场景开放</a:t>
            </a:r>
            <a:endParaRPr lang="en-US" altLang="zh-CN" sz="14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endParaRPr lang="en-US" altLang="zh-CN" sz="14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en-US" altLang="zh-CN" sz="1400">
                <a:latin typeface="微软雅黑" panose="020B0503020204020204" charset="-122"/>
                <a:ea typeface="微软雅黑" panose="020B0503020204020204" charset="-122"/>
                <a:cs typeface="微软雅黑" panose="020B0503020204020204" charset="-122"/>
              </a:rPr>
              <a:t>截至2024年：累计进入特别审批程序产品</a:t>
            </a:r>
            <a:r>
              <a:rPr lang="en-US" altLang="zh-CN" sz="1400" b="1">
                <a:solidFill>
                  <a:srgbClr val="C00000"/>
                </a:solidFill>
                <a:latin typeface="微软雅黑" panose="020B0503020204020204" charset="-122"/>
                <a:ea typeface="微软雅黑" panose="020B0503020204020204" charset="-122"/>
                <a:cs typeface="微软雅黑" panose="020B0503020204020204" charset="-122"/>
              </a:rPr>
              <a:t>300项以上</a:t>
            </a:r>
            <a:endParaRPr lang="en-US" altLang="zh-CN" sz="1400" b="1">
              <a:solidFill>
                <a:srgbClr val="C00000"/>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9305290" y="5913755"/>
            <a:ext cx="2333625" cy="553085"/>
          </a:xfrm>
          <a:prstGeom prst="rect">
            <a:avLst/>
          </a:prstGeom>
          <a:noFill/>
        </p:spPr>
        <p:txBody>
          <a:bodyPr wrap="square" rtlCol="0">
            <a:spAutoFit/>
          </a:bodyPr>
          <a:p>
            <a:pPr marL="285750" indent="-285750">
              <a:buFont typeface="Wingdings" panose="05000000000000000000" charset="0"/>
              <a:buChar char=""/>
            </a:pPr>
            <a:r>
              <a:rPr lang="zh-CN" altLang="en-US" sz="1500" b="1">
                <a:latin typeface="微软雅黑" panose="020B0503020204020204" charset="-122"/>
                <a:ea typeface="微软雅黑" panose="020B0503020204020204" charset="-122"/>
              </a:rPr>
              <a:t>政策</a:t>
            </a:r>
            <a:r>
              <a:rPr lang="zh-CN" altLang="en-US" sz="1500">
                <a:solidFill>
                  <a:srgbClr val="0070C0"/>
                </a:solidFill>
                <a:latin typeface="微软雅黑" panose="020B0503020204020204" charset="-122"/>
                <a:ea typeface="微软雅黑" panose="020B0503020204020204" charset="-122"/>
              </a:rPr>
              <a:t>正从产业扶持向创新引导转变</a:t>
            </a:r>
            <a:endParaRPr lang="zh-CN" altLang="en-US" sz="1500">
              <a:solidFill>
                <a:srgbClr val="0070C0"/>
              </a:solidFill>
              <a:latin typeface="微软雅黑" panose="020B0503020204020204" charset="-122"/>
              <a:ea typeface="微软雅黑" panose="020B0503020204020204" charset="-122"/>
            </a:endParaRPr>
          </a:p>
        </p:txBody>
      </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13"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14"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15" cstate="print"/>
            <a:srcRect/>
            <a:stretch>
              <a:fillRect/>
            </a:stretch>
          </p:blipFill>
          <p:spPr bwMode="auto">
            <a:xfrm flipV="1">
              <a:off x="11064" y="941"/>
              <a:ext cx="7751" cy="120"/>
            </a:xfrm>
            <a:prstGeom prst="rect">
              <a:avLst/>
            </a:prstGeom>
            <a:noFill/>
          </p:spPr>
        </p:pic>
      </p:grpSp>
    </p:spTree>
    <p:custDataLst>
      <p:tags r:id="rId16"/>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2287588" y="1324610"/>
            <a:ext cx="7362825" cy="2874010"/>
            <a:chOff x="3602" y="2359"/>
            <a:chExt cx="11595" cy="4526"/>
          </a:xfrm>
        </p:grpSpPr>
        <p:sp>
          <p:nvSpPr>
            <p:cNvPr id="62" name="íṣlîḍe"/>
            <p:cNvSpPr/>
            <p:nvPr/>
          </p:nvSpPr>
          <p:spPr>
            <a:xfrm>
              <a:off x="6138" y="2359"/>
              <a:ext cx="4526" cy="4526"/>
            </a:xfrm>
            <a:prstGeom prst="diamond">
              <a:avLst/>
            </a:prstGeom>
            <a:solidFill>
              <a:srgbClr val="3DD3D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p>
          </p:txBody>
        </p:sp>
        <p:sp>
          <p:nvSpPr>
            <p:cNvPr id="63" name="îšḻíḍe"/>
            <p:cNvSpPr/>
            <p:nvPr/>
          </p:nvSpPr>
          <p:spPr>
            <a:xfrm>
              <a:off x="8536" y="2359"/>
              <a:ext cx="4526" cy="4526"/>
            </a:xfrm>
            <a:prstGeom prst="diamond">
              <a:avLst/>
            </a:prstGeom>
            <a:solidFill>
              <a:srgbClr val="6289C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p>
          </p:txBody>
        </p:sp>
        <p:sp>
          <p:nvSpPr>
            <p:cNvPr id="64" name="îšľiḓè"/>
            <p:cNvSpPr/>
            <p:nvPr/>
          </p:nvSpPr>
          <p:spPr>
            <a:xfrm>
              <a:off x="8404" y="3426"/>
              <a:ext cx="2391" cy="2391"/>
            </a:xfrm>
            <a:prstGeom prst="diamond">
              <a:avLst/>
            </a:prstGeom>
            <a:blipFill rotWithShape="1">
              <a:blip r:embed="rId1"/>
              <a:stretch>
                <a:fillRect/>
              </a:stretch>
            </a:blipFill>
            <a:ln w="28575" cap="flat" cmpd="sng" algn="ctr">
              <a:solidFill>
                <a:schemeClr val="bg1">
                  <a:lumMod val="95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p>
          </p:txBody>
        </p:sp>
        <p:cxnSp>
          <p:nvCxnSpPr>
            <p:cNvPr id="75" name="肘形连接符 74"/>
            <p:cNvCxnSpPr>
              <a:stCxn id="62" idx="1"/>
              <a:endCxn id="70" idx="0"/>
            </p:cNvCxnSpPr>
            <p:nvPr/>
          </p:nvCxnSpPr>
          <p:spPr>
            <a:xfrm rot="10800000" flipV="1">
              <a:off x="3602" y="4622"/>
              <a:ext cx="2535" cy="778"/>
            </a:xfrm>
            <a:prstGeom prst="bentConnector2">
              <a:avLst/>
            </a:prstGeom>
            <a:ln w="3175">
              <a:solidFill>
                <a:srgbClr val="3DD3D2"/>
              </a:solidFill>
              <a:tailEnd type="oval"/>
            </a:ln>
          </p:spPr>
          <p:style>
            <a:lnRef idx="1">
              <a:schemeClr val="accent1"/>
            </a:lnRef>
            <a:fillRef idx="0">
              <a:schemeClr val="accent1"/>
            </a:fillRef>
            <a:effectRef idx="0">
              <a:schemeClr val="accent1"/>
            </a:effectRef>
            <a:fontRef idx="minor">
              <a:schemeClr val="tx1"/>
            </a:fontRef>
          </p:style>
        </p:cxnSp>
        <p:cxnSp>
          <p:nvCxnSpPr>
            <p:cNvPr id="76" name="肘形连接符 75"/>
            <p:cNvCxnSpPr/>
            <p:nvPr/>
          </p:nvCxnSpPr>
          <p:spPr>
            <a:xfrm>
              <a:off x="12659" y="5008"/>
              <a:ext cx="2538" cy="778"/>
            </a:xfrm>
            <a:prstGeom prst="bentConnector2">
              <a:avLst/>
            </a:prstGeom>
            <a:ln w="3175">
              <a:solidFill>
                <a:srgbClr val="3DD3D2"/>
              </a:solidFill>
              <a:tailEnd type="oval"/>
            </a:ln>
          </p:spPr>
          <p:style>
            <a:lnRef idx="1">
              <a:schemeClr val="accent1"/>
            </a:lnRef>
            <a:fillRef idx="0">
              <a:schemeClr val="accent1"/>
            </a:fillRef>
            <a:effectRef idx="0">
              <a:schemeClr val="accent1"/>
            </a:effectRef>
            <a:fontRef idx="minor">
              <a:schemeClr val="tx1"/>
            </a:fontRef>
          </p:style>
        </p:cxnSp>
        <p:sp>
          <p:nvSpPr>
            <p:cNvPr id="77" name="ïSlíḋê"/>
            <p:cNvSpPr/>
            <p:nvPr/>
          </p:nvSpPr>
          <p:spPr bwMode="auto">
            <a:xfrm>
              <a:off x="7985" y="2853"/>
              <a:ext cx="876" cy="873"/>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 name="T40" fmla="*/ 372171 w 604011"/>
                <a:gd name="T41" fmla="*/ 372171 w 604011"/>
                <a:gd name="T42" fmla="*/ 372171 w 604011"/>
                <a:gd name="T43" fmla="*/ 372171 w 604011"/>
                <a:gd name="T44" fmla="*/ 372171 w 604011"/>
                <a:gd name="T45" fmla="*/ 372171 w 604011"/>
                <a:gd name="T46" fmla="*/ 372171 w 604011"/>
                <a:gd name="T47" fmla="*/ 372171 w 604011"/>
                <a:gd name="T48" fmla="*/ 372171 w 604011"/>
                <a:gd name="T49" fmla="*/ 372171 w 604011"/>
                <a:gd name="T50" fmla="*/ 372171 w 604011"/>
                <a:gd name="T51" fmla="*/ 372171 w 604011"/>
                <a:gd name="T52" fmla="*/ 372171 w 604011"/>
                <a:gd name="T53" fmla="*/ 372171 w 604011"/>
                <a:gd name="T54" fmla="*/ 372171 w 604011"/>
                <a:gd name="T55" fmla="*/ 372171 w 604011"/>
                <a:gd name="T56" fmla="*/ 372171 w 604011"/>
                <a:gd name="T57" fmla="*/ 372171 w 604011"/>
                <a:gd name="T58" fmla="*/ 372171 w 604011"/>
                <a:gd name="T59" fmla="*/ 372171 w 604011"/>
                <a:gd name="T60" fmla="*/ 372171 w 604011"/>
                <a:gd name="T61" fmla="*/ 372171 w 604011"/>
                <a:gd name="T62" fmla="*/ 372171 w 604011"/>
                <a:gd name="T63" fmla="*/ 372171 w 604011"/>
                <a:gd name="T64" fmla="*/ 372171 w 604011"/>
                <a:gd name="T65" fmla="*/ 372171 w 604011"/>
                <a:gd name="T66" fmla="*/ 372171 w 604011"/>
                <a:gd name="T67" fmla="*/ 372171 w 604011"/>
                <a:gd name="T68" fmla="*/ 372171 w 604011"/>
                <a:gd name="T69" fmla="*/ 372171 w 604011"/>
                <a:gd name="T70" fmla="*/ 372171 w 604011"/>
                <a:gd name="T71" fmla="*/ 372171 w 604011"/>
                <a:gd name="T72" fmla="*/ 372171 w 604011"/>
                <a:gd name="T73" fmla="*/ 372171 w 604011"/>
                <a:gd name="T74" fmla="*/ 372171 w 604011"/>
                <a:gd name="T75" fmla="*/ 372171 w 604011"/>
                <a:gd name="T76" fmla="*/ 372171 w 604011"/>
                <a:gd name="T77" fmla="*/ 372171 w 604011"/>
                <a:gd name="T78" fmla="*/ 372171 w 604011"/>
                <a:gd name="T79" fmla="*/ 372171 w 604011"/>
                <a:gd name="T80" fmla="*/ 372171 w 604011"/>
                <a:gd name="T81" fmla="*/ 372171 w 604011"/>
                <a:gd name="T82" fmla="*/ 372171 w 604011"/>
                <a:gd name="T83" fmla="*/ 372171 w 604011"/>
                <a:gd name="T84" fmla="*/ 372171 w 604011"/>
                <a:gd name="T85" fmla="*/ 372171 w 604011"/>
                <a:gd name="T86" fmla="*/ 372171 w 604011"/>
                <a:gd name="T87" fmla="*/ 372171 w 604011"/>
                <a:gd name="T88" fmla="*/ 372171 w 604011"/>
                <a:gd name="T89" fmla="*/ 372171 w 604011"/>
                <a:gd name="T90" fmla="*/ 372171 w 604011"/>
                <a:gd name="T91" fmla="*/ 372171 w 604011"/>
                <a:gd name="T92" fmla="*/ 372171 w 604011"/>
                <a:gd name="T93" fmla="*/ 372171 w 604011"/>
                <a:gd name="T94" fmla="*/ 372171 w 604011"/>
                <a:gd name="T95" fmla="*/ 372171 w 604011"/>
                <a:gd name="T96" fmla="*/ 372171 w 604011"/>
                <a:gd name="T97" fmla="*/ 372171 w 604011"/>
                <a:gd name="T98" fmla="*/ 372171 w 604011"/>
                <a:gd name="T99" fmla="*/ 372171 w 604011"/>
                <a:gd name="T100" fmla="*/ 372171 w 604011"/>
                <a:gd name="T101" fmla="*/ 372171 w 604011"/>
                <a:gd name="T102" fmla="*/ 372171 w 604011"/>
                <a:gd name="T103" fmla="*/ 372171 w 604011"/>
                <a:gd name="T104" fmla="*/ 372171 w 604011"/>
                <a:gd name="T105" fmla="*/ 372171 w 604011"/>
                <a:gd name="T106" fmla="*/ 372171 w 604011"/>
                <a:gd name="T107" fmla="*/ 372171 w 604011"/>
                <a:gd name="T108" fmla="*/ 372171 w 604011"/>
                <a:gd name="T10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93" h="5684">
                  <a:moveTo>
                    <a:pt x="5656" y="3785"/>
                  </a:moveTo>
                  <a:cubicBezTo>
                    <a:pt x="5654" y="3782"/>
                    <a:pt x="5651" y="3780"/>
                    <a:pt x="5648" y="3777"/>
                  </a:cubicBezTo>
                  <a:cubicBezTo>
                    <a:pt x="5183" y="3356"/>
                    <a:pt x="4644" y="3365"/>
                    <a:pt x="4172" y="3438"/>
                  </a:cubicBezTo>
                  <a:cubicBezTo>
                    <a:pt x="4249" y="2944"/>
                    <a:pt x="4254" y="2381"/>
                    <a:pt x="3779" y="1906"/>
                  </a:cubicBezTo>
                  <a:cubicBezTo>
                    <a:pt x="3304" y="1431"/>
                    <a:pt x="2741" y="1436"/>
                    <a:pt x="2247" y="1512"/>
                  </a:cubicBezTo>
                  <a:cubicBezTo>
                    <a:pt x="2320" y="1039"/>
                    <a:pt x="2329" y="497"/>
                    <a:pt x="1902" y="31"/>
                  </a:cubicBezTo>
                  <a:cubicBezTo>
                    <a:pt x="1885" y="13"/>
                    <a:pt x="1861" y="2"/>
                    <a:pt x="1835" y="1"/>
                  </a:cubicBezTo>
                  <a:cubicBezTo>
                    <a:pt x="1810" y="0"/>
                    <a:pt x="1785" y="10"/>
                    <a:pt x="1767" y="28"/>
                  </a:cubicBezTo>
                  <a:lnTo>
                    <a:pt x="1484" y="312"/>
                  </a:lnTo>
                  <a:cubicBezTo>
                    <a:pt x="1449" y="346"/>
                    <a:pt x="1448" y="402"/>
                    <a:pt x="1480" y="439"/>
                  </a:cubicBezTo>
                  <a:cubicBezTo>
                    <a:pt x="1505" y="468"/>
                    <a:pt x="1529" y="498"/>
                    <a:pt x="1549" y="529"/>
                  </a:cubicBezTo>
                  <a:lnTo>
                    <a:pt x="529" y="1549"/>
                  </a:lnTo>
                  <a:cubicBezTo>
                    <a:pt x="498" y="1528"/>
                    <a:pt x="468" y="1505"/>
                    <a:pt x="439" y="1480"/>
                  </a:cubicBezTo>
                  <a:cubicBezTo>
                    <a:pt x="402" y="1447"/>
                    <a:pt x="346" y="1449"/>
                    <a:pt x="312" y="1484"/>
                  </a:cubicBezTo>
                  <a:lnTo>
                    <a:pt x="28" y="1767"/>
                  </a:lnTo>
                  <a:cubicBezTo>
                    <a:pt x="10" y="1785"/>
                    <a:pt x="0" y="1810"/>
                    <a:pt x="1" y="1835"/>
                  </a:cubicBezTo>
                  <a:cubicBezTo>
                    <a:pt x="2" y="1861"/>
                    <a:pt x="13" y="1885"/>
                    <a:pt x="31" y="1902"/>
                  </a:cubicBezTo>
                  <a:cubicBezTo>
                    <a:pt x="497" y="2329"/>
                    <a:pt x="1039" y="2320"/>
                    <a:pt x="1512" y="2247"/>
                  </a:cubicBezTo>
                  <a:cubicBezTo>
                    <a:pt x="1436" y="2741"/>
                    <a:pt x="1431" y="3304"/>
                    <a:pt x="1906" y="3779"/>
                  </a:cubicBezTo>
                  <a:cubicBezTo>
                    <a:pt x="2381" y="4254"/>
                    <a:pt x="2944" y="4248"/>
                    <a:pt x="3438" y="4172"/>
                  </a:cubicBezTo>
                  <a:cubicBezTo>
                    <a:pt x="3365" y="4646"/>
                    <a:pt x="3356" y="5187"/>
                    <a:pt x="3782" y="5653"/>
                  </a:cubicBezTo>
                  <a:cubicBezTo>
                    <a:pt x="3800" y="5672"/>
                    <a:pt x="3824" y="5683"/>
                    <a:pt x="3849" y="5684"/>
                  </a:cubicBezTo>
                  <a:cubicBezTo>
                    <a:pt x="3875" y="5684"/>
                    <a:pt x="3899" y="5674"/>
                    <a:pt x="3917" y="5656"/>
                  </a:cubicBezTo>
                  <a:lnTo>
                    <a:pt x="4201" y="5373"/>
                  </a:lnTo>
                  <a:cubicBezTo>
                    <a:pt x="4235" y="5338"/>
                    <a:pt x="4237" y="5282"/>
                    <a:pt x="4205" y="5245"/>
                  </a:cubicBezTo>
                  <a:cubicBezTo>
                    <a:pt x="4179" y="5217"/>
                    <a:pt x="4156" y="5186"/>
                    <a:pt x="4135" y="5156"/>
                  </a:cubicBezTo>
                  <a:lnTo>
                    <a:pt x="5156" y="4135"/>
                  </a:lnTo>
                  <a:cubicBezTo>
                    <a:pt x="5186" y="4156"/>
                    <a:pt x="5217" y="4179"/>
                    <a:pt x="5245" y="4204"/>
                  </a:cubicBezTo>
                  <a:cubicBezTo>
                    <a:pt x="5282" y="4237"/>
                    <a:pt x="5338" y="4235"/>
                    <a:pt x="5373" y="4200"/>
                  </a:cubicBezTo>
                  <a:lnTo>
                    <a:pt x="5656" y="3917"/>
                  </a:lnTo>
                  <a:cubicBezTo>
                    <a:pt x="5656" y="3917"/>
                    <a:pt x="5656" y="3917"/>
                    <a:pt x="5656" y="3917"/>
                  </a:cubicBezTo>
                  <a:cubicBezTo>
                    <a:pt x="5693" y="3880"/>
                    <a:pt x="5693" y="3821"/>
                    <a:pt x="5656" y="3785"/>
                  </a:cubicBezTo>
                  <a:close/>
                  <a:moveTo>
                    <a:pt x="1630" y="1630"/>
                  </a:moveTo>
                  <a:cubicBezTo>
                    <a:pt x="1361" y="1683"/>
                    <a:pt x="1136" y="1713"/>
                    <a:pt x="934" y="1691"/>
                  </a:cubicBezTo>
                  <a:lnTo>
                    <a:pt x="1691" y="934"/>
                  </a:lnTo>
                  <a:cubicBezTo>
                    <a:pt x="1713" y="1136"/>
                    <a:pt x="1683" y="1361"/>
                    <a:pt x="1630" y="1630"/>
                  </a:cubicBezTo>
                  <a:close/>
                  <a:moveTo>
                    <a:pt x="2129" y="2129"/>
                  </a:moveTo>
                  <a:cubicBezTo>
                    <a:pt x="2380" y="2080"/>
                    <a:pt x="2590" y="2051"/>
                    <a:pt x="2781" y="2064"/>
                  </a:cubicBezTo>
                  <a:lnTo>
                    <a:pt x="2064" y="2781"/>
                  </a:lnTo>
                  <a:cubicBezTo>
                    <a:pt x="2051" y="2590"/>
                    <a:pt x="2080" y="2380"/>
                    <a:pt x="2129" y="2129"/>
                  </a:cubicBezTo>
                  <a:close/>
                  <a:moveTo>
                    <a:pt x="2321" y="3364"/>
                  </a:moveTo>
                  <a:cubicBezTo>
                    <a:pt x="2270" y="3313"/>
                    <a:pt x="2226" y="3259"/>
                    <a:pt x="2191" y="3201"/>
                  </a:cubicBezTo>
                  <a:lnTo>
                    <a:pt x="3201" y="2191"/>
                  </a:lnTo>
                  <a:cubicBezTo>
                    <a:pt x="3259" y="2226"/>
                    <a:pt x="3313" y="2270"/>
                    <a:pt x="3364" y="2321"/>
                  </a:cubicBezTo>
                  <a:cubicBezTo>
                    <a:pt x="3415" y="2371"/>
                    <a:pt x="3458" y="2426"/>
                    <a:pt x="3494" y="2483"/>
                  </a:cubicBezTo>
                  <a:lnTo>
                    <a:pt x="2483" y="3494"/>
                  </a:lnTo>
                  <a:cubicBezTo>
                    <a:pt x="2426" y="3458"/>
                    <a:pt x="2371" y="3415"/>
                    <a:pt x="2321" y="3364"/>
                  </a:cubicBezTo>
                  <a:close/>
                  <a:moveTo>
                    <a:pt x="3556" y="3556"/>
                  </a:moveTo>
                  <a:cubicBezTo>
                    <a:pt x="3305" y="3604"/>
                    <a:pt x="3095" y="3634"/>
                    <a:pt x="2903" y="3620"/>
                  </a:cubicBezTo>
                  <a:lnTo>
                    <a:pt x="3621" y="2903"/>
                  </a:lnTo>
                  <a:cubicBezTo>
                    <a:pt x="3634" y="3095"/>
                    <a:pt x="3605" y="3305"/>
                    <a:pt x="3556" y="3556"/>
                  </a:cubicBezTo>
                  <a:close/>
                  <a:moveTo>
                    <a:pt x="3994" y="4751"/>
                  </a:moveTo>
                  <a:cubicBezTo>
                    <a:pt x="3972" y="4549"/>
                    <a:pt x="4002" y="4324"/>
                    <a:pt x="4054" y="4054"/>
                  </a:cubicBezTo>
                  <a:cubicBezTo>
                    <a:pt x="4324" y="4002"/>
                    <a:pt x="4549" y="3972"/>
                    <a:pt x="4751" y="3993"/>
                  </a:cubicBezTo>
                  <a:lnTo>
                    <a:pt x="3994" y="4751"/>
                  </a:lnTo>
                  <a:close/>
                </a:path>
              </a:pathLst>
            </a:custGeom>
            <a:solidFill>
              <a:schemeClr val="bg1"/>
            </a:solidFill>
            <a:ln>
              <a:noFill/>
            </a:ln>
          </p:spPr>
          <p:txBody>
            <a:bodyPr/>
            <a:lstStyle/>
            <a:p>
              <a:endParaRPr lang="zh-CN" altLang="en-US"/>
            </a:p>
          </p:txBody>
        </p:sp>
      </p:grpSp>
      <p:sp>
        <p:nvSpPr>
          <p:cNvPr id="19" name="文本框 18"/>
          <p:cNvSpPr txBox="1"/>
          <p:nvPr>
            <p:custDataLst>
              <p:tags r:id="rId2"/>
            </p:custDataLst>
          </p:nvPr>
        </p:nvSpPr>
        <p:spPr>
          <a:xfrm>
            <a:off x="1100455" y="189865"/>
            <a:ext cx="7875270" cy="891540"/>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上游与中游在产业链中的作用</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上游提供</a:t>
            </a:r>
            <a:r>
              <a:rPr lang="zh-CN" altLang="en-US" sz="2000" cap="all" noProof="0" dirty="0">
                <a:ln>
                  <a:noFill/>
                </a:ln>
                <a:solidFill>
                  <a:srgbClr val="1678CC"/>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创新支撑</a:t>
            </a: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，中游</a:t>
            </a:r>
            <a:r>
              <a:rPr lang="zh-CN" altLang="en-US" sz="2000" cap="all" noProof="0" dirty="0">
                <a:ln>
                  <a:noFill/>
                </a:ln>
                <a:solidFill>
                  <a:srgbClr val="1678CC"/>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实现成果转化</a:t>
            </a:r>
            <a:endParaRPr lang="zh-CN" altLang="en-US" sz="2000" cap="all" noProof="0" dirty="0">
              <a:ln>
                <a:noFill/>
              </a:ln>
              <a:solidFill>
                <a:srgbClr val="1678CC"/>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20" name="椭圆 19"/>
          <p:cNvSpPr/>
          <p:nvPr>
            <p:custDataLst>
              <p:tags r:id="rId3"/>
            </p:custDataLst>
          </p:nvPr>
        </p:nvSpPr>
        <p:spPr>
          <a:xfrm>
            <a:off x="664957" y="407035"/>
            <a:ext cx="319293" cy="319405"/>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21" name="椭圆 20"/>
          <p:cNvSpPr/>
          <p:nvPr>
            <p:custDataLst>
              <p:tags r:id="rId4"/>
            </p:custDataLst>
          </p:nvPr>
        </p:nvSpPr>
        <p:spPr>
          <a:xfrm>
            <a:off x="498475" y="407035"/>
            <a:ext cx="319293" cy="319405"/>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8" name="îslíḍê"/>
          <p:cNvSpPr/>
          <p:nvPr/>
        </p:nvSpPr>
        <p:spPr>
          <a:xfrm>
            <a:off x="979805" y="1560195"/>
            <a:ext cx="3178175" cy="1446530"/>
          </a:xfrm>
          <a:prstGeom prst="rect">
            <a:avLst/>
          </a:prstGeom>
          <a:noFill/>
          <a:ln w="3175"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l"/>
            <a:r>
              <a:rPr lang="zh-CN" altLang="en-US" sz="2200" b="1" dirty="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上游：创新资源供给者</a:t>
            </a:r>
            <a:endParaRPr lang="zh-CN" altLang="en-US" sz="2200" b="1" dirty="0">
              <a:solidFill>
                <a:srgbClr val="216BFF"/>
              </a:solidFill>
              <a:latin typeface="微软雅黑" panose="020B0503020204020204" charset="-122"/>
              <a:ea typeface="微软雅黑" panose="020B0503020204020204" charset="-122"/>
              <a:cs typeface="+mn-ea"/>
              <a:sym typeface="+mn-lt"/>
            </a:endParaRPr>
          </a:p>
          <a:p>
            <a:pPr algn="l"/>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为生命健康产业提供：</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marL="285750" indent="-285750" algn="l">
              <a:buFont typeface="Arial" panose="020B0604020202020204" pitchFamily="34" charset="0"/>
              <a:buChar char="•"/>
            </a:pPr>
            <a:r>
              <a:rPr lang="zh-CN" altLang="en-US" sz="1300" dirty="0">
                <a:solidFill>
                  <a:srgbClr val="216BFF"/>
                </a:solidFill>
                <a:latin typeface="微软雅黑" panose="020B0503020204020204" charset="-122"/>
                <a:ea typeface="微软雅黑" panose="020B0503020204020204" charset="-122"/>
                <a:cs typeface="+mn-ea"/>
                <a:sym typeface="+mn-lt"/>
              </a:rPr>
              <a:t>技术</a:t>
            </a:r>
            <a:endParaRPr lang="zh-CN" altLang="en-US" sz="1300" dirty="0">
              <a:solidFill>
                <a:srgbClr val="216BFF"/>
              </a:solidFill>
              <a:latin typeface="微软雅黑" panose="020B0503020204020204" charset="-122"/>
              <a:ea typeface="微软雅黑" panose="020B0503020204020204" charset="-122"/>
              <a:cs typeface="+mn-ea"/>
              <a:sym typeface="+mn-lt"/>
            </a:endParaRPr>
          </a:p>
          <a:p>
            <a:pPr marL="285750" indent="-285750" algn="l">
              <a:buFont typeface="Arial" panose="020B0604020202020204" pitchFamily="34" charset="0"/>
              <a:buChar char="•"/>
            </a:pPr>
            <a:r>
              <a:rPr lang="zh-CN" altLang="en-US" sz="1300" dirty="0">
                <a:solidFill>
                  <a:srgbClr val="216BFF"/>
                </a:solidFill>
                <a:latin typeface="微软雅黑" panose="020B0503020204020204" charset="-122"/>
                <a:ea typeface="微软雅黑" panose="020B0503020204020204" charset="-122"/>
                <a:cs typeface="+mn-ea"/>
                <a:sym typeface="+mn-lt"/>
              </a:rPr>
              <a:t>工具</a:t>
            </a:r>
            <a:endParaRPr lang="zh-CN" altLang="en-US" sz="1300" dirty="0">
              <a:solidFill>
                <a:srgbClr val="216BFF"/>
              </a:solidFill>
              <a:latin typeface="微软雅黑" panose="020B0503020204020204" charset="-122"/>
              <a:ea typeface="微软雅黑" panose="020B0503020204020204" charset="-122"/>
              <a:cs typeface="+mn-ea"/>
              <a:sym typeface="+mn-lt"/>
            </a:endParaRPr>
          </a:p>
          <a:p>
            <a:pPr marL="285750" indent="-285750" algn="l">
              <a:buFont typeface="Arial" panose="020B0604020202020204" pitchFamily="34" charset="0"/>
              <a:buChar char="•"/>
            </a:pPr>
            <a:r>
              <a:rPr lang="zh-CN" altLang="en-US" sz="1300" dirty="0">
                <a:solidFill>
                  <a:srgbClr val="216BFF"/>
                </a:solidFill>
                <a:latin typeface="微软雅黑" panose="020B0503020204020204" charset="-122"/>
                <a:ea typeface="微软雅黑" panose="020B0503020204020204" charset="-122"/>
                <a:cs typeface="+mn-ea"/>
                <a:sym typeface="+mn-lt"/>
              </a:rPr>
              <a:t>数据</a:t>
            </a:r>
            <a:endParaRPr lang="zh-CN" altLang="en-US" sz="1300" dirty="0">
              <a:solidFill>
                <a:srgbClr val="216BFF"/>
              </a:solidFill>
              <a:latin typeface="微软雅黑" panose="020B0503020204020204" charset="-122"/>
              <a:ea typeface="微软雅黑" panose="020B0503020204020204" charset="-122"/>
              <a:cs typeface="+mn-ea"/>
              <a:sym typeface="+mn-lt"/>
            </a:endParaRPr>
          </a:p>
          <a:p>
            <a:pPr marL="285750" indent="-285750" algn="l">
              <a:buFont typeface="Arial" panose="020B0604020202020204" pitchFamily="34" charset="0"/>
              <a:buChar char="•"/>
            </a:pPr>
            <a:r>
              <a:rPr lang="zh-CN" altLang="en-US" sz="1300" dirty="0">
                <a:solidFill>
                  <a:srgbClr val="216BFF"/>
                </a:solidFill>
                <a:latin typeface="微软雅黑" panose="020B0503020204020204" charset="-122"/>
                <a:ea typeface="微软雅黑" panose="020B0503020204020204" charset="-122"/>
                <a:cs typeface="+mn-ea"/>
                <a:sym typeface="+mn-lt"/>
              </a:rPr>
              <a:t>研发服务</a:t>
            </a:r>
            <a:endParaRPr lang="zh-CN" altLang="en-US" sz="1300" dirty="0">
              <a:solidFill>
                <a:srgbClr val="216BFF"/>
              </a:solidFill>
              <a:latin typeface="微软雅黑" panose="020B0503020204020204" charset="-122"/>
              <a:ea typeface="微软雅黑" panose="020B0503020204020204" charset="-122"/>
              <a:cs typeface="+mn-ea"/>
              <a:sym typeface="+mn-lt"/>
            </a:endParaRPr>
          </a:p>
        </p:txBody>
      </p:sp>
      <p:sp>
        <p:nvSpPr>
          <p:cNvPr id="3" name="文本框 2"/>
          <p:cNvSpPr txBox="1"/>
          <p:nvPr/>
        </p:nvSpPr>
        <p:spPr>
          <a:xfrm>
            <a:off x="792480" y="3500755"/>
            <a:ext cx="3599815" cy="3091815"/>
          </a:xfrm>
          <a:prstGeom prst="rect">
            <a:avLst/>
          </a:prstGeom>
          <a:noFill/>
        </p:spPr>
        <p:txBody>
          <a:bodyPr wrap="square" rtlCol="0">
            <a:spAutoFit/>
          </a:bodyPr>
          <a:p>
            <a:r>
              <a:rPr lang="zh-CN" altLang="en-US" sz="1300" b="1">
                <a:solidFill>
                  <a:srgbClr val="3DD3D2"/>
                </a:solidFill>
                <a:latin typeface="微软雅黑" panose="020B0503020204020204" charset="-122"/>
                <a:ea typeface="微软雅黑" panose="020B0503020204020204" charset="-122"/>
                <a:cs typeface="微软雅黑" panose="020B0503020204020204" charset="-122"/>
              </a:rPr>
              <a:t>核心环节</a:t>
            </a:r>
            <a:endParaRPr lang="zh-CN" altLang="en-US" sz="1300" b="1">
              <a:solidFill>
                <a:srgbClr val="3DD3D2"/>
              </a:solidFill>
              <a:latin typeface="微软雅黑" panose="020B0503020204020204" charset="-122"/>
              <a:ea typeface="微软雅黑" panose="020B0503020204020204" charset="-122"/>
              <a:cs typeface="微软雅黑" panose="020B0503020204020204" charset="-122"/>
            </a:endParaRPr>
          </a:p>
          <a:p>
            <a:pPr marL="342900" indent="-342900">
              <a:buFont typeface="+mj-lt"/>
              <a:buAutoNum type="arabicPeriod"/>
            </a:pPr>
            <a:r>
              <a:rPr lang="zh-CN" altLang="en-US" sz="1300">
                <a:latin typeface="微软雅黑" panose="020B0503020204020204" charset="-122"/>
                <a:ea typeface="微软雅黑" panose="020B0503020204020204" charset="-122"/>
                <a:cs typeface="微软雅黑" panose="020B0503020204020204" charset="-122"/>
              </a:rPr>
              <a:t>生物原料</a:t>
            </a:r>
            <a:r>
              <a:rPr lang="en-US" altLang="zh-CN" sz="1300">
                <a:latin typeface="微软雅黑" panose="020B0503020204020204" charset="-122"/>
                <a:ea typeface="微软雅黑" panose="020B0503020204020204" charset="-122"/>
                <a:cs typeface="微软雅黑" panose="020B0503020204020204" charset="-122"/>
              </a:rPr>
              <a:t>：</a:t>
            </a:r>
            <a:r>
              <a:rPr lang="zh-CN" altLang="en-US" sz="1300">
                <a:latin typeface="微软雅黑" panose="020B0503020204020204" charset="-122"/>
                <a:ea typeface="微软雅黑" panose="020B0503020204020204" charset="-122"/>
                <a:cs typeface="微软雅黑" panose="020B0503020204020204" charset="-122"/>
              </a:rPr>
              <a:t>培养基</a:t>
            </a:r>
            <a:r>
              <a:rPr lang="en-US" altLang="zh-CN" sz="1300">
                <a:latin typeface="微软雅黑" panose="020B0503020204020204" charset="-122"/>
                <a:ea typeface="微软雅黑" panose="020B0503020204020204" charset="-122"/>
                <a:cs typeface="微软雅黑" panose="020B0503020204020204" charset="-122"/>
              </a:rPr>
              <a:t>、</a:t>
            </a:r>
            <a:r>
              <a:rPr lang="zh-CN" altLang="en-US" sz="1300">
                <a:latin typeface="微软雅黑" panose="020B0503020204020204" charset="-122"/>
                <a:ea typeface="微软雅黑" panose="020B0503020204020204" charset="-122"/>
                <a:cs typeface="微软雅黑" panose="020B0503020204020204" charset="-122"/>
              </a:rPr>
              <a:t>抗体</a:t>
            </a:r>
            <a:r>
              <a:rPr lang="en-US" altLang="zh-CN" sz="1300">
                <a:latin typeface="微软雅黑" panose="020B0503020204020204" charset="-122"/>
                <a:ea typeface="微软雅黑" panose="020B0503020204020204" charset="-122"/>
                <a:cs typeface="微软雅黑" panose="020B0503020204020204" charset="-122"/>
              </a:rPr>
              <a:t>、</a:t>
            </a:r>
            <a:r>
              <a:rPr lang="zh-CN" altLang="en-US" sz="1300">
                <a:latin typeface="微软雅黑" panose="020B0503020204020204" charset="-122"/>
                <a:ea typeface="微软雅黑" panose="020B0503020204020204" charset="-122"/>
                <a:cs typeface="微软雅黑" panose="020B0503020204020204" charset="-122"/>
              </a:rPr>
              <a:t>酶制剂</a:t>
            </a:r>
            <a:r>
              <a:rPr lang="en-US" altLang="zh-CN" sz="1300">
                <a:latin typeface="微软雅黑" panose="020B0503020204020204" charset="-122"/>
                <a:ea typeface="微软雅黑" panose="020B0503020204020204" charset="-122"/>
                <a:cs typeface="微软雅黑" panose="020B0503020204020204" charset="-122"/>
              </a:rPr>
              <a:t>、</a:t>
            </a:r>
            <a:r>
              <a:rPr lang="zh-CN" altLang="en-US" sz="1300">
                <a:latin typeface="微软雅黑" panose="020B0503020204020204" charset="-122"/>
                <a:ea typeface="微软雅黑" panose="020B0503020204020204" charset="-122"/>
                <a:cs typeface="微软雅黑" panose="020B0503020204020204" charset="-122"/>
              </a:rPr>
              <a:t>细胞株</a:t>
            </a:r>
            <a:endParaRPr lang="zh-CN" altLang="en-US" sz="1300">
              <a:latin typeface="微软雅黑" panose="020B0503020204020204" charset="-122"/>
              <a:ea typeface="微软雅黑" panose="020B0503020204020204" charset="-122"/>
              <a:cs typeface="微软雅黑" panose="020B0503020204020204" charset="-122"/>
            </a:endParaRPr>
          </a:p>
          <a:p>
            <a:pPr marL="342900" indent="-342900">
              <a:buFont typeface="+mj-lt"/>
              <a:buAutoNum type="arabicPeriod"/>
            </a:pPr>
            <a:r>
              <a:rPr lang="zh-CN" altLang="en-US" sz="1300">
                <a:latin typeface="微软雅黑" panose="020B0503020204020204" charset="-122"/>
                <a:ea typeface="微软雅黑" panose="020B0503020204020204" charset="-122"/>
                <a:cs typeface="微软雅黑" panose="020B0503020204020204" charset="-122"/>
              </a:rPr>
              <a:t>科研工具</a:t>
            </a:r>
            <a:r>
              <a:rPr lang="en-US" altLang="zh-CN" sz="1300">
                <a:latin typeface="微软雅黑" panose="020B0503020204020204" charset="-122"/>
                <a:ea typeface="微软雅黑" panose="020B0503020204020204" charset="-122"/>
                <a:cs typeface="微软雅黑" panose="020B0503020204020204" charset="-122"/>
              </a:rPr>
              <a:t>：</a:t>
            </a:r>
            <a:r>
              <a:rPr lang="zh-CN" altLang="en-US" sz="1300">
                <a:latin typeface="微软雅黑" panose="020B0503020204020204" charset="-122"/>
                <a:ea typeface="微软雅黑" panose="020B0503020204020204" charset="-122"/>
                <a:cs typeface="微软雅黑" panose="020B0503020204020204" charset="-122"/>
              </a:rPr>
              <a:t>测序仪</a:t>
            </a:r>
            <a:r>
              <a:rPr lang="en-US" altLang="zh-CN" sz="1300">
                <a:latin typeface="微软雅黑" panose="020B0503020204020204" charset="-122"/>
                <a:ea typeface="微软雅黑" panose="020B0503020204020204" charset="-122"/>
                <a:cs typeface="微软雅黑" panose="020B0503020204020204" charset="-122"/>
              </a:rPr>
              <a:t>、</a:t>
            </a:r>
            <a:r>
              <a:rPr lang="zh-CN" altLang="en-US" sz="1300">
                <a:latin typeface="微软雅黑" panose="020B0503020204020204" charset="-122"/>
                <a:ea typeface="微软雅黑" panose="020B0503020204020204" charset="-122"/>
                <a:cs typeface="微软雅黑" panose="020B0503020204020204" charset="-122"/>
              </a:rPr>
              <a:t>PCR仪</a:t>
            </a:r>
            <a:r>
              <a:rPr lang="en-US" altLang="zh-CN" sz="1300">
                <a:latin typeface="微软雅黑" panose="020B0503020204020204" charset="-122"/>
                <a:ea typeface="微软雅黑" panose="020B0503020204020204" charset="-122"/>
                <a:cs typeface="微软雅黑" panose="020B0503020204020204" charset="-122"/>
              </a:rPr>
              <a:t>、</a:t>
            </a:r>
            <a:r>
              <a:rPr lang="zh-CN" altLang="en-US" sz="1300">
                <a:latin typeface="微软雅黑" panose="020B0503020204020204" charset="-122"/>
                <a:ea typeface="微软雅黑" panose="020B0503020204020204" charset="-122"/>
                <a:cs typeface="微软雅黑" panose="020B0503020204020204" charset="-122"/>
              </a:rPr>
              <a:t>流式细胞仪</a:t>
            </a:r>
            <a:r>
              <a:rPr lang="en-US" altLang="zh-CN" sz="1300">
                <a:latin typeface="微软雅黑" panose="020B0503020204020204" charset="-122"/>
                <a:ea typeface="微软雅黑" panose="020B0503020204020204" charset="-122"/>
                <a:cs typeface="微软雅黑" panose="020B0503020204020204" charset="-122"/>
              </a:rPr>
              <a:t>、</a:t>
            </a:r>
            <a:r>
              <a:rPr lang="zh-CN" altLang="en-US" sz="1300">
                <a:latin typeface="微软雅黑" panose="020B0503020204020204" charset="-122"/>
                <a:ea typeface="微软雅黑" panose="020B0503020204020204" charset="-122"/>
                <a:cs typeface="微软雅黑" panose="020B0503020204020204" charset="-122"/>
              </a:rPr>
              <a:t>质谱仪</a:t>
            </a:r>
            <a:endParaRPr lang="zh-CN" altLang="en-US" sz="1300">
              <a:latin typeface="微软雅黑" panose="020B0503020204020204" charset="-122"/>
              <a:ea typeface="微软雅黑" panose="020B0503020204020204" charset="-122"/>
              <a:cs typeface="微软雅黑" panose="020B0503020204020204" charset="-122"/>
            </a:endParaRPr>
          </a:p>
          <a:p>
            <a:pPr marL="342900" indent="-342900">
              <a:buFont typeface="+mj-lt"/>
              <a:buAutoNum type="arabicPeriod"/>
            </a:pPr>
            <a:r>
              <a:rPr lang="zh-CN" altLang="en-US" sz="1300">
                <a:latin typeface="微软雅黑" panose="020B0503020204020204" charset="-122"/>
                <a:ea typeface="微软雅黑" panose="020B0503020204020204" charset="-122"/>
                <a:cs typeface="微软雅黑" panose="020B0503020204020204" charset="-122"/>
              </a:rPr>
              <a:t>研发服务</a:t>
            </a:r>
            <a:r>
              <a:rPr lang="en-US" altLang="zh-CN" sz="1300">
                <a:latin typeface="微软雅黑" panose="020B0503020204020204" charset="-122"/>
                <a:ea typeface="微软雅黑" panose="020B0503020204020204" charset="-122"/>
                <a:cs typeface="微软雅黑" panose="020B0503020204020204" charset="-122"/>
              </a:rPr>
              <a:t>：</a:t>
            </a:r>
            <a:r>
              <a:rPr lang="zh-CN" altLang="en-US" sz="1300">
                <a:latin typeface="微软雅黑" panose="020B0503020204020204" charset="-122"/>
                <a:ea typeface="微软雅黑" panose="020B0503020204020204" charset="-122"/>
                <a:cs typeface="微软雅黑" panose="020B0503020204020204" charset="-122"/>
              </a:rPr>
              <a:t>CRO</a:t>
            </a:r>
            <a:r>
              <a:rPr lang="en-US" altLang="zh-CN" sz="1300">
                <a:latin typeface="微软雅黑" panose="020B0503020204020204" charset="-122"/>
                <a:ea typeface="微软雅黑" panose="020B0503020204020204" charset="-122"/>
                <a:cs typeface="微软雅黑" panose="020B0503020204020204" charset="-122"/>
              </a:rPr>
              <a:t>、</a:t>
            </a:r>
            <a:r>
              <a:rPr lang="zh-CN" altLang="en-US" sz="1300">
                <a:latin typeface="微软雅黑" panose="020B0503020204020204" charset="-122"/>
                <a:ea typeface="微软雅黑" panose="020B0503020204020204" charset="-122"/>
                <a:cs typeface="微软雅黑" panose="020B0503020204020204" charset="-122"/>
              </a:rPr>
              <a:t>CDMO</a:t>
            </a:r>
            <a:r>
              <a:rPr lang="en-US" altLang="zh-CN" sz="1300">
                <a:latin typeface="微软雅黑" panose="020B0503020204020204" charset="-122"/>
                <a:ea typeface="微软雅黑" panose="020B0503020204020204" charset="-122"/>
                <a:cs typeface="微软雅黑" panose="020B0503020204020204" charset="-122"/>
              </a:rPr>
              <a:t>、</a:t>
            </a:r>
            <a:r>
              <a:rPr lang="zh-CN" altLang="en-US" sz="1300">
                <a:latin typeface="微软雅黑" panose="020B0503020204020204" charset="-122"/>
                <a:ea typeface="微软雅黑" panose="020B0503020204020204" charset="-122"/>
                <a:cs typeface="微软雅黑" panose="020B0503020204020204" charset="-122"/>
              </a:rPr>
              <a:t>临床服务</a:t>
            </a:r>
            <a:endParaRPr lang="zh-CN" altLang="en-US" sz="1300">
              <a:latin typeface="微软雅黑" panose="020B0503020204020204" charset="-122"/>
              <a:ea typeface="微软雅黑" panose="020B0503020204020204" charset="-122"/>
              <a:cs typeface="微软雅黑" panose="020B0503020204020204" charset="-122"/>
            </a:endParaRPr>
          </a:p>
          <a:p>
            <a:pPr marL="342900" indent="-342900">
              <a:buFont typeface="+mj-lt"/>
              <a:buAutoNum type="arabicPeriod"/>
            </a:pPr>
            <a:endParaRPr lang="zh-CN" altLang="en-US" sz="1300">
              <a:latin typeface="微软雅黑" panose="020B0503020204020204" charset="-122"/>
              <a:ea typeface="微软雅黑" panose="020B0503020204020204" charset="-122"/>
              <a:cs typeface="微软雅黑" panose="020B0503020204020204" charset="-122"/>
            </a:endParaRPr>
          </a:p>
          <a:p>
            <a:pPr indent="0">
              <a:buFont typeface="+mj-lt"/>
              <a:buNone/>
            </a:pPr>
            <a:r>
              <a:rPr lang="zh-CN" altLang="en-US" sz="1300" b="1">
                <a:latin typeface="微软雅黑" panose="020B0503020204020204" charset="-122"/>
                <a:ea typeface="微软雅黑" panose="020B0503020204020204" charset="-122"/>
                <a:cs typeface="微软雅黑" panose="020B0503020204020204" charset="-122"/>
              </a:rPr>
              <a:t>核心作用</a:t>
            </a:r>
            <a:endParaRPr lang="zh-CN" altLang="en-US" sz="1300" b="1">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zh-CN" altLang="en-US" sz="1300">
                <a:latin typeface="微软雅黑" panose="020B0503020204020204" charset="-122"/>
                <a:ea typeface="微软雅黑" panose="020B0503020204020204" charset="-122"/>
                <a:cs typeface="微软雅黑" panose="020B0503020204020204" charset="-122"/>
              </a:rPr>
              <a:t>支撑基础研究</a:t>
            </a: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zh-CN" altLang="en-US" sz="1300">
                <a:latin typeface="微软雅黑" panose="020B0503020204020204" charset="-122"/>
                <a:ea typeface="微软雅黑" panose="020B0503020204020204" charset="-122"/>
                <a:cs typeface="微软雅黑" panose="020B0503020204020204" charset="-122"/>
              </a:rPr>
              <a:t>提升研发效率</a:t>
            </a: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zh-CN" altLang="en-US" sz="1300">
                <a:latin typeface="微软雅黑" panose="020B0503020204020204" charset="-122"/>
                <a:ea typeface="微软雅黑" panose="020B0503020204020204" charset="-122"/>
                <a:cs typeface="微软雅黑" panose="020B0503020204020204" charset="-122"/>
              </a:rPr>
              <a:t>降低研发成本</a:t>
            </a: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zh-CN" altLang="en-US" sz="1300">
                <a:latin typeface="微软雅黑" panose="020B0503020204020204" charset="-122"/>
                <a:ea typeface="微软雅黑" panose="020B0503020204020204" charset="-122"/>
                <a:cs typeface="微软雅黑" panose="020B0503020204020204" charset="-122"/>
              </a:rPr>
              <a:t>保障产业自主可控</a:t>
            </a: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zh-CN" altLang="en-US" sz="1300">
                <a:solidFill>
                  <a:srgbClr val="216BFF"/>
                </a:solidFill>
                <a:latin typeface="微软雅黑" panose="020B0503020204020204" charset="-122"/>
                <a:ea typeface="微软雅黑" panose="020B0503020204020204" charset="-122"/>
                <a:cs typeface="微软雅黑" panose="020B0503020204020204" charset="-122"/>
              </a:rPr>
              <a:t>研发服务已经成为生命健康创新体系的重要组成部分</a:t>
            </a:r>
            <a:endParaRPr lang="zh-CN" altLang="en-US" sz="1300">
              <a:solidFill>
                <a:srgbClr val="216BFF"/>
              </a:solidFill>
              <a:latin typeface="微软雅黑" panose="020B0503020204020204" charset="-122"/>
              <a:ea typeface="微软雅黑" panose="020B0503020204020204" charset="-122"/>
              <a:cs typeface="微软雅黑" panose="020B0503020204020204" charset="-122"/>
            </a:endParaRPr>
          </a:p>
        </p:txBody>
      </p:sp>
      <p:sp>
        <p:nvSpPr>
          <p:cNvPr id="37" name="圆角矩形 36"/>
          <p:cNvSpPr/>
          <p:nvPr/>
        </p:nvSpPr>
        <p:spPr>
          <a:xfrm>
            <a:off x="2893060" y="5029835"/>
            <a:ext cx="2397125" cy="995680"/>
          </a:xfrm>
          <a:prstGeom prst="roundRect">
            <a:avLst>
              <a:gd name="adj" fmla="val 10530"/>
            </a:avLst>
          </a:prstGeom>
          <a:noFill/>
          <a:ln>
            <a:solidFill>
              <a:srgbClr val="5D84EB"/>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39" name="文本框 38"/>
          <p:cNvSpPr txBox="1"/>
          <p:nvPr/>
        </p:nvSpPr>
        <p:spPr>
          <a:xfrm>
            <a:off x="2952750" y="5165725"/>
            <a:ext cx="2314575" cy="691515"/>
          </a:xfrm>
          <a:prstGeom prst="rect">
            <a:avLst/>
          </a:prstGeom>
          <a:noFill/>
        </p:spPr>
        <p:txBody>
          <a:bodyPr wrap="square" rtlCol="0">
            <a:spAutoFit/>
          </a:bodyPr>
          <a:p>
            <a:r>
              <a:rPr lang="en-US" altLang="zh-CN" sz="1300">
                <a:latin typeface="微软雅黑" panose="020B0503020204020204" charset="-122"/>
                <a:ea typeface="微软雅黑" panose="020B0503020204020204" charset="-122"/>
                <a:cs typeface="微软雅黑" panose="020B0503020204020204" charset="-122"/>
              </a:rPr>
              <a:t>我国CXO市场规模（2024年）约</a:t>
            </a:r>
            <a:r>
              <a:rPr lang="en-US" altLang="zh-CN" sz="1300" b="1">
                <a:solidFill>
                  <a:srgbClr val="C00000"/>
                </a:solidFill>
                <a:latin typeface="微软雅黑" panose="020B0503020204020204" charset="-122"/>
                <a:ea typeface="微软雅黑" panose="020B0503020204020204" charset="-122"/>
                <a:cs typeface="微软雅黑" panose="020B0503020204020204" charset="-122"/>
              </a:rPr>
              <a:t>3000亿元</a:t>
            </a:r>
            <a:r>
              <a:rPr lang="en-US" altLang="zh-CN" sz="1300">
                <a:latin typeface="微软雅黑" panose="020B0503020204020204" charset="-122"/>
                <a:ea typeface="微软雅黑" panose="020B0503020204020204" charset="-122"/>
                <a:cs typeface="微软雅黑" panose="020B0503020204020204" charset="-122"/>
              </a:rPr>
              <a:t>；预计2030年</a:t>
            </a:r>
            <a:r>
              <a:rPr lang="en-US" altLang="zh-CN" sz="1300" b="1">
                <a:solidFill>
                  <a:srgbClr val="C00000"/>
                </a:solidFill>
                <a:latin typeface="微软雅黑" panose="020B0503020204020204" charset="-122"/>
                <a:ea typeface="微软雅黑" panose="020B0503020204020204" charset="-122"/>
                <a:cs typeface="微软雅黑" panose="020B0503020204020204" charset="-122"/>
              </a:rPr>
              <a:t>超过6000亿元</a:t>
            </a:r>
            <a:endParaRPr lang="en-US" altLang="zh-CN" sz="1300" b="1">
              <a:solidFill>
                <a:srgbClr val="C00000"/>
              </a:solidFill>
              <a:latin typeface="微软雅黑" panose="020B0503020204020204" charset="-122"/>
              <a:ea typeface="微软雅黑" panose="020B0503020204020204" charset="-122"/>
              <a:cs typeface="微软雅黑" panose="020B0503020204020204" charset="-122"/>
            </a:endParaRPr>
          </a:p>
        </p:txBody>
      </p:sp>
      <p:pic>
        <p:nvPicPr>
          <p:cNvPr id="59" name="图形 58"/>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867910" y="5662295"/>
            <a:ext cx="339090" cy="339090"/>
          </a:xfrm>
          <a:prstGeom prst="rect">
            <a:avLst/>
          </a:prstGeom>
        </p:spPr>
      </p:pic>
      <p:sp>
        <p:nvSpPr>
          <p:cNvPr id="10" name="îslíḍê"/>
          <p:cNvSpPr/>
          <p:nvPr/>
        </p:nvSpPr>
        <p:spPr>
          <a:xfrm>
            <a:off x="8296275" y="1560195"/>
            <a:ext cx="3178175" cy="1446530"/>
          </a:xfrm>
          <a:prstGeom prst="rect">
            <a:avLst/>
          </a:prstGeom>
          <a:noFill/>
          <a:ln w="3175"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l"/>
            <a:r>
              <a:rPr lang="zh-CN" altLang="en-US" sz="2200" b="1" dirty="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中游：产业价值创造者</a:t>
            </a:r>
            <a:endParaRPr lang="zh-CN" altLang="en-US" sz="2200" b="1" dirty="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a:p>
            <a:pPr algn="l"/>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将</a:t>
            </a:r>
            <a:r>
              <a:rPr lang="zh-CN" altLang="en-US" sz="1300" b="1" dirty="0">
                <a:solidFill>
                  <a:schemeClr val="tx1">
                    <a:lumMod val="85000"/>
                    <a:lumOff val="15000"/>
                  </a:schemeClr>
                </a:solidFill>
                <a:latin typeface="微软雅黑" panose="020B0503020204020204" charset="-122"/>
                <a:ea typeface="微软雅黑" panose="020B0503020204020204" charset="-122"/>
                <a:cs typeface="+mn-ea"/>
                <a:sym typeface="+mn-lt"/>
              </a:rPr>
              <a:t>科研成果</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转化为：</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marL="285750" indent="-285750" algn="l">
              <a:buFont typeface="Arial" panose="020B0604020202020204" pitchFamily="34" charset="0"/>
              <a:buChar char="•"/>
            </a:pPr>
            <a:r>
              <a:rPr lang="zh-CN" altLang="en-US" sz="1300" dirty="0">
                <a:solidFill>
                  <a:srgbClr val="216BFF"/>
                </a:solidFill>
                <a:latin typeface="微软雅黑" panose="020B0503020204020204" charset="-122"/>
                <a:ea typeface="微软雅黑" panose="020B0503020204020204" charset="-122"/>
                <a:cs typeface="+mn-ea"/>
                <a:sym typeface="+mn-lt"/>
              </a:rPr>
              <a:t>药品</a:t>
            </a:r>
            <a:endParaRPr lang="zh-CN" altLang="en-US" sz="1300" dirty="0">
              <a:solidFill>
                <a:srgbClr val="216BFF"/>
              </a:solidFill>
              <a:latin typeface="微软雅黑" panose="020B0503020204020204" charset="-122"/>
              <a:ea typeface="微软雅黑" panose="020B0503020204020204" charset="-122"/>
              <a:cs typeface="+mn-ea"/>
              <a:sym typeface="+mn-lt"/>
            </a:endParaRPr>
          </a:p>
          <a:p>
            <a:pPr marL="285750" indent="-285750" algn="l">
              <a:buFont typeface="Arial" panose="020B0604020202020204" pitchFamily="34" charset="0"/>
              <a:buChar char="•"/>
            </a:pPr>
            <a:r>
              <a:rPr lang="zh-CN" altLang="en-US" sz="1300" dirty="0">
                <a:solidFill>
                  <a:srgbClr val="216BFF"/>
                </a:solidFill>
                <a:latin typeface="微软雅黑" panose="020B0503020204020204" charset="-122"/>
                <a:ea typeface="微软雅黑" panose="020B0503020204020204" charset="-122"/>
                <a:cs typeface="+mn-ea"/>
                <a:sym typeface="+mn-lt"/>
              </a:rPr>
              <a:t>器械</a:t>
            </a:r>
            <a:endParaRPr lang="zh-CN" altLang="en-US" sz="1300" dirty="0">
              <a:solidFill>
                <a:srgbClr val="216BFF"/>
              </a:solidFill>
              <a:latin typeface="微软雅黑" panose="020B0503020204020204" charset="-122"/>
              <a:ea typeface="微软雅黑" panose="020B0503020204020204" charset="-122"/>
              <a:cs typeface="+mn-ea"/>
              <a:sym typeface="+mn-lt"/>
            </a:endParaRPr>
          </a:p>
          <a:p>
            <a:pPr marL="285750" indent="-285750" algn="l">
              <a:buFont typeface="Arial" panose="020B0604020202020204" pitchFamily="34" charset="0"/>
              <a:buChar char="•"/>
            </a:pPr>
            <a:r>
              <a:rPr lang="zh-CN" altLang="en-US" sz="1300" dirty="0">
                <a:solidFill>
                  <a:srgbClr val="216BFF"/>
                </a:solidFill>
                <a:latin typeface="微软雅黑" panose="020B0503020204020204" charset="-122"/>
                <a:ea typeface="微软雅黑" panose="020B0503020204020204" charset="-122"/>
                <a:cs typeface="+mn-ea"/>
                <a:sym typeface="+mn-lt"/>
              </a:rPr>
              <a:t>诊断产品</a:t>
            </a:r>
            <a:endParaRPr lang="zh-CN" altLang="en-US" sz="1300" dirty="0">
              <a:solidFill>
                <a:srgbClr val="216BFF"/>
              </a:solidFill>
              <a:latin typeface="微软雅黑" panose="020B0503020204020204" charset="-122"/>
              <a:ea typeface="微软雅黑" panose="020B0503020204020204" charset="-122"/>
              <a:cs typeface="+mn-ea"/>
              <a:sym typeface="+mn-lt"/>
            </a:endParaRPr>
          </a:p>
          <a:p>
            <a:pPr marL="285750" indent="-285750" algn="l">
              <a:buFont typeface="Arial" panose="020B0604020202020204" pitchFamily="34" charset="0"/>
              <a:buChar char="•"/>
            </a:pPr>
            <a:r>
              <a:rPr lang="zh-CN" altLang="en-US" sz="1300" dirty="0">
                <a:solidFill>
                  <a:srgbClr val="216BFF"/>
                </a:solidFill>
                <a:latin typeface="微软雅黑" panose="020B0503020204020204" charset="-122"/>
                <a:ea typeface="微软雅黑" panose="020B0503020204020204" charset="-122"/>
                <a:cs typeface="+mn-ea"/>
                <a:sym typeface="+mn-lt"/>
              </a:rPr>
              <a:t>数字医疗产品</a:t>
            </a:r>
            <a:endParaRPr lang="zh-CN" altLang="en-US" sz="1300" dirty="0">
              <a:solidFill>
                <a:srgbClr val="216BFF"/>
              </a:solidFill>
              <a:latin typeface="微软雅黑" panose="020B0503020204020204" charset="-122"/>
              <a:ea typeface="微软雅黑" panose="020B0503020204020204" charset="-122"/>
              <a:cs typeface="+mn-ea"/>
              <a:sym typeface="+mn-lt"/>
            </a:endParaRPr>
          </a:p>
        </p:txBody>
      </p:sp>
      <p:sp>
        <p:nvSpPr>
          <p:cNvPr id="11" name="文本框 10"/>
          <p:cNvSpPr txBox="1"/>
          <p:nvPr/>
        </p:nvSpPr>
        <p:spPr>
          <a:xfrm>
            <a:off x="7094855" y="3613785"/>
            <a:ext cx="3495040" cy="3091815"/>
          </a:xfrm>
          <a:prstGeom prst="rect">
            <a:avLst/>
          </a:prstGeom>
          <a:noFill/>
        </p:spPr>
        <p:txBody>
          <a:bodyPr wrap="square" rtlCol="0">
            <a:spAutoFit/>
          </a:bodyPr>
          <a:p>
            <a:r>
              <a:rPr lang="en-US" altLang="zh-CN" sz="1300" b="1">
                <a:solidFill>
                  <a:srgbClr val="3DD3D2"/>
                </a:solidFill>
                <a:latin typeface="微软雅黑" panose="020B0503020204020204" charset="-122"/>
                <a:ea typeface="微软雅黑" panose="020B0503020204020204" charset="-122"/>
                <a:cs typeface="微软雅黑" panose="020B0503020204020204" charset="-122"/>
              </a:rPr>
              <a:t>       </a:t>
            </a:r>
            <a:r>
              <a:rPr lang="zh-CN" altLang="en-US" sz="1300" b="1">
                <a:solidFill>
                  <a:srgbClr val="3DD3D2"/>
                </a:solidFill>
                <a:latin typeface="微软雅黑" panose="020B0503020204020204" charset="-122"/>
                <a:ea typeface="微软雅黑" panose="020B0503020204020204" charset="-122"/>
                <a:cs typeface="微软雅黑" panose="020B0503020204020204" charset="-122"/>
              </a:rPr>
              <a:t>核心环节</a:t>
            </a:r>
            <a:endParaRPr lang="zh-CN" altLang="en-US" sz="1300" b="1">
              <a:solidFill>
                <a:srgbClr val="3DD3D2"/>
              </a:solidFill>
              <a:latin typeface="微软雅黑" panose="020B0503020204020204" charset="-122"/>
              <a:ea typeface="微软雅黑" panose="020B0503020204020204" charset="-122"/>
              <a:cs typeface="微软雅黑" panose="020B0503020204020204" charset="-122"/>
            </a:endParaRPr>
          </a:p>
          <a:p>
            <a:pPr marL="342900" indent="-342900">
              <a:buFont typeface="+mj-lt"/>
              <a:buAutoNum type="arabicPeriod"/>
            </a:pPr>
            <a:r>
              <a:rPr sz="1300">
                <a:latin typeface="微软雅黑" panose="020B0503020204020204" charset="-122"/>
                <a:ea typeface="微软雅黑" panose="020B0503020204020204" charset="-122"/>
                <a:cs typeface="微软雅黑" panose="020B0503020204020204" charset="-122"/>
              </a:rPr>
              <a:t>创新药</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ADC</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双抗</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CAR-T</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核酸药物</a:t>
            </a:r>
            <a:endParaRPr sz="1300">
              <a:latin typeface="微软雅黑" panose="020B0503020204020204" charset="-122"/>
              <a:ea typeface="微软雅黑" panose="020B0503020204020204" charset="-122"/>
              <a:cs typeface="微软雅黑" panose="020B0503020204020204" charset="-122"/>
            </a:endParaRPr>
          </a:p>
          <a:p>
            <a:pPr marL="342900" indent="-342900">
              <a:buFont typeface="+mj-lt"/>
              <a:buAutoNum type="arabicPeriod"/>
            </a:pPr>
            <a:r>
              <a:rPr sz="1300">
                <a:latin typeface="微软雅黑" panose="020B0503020204020204" charset="-122"/>
                <a:ea typeface="微软雅黑" panose="020B0503020204020204" charset="-122"/>
                <a:cs typeface="微软雅黑" panose="020B0503020204020204" charset="-122"/>
              </a:rPr>
              <a:t>医疗器械</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影像设备</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手术机器人</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智能监护</a:t>
            </a:r>
            <a:endParaRPr sz="1300">
              <a:latin typeface="微软雅黑" panose="020B0503020204020204" charset="-122"/>
              <a:ea typeface="微软雅黑" panose="020B0503020204020204" charset="-122"/>
              <a:cs typeface="微软雅黑" panose="020B0503020204020204" charset="-122"/>
            </a:endParaRPr>
          </a:p>
          <a:p>
            <a:pPr marL="342900" indent="-342900">
              <a:buFont typeface="+mj-lt"/>
              <a:buAutoNum type="arabicPeriod"/>
            </a:pPr>
            <a:r>
              <a:rPr sz="1300">
                <a:latin typeface="微软雅黑" panose="020B0503020204020204" charset="-122"/>
                <a:ea typeface="微软雅黑" panose="020B0503020204020204" charset="-122"/>
                <a:cs typeface="微软雅黑" panose="020B0503020204020204" charset="-122"/>
              </a:rPr>
              <a:t>IVD</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免疫诊断</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分子诊断</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POCT</a:t>
            </a:r>
            <a:endParaRPr sz="1300">
              <a:latin typeface="微软雅黑" panose="020B0503020204020204" charset="-122"/>
              <a:ea typeface="微软雅黑" panose="020B0503020204020204" charset="-122"/>
              <a:cs typeface="微软雅黑" panose="020B0503020204020204" charset="-122"/>
            </a:endParaRPr>
          </a:p>
          <a:p>
            <a:pPr marL="342900" indent="-342900">
              <a:buFont typeface="+mj-lt"/>
              <a:buAutoNum type="arabicPeriod"/>
            </a:pPr>
            <a:r>
              <a:rPr sz="1300">
                <a:latin typeface="微软雅黑" panose="020B0503020204020204" charset="-122"/>
                <a:ea typeface="微软雅黑" panose="020B0503020204020204" charset="-122"/>
                <a:cs typeface="微软雅黑" panose="020B0503020204020204" charset="-122"/>
              </a:rPr>
              <a:t>AI医疗</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AI影像</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AI制药</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医学大模型</a:t>
            </a:r>
            <a:endParaRPr sz="1300">
              <a:latin typeface="微软雅黑" panose="020B0503020204020204" charset="-122"/>
              <a:ea typeface="微软雅黑" panose="020B0503020204020204" charset="-122"/>
              <a:cs typeface="微软雅黑" panose="020B0503020204020204" charset="-122"/>
            </a:endParaRPr>
          </a:p>
          <a:p>
            <a:pPr indent="0">
              <a:buFont typeface="+mj-lt"/>
              <a:buNone/>
            </a:pPr>
            <a:r>
              <a:rPr lang="zh-CN" altLang="en-US" sz="1300" b="1">
                <a:latin typeface="微软雅黑" panose="020B0503020204020204" charset="-122"/>
                <a:ea typeface="微软雅黑" panose="020B0503020204020204" charset="-122"/>
                <a:cs typeface="微软雅黑" panose="020B0503020204020204" charset="-122"/>
              </a:rPr>
              <a:t>核心作用</a:t>
            </a:r>
            <a:endParaRPr lang="zh-CN" altLang="en-US" sz="1300" b="1">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zh-CN" altLang="en-US" sz="1300">
                <a:latin typeface="微软雅黑" panose="020B0503020204020204" charset="-122"/>
                <a:ea typeface="微软雅黑" panose="020B0503020204020204" charset="-122"/>
                <a:cs typeface="微软雅黑" panose="020B0503020204020204" charset="-122"/>
              </a:rPr>
              <a:t>实现技术商业化</a:t>
            </a: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zh-CN" altLang="en-US" sz="1300">
                <a:latin typeface="微软雅黑" panose="020B0503020204020204" charset="-122"/>
                <a:ea typeface="微软雅黑" panose="020B0503020204020204" charset="-122"/>
                <a:cs typeface="微软雅黑" panose="020B0503020204020204" charset="-122"/>
              </a:rPr>
              <a:t>形成产业规模</a:t>
            </a: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zh-CN" altLang="en-US" sz="1300">
                <a:latin typeface="微软雅黑" panose="020B0503020204020204" charset="-122"/>
                <a:ea typeface="微软雅黑" panose="020B0503020204020204" charset="-122"/>
                <a:cs typeface="微软雅黑" panose="020B0503020204020204" charset="-122"/>
              </a:rPr>
              <a:t>创造产业利润</a:t>
            </a: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zh-CN" altLang="en-US" sz="1300">
                <a:latin typeface="微软雅黑" panose="020B0503020204020204" charset="-122"/>
                <a:ea typeface="微软雅黑" panose="020B0503020204020204" charset="-122"/>
                <a:cs typeface="微软雅黑" panose="020B0503020204020204" charset="-122"/>
              </a:rPr>
              <a:t>带动产业集聚</a:t>
            </a: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zh-CN" altLang="en-US" sz="1300">
                <a:solidFill>
                  <a:srgbClr val="216BFF"/>
                </a:solidFill>
                <a:latin typeface="微软雅黑" panose="020B0503020204020204" charset="-122"/>
                <a:ea typeface="微软雅黑" panose="020B0503020204020204" charset="-122"/>
                <a:cs typeface="微软雅黑" panose="020B0503020204020204" charset="-122"/>
              </a:rPr>
              <a:t>生命健康产业主要市场价值集中于中游产品环节</a:t>
            </a:r>
            <a:endParaRPr lang="zh-CN" altLang="en-US" sz="1300">
              <a:solidFill>
                <a:srgbClr val="216BFF"/>
              </a:solidFill>
              <a:latin typeface="微软雅黑" panose="020B0503020204020204" charset="-122"/>
              <a:ea typeface="微软雅黑" panose="020B0503020204020204" charset="-122"/>
              <a:cs typeface="微软雅黑" panose="020B0503020204020204" charset="-122"/>
            </a:endParaRPr>
          </a:p>
        </p:txBody>
      </p:sp>
      <p:sp>
        <p:nvSpPr>
          <p:cNvPr id="12" name="圆角矩形 11"/>
          <p:cNvSpPr/>
          <p:nvPr/>
        </p:nvSpPr>
        <p:spPr>
          <a:xfrm>
            <a:off x="9714865" y="5083175"/>
            <a:ext cx="2397125" cy="995680"/>
          </a:xfrm>
          <a:prstGeom prst="roundRect">
            <a:avLst>
              <a:gd name="adj" fmla="val 10530"/>
            </a:avLst>
          </a:prstGeom>
          <a:noFill/>
          <a:ln>
            <a:solidFill>
              <a:srgbClr val="5D84EB"/>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3" name="文本框 12"/>
          <p:cNvSpPr txBox="1"/>
          <p:nvPr/>
        </p:nvSpPr>
        <p:spPr>
          <a:xfrm>
            <a:off x="9712325" y="5165725"/>
            <a:ext cx="2314575" cy="891540"/>
          </a:xfrm>
          <a:prstGeom prst="rect">
            <a:avLst/>
          </a:prstGeom>
          <a:noFill/>
        </p:spPr>
        <p:txBody>
          <a:bodyPr wrap="square" rtlCol="0">
            <a:spAutoFit/>
          </a:bodyPr>
          <a:p>
            <a:pPr marL="285750" indent="-285750">
              <a:buFont typeface="Arial" panose="020B0604020202020204" pitchFamily="34" charset="0"/>
              <a:buChar char="•"/>
            </a:pPr>
            <a:r>
              <a:rPr lang="en-US" altLang="zh-CN" sz="1300">
                <a:latin typeface="微软雅黑" panose="020B0503020204020204" charset="-122"/>
                <a:ea typeface="微软雅黑" panose="020B0503020204020204" charset="-122"/>
                <a:cs typeface="微软雅黑" panose="020B0503020204020204" charset="-122"/>
              </a:rPr>
              <a:t>我国医疗器械市场规模（2024年）</a:t>
            </a:r>
            <a:r>
              <a:rPr lang="en-US" altLang="zh-CN" sz="1300" b="1">
                <a:solidFill>
                  <a:srgbClr val="C00000"/>
                </a:solidFill>
                <a:latin typeface="微软雅黑" panose="020B0503020204020204" charset="-122"/>
                <a:ea typeface="微软雅黑" panose="020B0503020204020204" charset="-122"/>
                <a:cs typeface="微软雅黑" panose="020B0503020204020204" charset="-122"/>
              </a:rPr>
              <a:t>约1.3万亿元</a:t>
            </a:r>
            <a:endParaRPr lang="en-US" altLang="zh-CN" sz="1300" b="1">
              <a:solidFill>
                <a:srgbClr val="C00000"/>
              </a:solidFill>
              <a:latin typeface="微软雅黑" panose="020B0503020204020204" charset="-122"/>
              <a:ea typeface="微软雅黑" panose="020B0503020204020204" charset="-122"/>
              <a:cs typeface="微软雅黑" panose="020B0503020204020204" charset="-122"/>
            </a:endParaRPr>
          </a:p>
          <a:p>
            <a:pPr marL="285750" indent="-285750">
              <a:buFont typeface="Arial" panose="020B0604020202020204" pitchFamily="34" charset="0"/>
              <a:buChar char="•"/>
            </a:pPr>
            <a:r>
              <a:rPr lang="en-US" altLang="zh-CN" sz="1300">
                <a:latin typeface="微软雅黑" panose="020B0503020204020204" charset="-122"/>
                <a:ea typeface="微软雅黑" panose="020B0503020204020204" charset="-122"/>
                <a:cs typeface="微软雅黑" panose="020B0503020204020204" charset="-122"/>
              </a:rPr>
              <a:t>我国创新药市场规模</a:t>
            </a:r>
            <a:r>
              <a:rPr lang="en-US" altLang="zh-CN" sz="1300" b="1">
                <a:solidFill>
                  <a:srgbClr val="C00000"/>
                </a:solidFill>
                <a:latin typeface="微软雅黑" panose="020B0503020204020204" charset="-122"/>
                <a:ea typeface="微软雅黑" panose="020B0503020204020204" charset="-122"/>
                <a:cs typeface="微软雅黑" panose="020B0503020204020204" charset="-122"/>
              </a:rPr>
              <a:t>约6500亿元</a:t>
            </a:r>
            <a:endParaRPr lang="en-US" altLang="zh-CN" sz="1300" b="1">
              <a:solidFill>
                <a:srgbClr val="C00000"/>
              </a:solidFill>
              <a:latin typeface="微软雅黑" panose="020B0503020204020204" charset="-122"/>
              <a:ea typeface="微软雅黑" panose="020B0503020204020204" charset="-122"/>
              <a:cs typeface="微软雅黑" panose="020B0503020204020204" charset="-122"/>
            </a:endParaRPr>
          </a:p>
        </p:txBody>
      </p:sp>
      <p:pic>
        <p:nvPicPr>
          <p:cNvPr id="14" name="图形 58"/>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689715" y="5715635"/>
            <a:ext cx="339090" cy="339090"/>
          </a:xfrm>
          <a:prstGeom prst="rect">
            <a:avLst/>
          </a:prstGeom>
        </p:spPr>
      </p:pic>
      <p:sp>
        <p:nvSpPr>
          <p:cNvPr id="16" name="文本框 15"/>
          <p:cNvSpPr txBox="1"/>
          <p:nvPr/>
        </p:nvSpPr>
        <p:spPr>
          <a:xfrm>
            <a:off x="4193540" y="2445385"/>
            <a:ext cx="1246505" cy="373380"/>
          </a:xfrm>
          <a:prstGeom prst="rect">
            <a:avLst/>
          </a:prstGeom>
          <a:noFill/>
        </p:spPr>
        <p:txBody>
          <a:bodyPr wrap="square" rtlCol="0">
            <a:noAutofit/>
          </a:bodyPr>
          <a:p>
            <a:pPr algn="ctr"/>
            <a:r>
              <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创新能力来源</a:t>
            </a:r>
            <a:endPar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8" name="文本框 17"/>
          <p:cNvSpPr txBox="1"/>
          <p:nvPr/>
        </p:nvSpPr>
        <p:spPr>
          <a:xfrm>
            <a:off x="6801485" y="2345055"/>
            <a:ext cx="1237615" cy="1447165"/>
          </a:xfrm>
          <a:prstGeom prst="rect">
            <a:avLst/>
          </a:prstGeom>
          <a:noFill/>
        </p:spPr>
        <p:txBody>
          <a:bodyPr wrap="square" rtlCol="0">
            <a:noAutofit/>
          </a:bodyPr>
          <a:p>
            <a:pPr algn="ctr"/>
            <a:r>
              <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技术成果转化和产业价值实现</a:t>
            </a:r>
            <a:r>
              <a:rPr lang="zh-CN" altLang="en-US" sz="1600">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核心环节</a:t>
            </a:r>
            <a:endParaRPr lang="zh-CN" altLang="en-US" sz="1600">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2" name="文本框 21"/>
          <p:cNvSpPr txBox="1"/>
          <p:nvPr/>
        </p:nvSpPr>
        <p:spPr>
          <a:xfrm>
            <a:off x="5271770" y="4192270"/>
            <a:ext cx="1697355" cy="521970"/>
          </a:xfrm>
          <a:prstGeom prst="rect">
            <a:avLst/>
          </a:prstGeom>
          <a:noFill/>
          <a:effectLst>
            <a:reflection blurRad="6350" stA="52000" endA="300" endPos="35000" dir="5400000" sy="-100000" algn="bl" rotWithShape="0"/>
          </a:effectLst>
        </p:spPr>
        <p:txBody>
          <a:bodyPr wrap="square" rtlCol="0">
            <a:spAutoFit/>
          </a:bodyPr>
          <a:p>
            <a:pPr algn="ctr"/>
            <a:r>
              <a:rPr lang="zh-CN" altLang="en-US" sz="1400" b="1">
                <a:solidFill>
                  <a:schemeClr val="accent1">
                    <a:lumMod val="75000"/>
                  </a:schemeClr>
                </a:solidFill>
                <a:latin typeface="微软雅黑" panose="020B0503020204020204" charset="-122"/>
                <a:ea typeface="微软雅黑" panose="020B0503020204020204" charset="-122"/>
              </a:rPr>
              <a:t>两者协同决定</a:t>
            </a:r>
            <a:r>
              <a:rPr lang="zh-CN" altLang="en-US" sz="1400">
                <a:solidFill>
                  <a:schemeClr val="tx1">
                    <a:lumMod val="85000"/>
                    <a:lumOff val="1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产业竞争力</a:t>
            </a:r>
            <a:r>
              <a:rPr lang="zh-CN" altLang="en-US" sz="1400" b="1">
                <a:solidFill>
                  <a:schemeClr val="accent1">
                    <a:lumMod val="75000"/>
                  </a:schemeClr>
                </a:solidFill>
                <a:latin typeface="微软雅黑" panose="020B0503020204020204" charset="-122"/>
                <a:ea typeface="微软雅黑" panose="020B0503020204020204" charset="-122"/>
              </a:rPr>
              <a:t>和</a:t>
            </a:r>
            <a:r>
              <a:rPr lang="zh-CN" altLang="en-US" sz="1400">
                <a:solidFill>
                  <a:schemeClr val="tx1">
                    <a:lumMod val="85000"/>
                    <a:lumOff val="1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发展高度</a:t>
            </a:r>
            <a:endParaRPr lang="zh-CN" altLang="en-US" sz="1400">
              <a:solidFill>
                <a:schemeClr val="tx1">
                  <a:lumMod val="85000"/>
                  <a:lumOff val="1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4" name="dna-strand_68114"/>
          <p:cNvSpPr>
            <a:spLocks noChangeAspect="1"/>
          </p:cNvSpPr>
          <p:nvPr/>
        </p:nvSpPr>
        <p:spPr bwMode="auto">
          <a:xfrm>
            <a:off x="6652895" y="1638300"/>
            <a:ext cx="441960" cy="43434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7639" h="597195">
                <a:moveTo>
                  <a:pt x="256948" y="237241"/>
                </a:moveTo>
                <a:lnTo>
                  <a:pt x="270477" y="391532"/>
                </a:lnTo>
                <a:cubicBezTo>
                  <a:pt x="271367" y="401576"/>
                  <a:pt x="278666" y="409841"/>
                  <a:pt x="288456" y="411885"/>
                </a:cubicBezTo>
                <a:cubicBezTo>
                  <a:pt x="290147" y="412241"/>
                  <a:pt x="291749" y="412419"/>
                  <a:pt x="293352" y="412419"/>
                </a:cubicBezTo>
                <a:cubicBezTo>
                  <a:pt x="301451" y="412419"/>
                  <a:pt x="309195" y="408064"/>
                  <a:pt x="313289" y="400687"/>
                </a:cubicBezTo>
                <a:lnTo>
                  <a:pt x="382001" y="278036"/>
                </a:lnTo>
                <a:lnTo>
                  <a:pt x="409237" y="306743"/>
                </a:lnTo>
                <a:cubicBezTo>
                  <a:pt x="413598" y="311276"/>
                  <a:pt x="419651" y="313853"/>
                  <a:pt x="425881" y="313853"/>
                </a:cubicBezTo>
                <a:lnTo>
                  <a:pt x="571227" y="313853"/>
                </a:lnTo>
                <a:cubicBezTo>
                  <a:pt x="548086" y="357137"/>
                  <a:pt x="514174" y="404686"/>
                  <a:pt x="469316" y="456146"/>
                </a:cubicBezTo>
                <a:cubicBezTo>
                  <a:pt x="402739" y="532670"/>
                  <a:pt x="337231" y="589107"/>
                  <a:pt x="334472" y="591507"/>
                </a:cubicBezTo>
                <a:cubicBezTo>
                  <a:pt x="330022" y="595329"/>
                  <a:pt x="324504" y="597195"/>
                  <a:pt x="318985" y="597195"/>
                </a:cubicBezTo>
                <a:cubicBezTo>
                  <a:pt x="313823" y="597195"/>
                  <a:pt x="308660" y="595595"/>
                  <a:pt x="304388" y="592307"/>
                </a:cubicBezTo>
                <a:cubicBezTo>
                  <a:pt x="301362" y="589907"/>
                  <a:pt x="228377" y="533559"/>
                  <a:pt x="154236" y="457124"/>
                </a:cubicBezTo>
                <a:cubicBezTo>
                  <a:pt x="109110" y="410552"/>
                  <a:pt x="73775" y="367180"/>
                  <a:pt x="48408" y="327185"/>
                </a:cubicBezTo>
                <a:lnTo>
                  <a:pt x="182629" y="327185"/>
                </a:lnTo>
                <a:cubicBezTo>
                  <a:pt x="190194" y="327185"/>
                  <a:pt x="197225" y="323452"/>
                  <a:pt x="201498" y="317320"/>
                </a:cubicBezTo>
                <a:close/>
                <a:moveTo>
                  <a:pt x="192162" y="0"/>
                </a:moveTo>
                <a:cubicBezTo>
                  <a:pt x="232393" y="0"/>
                  <a:pt x="271377" y="12620"/>
                  <a:pt x="303775" y="35728"/>
                </a:cubicBezTo>
                <a:cubicBezTo>
                  <a:pt x="336262" y="12620"/>
                  <a:pt x="375157" y="0"/>
                  <a:pt x="415477" y="0"/>
                </a:cubicBezTo>
                <a:cubicBezTo>
                  <a:pt x="521393" y="0"/>
                  <a:pt x="607639" y="86121"/>
                  <a:pt x="607639" y="191884"/>
                </a:cubicBezTo>
                <a:cubicBezTo>
                  <a:pt x="607639" y="215259"/>
                  <a:pt x="602388" y="240678"/>
                  <a:pt x="592063" y="268140"/>
                </a:cubicBezTo>
                <a:lnTo>
                  <a:pt x="435770" y="268140"/>
                </a:lnTo>
                <a:lnTo>
                  <a:pt x="393848" y="224147"/>
                </a:lnTo>
                <a:cubicBezTo>
                  <a:pt x="388864" y="218814"/>
                  <a:pt x="381655" y="216237"/>
                  <a:pt x="374445" y="217125"/>
                </a:cubicBezTo>
                <a:cubicBezTo>
                  <a:pt x="367147" y="218103"/>
                  <a:pt x="360827" y="222369"/>
                  <a:pt x="357267" y="228679"/>
                </a:cubicBezTo>
                <a:lnTo>
                  <a:pt x="309649" y="313734"/>
                </a:lnTo>
                <a:lnTo>
                  <a:pt x="297011" y="170287"/>
                </a:lnTo>
                <a:cubicBezTo>
                  <a:pt x="296210" y="160689"/>
                  <a:pt x="289445" y="152601"/>
                  <a:pt x="280100" y="150112"/>
                </a:cubicBezTo>
                <a:cubicBezTo>
                  <a:pt x="270754" y="147713"/>
                  <a:pt x="260875" y="151357"/>
                  <a:pt x="255445" y="159267"/>
                </a:cubicBezTo>
                <a:lnTo>
                  <a:pt x="170712" y="281472"/>
                </a:lnTo>
                <a:lnTo>
                  <a:pt x="23052" y="281472"/>
                </a:lnTo>
                <a:cubicBezTo>
                  <a:pt x="7744" y="248943"/>
                  <a:pt x="0" y="218992"/>
                  <a:pt x="0" y="191884"/>
                </a:cubicBezTo>
                <a:cubicBezTo>
                  <a:pt x="0" y="86121"/>
                  <a:pt x="86157" y="0"/>
                  <a:pt x="192162" y="0"/>
                </a:cubicBezTo>
                <a:close/>
              </a:path>
            </a:pathLst>
          </a:custGeom>
          <a:solidFill>
            <a:schemeClr val="bg1"/>
          </a:solidFill>
          <a:ln>
            <a:noFill/>
          </a:ln>
        </p:spPr>
      </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7"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8"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9" cstate="print"/>
            <a:srcRect/>
            <a:stretch>
              <a:fillRect/>
            </a:stretch>
          </p:blipFill>
          <p:spPr bwMode="auto">
            <a:xfrm flipV="1">
              <a:off x="11064" y="941"/>
              <a:ext cx="7751" cy="120"/>
            </a:xfrm>
            <a:prstGeom prst="rect">
              <a:avLst/>
            </a:prstGeom>
            <a:noFill/>
          </p:spPr>
        </p:pic>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9901555" cy="1198880"/>
            <a:chOff x="1128" y="719"/>
            <a:chExt cx="15593" cy="1888"/>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4645" cy="1888"/>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上游产业结构</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上游环节为生命健康产业提供原料、工具与研发服务，是产业创新和产品研发的重要基础</a:t>
              </a:r>
              <a:endPar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9" name="组合 8"/>
          <p:cNvGrpSpPr/>
          <p:nvPr/>
        </p:nvGrpSpPr>
        <p:grpSpPr>
          <a:xfrm>
            <a:off x="984250" y="1400175"/>
            <a:ext cx="6104255" cy="3465830"/>
            <a:chOff x="1550" y="2527"/>
            <a:chExt cx="9613" cy="5458"/>
          </a:xfrm>
        </p:grpSpPr>
        <p:sp>
          <p:nvSpPr>
            <p:cNvPr id="25" name="îŝḷîḓé-Rectangle 8"/>
            <p:cNvSpPr/>
            <p:nvPr/>
          </p:nvSpPr>
          <p:spPr>
            <a:xfrm>
              <a:off x="1550" y="6893"/>
              <a:ext cx="794" cy="794"/>
            </a:xfrm>
            <a:prstGeom prst="rect">
              <a:avLst/>
            </a:prstGeom>
          </p:spPr>
          <p:style>
            <a:lnRef idx="0">
              <a:srgbClr val="FFFFFF"/>
            </a:lnRef>
            <a:fillRef idx="1">
              <a:schemeClr val="accent1"/>
            </a:fillRef>
            <a:effectRef idx="0">
              <a:srgbClr val="FFFFFF"/>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dirty="0">
                <a:ln>
                  <a:noFill/>
                </a:ln>
                <a:solidFill>
                  <a:srgbClr val="474548"/>
                </a:solidFill>
                <a:effectLst/>
                <a:uLnTx/>
                <a:uFillTx/>
                <a:cs typeface="+mn-ea"/>
                <a:sym typeface="+mn-lt"/>
              </a:endParaRPr>
            </a:p>
          </p:txBody>
        </p:sp>
        <p:sp>
          <p:nvSpPr>
            <p:cNvPr id="26" name="îŝḷîḓé-Rectangle 9"/>
            <p:cNvSpPr/>
            <p:nvPr/>
          </p:nvSpPr>
          <p:spPr>
            <a:xfrm>
              <a:off x="10369" y="2527"/>
              <a:ext cx="794" cy="794"/>
            </a:xfrm>
            <a:prstGeom prst="rect">
              <a:avLst/>
            </a:prstGeom>
            <a:solidFill>
              <a:srgbClr val="4472C4"/>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474548"/>
                </a:solidFill>
                <a:effectLst/>
                <a:uLnTx/>
                <a:uFillTx/>
                <a:cs typeface="+mn-ea"/>
                <a:sym typeface="+mn-lt"/>
              </a:endParaRPr>
            </a:p>
          </p:txBody>
        </p:sp>
        <p:sp>
          <p:nvSpPr>
            <p:cNvPr id="33" name="îŝḷîḓé-Rectangle 8"/>
            <p:cNvSpPr/>
            <p:nvPr/>
          </p:nvSpPr>
          <p:spPr>
            <a:xfrm>
              <a:off x="1736" y="7087"/>
              <a:ext cx="422" cy="405"/>
            </a:xfrm>
            <a:custGeom>
              <a:avLst/>
              <a:gdLst>
                <a:gd name="connsiteX0" fmla="*/ 427522 w 607356"/>
                <a:gd name="connsiteY0" fmla="*/ 464667 h 582729"/>
                <a:gd name="connsiteX1" fmla="*/ 427522 w 607356"/>
                <a:gd name="connsiteY1" fmla="*/ 557525 h 582729"/>
                <a:gd name="connsiteX2" fmla="*/ 463773 w 607356"/>
                <a:gd name="connsiteY2" fmla="*/ 557525 h 582729"/>
                <a:gd name="connsiteX3" fmla="*/ 463773 w 607356"/>
                <a:gd name="connsiteY3" fmla="*/ 464667 h 582729"/>
                <a:gd name="connsiteX4" fmla="*/ 318672 w 607356"/>
                <a:gd name="connsiteY4" fmla="*/ 407910 h 582729"/>
                <a:gd name="connsiteX5" fmla="*/ 318672 w 607356"/>
                <a:gd name="connsiteY5" fmla="*/ 557525 h 582729"/>
                <a:gd name="connsiteX6" fmla="*/ 354924 w 607356"/>
                <a:gd name="connsiteY6" fmla="*/ 557525 h 582729"/>
                <a:gd name="connsiteX7" fmla="*/ 354924 w 607356"/>
                <a:gd name="connsiteY7" fmla="*/ 407910 h 582729"/>
                <a:gd name="connsiteX8" fmla="*/ 200428 w 607356"/>
                <a:gd name="connsiteY8" fmla="*/ 346511 h 582729"/>
                <a:gd name="connsiteX9" fmla="*/ 200428 w 607356"/>
                <a:gd name="connsiteY9" fmla="*/ 557525 h 582729"/>
                <a:gd name="connsiteX10" fmla="*/ 236584 w 607356"/>
                <a:gd name="connsiteY10" fmla="*/ 557525 h 582729"/>
                <a:gd name="connsiteX11" fmla="*/ 236584 w 607356"/>
                <a:gd name="connsiteY11" fmla="*/ 346511 h 582729"/>
                <a:gd name="connsiteX12" fmla="*/ 82088 w 607356"/>
                <a:gd name="connsiteY12" fmla="*/ 247305 h 582729"/>
                <a:gd name="connsiteX13" fmla="*/ 82088 w 607356"/>
                <a:gd name="connsiteY13" fmla="*/ 557525 h 582729"/>
                <a:gd name="connsiteX14" fmla="*/ 118340 w 607356"/>
                <a:gd name="connsiteY14" fmla="*/ 557525 h 582729"/>
                <a:gd name="connsiteX15" fmla="*/ 118340 w 607356"/>
                <a:gd name="connsiteY15" fmla="*/ 247305 h 582729"/>
                <a:gd name="connsiteX16" fmla="*/ 126248 w 607356"/>
                <a:gd name="connsiteY16" fmla="*/ 108462 h 582729"/>
                <a:gd name="connsiteX17" fmla="*/ 135809 w 607356"/>
                <a:gd name="connsiteY17" fmla="*/ 110203 h 582729"/>
                <a:gd name="connsiteX18" fmla="*/ 466717 w 607356"/>
                <a:gd name="connsiteY18" fmla="*/ 325367 h 582729"/>
                <a:gd name="connsiteX19" fmla="*/ 463111 w 607356"/>
                <a:gd name="connsiteY19" fmla="*/ 306324 h 582729"/>
                <a:gd name="connsiteX20" fmla="*/ 473265 w 607356"/>
                <a:gd name="connsiteY20" fmla="*/ 291638 h 582729"/>
                <a:gd name="connsiteX21" fmla="*/ 487974 w 607356"/>
                <a:gd name="connsiteY21" fmla="*/ 301681 h 582729"/>
                <a:gd name="connsiteX22" fmla="*/ 496894 w 607356"/>
                <a:gd name="connsiteY22" fmla="*/ 349148 h 582729"/>
                <a:gd name="connsiteX23" fmla="*/ 497274 w 607356"/>
                <a:gd name="connsiteY23" fmla="*/ 351232 h 582729"/>
                <a:gd name="connsiteX24" fmla="*/ 497274 w 607356"/>
                <a:gd name="connsiteY24" fmla="*/ 351327 h 582729"/>
                <a:gd name="connsiteX25" fmla="*/ 497274 w 607356"/>
                <a:gd name="connsiteY25" fmla="*/ 352180 h 582729"/>
                <a:gd name="connsiteX26" fmla="*/ 497274 w 607356"/>
                <a:gd name="connsiteY26" fmla="*/ 353033 h 582729"/>
                <a:gd name="connsiteX27" fmla="*/ 497274 w 607356"/>
                <a:gd name="connsiteY27" fmla="*/ 353127 h 582729"/>
                <a:gd name="connsiteX28" fmla="*/ 487025 w 607356"/>
                <a:gd name="connsiteY28" fmla="*/ 364686 h 582729"/>
                <a:gd name="connsiteX29" fmla="*/ 437299 w 607356"/>
                <a:gd name="connsiteY29" fmla="*/ 374161 h 582729"/>
                <a:gd name="connsiteX30" fmla="*/ 434926 w 607356"/>
                <a:gd name="connsiteY30" fmla="*/ 374350 h 582729"/>
                <a:gd name="connsiteX31" fmla="*/ 422495 w 607356"/>
                <a:gd name="connsiteY31" fmla="*/ 364118 h 582729"/>
                <a:gd name="connsiteX32" fmla="*/ 432554 w 607356"/>
                <a:gd name="connsiteY32" fmla="*/ 349338 h 582729"/>
                <a:gd name="connsiteX33" fmla="*/ 451628 w 607356"/>
                <a:gd name="connsiteY33" fmla="*/ 345737 h 582729"/>
                <a:gd name="connsiteX34" fmla="*/ 121954 w 607356"/>
                <a:gd name="connsiteY34" fmla="*/ 131426 h 582729"/>
                <a:gd name="connsiteX35" fmla="*/ 118253 w 607356"/>
                <a:gd name="connsiteY35" fmla="*/ 113898 h 582729"/>
                <a:gd name="connsiteX36" fmla="*/ 126248 w 607356"/>
                <a:gd name="connsiteY36" fmla="*/ 108462 h 582729"/>
                <a:gd name="connsiteX37" fmla="*/ 12622 w 607356"/>
                <a:gd name="connsiteY37" fmla="*/ 0 h 582729"/>
                <a:gd name="connsiteX38" fmla="*/ 25338 w 607356"/>
                <a:gd name="connsiteY38" fmla="*/ 12602 h 582729"/>
                <a:gd name="connsiteX39" fmla="*/ 25338 w 607356"/>
                <a:gd name="connsiteY39" fmla="*/ 557525 h 582729"/>
                <a:gd name="connsiteX40" fmla="*/ 56750 w 607356"/>
                <a:gd name="connsiteY40" fmla="*/ 557525 h 582729"/>
                <a:gd name="connsiteX41" fmla="*/ 56750 w 607356"/>
                <a:gd name="connsiteY41" fmla="*/ 234702 h 582729"/>
                <a:gd name="connsiteX42" fmla="*/ 69466 w 607356"/>
                <a:gd name="connsiteY42" fmla="*/ 222006 h 582729"/>
                <a:gd name="connsiteX43" fmla="*/ 130961 w 607356"/>
                <a:gd name="connsiteY43" fmla="*/ 222006 h 582729"/>
                <a:gd name="connsiteX44" fmla="*/ 143583 w 607356"/>
                <a:gd name="connsiteY44" fmla="*/ 234702 h 582729"/>
                <a:gd name="connsiteX45" fmla="*/ 143583 w 607356"/>
                <a:gd name="connsiteY45" fmla="*/ 557525 h 582729"/>
                <a:gd name="connsiteX46" fmla="*/ 175089 w 607356"/>
                <a:gd name="connsiteY46" fmla="*/ 557525 h 582729"/>
                <a:gd name="connsiteX47" fmla="*/ 175089 w 607356"/>
                <a:gd name="connsiteY47" fmla="*/ 333908 h 582729"/>
                <a:gd name="connsiteX48" fmla="*/ 187711 w 607356"/>
                <a:gd name="connsiteY48" fmla="*/ 321212 h 582729"/>
                <a:gd name="connsiteX49" fmla="*/ 249301 w 607356"/>
                <a:gd name="connsiteY49" fmla="*/ 321212 h 582729"/>
                <a:gd name="connsiteX50" fmla="*/ 261922 w 607356"/>
                <a:gd name="connsiteY50" fmla="*/ 333908 h 582729"/>
                <a:gd name="connsiteX51" fmla="*/ 261922 w 607356"/>
                <a:gd name="connsiteY51" fmla="*/ 557525 h 582729"/>
                <a:gd name="connsiteX52" fmla="*/ 293429 w 607356"/>
                <a:gd name="connsiteY52" fmla="*/ 557525 h 582729"/>
                <a:gd name="connsiteX53" fmla="*/ 293429 w 607356"/>
                <a:gd name="connsiteY53" fmla="*/ 395308 h 582729"/>
                <a:gd name="connsiteX54" fmla="*/ 306051 w 607356"/>
                <a:gd name="connsiteY54" fmla="*/ 382706 h 582729"/>
                <a:gd name="connsiteX55" fmla="*/ 367545 w 607356"/>
                <a:gd name="connsiteY55" fmla="*/ 382706 h 582729"/>
                <a:gd name="connsiteX56" fmla="*/ 380262 w 607356"/>
                <a:gd name="connsiteY56" fmla="*/ 395308 h 582729"/>
                <a:gd name="connsiteX57" fmla="*/ 380262 w 607356"/>
                <a:gd name="connsiteY57" fmla="*/ 557525 h 582729"/>
                <a:gd name="connsiteX58" fmla="*/ 402184 w 607356"/>
                <a:gd name="connsiteY58" fmla="*/ 557525 h 582729"/>
                <a:gd name="connsiteX59" fmla="*/ 402184 w 607356"/>
                <a:gd name="connsiteY59" fmla="*/ 451970 h 582729"/>
                <a:gd name="connsiteX60" fmla="*/ 414900 w 607356"/>
                <a:gd name="connsiteY60" fmla="*/ 439368 h 582729"/>
                <a:gd name="connsiteX61" fmla="*/ 476395 w 607356"/>
                <a:gd name="connsiteY61" fmla="*/ 439368 h 582729"/>
                <a:gd name="connsiteX62" fmla="*/ 489016 w 607356"/>
                <a:gd name="connsiteY62" fmla="*/ 451970 h 582729"/>
                <a:gd name="connsiteX63" fmla="*/ 489016 w 607356"/>
                <a:gd name="connsiteY63" fmla="*/ 557525 h 582729"/>
                <a:gd name="connsiteX64" fmla="*/ 594734 w 607356"/>
                <a:gd name="connsiteY64" fmla="*/ 557525 h 582729"/>
                <a:gd name="connsiteX65" fmla="*/ 607356 w 607356"/>
                <a:gd name="connsiteY65" fmla="*/ 570127 h 582729"/>
                <a:gd name="connsiteX66" fmla="*/ 594734 w 607356"/>
                <a:gd name="connsiteY66" fmla="*/ 582729 h 582729"/>
                <a:gd name="connsiteX67" fmla="*/ 476395 w 607356"/>
                <a:gd name="connsiteY67" fmla="*/ 582729 h 582729"/>
                <a:gd name="connsiteX68" fmla="*/ 414900 w 607356"/>
                <a:gd name="connsiteY68" fmla="*/ 582729 h 582729"/>
                <a:gd name="connsiteX69" fmla="*/ 367545 w 607356"/>
                <a:gd name="connsiteY69" fmla="*/ 582729 h 582729"/>
                <a:gd name="connsiteX70" fmla="*/ 306051 w 607356"/>
                <a:gd name="connsiteY70" fmla="*/ 582729 h 582729"/>
                <a:gd name="connsiteX71" fmla="*/ 249301 w 607356"/>
                <a:gd name="connsiteY71" fmla="*/ 582729 h 582729"/>
                <a:gd name="connsiteX72" fmla="*/ 187711 w 607356"/>
                <a:gd name="connsiteY72" fmla="*/ 582729 h 582729"/>
                <a:gd name="connsiteX73" fmla="*/ 130961 w 607356"/>
                <a:gd name="connsiteY73" fmla="*/ 582729 h 582729"/>
                <a:gd name="connsiteX74" fmla="*/ 69466 w 607356"/>
                <a:gd name="connsiteY74" fmla="*/ 582729 h 582729"/>
                <a:gd name="connsiteX75" fmla="*/ 12622 w 607356"/>
                <a:gd name="connsiteY75" fmla="*/ 582729 h 582729"/>
                <a:gd name="connsiteX76" fmla="*/ 0 w 607356"/>
                <a:gd name="connsiteY76" fmla="*/ 570127 h 582729"/>
                <a:gd name="connsiteX77" fmla="*/ 0 w 607356"/>
                <a:gd name="connsiteY77" fmla="*/ 12602 h 582729"/>
                <a:gd name="connsiteX78" fmla="*/ 12622 w 607356"/>
                <a:gd name="connsiteY78" fmla="*/ 0 h 58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7356" h="582729">
                  <a:moveTo>
                    <a:pt x="427522" y="464667"/>
                  </a:moveTo>
                  <a:lnTo>
                    <a:pt x="427522" y="557525"/>
                  </a:lnTo>
                  <a:lnTo>
                    <a:pt x="463773" y="557525"/>
                  </a:lnTo>
                  <a:lnTo>
                    <a:pt x="463773" y="464667"/>
                  </a:lnTo>
                  <a:close/>
                  <a:moveTo>
                    <a:pt x="318672" y="407910"/>
                  </a:moveTo>
                  <a:lnTo>
                    <a:pt x="318672" y="557525"/>
                  </a:lnTo>
                  <a:lnTo>
                    <a:pt x="354924" y="557525"/>
                  </a:lnTo>
                  <a:lnTo>
                    <a:pt x="354924" y="407910"/>
                  </a:lnTo>
                  <a:close/>
                  <a:moveTo>
                    <a:pt x="200428" y="346511"/>
                  </a:moveTo>
                  <a:lnTo>
                    <a:pt x="200428" y="557525"/>
                  </a:lnTo>
                  <a:lnTo>
                    <a:pt x="236584" y="557525"/>
                  </a:lnTo>
                  <a:lnTo>
                    <a:pt x="236584" y="346511"/>
                  </a:lnTo>
                  <a:close/>
                  <a:moveTo>
                    <a:pt x="82088" y="247305"/>
                  </a:moveTo>
                  <a:lnTo>
                    <a:pt x="82088" y="557525"/>
                  </a:lnTo>
                  <a:lnTo>
                    <a:pt x="118340" y="557525"/>
                  </a:lnTo>
                  <a:lnTo>
                    <a:pt x="118340" y="247305"/>
                  </a:lnTo>
                  <a:close/>
                  <a:moveTo>
                    <a:pt x="126248" y="108462"/>
                  </a:moveTo>
                  <a:cubicBezTo>
                    <a:pt x="129427" y="107787"/>
                    <a:pt x="132867" y="108308"/>
                    <a:pt x="135809" y="110203"/>
                  </a:cubicBezTo>
                  <a:lnTo>
                    <a:pt x="466717" y="325367"/>
                  </a:lnTo>
                  <a:lnTo>
                    <a:pt x="463111" y="306324"/>
                  </a:lnTo>
                  <a:cubicBezTo>
                    <a:pt x="461877" y="299502"/>
                    <a:pt x="466337" y="292870"/>
                    <a:pt x="473265" y="291638"/>
                  </a:cubicBezTo>
                  <a:cubicBezTo>
                    <a:pt x="480098" y="290312"/>
                    <a:pt x="486740" y="294860"/>
                    <a:pt x="487974" y="301681"/>
                  </a:cubicBezTo>
                  <a:lnTo>
                    <a:pt x="496894" y="349148"/>
                  </a:lnTo>
                  <a:cubicBezTo>
                    <a:pt x="497084" y="349811"/>
                    <a:pt x="497179" y="350474"/>
                    <a:pt x="497274" y="351232"/>
                  </a:cubicBezTo>
                  <a:cubicBezTo>
                    <a:pt x="497274" y="351232"/>
                    <a:pt x="497274" y="351232"/>
                    <a:pt x="497274" y="351327"/>
                  </a:cubicBezTo>
                  <a:cubicBezTo>
                    <a:pt x="497274" y="351611"/>
                    <a:pt x="497274" y="351896"/>
                    <a:pt x="497274" y="352180"/>
                  </a:cubicBezTo>
                  <a:cubicBezTo>
                    <a:pt x="497274" y="352464"/>
                    <a:pt x="497274" y="352748"/>
                    <a:pt x="497274" y="353033"/>
                  </a:cubicBezTo>
                  <a:cubicBezTo>
                    <a:pt x="497274" y="353127"/>
                    <a:pt x="497274" y="353127"/>
                    <a:pt x="497274" y="353127"/>
                  </a:cubicBezTo>
                  <a:cubicBezTo>
                    <a:pt x="496800" y="358717"/>
                    <a:pt x="492719" y="363549"/>
                    <a:pt x="487025" y="364686"/>
                  </a:cubicBezTo>
                  <a:lnTo>
                    <a:pt x="437299" y="374161"/>
                  </a:lnTo>
                  <a:cubicBezTo>
                    <a:pt x="436445" y="374350"/>
                    <a:pt x="435685" y="374350"/>
                    <a:pt x="434926" y="374350"/>
                  </a:cubicBezTo>
                  <a:cubicBezTo>
                    <a:pt x="428948" y="374350"/>
                    <a:pt x="423633" y="370181"/>
                    <a:pt x="422495" y="364118"/>
                  </a:cubicBezTo>
                  <a:cubicBezTo>
                    <a:pt x="421166" y="357296"/>
                    <a:pt x="425626" y="350664"/>
                    <a:pt x="432554" y="349338"/>
                  </a:cubicBezTo>
                  <a:lnTo>
                    <a:pt x="451628" y="345737"/>
                  </a:lnTo>
                  <a:lnTo>
                    <a:pt x="121954" y="131426"/>
                  </a:lnTo>
                  <a:cubicBezTo>
                    <a:pt x="116070" y="127636"/>
                    <a:pt x="114457" y="119772"/>
                    <a:pt x="118253" y="113898"/>
                  </a:cubicBezTo>
                  <a:cubicBezTo>
                    <a:pt x="120151" y="111008"/>
                    <a:pt x="123069" y="109137"/>
                    <a:pt x="126248" y="108462"/>
                  </a:cubicBezTo>
                  <a:close/>
                  <a:moveTo>
                    <a:pt x="12622" y="0"/>
                  </a:moveTo>
                  <a:cubicBezTo>
                    <a:pt x="19644" y="0"/>
                    <a:pt x="25338" y="5590"/>
                    <a:pt x="25338" y="12602"/>
                  </a:cubicBezTo>
                  <a:lnTo>
                    <a:pt x="25338" y="557525"/>
                  </a:lnTo>
                  <a:lnTo>
                    <a:pt x="56750" y="557525"/>
                  </a:lnTo>
                  <a:lnTo>
                    <a:pt x="56750" y="234702"/>
                  </a:lnTo>
                  <a:cubicBezTo>
                    <a:pt x="56750" y="227691"/>
                    <a:pt x="62444" y="222006"/>
                    <a:pt x="69466" y="222006"/>
                  </a:cubicBezTo>
                  <a:lnTo>
                    <a:pt x="130961" y="222006"/>
                  </a:lnTo>
                  <a:cubicBezTo>
                    <a:pt x="137984" y="222006"/>
                    <a:pt x="143583" y="227691"/>
                    <a:pt x="143583" y="234702"/>
                  </a:cubicBezTo>
                  <a:lnTo>
                    <a:pt x="143583" y="557525"/>
                  </a:lnTo>
                  <a:lnTo>
                    <a:pt x="175089" y="557525"/>
                  </a:lnTo>
                  <a:lnTo>
                    <a:pt x="175089" y="333908"/>
                  </a:lnTo>
                  <a:cubicBezTo>
                    <a:pt x="175089" y="326897"/>
                    <a:pt x="180783" y="321212"/>
                    <a:pt x="187711" y="321212"/>
                  </a:cubicBezTo>
                  <a:lnTo>
                    <a:pt x="249301" y="321212"/>
                  </a:lnTo>
                  <a:cubicBezTo>
                    <a:pt x="256228" y="321212"/>
                    <a:pt x="261922" y="326897"/>
                    <a:pt x="261922" y="333908"/>
                  </a:cubicBezTo>
                  <a:lnTo>
                    <a:pt x="261922" y="557525"/>
                  </a:lnTo>
                  <a:lnTo>
                    <a:pt x="293429" y="557525"/>
                  </a:lnTo>
                  <a:lnTo>
                    <a:pt x="293429" y="395308"/>
                  </a:lnTo>
                  <a:cubicBezTo>
                    <a:pt x="293429" y="388297"/>
                    <a:pt x="299028" y="382706"/>
                    <a:pt x="306051" y="382706"/>
                  </a:cubicBezTo>
                  <a:lnTo>
                    <a:pt x="367545" y="382706"/>
                  </a:lnTo>
                  <a:cubicBezTo>
                    <a:pt x="374568" y="382706"/>
                    <a:pt x="380262" y="388297"/>
                    <a:pt x="380262" y="395308"/>
                  </a:cubicBezTo>
                  <a:lnTo>
                    <a:pt x="380262" y="557525"/>
                  </a:lnTo>
                  <a:lnTo>
                    <a:pt x="402184" y="557525"/>
                  </a:lnTo>
                  <a:lnTo>
                    <a:pt x="402184" y="451970"/>
                  </a:lnTo>
                  <a:cubicBezTo>
                    <a:pt x="402184" y="445053"/>
                    <a:pt x="407878" y="439368"/>
                    <a:pt x="414900" y="439368"/>
                  </a:cubicBezTo>
                  <a:lnTo>
                    <a:pt x="476395" y="439368"/>
                  </a:lnTo>
                  <a:cubicBezTo>
                    <a:pt x="483417" y="439368"/>
                    <a:pt x="489016" y="445053"/>
                    <a:pt x="489016" y="451970"/>
                  </a:cubicBezTo>
                  <a:lnTo>
                    <a:pt x="489016" y="557525"/>
                  </a:lnTo>
                  <a:lnTo>
                    <a:pt x="594734" y="557525"/>
                  </a:lnTo>
                  <a:cubicBezTo>
                    <a:pt x="601662" y="557525"/>
                    <a:pt x="607356" y="563115"/>
                    <a:pt x="607356" y="570127"/>
                  </a:cubicBezTo>
                  <a:cubicBezTo>
                    <a:pt x="607356" y="577139"/>
                    <a:pt x="601662" y="582729"/>
                    <a:pt x="594734" y="582729"/>
                  </a:cubicBezTo>
                  <a:lnTo>
                    <a:pt x="476395" y="582729"/>
                  </a:lnTo>
                  <a:lnTo>
                    <a:pt x="414900" y="582729"/>
                  </a:lnTo>
                  <a:lnTo>
                    <a:pt x="367545" y="582729"/>
                  </a:lnTo>
                  <a:lnTo>
                    <a:pt x="306051" y="582729"/>
                  </a:lnTo>
                  <a:lnTo>
                    <a:pt x="249301" y="582729"/>
                  </a:lnTo>
                  <a:lnTo>
                    <a:pt x="187711" y="582729"/>
                  </a:lnTo>
                  <a:lnTo>
                    <a:pt x="130961" y="582729"/>
                  </a:lnTo>
                  <a:lnTo>
                    <a:pt x="69466" y="582729"/>
                  </a:lnTo>
                  <a:lnTo>
                    <a:pt x="12622" y="582729"/>
                  </a:lnTo>
                  <a:cubicBezTo>
                    <a:pt x="5694" y="582729"/>
                    <a:pt x="0" y="577139"/>
                    <a:pt x="0" y="570127"/>
                  </a:cubicBezTo>
                  <a:lnTo>
                    <a:pt x="0" y="12602"/>
                  </a:lnTo>
                  <a:cubicBezTo>
                    <a:pt x="0" y="5590"/>
                    <a:pt x="5694" y="0"/>
                    <a:pt x="12622" y="0"/>
                  </a:cubicBezTo>
                  <a:close/>
                </a:path>
              </a:pathLst>
            </a:custGeom>
            <a:solidFill>
              <a:sysClr val="window" lastClr="FFFFFF"/>
            </a:solidFill>
            <a:ln w="12700" cap="flat" cmpd="sng" algn="ctr">
              <a:noFill/>
              <a:prstDash val="solid"/>
              <a:miter lim="800000"/>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474548"/>
                </a:solidFill>
                <a:effectLst/>
                <a:uLnTx/>
                <a:uFillTx/>
                <a:cs typeface="+mn-ea"/>
                <a:sym typeface="+mn-lt"/>
              </a:endParaRPr>
            </a:p>
          </p:txBody>
        </p:sp>
        <p:sp>
          <p:nvSpPr>
            <p:cNvPr id="34" name="îŝḷîḓé-Rectangle 9"/>
            <p:cNvSpPr/>
            <p:nvPr/>
          </p:nvSpPr>
          <p:spPr>
            <a:xfrm>
              <a:off x="10559" y="2713"/>
              <a:ext cx="413" cy="422"/>
            </a:xfrm>
            <a:custGeom>
              <a:avLst/>
              <a:gdLst>
                <a:gd name="connsiteX0" fmla="*/ 59789 w 593384"/>
                <a:gd name="connsiteY0" fmla="*/ 323835 h 606580"/>
                <a:gd name="connsiteX1" fmla="*/ 44670 w 593384"/>
                <a:gd name="connsiteY1" fmla="*/ 338857 h 606580"/>
                <a:gd name="connsiteX2" fmla="*/ 44670 w 593384"/>
                <a:gd name="connsiteY2" fmla="*/ 477027 h 606580"/>
                <a:gd name="connsiteX3" fmla="*/ 59713 w 593384"/>
                <a:gd name="connsiteY3" fmla="*/ 492048 h 606580"/>
                <a:gd name="connsiteX4" fmla="*/ 386834 w 593384"/>
                <a:gd name="connsiteY4" fmla="*/ 492048 h 606580"/>
                <a:gd name="connsiteX5" fmla="*/ 402946 w 593384"/>
                <a:gd name="connsiteY5" fmla="*/ 508138 h 606580"/>
                <a:gd name="connsiteX6" fmla="*/ 402946 w 593384"/>
                <a:gd name="connsiteY6" fmla="*/ 545959 h 606580"/>
                <a:gd name="connsiteX7" fmla="*/ 419058 w 593384"/>
                <a:gd name="connsiteY7" fmla="*/ 561972 h 606580"/>
                <a:gd name="connsiteX8" fmla="*/ 429137 w 593384"/>
                <a:gd name="connsiteY8" fmla="*/ 558388 h 606580"/>
                <a:gd name="connsiteX9" fmla="*/ 543981 w 593384"/>
                <a:gd name="connsiteY9" fmla="*/ 464369 h 606580"/>
                <a:gd name="connsiteX10" fmla="*/ 544897 w 593384"/>
                <a:gd name="connsiteY10" fmla="*/ 463606 h 606580"/>
                <a:gd name="connsiteX11" fmla="*/ 544897 w 593384"/>
                <a:gd name="connsiteY11" fmla="*/ 445000 h 606580"/>
                <a:gd name="connsiteX12" fmla="*/ 543904 w 593384"/>
                <a:gd name="connsiteY12" fmla="*/ 444162 h 606580"/>
                <a:gd name="connsiteX13" fmla="*/ 427533 w 593384"/>
                <a:gd name="connsiteY13" fmla="*/ 349990 h 606580"/>
                <a:gd name="connsiteX14" fmla="*/ 418065 w 593384"/>
                <a:gd name="connsiteY14" fmla="*/ 346634 h 606580"/>
                <a:gd name="connsiteX15" fmla="*/ 402946 w 593384"/>
                <a:gd name="connsiteY15" fmla="*/ 361656 h 606580"/>
                <a:gd name="connsiteX16" fmla="*/ 402946 w 593384"/>
                <a:gd name="connsiteY16" fmla="*/ 400469 h 606580"/>
                <a:gd name="connsiteX17" fmla="*/ 386834 w 593384"/>
                <a:gd name="connsiteY17" fmla="*/ 416482 h 606580"/>
                <a:gd name="connsiteX18" fmla="*/ 136453 w 593384"/>
                <a:gd name="connsiteY18" fmla="*/ 416482 h 606580"/>
                <a:gd name="connsiteX19" fmla="*/ 120342 w 593384"/>
                <a:gd name="connsiteY19" fmla="*/ 400469 h 606580"/>
                <a:gd name="connsiteX20" fmla="*/ 120342 w 593384"/>
                <a:gd name="connsiteY20" fmla="*/ 376602 h 606580"/>
                <a:gd name="connsiteX21" fmla="*/ 113469 w 593384"/>
                <a:gd name="connsiteY21" fmla="*/ 362342 h 606580"/>
                <a:gd name="connsiteX22" fmla="*/ 69105 w 593384"/>
                <a:gd name="connsiteY22" fmla="*/ 327114 h 606580"/>
                <a:gd name="connsiteX23" fmla="*/ 59789 w 593384"/>
                <a:gd name="connsiteY23" fmla="*/ 323835 h 606580"/>
                <a:gd name="connsiteX24" fmla="*/ 59757 w 593384"/>
                <a:gd name="connsiteY24" fmla="*/ 323324 h 606580"/>
                <a:gd name="connsiteX25" fmla="*/ 69379 w 593384"/>
                <a:gd name="connsiteY25" fmla="*/ 326755 h 606580"/>
                <a:gd name="connsiteX26" fmla="*/ 113750 w 593384"/>
                <a:gd name="connsiteY26" fmla="*/ 361977 h 606580"/>
                <a:gd name="connsiteX27" fmla="*/ 120852 w 593384"/>
                <a:gd name="connsiteY27" fmla="*/ 376615 h 606580"/>
                <a:gd name="connsiteX28" fmla="*/ 120852 w 593384"/>
                <a:gd name="connsiteY28" fmla="*/ 400477 h 606580"/>
                <a:gd name="connsiteX29" fmla="*/ 136431 w 593384"/>
                <a:gd name="connsiteY29" fmla="*/ 416030 h 606580"/>
                <a:gd name="connsiteX30" fmla="*/ 386846 w 593384"/>
                <a:gd name="connsiteY30" fmla="*/ 416030 h 606580"/>
                <a:gd name="connsiteX31" fmla="*/ 402425 w 593384"/>
                <a:gd name="connsiteY31" fmla="*/ 400477 h 606580"/>
                <a:gd name="connsiteX32" fmla="*/ 402425 w 593384"/>
                <a:gd name="connsiteY32" fmla="*/ 361672 h 606580"/>
                <a:gd name="connsiteX33" fmla="*/ 418081 w 593384"/>
                <a:gd name="connsiteY33" fmla="*/ 346119 h 606580"/>
                <a:gd name="connsiteX34" fmla="*/ 427856 w 593384"/>
                <a:gd name="connsiteY34" fmla="*/ 349626 h 606580"/>
                <a:gd name="connsiteX35" fmla="*/ 544319 w 593384"/>
                <a:gd name="connsiteY35" fmla="*/ 443781 h 606580"/>
                <a:gd name="connsiteX36" fmla="*/ 545312 w 593384"/>
                <a:gd name="connsiteY36" fmla="*/ 444696 h 606580"/>
                <a:gd name="connsiteX37" fmla="*/ 545236 w 593384"/>
                <a:gd name="connsiteY37" fmla="*/ 463908 h 606580"/>
                <a:gd name="connsiteX38" fmla="*/ 544319 w 593384"/>
                <a:gd name="connsiteY38" fmla="*/ 464746 h 606580"/>
                <a:gd name="connsiteX39" fmla="*/ 429460 w 593384"/>
                <a:gd name="connsiteY39" fmla="*/ 558748 h 606580"/>
                <a:gd name="connsiteX40" fmla="*/ 419074 w 593384"/>
                <a:gd name="connsiteY40" fmla="*/ 562484 h 606580"/>
                <a:gd name="connsiteX41" fmla="*/ 402425 w 593384"/>
                <a:gd name="connsiteY41" fmla="*/ 545940 h 606580"/>
                <a:gd name="connsiteX42" fmla="*/ 402425 w 593384"/>
                <a:gd name="connsiteY42" fmla="*/ 508126 h 606580"/>
                <a:gd name="connsiteX43" fmla="*/ 386846 w 593384"/>
                <a:gd name="connsiteY43" fmla="*/ 492573 h 606580"/>
                <a:gd name="connsiteX44" fmla="*/ 59680 w 593384"/>
                <a:gd name="connsiteY44" fmla="*/ 492573 h 606580"/>
                <a:gd name="connsiteX45" fmla="*/ 44101 w 593384"/>
                <a:gd name="connsiteY45" fmla="*/ 477021 h 606580"/>
                <a:gd name="connsiteX46" fmla="*/ 44101 w 593384"/>
                <a:gd name="connsiteY46" fmla="*/ 338877 h 606580"/>
                <a:gd name="connsiteX47" fmla="*/ 59757 w 593384"/>
                <a:gd name="connsiteY47" fmla="*/ 323324 h 606580"/>
                <a:gd name="connsiteX48" fmla="*/ 59789 w 593384"/>
                <a:gd name="connsiteY48" fmla="*/ 322767 h 606580"/>
                <a:gd name="connsiteX49" fmla="*/ 43677 w 593384"/>
                <a:gd name="connsiteY49" fmla="*/ 338857 h 606580"/>
                <a:gd name="connsiteX50" fmla="*/ 43677 w 593384"/>
                <a:gd name="connsiteY50" fmla="*/ 477027 h 606580"/>
                <a:gd name="connsiteX51" fmla="*/ 59713 w 593384"/>
                <a:gd name="connsiteY51" fmla="*/ 493116 h 606580"/>
                <a:gd name="connsiteX52" fmla="*/ 386834 w 593384"/>
                <a:gd name="connsiteY52" fmla="*/ 493116 h 606580"/>
                <a:gd name="connsiteX53" fmla="*/ 401953 w 593384"/>
                <a:gd name="connsiteY53" fmla="*/ 508138 h 606580"/>
                <a:gd name="connsiteX54" fmla="*/ 401953 w 593384"/>
                <a:gd name="connsiteY54" fmla="*/ 545959 h 606580"/>
                <a:gd name="connsiteX55" fmla="*/ 419058 w 593384"/>
                <a:gd name="connsiteY55" fmla="*/ 563040 h 606580"/>
                <a:gd name="connsiteX56" fmla="*/ 429748 w 593384"/>
                <a:gd name="connsiteY56" fmla="*/ 559151 h 606580"/>
                <a:gd name="connsiteX57" fmla="*/ 544592 w 593384"/>
                <a:gd name="connsiteY57" fmla="*/ 465131 h 606580"/>
                <a:gd name="connsiteX58" fmla="*/ 545584 w 593384"/>
                <a:gd name="connsiteY58" fmla="*/ 464292 h 606580"/>
                <a:gd name="connsiteX59" fmla="*/ 545584 w 593384"/>
                <a:gd name="connsiteY59" fmla="*/ 444314 h 606580"/>
                <a:gd name="connsiteX60" fmla="*/ 544592 w 593384"/>
                <a:gd name="connsiteY60" fmla="*/ 443399 h 606580"/>
                <a:gd name="connsiteX61" fmla="*/ 428144 w 593384"/>
                <a:gd name="connsiteY61" fmla="*/ 349227 h 606580"/>
                <a:gd name="connsiteX62" fmla="*/ 418065 w 593384"/>
                <a:gd name="connsiteY62" fmla="*/ 345567 h 606580"/>
                <a:gd name="connsiteX63" fmla="*/ 401953 w 593384"/>
                <a:gd name="connsiteY63" fmla="*/ 361656 h 606580"/>
                <a:gd name="connsiteX64" fmla="*/ 401953 w 593384"/>
                <a:gd name="connsiteY64" fmla="*/ 400469 h 606580"/>
                <a:gd name="connsiteX65" fmla="*/ 386834 w 593384"/>
                <a:gd name="connsiteY65" fmla="*/ 415491 h 606580"/>
                <a:gd name="connsiteX66" fmla="*/ 136453 w 593384"/>
                <a:gd name="connsiteY66" fmla="*/ 415491 h 606580"/>
                <a:gd name="connsiteX67" fmla="*/ 121334 w 593384"/>
                <a:gd name="connsiteY67" fmla="*/ 400469 h 606580"/>
                <a:gd name="connsiteX68" fmla="*/ 121334 w 593384"/>
                <a:gd name="connsiteY68" fmla="*/ 376602 h 606580"/>
                <a:gd name="connsiteX69" fmla="*/ 114080 w 593384"/>
                <a:gd name="connsiteY69" fmla="*/ 361580 h 606580"/>
                <a:gd name="connsiteX70" fmla="*/ 69716 w 593384"/>
                <a:gd name="connsiteY70" fmla="*/ 326351 h 606580"/>
                <a:gd name="connsiteX71" fmla="*/ 59789 w 593384"/>
                <a:gd name="connsiteY71" fmla="*/ 322767 h 606580"/>
                <a:gd name="connsiteX72" fmla="*/ 59789 w 593384"/>
                <a:gd name="connsiteY72" fmla="*/ 280218 h 606580"/>
                <a:gd name="connsiteX73" fmla="*/ 96289 w 593384"/>
                <a:gd name="connsiteY73" fmla="*/ 293029 h 606580"/>
                <a:gd name="connsiteX74" fmla="*/ 140653 w 593384"/>
                <a:gd name="connsiteY74" fmla="*/ 328258 h 606580"/>
                <a:gd name="connsiteX75" fmla="*/ 157834 w 593384"/>
                <a:gd name="connsiteY75" fmla="*/ 349761 h 606580"/>
                <a:gd name="connsiteX76" fmla="*/ 163790 w 593384"/>
                <a:gd name="connsiteY76" fmla="*/ 372484 h 606580"/>
                <a:gd name="connsiteX77" fmla="*/ 163866 w 593384"/>
                <a:gd name="connsiteY77" fmla="*/ 372942 h 606580"/>
                <a:gd name="connsiteX78" fmla="*/ 359345 w 593384"/>
                <a:gd name="connsiteY78" fmla="*/ 372942 h 606580"/>
                <a:gd name="connsiteX79" fmla="*/ 359345 w 593384"/>
                <a:gd name="connsiteY79" fmla="*/ 361656 h 606580"/>
                <a:gd name="connsiteX80" fmla="*/ 364308 w 593384"/>
                <a:gd name="connsiteY80" fmla="*/ 337942 h 606580"/>
                <a:gd name="connsiteX81" fmla="*/ 377671 w 593384"/>
                <a:gd name="connsiteY81" fmla="*/ 319107 h 606580"/>
                <a:gd name="connsiteX82" fmla="*/ 418065 w 593384"/>
                <a:gd name="connsiteY82" fmla="*/ 303018 h 606580"/>
                <a:gd name="connsiteX83" fmla="*/ 454946 w 593384"/>
                <a:gd name="connsiteY83" fmla="*/ 316133 h 606580"/>
                <a:gd name="connsiteX84" fmla="*/ 571393 w 593384"/>
                <a:gd name="connsiteY84" fmla="*/ 410305 h 606580"/>
                <a:gd name="connsiteX85" fmla="*/ 575822 w 593384"/>
                <a:gd name="connsiteY85" fmla="*/ 414271 h 606580"/>
                <a:gd name="connsiteX86" fmla="*/ 575670 w 593384"/>
                <a:gd name="connsiteY86" fmla="*/ 494412 h 606580"/>
                <a:gd name="connsiteX87" fmla="*/ 571623 w 593384"/>
                <a:gd name="connsiteY87" fmla="*/ 498072 h 606580"/>
                <a:gd name="connsiteX88" fmla="*/ 456779 w 593384"/>
                <a:gd name="connsiteY88" fmla="*/ 592016 h 606580"/>
                <a:gd name="connsiteX89" fmla="*/ 419058 w 593384"/>
                <a:gd name="connsiteY89" fmla="*/ 605589 h 606580"/>
                <a:gd name="connsiteX90" fmla="*/ 377976 w 593384"/>
                <a:gd name="connsiteY90" fmla="*/ 589271 h 606580"/>
                <a:gd name="connsiteX91" fmla="*/ 364385 w 593384"/>
                <a:gd name="connsiteY91" fmla="*/ 570131 h 606580"/>
                <a:gd name="connsiteX92" fmla="*/ 359345 w 593384"/>
                <a:gd name="connsiteY92" fmla="*/ 545959 h 606580"/>
                <a:gd name="connsiteX93" fmla="*/ 359345 w 593384"/>
                <a:gd name="connsiteY93" fmla="*/ 535665 h 606580"/>
                <a:gd name="connsiteX94" fmla="*/ 59713 w 593384"/>
                <a:gd name="connsiteY94" fmla="*/ 535665 h 606580"/>
                <a:gd name="connsiteX95" fmla="*/ 1069 w 593384"/>
                <a:gd name="connsiteY95" fmla="*/ 477027 h 606580"/>
                <a:gd name="connsiteX96" fmla="*/ 1069 w 593384"/>
                <a:gd name="connsiteY96" fmla="*/ 338857 h 606580"/>
                <a:gd name="connsiteX97" fmla="*/ 6032 w 593384"/>
                <a:gd name="connsiteY97" fmla="*/ 315142 h 606580"/>
                <a:gd name="connsiteX98" fmla="*/ 19395 w 593384"/>
                <a:gd name="connsiteY98" fmla="*/ 296308 h 606580"/>
                <a:gd name="connsiteX99" fmla="*/ 59789 w 593384"/>
                <a:gd name="connsiteY99" fmla="*/ 280218 h 606580"/>
                <a:gd name="connsiteX100" fmla="*/ 59757 w 593384"/>
                <a:gd name="connsiteY100" fmla="*/ 279792 h 606580"/>
                <a:gd name="connsiteX101" fmla="*/ 18975 w 593384"/>
                <a:gd name="connsiteY101" fmla="*/ 295955 h 606580"/>
                <a:gd name="connsiteX102" fmla="*/ 5534 w 593384"/>
                <a:gd name="connsiteY102" fmla="*/ 315014 h 606580"/>
                <a:gd name="connsiteX103" fmla="*/ 494 w 593384"/>
                <a:gd name="connsiteY103" fmla="*/ 338877 h 606580"/>
                <a:gd name="connsiteX104" fmla="*/ 494 w 593384"/>
                <a:gd name="connsiteY104" fmla="*/ 477021 h 606580"/>
                <a:gd name="connsiteX105" fmla="*/ 59680 w 593384"/>
                <a:gd name="connsiteY105" fmla="*/ 536105 h 606580"/>
                <a:gd name="connsiteX106" fmla="*/ 358818 w 593384"/>
                <a:gd name="connsiteY106" fmla="*/ 536105 h 606580"/>
                <a:gd name="connsiteX107" fmla="*/ 358818 w 593384"/>
                <a:gd name="connsiteY107" fmla="*/ 545940 h 606580"/>
                <a:gd name="connsiteX108" fmla="*/ 363935 w 593384"/>
                <a:gd name="connsiteY108" fmla="*/ 570260 h 606580"/>
                <a:gd name="connsiteX109" fmla="*/ 377605 w 593384"/>
                <a:gd name="connsiteY109" fmla="*/ 589625 h 606580"/>
                <a:gd name="connsiteX110" fmla="*/ 419074 w 593384"/>
                <a:gd name="connsiteY110" fmla="*/ 606016 h 606580"/>
                <a:gd name="connsiteX111" fmla="*/ 457106 w 593384"/>
                <a:gd name="connsiteY111" fmla="*/ 592446 h 606580"/>
                <a:gd name="connsiteX112" fmla="*/ 571965 w 593384"/>
                <a:gd name="connsiteY112" fmla="*/ 498444 h 606580"/>
                <a:gd name="connsiteX113" fmla="*/ 576089 w 593384"/>
                <a:gd name="connsiteY113" fmla="*/ 494784 h 606580"/>
                <a:gd name="connsiteX114" fmla="*/ 576165 w 593384"/>
                <a:gd name="connsiteY114" fmla="*/ 413895 h 606580"/>
                <a:gd name="connsiteX115" fmla="*/ 571736 w 593384"/>
                <a:gd name="connsiteY115" fmla="*/ 409931 h 606580"/>
                <a:gd name="connsiteX116" fmla="*/ 455273 w 593384"/>
                <a:gd name="connsiteY116" fmla="*/ 315777 h 606580"/>
                <a:gd name="connsiteX117" fmla="*/ 418081 w 593384"/>
                <a:gd name="connsiteY117" fmla="*/ 302587 h 606580"/>
                <a:gd name="connsiteX118" fmla="*/ 377300 w 593384"/>
                <a:gd name="connsiteY118" fmla="*/ 318750 h 606580"/>
                <a:gd name="connsiteX119" fmla="*/ 363859 w 593384"/>
                <a:gd name="connsiteY119" fmla="*/ 337733 h 606580"/>
                <a:gd name="connsiteX120" fmla="*/ 358818 w 593384"/>
                <a:gd name="connsiteY120" fmla="*/ 361672 h 606580"/>
                <a:gd name="connsiteX121" fmla="*/ 358818 w 593384"/>
                <a:gd name="connsiteY121" fmla="*/ 372422 h 606580"/>
                <a:gd name="connsiteX122" fmla="*/ 164306 w 593384"/>
                <a:gd name="connsiteY122" fmla="*/ 372422 h 606580"/>
                <a:gd name="connsiteX123" fmla="*/ 158273 w 593384"/>
                <a:gd name="connsiteY123" fmla="*/ 349550 h 606580"/>
                <a:gd name="connsiteX124" fmla="*/ 140937 w 593384"/>
                <a:gd name="connsiteY124" fmla="*/ 327898 h 606580"/>
                <a:gd name="connsiteX125" fmla="*/ 96566 w 593384"/>
                <a:gd name="connsiteY125" fmla="*/ 292676 h 606580"/>
                <a:gd name="connsiteX126" fmla="*/ 59757 w 593384"/>
                <a:gd name="connsiteY126" fmla="*/ 279792 h 606580"/>
                <a:gd name="connsiteX127" fmla="*/ 59789 w 593384"/>
                <a:gd name="connsiteY127" fmla="*/ 279227 h 606580"/>
                <a:gd name="connsiteX128" fmla="*/ 96899 w 593384"/>
                <a:gd name="connsiteY128" fmla="*/ 292266 h 606580"/>
                <a:gd name="connsiteX129" fmla="*/ 141264 w 593384"/>
                <a:gd name="connsiteY129" fmla="*/ 327495 h 606580"/>
                <a:gd name="connsiteX130" fmla="*/ 158750 w 593384"/>
                <a:gd name="connsiteY130" fmla="*/ 349303 h 606580"/>
                <a:gd name="connsiteX131" fmla="*/ 164782 w 593384"/>
                <a:gd name="connsiteY131" fmla="*/ 371950 h 606580"/>
                <a:gd name="connsiteX132" fmla="*/ 358276 w 593384"/>
                <a:gd name="connsiteY132" fmla="*/ 371950 h 606580"/>
                <a:gd name="connsiteX133" fmla="*/ 358276 w 593384"/>
                <a:gd name="connsiteY133" fmla="*/ 361656 h 606580"/>
                <a:gd name="connsiteX134" fmla="*/ 363392 w 593384"/>
                <a:gd name="connsiteY134" fmla="*/ 337560 h 606580"/>
                <a:gd name="connsiteX135" fmla="*/ 376984 w 593384"/>
                <a:gd name="connsiteY135" fmla="*/ 318345 h 606580"/>
                <a:gd name="connsiteX136" fmla="*/ 418065 w 593384"/>
                <a:gd name="connsiteY136" fmla="*/ 302027 h 606580"/>
                <a:gd name="connsiteX137" fmla="*/ 455557 w 593384"/>
                <a:gd name="connsiteY137" fmla="*/ 315371 h 606580"/>
                <a:gd name="connsiteX138" fmla="*/ 572004 w 593384"/>
                <a:gd name="connsiteY138" fmla="*/ 409543 h 606580"/>
                <a:gd name="connsiteX139" fmla="*/ 576510 w 593384"/>
                <a:gd name="connsiteY139" fmla="*/ 413584 h 606580"/>
                <a:gd name="connsiteX140" fmla="*/ 576357 w 593384"/>
                <a:gd name="connsiteY140" fmla="*/ 495099 h 606580"/>
                <a:gd name="connsiteX141" fmla="*/ 572233 w 593384"/>
                <a:gd name="connsiteY141" fmla="*/ 498835 h 606580"/>
                <a:gd name="connsiteX142" fmla="*/ 457390 w 593384"/>
                <a:gd name="connsiteY142" fmla="*/ 592855 h 606580"/>
                <a:gd name="connsiteX143" fmla="*/ 419058 w 593384"/>
                <a:gd name="connsiteY143" fmla="*/ 606580 h 606580"/>
                <a:gd name="connsiteX144" fmla="*/ 377289 w 593384"/>
                <a:gd name="connsiteY144" fmla="*/ 589957 h 606580"/>
                <a:gd name="connsiteX145" fmla="*/ 363468 w 593384"/>
                <a:gd name="connsiteY145" fmla="*/ 570512 h 606580"/>
                <a:gd name="connsiteX146" fmla="*/ 358276 w 593384"/>
                <a:gd name="connsiteY146" fmla="*/ 545959 h 606580"/>
                <a:gd name="connsiteX147" fmla="*/ 358276 w 593384"/>
                <a:gd name="connsiteY147" fmla="*/ 536656 h 606580"/>
                <a:gd name="connsiteX148" fmla="*/ 59713 w 593384"/>
                <a:gd name="connsiteY148" fmla="*/ 536656 h 606580"/>
                <a:gd name="connsiteX149" fmla="*/ 0 w 593384"/>
                <a:gd name="connsiteY149" fmla="*/ 477027 h 606580"/>
                <a:gd name="connsiteX150" fmla="*/ 0 w 593384"/>
                <a:gd name="connsiteY150" fmla="*/ 338857 h 606580"/>
                <a:gd name="connsiteX151" fmla="*/ 5116 w 593384"/>
                <a:gd name="connsiteY151" fmla="*/ 314761 h 606580"/>
                <a:gd name="connsiteX152" fmla="*/ 18632 w 593384"/>
                <a:gd name="connsiteY152" fmla="*/ 295621 h 606580"/>
                <a:gd name="connsiteX153" fmla="*/ 59789 w 593384"/>
                <a:gd name="connsiteY153" fmla="*/ 279227 h 606580"/>
                <a:gd name="connsiteX154" fmla="*/ 174327 w 593384"/>
                <a:gd name="connsiteY154" fmla="*/ 44608 h 606580"/>
                <a:gd name="connsiteX155" fmla="*/ 164247 w 593384"/>
                <a:gd name="connsiteY155" fmla="*/ 48192 h 606580"/>
                <a:gd name="connsiteX156" fmla="*/ 49403 w 593384"/>
                <a:gd name="connsiteY156" fmla="*/ 142211 h 606580"/>
                <a:gd name="connsiteX157" fmla="*/ 48487 w 593384"/>
                <a:gd name="connsiteY157" fmla="*/ 142974 h 606580"/>
                <a:gd name="connsiteX158" fmla="*/ 48487 w 593384"/>
                <a:gd name="connsiteY158" fmla="*/ 161580 h 606580"/>
                <a:gd name="connsiteX159" fmla="*/ 49480 w 593384"/>
                <a:gd name="connsiteY159" fmla="*/ 162418 h 606580"/>
                <a:gd name="connsiteX160" fmla="*/ 165851 w 593384"/>
                <a:gd name="connsiteY160" fmla="*/ 256590 h 606580"/>
                <a:gd name="connsiteX161" fmla="*/ 175319 w 593384"/>
                <a:gd name="connsiteY161" fmla="*/ 259946 h 606580"/>
                <a:gd name="connsiteX162" fmla="*/ 190438 w 593384"/>
                <a:gd name="connsiteY162" fmla="*/ 244924 h 606580"/>
                <a:gd name="connsiteX163" fmla="*/ 190438 w 593384"/>
                <a:gd name="connsiteY163" fmla="*/ 206111 h 606580"/>
                <a:gd name="connsiteX164" fmla="*/ 206550 w 593384"/>
                <a:gd name="connsiteY164" fmla="*/ 190098 h 606580"/>
                <a:gd name="connsiteX165" fmla="*/ 456931 w 593384"/>
                <a:gd name="connsiteY165" fmla="*/ 190098 h 606580"/>
                <a:gd name="connsiteX166" fmla="*/ 473042 w 593384"/>
                <a:gd name="connsiteY166" fmla="*/ 206111 h 606580"/>
                <a:gd name="connsiteX167" fmla="*/ 473042 w 593384"/>
                <a:gd name="connsiteY167" fmla="*/ 229978 h 606580"/>
                <a:gd name="connsiteX168" fmla="*/ 479915 w 593384"/>
                <a:gd name="connsiteY168" fmla="*/ 244238 h 606580"/>
                <a:gd name="connsiteX169" fmla="*/ 524279 w 593384"/>
                <a:gd name="connsiteY169" fmla="*/ 279466 h 606580"/>
                <a:gd name="connsiteX170" fmla="*/ 533595 w 593384"/>
                <a:gd name="connsiteY170" fmla="*/ 282745 h 606580"/>
                <a:gd name="connsiteX171" fmla="*/ 548714 w 593384"/>
                <a:gd name="connsiteY171" fmla="*/ 267723 h 606580"/>
                <a:gd name="connsiteX172" fmla="*/ 548714 w 593384"/>
                <a:gd name="connsiteY172" fmla="*/ 129553 h 606580"/>
                <a:gd name="connsiteX173" fmla="*/ 533671 w 593384"/>
                <a:gd name="connsiteY173" fmla="*/ 114532 h 606580"/>
                <a:gd name="connsiteX174" fmla="*/ 206550 w 593384"/>
                <a:gd name="connsiteY174" fmla="*/ 114532 h 606580"/>
                <a:gd name="connsiteX175" fmla="*/ 190438 w 593384"/>
                <a:gd name="connsiteY175" fmla="*/ 98442 h 606580"/>
                <a:gd name="connsiteX176" fmla="*/ 190438 w 593384"/>
                <a:gd name="connsiteY176" fmla="*/ 60621 h 606580"/>
                <a:gd name="connsiteX177" fmla="*/ 174327 w 593384"/>
                <a:gd name="connsiteY177" fmla="*/ 44608 h 606580"/>
                <a:gd name="connsiteX178" fmla="*/ 174289 w 593384"/>
                <a:gd name="connsiteY178" fmla="*/ 44097 h 606580"/>
                <a:gd name="connsiteX179" fmla="*/ 190936 w 593384"/>
                <a:gd name="connsiteY179" fmla="*/ 60641 h 606580"/>
                <a:gd name="connsiteX180" fmla="*/ 190936 w 593384"/>
                <a:gd name="connsiteY180" fmla="*/ 98455 h 606580"/>
                <a:gd name="connsiteX181" fmla="*/ 206513 w 593384"/>
                <a:gd name="connsiteY181" fmla="*/ 114008 h 606580"/>
                <a:gd name="connsiteX182" fmla="*/ 533641 w 593384"/>
                <a:gd name="connsiteY182" fmla="*/ 114008 h 606580"/>
                <a:gd name="connsiteX183" fmla="*/ 549218 w 593384"/>
                <a:gd name="connsiteY183" fmla="*/ 129560 h 606580"/>
                <a:gd name="connsiteX184" fmla="*/ 549218 w 593384"/>
                <a:gd name="connsiteY184" fmla="*/ 267704 h 606580"/>
                <a:gd name="connsiteX185" fmla="*/ 533564 w 593384"/>
                <a:gd name="connsiteY185" fmla="*/ 283257 h 606580"/>
                <a:gd name="connsiteX186" fmla="*/ 523943 w 593384"/>
                <a:gd name="connsiteY186" fmla="*/ 279826 h 606580"/>
                <a:gd name="connsiteX187" fmla="*/ 479578 w 593384"/>
                <a:gd name="connsiteY187" fmla="*/ 244604 h 606580"/>
                <a:gd name="connsiteX188" fmla="*/ 472476 w 593384"/>
                <a:gd name="connsiteY188" fmla="*/ 229966 h 606580"/>
                <a:gd name="connsiteX189" fmla="*/ 472476 w 593384"/>
                <a:gd name="connsiteY189" fmla="*/ 206104 h 606580"/>
                <a:gd name="connsiteX190" fmla="*/ 456899 w 593384"/>
                <a:gd name="connsiteY190" fmla="*/ 190551 h 606580"/>
                <a:gd name="connsiteX191" fmla="*/ 206513 w 593384"/>
                <a:gd name="connsiteY191" fmla="*/ 190551 h 606580"/>
                <a:gd name="connsiteX192" fmla="*/ 190936 w 593384"/>
                <a:gd name="connsiteY192" fmla="*/ 206104 h 606580"/>
                <a:gd name="connsiteX193" fmla="*/ 190936 w 593384"/>
                <a:gd name="connsiteY193" fmla="*/ 244909 h 606580"/>
                <a:gd name="connsiteX194" fmla="*/ 175282 w 593384"/>
                <a:gd name="connsiteY194" fmla="*/ 260462 h 606580"/>
                <a:gd name="connsiteX195" fmla="*/ 165508 w 593384"/>
                <a:gd name="connsiteY195" fmla="*/ 256955 h 606580"/>
                <a:gd name="connsiteX196" fmla="*/ 49058 w 593384"/>
                <a:gd name="connsiteY196" fmla="*/ 162800 h 606580"/>
                <a:gd name="connsiteX197" fmla="*/ 48066 w 593384"/>
                <a:gd name="connsiteY197" fmla="*/ 161885 h 606580"/>
                <a:gd name="connsiteX198" fmla="*/ 48142 w 593384"/>
                <a:gd name="connsiteY198" fmla="*/ 142673 h 606580"/>
                <a:gd name="connsiteX199" fmla="*/ 49058 w 593384"/>
                <a:gd name="connsiteY199" fmla="*/ 141835 h 606580"/>
                <a:gd name="connsiteX200" fmla="*/ 163904 w 593384"/>
                <a:gd name="connsiteY200" fmla="*/ 47833 h 606580"/>
                <a:gd name="connsiteX201" fmla="*/ 174289 w 593384"/>
                <a:gd name="connsiteY201" fmla="*/ 44097 h 606580"/>
                <a:gd name="connsiteX202" fmla="*/ 174327 w 593384"/>
                <a:gd name="connsiteY202" fmla="*/ 43540 h 606580"/>
                <a:gd name="connsiteX203" fmla="*/ 163636 w 593384"/>
                <a:gd name="connsiteY203" fmla="*/ 47429 h 606580"/>
                <a:gd name="connsiteX204" fmla="*/ 48793 w 593384"/>
                <a:gd name="connsiteY204" fmla="*/ 141449 h 606580"/>
                <a:gd name="connsiteX205" fmla="*/ 47800 w 593384"/>
                <a:gd name="connsiteY205" fmla="*/ 142288 h 606580"/>
                <a:gd name="connsiteX206" fmla="*/ 47800 w 593384"/>
                <a:gd name="connsiteY206" fmla="*/ 162266 h 606580"/>
                <a:gd name="connsiteX207" fmla="*/ 48793 w 593384"/>
                <a:gd name="connsiteY207" fmla="*/ 163181 h 606580"/>
                <a:gd name="connsiteX208" fmla="*/ 165240 w 593384"/>
                <a:gd name="connsiteY208" fmla="*/ 257353 h 606580"/>
                <a:gd name="connsiteX209" fmla="*/ 175319 w 593384"/>
                <a:gd name="connsiteY209" fmla="*/ 261013 h 606580"/>
                <a:gd name="connsiteX210" fmla="*/ 191431 w 593384"/>
                <a:gd name="connsiteY210" fmla="*/ 244924 h 606580"/>
                <a:gd name="connsiteX211" fmla="*/ 191431 w 593384"/>
                <a:gd name="connsiteY211" fmla="*/ 206111 h 606580"/>
                <a:gd name="connsiteX212" fmla="*/ 206550 w 593384"/>
                <a:gd name="connsiteY212" fmla="*/ 191089 h 606580"/>
                <a:gd name="connsiteX213" fmla="*/ 456931 w 593384"/>
                <a:gd name="connsiteY213" fmla="*/ 191089 h 606580"/>
                <a:gd name="connsiteX214" fmla="*/ 472050 w 593384"/>
                <a:gd name="connsiteY214" fmla="*/ 206111 h 606580"/>
                <a:gd name="connsiteX215" fmla="*/ 472050 w 593384"/>
                <a:gd name="connsiteY215" fmla="*/ 229978 h 606580"/>
                <a:gd name="connsiteX216" fmla="*/ 479304 w 593384"/>
                <a:gd name="connsiteY216" fmla="*/ 245000 h 606580"/>
                <a:gd name="connsiteX217" fmla="*/ 523668 w 593384"/>
                <a:gd name="connsiteY217" fmla="*/ 280229 h 606580"/>
                <a:gd name="connsiteX218" fmla="*/ 533595 w 593384"/>
                <a:gd name="connsiteY218" fmla="*/ 283813 h 606580"/>
                <a:gd name="connsiteX219" fmla="*/ 549707 w 593384"/>
                <a:gd name="connsiteY219" fmla="*/ 267723 h 606580"/>
                <a:gd name="connsiteX220" fmla="*/ 549707 w 593384"/>
                <a:gd name="connsiteY220" fmla="*/ 129553 h 606580"/>
                <a:gd name="connsiteX221" fmla="*/ 533671 w 593384"/>
                <a:gd name="connsiteY221" fmla="*/ 113464 h 606580"/>
                <a:gd name="connsiteX222" fmla="*/ 206550 w 593384"/>
                <a:gd name="connsiteY222" fmla="*/ 113464 h 606580"/>
                <a:gd name="connsiteX223" fmla="*/ 191431 w 593384"/>
                <a:gd name="connsiteY223" fmla="*/ 98442 h 606580"/>
                <a:gd name="connsiteX224" fmla="*/ 191431 w 593384"/>
                <a:gd name="connsiteY224" fmla="*/ 60621 h 606580"/>
                <a:gd name="connsiteX225" fmla="*/ 174327 w 593384"/>
                <a:gd name="connsiteY225" fmla="*/ 43540 h 606580"/>
                <a:gd name="connsiteX226" fmla="*/ 174327 w 593384"/>
                <a:gd name="connsiteY226" fmla="*/ 991 h 606580"/>
                <a:gd name="connsiteX227" fmla="*/ 215408 w 593384"/>
                <a:gd name="connsiteY227" fmla="*/ 17309 h 606580"/>
                <a:gd name="connsiteX228" fmla="*/ 228999 w 593384"/>
                <a:gd name="connsiteY228" fmla="*/ 36449 h 606580"/>
                <a:gd name="connsiteX229" fmla="*/ 234039 w 593384"/>
                <a:gd name="connsiteY229" fmla="*/ 60621 h 606580"/>
                <a:gd name="connsiteX230" fmla="*/ 234039 w 593384"/>
                <a:gd name="connsiteY230" fmla="*/ 70915 h 606580"/>
                <a:gd name="connsiteX231" fmla="*/ 533671 w 593384"/>
                <a:gd name="connsiteY231" fmla="*/ 70915 h 606580"/>
                <a:gd name="connsiteX232" fmla="*/ 592315 w 593384"/>
                <a:gd name="connsiteY232" fmla="*/ 129553 h 606580"/>
                <a:gd name="connsiteX233" fmla="*/ 592315 w 593384"/>
                <a:gd name="connsiteY233" fmla="*/ 267723 h 606580"/>
                <a:gd name="connsiteX234" fmla="*/ 587352 w 593384"/>
                <a:gd name="connsiteY234" fmla="*/ 291438 h 606580"/>
                <a:gd name="connsiteX235" fmla="*/ 573989 w 593384"/>
                <a:gd name="connsiteY235" fmla="*/ 310272 h 606580"/>
                <a:gd name="connsiteX236" fmla="*/ 533595 w 593384"/>
                <a:gd name="connsiteY236" fmla="*/ 326285 h 606580"/>
                <a:gd name="connsiteX237" fmla="*/ 497095 w 593384"/>
                <a:gd name="connsiteY237" fmla="*/ 313551 h 606580"/>
                <a:gd name="connsiteX238" fmla="*/ 452731 w 593384"/>
                <a:gd name="connsiteY238" fmla="*/ 278323 h 606580"/>
                <a:gd name="connsiteX239" fmla="*/ 435550 w 593384"/>
                <a:gd name="connsiteY239" fmla="*/ 256819 h 606580"/>
                <a:gd name="connsiteX240" fmla="*/ 429594 w 593384"/>
                <a:gd name="connsiteY240" fmla="*/ 234096 h 606580"/>
                <a:gd name="connsiteX241" fmla="*/ 429518 w 593384"/>
                <a:gd name="connsiteY241" fmla="*/ 233638 h 606580"/>
                <a:gd name="connsiteX242" fmla="*/ 234039 w 593384"/>
                <a:gd name="connsiteY242" fmla="*/ 233638 h 606580"/>
                <a:gd name="connsiteX243" fmla="*/ 234039 w 593384"/>
                <a:gd name="connsiteY243" fmla="*/ 244924 h 606580"/>
                <a:gd name="connsiteX244" fmla="*/ 229076 w 593384"/>
                <a:gd name="connsiteY244" fmla="*/ 268638 h 606580"/>
                <a:gd name="connsiteX245" fmla="*/ 215713 w 593384"/>
                <a:gd name="connsiteY245" fmla="*/ 287473 h 606580"/>
                <a:gd name="connsiteX246" fmla="*/ 175319 w 593384"/>
                <a:gd name="connsiteY246" fmla="*/ 303562 h 606580"/>
                <a:gd name="connsiteX247" fmla="*/ 138438 w 593384"/>
                <a:gd name="connsiteY247" fmla="*/ 290447 h 606580"/>
                <a:gd name="connsiteX248" fmla="*/ 21991 w 593384"/>
                <a:gd name="connsiteY248" fmla="*/ 196275 h 606580"/>
                <a:gd name="connsiteX249" fmla="*/ 17562 w 593384"/>
                <a:gd name="connsiteY249" fmla="*/ 192309 h 606580"/>
                <a:gd name="connsiteX250" fmla="*/ 17714 w 593384"/>
                <a:gd name="connsiteY250" fmla="*/ 112168 h 606580"/>
                <a:gd name="connsiteX251" fmla="*/ 21762 w 593384"/>
                <a:gd name="connsiteY251" fmla="*/ 108508 h 606580"/>
                <a:gd name="connsiteX252" fmla="*/ 136605 w 593384"/>
                <a:gd name="connsiteY252" fmla="*/ 14564 h 606580"/>
                <a:gd name="connsiteX253" fmla="*/ 174327 w 593384"/>
                <a:gd name="connsiteY253" fmla="*/ 991 h 606580"/>
                <a:gd name="connsiteX254" fmla="*/ 174289 w 593384"/>
                <a:gd name="connsiteY254" fmla="*/ 565 h 606580"/>
                <a:gd name="connsiteX255" fmla="*/ 136262 w 593384"/>
                <a:gd name="connsiteY255" fmla="*/ 14135 h 606580"/>
                <a:gd name="connsiteX256" fmla="*/ 21416 w 593384"/>
                <a:gd name="connsiteY256" fmla="*/ 108137 h 606580"/>
                <a:gd name="connsiteX257" fmla="*/ 17293 w 593384"/>
                <a:gd name="connsiteY257" fmla="*/ 111797 h 606580"/>
                <a:gd name="connsiteX258" fmla="*/ 17216 w 593384"/>
                <a:gd name="connsiteY258" fmla="*/ 192686 h 606580"/>
                <a:gd name="connsiteX259" fmla="*/ 21645 w 593384"/>
                <a:gd name="connsiteY259" fmla="*/ 196650 h 606580"/>
                <a:gd name="connsiteX260" fmla="*/ 138095 w 593384"/>
                <a:gd name="connsiteY260" fmla="*/ 290805 h 606580"/>
                <a:gd name="connsiteX261" fmla="*/ 175282 w 593384"/>
                <a:gd name="connsiteY261" fmla="*/ 303994 h 606580"/>
                <a:gd name="connsiteX262" fmla="*/ 216058 w 593384"/>
                <a:gd name="connsiteY262" fmla="*/ 287831 h 606580"/>
                <a:gd name="connsiteX263" fmla="*/ 229498 w 593384"/>
                <a:gd name="connsiteY263" fmla="*/ 268848 h 606580"/>
                <a:gd name="connsiteX264" fmla="*/ 234538 w 593384"/>
                <a:gd name="connsiteY264" fmla="*/ 244909 h 606580"/>
                <a:gd name="connsiteX265" fmla="*/ 234538 w 593384"/>
                <a:gd name="connsiteY265" fmla="*/ 234159 h 606580"/>
                <a:gd name="connsiteX266" fmla="*/ 429027 w 593384"/>
                <a:gd name="connsiteY266" fmla="*/ 234159 h 606580"/>
                <a:gd name="connsiteX267" fmla="*/ 435060 w 593384"/>
                <a:gd name="connsiteY267" fmla="*/ 257031 h 606580"/>
                <a:gd name="connsiteX268" fmla="*/ 452393 w 593384"/>
                <a:gd name="connsiteY268" fmla="*/ 278683 h 606580"/>
                <a:gd name="connsiteX269" fmla="*/ 496759 w 593384"/>
                <a:gd name="connsiteY269" fmla="*/ 313905 h 606580"/>
                <a:gd name="connsiteX270" fmla="*/ 533564 w 593384"/>
                <a:gd name="connsiteY270" fmla="*/ 326789 h 606580"/>
                <a:gd name="connsiteX271" fmla="*/ 574341 w 593384"/>
                <a:gd name="connsiteY271" fmla="*/ 310550 h 606580"/>
                <a:gd name="connsiteX272" fmla="*/ 587780 w 593384"/>
                <a:gd name="connsiteY272" fmla="*/ 291567 h 606580"/>
                <a:gd name="connsiteX273" fmla="*/ 592820 w 593384"/>
                <a:gd name="connsiteY273" fmla="*/ 267704 h 606580"/>
                <a:gd name="connsiteX274" fmla="*/ 592820 w 593384"/>
                <a:gd name="connsiteY274" fmla="*/ 129560 h 606580"/>
                <a:gd name="connsiteX275" fmla="*/ 533641 w 593384"/>
                <a:gd name="connsiteY275" fmla="*/ 70476 h 606580"/>
                <a:gd name="connsiteX276" fmla="*/ 234538 w 593384"/>
                <a:gd name="connsiteY276" fmla="*/ 70476 h 606580"/>
                <a:gd name="connsiteX277" fmla="*/ 234538 w 593384"/>
                <a:gd name="connsiteY277" fmla="*/ 60641 h 606580"/>
                <a:gd name="connsiteX278" fmla="*/ 229421 w 593384"/>
                <a:gd name="connsiteY278" fmla="*/ 36321 h 606580"/>
                <a:gd name="connsiteX279" fmla="*/ 215753 w 593384"/>
                <a:gd name="connsiteY279" fmla="*/ 16956 h 606580"/>
                <a:gd name="connsiteX280" fmla="*/ 174289 w 593384"/>
                <a:gd name="connsiteY280" fmla="*/ 565 h 606580"/>
                <a:gd name="connsiteX281" fmla="*/ 174327 w 593384"/>
                <a:gd name="connsiteY281" fmla="*/ 0 h 606580"/>
                <a:gd name="connsiteX282" fmla="*/ 216095 w 593384"/>
                <a:gd name="connsiteY282" fmla="*/ 16623 h 606580"/>
                <a:gd name="connsiteX283" fmla="*/ 229916 w 593384"/>
                <a:gd name="connsiteY283" fmla="*/ 36068 h 606580"/>
                <a:gd name="connsiteX284" fmla="*/ 235108 w 593384"/>
                <a:gd name="connsiteY284" fmla="*/ 60621 h 606580"/>
                <a:gd name="connsiteX285" fmla="*/ 235108 w 593384"/>
                <a:gd name="connsiteY285" fmla="*/ 69924 h 606580"/>
                <a:gd name="connsiteX286" fmla="*/ 533671 w 593384"/>
                <a:gd name="connsiteY286" fmla="*/ 69924 h 606580"/>
                <a:gd name="connsiteX287" fmla="*/ 593384 w 593384"/>
                <a:gd name="connsiteY287" fmla="*/ 129553 h 606580"/>
                <a:gd name="connsiteX288" fmla="*/ 593384 w 593384"/>
                <a:gd name="connsiteY288" fmla="*/ 267723 h 606580"/>
                <a:gd name="connsiteX289" fmla="*/ 588268 w 593384"/>
                <a:gd name="connsiteY289" fmla="*/ 291819 h 606580"/>
                <a:gd name="connsiteX290" fmla="*/ 574752 w 593384"/>
                <a:gd name="connsiteY290" fmla="*/ 310959 h 606580"/>
                <a:gd name="connsiteX291" fmla="*/ 533595 w 593384"/>
                <a:gd name="connsiteY291" fmla="*/ 327353 h 606580"/>
                <a:gd name="connsiteX292" fmla="*/ 496485 w 593384"/>
                <a:gd name="connsiteY292" fmla="*/ 314314 h 606580"/>
                <a:gd name="connsiteX293" fmla="*/ 452120 w 593384"/>
                <a:gd name="connsiteY293" fmla="*/ 279085 h 606580"/>
                <a:gd name="connsiteX294" fmla="*/ 434634 w 593384"/>
                <a:gd name="connsiteY294" fmla="*/ 257277 h 606580"/>
                <a:gd name="connsiteX295" fmla="*/ 428602 w 593384"/>
                <a:gd name="connsiteY295" fmla="*/ 234630 h 606580"/>
                <a:gd name="connsiteX296" fmla="*/ 235108 w 593384"/>
                <a:gd name="connsiteY296" fmla="*/ 234630 h 606580"/>
                <a:gd name="connsiteX297" fmla="*/ 235108 w 593384"/>
                <a:gd name="connsiteY297" fmla="*/ 244924 h 606580"/>
                <a:gd name="connsiteX298" fmla="*/ 229992 w 593384"/>
                <a:gd name="connsiteY298" fmla="*/ 269020 h 606580"/>
                <a:gd name="connsiteX299" fmla="*/ 216400 w 593384"/>
                <a:gd name="connsiteY299" fmla="*/ 288235 h 606580"/>
                <a:gd name="connsiteX300" fmla="*/ 175319 w 593384"/>
                <a:gd name="connsiteY300" fmla="*/ 304553 h 606580"/>
                <a:gd name="connsiteX301" fmla="*/ 137827 w 593384"/>
                <a:gd name="connsiteY301" fmla="*/ 291209 h 606580"/>
                <a:gd name="connsiteX302" fmla="*/ 21380 w 593384"/>
                <a:gd name="connsiteY302" fmla="*/ 197037 h 606580"/>
                <a:gd name="connsiteX303" fmla="*/ 16875 w 593384"/>
                <a:gd name="connsiteY303" fmla="*/ 192996 h 606580"/>
                <a:gd name="connsiteX304" fmla="*/ 17027 w 593384"/>
                <a:gd name="connsiteY304" fmla="*/ 111405 h 606580"/>
                <a:gd name="connsiteX305" fmla="*/ 21151 w 593384"/>
                <a:gd name="connsiteY305" fmla="*/ 107745 h 606580"/>
                <a:gd name="connsiteX306" fmla="*/ 135994 w 593384"/>
                <a:gd name="connsiteY306" fmla="*/ 13725 h 606580"/>
                <a:gd name="connsiteX307" fmla="*/ 174327 w 593384"/>
                <a:gd name="connsiteY307"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Lst>
              <a:rect l="l" t="t" r="r" b="b"/>
              <a:pathLst>
                <a:path w="593384" h="606580">
                  <a:moveTo>
                    <a:pt x="59789" y="323835"/>
                  </a:moveTo>
                  <a:cubicBezTo>
                    <a:pt x="52535" y="323835"/>
                    <a:pt x="44670" y="329554"/>
                    <a:pt x="44670" y="338857"/>
                  </a:cubicBezTo>
                  <a:lnTo>
                    <a:pt x="44670" y="477027"/>
                  </a:lnTo>
                  <a:cubicBezTo>
                    <a:pt x="44670" y="485338"/>
                    <a:pt x="51390" y="492048"/>
                    <a:pt x="59713" y="492048"/>
                  </a:cubicBezTo>
                  <a:lnTo>
                    <a:pt x="386834" y="492048"/>
                  </a:lnTo>
                  <a:cubicBezTo>
                    <a:pt x="395692" y="492048"/>
                    <a:pt x="402946" y="499292"/>
                    <a:pt x="402946" y="508138"/>
                  </a:cubicBezTo>
                  <a:lnTo>
                    <a:pt x="402946" y="545959"/>
                  </a:lnTo>
                  <a:cubicBezTo>
                    <a:pt x="402946" y="555872"/>
                    <a:pt x="411269" y="561972"/>
                    <a:pt x="419058" y="561972"/>
                  </a:cubicBezTo>
                  <a:cubicBezTo>
                    <a:pt x="422723" y="561972"/>
                    <a:pt x="426159" y="560752"/>
                    <a:pt x="429137" y="558388"/>
                  </a:cubicBezTo>
                  <a:lnTo>
                    <a:pt x="543981" y="464369"/>
                  </a:lnTo>
                  <a:cubicBezTo>
                    <a:pt x="544286" y="464140"/>
                    <a:pt x="544592" y="463835"/>
                    <a:pt x="544897" y="463606"/>
                  </a:cubicBezTo>
                  <a:cubicBezTo>
                    <a:pt x="550013" y="458497"/>
                    <a:pt x="550013" y="450109"/>
                    <a:pt x="544897" y="445000"/>
                  </a:cubicBezTo>
                  <a:cubicBezTo>
                    <a:pt x="544592" y="444695"/>
                    <a:pt x="544210" y="444390"/>
                    <a:pt x="543904" y="444162"/>
                  </a:cubicBezTo>
                  <a:lnTo>
                    <a:pt x="427533" y="349990"/>
                  </a:lnTo>
                  <a:cubicBezTo>
                    <a:pt x="424784" y="347778"/>
                    <a:pt x="421501" y="346634"/>
                    <a:pt x="418065" y="346634"/>
                  </a:cubicBezTo>
                  <a:cubicBezTo>
                    <a:pt x="410811" y="346634"/>
                    <a:pt x="402946" y="352353"/>
                    <a:pt x="402946" y="361656"/>
                  </a:cubicBezTo>
                  <a:lnTo>
                    <a:pt x="402946" y="400469"/>
                  </a:lnTo>
                  <a:cubicBezTo>
                    <a:pt x="402946" y="409314"/>
                    <a:pt x="395692" y="416482"/>
                    <a:pt x="386834" y="416482"/>
                  </a:cubicBezTo>
                  <a:lnTo>
                    <a:pt x="136453" y="416482"/>
                  </a:lnTo>
                  <a:cubicBezTo>
                    <a:pt x="127519" y="416482"/>
                    <a:pt x="120342" y="409314"/>
                    <a:pt x="120342" y="400469"/>
                  </a:cubicBezTo>
                  <a:lnTo>
                    <a:pt x="120342" y="376602"/>
                  </a:lnTo>
                  <a:cubicBezTo>
                    <a:pt x="120342" y="371035"/>
                    <a:pt x="117822" y="365850"/>
                    <a:pt x="113469" y="362342"/>
                  </a:cubicBezTo>
                  <a:lnTo>
                    <a:pt x="69105" y="327114"/>
                  </a:lnTo>
                  <a:cubicBezTo>
                    <a:pt x="66356" y="324979"/>
                    <a:pt x="63149" y="323835"/>
                    <a:pt x="59789" y="323835"/>
                  </a:cubicBezTo>
                  <a:close/>
                  <a:moveTo>
                    <a:pt x="59757" y="323324"/>
                  </a:moveTo>
                  <a:cubicBezTo>
                    <a:pt x="63040" y="323324"/>
                    <a:pt x="66401" y="324391"/>
                    <a:pt x="69379" y="326755"/>
                  </a:cubicBezTo>
                  <a:lnTo>
                    <a:pt x="113750" y="361977"/>
                  </a:lnTo>
                  <a:cubicBezTo>
                    <a:pt x="118255" y="365484"/>
                    <a:pt x="120852" y="370897"/>
                    <a:pt x="120852" y="376615"/>
                  </a:cubicBezTo>
                  <a:lnTo>
                    <a:pt x="120852" y="400477"/>
                  </a:lnTo>
                  <a:cubicBezTo>
                    <a:pt x="120852" y="409016"/>
                    <a:pt x="127802" y="416030"/>
                    <a:pt x="136431" y="416030"/>
                  </a:cubicBezTo>
                  <a:lnTo>
                    <a:pt x="386846" y="416030"/>
                  </a:lnTo>
                  <a:cubicBezTo>
                    <a:pt x="395476" y="416030"/>
                    <a:pt x="402425" y="409016"/>
                    <a:pt x="402425" y="400477"/>
                  </a:cubicBezTo>
                  <a:lnTo>
                    <a:pt x="402425" y="361672"/>
                  </a:lnTo>
                  <a:cubicBezTo>
                    <a:pt x="402425" y="352447"/>
                    <a:pt x="410062" y="346119"/>
                    <a:pt x="418081" y="346119"/>
                  </a:cubicBezTo>
                  <a:cubicBezTo>
                    <a:pt x="421441" y="346119"/>
                    <a:pt x="424878" y="347187"/>
                    <a:pt x="427856" y="349626"/>
                  </a:cubicBezTo>
                  <a:lnTo>
                    <a:pt x="544319" y="443781"/>
                  </a:lnTo>
                  <a:cubicBezTo>
                    <a:pt x="544625" y="444086"/>
                    <a:pt x="545007" y="444314"/>
                    <a:pt x="545312" y="444696"/>
                  </a:cubicBezTo>
                  <a:cubicBezTo>
                    <a:pt x="550582" y="449956"/>
                    <a:pt x="550582" y="458647"/>
                    <a:pt x="545236" y="463908"/>
                  </a:cubicBezTo>
                  <a:cubicBezTo>
                    <a:pt x="544930" y="464213"/>
                    <a:pt x="544625" y="464518"/>
                    <a:pt x="544319" y="464746"/>
                  </a:cubicBezTo>
                  <a:lnTo>
                    <a:pt x="429460" y="558748"/>
                  </a:lnTo>
                  <a:cubicBezTo>
                    <a:pt x="426252" y="561340"/>
                    <a:pt x="422587" y="562484"/>
                    <a:pt x="419074" y="562484"/>
                  </a:cubicBezTo>
                  <a:cubicBezTo>
                    <a:pt x="410520" y="562484"/>
                    <a:pt x="402425" y="555775"/>
                    <a:pt x="402425" y="545940"/>
                  </a:cubicBezTo>
                  <a:lnTo>
                    <a:pt x="402425" y="508126"/>
                  </a:lnTo>
                  <a:cubicBezTo>
                    <a:pt x="402425" y="499511"/>
                    <a:pt x="395476" y="492573"/>
                    <a:pt x="386846" y="492573"/>
                  </a:cubicBezTo>
                  <a:lnTo>
                    <a:pt x="59680" y="492573"/>
                  </a:lnTo>
                  <a:cubicBezTo>
                    <a:pt x="51127" y="492573"/>
                    <a:pt x="44101" y="485636"/>
                    <a:pt x="44101" y="477021"/>
                  </a:cubicBezTo>
                  <a:lnTo>
                    <a:pt x="44101" y="338877"/>
                  </a:lnTo>
                  <a:cubicBezTo>
                    <a:pt x="44101" y="329652"/>
                    <a:pt x="51738" y="323324"/>
                    <a:pt x="59757" y="323324"/>
                  </a:cubicBezTo>
                  <a:close/>
                  <a:moveTo>
                    <a:pt x="59789" y="322767"/>
                  </a:moveTo>
                  <a:cubicBezTo>
                    <a:pt x="52000" y="322767"/>
                    <a:pt x="43677" y="328944"/>
                    <a:pt x="43677" y="338857"/>
                  </a:cubicBezTo>
                  <a:lnTo>
                    <a:pt x="43677" y="477027"/>
                  </a:lnTo>
                  <a:cubicBezTo>
                    <a:pt x="43677" y="485872"/>
                    <a:pt x="50855" y="493116"/>
                    <a:pt x="59713" y="493116"/>
                  </a:cubicBezTo>
                  <a:lnTo>
                    <a:pt x="386834" y="493116"/>
                  </a:lnTo>
                  <a:cubicBezTo>
                    <a:pt x="395157" y="493116"/>
                    <a:pt x="401953" y="499826"/>
                    <a:pt x="401953" y="508138"/>
                  </a:cubicBezTo>
                  <a:lnTo>
                    <a:pt x="401953" y="545959"/>
                  </a:lnTo>
                  <a:cubicBezTo>
                    <a:pt x="401953" y="556482"/>
                    <a:pt x="410811" y="563040"/>
                    <a:pt x="419058" y="563040"/>
                  </a:cubicBezTo>
                  <a:cubicBezTo>
                    <a:pt x="422952" y="563040"/>
                    <a:pt x="426617" y="561667"/>
                    <a:pt x="429748" y="559151"/>
                  </a:cubicBezTo>
                  <a:lnTo>
                    <a:pt x="544592" y="465131"/>
                  </a:lnTo>
                  <a:cubicBezTo>
                    <a:pt x="544973" y="464902"/>
                    <a:pt x="545279" y="464597"/>
                    <a:pt x="545584" y="464292"/>
                  </a:cubicBezTo>
                  <a:cubicBezTo>
                    <a:pt x="551082" y="458802"/>
                    <a:pt x="551082" y="449804"/>
                    <a:pt x="545584" y="444314"/>
                  </a:cubicBezTo>
                  <a:cubicBezTo>
                    <a:pt x="545279" y="443933"/>
                    <a:pt x="544897" y="443628"/>
                    <a:pt x="544592" y="443399"/>
                  </a:cubicBezTo>
                  <a:lnTo>
                    <a:pt x="428144" y="349227"/>
                  </a:lnTo>
                  <a:cubicBezTo>
                    <a:pt x="425243" y="346863"/>
                    <a:pt x="421730" y="345567"/>
                    <a:pt x="418065" y="345567"/>
                  </a:cubicBezTo>
                  <a:cubicBezTo>
                    <a:pt x="410276" y="345567"/>
                    <a:pt x="401953" y="351743"/>
                    <a:pt x="401953" y="361656"/>
                  </a:cubicBezTo>
                  <a:lnTo>
                    <a:pt x="401953" y="400469"/>
                  </a:lnTo>
                  <a:cubicBezTo>
                    <a:pt x="401953" y="408704"/>
                    <a:pt x="395157" y="415491"/>
                    <a:pt x="386834" y="415491"/>
                  </a:cubicBezTo>
                  <a:lnTo>
                    <a:pt x="136453" y="415491"/>
                  </a:lnTo>
                  <a:cubicBezTo>
                    <a:pt x="128130" y="415491"/>
                    <a:pt x="121334" y="408704"/>
                    <a:pt x="121334" y="400469"/>
                  </a:cubicBezTo>
                  <a:lnTo>
                    <a:pt x="121334" y="376602"/>
                  </a:lnTo>
                  <a:cubicBezTo>
                    <a:pt x="121334" y="370730"/>
                    <a:pt x="118738" y="365240"/>
                    <a:pt x="114080" y="361580"/>
                  </a:cubicBezTo>
                  <a:lnTo>
                    <a:pt x="69716" y="326351"/>
                  </a:lnTo>
                  <a:cubicBezTo>
                    <a:pt x="66814" y="323987"/>
                    <a:pt x="63378" y="322767"/>
                    <a:pt x="59789" y="322767"/>
                  </a:cubicBezTo>
                  <a:close/>
                  <a:moveTo>
                    <a:pt x="59789" y="280218"/>
                  </a:moveTo>
                  <a:cubicBezTo>
                    <a:pt x="72923" y="280218"/>
                    <a:pt x="85904" y="284793"/>
                    <a:pt x="96289" y="293029"/>
                  </a:cubicBezTo>
                  <a:lnTo>
                    <a:pt x="140653" y="328258"/>
                  </a:lnTo>
                  <a:cubicBezTo>
                    <a:pt x="147831" y="334053"/>
                    <a:pt x="153787" y="341449"/>
                    <a:pt x="157834" y="349761"/>
                  </a:cubicBezTo>
                  <a:cubicBezTo>
                    <a:pt x="161194" y="356776"/>
                    <a:pt x="163255" y="364630"/>
                    <a:pt x="163790" y="372484"/>
                  </a:cubicBezTo>
                  <a:lnTo>
                    <a:pt x="163866" y="372942"/>
                  </a:lnTo>
                  <a:lnTo>
                    <a:pt x="359345" y="372942"/>
                  </a:lnTo>
                  <a:lnTo>
                    <a:pt x="359345" y="361656"/>
                  </a:lnTo>
                  <a:cubicBezTo>
                    <a:pt x="359345" y="353421"/>
                    <a:pt x="361025" y="345414"/>
                    <a:pt x="364308" y="337942"/>
                  </a:cubicBezTo>
                  <a:cubicBezTo>
                    <a:pt x="367439" y="330850"/>
                    <a:pt x="371944" y="324445"/>
                    <a:pt x="377671" y="319107"/>
                  </a:cubicBezTo>
                  <a:cubicBezTo>
                    <a:pt x="388667" y="308737"/>
                    <a:pt x="403022" y="303018"/>
                    <a:pt x="418065" y="303018"/>
                  </a:cubicBezTo>
                  <a:cubicBezTo>
                    <a:pt x="431428" y="303018"/>
                    <a:pt x="444485" y="307669"/>
                    <a:pt x="454946" y="316133"/>
                  </a:cubicBezTo>
                  <a:lnTo>
                    <a:pt x="571393" y="410305"/>
                  </a:lnTo>
                  <a:cubicBezTo>
                    <a:pt x="572386" y="411144"/>
                    <a:pt x="573990" y="412517"/>
                    <a:pt x="575822" y="414271"/>
                  </a:cubicBezTo>
                  <a:cubicBezTo>
                    <a:pt x="597890" y="436384"/>
                    <a:pt x="597814" y="472375"/>
                    <a:pt x="575670" y="494412"/>
                  </a:cubicBezTo>
                  <a:cubicBezTo>
                    <a:pt x="574066" y="496014"/>
                    <a:pt x="572539" y="497310"/>
                    <a:pt x="571623" y="498072"/>
                  </a:cubicBezTo>
                  <a:lnTo>
                    <a:pt x="456779" y="592016"/>
                  </a:lnTo>
                  <a:cubicBezTo>
                    <a:pt x="446089" y="600785"/>
                    <a:pt x="432726" y="605589"/>
                    <a:pt x="419058" y="605589"/>
                  </a:cubicBezTo>
                  <a:cubicBezTo>
                    <a:pt x="403709" y="605589"/>
                    <a:pt x="389125" y="599793"/>
                    <a:pt x="377976" y="589271"/>
                  </a:cubicBezTo>
                  <a:cubicBezTo>
                    <a:pt x="372173" y="583780"/>
                    <a:pt x="367592" y="577375"/>
                    <a:pt x="364385" y="570131"/>
                  </a:cubicBezTo>
                  <a:cubicBezTo>
                    <a:pt x="361025" y="562506"/>
                    <a:pt x="359345" y="554423"/>
                    <a:pt x="359345" y="545959"/>
                  </a:cubicBezTo>
                  <a:lnTo>
                    <a:pt x="359345" y="535665"/>
                  </a:lnTo>
                  <a:lnTo>
                    <a:pt x="59713" y="535665"/>
                  </a:lnTo>
                  <a:cubicBezTo>
                    <a:pt x="27336" y="535665"/>
                    <a:pt x="1069" y="509358"/>
                    <a:pt x="1069" y="477027"/>
                  </a:cubicBezTo>
                  <a:lnTo>
                    <a:pt x="1069" y="338857"/>
                  </a:lnTo>
                  <a:cubicBezTo>
                    <a:pt x="1069" y="330621"/>
                    <a:pt x="2749" y="322615"/>
                    <a:pt x="6032" y="315142"/>
                  </a:cubicBezTo>
                  <a:cubicBezTo>
                    <a:pt x="9163" y="308051"/>
                    <a:pt x="13668" y="301722"/>
                    <a:pt x="19395" y="296308"/>
                  </a:cubicBezTo>
                  <a:cubicBezTo>
                    <a:pt x="30314" y="285937"/>
                    <a:pt x="44746" y="280218"/>
                    <a:pt x="59789" y="280218"/>
                  </a:cubicBezTo>
                  <a:close/>
                  <a:moveTo>
                    <a:pt x="59757" y="279792"/>
                  </a:moveTo>
                  <a:cubicBezTo>
                    <a:pt x="44559" y="279792"/>
                    <a:pt x="30049" y="285510"/>
                    <a:pt x="18975" y="295955"/>
                  </a:cubicBezTo>
                  <a:cubicBezTo>
                    <a:pt x="13248" y="301367"/>
                    <a:pt x="8742" y="307771"/>
                    <a:pt x="5534" y="315014"/>
                  </a:cubicBezTo>
                  <a:cubicBezTo>
                    <a:pt x="2174" y="322562"/>
                    <a:pt x="494" y="330567"/>
                    <a:pt x="494" y="338877"/>
                  </a:cubicBezTo>
                  <a:lnTo>
                    <a:pt x="494" y="477021"/>
                  </a:lnTo>
                  <a:cubicBezTo>
                    <a:pt x="494" y="509574"/>
                    <a:pt x="27070" y="536105"/>
                    <a:pt x="59680" y="536105"/>
                  </a:cubicBezTo>
                  <a:lnTo>
                    <a:pt x="358818" y="536105"/>
                  </a:lnTo>
                  <a:lnTo>
                    <a:pt x="358818" y="545940"/>
                  </a:lnTo>
                  <a:cubicBezTo>
                    <a:pt x="358818" y="554403"/>
                    <a:pt x="360575" y="562636"/>
                    <a:pt x="363935" y="570260"/>
                  </a:cubicBezTo>
                  <a:cubicBezTo>
                    <a:pt x="367143" y="577579"/>
                    <a:pt x="371801" y="584059"/>
                    <a:pt x="377605" y="589625"/>
                  </a:cubicBezTo>
                  <a:cubicBezTo>
                    <a:pt x="388908" y="600222"/>
                    <a:pt x="403571" y="606016"/>
                    <a:pt x="419074" y="606016"/>
                  </a:cubicBezTo>
                  <a:cubicBezTo>
                    <a:pt x="432820" y="606016"/>
                    <a:pt x="446338" y="601213"/>
                    <a:pt x="457106" y="592446"/>
                  </a:cubicBezTo>
                  <a:lnTo>
                    <a:pt x="571965" y="498444"/>
                  </a:lnTo>
                  <a:cubicBezTo>
                    <a:pt x="572958" y="497681"/>
                    <a:pt x="574409" y="496385"/>
                    <a:pt x="576089" y="494784"/>
                  </a:cubicBezTo>
                  <a:cubicBezTo>
                    <a:pt x="598389" y="472523"/>
                    <a:pt x="598465" y="436233"/>
                    <a:pt x="576165" y="413895"/>
                  </a:cubicBezTo>
                  <a:cubicBezTo>
                    <a:pt x="574409" y="412142"/>
                    <a:pt x="572805" y="410770"/>
                    <a:pt x="571736" y="409931"/>
                  </a:cubicBezTo>
                  <a:lnTo>
                    <a:pt x="455273" y="315777"/>
                  </a:lnTo>
                  <a:cubicBezTo>
                    <a:pt x="444734" y="307238"/>
                    <a:pt x="431522" y="302587"/>
                    <a:pt x="418081" y="302587"/>
                  </a:cubicBezTo>
                  <a:cubicBezTo>
                    <a:pt x="402883" y="302587"/>
                    <a:pt x="388373" y="308305"/>
                    <a:pt x="377300" y="318750"/>
                  </a:cubicBezTo>
                  <a:cubicBezTo>
                    <a:pt x="371572" y="324163"/>
                    <a:pt x="367066" y="330567"/>
                    <a:pt x="363859" y="337733"/>
                  </a:cubicBezTo>
                  <a:cubicBezTo>
                    <a:pt x="360499" y="345281"/>
                    <a:pt x="358818" y="353362"/>
                    <a:pt x="358818" y="361672"/>
                  </a:cubicBezTo>
                  <a:lnTo>
                    <a:pt x="358818" y="372422"/>
                  </a:lnTo>
                  <a:lnTo>
                    <a:pt x="164306" y="372422"/>
                  </a:lnTo>
                  <a:cubicBezTo>
                    <a:pt x="163771" y="364569"/>
                    <a:pt x="161709" y="356717"/>
                    <a:pt x="158273" y="349550"/>
                  </a:cubicBezTo>
                  <a:cubicBezTo>
                    <a:pt x="154225" y="341164"/>
                    <a:pt x="148192" y="333693"/>
                    <a:pt x="140937" y="327898"/>
                  </a:cubicBezTo>
                  <a:lnTo>
                    <a:pt x="96566" y="292676"/>
                  </a:lnTo>
                  <a:cubicBezTo>
                    <a:pt x="86104" y="284366"/>
                    <a:pt x="73045" y="279792"/>
                    <a:pt x="59757" y="279792"/>
                  </a:cubicBezTo>
                  <a:close/>
                  <a:moveTo>
                    <a:pt x="59789" y="279227"/>
                  </a:moveTo>
                  <a:cubicBezTo>
                    <a:pt x="73152" y="279227"/>
                    <a:pt x="86362" y="283878"/>
                    <a:pt x="96899" y="292266"/>
                  </a:cubicBezTo>
                  <a:lnTo>
                    <a:pt x="141264" y="327495"/>
                  </a:lnTo>
                  <a:cubicBezTo>
                    <a:pt x="148594" y="333290"/>
                    <a:pt x="154627" y="340839"/>
                    <a:pt x="158750" y="349303"/>
                  </a:cubicBezTo>
                  <a:cubicBezTo>
                    <a:pt x="162110" y="356319"/>
                    <a:pt x="164172" y="364096"/>
                    <a:pt x="164782" y="371950"/>
                  </a:cubicBezTo>
                  <a:lnTo>
                    <a:pt x="358276" y="371950"/>
                  </a:lnTo>
                  <a:lnTo>
                    <a:pt x="358276" y="361656"/>
                  </a:lnTo>
                  <a:cubicBezTo>
                    <a:pt x="358276" y="353268"/>
                    <a:pt x="360032" y="345186"/>
                    <a:pt x="363392" y="337560"/>
                  </a:cubicBezTo>
                  <a:cubicBezTo>
                    <a:pt x="366599" y="330316"/>
                    <a:pt x="371180" y="323835"/>
                    <a:pt x="376984" y="318345"/>
                  </a:cubicBezTo>
                  <a:cubicBezTo>
                    <a:pt x="388132" y="307822"/>
                    <a:pt x="402717" y="302027"/>
                    <a:pt x="418065" y="302027"/>
                  </a:cubicBezTo>
                  <a:cubicBezTo>
                    <a:pt x="431657" y="302027"/>
                    <a:pt x="444943" y="306754"/>
                    <a:pt x="455557" y="315371"/>
                  </a:cubicBezTo>
                  <a:lnTo>
                    <a:pt x="572004" y="409543"/>
                  </a:lnTo>
                  <a:cubicBezTo>
                    <a:pt x="573073" y="410382"/>
                    <a:pt x="574677" y="411754"/>
                    <a:pt x="576510" y="413584"/>
                  </a:cubicBezTo>
                  <a:cubicBezTo>
                    <a:pt x="598959" y="436079"/>
                    <a:pt x="598959" y="472680"/>
                    <a:pt x="576357" y="495099"/>
                  </a:cubicBezTo>
                  <a:cubicBezTo>
                    <a:pt x="574753" y="496776"/>
                    <a:pt x="573226" y="498072"/>
                    <a:pt x="572233" y="498835"/>
                  </a:cubicBezTo>
                  <a:lnTo>
                    <a:pt x="457390" y="592855"/>
                  </a:lnTo>
                  <a:cubicBezTo>
                    <a:pt x="446547" y="601700"/>
                    <a:pt x="432955" y="606580"/>
                    <a:pt x="419058" y="606580"/>
                  </a:cubicBezTo>
                  <a:cubicBezTo>
                    <a:pt x="403480" y="606580"/>
                    <a:pt x="388590" y="600709"/>
                    <a:pt x="377289" y="589957"/>
                  </a:cubicBezTo>
                  <a:cubicBezTo>
                    <a:pt x="371333" y="584467"/>
                    <a:pt x="366752" y="577909"/>
                    <a:pt x="363468" y="570512"/>
                  </a:cubicBezTo>
                  <a:cubicBezTo>
                    <a:pt x="360032" y="562811"/>
                    <a:pt x="358276" y="554499"/>
                    <a:pt x="358276" y="545959"/>
                  </a:cubicBezTo>
                  <a:lnTo>
                    <a:pt x="358276" y="536656"/>
                  </a:lnTo>
                  <a:lnTo>
                    <a:pt x="59713" y="536656"/>
                  </a:lnTo>
                  <a:cubicBezTo>
                    <a:pt x="26802" y="536656"/>
                    <a:pt x="0" y="509892"/>
                    <a:pt x="0" y="477027"/>
                  </a:cubicBezTo>
                  <a:lnTo>
                    <a:pt x="0" y="338857"/>
                  </a:lnTo>
                  <a:cubicBezTo>
                    <a:pt x="0" y="330469"/>
                    <a:pt x="1756" y="322386"/>
                    <a:pt x="5116" y="314761"/>
                  </a:cubicBezTo>
                  <a:cubicBezTo>
                    <a:pt x="8323" y="307517"/>
                    <a:pt x="12905" y="301035"/>
                    <a:pt x="18632" y="295621"/>
                  </a:cubicBezTo>
                  <a:cubicBezTo>
                    <a:pt x="29856" y="285022"/>
                    <a:pt x="44441" y="279227"/>
                    <a:pt x="59789" y="279227"/>
                  </a:cubicBezTo>
                  <a:close/>
                  <a:moveTo>
                    <a:pt x="174327" y="44608"/>
                  </a:moveTo>
                  <a:cubicBezTo>
                    <a:pt x="170661" y="44608"/>
                    <a:pt x="167225" y="45828"/>
                    <a:pt x="164247" y="48192"/>
                  </a:cubicBezTo>
                  <a:lnTo>
                    <a:pt x="49403" y="142211"/>
                  </a:lnTo>
                  <a:cubicBezTo>
                    <a:pt x="49098" y="142440"/>
                    <a:pt x="48793" y="142745"/>
                    <a:pt x="48487" y="142974"/>
                  </a:cubicBezTo>
                  <a:cubicBezTo>
                    <a:pt x="43371" y="148083"/>
                    <a:pt x="43371" y="156394"/>
                    <a:pt x="48487" y="161580"/>
                  </a:cubicBezTo>
                  <a:cubicBezTo>
                    <a:pt x="48793" y="161885"/>
                    <a:pt x="49098" y="162113"/>
                    <a:pt x="49480" y="162418"/>
                  </a:cubicBezTo>
                  <a:lnTo>
                    <a:pt x="165851" y="256590"/>
                  </a:lnTo>
                  <a:cubicBezTo>
                    <a:pt x="168600" y="258802"/>
                    <a:pt x="171883" y="259946"/>
                    <a:pt x="175319" y="259946"/>
                  </a:cubicBezTo>
                  <a:cubicBezTo>
                    <a:pt x="182573" y="259946"/>
                    <a:pt x="190438" y="254227"/>
                    <a:pt x="190438" y="244924"/>
                  </a:cubicBezTo>
                  <a:lnTo>
                    <a:pt x="190438" y="206111"/>
                  </a:lnTo>
                  <a:cubicBezTo>
                    <a:pt x="190438" y="197266"/>
                    <a:pt x="197616" y="190098"/>
                    <a:pt x="206550" y="190098"/>
                  </a:cubicBezTo>
                  <a:lnTo>
                    <a:pt x="456931" y="190098"/>
                  </a:lnTo>
                  <a:cubicBezTo>
                    <a:pt x="465788" y="190098"/>
                    <a:pt x="473042" y="197266"/>
                    <a:pt x="473042" y="206111"/>
                  </a:cubicBezTo>
                  <a:lnTo>
                    <a:pt x="473042" y="229978"/>
                  </a:lnTo>
                  <a:cubicBezTo>
                    <a:pt x="473042" y="235545"/>
                    <a:pt x="475562" y="240730"/>
                    <a:pt x="479915" y="244238"/>
                  </a:cubicBezTo>
                  <a:lnTo>
                    <a:pt x="524279" y="279466"/>
                  </a:lnTo>
                  <a:cubicBezTo>
                    <a:pt x="526952" y="281601"/>
                    <a:pt x="530235" y="282745"/>
                    <a:pt x="533595" y="282745"/>
                  </a:cubicBezTo>
                  <a:cubicBezTo>
                    <a:pt x="540849" y="282745"/>
                    <a:pt x="548714" y="277026"/>
                    <a:pt x="548714" y="267723"/>
                  </a:cubicBezTo>
                  <a:lnTo>
                    <a:pt x="548714" y="129553"/>
                  </a:lnTo>
                  <a:cubicBezTo>
                    <a:pt x="548714" y="121242"/>
                    <a:pt x="541995" y="114532"/>
                    <a:pt x="533671" y="114532"/>
                  </a:cubicBezTo>
                  <a:lnTo>
                    <a:pt x="206550" y="114532"/>
                  </a:lnTo>
                  <a:cubicBezTo>
                    <a:pt x="197616" y="114532"/>
                    <a:pt x="190438" y="107288"/>
                    <a:pt x="190438" y="98442"/>
                  </a:cubicBezTo>
                  <a:lnTo>
                    <a:pt x="190438" y="60621"/>
                  </a:lnTo>
                  <a:cubicBezTo>
                    <a:pt x="190438" y="50708"/>
                    <a:pt x="182115" y="44608"/>
                    <a:pt x="174327" y="44608"/>
                  </a:cubicBezTo>
                  <a:close/>
                  <a:moveTo>
                    <a:pt x="174289" y="44097"/>
                  </a:moveTo>
                  <a:cubicBezTo>
                    <a:pt x="182842" y="44097"/>
                    <a:pt x="190936" y="50806"/>
                    <a:pt x="190936" y="60641"/>
                  </a:cubicBezTo>
                  <a:lnTo>
                    <a:pt x="190936" y="98455"/>
                  </a:lnTo>
                  <a:cubicBezTo>
                    <a:pt x="190936" y="107070"/>
                    <a:pt x="197885" y="114008"/>
                    <a:pt x="206513" y="114008"/>
                  </a:cubicBezTo>
                  <a:lnTo>
                    <a:pt x="533641" y="114008"/>
                  </a:lnTo>
                  <a:cubicBezTo>
                    <a:pt x="542193" y="114008"/>
                    <a:pt x="549218" y="120945"/>
                    <a:pt x="549218" y="129560"/>
                  </a:cubicBezTo>
                  <a:lnTo>
                    <a:pt x="549218" y="267704"/>
                  </a:lnTo>
                  <a:cubicBezTo>
                    <a:pt x="549218" y="276929"/>
                    <a:pt x="541582" y="283257"/>
                    <a:pt x="533564" y="283257"/>
                  </a:cubicBezTo>
                  <a:cubicBezTo>
                    <a:pt x="530281" y="283257"/>
                    <a:pt x="526845" y="282190"/>
                    <a:pt x="523943" y="279826"/>
                  </a:cubicBezTo>
                  <a:lnTo>
                    <a:pt x="479578" y="244604"/>
                  </a:lnTo>
                  <a:cubicBezTo>
                    <a:pt x="475072" y="241021"/>
                    <a:pt x="472476" y="235684"/>
                    <a:pt x="472476" y="229966"/>
                  </a:cubicBezTo>
                  <a:lnTo>
                    <a:pt x="472476" y="206104"/>
                  </a:lnTo>
                  <a:cubicBezTo>
                    <a:pt x="472476" y="197565"/>
                    <a:pt x="465527" y="190551"/>
                    <a:pt x="456899" y="190551"/>
                  </a:cubicBezTo>
                  <a:lnTo>
                    <a:pt x="206513" y="190551"/>
                  </a:lnTo>
                  <a:cubicBezTo>
                    <a:pt x="197885" y="190551"/>
                    <a:pt x="190936" y="197565"/>
                    <a:pt x="190936" y="206104"/>
                  </a:cubicBezTo>
                  <a:lnTo>
                    <a:pt x="190936" y="244909"/>
                  </a:lnTo>
                  <a:cubicBezTo>
                    <a:pt x="190936" y="254134"/>
                    <a:pt x="183300" y="260462"/>
                    <a:pt x="175282" y="260462"/>
                  </a:cubicBezTo>
                  <a:cubicBezTo>
                    <a:pt x="171922" y="260462"/>
                    <a:pt x="168486" y="259394"/>
                    <a:pt x="165508" y="256955"/>
                  </a:cubicBezTo>
                  <a:lnTo>
                    <a:pt x="49058" y="162800"/>
                  </a:lnTo>
                  <a:cubicBezTo>
                    <a:pt x="48753" y="162495"/>
                    <a:pt x="48371" y="162190"/>
                    <a:pt x="48066" y="161885"/>
                  </a:cubicBezTo>
                  <a:cubicBezTo>
                    <a:pt x="42797" y="156625"/>
                    <a:pt x="42797" y="147934"/>
                    <a:pt x="48142" y="142673"/>
                  </a:cubicBezTo>
                  <a:cubicBezTo>
                    <a:pt x="48448" y="142368"/>
                    <a:pt x="48753" y="142063"/>
                    <a:pt x="49058" y="141835"/>
                  </a:cubicBezTo>
                  <a:lnTo>
                    <a:pt x="163904" y="47833"/>
                  </a:lnTo>
                  <a:cubicBezTo>
                    <a:pt x="167111" y="45241"/>
                    <a:pt x="170777" y="44097"/>
                    <a:pt x="174289" y="44097"/>
                  </a:cubicBezTo>
                  <a:close/>
                  <a:moveTo>
                    <a:pt x="174327" y="43540"/>
                  </a:moveTo>
                  <a:cubicBezTo>
                    <a:pt x="170432" y="43540"/>
                    <a:pt x="166767" y="44913"/>
                    <a:pt x="163636" y="47429"/>
                  </a:cubicBezTo>
                  <a:lnTo>
                    <a:pt x="48793" y="141449"/>
                  </a:lnTo>
                  <a:cubicBezTo>
                    <a:pt x="48411" y="141678"/>
                    <a:pt x="48105" y="141983"/>
                    <a:pt x="47800" y="142288"/>
                  </a:cubicBezTo>
                  <a:cubicBezTo>
                    <a:pt x="42302" y="147778"/>
                    <a:pt x="42226" y="156776"/>
                    <a:pt x="47800" y="162266"/>
                  </a:cubicBezTo>
                  <a:cubicBezTo>
                    <a:pt x="48105" y="162647"/>
                    <a:pt x="48487" y="162876"/>
                    <a:pt x="48793" y="163181"/>
                  </a:cubicBezTo>
                  <a:lnTo>
                    <a:pt x="165240" y="257353"/>
                  </a:lnTo>
                  <a:cubicBezTo>
                    <a:pt x="168141" y="259717"/>
                    <a:pt x="171654" y="261013"/>
                    <a:pt x="175319" y="261013"/>
                  </a:cubicBezTo>
                  <a:cubicBezTo>
                    <a:pt x="183031" y="261013"/>
                    <a:pt x="191431" y="254837"/>
                    <a:pt x="191431" y="244924"/>
                  </a:cubicBezTo>
                  <a:lnTo>
                    <a:pt x="191431" y="206111"/>
                  </a:lnTo>
                  <a:cubicBezTo>
                    <a:pt x="191431" y="197876"/>
                    <a:pt x="198227" y="191089"/>
                    <a:pt x="206550" y="191089"/>
                  </a:cubicBezTo>
                  <a:lnTo>
                    <a:pt x="456931" y="191089"/>
                  </a:lnTo>
                  <a:cubicBezTo>
                    <a:pt x="465254" y="191089"/>
                    <a:pt x="472050" y="197876"/>
                    <a:pt x="472050" y="206111"/>
                  </a:cubicBezTo>
                  <a:lnTo>
                    <a:pt x="472050" y="229978"/>
                  </a:lnTo>
                  <a:cubicBezTo>
                    <a:pt x="472050" y="235850"/>
                    <a:pt x="474646" y="241340"/>
                    <a:pt x="479304" y="245000"/>
                  </a:cubicBezTo>
                  <a:lnTo>
                    <a:pt x="523668" y="280229"/>
                  </a:lnTo>
                  <a:cubicBezTo>
                    <a:pt x="526570" y="282593"/>
                    <a:pt x="530006" y="283813"/>
                    <a:pt x="533595" y="283813"/>
                  </a:cubicBezTo>
                  <a:cubicBezTo>
                    <a:pt x="541384" y="283813"/>
                    <a:pt x="549707" y="277636"/>
                    <a:pt x="549707" y="267723"/>
                  </a:cubicBezTo>
                  <a:lnTo>
                    <a:pt x="549707" y="129553"/>
                  </a:lnTo>
                  <a:cubicBezTo>
                    <a:pt x="549707" y="120708"/>
                    <a:pt x="542529" y="113464"/>
                    <a:pt x="533671" y="113464"/>
                  </a:cubicBezTo>
                  <a:lnTo>
                    <a:pt x="206550" y="113464"/>
                  </a:lnTo>
                  <a:cubicBezTo>
                    <a:pt x="198227" y="113464"/>
                    <a:pt x="191431" y="106754"/>
                    <a:pt x="191431" y="98442"/>
                  </a:cubicBezTo>
                  <a:lnTo>
                    <a:pt x="191431" y="60621"/>
                  </a:lnTo>
                  <a:cubicBezTo>
                    <a:pt x="191431" y="50098"/>
                    <a:pt x="182573" y="43540"/>
                    <a:pt x="174327" y="43540"/>
                  </a:cubicBezTo>
                  <a:close/>
                  <a:moveTo>
                    <a:pt x="174327" y="991"/>
                  </a:moveTo>
                  <a:cubicBezTo>
                    <a:pt x="189675" y="991"/>
                    <a:pt x="204259" y="6786"/>
                    <a:pt x="215408" y="17309"/>
                  </a:cubicBezTo>
                  <a:cubicBezTo>
                    <a:pt x="221211" y="22800"/>
                    <a:pt x="225792" y="29205"/>
                    <a:pt x="228999" y="36449"/>
                  </a:cubicBezTo>
                  <a:cubicBezTo>
                    <a:pt x="232359" y="44074"/>
                    <a:pt x="234039" y="52157"/>
                    <a:pt x="234039" y="60621"/>
                  </a:cubicBezTo>
                  <a:lnTo>
                    <a:pt x="234039" y="70915"/>
                  </a:lnTo>
                  <a:lnTo>
                    <a:pt x="533671" y="70915"/>
                  </a:lnTo>
                  <a:cubicBezTo>
                    <a:pt x="565971" y="70915"/>
                    <a:pt x="592315" y="97222"/>
                    <a:pt x="592315" y="129553"/>
                  </a:cubicBezTo>
                  <a:lnTo>
                    <a:pt x="592315" y="267723"/>
                  </a:lnTo>
                  <a:cubicBezTo>
                    <a:pt x="592315" y="275959"/>
                    <a:pt x="590635" y="283965"/>
                    <a:pt x="587352" y="291438"/>
                  </a:cubicBezTo>
                  <a:cubicBezTo>
                    <a:pt x="584221" y="298529"/>
                    <a:pt x="579716" y="304858"/>
                    <a:pt x="573989" y="310272"/>
                  </a:cubicBezTo>
                  <a:cubicBezTo>
                    <a:pt x="562993" y="320643"/>
                    <a:pt x="548638" y="326285"/>
                    <a:pt x="533595" y="326285"/>
                  </a:cubicBezTo>
                  <a:cubicBezTo>
                    <a:pt x="520461" y="326285"/>
                    <a:pt x="507480" y="321787"/>
                    <a:pt x="497095" y="313551"/>
                  </a:cubicBezTo>
                  <a:lnTo>
                    <a:pt x="452731" y="278323"/>
                  </a:lnTo>
                  <a:cubicBezTo>
                    <a:pt x="445477" y="272527"/>
                    <a:pt x="439597" y="265131"/>
                    <a:pt x="435550" y="256819"/>
                  </a:cubicBezTo>
                  <a:cubicBezTo>
                    <a:pt x="432190" y="249804"/>
                    <a:pt x="430129" y="241950"/>
                    <a:pt x="429594" y="234096"/>
                  </a:cubicBezTo>
                  <a:lnTo>
                    <a:pt x="429518" y="233638"/>
                  </a:lnTo>
                  <a:lnTo>
                    <a:pt x="234039" y="233638"/>
                  </a:lnTo>
                  <a:lnTo>
                    <a:pt x="234039" y="244924"/>
                  </a:lnTo>
                  <a:cubicBezTo>
                    <a:pt x="234039" y="253159"/>
                    <a:pt x="232359" y="261166"/>
                    <a:pt x="229076" y="268638"/>
                  </a:cubicBezTo>
                  <a:cubicBezTo>
                    <a:pt x="225945" y="275730"/>
                    <a:pt x="221440" y="282059"/>
                    <a:pt x="215713" y="287473"/>
                  </a:cubicBezTo>
                  <a:cubicBezTo>
                    <a:pt x="204717" y="297843"/>
                    <a:pt x="190362" y="303562"/>
                    <a:pt x="175319" y="303562"/>
                  </a:cubicBezTo>
                  <a:cubicBezTo>
                    <a:pt x="161956" y="303562"/>
                    <a:pt x="148899" y="298911"/>
                    <a:pt x="138438" y="290447"/>
                  </a:cubicBezTo>
                  <a:lnTo>
                    <a:pt x="21991" y="196275"/>
                  </a:lnTo>
                  <a:cubicBezTo>
                    <a:pt x="20922" y="195436"/>
                    <a:pt x="19394" y="194063"/>
                    <a:pt x="17562" y="192309"/>
                  </a:cubicBezTo>
                  <a:cubicBezTo>
                    <a:pt x="-4506" y="170196"/>
                    <a:pt x="-4430" y="134205"/>
                    <a:pt x="17714" y="112168"/>
                  </a:cubicBezTo>
                  <a:cubicBezTo>
                    <a:pt x="19394" y="110490"/>
                    <a:pt x="20845" y="109270"/>
                    <a:pt x="21762" y="108508"/>
                  </a:cubicBezTo>
                  <a:lnTo>
                    <a:pt x="136605" y="14564"/>
                  </a:lnTo>
                  <a:cubicBezTo>
                    <a:pt x="147296" y="5795"/>
                    <a:pt x="160658" y="991"/>
                    <a:pt x="174327" y="991"/>
                  </a:cubicBezTo>
                  <a:close/>
                  <a:moveTo>
                    <a:pt x="174289" y="565"/>
                  </a:moveTo>
                  <a:cubicBezTo>
                    <a:pt x="160544" y="565"/>
                    <a:pt x="147029" y="5368"/>
                    <a:pt x="136262" y="14135"/>
                  </a:cubicBezTo>
                  <a:lnTo>
                    <a:pt x="21416" y="108137"/>
                  </a:lnTo>
                  <a:cubicBezTo>
                    <a:pt x="20423" y="108900"/>
                    <a:pt x="18973" y="110120"/>
                    <a:pt x="17293" y="111797"/>
                  </a:cubicBezTo>
                  <a:cubicBezTo>
                    <a:pt x="-5005" y="134058"/>
                    <a:pt x="-5081" y="170348"/>
                    <a:pt x="17216" y="192686"/>
                  </a:cubicBezTo>
                  <a:cubicBezTo>
                    <a:pt x="18973" y="194439"/>
                    <a:pt x="20576" y="195811"/>
                    <a:pt x="21645" y="196650"/>
                  </a:cubicBezTo>
                  <a:lnTo>
                    <a:pt x="138095" y="290805"/>
                  </a:lnTo>
                  <a:cubicBezTo>
                    <a:pt x="148632" y="299343"/>
                    <a:pt x="161843" y="303994"/>
                    <a:pt x="175282" y="303994"/>
                  </a:cubicBezTo>
                  <a:cubicBezTo>
                    <a:pt x="190478" y="303994"/>
                    <a:pt x="204986" y="298276"/>
                    <a:pt x="216058" y="287831"/>
                  </a:cubicBezTo>
                  <a:cubicBezTo>
                    <a:pt x="221785" y="282418"/>
                    <a:pt x="226291" y="276014"/>
                    <a:pt x="229498" y="268848"/>
                  </a:cubicBezTo>
                  <a:cubicBezTo>
                    <a:pt x="232858" y="261300"/>
                    <a:pt x="234538" y="253219"/>
                    <a:pt x="234538" y="244909"/>
                  </a:cubicBezTo>
                  <a:lnTo>
                    <a:pt x="234538" y="234159"/>
                  </a:lnTo>
                  <a:lnTo>
                    <a:pt x="429027" y="234159"/>
                  </a:lnTo>
                  <a:cubicBezTo>
                    <a:pt x="429562" y="242012"/>
                    <a:pt x="431623" y="249864"/>
                    <a:pt x="435060" y="257031"/>
                  </a:cubicBezTo>
                  <a:cubicBezTo>
                    <a:pt x="439107" y="265417"/>
                    <a:pt x="445139" y="272888"/>
                    <a:pt x="452393" y="278683"/>
                  </a:cubicBezTo>
                  <a:lnTo>
                    <a:pt x="496759" y="313905"/>
                  </a:lnTo>
                  <a:cubicBezTo>
                    <a:pt x="507220" y="322215"/>
                    <a:pt x="520278" y="326789"/>
                    <a:pt x="533564" y="326789"/>
                  </a:cubicBezTo>
                  <a:cubicBezTo>
                    <a:pt x="548760" y="326789"/>
                    <a:pt x="563269" y="321071"/>
                    <a:pt x="574341" y="310550"/>
                  </a:cubicBezTo>
                  <a:cubicBezTo>
                    <a:pt x="580068" y="305137"/>
                    <a:pt x="584573" y="298810"/>
                    <a:pt x="587780" y="291567"/>
                  </a:cubicBezTo>
                  <a:cubicBezTo>
                    <a:pt x="591140" y="284019"/>
                    <a:pt x="592820" y="276014"/>
                    <a:pt x="592820" y="267704"/>
                  </a:cubicBezTo>
                  <a:lnTo>
                    <a:pt x="592820" y="129560"/>
                  </a:lnTo>
                  <a:cubicBezTo>
                    <a:pt x="592820" y="97007"/>
                    <a:pt x="566247" y="70476"/>
                    <a:pt x="533641" y="70476"/>
                  </a:cubicBezTo>
                  <a:lnTo>
                    <a:pt x="234538" y="70476"/>
                  </a:lnTo>
                  <a:lnTo>
                    <a:pt x="234538" y="60641"/>
                  </a:lnTo>
                  <a:cubicBezTo>
                    <a:pt x="234538" y="52102"/>
                    <a:pt x="232781" y="43945"/>
                    <a:pt x="229421" y="36321"/>
                  </a:cubicBezTo>
                  <a:cubicBezTo>
                    <a:pt x="226138" y="29002"/>
                    <a:pt x="221556" y="22522"/>
                    <a:pt x="215753" y="16956"/>
                  </a:cubicBezTo>
                  <a:cubicBezTo>
                    <a:pt x="204452" y="6359"/>
                    <a:pt x="189790" y="565"/>
                    <a:pt x="174289" y="565"/>
                  </a:cubicBezTo>
                  <a:close/>
                  <a:moveTo>
                    <a:pt x="174327" y="0"/>
                  </a:moveTo>
                  <a:cubicBezTo>
                    <a:pt x="189904" y="0"/>
                    <a:pt x="204794" y="5871"/>
                    <a:pt x="216095" y="16623"/>
                  </a:cubicBezTo>
                  <a:cubicBezTo>
                    <a:pt x="221974" y="22113"/>
                    <a:pt x="226632" y="28671"/>
                    <a:pt x="229916" y="36068"/>
                  </a:cubicBezTo>
                  <a:cubicBezTo>
                    <a:pt x="233352" y="43769"/>
                    <a:pt x="235108" y="52081"/>
                    <a:pt x="235108" y="60621"/>
                  </a:cubicBezTo>
                  <a:lnTo>
                    <a:pt x="235108" y="69924"/>
                  </a:lnTo>
                  <a:lnTo>
                    <a:pt x="533671" y="69924"/>
                  </a:lnTo>
                  <a:cubicBezTo>
                    <a:pt x="566582" y="69924"/>
                    <a:pt x="593384" y="96688"/>
                    <a:pt x="593384" y="129553"/>
                  </a:cubicBezTo>
                  <a:lnTo>
                    <a:pt x="593384" y="267723"/>
                  </a:lnTo>
                  <a:cubicBezTo>
                    <a:pt x="593384" y="276111"/>
                    <a:pt x="591628" y="284194"/>
                    <a:pt x="588268" y="291819"/>
                  </a:cubicBezTo>
                  <a:cubicBezTo>
                    <a:pt x="585061" y="299063"/>
                    <a:pt x="580479" y="305545"/>
                    <a:pt x="574752" y="310959"/>
                  </a:cubicBezTo>
                  <a:cubicBezTo>
                    <a:pt x="563528" y="321558"/>
                    <a:pt x="548943" y="327353"/>
                    <a:pt x="533595" y="327353"/>
                  </a:cubicBezTo>
                  <a:cubicBezTo>
                    <a:pt x="520232" y="327353"/>
                    <a:pt x="507022" y="322702"/>
                    <a:pt x="496485" y="314314"/>
                  </a:cubicBezTo>
                  <a:lnTo>
                    <a:pt x="452120" y="279085"/>
                  </a:lnTo>
                  <a:cubicBezTo>
                    <a:pt x="444790" y="273290"/>
                    <a:pt x="438757" y="265665"/>
                    <a:pt x="434634" y="257277"/>
                  </a:cubicBezTo>
                  <a:cubicBezTo>
                    <a:pt x="431274" y="250261"/>
                    <a:pt x="429136" y="242407"/>
                    <a:pt x="428602" y="234630"/>
                  </a:cubicBezTo>
                  <a:lnTo>
                    <a:pt x="235108" y="234630"/>
                  </a:lnTo>
                  <a:lnTo>
                    <a:pt x="235108" y="244924"/>
                  </a:lnTo>
                  <a:cubicBezTo>
                    <a:pt x="235108" y="253312"/>
                    <a:pt x="233352" y="261394"/>
                    <a:pt x="229992" y="269020"/>
                  </a:cubicBezTo>
                  <a:cubicBezTo>
                    <a:pt x="226785" y="276264"/>
                    <a:pt x="222204" y="282745"/>
                    <a:pt x="216400" y="288235"/>
                  </a:cubicBezTo>
                  <a:cubicBezTo>
                    <a:pt x="205252" y="298758"/>
                    <a:pt x="190667" y="304553"/>
                    <a:pt x="175319" y="304553"/>
                  </a:cubicBezTo>
                  <a:cubicBezTo>
                    <a:pt x="161727" y="304553"/>
                    <a:pt x="148441" y="299826"/>
                    <a:pt x="137827" y="291209"/>
                  </a:cubicBezTo>
                  <a:lnTo>
                    <a:pt x="21380" y="197037"/>
                  </a:lnTo>
                  <a:cubicBezTo>
                    <a:pt x="20311" y="196198"/>
                    <a:pt x="18707" y="194826"/>
                    <a:pt x="16875" y="192996"/>
                  </a:cubicBezTo>
                  <a:cubicBezTo>
                    <a:pt x="-5575" y="170501"/>
                    <a:pt x="-5575" y="133900"/>
                    <a:pt x="17027" y="111405"/>
                  </a:cubicBezTo>
                  <a:cubicBezTo>
                    <a:pt x="18707" y="109804"/>
                    <a:pt x="20158" y="108508"/>
                    <a:pt x="21151" y="107745"/>
                  </a:cubicBezTo>
                  <a:lnTo>
                    <a:pt x="135994" y="13725"/>
                  </a:lnTo>
                  <a:cubicBezTo>
                    <a:pt x="146837" y="4880"/>
                    <a:pt x="160429" y="0"/>
                    <a:pt x="174327" y="0"/>
                  </a:cubicBezTo>
                  <a:close/>
                </a:path>
              </a:pathLst>
            </a:custGeom>
            <a:solidFill>
              <a:sysClr val="window" lastClr="FFFFFF"/>
            </a:solidFill>
            <a:ln w="12700" cap="flat" cmpd="sng" algn="ctr">
              <a:noFill/>
              <a:prstDash val="solid"/>
              <a:miter lim="800000"/>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474548"/>
                </a:solidFill>
                <a:effectLst/>
                <a:uLnTx/>
                <a:uFillTx/>
                <a:cs typeface="+mn-ea"/>
                <a:sym typeface="+mn-lt"/>
              </a:endParaRPr>
            </a:p>
          </p:txBody>
        </p:sp>
        <p:sp>
          <p:nvSpPr>
            <p:cNvPr id="38" name="矩形 37"/>
            <p:cNvSpPr/>
            <p:nvPr/>
          </p:nvSpPr>
          <p:spPr>
            <a:xfrm>
              <a:off x="2424" y="6812"/>
              <a:ext cx="5657" cy="1173"/>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5000"/>
                </a:lnSpc>
                <a:spcBef>
                  <a:spcPts val="0"/>
                </a:spcBef>
                <a:spcAft>
                  <a:spcPts val="0"/>
                </a:spcAft>
                <a:buClrTx/>
                <a:buSzTx/>
                <a:buFontTx/>
                <a:buNone/>
                <a:defRPr/>
              </a:pPr>
              <a:r>
                <a:rPr kumimoji="0" lang="en-US" altLang="zh-CN" sz="19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lt"/>
                </a:rPr>
                <a:t>1）</a:t>
              </a:r>
              <a:r>
                <a:rPr kumimoji="0" lang="zh-CN" altLang="en-US" sz="19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lt"/>
                </a:rPr>
                <a:t>生物原料</a:t>
              </a:r>
              <a:endParaRPr kumimoji="0" lang="zh-CN" altLang="en-US" sz="19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lt"/>
              </a:endParaRPr>
            </a:p>
            <a:p>
              <a:pPr marL="0" marR="0" lvl="0" indent="0" algn="l" defTabSz="914400" rtl="0" eaLnBrk="1" fontAlgn="auto" latinLnBrk="0" hangingPunct="1">
                <a:lnSpc>
                  <a:spcPct val="125000"/>
                </a:lnSpc>
                <a:spcBef>
                  <a:spcPts val="0"/>
                </a:spcBef>
                <a:spcAft>
                  <a:spcPts val="0"/>
                </a:spcAft>
                <a:buClrTx/>
                <a:buSzTx/>
                <a:buFontTx/>
                <a:buNone/>
                <a:defRPr/>
              </a:pPr>
              <a:r>
                <a:rPr kumimoji="0" lang="zh-CN" altLang="en-US" sz="1500" b="1" i="0" u="none" strike="noStrike" kern="1200" cap="none" spc="0" normalizeH="0" baseline="0" noProof="0" dirty="0">
                  <a:ln>
                    <a:noFill/>
                  </a:ln>
                  <a:solidFill>
                    <a:srgbClr val="474548"/>
                  </a:solidFill>
                  <a:effectLst/>
                  <a:uLnTx/>
                  <a:uFillTx/>
                  <a:latin typeface="微软雅黑" panose="020B0503020204020204" charset="-122"/>
                  <a:ea typeface="微软雅黑" panose="020B0503020204020204" charset="-122"/>
                  <a:cs typeface="微软雅黑" panose="020B0503020204020204" charset="-122"/>
                  <a:sym typeface="+mn-lt"/>
                </a:rPr>
                <a:t>研发和生物制造的基础资源</a:t>
              </a:r>
              <a:endParaRPr kumimoji="0" lang="zh-CN" altLang="en-US" sz="1500" b="1" i="0" u="none" strike="noStrike" kern="1200" cap="none" spc="0" normalizeH="0" baseline="0" noProof="0" dirty="0">
                <a:ln>
                  <a:noFill/>
                </a:ln>
                <a:solidFill>
                  <a:srgbClr val="474548"/>
                </a:solidFill>
                <a:effectLst/>
                <a:uLnTx/>
                <a:uFillTx/>
                <a:latin typeface="微软雅黑" panose="020B0503020204020204" charset="-122"/>
                <a:ea typeface="微软雅黑" panose="020B0503020204020204" charset="-122"/>
                <a:cs typeface="微软雅黑" panose="020B0503020204020204" charset="-122"/>
                <a:sym typeface="+mn-lt"/>
              </a:endParaRPr>
            </a:p>
          </p:txBody>
        </p:sp>
      </p:grpSp>
      <p:pic>
        <p:nvPicPr>
          <p:cNvPr id="17" name="图片 16" descr="q1-highlight-2019"/>
          <p:cNvPicPr>
            <a:picLocks noChangeAspect="1"/>
          </p:cNvPicPr>
          <p:nvPr/>
        </p:nvPicPr>
        <p:blipFill>
          <a:blip r:embed="rId4"/>
          <a:srcRect l="210" r="1760"/>
          <a:stretch>
            <a:fillRect/>
          </a:stretch>
        </p:blipFill>
        <p:spPr>
          <a:xfrm>
            <a:off x="1370330" y="1457325"/>
            <a:ext cx="4380230" cy="2513330"/>
          </a:xfrm>
          <a:prstGeom prst="rect">
            <a:avLst/>
          </a:prstGeom>
          <a:effectLst>
            <a:glow rad="101600">
              <a:schemeClr val="accent3">
                <a:satMod val="175000"/>
                <a:alpha val="40000"/>
              </a:schemeClr>
            </a:glow>
          </a:effectLst>
        </p:spPr>
      </p:pic>
      <p:sp>
        <p:nvSpPr>
          <p:cNvPr id="6" name="文本框 5"/>
          <p:cNvSpPr txBox="1"/>
          <p:nvPr/>
        </p:nvSpPr>
        <p:spPr>
          <a:xfrm>
            <a:off x="1370330" y="4919345"/>
            <a:ext cx="4272915" cy="1599565"/>
          </a:xfrm>
          <a:prstGeom prst="rect">
            <a:avLst/>
          </a:prstGeom>
          <a:noFill/>
        </p:spPr>
        <p:txBody>
          <a:bodyPr wrap="square" rtlCol="0">
            <a:spAutoFit/>
          </a:bodyPr>
          <a:p>
            <a:pPr marL="285750" indent="-285750">
              <a:buFont typeface="Wingdings" panose="05000000000000000000" charset="0"/>
              <a:buChar char=""/>
            </a:pPr>
            <a:r>
              <a:rPr lang="zh-CN" altLang="en-US" sz="1400" b="1">
                <a:latin typeface="微软雅黑" panose="020B0503020204020204" charset="-122"/>
                <a:ea typeface="微软雅黑" panose="020B0503020204020204" charset="-122"/>
              </a:rPr>
              <a:t>主要内容</a:t>
            </a:r>
            <a:endParaRPr lang="zh-CN" altLang="en-US" sz="1400" b="1">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400">
                <a:latin typeface="微软雅黑" panose="020B0503020204020204" charset="-122"/>
                <a:ea typeface="微软雅黑" panose="020B0503020204020204" charset="-122"/>
              </a:rPr>
              <a:t>培养基</a:t>
            </a:r>
            <a:endParaRPr lang="zh-CN" altLang="en-US" sz="14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400">
                <a:latin typeface="微软雅黑" panose="020B0503020204020204" charset="-122"/>
                <a:ea typeface="微软雅黑" panose="020B0503020204020204" charset="-122"/>
              </a:rPr>
              <a:t>抗体</a:t>
            </a:r>
            <a:endParaRPr lang="zh-CN" altLang="en-US" sz="14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400">
                <a:latin typeface="微软雅黑" panose="020B0503020204020204" charset="-122"/>
                <a:ea typeface="微软雅黑" panose="020B0503020204020204" charset="-122"/>
              </a:rPr>
              <a:t>酶制剂</a:t>
            </a:r>
            <a:endParaRPr lang="zh-CN" altLang="en-US" sz="14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400">
                <a:latin typeface="微软雅黑" panose="020B0503020204020204" charset="-122"/>
                <a:ea typeface="微软雅黑" panose="020B0503020204020204" charset="-122"/>
              </a:rPr>
              <a:t>细胞株</a:t>
            </a:r>
            <a:endParaRPr lang="zh-CN" altLang="en-US" sz="14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400">
                <a:latin typeface="微软雅黑" panose="020B0503020204020204" charset="-122"/>
                <a:ea typeface="微软雅黑" panose="020B0503020204020204" charset="-122"/>
              </a:rPr>
              <a:t>质粒</a:t>
            </a:r>
            <a:endParaRPr lang="zh-CN" altLang="en-US" sz="1400">
              <a:latin typeface="微软雅黑" panose="020B0503020204020204" charset="-122"/>
              <a:ea typeface="微软雅黑" panose="020B0503020204020204" charset="-122"/>
            </a:endParaRPr>
          </a:p>
          <a:p>
            <a:pPr marL="285750" indent="-285750">
              <a:buFont typeface="Wingdings" panose="05000000000000000000" charset="0"/>
              <a:buChar char=""/>
            </a:pPr>
            <a:r>
              <a:rPr lang="zh-CN" altLang="en-US" sz="1400">
                <a:latin typeface="微软雅黑" panose="020B0503020204020204" charset="-122"/>
                <a:ea typeface="微软雅黑" panose="020B0503020204020204" charset="-122"/>
              </a:rPr>
              <a:t>我国</a:t>
            </a:r>
            <a:r>
              <a:rPr lang="zh-CN" altLang="en-US" sz="1400" b="1">
                <a:solidFill>
                  <a:srgbClr val="0070C0"/>
                </a:solidFill>
                <a:latin typeface="微软雅黑" panose="020B0503020204020204" charset="-122"/>
                <a:ea typeface="微软雅黑" panose="020B0503020204020204" charset="-122"/>
              </a:rPr>
              <a:t>生物原料市场规模</a:t>
            </a:r>
            <a:r>
              <a:rPr lang="zh-CN" altLang="en-US" sz="1400">
                <a:solidFill>
                  <a:schemeClr val="tx1">
                    <a:lumMod val="85000"/>
                    <a:lumOff val="15000"/>
                  </a:schemeClr>
                </a:solidFill>
                <a:latin typeface="微软雅黑" panose="020B0503020204020204" charset="-122"/>
                <a:ea typeface="微软雅黑" panose="020B0503020204020204" charset="-122"/>
              </a:rPr>
              <a:t>（2024年）</a:t>
            </a:r>
            <a:r>
              <a:rPr lang="zh-CN" altLang="en-US" sz="1400" b="1">
                <a:solidFill>
                  <a:srgbClr val="C00000"/>
                </a:solidFill>
                <a:latin typeface="微软雅黑" panose="020B0503020204020204" charset="-122"/>
                <a:ea typeface="微软雅黑" panose="020B0503020204020204" charset="-122"/>
              </a:rPr>
              <a:t>500亿元+</a:t>
            </a:r>
            <a:endParaRPr lang="zh-CN" altLang="en-US" sz="1400" b="1">
              <a:solidFill>
                <a:srgbClr val="C00000"/>
              </a:solidFill>
              <a:latin typeface="微软雅黑" panose="020B0503020204020204" charset="-122"/>
              <a:ea typeface="微软雅黑" panose="020B0503020204020204" charset="-122"/>
            </a:endParaRPr>
          </a:p>
        </p:txBody>
      </p:sp>
      <p:sp>
        <p:nvSpPr>
          <p:cNvPr id="8" name="文本框 7"/>
          <p:cNvSpPr txBox="1"/>
          <p:nvPr/>
        </p:nvSpPr>
        <p:spPr>
          <a:xfrm>
            <a:off x="2959735" y="4919345"/>
            <a:ext cx="2790825" cy="1168400"/>
          </a:xfrm>
          <a:prstGeom prst="rect">
            <a:avLst/>
          </a:prstGeom>
          <a:ln w="28575" cmpd="dbl">
            <a:solidFill>
              <a:schemeClr val="accent1">
                <a:lumMod val="20000"/>
                <a:lumOff val="80000"/>
              </a:schemeClr>
            </a:solidFill>
            <a:prstDash val="solid"/>
          </a:ln>
        </p:spPr>
        <p:txBody>
          <a:bodyPr wrap="square">
            <a:spAutoFit/>
          </a:bodyPr>
          <a:p>
            <a:pPr indent="0" algn="l">
              <a:buClrTx/>
              <a:buSzTx/>
              <a:buFont typeface="Arial" panose="020B0604020202020204" pitchFamily="34" charset="0"/>
              <a:buNone/>
            </a:pPr>
            <a:r>
              <a:rPr lang="zh-CN" altLang="en-US" sz="1400" b="1">
                <a:solidFill>
                  <a:srgbClr val="216BFF"/>
                </a:solidFill>
                <a:latin typeface="微软雅黑" panose="020B0503020204020204" charset="-122"/>
                <a:ea typeface="微软雅黑" panose="020B0503020204020204" charset="-122"/>
              </a:rPr>
              <a:t>产业作用</a:t>
            </a:r>
            <a:endParaRPr lang="zh-CN" altLang="en-US" sz="1400" b="1">
              <a:solidFill>
                <a:srgbClr val="216BFF"/>
              </a:solidFill>
              <a:latin typeface="微软雅黑" panose="020B0503020204020204" charset="-122"/>
              <a:ea typeface="微软雅黑" panose="020B0503020204020204" charset="-122"/>
            </a:endParaRPr>
          </a:p>
          <a:p>
            <a:pPr marL="285750" indent="-285750" algn="l">
              <a:buClrTx/>
              <a:buSzTx/>
              <a:buFont typeface="Arial" panose="020B0604020202020204" pitchFamily="34" charset="0"/>
              <a:buChar char="•"/>
            </a:pPr>
            <a:r>
              <a:rPr lang="zh-CN" altLang="en-US" sz="1400">
                <a:solidFill>
                  <a:srgbClr val="0070C0"/>
                </a:solidFill>
                <a:latin typeface="微软雅黑" panose="020B0503020204020204" charset="-122"/>
                <a:ea typeface="微软雅黑" panose="020B0503020204020204" charset="-122"/>
              </a:rPr>
              <a:t>为创新药研发、IVD诊断、细胞治疗及基因治疗提供核心原材料，是生命</a:t>
            </a:r>
            <a:r>
              <a:rPr lang="zh-CN" altLang="en-US" sz="14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健康</a:t>
            </a:r>
            <a:r>
              <a:rPr lang="zh-CN" altLang="en-US" sz="1400">
                <a:solidFill>
                  <a:srgbClr val="0070C0"/>
                </a:solidFill>
                <a:latin typeface="微软雅黑" panose="020B0503020204020204" charset="-122"/>
                <a:ea typeface="微软雅黑" panose="020B0503020204020204" charset="-122"/>
              </a:rPr>
              <a:t>创新的重要基础</a:t>
            </a:r>
            <a:endParaRPr lang="zh-CN" altLang="en-US" sz="1400">
              <a:solidFill>
                <a:srgbClr val="0070C0"/>
              </a:solidFill>
              <a:latin typeface="微软雅黑" panose="020B0503020204020204" charset="-122"/>
              <a:ea typeface="微软雅黑" panose="020B0503020204020204" charset="-122"/>
            </a:endParaRPr>
          </a:p>
        </p:txBody>
      </p:sp>
      <p:sp>
        <p:nvSpPr>
          <p:cNvPr id="10" name="矩形 9"/>
          <p:cNvSpPr/>
          <p:nvPr/>
        </p:nvSpPr>
        <p:spPr>
          <a:xfrm>
            <a:off x="7088505" y="1355725"/>
            <a:ext cx="3592195" cy="744855"/>
          </a:xfrm>
          <a:prstGeom prst="rect">
            <a:avLst/>
          </a:prstGeom>
        </p:spPr>
        <p:txBody>
          <a:bodyPr wrap="square">
            <a:spAutoFit/>
            <a:scene3d>
              <a:camera prst="orthographicFront"/>
              <a:lightRig rig="threePt" dir="t"/>
            </a:scene3d>
            <a:sp3d contourW="12700"/>
          </a:bodyPr>
          <a:p>
            <a:pPr marL="0" marR="0" lvl="0" indent="0" algn="l" defTabSz="914400" rtl="0" eaLnBrk="1" fontAlgn="auto" latinLnBrk="0" hangingPunct="1">
              <a:lnSpc>
                <a:spcPct val="125000"/>
              </a:lnSpc>
              <a:spcBef>
                <a:spcPts val="0"/>
              </a:spcBef>
              <a:spcAft>
                <a:spcPts val="0"/>
              </a:spcAft>
              <a:buClrTx/>
              <a:buSzTx/>
              <a:buFontTx/>
              <a:buNone/>
              <a:defRPr/>
            </a:pPr>
            <a:r>
              <a:rPr kumimoji="0" lang="en-US" altLang="zh-CN" sz="19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lt"/>
              </a:rPr>
              <a:t>2）</a:t>
            </a:r>
            <a:r>
              <a:rPr kumimoji="0" lang="zh-CN" altLang="en-US" sz="19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lt"/>
              </a:rPr>
              <a:t>科研仪器</a:t>
            </a:r>
            <a:endParaRPr kumimoji="0" lang="zh-CN" altLang="en-US" sz="19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lt"/>
            </a:endParaRPr>
          </a:p>
          <a:p>
            <a:pPr marL="0" marR="0" lvl="0" indent="0" algn="l" defTabSz="914400" rtl="0" eaLnBrk="1" fontAlgn="auto" latinLnBrk="0" hangingPunct="1">
              <a:lnSpc>
                <a:spcPct val="125000"/>
              </a:lnSpc>
              <a:spcBef>
                <a:spcPts val="0"/>
              </a:spcBef>
              <a:spcAft>
                <a:spcPts val="0"/>
              </a:spcAft>
              <a:buClrTx/>
              <a:buSzTx/>
              <a:buFontTx/>
              <a:buNone/>
              <a:defRPr/>
            </a:pPr>
            <a:r>
              <a:rPr kumimoji="0" lang="zh-CN" altLang="en-US" sz="1500" b="1" i="0" u="none" strike="noStrike" kern="1200" cap="none" spc="0" normalizeH="0" baseline="0" noProof="0" dirty="0">
                <a:ln>
                  <a:noFill/>
                </a:ln>
                <a:solidFill>
                  <a:srgbClr val="474548"/>
                </a:solidFill>
                <a:effectLst/>
                <a:uLnTx/>
                <a:uFillTx/>
                <a:latin typeface="微软雅黑" panose="020B0503020204020204" charset="-122"/>
                <a:ea typeface="微软雅黑" panose="020B0503020204020204" charset="-122"/>
                <a:cs typeface="微软雅黑" panose="020B0503020204020204" charset="-122"/>
                <a:sym typeface="+mn-lt"/>
              </a:rPr>
              <a:t>研究和产业创新的重要基础设施</a:t>
            </a:r>
            <a:endParaRPr kumimoji="0" lang="zh-CN" altLang="en-US" sz="1500" b="1" i="0" u="none" strike="noStrike" kern="1200" cap="none" spc="0" normalizeH="0" baseline="0" noProof="0" dirty="0">
              <a:ln>
                <a:noFill/>
              </a:ln>
              <a:solidFill>
                <a:srgbClr val="474548"/>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11" name="文本框 10"/>
          <p:cNvSpPr txBox="1"/>
          <p:nvPr/>
        </p:nvSpPr>
        <p:spPr>
          <a:xfrm>
            <a:off x="6966585" y="2197100"/>
            <a:ext cx="4380230" cy="1599565"/>
          </a:xfrm>
          <a:prstGeom prst="rect">
            <a:avLst/>
          </a:prstGeom>
          <a:noFill/>
        </p:spPr>
        <p:txBody>
          <a:bodyPr wrap="square" rtlCol="0">
            <a:spAutoFit/>
          </a:bodyPr>
          <a:p>
            <a:pPr marL="285750" indent="-285750">
              <a:buFont typeface="Wingdings" panose="05000000000000000000" charset="0"/>
              <a:buChar char=""/>
            </a:pPr>
            <a:r>
              <a:rPr lang="zh-CN" altLang="en-US" sz="1400" b="1">
                <a:latin typeface="微软雅黑" panose="020B0503020204020204" charset="-122"/>
                <a:ea typeface="微软雅黑" panose="020B0503020204020204" charset="-122"/>
              </a:rPr>
              <a:t>主要内容</a:t>
            </a:r>
            <a:endParaRPr lang="zh-CN" altLang="en-US" sz="1400" b="1">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400">
                <a:latin typeface="微软雅黑" panose="020B0503020204020204" charset="-122"/>
                <a:ea typeface="微软雅黑" panose="020B0503020204020204" charset="-122"/>
              </a:rPr>
              <a:t>基因测序仪</a:t>
            </a:r>
            <a:endParaRPr lang="zh-CN" altLang="en-US" sz="14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400">
                <a:latin typeface="微软雅黑" panose="020B0503020204020204" charset="-122"/>
                <a:ea typeface="微软雅黑" panose="020B0503020204020204" charset="-122"/>
              </a:rPr>
              <a:t>PCR仪</a:t>
            </a:r>
            <a:endParaRPr lang="zh-CN" altLang="en-US" sz="14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400">
                <a:latin typeface="微软雅黑" panose="020B0503020204020204" charset="-122"/>
                <a:ea typeface="微软雅黑" panose="020B0503020204020204" charset="-122"/>
              </a:rPr>
              <a:t>流式细胞仪</a:t>
            </a:r>
            <a:endParaRPr lang="zh-CN" altLang="en-US" sz="14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400">
                <a:latin typeface="微软雅黑" panose="020B0503020204020204" charset="-122"/>
                <a:ea typeface="微软雅黑" panose="020B0503020204020204" charset="-122"/>
              </a:rPr>
              <a:t>质谱仪</a:t>
            </a:r>
            <a:endParaRPr lang="zh-CN" altLang="en-US" sz="14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400">
                <a:latin typeface="微软雅黑" panose="020B0503020204020204" charset="-122"/>
                <a:ea typeface="微软雅黑" panose="020B0503020204020204" charset="-122"/>
              </a:rPr>
              <a:t>显微成像设备</a:t>
            </a:r>
            <a:endParaRPr lang="zh-CN" altLang="en-US" sz="1400">
              <a:latin typeface="微软雅黑" panose="020B0503020204020204" charset="-122"/>
              <a:ea typeface="微软雅黑" panose="020B0503020204020204" charset="-122"/>
            </a:endParaRPr>
          </a:p>
          <a:p>
            <a:pPr marL="285750" indent="-285750">
              <a:buFont typeface="Wingdings" panose="05000000000000000000" charset="0"/>
              <a:buChar char=""/>
            </a:pPr>
            <a:r>
              <a:rPr lang="zh-CN" altLang="en-US" sz="1400">
                <a:latin typeface="微软雅黑" panose="020B0503020204020204" charset="-122"/>
                <a:ea typeface="微软雅黑" panose="020B0503020204020204" charset="-122"/>
                <a:sym typeface="+mn-ea"/>
              </a:rPr>
              <a:t>我国</a:t>
            </a:r>
            <a:r>
              <a:rPr lang="zh-CN" altLang="en-US" sz="1400" b="1">
                <a:solidFill>
                  <a:srgbClr val="0070C0"/>
                </a:solidFill>
                <a:latin typeface="微软雅黑" panose="020B0503020204020204" charset="-122"/>
                <a:ea typeface="微软雅黑" panose="020B0503020204020204" charset="-122"/>
                <a:sym typeface="+mn-ea"/>
              </a:rPr>
              <a:t>科研仪器市场规模</a:t>
            </a:r>
            <a:r>
              <a:rPr lang="en-US" altLang="zh-CN" sz="1400" b="1">
                <a:solidFill>
                  <a:srgbClr val="0070C0"/>
                </a:solidFill>
                <a:latin typeface="微软雅黑" panose="020B0503020204020204" charset="-122"/>
                <a:ea typeface="微软雅黑" panose="020B0503020204020204" charset="-122"/>
                <a:sym typeface="+mn-ea"/>
              </a:rPr>
              <a:t> </a:t>
            </a:r>
            <a:r>
              <a:rPr lang="zh-CN" altLang="en-US" sz="1400" b="1">
                <a:solidFill>
                  <a:srgbClr val="C00000"/>
                </a:solidFill>
                <a:latin typeface="微软雅黑" panose="020B0503020204020204" charset="-122"/>
                <a:ea typeface="微软雅黑" panose="020B0503020204020204" charset="-122"/>
                <a:sym typeface="+mn-ea"/>
              </a:rPr>
              <a:t>1200亿元+</a:t>
            </a:r>
            <a:endParaRPr lang="zh-CN" altLang="en-US" sz="1400" b="1">
              <a:solidFill>
                <a:srgbClr val="C00000"/>
              </a:solidFill>
              <a:latin typeface="微软雅黑" panose="020B0503020204020204" charset="-122"/>
              <a:ea typeface="微软雅黑" panose="020B0503020204020204" charset="-122"/>
              <a:sym typeface="+mn-ea"/>
            </a:endParaRPr>
          </a:p>
        </p:txBody>
      </p:sp>
      <p:sp>
        <p:nvSpPr>
          <p:cNvPr id="12" name="文本框 11"/>
          <p:cNvSpPr txBox="1"/>
          <p:nvPr/>
        </p:nvSpPr>
        <p:spPr>
          <a:xfrm>
            <a:off x="8778875" y="2336165"/>
            <a:ext cx="2790825" cy="953135"/>
          </a:xfrm>
          <a:prstGeom prst="rect">
            <a:avLst/>
          </a:prstGeom>
          <a:ln w="28575" cmpd="dbl">
            <a:solidFill>
              <a:schemeClr val="accent1">
                <a:lumMod val="20000"/>
                <a:lumOff val="80000"/>
              </a:schemeClr>
            </a:solidFill>
            <a:prstDash val="solid"/>
          </a:ln>
        </p:spPr>
        <p:txBody>
          <a:bodyPr wrap="square">
            <a:spAutoFit/>
          </a:bodyPr>
          <a:p>
            <a:pPr indent="0" algn="l">
              <a:buClrTx/>
              <a:buSzTx/>
              <a:buFont typeface="Arial" panose="020B0604020202020204" pitchFamily="34" charset="0"/>
              <a:buNone/>
            </a:pPr>
            <a:r>
              <a:rPr lang="zh-CN" altLang="en-US" sz="1400" b="1">
                <a:solidFill>
                  <a:srgbClr val="216BFF"/>
                </a:solidFill>
                <a:latin typeface="微软雅黑" panose="020B0503020204020204" charset="-122"/>
                <a:ea typeface="微软雅黑" panose="020B0503020204020204" charset="-122"/>
              </a:rPr>
              <a:t>产业作用</a:t>
            </a:r>
            <a:endParaRPr lang="zh-CN" altLang="en-US" sz="1400" b="1">
              <a:solidFill>
                <a:srgbClr val="216BFF"/>
              </a:solidFill>
              <a:latin typeface="微软雅黑" panose="020B0503020204020204" charset="-122"/>
              <a:ea typeface="微软雅黑" panose="020B0503020204020204" charset="-122"/>
            </a:endParaRPr>
          </a:p>
          <a:p>
            <a:pPr marL="285750" indent="-285750" algn="l">
              <a:buClrTx/>
              <a:buSzTx/>
              <a:buFont typeface="Arial" panose="020B0604020202020204" pitchFamily="34" charset="0"/>
              <a:buChar char="•"/>
            </a:pPr>
            <a:r>
              <a:rPr lang="zh-CN" altLang="en-US" sz="1400">
                <a:solidFill>
                  <a:srgbClr val="0070C0"/>
                </a:solidFill>
                <a:latin typeface="微软雅黑" panose="020B0503020204020204" charset="-122"/>
                <a:ea typeface="微软雅黑" panose="020B0503020204020204" charset="-122"/>
              </a:rPr>
              <a:t>支撑基础科研、药物筛选、临床检测和精准医疗发展，决定研发效率和创新能力</a:t>
            </a:r>
            <a:endParaRPr lang="zh-CN" altLang="en-US" sz="1400">
              <a:solidFill>
                <a:srgbClr val="0070C0"/>
              </a:solidFill>
              <a:latin typeface="微软雅黑" panose="020B0503020204020204" charset="-122"/>
              <a:ea typeface="微软雅黑" panose="020B0503020204020204" charset="-122"/>
            </a:endParaRPr>
          </a:p>
        </p:txBody>
      </p:sp>
      <p:sp>
        <p:nvSpPr>
          <p:cNvPr id="13" name="îŝḷîḓé-Rectangle 14"/>
          <p:cNvSpPr/>
          <p:nvPr/>
        </p:nvSpPr>
        <p:spPr>
          <a:xfrm>
            <a:off x="6584315" y="3922395"/>
            <a:ext cx="504190" cy="504190"/>
          </a:xfrm>
          <a:prstGeom prst="rect">
            <a:avLst/>
          </a:prstGeom>
          <a:solidFill>
            <a:srgbClr val="4472C4"/>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474548"/>
              </a:solidFill>
              <a:effectLst/>
              <a:uLnTx/>
              <a:uFillTx/>
              <a:cs typeface="+mn-ea"/>
              <a:sym typeface="+mn-lt"/>
            </a:endParaRPr>
          </a:p>
        </p:txBody>
      </p:sp>
      <p:sp>
        <p:nvSpPr>
          <p:cNvPr id="14" name="îŝḷîḓé-Rectangle 14"/>
          <p:cNvSpPr/>
          <p:nvPr/>
        </p:nvSpPr>
        <p:spPr>
          <a:xfrm>
            <a:off x="6702425" y="4041140"/>
            <a:ext cx="267970" cy="26543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ysClr val="window" lastClr="FFFFFF"/>
          </a:solidFill>
          <a:ln w="12700" cap="flat" cmpd="sng" algn="ctr">
            <a:noFill/>
            <a:prstDash val="solid"/>
            <a:miter lim="800000"/>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474548"/>
              </a:solidFill>
              <a:effectLst/>
              <a:uLnTx/>
              <a:uFillTx/>
              <a:cs typeface="+mn-ea"/>
              <a:sym typeface="+mn-lt"/>
            </a:endParaRPr>
          </a:p>
        </p:txBody>
      </p:sp>
      <p:sp>
        <p:nvSpPr>
          <p:cNvPr id="15" name="矩形 14"/>
          <p:cNvSpPr/>
          <p:nvPr/>
        </p:nvSpPr>
        <p:spPr>
          <a:xfrm>
            <a:off x="7215505" y="3893185"/>
            <a:ext cx="4272915" cy="744855"/>
          </a:xfrm>
          <a:prstGeom prst="rect">
            <a:avLst/>
          </a:prstGeom>
        </p:spPr>
        <p:txBody>
          <a:bodyPr wrap="square">
            <a:spAutoFit/>
            <a:scene3d>
              <a:camera prst="orthographicFront"/>
              <a:lightRig rig="threePt" dir="t"/>
            </a:scene3d>
            <a:sp3d contourW="12700"/>
          </a:bodyPr>
          <a:p>
            <a:pPr marL="0" marR="0" lvl="0" indent="0" algn="l" defTabSz="914400" rtl="0" eaLnBrk="1" fontAlgn="auto" latinLnBrk="0" hangingPunct="1">
              <a:lnSpc>
                <a:spcPct val="125000"/>
              </a:lnSpc>
              <a:spcBef>
                <a:spcPts val="0"/>
              </a:spcBef>
              <a:spcAft>
                <a:spcPts val="0"/>
              </a:spcAft>
              <a:buClrTx/>
              <a:buSzTx/>
              <a:buFontTx/>
              <a:buNone/>
              <a:defRPr/>
            </a:pPr>
            <a:r>
              <a:rPr kumimoji="0" lang="en-US" altLang="zh-CN" sz="19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lt"/>
              </a:rPr>
              <a:t>3）</a:t>
            </a:r>
            <a:r>
              <a:rPr kumimoji="0" lang="zh-CN" altLang="en-US" sz="19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lt"/>
              </a:rPr>
              <a:t>CRO/CDMO</a:t>
            </a:r>
            <a:endParaRPr kumimoji="0" lang="zh-CN" altLang="en-US" sz="19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lt"/>
            </a:endParaRPr>
          </a:p>
          <a:p>
            <a:pPr marL="0" marR="0" lvl="0" indent="0" algn="l" defTabSz="914400" rtl="0" eaLnBrk="1" fontAlgn="auto" latinLnBrk="0" hangingPunct="1">
              <a:lnSpc>
                <a:spcPct val="125000"/>
              </a:lnSpc>
              <a:spcBef>
                <a:spcPts val="0"/>
              </a:spcBef>
              <a:spcAft>
                <a:spcPts val="0"/>
              </a:spcAft>
              <a:buClrTx/>
              <a:buSzTx/>
              <a:buFontTx/>
              <a:buNone/>
              <a:defRPr/>
            </a:pPr>
            <a:r>
              <a:rPr kumimoji="0" lang="zh-CN" altLang="en-US" sz="1500" b="1" i="0" u="none" strike="noStrike" kern="1200" cap="none" spc="0" normalizeH="0" baseline="0" noProof="0" dirty="0">
                <a:ln>
                  <a:noFill/>
                </a:ln>
                <a:solidFill>
                  <a:srgbClr val="474548"/>
                </a:solidFill>
                <a:effectLst/>
                <a:uLnTx/>
                <a:uFillTx/>
                <a:latin typeface="微软雅黑" panose="020B0503020204020204" charset="-122"/>
                <a:ea typeface="微软雅黑" panose="020B0503020204020204" charset="-122"/>
                <a:cs typeface="微软雅黑" panose="020B0503020204020204" charset="-122"/>
                <a:sym typeface="+mn-lt"/>
              </a:rPr>
              <a:t>连接研发创新与产业化落地的重要服务平台</a:t>
            </a:r>
            <a:endParaRPr kumimoji="0" lang="zh-CN" altLang="en-US" sz="1500" b="1" i="0" u="none" strike="noStrike" kern="1200" cap="none" spc="0" normalizeH="0" baseline="0" noProof="0" dirty="0">
              <a:ln>
                <a:noFill/>
              </a:ln>
              <a:solidFill>
                <a:srgbClr val="474548"/>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16" name="文本框 15"/>
          <p:cNvSpPr txBox="1"/>
          <p:nvPr/>
        </p:nvSpPr>
        <p:spPr>
          <a:xfrm>
            <a:off x="7020560" y="4670425"/>
            <a:ext cx="5098415" cy="1599565"/>
          </a:xfrm>
          <a:prstGeom prst="rect">
            <a:avLst/>
          </a:prstGeom>
          <a:noFill/>
        </p:spPr>
        <p:txBody>
          <a:bodyPr wrap="square" rtlCol="0">
            <a:spAutoFit/>
          </a:bodyPr>
          <a:p>
            <a:pPr marL="285750" indent="-285750">
              <a:buFont typeface="Wingdings" panose="05000000000000000000" charset="0"/>
              <a:buChar char=""/>
            </a:pPr>
            <a:r>
              <a:rPr lang="zh-CN" altLang="en-US" sz="1400" b="1">
                <a:latin typeface="微软雅黑" panose="020B0503020204020204" charset="-122"/>
                <a:ea typeface="微软雅黑" panose="020B0503020204020204" charset="-122"/>
              </a:rPr>
              <a:t>主要内容</a:t>
            </a:r>
            <a:endParaRPr lang="zh-CN" altLang="en-US" sz="1400" b="1">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400">
                <a:latin typeface="微软雅黑" panose="020B0503020204020204" charset="-122"/>
                <a:ea typeface="微软雅黑" panose="020B0503020204020204" charset="-122"/>
              </a:rPr>
              <a:t>药物发现</a:t>
            </a:r>
            <a:endParaRPr lang="zh-CN" altLang="en-US" sz="14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400">
                <a:latin typeface="微软雅黑" panose="020B0503020204020204" charset="-122"/>
                <a:ea typeface="微软雅黑" panose="020B0503020204020204" charset="-122"/>
              </a:rPr>
              <a:t>临床前研究</a:t>
            </a:r>
            <a:endParaRPr lang="zh-CN" altLang="en-US" sz="14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400">
                <a:latin typeface="微软雅黑" panose="020B0503020204020204" charset="-122"/>
                <a:ea typeface="微软雅黑" panose="020B0503020204020204" charset="-122"/>
              </a:rPr>
              <a:t>临床试验</a:t>
            </a:r>
            <a:endParaRPr lang="zh-CN" altLang="en-US" sz="14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400">
                <a:latin typeface="微软雅黑" panose="020B0503020204020204" charset="-122"/>
                <a:ea typeface="微软雅黑" panose="020B0503020204020204" charset="-122"/>
              </a:rPr>
              <a:t>工艺开发</a:t>
            </a:r>
            <a:endParaRPr lang="zh-CN" altLang="en-US" sz="14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400">
                <a:latin typeface="微软雅黑" panose="020B0503020204020204" charset="-122"/>
                <a:ea typeface="微软雅黑" panose="020B0503020204020204" charset="-122"/>
              </a:rPr>
              <a:t>商业化生产</a:t>
            </a:r>
            <a:endParaRPr lang="zh-CN" altLang="en-US" sz="1400">
              <a:latin typeface="微软雅黑" panose="020B0503020204020204" charset="-122"/>
              <a:ea typeface="微软雅黑" panose="020B0503020204020204" charset="-122"/>
            </a:endParaRPr>
          </a:p>
          <a:p>
            <a:pPr marL="285750" indent="-285750">
              <a:buFont typeface="Wingdings" panose="05000000000000000000" charset="0"/>
              <a:buChar char=""/>
            </a:pPr>
            <a:r>
              <a:rPr lang="zh-CN" altLang="en-US" sz="1400">
                <a:latin typeface="微软雅黑" panose="020B0503020204020204" charset="-122"/>
                <a:ea typeface="微软雅黑" panose="020B0503020204020204" charset="-122"/>
                <a:sym typeface="+mn-ea"/>
              </a:rPr>
              <a:t>我国</a:t>
            </a:r>
            <a:r>
              <a:rPr lang="zh-CN" altLang="en-US" sz="1400" b="1">
                <a:solidFill>
                  <a:srgbClr val="0070C0"/>
                </a:solidFill>
                <a:latin typeface="微软雅黑" panose="020B0503020204020204" charset="-122"/>
                <a:ea typeface="微软雅黑" panose="020B0503020204020204" charset="-122"/>
                <a:sym typeface="+mn-ea"/>
              </a:rPr>
              <a:t>CRO/CDMO市场规模</a:t>
            </a:r>
            <a:r>
              <a:rPr lang="en-US" altLang="zh-CN" sz="1400" b="1">
                <a:solidFill>
                  <a:srgbClr val="0070C0"/>
                </a:solidFill>
                <a:latin typeface="微软雅黑" panose="020B0503020204020204" charset="-122"/>
                <a:ea typeface="微软雅黑" panose="020B0503020204020204" charset="-122"/>
                <a:sym typeface="+mn-ea"/>
              </a:rPr>
              <a:t> </a:t>
            </a:r>
            <a:r>
              <a:rPr lang="zh-CN" altLang="en-US" sz="1400" b="1">
                <a:solidFill>
                  <a:srgbClr val="C00000"/>
                </a:solidFill>
                <a:latin typeface="微软雅黑" panose="020B0503020204020204" charset="-122"/>
                <a:ea typeface="微软雅黑" panose="020B0503020204020204" charset="-122"/>
                <a:sym typeface="+mn-ea"/>
              </a:rPr>
              <a:t>3000亿元+</a:t>
            </a:r>
            <a:endParaRPr lang="zh-CN" altLang="en-US" sz="1900" b="1">
              <a:gradFill>
                <a:gsLst>
                  <a:gs pos="0">
                    <a:srgbClr val="E30000"/>
                  </a:gs>
                  <a:gs pos="100000">
                    <a:srgbClr val="760303"/>
                  </a:gs>
                </a:gsLst>
                <a:lin scaled="0"/>
              </a:gradFill>
              <a:latin typeface="微软雅黑" panose="020B0503020204020204" charset="-122"/>
              <a:ea typeface="微软雅黑" panose="020B0503020204020204" charset="-122"/>
              <a:sym typeface="+mn-ea"/>
            </a:endParaRPr>
          </a:p>
        </p:txBody>
      </p:sp>
      <p:sp>
        <p:nvSpPr>
          <p:cNvPr id="18" name="文本框 17"/>
          <p:cNvSpPr txBox="1"/>
          <p:nvPr/>
        </p:nvSpPr>
        <p:spPr>
          <a:xfrm>
            <a:off x="8905875" y="4809490"/>
            <a:ext cx="2790825" cy="953135"/>
          </a:xfrm>
          <a:prstGeom prst="rect">
            <a:avLst/>
          </a:prstGeom>
          <a:ln w="28575" cmpd="dbl">
            <a:solidFill>
              <a:schemeClr val="accent1">
                <a:lumMod val="20000"/>
                <a:lumOff val="80000"/>
              </a:schemeClr>
            </a:solidFill>
            <a:prstDash val="solid"/>
          </a:ln>
        </p:spPr>
        <p:txBody>
          <a:bodyPr wrap="square">
            <a:spAutoFit/>
          </a:bodyPr>
          <a:p>
            <a:pPr indent="0" algn="l">
              <a:buClrTx/>
              <a:buSzTx/>
              <a:buFont typeface="Arial" panose="020B0604020202020204" pitchFamily="34" charset="0"/>
              <a:buNone/>
            </a:pPr>
            <a:r>
              <a:rPr lang="zh-CN" altLang="en-US" sz="1400" b="1">
                <a:solidFill>
                  <a:srgbClr val="216BFF"/>
                </a:solidFill>
                <a:latin typeface="微软雅黑" panose="020B0503020204020204" charset="-122"/>
                <a:ea typeface="微软雅黑" panose="020B0503020204020204" charset="-122"/>
              </a:rPr>
              <a:t>产业作用</a:t>
            </a:r>
            <a:endParaRPr lang="zh-CN" altLang="en-US" sz="1400" b="1">
              <a:solidFill>
                <a:srgbClr val="216BFF"/>
              </a:solidFill>
              <a:latin typeface="微软雅黑" panose="020B0503020204020204" charset="-122"/>
              <a:ea typeface="微软雅黑" panose="020B0503020204020204" charset="-122"/>
            </a:endParaRPr>
          </a:p>
          <a:p>
            <a:pPr marL="285750" indent="-285750" algn="l">
              <a:buClrTx/>
              <a:buSzTx/>
              <a:buFont typeface="Arial" panose="020B0604020202020204" pitchFamily="34" charset="0"/>
              <a:buChar char="•"/>
            </a:pPr>
            <a:r>
              <a:rPr lang="zh-CN" altLang="en-US" sz="1400">
                <a:solidFill>
                  <a:srgbClr val="0070C0"/>
                </a:solidFill>
                <a:latin typeface="微软雅黑" panose="020B0503020204020204" charset="-122"/>
                <a:ea typeface="微软雅黑" panose="020B0503020204020204" charset="-122"/>
              </a:rPr>
              <a:t>通过专业化外包服务降低研发成本、提升研发效率，加速创新成果产业化</a:t>
            </a:r>
            <a:endParaRPr lang="zh-CN" altLang="en-US" sz="1400">
              <a:solidFill>
                <a:srgbClr val="0070C0"/>
              </a:solidFill>
              <a:latin typeface="微软雅黑" panose="020B0503020204020204" charset="-122"/>
              <a:ea typeface="微软雅黑" panose="020B0503020204020204" charset="-122"/>
            </a:endParaRPr>
          </a:p>
        </p:txBody>
      </p:sp>
      <p:sp>
        <p:nvSpPr>
          <p:cNvPr id="19" name="文本框 18"/>
          <p:cNvSpPr txBox="1"/>
          <p:nvPr/>
        </p:nvSpPr>
        <p:spPr>
          <a:xfrm>
            <a:off x="972185" y="3139440"/>
            <a:ext cx="5294630" cy="503555"/>
          </a:xfrm>
          <a:prstGeom prst="rect">
            <a:avLst/>
          </a:prstGeom>
          <a:solidFill>
            <a:schemeClr val="bg1"/>
          </a:solidFill>
          <a:ln>
            <a:solidFill>
              <a:schemeClr val="accent1"/>
            </a:solidFill>
          </a:ln>
          <a:effectLst>
            <a:softEdge rad="31750"/>
          </a:effectLst>
        </p:spPr>
        <p:txBody>
          <a:bodyPr wrap="square" rtlCol="0">
            <a:noAutofit/>
          </a:bodyPr>
          <a:p>
            <a:pPr algn="ctr">
              <a:lnSpc>
                <a:spcPct val="110000"/>
              </a:lnSpc>
            </a:pPr>
            <a:r>
              <a:rPr lang="zh-CN" altLang="en-US">
                <a:solidFill>
                  <a:schemeClr val="tx1">
                    <a:lumMod val="85000"/>
                    <a:lumOff val="15000"/>
                  </a:schemeClr>
                </a:solidFill>
                <a:latin typeface="微软雅黑" panose="020B0503020204020204" charset="-122"/>
                <a:ea typeface="微软雅黑" panose="020B0503020204020204" charset="-122"/>
                <a:sym typeface="+mn-ea"/>
              </a:rPr>
              <a:t>全国生命健康产业上游市场规模</a:t>
            </a:r>
            <a:r>
              <a:rPr lang="en-US" altLang="zh-CN">
                <a:solidFill>
                  <a:schemeClr val="accent1">
                    <a:lumMod val="75000"/>
                  </a:schemeClr>
                </a:solidFill>
                <a:latin typeface="微软雅黑" panose="020B0503020204020204" charset="-122"/>
                <a:ea typeface="微软雅黑" panose="020B0503020204020204" charset="-122"/>
                <a:sym typeface="+mn-ea"/>
              </a:rPr>
              <a:t> </a:t>
            </a:r>
            <a:r>
              <a:rPr lang="zh-CN" altLang="en-US" sz="2400" b="1">
                <a:gradFill>
                  <a:gsLst>
                    <a:gs pos="0">
                      <a:srgbClr val="E30000"/>
                    </a:gs>
                    <a:gs pos="100000">
                      <a:srgbClr val="760303"/>
                    </a:gs>
                  </a:gsLst>
                  <a:lin scaled="0"/>
                </a:gradFill>
                <a:latin typeface="微软雅黑" panose="020B0503020204020204" charset="-122"/>
                <a:ea typeface="微软雅黑" panose="020B0503020204020204" charset="-122"/>
                <a:sym typeface="+mn-ea"/>
              </a:rPr>
              <a:t>超5000亿元</a:t>
            </a:r>
            <a:endParaRPr lang="zh-CN" altLang="en-US" sz="2400"/>
          </a:p>
        </p:txBody>
      </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5"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6"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7" cstate="print"/>
            <a:srcRect/>
            <a:stretch>
              <a:fillRect/>
            </a:stretch>
          </p:blipFill>
          <p:spPr bwMode="auto">
            <a:xfrm flipV="1">
              <a:off x="11064" y="941"/>
              <a:ext cx="7751" cy="120"/>
            </a:xfrm>
            <a:prstGeom prst="rect">
              <a:avLst/>
            </a:prstGeom>
            <a:noFill/>
          </p:spPr>
        </p:pic>
      </p:grpSp>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8477250" cy="730885"/>
            <a:chOff x="1128" y="719"/>
            <a:chExt cx="13350" cy="1151"/>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402" cy="1151"/>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生物原料：生命科学底层资源</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13" name="矩形: 圆角 1"/>
          <p:cNvSpPr/>
          <p:nvPr/>
        </p:nvSpPr>
        <p:spPr>
          <a:xfrm>
            <a:off x="1351915" y="1309370"/>
            <a:ext cx="5316220" cy="639445"/>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lstStyle/>
          <a:p>
            <a:pPr algn="ctr"/>
            <a:endParaRPr lang="zh-CN" altLang="en-US">
              <a:solidFill>
                <a:srgbClr val="FFFFFF"/>
              </a:solidFill>
              <a:latin typeface="思源黑体 CN Regular" charset="0"/>
              <a:ea typeface="思源黑体 CN Regular" charset="0"/>
            </a:endParaRPr>
          </a:p>
        </p:txBody>
      </p:sp>
      <p:sp>
        <p:nvSpPr>
          <p:cNvPr id="16" name="矩形: 圆角 40"/>
          <p:cNvSpPr/>
          <p:nvPr/>
        </p:nvSpPr>
        <p:spPr>
          <a:xfrm>
            <a:off x="817825" y="1092587"/>
            <a:ext cx="1197023" cy="1197023"/>
          </a:xfrm>
          <a:prstGeom prst="roundRect">
            <a:avLst>
              <a:gd name="adj" fmla="val 13306"/>
            </a:avLst>
          </a:prstGeom>
          <a:gradFill>
            <a:gsLst>
              <a:gs pos="95000">
                <a:srgbClr val="215CD3">
                  <a:alpha val="100000"/>
                </a:srgbClr>
              </a:gs>
              <a:gs pos="0">
                <a:srgbClr val="215CD3">
                  <a:alpha val="0"/>
                </a:srgbClr>
              </a:gs>
              <a:gs pos="26000">
                <a:srgbClr val="215CD3">
                  <a:alpha val="43000"/>
                </a:srgbClr>
              </a:gs>
            </a:gsLst>
            <a:lin ang="0" scaled="0"/>
          </a:gradFill>
          <a:ln w="12700" cap="flat" cmpd="sng" algn="ctr">
            <a:solidFill>
              <a:srgbClr val="0C24D1">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rgbClr val="FFFFFF"/>
                </a:solidFill>
                <a:latin typeface="思源黑体 CN Regular" charset="0"/>
                <a:ea typeface="思源黑体 CN Regular" charset="0"/>
                <a:cs typeface="+mn-ea"/>
              </a:defRPr>
            </a:lvl1pPr>
            <a:lvl2pPr marL="457200" algn="l" defTabSz="914400" rtl="0" eaLnBrk="1" latinLnBrk="0" hangingPunct="1">
              <a:defRPr sz="1800" kern="1200">
                <a:solidFill>
                  <a:srgbClr val="FFFFFF"/>
                </a:solidFill>
                <a:latin typeface="思源黑体 CN Regular" charset="0"/>
                <a:ea typeface="思源黑体 CN Regular" charset="0"/>
                <a:cs typeface="+mn-ea"/>
              </a:defRPr>
            </a:lvl2pPr>
            <a:lvl3pPr marL="914400" algn="l" defTabSz="914400" rtl="0" eaLnBrk="1" latinLnBrk="0" hangingPunct="1">
              <a:defRPr sz="1800" kern="1200">
                <a:solidFill>
                  <a:srgbClr val="FFFFFF"/>
                </a:solidFill>
                <a:latin typeface="思源黑体 CN Regular" charset="0"/>
                <a:ea typeface="思源黑体 CN Regular" charset="0"/>
                <a:cs typeface="+mn-ea"/>
              </a:defRPr>
            </a:lvl3pPr>
            <a:lvl4pPr marL="1371600" algn="l" defTabSz="914400" rtl="0" eaLnBrk="1" latinLnBrk="0" hangingPunct="1">
              <a:defRPr sz="1800" kern="1200">
                <a:solidFill>
                  <a:srgbClr val="FFFFFF"/>
                </a:solidFill>
                <a:latin typeface="思源黑体 CN Regular" charset="0"/>
                <a:ea typeface="思源黑体 CN Regular" charset="0"/>
                <a:cs typeface="+mn-ea"/>
              </a:defRPr>
            </a:lvl4pPr>
            <a:lvl5pPr marL="1828800" algn="l" defTabSz="914400" rtl="0" eaLnBrk="1" latinLnBrk="0" hangingPunct="1">
              <a:defRPr sz="1800" kern="1200">
                <a:solidFill>
                  <a:srgbClr val="FFFFFF"/>
                </a:solidFill>
                <a:latin typeface="思源黑体 CN Regular" charset="0"/>
                <a:ea typeface="思源黑体 CN Regular" charset="0"/>
                <a:cs typeface="+mn-ea"/>
              </a:defRPr>
            </a:lvl5pPr>
            <a:lvl6pPr marL="2286000" algn="l" defTabSz="914400" rtl="0" eaLnBrk="1" latinLnBrk="0" hangingPunct="1">
              <a:defRPr sz="1800" kern="1200">
                <a:solidFill>
                  <a:srgbClr val="FFFFFF"/>
                </a:solidFill>
                <a:latin typeface="思源黑体 CN Regular" charset="0"/>
                <a:ea typeface="思源黑体 CN Regular" charset="0"/>
                <a:cs typeface="+mn-ea"/>
              </a:defRPr>
            </a:lvl6pPr>
            <a:lvl7pPr marL="2743200" algn="l" defTabSz="914400" rtl="0" eaLnBrk="1" latinLnBrk="0" hangingPunct="1">
              <a:defRPr sz="1800" kern="1200">
                <a:solidFill>
                  <a:srgbClr val="FFFFFF"/>
                </a:solidFill>
                <a:latin typeface="思源黑体 CN Regular" charset="0"/>
                <a:ea typeface="思源黑体 CN Regular" charset="0"/>
                <a:cs typeface="+mn-ea"/>
              </a:defRPr>
            </a:lvl7pPr>
            <a:lvl8pPr marL="3200400" algn="l" defTabSz="914400" rtl="0" eaLnBrk="1" latinLnBrk="0" hangingPunct="1">
              <a:defRPr sz="1800" kern="1200">
                <a:solidFill>
                  <a:srgbClr val="FFFFFF"/>
                </a:solidFill>
                <a:latin typeface="思源黑体 CN Regular" charset="0"/>
                <a:ea typeface="思源黑体 CN Regular" charset="0"/>
                <a:cs typeface="+mn-ea"/>
              </a:defRPr>
            </a:lvl8pPr>
            <a:lvl9pPr marL="3657600" algn="l" defTabSz="914400" rtl="0" eaLnBrk="1" latinLnBrk="0" hangingPunct="1">
              <a:defRPr sz="1800" kern="1200">
                <a:solidFill>
                  <a:srgbClr val="FFFFFF"/>
                </a:solidFill>
                <a:latin typeface="思源黑体 CN Regular" charset="0"/>
                <a:ea typeface="思源黑体 CN Regular" charset="0"/>
                <a:cs typeface="+mn-ea"/>
              </a:defRPr>
            </a:lvl9pPr>
          </a:lstStyle>
          <a:p>
            <a:pPr algn="ctr"/>
            <a:endParaRPr lang="zh-CN" altLang="en-US">
              <a:solidFill>
                <a:srgbClr val="FFFFFF"/>
              </a:solidFill>
              <a:latin typeface="思源黑体 CN Regular" charset="0"/>
              <a:ea typeface="思源黑体 CN Regular" charset="0"/>
            </a:endParaRPr>
          </a:p>
        </p:txBody>
      </p:sp>
      <p:sp>
        <p:nvSpPr>
          <p:cNvPr id="18" name="文本框 40"/>
          <p:cNvSpPr txBox="1"/>
          <p:nvPr/>
        </p:nvSpPr>
        <p:spPr>
          <a:xfrm>
            <a:off x="2149619" y="937968"/>
            <a:ext cx="4069080" cy="398780"/>
          </a:xfrm>
          <a:prstGeom prst="rect">
            <a:avLst/>
          </a:prstGeom>
          <a:noFill/>
        </p:spPr>
        <p:txBody>
          <a:bodyPr wrap="square" rtlCol="0">
            <a:spAutoFit/>
          </a:bodyPr>
          <a:lstStyle>
            <a:defPPr>
              <a:defRPr lang="zh-CN"/>
            </a:defPPr>
            <a:lvl1pPr marL="0" algn="l" defTabSz="914400" rtl="0" eaLnBrk="1" latinLnBrk="0" hangingPunct="1">
              <a:defRPr sz="1800" kern="1200">
                <a:solidFill>
                  <a:srgbClr val="000000"/>
                </a:solidFill>
                <a:latin typeface="思源黑体 CN Regular" charset="0"/>
                <a:ea typeface="思源黑体 CN Regular" charset="0"/>
                <a:cs typeface="+mn-ea"/>
              </a:defRPr>
            </a:lvl1pPr>
            <a:lvl2pPr marL="457200" algn="l" defTabSz="914400" rtl="0" eaLnBrk="1" latinLnBrk="0" hangingPunct="1">
              <a:defRPr sz="1800" kern="1200">
                <a:solidFill>
                  <a:srgbClr val="000000"/>
                </a:solidFill>
                <a:latin typeface="思源黑体 CN Regular" charset="0"/>
                <a:ea typeface="思源黑体 CN Regular" charset="0"/>
                <a:cs typeface="+mn-ea"/>
              </a:defRPr>
            </a:lvl2pPr>
            <a:lvl3pPr marL="914400" algn="l" defTabSz="914400" rtl="0" eaLnBrk="1" latinLnBrk="0" hangingPunct="1">
              <a:defRPr sz="1800" kern="1200">
                <a:solidFill>
                  <a:srgbClr val="000000"/>
                </a:solidFill>
                <a:latin typeface="思源黑体 CN Regular" charset="0"/>
                <a:ea typeface="思源黑体 CN Regular" charset="0"/>
                <a:cs typeface="+mn-ea"/>
              </a:defRPr>
            </a:lvl3pPr>
            <a:lvl4pPr marL="1371600" algn="l" defTabSz="914400" rtl="0" eaLnBrk="1" latinLnBrk="0" hangingPunct="1">
              <a:defRPr sz="1800" kern="1200">
                <a:solidFill>
                  <a:srgbClr val="000000"/>
                </a:solidFill>
                <a:latin typeface="思源黑体 CN Regular" charset="0"/>
                <a:ea typeface="思源黑体 CN Regular" charset="0"/>
                <a:cs typeface="+mn-ea"/>
              </a:defRPr>
            </a:lvl4pPr>
            <a:lvl5pPr marL="1828800" algn="l" defTabSz="914400" rtl="0" eaLnBrk="1" latinLnBrk="0" hangingPunct="1">
              <a:defRPr sz="1800" kern="1200">
                <a:solidFill>
                  <a:srgbClr val="000000"/>
                </a:solidFill>
                <a:latin typeface="思源黑体 CN Regular" charset="0"/>
                <a:ea typeface="思源黑体 CN Regular" charset="0"/>
                <a:cs typeface="+mn-ea"/>
              </a:defRPr>
            </a:lvl5pPr>
            <a:lvl6pPr marL="2286000" algn="l" defTabSz="914400" rtl="0" eaLnBrk="1" latinLnBrk="0" hangingPunct="1">
              <a:defRPr sz="1800" kern="1200">
                <a:solidFill>
                  <a:srgbClr val="000000"/>
                </a:solidFill>
                <a:latin typeface="思源黑体 CN Regular" charset="0"/>
                <a:ea typeface="思源黑体 CN Regular" charset="0"/>
                <a:cs typeface="+mn-ea"/>
              </a:defRPr>
            </a:lvl6pPr>
            <a:lvl7pPr marL="2743200" algn="l" defTabSz="914400" rtl="0" eaLnBrk="1" latinLnBrk="0" hangingPunct="1">
              <a:defRPr sz="1800" kern="1200">
                <a:solidFill>
                  <a:srgbClr val="000000"/>
                </a:solidFill>
                <a:latin typeface="思源黑体 CN Regular" charset="0"/>
                <a:ea typeface="思源黑体 CN Regular" charset="0"/>
                <a:cs typeface="+mn-ea"/>
              </a:defRPr>
            </a:lvl7pPr>
            <a:lvl8pPr marL="3200400" algn="l" defTabSz="914400" rtl="0" eaLnBrk="1" latinLnBrk="0" hangingPunct="1">
              <a:defRPr sz="1800" kern="1200">
                <a:solidFill>
                  <a:srgbClr val="000000"/>
                </a:solidFill>
                <a:latin typeface="思源黑体 CN Regular" charset="0"/>
                <a:ea typeface="思源黑体 CN Regular" charset="0"/>
                <a:cs typeface="+mn-ea"/>
              </a:defRPr>
            </a:lvl8pPr>
            <a:lvl9pPr marL="3657600" algn="l" defTabSz="914400" rtl="0" eaLnBrk="1" latinLnBrk="0" hangingPunct="1">
              <a:defRPr sz="1800" kern="1200">
                <a:solidFill>
                  <a:srgbClr val="000000"/>
                </a:solidFill>
                <a:latin typeface="思源黑体 CN Regular" charset="0"/>
                <a:ea typeface="思源黑体 CN Regular" charset="0"/>
                <a:cs typeface="+mn-ea"/>
              </a:defRPr>
            </a:lvl9pPr>
          </a:lstStyle>
          <a:p>
            <a:r>
              <a:rPr lang="zh-CN" altLang="en-US" sz="2000" dirty="0">
                <a:solidFill>
                  <a:srgbClr val="216BFF"/>
                </a:solidFill>
                <a:latin typeface="思源黑体 CN Bold"/>
                <a:ea typeface="思源黑体 CN Bold"/>
              </a:rPr>
              <a:t>1. 培养基</a:t>
            </a:r>
            <a:endParaRPr lang="zh-CN" altLang="en-US" sz="2000" dirty="0">
              <a:solidFill>
                <a:srgbClr val="216BFF"/>
              </a:solidFill>
              <a:latin typeface="思源黑体 CN Bold"/>
              <a:ea typeface="思源黑体 CN Bold"/>
            </a:endParaRPr>
          </a:p>
        </p:txBody>
      </p:sp>
      <p:sp>
        <p:nvSpPr>
          <p:cNvPr id="19" name="文本框 41"/>
          <p:cNvSpPr txBox="1"/>
          <p:nvPr/>
        </p:nvSpPr>
        <p:spPr>
          <a:xfrm>
            <a:off x="2109728" y="1319125"/>
            <a:ext cx="9015095" cy="607695"/>
          </a:xfrm>
          <a:prstGeom prst="rect">
            <a:avLst/>
          </a:prstGeom>
          <a:noFill/>
        </p:spPr>
        <p:txBody>
          <a:bodyPr wrap="square" rtlCol="0">
            <a:spAutoFit/>
          </a:bodyPr>
          <a:lstStyle>
            <a:defPPr>
              <a:defRPr lang="zh-CN"/>
            </a:defPPr>
            <a:lvl1pPr marL="0" algn="l" defTabSz="914400" rtl="0" eaLnBrk="1" latinLnBrk="0" hangingPunct="1">
              <a:defRPr sz="1800" kern="1200">
                <a:solidFill>
                  <a:srgbClr val="000000"/>
                </a:solidFill>
                <a:latin typeface="思源黑体 CN Regular" charset="0"/>
                <a:ea typeface="思源黑体 CN Regular" charset="0"/>
                <a:cs typeface="+mn-ea"/>
              </a:defRPr>
            </a:lvl1pPr>
            <a:lvl2pPr marL="457200" algn="l" defTabSz="914400" rtl="0" eaLnBrk="1" latinLnBrk="0" hangingPunct="1">
              <a:defRPr sz="1800" kern="1200">
                <a:solidFill>
                  <a:srgbClr val="000000"/>
                </a:solidFill>
                <a:latin typeface="思源黑体 CN Regular" charset="0"/>
                <a:ea typeface="思源黑体 CN Regular" charset="0"/>
                <a:cs typeface="+mn-ea"/>
              </a:defRPr>
            </a:lvl2pPr>
            <a:lvl3pPr marL="914400" algn="l" defTabSz="914400" rtl="0" eaLnBrk="1" latinLnBrk="0" hangingPunct="1">
              <a:defRPr sz="1800" kern="1200">
                <a:solidFill>
                  <a:srgbClr val="000000"/>
                </a:solidFill>
                <a:latin typeface="思源黑体 CN Regular" charset="0"/>
                <a:ea typeface="思源黑体 CN Regular" charset="0"/>
                <a:cs typeface="+mn-ea"/>
              </a:defRPr>
            </a:lvl3pPr>
            <a:lvl4pPr marL="1371600" algn="l" defTabSz="914400" rtl="0" eaLnBrk="1" latinLnBrk="0" hangingPunct="1">
              <a:defRPr sz="1800" kern="1200">
                <a:solidFill>
                  <a:srgbClr val="000000"/>
                </a:solidFill>
                <a:latin typeface="思源黑体 CN Regular" charset="0"/>
                <a:ea typeface="思源黑体 CN Regular" charset="0"/>
                <a:cs typeface="+mn-ea"/>
              </a:defRPr>
            </a:lvl4pPr>
            <a:lvl5pPr marL="1828800" algn="l" defTabSz="914400" rtl="0" eaLnBrk="1" latinLnBrk="0" hangingPunct="1">
              <a:defRPr sz="1800" kern="1200">
                <a:solidFill>
                  <a:srgbClr val="000000"/>
                </a:solidFill>
                <a:latin typeface="思源黑体 CN Regular" charset="0"/>
                <a:ea typeface="思源黑体 CN Regular" charset="0"/>
                <a:cs typeface="+mn-ea"/>
              </a:defRPr>
            </a:lvl5pPr>
            <a:lvl6pPr marL="2286000" algn="l" defTabSz="914400" rtl="0" eaLnBrk="1" latinLnBrk="0" hangingPunct="1">
              <a:defRPr sz="1800" kern="1200">
                <a:solidFill>
                  <a:srgbClr val="000000"/>
                </a:solidFill>
                <a:latin typeface="思源黑体 CN Regular" charset="0"/>
                <a:ea typeface="思源黑体 CN Regular" charset="0"/>
                <a:cs typeface="+mn-ea"/>
              </a:defRPr>
            </a:lvl6pPr>
            <a:lvl7pPr marL="2743200" algn="l" defTabSz="914400" rtl="0" eaLnBrk="1" latinLnBrk="0" hangingPunct="1">
              <a:defRPr sz="1800" kern="1200">
                <a:solidFill>
                  <a:srgbClr val="000000"/>
                </a:solidFill>
                <a:latin typeface="思源黑体 CN Regular" charset="0"/>
                <a:ea typeface="思源黑体 CN Regular" charset="0"/>
                <a:cs typeface="+mn-ea"/>
              </a:defRPr>
            </a:lvl7pPr>
            <a:lvl8pPr marL="3200400" algn="l" defTabSz="914400" rtl="0" eaLnBrk="1" latinLnBrk="0" hangingPunct="1">
              <a:defRPr sz="1800" kern="1200">
                <a:solidFill>
                  <a:srgbClr val="000000"/>
                </a:solidFill>
                <a:latin typeface="思源黑体 CN Regular" charset="0"/>
                <a:ea typeface="思源黑体 CN Regular" charset="0"/>
                <a:cs typeface="+mn-ea"/>
              </a:defRPr>
            </a:lvl8pPr>
            <a:lvl9pPr marL="3657600" algn="l" defTabSz="914400" rtl="0" eaLnBrk="1" latinLnBrk="0" hangingPunct="1">
              <a:defRPr sz="1800" kern="1200">
                <a:solidFill>
                  <a:srgbClr val="000000"/>
                </a:solidFill>
                <a:latin typeface="思源黑体 CN Regular" charset="0"/>
                <a:ea typeface="思源黑体 CN Regular" charset="0"/>
                <a:cs typeface="+mn-ea"/>
              </a:defRPr>
            </a:lvl9pPr>
          </a:lstStyle>
          <a:p>
            <a:pPr>
              <a:lnSpc>
                <a:spcPct val="120000"/>
              </a:lnSpc>
            </a:pPr>
            <a:r>
              <a:rPr lang="zh-CN" altLang="en-US" sz="1400" b="1" dirty="0">
                <a:solidFill>
                  <a:srgbClr val="0070C0"/>
                </a:solidFill>
                <a:latin typeface="微软雅黑" panose="020B0503020204020204" charset="-122"/>
                <a:ea typeface="微软雅黑" panose="020B0503020204020204" charset="-122"/>
                <a:cs typeface="微软雅黑" panose="020B0503020204020204" charset="-122"/>
              </a:rPr>
              <a:t>核心作用</a:t>
            </a:r>
            <a:r>
              <a:rPr lang="en-US" altLang="zh-CN" sz="1400" b="1" dirty="0">
                <a:solidFill>
                  <a:srgbClr val="0070C0"/>
                </a:solidFill>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细胞培养和生物药生产基础材料</a:t>
            </a:r>
            <a:endParaRPr lang="zh-CN" altLang="en-US" sz="1400" dirty="0">
              <a:latin typeface="微软雅黑" panose="020B0503020204020204" charset="-122"/>
              <a:ea typeface="微软雅黑" panose="020B0503020204020204" charset="-122"/>
              <a:cs typeface="微软雅黑" panose="020B0503020204020204" charset="-122"/>
            </a:endParaRPr>
          </a:p>
          <a:p>
            <a:pPr>
              <a:lnSpc>
                <a:spcPct val="120000"/>
              </a:lnSpc>
            </a:pPr>
            <a:r>
              <a:rPr lang="zh-CN" altLang="en-US" sz="1400" dirty="0">
                <a:latin typeface="微软雅黑" panose="020B0503020204020204" charset="-122"/>
                <a:ea typeface="微软雅黑" panose="020B0503020204020204" charset="-122"/>
                <a:cs typeface="微软雅黑" panose="020B0503020204020204" charset="-122"/>
              </a:rPr>
              <a:t>主要应用</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单抗药物</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疫苗生产</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细胞治疗</a:t>
            </a:r>
            <a:endParaRPr lang="zh-CN" altLang="en-US" sz="1400" dirty="0">
              <a:latin typeface="微软雅黑" panose="020B0503020204020204" charset="-122"/>
              <a:ea typeface="微软雅黑" panose="020B0503020204020204" charset="-122"/>
              <a:cs typeface="微软雅黑" panose="020B0503020204020204" charset="-122"/>
            </a:endParaRPr>
          </a:p>
        </p:txBody>
      </p:sp>
      <p:sp>
        <p:nvSpPr>
          <p:cNvPr id="20" name="graduate_57239"/>
          <p:cNvSpPr/>
          <p:nvPr/>
        </p:nvSpPr>
        <p:spPr>
          <a:xfrm>
            <a:off x="1168722" y="1436818"/>
            <a:ext cx="504951" cy="521022"/>
          </a:xfrm>
          <a:custGeom>
            <a:avLst/>
            <a:gdLst>
              <a:gd name="T0" fmla="*/ 40 w 7790"/>
              <a:gd name="T1" fmla="*/ 0 h 8036"/>
              <a:gd name="T2" fmla="*/ 3458 w 7790"/>
              <a:gd name="T3" fmla="*/ 0 h 8036"/>
              <a:gd name="T4" fmla="*/ 3458 w 7790"/>
              <a:gd name="T5" fmla="*/ 3418 h 8036"/>
              <a:gd name="T6" fmla="*/ 40 w 7790"/>
              <a:gd name="T7" fmla="*/ 3418 h 8036"/>
              <a:gd name="T8" fmla="*/ 40 w 7790"/>
              <a:gd name="T9" fmla="*/ 0 h 8036"/>
              <a:gd name="T10" fmla="*/ 7790 w 7790"/>
              <a:gd name="T11" fmla="*/ 1695 h 8036"/>
              <a:gd name="T12" fmla="*/ 6170 w 7790"/>
              <a:gd name="T13" fmla="*/ 103 h 8036"/>
              <a:gd name="T14" fmla="*/ 4577 w 7790"/>
              <a:gd name="T15" fmla="*/ 1723 h 8036"/>
              <a:gd name="T16" fmla="*/ 6198 w 7790"/>
              <a:gd name="T17" fmla="*/ 3316 h 8036"/>
              <a:gd name="T18" fmla="*/ 7790 w 7790"/>
              <a:gd name="T19" fmla="*/ 1695 h 8036"/>
              <a:gd name="T20" fmla="*/ 0 w 7790"/>
              <a:gd name="T21" fmla="*/ 4618 h 8036"/>
              <a:gd name="T22" fmla="*/ 3417 w 7790"/>
              <a:gd name="T23" fmla="*/ 4618 h 8036"/>
              <a:gd name="T24" fmla="*/ 3417 w 7790"/>
              <a:gd name="T25" fmla="*/ 8036 h 8036"/>
              <a:gd name="T26" fmla="*/ 0 w 7790"/>
              <a:gd name="T27" fmla="*/ 8036 h 8036"/>
              <a:gd name="T28" fmla="*/ 0 w 7790"/>
              <a:gd name="T29" fmla="*/ 4618 h 8036"/>
              <a:gd name="T30" fmla="*/ 4353 w 7790"/>
              <a:gd name="T31" fmla="*/ 4618 h 8036"/>
              <a:gd name="T32" fmla="*/ 7770 w 7790"/>
              <a:gd name="T33" fmla="*/ 4618 h 8036"/>
              <a:gd name="T34" fmla="*/ 7770 w 7790"/>
              <a:gd name="T35" fmla="*/ 8036 h 8036"/>
              <a:gd name="T36" fmla="*/ 4353 w 7790"/>
              <a:gd name="T37" fmla="*/ 8036 h 8036"/>
              <a:gd name="T38" fmla="*/ 4353 w 7790"/>
              <a:gd name="T39" fmla="*/ 4618 h 8036"/>
              <a:gd name="T40" fmla="*/ 4353 w 7790"/>
              <a:gd name="T41" fmla="*/ 4618 h 8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790" h="8036">
                <a:moveTo>
                  <a:pt x="40" y="0"/>
                </a:moveTo>
                <a:lnTo>
                  <a:pt x="3458" y="0"/>
                </a:lnTo>
                <a:lnTo>
                  <a:pt x="3458" y="3418"/>
                </a:lnTo>
                <a:lnTo>
                  <a:pt x="40" y="3418"/>
                </a:lnTo>
                <a:lnTo>
                  <a:pt x="40" y="0"/>
                </a:lnTo>
                <a:close/>
                <a:moveTo>
                  <a:pt x="7790" y="1695"/>
                </a:moveTo>
                <a:lnTo>
                  <a:pt x="6170" y="103"/>
                </a:lnTo>
                <a:lnTo>
                  <a:pt x="4577" y="1723"/>
                </a:lnTo>
                <a:lnTo>
                  <a:pt x="6198" y="3316"/>
                </a:lnTo>
                <a:lnTo>
                  <a:pt x="7790" y="1695"/>
                </a:lnTo>
                <a:close/>
                <a:moveTo>
                  <a:pt x="0" y="4618"/>
                </a:moveTo>
                <a:lnTo>
                  <a:pt x="3417" y="4618"/>
                </a:lnTo>
                <a:lnTo>
                  <a:pt x="3417" y="8036"/>
                </a:lnTo>
                <a:lnTo>
                  <a:pt x="0" y="8036"/>
                </a:lnTo>
                <a:lnTo>
                  <a:pt x="0" y="4618"/>
                </a:lnTo>
                <a:close/>
                <a:moveTo>
                  <a:pt x="4353" y="4618"/>
                </a:moveTo>
                <a:lnTo>
                  <a:pt x="7770" y="4618"/>
                </a:lnTo>
                <a:lnTo>
                  <a:pt x="7770" y="8036"/>
                </a:lnTo>
                <a:lnTo>
                  <a:pt x="4353" y="8036"/>
                </a:lnTo>
                <a:lnTo>
                  <a:pt x="4353" y="4618"/>
                </a:lnTo>
                <a:close/>
                <a:moveTo>
                  <a:pt x="4353" y="4618"/>
                </a:moveTo>
                <a:close/>
              </a:path>
            </a:pathLst>
          </a:custGeom>
          <a:solidFill>
            <a:srgbClr val="FFFFFF"/>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rgbClr val="FFFFFF"/>
                </a:solidFill>
                <a:latin typeface="思源黑体 CN Regular" charset="0"/>
                <a:ea typeface="思源黑体 CN Regular" charset="0"/>
                <a:cs typeface="+mn-ea"/>
              </a:defRPr>
            </a:lvl1pPr>
            <a:lvl2pPr marL="457200" algn="l" defTabSz="914400" rtl="0" eaLnBrk="1" latinLnBrk="0" hangingPunct="1">
              <a:defRPr sz="1800" kern="1200">
                <a:solidFill>
                  <a:srgbClr val="FFFFFF"/>
                </a:solidFill>
                <a:latin typeface="思源黑体 CN Regular" charset="0"/>
                <a:ea typeface="思源黑体 CN Regular" charset="0"/>
                <a:cs typeface="+mn-ea"/>
              </a:defRPr>
            </a:lvl2pPr>
            <a:lvl3pPr marL="914400" algn="l" defTabSz="914400" rtl="0" eaLnBrk="1" latinLnBrk="0" hangingPunct="1">
              <a:defRPr sz="1800" kern="1200">
                <a:solidFill>
                  <a:srgbClr val="FFFFFF"/>
                </a:solidFill>
                <a:latin typeface="思源黑体 CN Regular" charset="0"/>
                <a:ea typeface="思源黑体 CN Regular" charset="0"/>
                <a:cs typeface="+mn-ea"/>
              </a:defRPr>
            </a:lvl3pPr>
            <a:lvl4pPr marL="1371600" algn="l" defTabSz="914400" rtl="0" eaLnBrk="1" latinLnBrk="0" hangingPunct="1">
              <a:defRPr sz="1800" kern="1200">
                <a:solidFill>
                  <a:srgbClr val="FFFFFF"/>
                </a:solidFill>
                <a:latin typeface="思源黑体 CN Regular" charset="0"/>
                <a:ea typeface="思源黑体 CN Regular" charset="0"/>
                <a:cs typeface="+mn-ea"/>
              </a:defRPr>
            </a:lvl4pPr>
            <a:lvl5pPr marL="1828800" algn="l" defTabSz="914400" rtl="0" eaLnBrk="1" latinLnBrk="0" hangingPunct="1">
              <a:defRPr sz="1800" kern="1200">
                <a:solidFill>
                  <a:srgbClr val="FFFFFF"/>
                </a:solidFill>
                <a:latin typeface="思源黑体 CN Regular" charset="0"/>
                <a:ea typeface="思源黑体 CN Regular" charset="0"/>
                <a:cs typeface="+mn-ea"/>
              </a:defRPr>
            </a:lvl5pPr>
            <a:lvl6pPr marL="2286000" algn="l" defTabSz="914400" rtl="0" eaLnBrk="1" latinLnBrk="0" hangingPunct="1">
              <a:defRPr sz="1800" kern="1200">
                <a:solidFill>
                  <a:srgbClr val="FFFFFF"/>
                </a:solidFill>
                <a:latin typeface="思源黑体 CN Regular" charset="0"/>
                <a:ea typeface="思源黑体 CN Regular" charset="0"/>
                <a:cs typeface="+mn-ea"/>
              </a:defRPr>
            </a:lvl6pPr>
            <a:lvl7pPr marL="2743200" algn="l" defTabSz="914400" rtl="0" eaLnBrk="1" latinLnBrk="0" hangingPunct="1">
              <a:defRPr sz="1800" kern="1200">
                <a:solidFill>
                  <a:srgbClr val="FFFFFF"/>
                </a:solidFill>
                <a:latin typeface="思源黑体 CN Regular" charset="0"/>
                <a:ea typeface="思源黑体 CN Regular" charset="0"/>
                <a:cs typeface="+mn-ea"/>
              </a:defRPr>
            </a:lvl7pPr>
            <a:lvl8pPr marL="3200400" algn="l" defTabSz="914400" rtl="0" eaLnBrk="1" latinLnBrk="0" hangingPunct="1">
              <a:defRPr sz="1800" kern="1200">
                <a:solidFill>
                  <a:srgbClr val="FFFFFF"/>
                </a:solidFill>
                <a:latin typeface="思源黑体 CN Regular" charset="0"/>
                <a:ea typeface="思源黑体 CN Regular" charset="0"/>
                <a:cs typeface="+mn-ea"/>
              </a:defRPr>
            </a:lvl8pPr>
            <a:lvl9pPr marL="3657600" algn="l" defTabSz="914400" rtl="0" eaLnBrk="1" latinLnBrk="0" hangingPunct="1">
              <a:defRPr sz="1800" kern="1200">
                <a:solidFill>
                  <a:srgbClr val="FFFFFF"/>
                </a:solidFill>
                <a:latin typeface="思源黑体 CN Regular" charset="0"/>
                <a:ea typeface="思源黑体 CN Regular" charset="0"/>
                <a:cs typeface="+mn-ea"/>
              </a:defRPr>
            </a:lvl9pPr>
          </a:lstStyle>
          <a:p>
            <a:pPr algn="ctr"/>
            <a:endParaRPr lang="en-US">
              <a:solidFill>
                <a:srgbClr val="FFFFFF"/>
              </a:solidFill>
              <a:latin typeface="思源黑体 CN Regular" charset="0"/>
            </a:endParaRPr>
          </a:p>
        </p:txBody>
      </p:sp>
      <p:sp>
        <p:nvSpPr>
          <p:cNvPr id="3" name="矩形: 圆角 1"/>
          <p:cNvSpPr/>
          <p:nvPr/>
        </p:nvSpPr>
        <p:spPr>
          <a:xfrm>
            <a:off x="1399540" y="2329180"/>
            <a:ext cx="5268595" cy="681355"/>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lstStyle/>
          <a:p>
            <a:pPr algn="ctr"/>
            <a:endParaRPr lang="zh-CN" altLang="en-US">
              <a:solidFill>
                <a:srgbClr val="FFFFFF"/>
              </a:solidFill>
              <a:latin typeface="思源黑体 CN Regular" charset="0"/>
              <a:ea typeface="思源黑体 CN Regular" charset="0"/>
            </a:endParaRPr>
          </a:p>
        </p:txBody>
      </p:sp>
      <p:sp>
        <p:nvSpPr>
          <p:cNvPr id="4" name="文本框 40"/>
          <p:cNvSpPr txBox="1"/>
          <p:nvPr/>
        </p:nvSpPr>
        <p:spPr>
          <a:xfrm>
            <a:off x="2197244" y="1957778"/>
            <a:ext cx="4069080" cy="398780"/>
          </a:xfrm>
          <a:prstGeom prst="rect">
            <a:avLst/>
          </a:prstGeom>
          <a:noFill/>
        </p:spPr>
        <p:txBody>
          <a:bodyPr wrap="square" rtlCol="0">
            <a:spAutoFit/>
          </a:bodyPr>
          <a:lstStyle>
            <a:defPPr>
              <a:defRPr lang="zh-CN"/>
            </a:defPPr>
            <a:lvl1pPr marL="0" algn="l" defTabSz="914400" rtl="0" eaLnBrk="1" latinLnBrk="0" hangingPunct="1">
              <a:defRPr sz="1800" kern="1200">
                <a:solidFill>
                  <a:srgbClr val="000000"/>
                </a:solidFill>
                <a:latin typeface="思源黑体 CN Regular" charset="0"/>
                <a:ea typeface="思源黑体 CN Regular" charset="0"/>
                <a:cs typeface="+mn-ea"/>
              </a:defRPr>
            </a:lvl1pPr>
            <a:lvl2pPr marL="457200" algn="l" defTabSz="914400" rtl="0" eaLnBrk="1" latinLnBrk="0" hangingPunct="1">
              <a:defRPr sz="1800" kern="1200">
                <a:solidFill>
                  <a:srgbClr val="000000"/>
                </a:solidFill>
                <a:latin typeface="思源黑体 CN Regular" charset="0"/>
                <a:ea typeface="思源黑体 CN Regular" charset="0"/>
                <a:cs typeface="+mn-ea"/>
              </a:defRPr>
            </a:lvl2pPr>
            <a:lvl3pPr marL="914400" algn="l" defTabSz="914400" rtl="0" eaLnBrk="1" latinLnBrk="0" hangingPunct="1">
              <a:defRPr sz="1800" kern="1200">
                <a:solidFill>
                  <a:srgbClr val="000000"/>
                </a:solidFill>
                <a:latin typeface="思源黑体 CN Regular" charset="0"/>
                <a:ea typeface="思源黑体 CN Regular" charset="0"/>
                <a:cs typeface="+mn-ea"/>
              </a:defRPr>
            </a:lvl3pPr>
            <a:lvl4pPr marL="1371600" algn="l" defTabSz="914400" rtl="0" eaLnBrk="1" latinLnBrk="0" hangingPunct="1">
              <a:defRPr sz="1800" kern="1200">
                <a:solidFill>
                  <a:srgbClr val="000000"/>
                </a:solidFill>
                <a:latin typeface="思源黑体 CN Regular" charset="0"/>
                <a:ea typeface="思源黑体 CN Regular" charset="0"/>
                <a:cs typeface="+mn-ea"/>
              </a:defRPr>
            </a:lvl4pPr>
            <a:lvl5pPr marL="1828800" algn="l" defTabSz="914400" rtl="0" eaLnBrk="1" latinLnBrk="0" hangingPunct="1">
              <a:defRPr sz="1800" kern="1200">
                <a:solidFill>
                  <a:srgbClr val="000000"/>
                </a:solidFill>
                <a:latin typeface="思源黑体 CN Regular" charset="0"/>
                <a:ea typeface="思源黑体 CN Regular" charset="0"/>
                <a:cs typeface="+mn-ea"/>
              </a:defRPr>
            </a:lvl5pPr>
            <a:lvl6pPr marL="2286000" algn="l" defTabSz="914400" rtl="0" eaLnBrk="1" latinLnBrk="0" hangingPunct="1">
              <a:defRPr sz="1800" kern="1200">
                <a:solidFill>
                  <a:srgbClr val="000000"/>
                </a:solidFill>
                <a:latin typeface="思源黑体 CN Regular" charset="0"/>
                <a:ea typeface="思源黑体 CN Regular" charset="0"/>
                <a:cs typeface="+mn-ea"/>
              </a:defRPr>
            </a:lvl6pPr>
            <a:lvl7pPr marL="2743200" algn="l" defTabSz="914400" rtl="0" eaLnBrk="1" latinLnBrk="0" hangingPunct="1">
              <a:defRPr sz="1800" kern="1200">
                <a:solidFill>
                  <a:srgbClr val="000000"/>
                </a:solidFill>
                <a:latin typeface="思源黑体 CN Regular" charset="0"/>
                <a:ea typeface="思源黑体 CN Regular" charset="0"/>
                <a:cs typeface="+mn-ea"/>
              </a:defRPr>
            </a:lvl7pPr>
            <a:lvl8pPr marL="3200400" algn="l" defTabSz="914400" rtl="0" eaLnBrk="1" latinLnBrk="0" hangingPunct="1">
              <a:defRPr sz="1800" kern="1200">
                <a:solidFill>
                  <a:srgbClr val="000000"/>
                </a:solidFill>
                <a:latin typeface="思源黑体 CN Regular" charset="0"/>
                <a:ea typeface="思源黑体 CN Regular" charset="0"/>
                <a:cs typeface="+mn-ea"/>
              </a:defRPr>
            </a:lvl8pPr>
            <a:lvl9pPr marL="3657600" algn="l" defTabSz="914400" rtl="0" eaLnBrk="1" latinLnBrk="0" hangingPunct="1">
              <a:defRPr sz="1800" kern="1200">
                <a:solidFill>
                  <a:srgbClr val="000000"/>
                </a:solidFill>
                <a:latin typeface="思源黑体 CN Regular" charset="0"/>
                <a:ea typeface="思源黑体 CN Regular" charset="0"/>
                <a:cs typeface="+mn-ea"/>
              </a:defRPr>
            </a:lvl9pPr>
          </a:lstStyle>
          <a:p>
            <a:r>
              <a:rPr lang="en-US" altLang="zh-CN" sz="2000" dirty="0">
                <a:solidFill>
                  <a:srgbClr val="216BFF"/>
                </a:solidFill>
                <a:latin typeface="思源黑体 CN Bold"/>
                <a:ea typeface="思源黑体 CN Bold"/>
              </a:rPr>
              <a:t>2</a:t>
            </a:r>
            <a:r>
              <a:rPr lang="zh-CN" altLang="en-US" sz="2000" dirty="0">
                <a:solidFill>
                  <a:srgbClr val="216BFF"/>
                </a:solidFill>
                <a:latin typeface="思源黑体 CN Bold"/>
                <a:ea typeface="思源黑体 CN Bold"/>
              </a:rPr>
              <a:t>. 抗体</a:t>
            </a:r>
            <a:endParaRPr lang="zh-CN" altLang="en-US" sz="2000" dirty="0">
              <a:solidFill>
                <a:srgbClr val="216BFF"/>
              </a:solidFill>
              <a:latin typeface="思源黑体 CN Bold"/>
              <a:ea typeface="思源黑体 CN Bold"/>
            </a:endParaRPr>
          </a:p>
        </p:txBody>
      </p:sp>
      <p:sp>
        <p:nvSpPr>
          <p:cNvPr id="5" name="文本框 41"/>
          <p:cNvSpPr txBox="1"/>
          <p:nvPr/>
        </p:nvSpPr>
        <p:spPr>
          <a:xfrm>
            <a:off x="2157095" y="2384425"/>
            <a:ext cx="9015095" cy="567055"/>
          </a:xfrm>
          <a:prstGeom prst="rect">
            <a:avLst/>
          </a:prstGeom>
          <a:noFill/>
        </p:spPr>
        <p:txBody>
          <a:bodyPr wrap="square" rtlCol="0">
            <a:noAutofit/>
          </a:bodyPr>
          <a:lstStyle>
            <a:defPPr>
              <a:defRPr lang="zh-CN"/>
            </a:defPPr>
            <a:lvl1pPr marL="0" algn="l" defTabSz="914400" rtl="0" eaLnBrk="1" latinLnBrk="0" hangingPunct="1">
              <a:defRPr sz="1800" kern="1200">
                <a:solidFill>
                  <a:srgbClr val="000000"/>
                </a:solidFill>
                <a:latin typeface="思源黑体 CN Regular" charset="0"/>
                <a:ea typeface="思源黑体 CN Regular" charset="0"/>
                <a:cs typeface="+mn-ea"/>
              </a:defRPr>
            </a:lvl1pPr>
            <a:lvl2pPr marL="457200" algn="l" defTabSz="914400" rtl="0" eaLnBrk="1" latinLnBrk="0" hangingPunct="1">
              <a:defRPr sz="1800" kern="1200">
                <a:solidFill>
                  <a:srgbClr val="000000"/>
                </a:solidFill>
                <a:latin typeface="思源黑体 CN Regular" charset="0"/>
                <a:ea typeface="思源黑体 CN Regular" charset="0"/>
                <a:cs typeface="+mn-ea"/>
              </a:defRPr>
            </a:lvl2pPr>
            <a:lvl3pPr marL="914400" algn="l" defTabSz="914400" rtl="0" eaLnBrk="1" latinLnBrk="0" hangingPunct="1">
              <a:defRPr sz="1800" kern="1200">
                <a:solidFill>
                  <a:srgbClr val="000000"/>
                </a:solidFill>
                <a:latin typeface="思源黑体 CN Regular" charset="0"/>
                <a:ea typeface="思源黑体 CN Regular" charset="0"/>
                <a:cs typeface="+mn-ea"/>
              </a:defRPr>
            </a:lvl3pPr>
            <a:lvl4pPr marL="1371600" algn="l" defTabSz="914400" rtl="0" eaLnBrk="1" latinLnBrk="0" hangingPunct="1">
              <a:defRPr sz="1800" kern="1200">
                <a:solidFill>
                  <a:srgbClr val="000000"/>
                </a:solidFill>
                <a:latin typeface="思源黑体 CN Regular" charset="0"/>
                <a:ea typeface="思源黑体 CN Regular" charset="0"/>
                <a:cs typeface="+mn-ea"/>
              </a:defRPr>
            </a:lvl4pPr>
            <a:lvl5pPr marL="1828800" algn="l" defTabSz="914400" rtl="0" eaLnBrk="1" latinLnBrk="0" hangingPunct="1">
              <a:defRPr sz="1800" kern="1200">
                <a:solidFill>
                  <a:srgbClr val="000000"/>
                </a:solidFill>
                <a:latin typeface="思源黑体 CN Regular" charset="0"/>
                <a:ea typeface="思源黑体 CN Regular" charset="0"/>
                <a:cs typeface="+mn-ea"/>
              </a:defRPr>
            </a:lvl5pPr>
            <a:lvl6pPr marL="2286000" algn="l" defTabSz="914400" rtl="0" eaLnBrk="1" latinLnBrk="0" hangingPunct="1">
              <a:defRPr sz="1800" kern="1200">
                <a:solidFill>
                  <a:srgbClr val="000000"/>
                </a:solidFill>
                <a:latin typeface="思源黑体 CN Regular" charset="0"/>
                <a:ea typeface="思源黑体 CN Regular" charset="0"/>
                <a:cs typeface="+mn-ea"/>
              </a:defRPr>
            </a:lvl6pPr>
            <a:lvl7pPr marL="2743200" algn="l" defTabSz="914400" rtl="0" eaLnBrk="1" latinLnBrk="0" hangingPunct="1">
              <a:defRPr sz="1800" kern="1200">
                <a:solidFill>
                  <a:srgbClr val="000000"/>
                </a:solidFill>
                <a:latin typeface="思源黑体 CN Regular" charset="0"/>
                <a:ea typeface="思源黑体 CN Regular" charset="0"/>
                <a:cs typeface="+mn-ea"/>
              </a:defRPr>
            </a:lvl7pPr>
            <a:lvl8pPr marL="3200400" algn="l" defTabSz="914400" rtl="0" eaLnBrk="1" latinLnBrk="0" hangingPunct="1">
              <a:defRPr sz="1800" kern="1200">
                <a:solidFill>
                  <a:srgbClr val="000000"/>
                </a:solidFill>
                <a:latin typeface="思源黑体 CN Regular" charset="0"/>
                <a:ea typeface="思源黑体 CN Regular" charset="0"/>
                <a:cs typeface="+mn-ea"/>
              </a:defRPr>
            </a:lvl8pPr>
            <a:lvl9pPr marL="3657600" algn="l" defTabSz="914400" rtl="0" eaLnBrk="1" latinLnBrk="0" hangingPunct="1">
              <a:defRPr sz="1800" kern="1200">
                <a:solidFill>
                  <a:srgbClr val="000000"/>
                </a:solidFill>
                <a:latin typeface="思源黑体 CN Regular" charset="0"/>
                <a:ea typeface="思源黑体 CN Regular" charset="0"/>
                <a:cs typeface="+mn-ea"/>
              </a:defRPr>
            </a:lvl9pPr>
          </a:lstStyle>
          <a:p>
            <a:pPr>
              <a:lnSpc>
                <a:spcPct val="120000"/>
              </a:lnSpc>
            </a:pPr>
            <a:r>
              <a:rPr lang="zh-CN" altLang="en-US" sz="1400" b="1" dirty="0">
                <a:solidFill>
                  <a:srgbClr val="0070C0"/>
                </a:solidFill>
                <a:latin typeface="微软雅黑" panose="020B0503020204020204" charset="-122"/>
                <a:ea typeface="微软雅黑" panose="020B0503020204020204" charset="-122"/>
                <a:cs typeface="微软雅黑" panose="020B0503020204020204" charset="-122"/>
              </a:rPr>
              <a:t>核心作用</a:t>
            </a:r>
            <a:r>
              <a:rPr lang="en-US" altLang="zh-CN" sz="1400" b="1" dirty="0">
                <a:solidFill>
                  <a:srgbClr val="0070C0"/>
                </a:solidFill>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科研、诊断和治疗的重要功能材料</a:t>
            </a:r>
            <a:endParaRPr lang="zh-CN" altLang="en-US" sz="1400" dirty="0">
              <a:latin typeface="微软雅黑" panose="020B0503020204020204" charset="-122"/>
              <a:ea typeface="微软雅黑" panose="020B0503020204020204" charset="-122"/>
              <a:cs typeface="微软雅黑" panose="020B0503020204020204" charset="-122"/>
            </a:endParaRPr>
          </a:p>
          <a:p>
            <a:pPr>
              <a:lnSpc>
                <a:spcPct val="120000"/>
              </a:lnSpc>
            </a:pPr>
            <a:r>
              <a:rPr lang="zh-CN" altLang="en-US" sz="1400" dirty="0">
                <a:latin typeface="微软雅黑" panose="020B0503020204020204" charset="-122"/>
                <a:ea typeface="微软雅黑" panose="020B0503020204020204" charset="-122"/>
                <a:cs typeface="微软雅黑" panose="020B0503020204020204" charset="-122"/>
              </a:rPr>
              <a:t>主要应用</a:t>
            </a:r>
            <a:r>
              <a:rPr lang="en-US" altLang="zh-CN" sz="1400" dirty="0">
                <a:latin typeface="微软雅黑" panose="020B0503020204020204" charset="-122"/>
                <a:ea typeface="微软雅黑" panose="020B0503020204020204" charset="-122"/>
                <a:cs typeface="微软雅黑" panose="020B0503020204020204" charset="-122"/>
              </a:rPr>
              <a:t>：</a:t>
            </a:r>
            <a:r>
              <a:rPr sz="1400" dirty="0">
                <a:latin typeface="微软雅黑" panose="020B0503020204020204" charset="-122"/>
                <a:ea typeface="微软雅黑" panose="020B0503020204020204" charset="-122"/>
                <a:cs typeface="微软雅黑" panose="020B0503020204020204" charset="-122"/>
              </a:rPr>
              <a:t>科研实验</a:t>
            </a:r>
            <a:r>
              <a:rPr lang="en-US" sz="1400" dirty="0">
                <a:latin typeface="微软雅黑" panose="020B0503020204020204" charset="-122"/>
                <a:ea typeface="微软雅黑" panose="020B0503020204020204" charset="-122"/>
                <a:cs typeface="微软雅黑" panose="020B0503020204020204" charset="-122"/>
              </a:rPr>
              <a:t>、</a:t>
            </a:r>
            <a:r>
              <a:rPr sz="1400" dirty="0">
                <a:latin typeface="微软雅黑" panose="020B0503020204020204" charset="-122"/>
                <a:ea typeface="微软雅黑" panose="020B0503020204020204" charset="-122"/>
                <a:cs typeface="微软雅黑" panose="020B0503020204020204" charset="-122"/>
              </a:rPr>
              <a:t>IVD诊断试剂</a:t>
            </a:r>
            <a:r>
              <a:rPr lang="en-US" sz="1400" dirty="0">
                <a:latin typeface="微软雅黑" panose="020B0503020204020204" charset="-122"/>
                <a:ea typeface="微软雅黑" panose="020B0503020204020204" charset="-122"/>
                <a:cs typeface="微软雅黑" panose="020B0503020204020204" charset="-122"/>
              </a:rPr>
              <a:t>、</a:t>
            </a:r>
            <a:r>
              <a:rPr sz="1400" dirty="0">
                <a:latin typeface="微软雅黑" panose="020B0503020204020204" charset="-122"/>
                <a:ea typeface="微软雅黑" panose="020B0503020204020204" charset="-122"/>
                <a:cs typeface="微软雅黑" panose="020B0503020204020204" charset="-122"/>
              </a:rPr>
              <a:t>单克隆抗体药物</a:t>
            </a:r>
            <a:endParaRPr sz="1400" dirty="0">
              <a:latin typeface="微软雅黑" panose="020B0503020204020204" charset="-122"/>
              <a:ea typeface="微软雅黑" panose="020B0503020204020204" charset="-122"/>
              <a:cs typeface="微软雅黑" panose="020B0503020204020204" charset="-122"/>
            </a:endParaRPr>
          </a:p>
        </p:txBody>
      </p:sp>
      <p:sp>
        <p:nvSpPr>
          <p:cNvPr id="6" name="矩形: 圆角 1"/>
          <p:cNvSpPr/>
          <p:nvPr/>
        </p:nvSpPr>
        <p:spPr>
          <a:xfrm>
            <a:off x="1399540" y="3381375"/>
            <a:ext cx="5268595" cy="607060"/>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lstStyle/>
          <a:p>
            <a:pPr algn="ctr"/>
            <a:endParaRPr lang="zh-CN" altLang="en-US">
              <a:solidFill>
                <a:srgbClr val="FFFFFF"/>
              </a:solidFill>
              <a:latin typeface="思源黑体 CN Regular" charset="0"/>
              <a:ea typeface="思源黑体 CN Regular" charset="0"/>
            </a:endParaRPr>
          </a:p>
        </p:txBody>
      </p:sp>
      <p:sp>
        <p:nvSpPr>
          <p:cNvPr id="8" name="文本框 40"/>
          <p:cNvSpPr txBox="1"/>
          <p:nvPr/>
        </p:nvSpPr>
        <p:spPr>
          <a:xfrm>
            <a:off x="2197244" y="3009973"/>
            <a:ext cx="4069080" cy="398780"/>
          </a:xfrm>
          <a:prstGeom prst="rect">
            <a:avLst/>
          </a:prstGeom>
          <a:noFill/>
        </p:spPr>
        <p:txBody>
          <a:bodyPr wrap="square" rtlCol="0">
            <a:spAutoFit/>
          </a:bodyPr>
          <a:lstStyle>
            <a:defPPr>
              <a:defRPr lang="zh-CN"/>
            </a:defPPr>
            <a:lvl1pPr marL="0" algn="l" defTabSz="914400" rtl="0" eaLnBrk="1" latinLnBrk="0" hangingPunct="1">
              <a:defRPr sz="1800" kern="1200">
                <a:solidFill>
                  <a:srgbClr val="000000"/>
                </a:solidFill>
                <a:latin typeface="思源黑体 CN Regular" charset="0"/>
                <a:ea typeface="思源黑体 CN Regular" charset="0"/>
                <a:cs typeface="+mn-ea"/>
              </a:defRPr>
            </a:lvl1pPr>
            <a:lvl2pPr marL="457200" algn="l" defTabSz="914400" rtl="0" eaLnBrk="1" latinLnBrk="0" hangingPunct="1">
              <a:defRPr sz="1800" kern="1200">
                <a:solidFill>
                  <a:srgbClr val="000000"/>
                </a:solidFill>
                <a:latin typeface="思源黑体 CN Regular" charset="0"/>
                <a:ea typeface="思源黑体 CN Regular" charset="0"/>
                <a:cs typeface="+mn-ea"/>
              </a:defRPr>
            </a:lvl2pPr>
            <a:lvl3pPr marL="914400" algn="l" defTabSz="914400" rtl="0" eaLnBrk="1" latinLnBrk="0" hangingPunct="1">
              <a:defRPr sz="1800" kern="1200">
                <a:solidFill>
                  <a:srgbClr val="000000"/>
                </a:solidFill>
                <a:latin typeface="思源黑体 CN Regular" charset="0"/>
                <a:ea typeface="思源黑体 CN Regular" charset="0"/>
                <a:cs typeface="+mn-ea"/>
              </a:defRPr>
            </a:lvl3pPr>
            <a:lvl4pPr marL="1371600" algn="l" defTabSz="914400" rtl="0" eaLnBrk="1" latinLnBrk="0" hangingPunct="1">
              <a:defRPr sz="1800" kern="1200">
                <a:solidFill>
                  <a:srgbClr val="000000"/>
                </a:solidFill>
                <a:latin typeface="思源黑体 CN Regular" charset="0"/>
                <a:ea typeface="思源黑体 CN Regular" charset="0"/>
                <a:cs typeface="+mn-ea"/>
              </a:defRPr>
            </a:lvl4pPr>
            <a:lvl5pPr marL="1828800" algn="l" defTabSz="914400" rtl="0" eaLnBrk="1" latinLnBrk="0" hangingPunct="1">
              <a:defRPr sz="1800" kern="1200">
                <a:solidFill>
                  <a:srgbClr val="000000"/>
                </a:solidFill>
                <a:latin typeface="思源黑体 CN Regular" charset="0"/>
                <a:ea typeface="思源黑体 CN Regular" charset="0"/>
                <a:cs typeface="+mn-ea"/>
              </a:defRPr>
            </a:lvl5pPr>
            <a:lvl6pPr marL="2286000" algn="l" defTabSz="914400" rtl="0" eaLnBrk="1" latinLnBrk="0" hangingPunct="1">
              <a:defRPr sz="1800" kern="1200">
                <a:solidFill>
                  <a:srgbClr val="000000"/>
                </a:solidFill>
                <a:latin typeface="思源黑体 CN Regular" charset="0"/>
                <a:ea typeface="思源黑体 CN Regular" charset="0"/>
                <a:cs typeface="+mn-ea"/>
              </a:defRPr>
            </a:lvl6pPr>
            <a:lvl7pPr marL="2743200" algn="l" defTabSz="914400" rtl="0" eaLnBrk="1" latinLnBrk="0" hangingPunct="1">
              <a:defRPr sz="1800" kern="1200">
                <a:solidFill>
                  <a:srgbClr val="000000"/>
                </a:solidFill>
                <a:latin typeface="思源黑体 CN Regular" charset="0"/>
                <a:ea typeface="思源黑体 CN Regular" charset="0"/>
                <a:cs typeface="+mn-ea"/>
              </a:defRPr>
            </a:lvl7pPr>
            <a:lvl8pPr marL="3200400" algn="l" defTabSz="914400" rtl="0" eaLnBrk="1" latinLnBrk="0" hangingPunct="1">
              <a:defRPr sz="1800" kern="1200">
                <a:solidFill>
                  <a:srgbClr val="000000"/>
                </a:solidFill>
                <a:latin typeface="思源黑体 CN Regular" charset="0"/>
                <a:ea typeface="思源黑体 CN Regular" charset="0"/>
                <a:cs typeface="+mn-ea"/>
              </a:defRPr>
            </a:lvl8pPr>
            <a:lvl9pPr marL="3657600" algn="l" defTabSz="914400" rtl="0" eaLnBrk="1" latinLnBrk="0" hangingPunct="1">
              <a:defRPr sz="1800" kern="1200">
                <a:solidFill>
                  <a:srgbClr val="000000"/>
                </a:solidFill>
                <a:latin typeface="思源黑体 CN Regular" charset="0"/>
                <a:ea typeface="思源黑体 CN Regular" charset="0"/>
                <a:cs typeface="+mn-ea"/>
              </a:defRPr>
            </a:lvl9pPr>
          </a:lstStyle>
          <a:p>
            <a:r>
              <a:rPr lang="en-US" altLang="zh-CN" sz="2000" dirty="0">
                <a:solidFill>
                  <a:srgbClr val="216BFF"/>
                </a:solidFill>
                <a:latin typeface="思源黑体 CN Bold"/>
                <a:ea typeface="思源黑体 CN Bold"/>
              </a:rPr>
              <a:t>3</a:t>
            </a:r>
            <a:r>
              <a:rPr lang="zh-CN" altLang="en-US" sz="2000" dirty="0">
                <a:solidFill>
                  <a:srgbClr val="216BFF"/>
                </a:solidFill>
                <a:latin typeface="思源黑体 CN Bold"/>
                <a:ea typeface="思源黑体 CN Bold"/>
              </a:rPr>
              <a:t>. 酶制剂</a:t>
            </a:r>
            <a:endParaRPr lang="zh-CN" altLang="en-US" sz="2000" dirty="0">
              <a:solidFill>
                <a:srgbClr val="216BFF"/>
              </a:solidFill>
              <a:latin typeface="思源黑体 CN Bold"/>
              <a:ea typeface="思源黑体 CN Bold"/>
            </a:endParaRPr>
          </a:p>
        </p:txBody>
      </p:sp>
      <p:sp>
        <p:nvSpPr>
          <p:cNvPr id="9" name="文本框 41"/>
          <p:cNvSpPr txBox="1"/>
          <p:nvPr/>
        </p:nvSpPr>
        <p:spPr>
          <a:xfrm>
            <a:off x="2157095" y="3363595"/>
            <a:ext cx="9015095" cy="504825"/>
          </a:xfrm>
          <a:prstGeom prst="rect">
            <a:avLst/>
          </a:prstGeom>
          <a:noFill/>
        </p:spPr>
        <p:txBody>
          <a:bodyPr wrap="square" rtlCol="0">
            <a:noAutofit/>
          </a:bodyPr>
          <a:lstStyle>
            <a:defPPr>
              <a:defRPr lang="zh-CN"/>
            </a:defPPr>
            <a:lvl1pPr marL="0" algn="l" defTabSz="914400" rtl="0" eaLnBrk="1" latinLnBrk="0" hangingPunct="1">
              <a:defRPr sz="1800" kern="1200">
                <a:solidFill>
                  <a:srgbClr val="000000"/>
                </a:solidFill>
                <a:latin typeface="思源黑体 CN Regular" charset="0"/>
                <a:ea typeface="思源黑体 CN Regular" charset="0"/>
                <a:cs typeface="+mn-ea"/>
              </a:defRPr>
            </a:lvl1pPr>
            <a:lvl2pPr marL="457200" algn="l" defTabSz="914400" rtl="0" eaLnBrk="1" latinLnBrk="0" hangingPunct="1">
              <a:defRPr sz="1800" kern="1200">
                <a:solidFill>
                  <a:srgbClr val="000000"/>
                </a:solidFill>
                <a:latin typeface="思源黑体 CN Regular" charset="0"/>
                <a:ea typeface="思源黑体 CN Regular" charset="0"/>
                <a:cs typeface="+mn-ea"/>
              </a:defRPr>
            </a:lvl2pPr>
            <a:lvl3pPr marL="914400" algn="l" defTabSz="914400" rtl="0" eaLnBrk="1" latinLnBrk="0" hangingPunct="1">
              <a:defRPr sz="1800" kern="1200">
                <a:solidFill>
                  <a:srgbClr val="000000"/>
                </a:solidFill>
                <a:latin typeface="思源黑体 CN Regular" charset="0"/>
                <a:ea typeface="思源黑体 CN Regular" charset="0"/>
                <a:cs typeface="+mn-ea"/>
              </a:defRPr>
            </a:lvl3pPr>
            <a:lvl4pPr marL="1371600" algn="l" defTabSz="914400" rtl="0" eaLnBrk="1" latinLnBrk="0" hangingPunct="1">
              <a:defRPr sz="1800" kern="1200">
                <a:solidFill>
                  <a:srgbClr val="000000"/>
                </a:solidFill>
                <a:latin typeface="思源黑体 CN Regular" charset="0"/>
                <a:ea typeface="思源黑体 CN Regular" charset="0"/>
                <a:cs typeface="+mn-ea"/>
              </a:defRPr>
            </a:lvl4pPr>
            <a:lvl5pPr marL="1828800" algn="l" defTabSz="914400" rtl="0" eaLnBrk="1" latinLnBrk="0" hangingPunct="1">
              <a:defRPr sz="1800" kern="1200">
                <a:solidFill>
                  <a:srgbClr val="000000"/>
                </a:solidFill>
                <a:latin typeface="思源黑体 CN Regular" charset="0"/>
                <a:ea typeface="思源黑体 CN Regular" charset="0"/>
                <a:cs typeface="+mn-ea"/>
              </a:defRPr>
            </a:lvl5pPr>
            <a:lvl6pPr marL="2286000" algn="l" defTabSz="914400" rtl="0" eaLnBrk="1" latinLnBrk="0" hangingPunct="1">
              <a:defRPr sz="1800" kern="1200">
                <a:solidFill>
                  <a:srgbClr val="000000"/>
                </a:solidFill>
                <a:latin typeface="思源黑体 CN Regular" charset="0"/>
                <a:ea typeface="思源黑体 CN Regular" charset="0"/>
                <a:cs typeface="+mn-ea"/>
              </a:defRPr>
            </a:lvl6pPr>
            <a:lvl7pPr marL="2743200" algn="l" defTabSz="914400" rtl="0" eaLnBrk="1" latinLnBrk="0" hangingPunct="1">
              <a:defRPr sz="1800" kern="1200">
                <a:solidFill>
                  <a:srgbClr val="000000"/>
                </a:solidFill>
                <a:latin typeface="思源黑体 CN Regular" charset="0"/>
                <a:ea typeface="思源黑体 CN Regular" charset="0"/>
                <a:cs typeface="+mn-ea"/>
              </a:defRPr>
            </a:lvl7pPr>
            <a:lvl8pPr marL="3200400" algn="l" defTabSz="914400" rtl="0" eaLnBrk="1" latinLnBrk="0" hangingPunct="1">
              <a:defRPr sz="1800" kern="1200">
                <a:solidFill>
                  <a:srgbClr val="000000"/>
                </a:solidFill>
                <a:latin typeface="思源黑体 CN Regular" charset="0"/>
                <a:ea typeface="思源黑体 CN Regular" charset="0"/>
                <a:cs typeface="+mn-ea"/>
              </a:defRPr>
            </a:lvl8pPr>
            <a:lvl9pPr marL="3657600" algn="l" defTabSz="914400" rtl="0" eaLnBrk="1" latinLnBrk="0" hangingPunct="1">
              <a:defRPr sz="1800" kern="1200">
                <a:solidFill>
                  <a:srgbClr val="000000"/>
                </a:solidFill>
                <a:latin typeface="思源黑体 CN Regular" charset="0"/>
                <a:ea typeface="思源黑体 CN Regular" charset="0"/>
                <a:cs typeface="+mn-ea"/>
              </a:defRPr>
            </a:lvl9pPr>
          </a:lstStyle>
          <a:p>
            <a:pPr>
              <a:lnSpc>
                <a:spcPct val="120000"/>
              </a:lnSpc>
            </a:pPr>
            <a:r>
              <a:rPr lang="zh-CN" altLang="en-US" sz="1400" b="1" dirty="0">
                <a:solidFill>
                  <a:srgbClr val="0070C0"/>
                </a:solidFill>
                <a:latin typeface="微软雅黑" panose="020B0503020204020204" charset="-122"/>
                <a:ea typeface="微软雅黑" panose="020B0503020204020204" charset="-122"/>
                <a:cs typeface="微软雅黑" panose="020B0503020204020204" charset="-122"/>
              </a:rPr>
              <a:t>核心作用</a:t>
            </a:r>
            <a:r>
              <a:rPr lang="en-US" altLang="zh-CN" sz="1400" b="1" dirty="0">
                <a:solidFill>
                  <a:srgbClr val="0070C0"/>
                </a:solidFill>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生命科学反应过程的重要催化剂</a:t>
            </a:r>
            <a:endParaRPr lang="zh-CN" altLang="en-US" sz="1400" dirty="0">
              <a:latin typeface="微软雅黑" panose="020B0503020204020204" charset="-122"/>
              <a:ea typeface="微软雅黑" panose="020B0503020204020204" charset="-122"/>
              <a:cs typeface="微软雅黑" panose="020B0503020204020204" charset="-122"/>
            </a:endParaRPr>
          </a:p>
          <a:p>
            <a:pPr>
              <a:lnSpc>
                <a:spcPct val="120000"/>
              </a:lnSpc>
            </a:pPr>
            <a:r>
              <a:rPr lang="zh-CN" altLang="en-US" sz="1400" dirty="0">
                <a:latin typeface="微软雅黑" panose="020B0503020204020204" charset="-122"/>
                <a:ea typeface="微软雅黑" panose="020B0503020204020204" charset="-122"/>
                <a:cs typeface="微软雅黑" panose="020B0503020204020204" charset="-122"/>
              </a:rPr>
              <a:t>主要应用</a:t>
            </a:r>
            <a:r>
              <a:rPr lang="en-US" altLang="zh-CN" sz="1400" dirty="0">
                <a:latin typeface="微软雅黑" panose="020B0503020204020204" charset="-122"/>
                <a:ea typeface="微软雅黑" panose="020B0503020204020204" charset="-122"/>
                <a:cs typeface="微软雅黑" panose="020B0503020204020204" charset="-122"/>
              </a:rPr>
              <a:t>：</a:t>
            </a:r>
            <a:r>
              <a:rPr sz="1400" dirty="0">
                <a:latin typeface="微软雅黑" panose="020B0503020204020204" charset="-122"/>
                <a:ea typeface="微软雅黑" panose="020B0503020204020204" charset="-122"/>
                <a:cs typeface="微软雅黑" panose="020B0503020204020204" charset="-122"/>
              </a:rPr>
              <a:t>PCR检测</a:t>
            </a:r>
            <a:r>
              <a:rPr lang="en-US" sz="1400" dirty="0">
                <a:latin typeface="微软雅黑" panose="020B0503020204020204" charset="-122"/>
                <a:ea typeface="微软雅黑" panose="020B0503020204020204" charset="-122"/>
                <a:cs typeface="微软雅黑" panose="020B0503020204020204" charset="-122"/>
              </a:rPr>
              <a:t>、</a:t>
            </a:r>
            <a:r>
              <a:rPr sz="1400" dirty="0">
                <a:latin typeface="微软雅黑" panose="020B0503020204020204" charset="-122"/>
                <a:ea typeface="微软雅黑" panose="020B0503020204020204" charset="-122"/>
                <a:cs typeface="微软雅黑" panose="020B0503020204020204" charset="-122"/>
              </a:rPr>
              <a:t>分子诊断</a:t>
            </a:r>
            <a:r>
              <a:rPr lang="en-US" sz="1400" dirty="0">
                <a:latin typeface="微软雅黑" panose="020B0503020204020204" charset="-122"/>
                <a:ea typeface="微软雅黑" panose="020B0503020204020204" charset="-122"/>
                <a:cs typeface="微软雅黑" panose="020B0503020204020204" charset="-122"/>
              </a:rPr>
              <a:t>、</a:t>
            </a:r>
            <a:r>
              <a:rPr sz="1400" dirty="0">
                <a:latin typeface="微软雅黑" panose="020B0503020204020204" charset="-122"/>
                <a:ea typeface="微软雅黑" panose="020B0503020204020204" charset="-122"/>
                <a:cs typeface="微软雅黑" panose="020B0503020204020204" charset="-122"/>
              </a:rPr>
              <a:t>合成生物学</a:t>
            </a:r>
            <a:endParaRPr sz="1400" dirty="0">
              <a:latin typeface="微软雅黑" panose="020B0503020204020204" charset="-122"/>
              <a:ea typeface="微软雅黑" panose="020B0503020204020204" charset="-122"/>
              <a:cs typeface="微软雅黑" panose="020B0503020204020204" charset="-122"/>
            </a:endParaRPr>
          </a:p>
        </p:txBody>
      </p:sp>
      <p:sp>
        <p:nvSpPr>
          <p:cNvPr id="10" name="矩形: 圆角 1"/>
          <p:cNvSpPr/>
          <p:nvPr/>
        </p:nvSpPr>
        <p:spPr>
          <a:xfrm>
            <a:off x="6539865" y="1774190"/>
            <a:ext cx="5268595" cy="681990"/>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lstStyle/>
          <a:p>
            <a:pPr algn="ctr"/>
            <a:endParaRPr lang="zh-CN" altLang="en-US">
              <a:solidFill>
                <a:srgbClr val="FFFFFF"/>
              </a:solidFill>
              <a:latin typeface="思源黑体 CN Regular" charset="0"/>
              <a:ea typeface="思源黑体 CN Regular" charset="0"/>
            </a:endParaRPr>
          </a:p>
        </p:txBody>
      </p:sp>
      <p:sp>
        <p:nvSpPr>
          <p:cNvPr id="11" name="文本框 40"/>
          <p:cNvSpPr txBox="1"/>
          <p:nvPr/>
        </p:nvSpPr>
        <p:spPr>
          <a:xfrm>
            <a:off x="6925945" y="1402715"/>
            <a:ext cx="4069080" cy="372110"/>
          </a:xfrm>
          <a:prstGeom prst="rect">
            <a:avLst/>
          </a:prstGeom>
          <a:noFill/>
        </p:spPr>
        <p:txBody>
          <a:bodyPr wrap="square" rtlCol="0">
            <a:noAutofit/>
          </a:bodyPr>
          <a:lstStyle>
            <a:defPPr>
              <a:defRPr lang="zh-CN"/>
            </a:defPPr>
            <a:lvl1pPr marL="0" algn="l" defTabSz="914400" rtl="0" eaLnBrk="1" latinLnBrk="0" hangingPunct="1">
              <a:defRPr sz="1800" kern="1200">
                <a:solidFill>
                  <a:srgbClr val="000000"/>
                </a:solidFill>
                <a:latin typeface="思源黑体 CN Regular" charset="0"/>
                <a:ea typeface="思源黑体 CN Regular" charset="0"/>
                <a:cs typeface="+mn-ea"/>
              </a:defRPr>
            </a:lvl1pPr>
            <a:lvl2pPr marL="457200" algn="l" defTabSz="914400" rtl="0" eaLnBrk="1" latinLnBrk="0" hangingPunct="1">
              <a:defRPr sz="1800" kern="1200">
                <a:solidFill>
                  <a:srgbClr val="000000"/>
                </a:solidFill>
                <a:latin typeface="思源黑体 CN Regular" charset="0"/>
                <a:ea typeface="思源黑体 CN Regular" charset="0"/>
                <a:cs typeface="+mn-ea"/>
              </a:defRPr>
            </a:lvl2pPr>
            <a:lvl3pPr marL="914400" algn="l" defTabSz="914400" rtl="0" eaLnBrk="1" latinLnBrk="0" hangingPunct="1">
              <a:defRPr sz="1800" kern="1200">
                <a:solidFill>
                  <a:srgbClr val="000000"/>
                </a:solidFill>
                <a:latin typeface="思源黑体 CN Regular" charset="0"/>
                <a:ea typeface="思源黑体 CN Regular" charset="0"/>
                <a:cs typeface="+mn-ea"/>
              </a:defRPr>
            </a:lvl3pPr>
            <a:lvl4pPr marL="1371600" algn="l" defTabSz="914400" rtl="0" eaLnBrk="1" latinLnBrk="0" hangingPunct="1">
              <a:defRPr sz="1800" kern="1200">
                <a:solidFill>
                  <a:srgbClr val="000000"/>
                </a:solidFill>
                <a:latin typeface="思源黑体 CN Regular" charset="0"/>
                <a:ea typeface="思源黑体 CN Regular" charset="0"/>
                <a:cs typeface="+mn-ea"/>
              </a:defRPr>
            </a:lvl4pPr>
            <a:lvl5pPr marL="1828800" algn="l" defTabSz="914400" rtl="0" eaLnBrk="1" latinLnBrk="0" hangingPunct="1">
              <a:defRPr sz="1800" kern="1200">
                <a:solidFill>
                  <a:srgbClr val="000000"/>
                </a:solidFill>
                <a:latin typeface="思源黑体 CN Regular" charset="0"/>
                <a:ea typeface="思源黑体 CN Regular" charset="0"/>
                <a:cs typeface="+mn-ea"/>
              </a:defRPr>
            </a:lvl5pPr>
            <a:lvl6pPr marL="2286000" algn="l" defTabSz="914400" rtl="0" eaLnBrk="1" latinLnBrk="0" hangingPunct="1">
              <a:defRPr sz="1800" kern="1200">
                <a:solidFill>
                  <a:srgbClr val="000000"/>
                </a:solidFill>
                <a:latin typeface="思源黑体 CN Regular" charset="0"/>
                <a:ea typeface="思源黑体 CN Regular" charset="0"/>
                <a:cs typeface="+mn-ea"/>
              </a:defRPr>
            </a:lvl6pPr>
            <a:lvl7pPr marL="2743200" algn="l" defTabSz="914400" rtl="0" eaLnBrk="1" latinLnBrk="0" hangingPunct="1">
              <a:defRPr sz="1800" kern="1200">
                <a:solidFill>
                  <a:srgbClr val="000000"/>
                </a:solidFill>
                <a:latin typeface="思源黑体 CN Regular" charset="0"/>
                <a:ea typeface="思源黑体 CN Regular" charset="0"/>
                <a:cs typeface="+mn-ea"/>
              </a:defRPr>
            </a:lvl7pPr>
            <a:lvl8pPr marL="3200400" algn="l" defTabSz="914400" rtl="0" eaLnBrk="1" latinLnBrk="0" hangingPunct="1">
              <a:defRPr sz="1800" kern="1200">
                <a:solidFill>
                  <a:srgbClr val="000000"/>
                </a:solidFill>
                <a:latin typeface="思源黑体 CN Regular" charset="0"/>
                <a:ea typeface="思源黑体 CN Regular" charset="0"/>
                <a:cs typeface="+mn-ea"/>
              </a:defRPr>
            </a:lvl8pPr>
            <a:lvl9pPr marL="3657600" algn="l" defTabSz="914400" rtl="0" eaLnBrk="1" latinLnBrk="0" hangingPunct="1">
              <a:defRPr sz="1800" kern="1200">
                <a:solidFill>
                  <a:srgbClr val="000000"/>
                </a:solidFill>
                <a:latin typeface="思源黑体 CN Regular" charset="0"/>
                <a:ea typeface="思源黑体 CN Regular" charset="0"/>
                <a:cs typeface="+mn-ea"/>
              </a:defRPr>
            </a:lvl9pPr>
          </a:lstStyle>
          <a:p>
            <a:r>
              <a:rPr lang="en-US" altLang="zh-CN" sz="2000" dirty="0">
                <a:solidFill>
                  <a:srgbClr val="216BFF"/>
                </a:solidFill>
                <a:latin typeface="思源黑体 CN Bold"/>
                <a:ea typeface="思源黑体 CN Bold"/>
              </a:rPr>
              <a:t>4</a:t>
            </a:r>
            <a:r>
              <a:rPr lang="zh-CN" altLang="en-US" sz="2000" dirty="0">
                <a:solidFill>
                  <a:srgbClr val="216BFF"/>
                </a:solidFill>
                <a:latin typeface="思源黑体 CN Bold"/>
                <a:ea typeface="思源黑体 CN Bold"/>
              </a:rPr>
              <a:t>. 细胞株</a:t>
            </a:r>
            <a:endParaRPr lang="zh-CN" altLang="en-US" sz="2000" dirty="0">
              <a:solidFill>
                <a:srgbClr val="216BFF"/>
              </a:solidFill>
              <a:latin typeface="思源黑体 CN Bold"/>
              <a:ea typeface="思源黑体 CN Bold"/>
            </a:endParaRPr>
          </a:p>
        </p:txBody>
      </p:sp>
      <p:sp>
        <p:nvSpPr>
          <p:cNvPr id="12" name="文本框 41"/>
          <p:cNvSpPr txBox="1"/>
          <p:nvPr/>
        </p:nvSpPr>
        <p:spPr>
          <a:xfrm>
            <a:off x="6885940" y="1829435"/>
            <a:ext cx="9015095" cy="567055"/>
          </a:xfrm>
          <a:prstGeom prst="rect">
            <a:avLst/>
          </a:prstGeom>
          <a:noFill/>
        </p:spPr>
        <p:txBody>
          <a:bodyPr wrap="square" rtlCol="0">
            <a:noAutofit/>
          </a:bodyPr>
          <a:lstStyle>
            <a:defPPr>
              <a:defRPr lang="zh-CN"/>
            </a:defPPr>
            <a:lvl1pPr marL="0" algn="l" defTabSz="914400" rtl="0" eaLnBrk="1" latinLnBrk="0" hangingPunct="1">
              <a:defRPr sz="1800" kern="1200">
                <a:solidFill>
                  <a:srgbClr val="000000"/>
                </a:solidFill>
                <a:latin typeface="思源黑体 CN Regular" charset="0"/>
                <a:ea typeface="思源黑体 CN Regular" charset="0"/>
                <a:cs typeface="+mn-ea"/>
              </a:defRPr>
            </a:lvl1pPr>
            <a:lvl2pPr marL="457200" algn="l" defTabSz="914400" rtl="0" eaLnBrk="1" latinLnBrk="0" hangingPunct="1">
              <a:defRPr sz="1800" kern="1200">
                <a:solidFill>
                  <a:srgbClr val="000000"/>
                </a:solidFill>
                <a:latin typeface="思源黑体 CN Regular" charset="0"/>
                <a:ea typeface="思源黑体 CN Regular" charset="0"/>
                <a:cs typeface="+mn-ea"/>
              </a:defRPr>
            </a:lvl2pPr>
            <a:lvl3pPr marL="914400" algn="l" defTabSz="914400" rtl="0" eaLnBrk="1" latinLnBrk="0" hangingPunct="1">
              <a:defRPr sz="1800" kern="1200">
                <a:solidFill>
                  <a:srgbClr val="000000"/>
                </a:solidFill>
                <a:latin typeface="思源黑体 CN Regular" charset="0"/>
                <a:ea typeface="思源黑体 CN Regular" charset="0"/>
                <a:cs typeface="+mn-ea"/>
              </a:defRPr>
            </a:lvl3pPr>
            <a:lvl4pPr marL="1371600" algn="l" defTabSz="914400" rtl="0" eaLnBrk="1" latinLnBrk="0" hangingPunct="1">
              <a:defRPr sz="1800" kern="1200">
                <a:solidFill>
                  <a:srgbClr val="000000"/>
                </a:solidFill>
                <a:latin typeface="思源黑体 CN Regular" charset="0"/>
                <a:ea typeface="思源黑体 CN Regular" charset="0"/>
                <a:cs typeface="+mn-ea"/>
              </a:defRPr>
            </a:lvl4pPr>
            <a:lvl5pPr marL="1828800" algn="l" defTabSz="914400" rtl="0" eaLnBrk="1" latinLnBrk="0" hangingPunct="1">
              <a:defRPr sz="1800" kern="1200">
                <a:solidFill>
                  <a:srgbClr val="000000"/>
                </a:solidFill>
                <a:latin typeface="思源黑体 CN Regular" charset="0"/>
                <a:ea typeface="思源黑体 CN Regular" charset="0"/>
                <a:cs typeface="+mn-ea"/>
              </a:defRPr>
            </a:lvl5pPr>
            <a:lvl6pPr marL="2286000" algn="l" defTabSz="914400" rtl="0" eaLnBrk="1" latinLnBrk="0" hangingPunct="1">
              <a:defRPr sz="1800" kern="1200">
                <a:solidFill>
                  <a:srgbClr val="000000"/>
                </a:solidFill>
                <a:latin typeface="思源黑体 CN Regular" charset="0"/>
                <a:ea typeface="思源黑体 CN Regular" charset="0"/>
                <a:cs typeface="+mn-ea"/>
              </a:defRPr>
            </a:lvl6pPr>
            <a:lvl7pPr marL="2743200" algn="l" defTabSz="914400" rtl="0" eaLnBrk="1" latinLnBrk="0" hangingPunct="1">
              <a:defRPr sz="1800" kern="1200">
                <a:solidFill>
                  <a:srgbClr val="000000"/>
                </a:solidFill>
                <a:latin typeface="思源黑体 CN Regular" charset="0"/>
                <a:ea typeface="思源黑体 CN Regular" charset="0"/>
                <a:cs typeface="+mn-ea"/>
              </a:defRPr>
            </a:lvl7pPr>
            <a:lvl8pPr marL="3200400" algn="l" defTabSz="914400" rtl="0" eaLnBrk="1" latinLnBrk="0" hangingPunct="1">
              <a:defRPr sz="1800" kern="1200">
                <a:solidFill>
                  <a:srgbClr val="000000"/>
                </a:solidFill>
                <a:latin typeface="思源黑体 CN Regular" charset="0"/>
                <a:ea typeface="思源黑体 CN Regular" charset="0"/>
                <a:cs typeface="+mn-ea"/>
              </a:defRPr>
            </a:lvl8pPr>
            <a:lvl9pPr marL="3657600" algn="l" defTabSz="914400" rtl="0" eaLnBrk="1" latinLnBrk="0" hangingPunct="1">
              <a:defRPr sz="1800" kern="1200">
                <a:solidFill>
                  <a:srgbClr val="000000"/>
                </a:solidFill>
                <a:latin typeface="思源黑体 CN Regular" charset="0"/>
                <a:ea typeface="思源黑体 CN Regular" charset="0"/>
                <a:cs typeface="+mn-ea"/>
              </a:defRPr>
            </a:lvl9pPr>
          </a:lstStyle>
          <a:p>
            <a:pPr>
              <a:lnSpc>
                <a:spcPct val="120000"/>
              </a:lnSpc>
            </a:pPr>
            <a:r>
              <a:rPr lang="zh-CN" altLang="en-US" sz="1400" b="1" dirty="0">
                <a:solidFill>
                  <a:srgbClr val="0070C0"/>
                </a:solidFill>
                <a:latin typeface="微软雅黑" panose="020B0503020204020204" charset="-122"/>
                <a:ea typeface="微软雅黑" panose="020B0503020204020204" charset="-122"/>
                <a:cs typeface="微软雅黑" panose="020B0503020204020204" charset="-122"/>
              </a:rPr>
              <a:t>核心作用</a:t>
            </a:r>
            <a:r>
              <a:rPr lang="en-US" altLang="zh-CN" sz="1400" b="1" dirty="0">
                <a:solidFill>
                  <a:srgbClr val="0070C0"/>
                </a:solidFill>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生物药研发与生产平台</a:t>
            </a:r>
            <a:endParaRPr lang="zh-CN" altLang="en-US" sz="1400" dirty="0">
              <a:latin typeface="微软雅黑" panose="020B0503020204020204" charset="-122"/>
              <a:ea typeface="微软雅黑" panose="020B0503020204020204" charset="-122"/>
              <a:cs typeface="微软雅黑" panose="020B0503020204020204" charset="-122"/>
            </a:endParaRPr>
          </a:p>
          <a:p>
            <a:pPr>
              <a:lnSpc>
                <a:spcPct val="120000"/>
              </a:lnSpc>
            </a:pPr>
            <a:r>
              <a:rPr lang="zh-CN" altLang="en-US" sz="1400" dirty="0">
                <a:latin typeface="微软雅黑" panose="020B0503020204020204" charset="-122"/>
                <a:ea typeface="微软雅黑" panose="020B0503020204020204" charset="-122"/>
                <a:cs typeface="微软雅黑" panose="020B0503020204020204" charset="-122"/>
              </a:rPr>
              <a:t>主要应用</a:t>
            </a:r>
            <a:r>
              <a:rPr lang="en-US" altLang="zh-CN" sz="1400" dirty="0">
                <a:latin typeface="微软雅黑" panose="020B0503020204020204" charset="-122"/>
                <a:ea typeface="微软雅黑" panose="020B0503020204020204" charset="-122"/>
                <a:cs typeface="微软雅黑" panose="020B0503020204020204" charset="-122"/>
              </a:rPr>
              <a:t>：</a:t>
            </a:r>
            <a:r>
              <a:rPr sz="1400" dirty="0">
                <a:latin typeface="微软雅黑" panose="020B0503020204020204" charset="-122"/>
                <a:ea typeface="微软雅黑" panose="020B0503020204020204" charset="-122"/>
                <a:cs typeface="微软雅黑" panose="020B0503020204020204" charset="-122"/>
              </a:rPr>
              <a:t>抗体药物生产</a:t>
            </a:r>
            <a:r>
              <a:rPr lang="en-US" sz="1400" dirty="0">
                <a:latin typeface="微软雅黑" panose="020B0503020204020204" charset="-122"/>
                <a:ea typeface="微软雅黑" panose="020B0503020204020204" charset="-122"/>
                <a:cs typeface="微软雅黑" panose="020B0503020204020204" charset="-122"/>
              </a:rPr>
              <a:t>、</a:t>
            </a:r>
            <a:r>
              <a:rPr sz="1400" dirty="0">
                <a:latin typeface="微软雅黑" panose="020B0503020204020204" charset="-122"/>
                <a:ea typeface="微软雅黑" panose="020B0503020204020204" charset="-122"/>
                <a:cs typeface="微软雅黑" panose="020B0503020204020204" charset="-122"/>
              </a:rPr>
              <a:t>重组蛋白生产</a:t>
            </a:r>
            <a:r>
              <a:rPr lang="en-US" sz="1400" dirty="0">
                <a:latin typeface="微软雅黑" panose="020B0503020204020204" charset="-122"/>
                <a:ea typeface="微软雅黑" panose="020B0503020204020204" charset="-122"/>
                <a:cs typeface="微软雅黑" panose="020B0503020204020204" charset="-122"/>
              </a:rPr>
              <a:t>、</a:t>
            </a:r>
            <a:r>
              <a:rPr sz="1400" dirty="0">
                <a:latin typeface="微软雅黑" panose="020B0503020204020204" charset="-122"/>
                <a:ea typeface="微软雅黑" panose="020B0503020204020204" charset="-122"/>
                <a:cs typeface="微软雅黑" panose="020B0503020204020204" charset="-122"/>
              </a:rPr>
              <a:t>细胞治疗</a:t>
            </a:r>
            <a:endParaRPr sz="1400" dirty="0">
              <a:latin typeface="微软雅黑" panose="020B0503020204020204" charset="-122"/>
              <a:ea typeface="微软雅黑" panose="020B0503020204020204" charset="-122"/>
              <a:cs typeface="微软雅黑" panose="020B0503020204020204" charset="-122"/>
            </a:endParaRPr>
          </a:p>
        </p:txBody>
      </p:sp>
      <p:sp>
        <p:nvSpPr>
          <p:cNvPr id="14" name="矩形: 圆角 1"/>
          <p:cNvSpPr/>
          <p:nvPr/>
        </p:nvSpPr>
        <p:spPr>
          <a:xfrm>
            <a:off x="6539865" y="2880995"/>
            <a:ext cx="5268595" cy="681355"/>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lstStyle/>
          <a:p>
            <a:pPr algn="ctr"/>
            <a:endParaRPr lang="zh-CN" altLang="en-US">
              <a:solidFill>
                <a:srgbClr val="FFFFFF"/>
              </a:solidFill>
              <a:latin typeface="思源黑体 CN Regular" charset="0"/>
              <a:ea typeface="思源黑体 CN Regular" charset="0"/>
            </a:endParaRPr>
          </a:p>
        </p:txBody>
      </p:sp>
      <p:sp>
        <p:nvSpPr>
          <p:cNvPr id="15" name="文本框 40"/>
          <p:cNvSpPr txBox="1"/>
          <p:nvPr/>
        </p:nvSpPr>
        <p:spPr>
          <a:xfrm>
            <a:off x="6925945" y="2509520"/>
            <a:ext cx="4069080" cy="372110"/>
          </a:xfrm>
          <a:prstGeom prst="rect">
            <a:avLst/>
          </a:prstGeom>
          <a:noFill/>
        </p:spPr>
        <p:txBody>
          <a:bodyPr wrap="square" rtlCol="0">
            <a:noAutofit/>
          </a:bodyPr>
          <a:lstStyle>
            <a:defPPr>
              <a:defRPr lang="zh-CN"/>
            </a:defPPr>
            <a:lvl1pPr marL="0" algn="l" defTabSz="914400" rtl="0" eaLnBrk="1" latinLnBrk="0" hangingPunct="1">
              <a:defRPr sz="1800" kern="1200">
                <a:solidFill>
                  <a:srgbClr val="000000"/>
                </a:solidFill>
                <a:latin typeface="思源黑体 CN Regular" charset="0"/>
                <a:ea typeface="思源黑体 CN Regular" charset="0"/>
                <a:cs typeface="+mn-ea"/>
              </a:defRPr>
            </a:lvl1pPr>
            <a:lvl2pPr marL="457200" algn="l" defTabSz="914400" rtl="0" eaLnBrk="1" latinLnBrk="0" hangingPunct="1">
              <a:defRPr sz="1800" kern="1200">
                <a:solidFill>
                  <a:srgbClr val="000000"/>
                </a:solidFill>
                <a:latin typeface="思源黑体 CN Regular" charset="0"/>
                <a:ea typeface="思源黑体 CN Regular" charset="0"/>
                <a:cs typeface="+mn-ea"/>
              </a:defRPr>
            </a:lvl2pPr>
            <a:lvl3pPr marL="914400" algn="l" defTabSz="914400" rtl="0" eaLnBrk="1" latinLnBrk="0" hangingPunct="1">
              <a:defRPr sz="1800" kern="1200">
                <a:solidFill>
                  <a:srgbClr val="000000"/>
                </a:solidFill>
                <a:latin typeface="思源黑体 CN Regular" charset="0"/>
                <a:ea typeface="思源黑体 CN Regular" charset="0"/>
                <a:cs typeface="+mn-ea"/>
              </a:defRPr>
            </a:lvl3pPr>
            <a:lvl4pPr marL="1371600" algn="l" defTabSz="914400" rtl="0" eaLnBrk="1" latinLnBrk="0" hangingPunct="1">
              <a:defRPr sz="1800" kern="1200">
                <a:solidFill>
                  <a:srgbClr val="000000"/>
                </a:solidFill>
                <a:latin typeface="思源黑体 CN Regular" charset="0"/>
                <a:ea typeface="思源黑体 CN Regular" charset="0"/>
                <a:cs typeface="+mn-ea"/>
              </a:defRPr>
            </a:lvl4pPr>
            <a:lvl5pPr marL="1828800" algn="l" defTabSz="914400" rtl="0" eaLnBrk="1" latinLnBrk="0" hangingPunct="1">
              <a:defRPr sz="1800" kern="1200">
                <a:solidFill>
                  <a:srgbClr val="000000"/>
                </a:solidFill>
                <a:latin typeface="思源黑体 CN Regular" charset="0"/>
                <a:ea typeface="思源黑体 CN Regular" charset="0"/>
                <a:cs typeface="+mn-ea"/>
              </a:defRPr>
            </a:lvl5pPr>
            <a:lvl6pPr marL="2286000" algn="l" defTabSz="914400" rtl="0" eaLnBrk="1" latinLnBrk="0" hangingPunct="1">
              <a:defRPr sz="1800" kern="1200">
                <a:solidFill>
                  <a:srgbClr val="000000"/>
                </a:solidFill>
                <a:latin typeface="思源黑体 CN Regular" charset="0"/>
                <a:ea typeface="思源黑体 CN Regular" charset="0"/>
                <a:cs typeface="+mn-ea"/>
              </a:defRPr>
            </a:lvl6pPr>
            <a:lvl7pPr marL="2743200" algn="l" defTabSz="914400" rtl="0" eaLnBrk="1" latinLnBrk="0" hangingPunct="1">
              <a:defRPr sz="1800" kern="1200">
                <a:solidFill>
                  <a:srgbClr val="000000"/>
                </a:solidFill>
                <a:latin typeface="思源黑体 CN Regular" charset="0"/>
                <a:ea typeface="思源黑体 CN Regular" charset="0"/>
                <a:cs typeface="+mn-ea"/>
              </a:defRPr>
            </a:lvl7pPr>
            <a:lvl8pPr marL="3200400" algn="l" defTabSz="914400" rtl="0" eaLnBrk="1" latinLnBrk="0" hangingPunct="1">
              <a:defRPr sz="1800" kern="1200">
                <a:solidFill>
                  <a:srgbClr val="000000"/>
                </a:solidFill>
                <a:latin typeface="思源黑体 CN Regular" charset="0"/>
                <a:ea typeface="思源黑体 CN Regular" charset="0"/>
                <a:cs typeface="+mn-ea"/>
              </a:defRPr>
            </a:lvl8pPr>
            <a:lvl9pPr marL="3657600" algn="l" defTabSz="914400" rtl="0" eaLnBrk="1" latinLnBrk="0" hangingPunct="1">
              <a:defRPr sz="1800" kern="1200">
                <a:solidFill>
                  <a:srgbClr val="000000"/>
                </a:solidFill>
                <a:latin typeface="思源黑体 CN Regular" charset="0"/>
                <a:ea typeface="思源黑体 CN Regular" charset="0"/>
                <a:cs typeface="+mn-ea"/>
              </a:defRPr>
            </a:lvl9pPr>
          </a:lstStyle>
          <a:p>
            <a:r>
              <a:rPr lang="en-US" altLang="zh-CN" sz="2000" dirty="0">
                <a:solidFill>
                  <a:srgbClr val="216BFF"/>
                </a:solidFill>
                <a:latin typeface="思源黑体 CN Bold"/>
                <a:ea typeface="思源黑体 CN Bold"/>
              </a:rPr>
              <a:t>5</a:t>
            </a:r>
            <a:r>
              <a:rPr lang="zh-CN" altLang="en-US" sz="2000" dirty="0">
                <a:solidFill>
                  <a:srgbClr val="216BFF"/>
                </a:solidFill>
                <a:latin typeface="思源黑体 CN Bold"/>
                <a:ea typeface="思源黑体 CN Bold"/>
              </a:rPr>
              <a:t>. 质粒</a:t>
            </a:r>
            <a:endParaRPr lang="zh-CN" altLang="en-US" sz="2000" dirty="0">
              <a:solidFill>
                <a:srgbClr val="216BFF"/>
              </a:solidFill>
              <a:latin typeface="思源黑体 CN Bold"/>
              <a:ea typeface="思源黑体 CN Bold"/>
            </a:endParaRPr>
          </a:p>
        </p:txBody>
      </p:sp>
      <p:sp>
        <p:nvSpPr>
          <p:cNvPr id="17" name="文本框 41"/>
          <p:cNvSpPr txBox="1"/>
          <p:nvPr/>
        </p:nvSpPr>
        <p:spPr>
          <a:xfrm>
            <a:off x="6885940" y="2936240"/>
            <a:ext cx="9015095" cy="567055"/>
          </a:xfrm>
          <a:prstGeom prst="rect">
            <a:avLst/>
          </a:prstGeom>
          <a:noFill/>
        </p:spPr>
        <p:txBody>
          <a:bodyPr wrap="square" rtlCol="0">
            <a:noAutofit/>
          </a:bodyPr>
          <a:lstStyle>
            <a:defPPr>
              <a:defRPr lang="zh-CN"/>
            </a:defPPr>
            <a:lvl1pPr marL="0" algn="l" defTabSz="914400" rtl="0" eaLnBrk="1" latinLnBrk="0" hangingPunct="1">
              <a:defRPr sz="1800" kern="1200">
                <a:solidFill>
                  <a:srgbClr val="000000"/>
                </a:solidFill>
                <a:latin typeface="思源黑体 CN Regular" charset="0"/>
                <a:ea typeface="思源黑体 CN Regular" charset="0"/>
                <a:cs typeface="+mn-ea"/>
              </a:defRPr>
            </a:lvl1pPr>
            <a:lvl2pPr marL="457200" algn="l" defTabSz="914400" rtl="0" eaLnBrk="1" latinLnBrk="0" hangingPunct="1">
              <a:defRPr sz="1800" kern="1200">
                <a:solidFill>
                  <a:srgbClr val="000000"/>
                </a:solidFill>
                <a:latin typeface="思源黑体 CN Regular" charset="0"/>
                <a:ea typeface="思源黑体 CN Regular" charset="0"/>
                <a:cs typeface="+mn-ea"/>
              </a:defRPr>
            </a:lvl2pPr>
            <a:lvl3pPr marL="914400" algn="l" defTabSz="914400" rtl="0" eaLnBrk="1" latinLnBrk="0" hangingPunct="1">
              <a:defRPr sz="1800" kern="1200">
                <a:solidFill>
                  <a:srgbClr val="000000"/>
                </a:solidFill>
                <a:latin typeface="思源黑体 CN Regular" charset="0"/>
                <a:ea typeface="思源黑体 CN Regular" charset="0"/>
                <a:cs typeface="+mn-ea"/>
              </a:defRPr>
            </a:lvl3pPr>
            <a:lvl4pPr marL="1371600" algn="l" defTabSz="914400" rtl="0" eaLnBrk="1" latinLnBrk="0" hangingPunct="1">
              <a:defRPr sz="1800" kern="1200">
                <a:solidFill>
                  <a:srgbClr val="000000"/>
                </a:solidFill>
                <a:latin typeface="思源黑体 CN Regular" charset="0"/>
                <a:ea typeface="思源黑体 CN Regular" charset="0"/>
                <a:cs typeface="+mn-ea"/>
              </a:defRPr>
            </a:lvl4pPr>
            <a:lvl5pPr marL="1828800" algn="l" defTabSz="914400" rtl="0" eaLnBrk="1" latinLnBrk="0" hangingPunct="1">
              <a:defRPr sz="1800" kern="1200">
                <a:solidFill>
                  <a:srgbClr val="000000"/>
                </a:solidFill>
                <a:latin typeface="思源黑体 CN Regular" charset="0"/>
                <a:ea typeface="思源黑体 CN Regular" charset="0"/>
                <a:cs typeface="+mn-ea"/>
              </a:defRPr>
            </a:lvl5pPr>
            <a:lvl6pPr marL="2286000" algn="l" defTabSz="914400" rtl="0" eaLnBrk="1" latinLnBrk="0" hangingPunct="1">
              <a:defRPr sz="1800" kern="1200">
                <a:solidFill>
                  <a:srgbClr val="000000"/>
                </a:solidFill>
                <a:latin typeface="思源黑体 CN Regular" charset="0"/>
                <a:ea typeface="思源黑体 CN Regular" charset="0"/>
                <a:cs typeface="+mn-ea"/>
              </a:defRPr>
            </a:lvl6pPr>
            <a:lvl7pPr marL="2743200" algn="l" defTabSz="914400" rtl="0" eaLnBrk="1" latinLnBrk="0" hangingPunct="1">
              <a:defRPr sz="1800" kern="1200">
                <a:solidFill>
                  <a:srgbClr val="000000"/>
                </a:solidFill>
                <a:latin typeface="思源黑体 CN Regular" charset="0"/>
                <a:ea typeface="思源黑体 CN Regular" charset="0"/>
                <a:cs typeface="+mn-ea"/>
              </a:defRPr>
            </a:lvl7pPr>
            <a:lvl8pPr marL="3200400" algn="l" defTabSz="914400" rtl="0" eaLnBrk="1" latinLnBrk="0" hangingPunct="1">
              <a:defRPr sz="1800" kern="1200">
                <a:solidFill>
                  <a:srgbClr val="000000"/>
                </a:solidFill>
                <a:latin typeface="思源黑体 CN Regular" charset="0"/>
                <a:ea typeface="思源黑体 CN Regular" charset="0"/>
                <a:cs typeface="+mn-ea"/>
              </a:defRPr>
            </a:lvl8pPr>
            <a:lvl9pPr marL="3657600" algn="l" defTabSz="914400" rtl="0" eaLnBrk="1" latinLnBrk="0" hangingPunct="1">
              <a:defRPr sz="1800" kern="1200">
                <a:solidFill>
                  <a:srgbClr val="000000"/>
                </a:solidFill>
                <a:latin typeface="思源黑体 CN Regular" charset="0"/>
                <a:ea typeface="思源黑体 CN Regular" charset="0"/>
                <a:cs typeface="+mn-ea"/>
              </a:defRPr>
            </a:lvl9pPr>
          </a:lstStyle>
          <a:p>
            <a:pPr>
              <a:lnSpc>
                <a:spcPct val="120000"/>
              </a:lnSpc>
            </a:pPr>
            <a:r>
              <a:rPr lang="zh-CN" altLang="en-US" sz="1400" b="1" dirty="0">
                <a:solidFill>
                  <a:srgbClr val="0070C0"/>
                </a:solidFill>
                <a:latin typeface="微软雅黑" panose="020B0503020204020204" charset="-122"/>
                <a:ea typeface="微软雅黑" panose="020B0503020204020204" charset="-122"/>
                <a:cs typeface="微软雅黑" panose="020B0503020204020204" charset="-122"/>
              </a:rPr>
              <a:t>核心作用</a:t>
            </a:r>
            <a:r>
              <a:rPr lang="en-US" altLang="zh-CN" sz="1400" b="1" dirty="0">
                <a:solidFill>
                  <a:srgbClr val="0070C0"/>
                </a:solidFill>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基因表达与递送载体</a:t>
            </a:r>
            <a:endParaRPr lang="zh-CN" altLang="en-US" sz="1400" dirty="0">
              <a:latin typeface="微软雅黑" panose="020B0503020204020204" charset="-122"/>
              <a:ea typeface="微软雅黑" panose="020B0503020204020204" charset="-122"/>
              <a:cs typeface="微软雅黑" panose="020B0503020204020204" charset="-122"/>
            </a:endParaRPr>
          </a:p>
          <a:p>
            <a:pPr>
              <a:lnSpc>
                <a:spcPct val="120000"/>
              </a:lnSpc>
            </a:pPr>
            <a:r>
              <a:rPr lang="zh-CN" altLang="en-US" sz="1400" dirty="0">
                <a:latin typeface="微软雅黑" panose="020B0503020204020204" charset="-122"/>
                <a:ea typeface="微软雅黑" panose="020B0503020204020204" charset="-122"/>
                <a:cs typeface="微软雅黑" panose="020B0503020204020204" charset="-122"/>
              </a:rPr>
              <a:t>主要应用</a:t>
            </a:r>
            <a:r>
              <a:rPr lang="en-US" altLang="zh-CN" sz="1400" dirty="0">
                <a:latin typeface="微软雅黑" panose="020B0503020204020204" charset="-122"/>
                <a:ea typeface="微软雅黑" panose="020B0503020204020204" charset="-122"/>
                <a:cs typeface="微软雅黑" panose="020B0503020204020204" charset="-122"/>
              </a:rPr>
              <a:t>：</a:t>
            </a:r>
            <a:r>
              <a:rPr sz="1400" dirty="0">
                <a:latin typeface="微软雅黑" panose="020B0503020204020204" charset="-122"/>
                <a:ea typeface="微软雅黑" panose="020B0503020204020204" charset="-122"/>
                <a:cs typeface="微软雅黑" panose="020B0503020204020204" charset="-122"/>
              </a:rPr>
              <a:t>基因治疗</a:t>
            </a:r>
            <a:r>
              <a:rPr lang="en-US" sz="1400" dirty="0">
                <a:latin typeface="微软雅黑" panose="020B0503020204020204" charset="-122"/>
                <a:ea typeface="微软雅黑" panose="020B0503020204020204" charset="-122"/>
                <a:cs typeface="微软雅黑" panose="020B0503020204020204" charset="-122"/>
              </a:rPr>
              <a:t>、</a:t>
            </a:r>
            <a:r>
              <a:rPr sz="1400" dirty="0">
                <a:latin typeface="微软雅黑" panose="020B0503020204020204" charset="-122"/>
                <a:ea typeface="微软雅黑" panose="020B0503020204020204" charset="-122"/>
                <a:cs typeface="微软雅黑" panose="020B0503020204020204" charset="-122"/>
              </a:rPr>
              <a:t>mRNA药物</a:t>
            </a:r>
            <a:r>
              <a:rPr lang="en-US" sz="1400" dirty="0">
                <a:latin typeface="微软雅黑" panose="020B0503020204020204" charset="-122"/>
                <a:ea typeface="微软雅黑" panose="020B0503020204020204" charset="-122"/>
                <a:cs typeface="微软雅黑" panose="020B0503020204020204" charset="-122"/>
              </a:rPr>
              <a:t>、</a:t>
            </a:r>
            <a:r>
              <a:rPr sz="1400" dirty="0">
                <a:latin typeface="微软雅黑" panose="020B0503020204020204" charset="-122"/>
                <a:ea typeface="微软雅黑" panose="020B0503020204020204" charset="-122"/>
                <a:cs typeface="微软雅黑" panose="020B0503020204020204" charset="-122"/>
              </a:rPr>
              <a:t>DNA疫苗</a:t>
            </a:r>
            <a:endParaRPr sz="1400" dirty="0">
              <a:latin typeface="微软雅黑" panose="020B0503020204020204" charset="-122"/>
              <a:ea typeface="微软雅黑" panose="020B0503020204020204" charset="-122"/>
              <a:cs typeface="微软雅黑" panose="020B0503020204020204" charset="-122"/>
            </a:endParaRPr>
          </a:p>
        </p:txBody>
      </p:sp>
      <p:sp>
        <p:nvSpPr>
          <p:cNvPr id="93" name="Rounded Rectangle 62"/>
          <p:cNvSpPr/>
          <p:nvPr/>
        </p:nvSpPr>
        <p:spPr>
          <a:xfrm>
            <a:off x="1399540" y="4155440"/>
            <a:ext cx="4921250" cy="1703070"/>
          </a:xfrm>
          <a:prstGeom prst="roundRect">
            <a:avLst/>
          </a:prstGeom>
          <a:solidFill>
            <a:srgbClr val="F5F9FF">
              <a:alpha val="55000"/>
            </a:srgbClr>
          </a:solidFill>
          <a:ln w="12700">
            <a:solidFill>
              <a:srgbClr val="D2DFF0"/>
            </a:solidFill>
          </a:ln>
        </p:spPr>
        <p:style>
          <a:lnRef idx="1">
            <a:schemeClr val="accent1"/>
          </a:lnRef>
          <a:fillRef idx="3">
            <a:schemeClr val="accent1"/>
          </a:fillRef>
          <a:effectRef idx="2">
            <a:schemeClr val="accent1"/>
          </a:effectRef>
          <a:fontRef idx="minor">
            <a:schemeClr val="lt1"/>
          </a:fontRef>
        </p:style>
        <p:txBody>
          <a:bodyPr rtlCol="0" anchor="ctr"/>
          <a:p>
            <a:pPr algn="ctr"/>
            <a:endParaRPr sz="2400">
              <a:solidFill>
                <a:schemeClr val="tx1"/>
              </a:solidFill>
              <a:latin typeface="微软雅黑" panose="020B0503020204020204" charset="-122"/>
              <a:ea typeface="微软雅黑" panose="020B0503020204020204" charset="-122"/>
            </a:endParaRPr>
          </a:p>
        </p:txBody>
      </p:sp>
      <p:sp>
        <p:nvSpPr>
          <p:cNvPr id="21" name="文本框 20"/>
          <p:cNvSpPr txBox="1"/>
          <p:nvPr/>
        </p:nvSpPr>
        <p:spPr>
          <a:xfrm>
            <a:off x="2575560" y="4331970"/>
            <a:ext cx="2207260" cy="352425"/>
          </a:xfrm>
          <a:prstGeom prst="rect">
            <a:avLst/>
          </a:prstGeom>
          <a:noFill/>
        </p:spPr>
        <p:txBody>
          <a:bodyPr wrap="square" rtlCol="0">
            <a:spAutoFit/>
          </a:bodyPr>
          <a:p>
            <a:r>
              <a:rPr lang="zh-CN" altLang="en-US" sz="1700" b="1">
                <a:latin typeface="微软雅黑" panose="020B0503020204020204" charset="-122"/>
                <a:ea typeface="微软雅黑" panose="020B0503020204020204" charset="-122"/>
              </a:rPr>
              <a:t>产业特征</a:t>
            </a:r>
            <a:endParaRPr lang="zh-CN" altLang="en-US" sz="1700" b="1">
              <a:latin typeface="微软雅黑" panose="020B0503020204020204" charset="-122"/>
              <a:ea typeface="微软雅黑" panose="020B0503020204020204" charset="-122"/>
            </a:endParaRPr>
          </a:p>
        </p:txBody>
      </p:sp>
      <p:sp>
        <p:nvSpPr>
          <p:cNvPr id="22" name="文本框 21"/>
          <p:cNvSpPr txBox="1"/>
          <p:nvPr/>
        </p:nvSpPr>
        <p:spPr>
          <a:xfrm>
            <a:off x="2149475" y="4693920"/>
            <a:ext cx="5447030" cy="1245235"/>
          </a:xfrm>
          <a:prstGeom prst="rect">
            <a:avLst/>
          </a:prstGeom>
          <a:noFill/>
        </p:spPr>
        <p:txBody>
          <a:bodyPr wrap="square" rtlCol="0">
            <a:spAutoFit/>
          </a:bodyPr>
          <a:p>
            <a:r>
              <a:rPr lang="zh-CN" altLang="en-US" sz="1500">
                <a:solidFill>
                  <a:srgbClr val="0070C0"/>
                </a:solidFill>
                <a:latin typeface="微软雅黑" panose="020B0503020204020204" charset="-122"/>
                <a:ea typeface="微软雅黑" panose="020B0503020204020204" charset="-122"/>
              </a:rPr>
              <a:t>小品类</a:t>
            </a:r>
            <a:r>
              <a:rPr lang="en-US" altLang="zh-CN" sz="1500">
                <a:latin typeface="微软雅黑" panose="020B0503020204020204" charset="-122"/>
                <a:ea typeface="微软雅黑" panose="020B0503020204020204" charset="-122"/>
              </a:rPr>
              <a:t>：</a:t>
            </a:r>
            <a:r>
              <a:rPr lang="zh-CN" altLang="en-US" sz="1500">
                <a:latin typeface="微软雅黑" panose="020B0503020204020204" charset="-122"/>
                <a:ea typeface="微软雅黑" panose="020B0503020204020204" charset="-122"/>
              </a:rPr>
              <a:t>单个产品市场规模有限</a:t>
            </a:r>
            <a:endParaRPr lang="zh-CN" altLang="en-US" sz="1500">
              <a:latin typeface="微软雅黑" panose="020B0503020204020204" charset="-122"/>
              <a:ea typeface="微软雅黑" panose="020B0503020204020204" charset="-122"/>
            </a:endParaRPr>
          </a:p>
          <a:p>
            <a:r>
              <a:rPr lang="zh-CN" altLang="en-US" sz="1500">
                <a:solidFill>
                  <a:srgbClr val="0070C0"/>
                </a:solidFill>
                <a:latin typeface="微软雅黑" panose="020B0503020204020204" charset="-122"/>
                <a:ea typeface="微软雅黑" panose="020B0503020204020204" charset="-122"/>
              </a:rPr>
              <a:t>高壁垒</a:t>
            </a:r>
            <a:r>
              <a:rPr lang="en-US" altLang="zh-CN" sz="1500">
                <a:latin typeface="微软雅黑" panose="020B0503020204020204" charset="-122"/>
                <a:ea typeface="微软雅黑" panose="020B0503020204020204" charset="-122"/>
              </a:rPr>
              <a:t>：</a:t>
            </a:r>
            <a:r>
              <a:rPr lang="zh-CN" altLang="en-US" sz="1500">
                <a:latin typeface="微软雅黑" panose="020B0503020204020204" charset="-122"/>
                <a:ea typeface="微软雅黑" panose="020B0503020204020204" charset="-122"/>
              </a:rPr>
              <a:t>研发周期长</a:t>
            </a:r>
            <a:r>
              <a:rPr lang="en-US" altLang="zh-CN" sz="1500">
                <a:latin typeface="微软雅黑" panose="020B0503020204020204" charset="-122"/>
                <a:ea typeface="微软雅黑" panose="020B0503020204020204" charset="-122"/>
              </a:rPr>
              <a:t>、</a:t>
            </a:r>
            <a:r>
              <a:rPr lang="zh-CN" altLang="en-US" sz="1500">
                <a:latin typeface="微软雅黑" panose="020B0503020204020204" charset="-122"/>
                <a:ea typeface="微软雅黑" panose="020B0503020204020204" charset="-122"/>
              </a:rPr>
              <a:t>验证难度高</a:t>
            </a:r>
            <a:endParaRPr lang="zh-CN" altLang="en-US" sz="1500">
              <a:latin typeface="微软雅黑" panose="020B0503020204020204" charset="-122"/>
              <a:ea typeface="微软雅黑" panose="020B0503020204020204" charset="-122"/>
            </a:endParaRPr>
          </a:p>
          <a:p>
            <a:r>
              <a:rPr lang="zh-CN" altLang="en-US" sz="1500">
                <a:solidFill>
                  <a:srgbClr val="0070C0"/>
                </a:solidFill>
                <a:latin typeface="微软雅黑" panose="020B0503020204020204" charset="-122"/>
                <a:ea typeface="微软雅黑" panose="020B0503020204020204" charset="-122"/>
              </a:rPr>
              <a:t>强认证</a:t>
            </a:r>
            <a:r>
              <a:rPr lang="en-US" altLang="zh-CN" sz="1500">
                <a:latin typeface="微软雅黑" panose="020B0503020204020204" charset="-122"/>
                <a:ea typeface="微软雅黑" panose="020B0503020204020204" charset="-122"/>
              </a:rPr>
              <a:t>：</a:t>
            </a:r>
            <a:r>
              <a:rPr lang="zh-CN" altLang="en-US" sz="1500">
                <a:latin typeface="微软雅黑" panose="020B0503020204020204" charset="-122"/>
                <a:ea typeface="微软雅黑" panose="020B0503020204020204" charset="-122"/>
              </a:rPr>
              <a:t>客户验证周期长</a:t>
            </a:r>
            <a:r>
              <a:rPr lang="en-US" altLang="zh-CN" sz="1500">
                <a:latin typeface="微软雅黑" panose="020B0503020204020204" charset="-122"/>
                <a:ea typeface="微软雅黑" panose="020B0503020204020204" charset="-122"/>
              </a:rPr>
              <a:t>、</a:t>
            </a:r>
            <a:r>
              <a:rPr lang="zh-CN" altLang="en-US" sz="1500">
                <a:latin typeface="微软雅黑" panose="020B0503020204020204" charset="-122"/>
                <a:ea typeface="微软雅黑" panose="020B0503020204020204" charset="-122"/>
              </a:rPr>
              <a:t>替换成本高</a:t>
            </a:r>
            <a:endParaRPr lang="zh-CN" altLang="en-US" sz="1500">
              <a:latin typeface="微软雅黑" panose="020B0503020204020204" charset="-122"/>
              <a:ea typeface="微软雅黑" panose="020B0503020204020204" charset="-122"/>
            </a:endParaRPr>
          </a:p>
          <a:p>
            <a:r>
              <a:rPr lang="zh-CN" altLang="en-US" sz="1500">
                <a:solidFill>
                  <a:srgbClr val="0070C0"/>
                </a:solidFill>
                <a:latin typeface="微软雅黑" panose="020B0503020204020204" charset="-122"/>
                <a:ea typeface="微软雅黑" panose="020B0503020204020204" charset="-122"/>
              </a:rPr>
              <a:t>高客户黏性</a:t>
            </a:r>
            <a:r>
              <a:rPr lang="en-US" altLang="zh-CN" sz="1500">
                <a:latin typeface="微软雅黑" panose="020B0503020204020204" charset="-122"/>
                <a:ea typeface="微软雅黑" panose="020B0503020204020204" charset="-122"/>
              </a:rPr>
              <a:t>：</a:t>
            </a:r>
            <a:r>
              <a:rPr lang="zh-CN" altLang="en-US" sz="1500">
                <a:latin typeface="微软雅黑" panose="020B0503020204020204" charset="-122"/>
                <a:ea typeface="微软雅黑" panose="020B0503020204020204" charset="-122"/>
              </a:rPr>
              <a:t>一旦进入供应链</a:t>
            </a:r>
            <a:r>
              <a:rPr lang="en-US" altLang="zh-CN" sz="1500">
                <a:latin typeface="微软雅黑" panose="020B0503020204020204" charset="-122"/>
                <a:ea typeface="微软雅黑" panose="020B0503020204020204" charset="-122"/>
              </a:rPr>
              <a:t>，</a:t>
            </a:r>
            <a:r>
              <a:rPr lang="zh-CN" altLang="en-US" sz="1500">
                <a:latin typeface="微软雅黑" panose="020B0503020204020204" charset="-122"/>
                <a:ea typeface="微软雅黑" panose="020B0503020204020204" charset="-122"/>
              </a:rPr>
              <a:t>更换概率较低</a:t>
            </a:r>
            <a:endParaRPr lang="zh-CN" altLang="en-US" sz="1500">
              <a:latin typeface="微软雅黑" panose="020B0503020204020204" charset="-122"/>
              <a:ea typeface="微软雅黑" panose="020B0503020204020204" charset="-122"/>
            </a:endParaRPr>
          </a:p>
          <a:p>
            <a:endParaRPr lang="zh-CN" altLang="en-US" sz="1500">
              <a:latin typeface="微软雅黑" panose="020B0503020204020204" charset="-122"/>
              <a:ea typeface="微软雅黑" panose="020B0503020204020204" charset="-122"/>
            </a:endParaRPr>
          </a:p>
        </p:txBody>
      </p:sp>
      <p:sp>
        <p:nvSpPr>
          <p:cNvPr id="24" name="文本框 23"/>
          <p:cNvSpPr txBox="1"/>
          <p:nvPr/>
        </p:nvSpPr>
        <p:spPr>
          <a:xfrm>
            <a:off x="6986905" y="3926205"/>
            <a:ext cx="4705985" cy="1983740"/>
          </a:xfrm>
          <a:prstGeom prst="rect">
            <a:avLst/>
          </a:prstGeom>
          <a:ln w="28575" cmpd="dbl">
            <a:solidFill>
              <a:schemeClr val="accent1">
                <a:lumMod val="20000"/>
                <a:lumOff val="80000"/>
              </a:schemeClr>
            </a:solidFill>
            <a:prstDash val="solid"/>
          </a:ln>
        </p:spPr>
        <p:txBody>
          <a:bodyPr wrap="square">
            <a:noAutofit/>
          </a:bodyPr>
          <a:p>
            <a:pPr indent="0" algn="l">
              <a:lnSpc>
                <a:spcPct val="150000"/>
              </a:lnSpc>
              <a:buClrTx/>
              <a:buSzTx/>
              <a:buFont typeface="Arial" panose="020B0604020202020204" pitchFamily="34" charset="0"/>
              <a:buNone/>
            </a:pPr>
            <a:r>
              <a:rPr lang="zh-CN" altLang="en-US" sz="1600">
                <a:solidFill>
                  <a:schemeClr val="tx1">
                    <a:lumMod val="85000"/>
                    <a:lumOff val="15000"/>
                  </a:schemeClr>
                </a:solidFill>
                <a:latin typeface="微软雅黑" panose="020B0503020204020204" charset="-122"/>
                <a:ea typeface="微软雅黑" panose="020B0503020204020204" charset="-122"/>
              </a:rPr>
              <a:t>2024年我国生物试剂市场规模约</a:t>
            </a:r>
            <a:r>
              <a:rPr lang="zh-CN" altLang="en-US" sz="1600" b="1">
                <a:solidFill>
                  <a:srgbClr val="C00000"/>
                </a:solidFill>
                <a:latin typeface="微软雅黑" panose="020B0503020204020204" charset="-122"/>
                <a:ea typeface="微软雅黑" panose="020B0503020204020204" charset="-122"/>
              </a:rPr>
              <a:t>500亿元</a:t>
            </a:r>
            <a:r>
              <a:rPr lang="en-US" altLang="zh-CN" sz="1600">
                <a:solidFill>
                  <a:schemeClr val="tx1">
                    <a:lumMod val="85000"/>
                    <a:lumOff val="15000"/>
                  </a:schemeClr>
                </a:solidFill>
                <a:latin typeface="微软雅黑" panose="020B0503020204020204" charset="-122"/>
                <a:ea typeface="微软雅黑" panose="020B0503020204020204" charset="-122"/>
              </a:rPr>
              <a:t>，</a:t>
            </a:r>
            <a:r>
              <a:rPr lang="zh-CN" altLang="en-US" sz="1600">
                <a:solidFill>
                  <a:schemeClr val="tx1">
                    <a:lumMod val="85000"/>
                    <a:lumOff val="15000"/>
                  </a:schemeClr>
                </a:solidFill>
                <a:latin typeface="微软雅黑" panose="020B0503020204020204" charset="-122"/>
                <a:ea typeface="微软雅黑" panose="020B0503020204020204" charset="-122"/>
              </a:rPr>
              <a:t>预计2030年</a:t>
            </a:r>
            <a:r>
              <a:rPr lang="zh-CN" altLang="en-US" sz="1600" b="1">
                <a:solidFill>
                  <a:srgbClr val="C00000"/>
                </a:solidFill>
                <a:latin typeface="微软雅黑" panose="020B0503020204020204" charset="-122"/>
                <a:ea typeface="微软雅黑" panose="020B0503020204020204" charset="-122"/>
              </a:rPr>
              <a:t>突破1000亿元</a:t>
            </a:r>
            <a:endParaRPr lang="zh-CN" altLang="en-US" sz="1600" b="1">
              <a:solidFill>
                <a:srgbClr val="C00000"/>
              </a:solidFill>
              <a:latin typeface="微软雅黑" panose="020B0503020204020204" charset="-122"/>
              <a:ea typeface="微软雅黑" panose="020B0503020204020204" charset="-122"/>
            </a:endParaRPr>
          </a:p>
          <a:p>
            <a:pPr marL="285750" indent="-285750" algn="l">
              <a:lnSpc>
                <a:spcPct val="150000"/>
              </a:lnSpc>
              <a:buClrTx/>
              <a:buSzTx/>
              <a:buFont typeface="Arial" panose="020B0604020202020204" pitchFamily="34" charset="0"/>
              <a:buChar char="•"/>
            </a:pPr>
            <a:r>
              <a:rPr lang="zh-CN" altLang="en-US" sz="1600">
                <a:solidFill>
                  <a:schemeClr val="tx1">
                    <a:lumMod val="85000"/>
                    <a:lumOff val="15000"/>
                  </a:schemeClr>
                </a:solidFill>
                <a:latin typeface="微软雅黑" panose="020B0503020204020204" charset="-122"/>
                <a:ea typeface="微软雅黑" panose="020B0503020204020204" charset="-122"/>
              </a:rPr>
              <a:t>高端培养基国产率</a:t>
            </a:r>
            <a:r>
              <a:rPr lang="zh-CN" altLang="en-US" sz="1600">
                <a:solidFill>
                  <a:srgbClr val="FF0000"/>
                </a:solidFill>
                <a:latin typeface="微软雅黑" panose="020B0503020204020204" charset="-122"/>
                <a:ea typeface="微软雅黑" panose="020B0503020204020204" charset="-122"/>
              </a:rPr>
              <a:t>不足30%</a:t>
            </a:r>
            <a:endParaRPr lang="zh-CN" altLang="en-US" sz="1600">
              <a:solidFill>
                <a:srgbClr val="FF0000"/>
              </a:solidFill>
              <a:latin typeface="微软雅黑" panose="020B0503020204020204" charset="-122"/>
              <a:ea typeface="微软雅黑" panose="020B0503020204020204" charset="-122"/>
            </a:endParaRPr>
          </a:p>
          <a:p>
            <a:pPr marL="285750" indent="-285750" algn="l">
              <a:lnSpc>
                <a:spcPct val="150000"/>
              </a:lnSpc>
              <a:buClrTx/>
              <a:buSzTx/>
              <a:buFont typeface="Arial" panose="020B0604020202020204" pitchFamily="34" charset="0"/>
              <a:buChar char="•"/>
            </a:pPr>
            <a:r>
              <a:rPr lang="zh-CN" altLang="en-US" sz="1600">
                <a:solidFill>
                  <a:schemeClr val="tx1">
                    <a:lumMod val="85000"/>
                    <a:lumOff val="15000"/>
                  </a:schemeClr>
                </a:solidFill>
                <a:latin typeface="微软雅黑" panose="020B0503020204020204" charset="-122"/>
                <a:ea typeface="微软雅黑" panose="020B0503020204020204" charset="-122"/>
              </a:rPr>
              <a:t>科研抗体国产率约</a:t>
            </a:r>
            <a:r>
              <a:rPr lang="zh-CN" altLang="en-US" sz="1600">
                <a:solidFill>
                  <a:srgbClr val="FF0000"/>
                </a:solidFill>
                <a:latin typeface="微软雅黑" panose="020B0503020204020204" charset="-122"/>
                <a:ea typeface="微软雅黑" panose="020B0503020204020204" charset="-122"/>
              </a:rPr>
              <a:t>40%</a:t>
            </a:r>
            <a:endParaRPr lang="zh-CN" altLang="en-US" sz="1600">
              <a:solidFill>
                <a:srgbClr val="FF0000"/>
              </a:solidFill>
              <a:latin typeface="微软雅黑" panose="020B0503020204020204" charset="-122"/>
              <a:ea typeface="微软雅黑" panose="020B0503020204020204" charset="-122"/>
            </a:endParaRPr>
          </a:p>
          <a:p>
            <a:pPr marL="285750" indent="-285750" algn="l">
              <a:lnSpc>
                <a:spcPct val="150000"/>
              </a:lnSpc>
              <a:buClrTx/>
              <a:buSzTx/>
              <a:buFont typeface="Arial" panose="020B0604020202020204" pitchFamily="34" charset="0"/>
              <a:buChar char="•"/>
            </a:pPr>
            <a:r>
              <a:rPr lang="zh-CN" altLang="en-US" sz="1600">
                <a:solidFill>
                  <a:schemeClr val="tx1">
                    <a:lumMod val="85000"/>
                    <a:lumOff val="15000"/>
                  </a:schemeClr>
                </a:solidFill>
                <a:latin typeface="微软雅黑" panose="020B0503020204020204" charset="-122"/>
                <a:ea typeface="微软雅黑" panose="020B0503020204020204" charset="-122"/>
              </a:rPr>
              <a:t>高端酶制剂国产率约</a:t>
            </a:r>
            <a:r>
              <a:rPr lang="zh-CN" altLang="en-US" sz="1600">
                <a:solidFill>
                  <a:srgbClr val="FF0000"/>
                </a:solidFill>
                <a:latin typeface="微软雅黑" panose="020B0503020204020204" charset="-122"/>
                <a:ea typeface="微软雅黑" panose="020B0503020204020204" charset="-122"/>
              </a:rPr>
              <a:t>50%</a:t>
            </a:r>
            <a:endParaRPr lang="zh-CN" altLang="en-US" sz="1600">
              <a:solidFill>
                <a:srgbClr val="FF0000"/>
              </a:solidFill>
              <a:latin typeface="微软雅黑" panose="020B0503020204020204" charset="-122"/>
              <a:ea typeface="微软雅黑" panose="020B0503020204020204" charset="-122"/>
            </a:endParaRPr>
          </a:p>
        </p:txBody>
      </p:sp>
      <p:sp>
        <p:nvSpPr>
          <p:cNvPr id="25" name="文本框 24"/>
          <p:cNvSpPr txBox="1"/>
          <p:nvPr/>
        </p:nvSpPr>
        <p:spPr>
          <a:xfrm>
            <a:off x="2902585" y="6075045"/>
            <a:ext cx="7467600" cy="675640"/>
          </a:xfrm>
          <a:prstGeom prst="rect">
            <a:avLst/>
          </a:prstGeom>
          <a:noFill/>
        </p:spPr>
        <p:txBody>
          <a:bodyPr wrap="square" rtlCol="0">
            <a:spAutoFit/>
          </a:bodyPr>
          <a:p>
            <a:pPr algn="ctr"/>
            <a:r>
              <a:rPr lang="zh-CN" altLang="en-US" b="1">
                <a:solidFill>
                  <a:schemeClr val="accent1">
                    <a:lumMod val="75000"/>
                  </a:schemeClr>
                </a:solidFill>
                <a:latin typeface="微软雅黑" panose="020B0503020204020204" charset="-122"/>
                <a:ea typeface="微软雅黑" panose="020B0503020204020204" charset="-122"/>
              </a:rPr>
              <a:t>未来产业机会</a:t>
            </a:r>
            <a:r>
              <a:rPr lang="zh-CN" altLang="en-US">
                <a:latin typeface="微软雅黑" panose="020B0503020204020204" charset="-122"/>
                <a:ea typeface="微软雅黑" panose="020B0503020204020204" charset="-122"/>
              </a:rPr>
              <a:t>主要集中在</a:t>
            </a:r>
            <a:r>
              <a:rPr lang="zh-CN" altLang="en-US" sz="1900">
                <a:gradFill>
                  <a:gsLst>
                    <a:gs pos="0">
                      <a:srgbClr val="007BD3"/>
                    </a:gs>
                    <a:gs pos="100000">
                      <a:srgbClr val="034373"/>
                    </a:gs>
                  </a:gsLst>
                  <a:lin scaled="0"/>
                </a:gradFill>
                <a:latin typeface="微软雅黑" panose="020B0503020204020204" charset="-122"/>
                <a:ea typeface="微软雅黑" panose="020B0503020204020204" charset="-122"/>
              </a:rPr>
              <a:t>高端培养基、抗体及酶制剂等国产替代</a:t>
            </a:r>
            <a:r>
              <a:rPr lang="zh-CN" altLang="en-US">
                <a:latin typeface="微软雅黑" panose="020B0503020204020204" charset="-122"/>
                <a:ea typeface="微软雅黑" panose="020B0503020204020204" charset="-122"/>
              </a:rPr>
              <a:t>领域，</a:t>
            </a:r>
            <a:r>
              <a:rPr lang="zh-CN" altLang="en-US" b="1">
                <a:solidFill>
                  <a:schemeClr val="accent1">
                    <a:lumMod val="75000"/>
                  </a:schemeClr>
                </a:solidFill>
                <a:latin typeface="微软雅黑" panose="020B0503020204020204" charset="-122"/>
                <a:ea typeface="微软雅黑" panose="020B0503020204020204" charset="-122"/>
              </a:rPr>
              <a:t>核心竞争力</a:t>
            </a:r>
            <a:r>
              <a:rPr lang="zh-CN" altLang="en-US">
                <a:latin typeface="微软雅黑" panose="020B0503020204020204" charset="-122"/>
                <a:ea typeface="微软雅黑" panose="020B0503020204020204" charset="-122"/>
              </a:rPr>
              <a:t>在于</a:t>
            </a:r>
            <a:r>
              <a:rPr lang="zh-CN" altLang="en-US" sz="1900">
                <a:gradFill>
                  <a:gsLst>
                    <a:gs pos="0">
                      <a:srgbClr val="007BD3"/>
                    </a:gs>
                    <a:gs pos="100000">
                      <a:srgbClr val="034373"/>
                    </a:gs>
                  </a:gsLst>
                  <a:lin scaled="0"/>
                </a:gradFill>
                <a:latin typeface="微软雅黑" panose="020B0503020204020204" charset="-122"/>
                <a:ea typeface="微软雅黑" panose="020B0503020204020204" charset="-122"/>
              </a:rPr>
              <a:t>产品稳定性、质量控制和验证体系建设</a:t>
            </a:r>
            <a:r>
              <a:rPr lang="zh-CN" altLang="en-US">
                <a:latin typeface="微软雅黑" panose="020B0503020204020204" charset="-122"/>
                <a:ea typeface="微软雅黑" panose="020B0503020204020204" charset="-122"/>
              </a:rPr>
              <a:t>。</a:t>
            </a:r>
            <a:endParaRPr lang="zh-CN" altLang="en-US">
              <a:latin typeface="微软雅黑" panose="020B0503020204020204" charset="-122"/>
              <a:ea typeface="微软雅黑" panose="020B0503020204020204" charset="-122"/>
            </a:endParaRPr>
          </a:p>
        </p:txBody>
      </p:sp>
      <p:sp>
        <p:nvSpPr>
          <p:cNvPr id="47" name="矩形: 圆角 58"/>
          <p:cNvSpPr/>
          <p:nvPr/>
        </p:nvSpPr>
        <p:spPr>
          <a:xfrm>
            <a:off x="817825" y="4358962"/>
            <a:ext cx="1197023" cy="1197023"/>
          </a:xfrm>
          <a:prstGeom prst="roundRect">
            <a:avLst>
              <a:gd name="adj" fmla="val 13306"/>
            </a:avLst>
          </a:prstGeom>
          <a:gradFill>
            <a:gsLst>
              <a:gs pos="95000">
                <a:srgbClr val="215CD3"/>
              </a:gs>
              <a:gs pos="0">
                <a:srgbClr val="215CD3">
                  <a:alpha val="0"/>
                </a:srgbClr>
              </a:gs>
              <a:gs pos="26000">
                <a:srgbClr val="215CD3">
                  <a:alpha val="43000"/>
                </a:srgbClr>
              </a:gs>
            </a:gsLst>
            <a:lin ang="0" scaled="0"/>
          </a:gradFill>
          <a:ln w="12700" cap="flat" cmpd="sng" algn="ctr">
            <a:solidFill>
              <a:srgbClr val="0C24D1">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rgbClr val="FFFFFF"/>
                </a:solidFill>
                <a:latin typeface="思源黑体 CN Regular" charset="0"/>
                <a:ea typeface="思源黑体 CN Regular" charset="0"/>
                <a:cs typeface="+mn-ea"/>
              </a:defRPr>
            </a:lvl1pPr>
            <a:lvl2pPr marL="457200" algn="l" defTabSz="914400" rtl="0" eaLnBrk="1" latinLnBrk="0" hangingPunct="1">
              <a:defRPr sz="1800" kern="1200">
                <a:solidFill>
                  <a:srgbClr val="FFFFFF"/>
                </a:solidFill>
                <a:latin typeface="思源黑体 CN Regular" charset="0"/>
                <a:ea typeface="思源黑体 CN Regular" charset="0"/>
                <a:cs typeface="+mn-ea"/>
              </a:defRPr>
            </a:lvl2pPr>
            <a:lvl3pPr marL="914400" algn="l" defTabSz="914400" rtl="0" eaLnBrk="1" latinLnBrk="0" hangingPunct="1">
              <a:defRPr sz="1800" kern="1200">
                <a:solidFill>
                  <a:srgbClr val="FFFFFF"/>
                </a:solidFill>
                <a:latin typeface="思源黑体 CN Regular" charset="0"/>
                <a:ea typeface="思源黑体 CN Regular" charset="0"/>
                <a:cs typeface="+mn-ea"/>
              </a:defRPr>
            </a:lvl3pPr>
            <a:lvl4pPr marL="1371600" algn="l" defTabSz="914400" rtl="0" eaLnBrk="1" latinLnBrk="0" hangingPunct="1">
              <a:defRPr sz="1800" kern="1200">
                <a:solidFill>
                  <a:srgbClr val="FFFFFF"/>
                </a:solidFill>
                <a:latin typeface="思源黑体 CN Regular" charset="0"/>
                <a:ea typeface="思源黑体 CN Regular" charset="0"/>
                <a:cs typeface="+mn-ea"/>
              </a:defRPr>
            </a:lvl4pPr>
            <a:lvl5pPr marL="1828800" algn="l" defTabSz="914400" rtl="0" eaLnBrk="1" latinLnBrk="0" hangingPunct="1">
              <a:defRPr sz="1800" kern="1200">
                <a:solidFill>
                  <a:srgbClr val="FFFFFF"/>
                </a:solidFill>
                <a:latin typeface="思源黑体 CN Regular" charset="0"/>
                <a:ea typeface="思源黑体 CN Regular" charset="0"/>
                <a:cs typeface="+mn-ea"/>
              </a:defRPr>
            </a:lvl5pPr>
            <a:lvl6pPr marL="2286000" algn="l" defTabSz="914400" rtl="0" eaLnBrk="1" latinLnBrk="0" hangingPunct="1">
              <a:defRPr sz="1800" kern="1200">
                <a:solidFill>
                  <a:srgbClr val="FFFFFF"/>
                </a:solidFill>
                <a:latin typeface="思源黑体 CN Regular" charset="0"/>
                <a:ea typeface="思源黑体 CN Regular" charset="0"/>
                <a:cs typeface="+mn-ea"/>
              </a:defRPr>
            </a:lvl6pPr>
            <a:lvl7pPr marL="2743200" algn="l" defTabSz="914400" rtl="0" eaLnBrk="1" latinLnBrk="0" hangingPunct="1">
              <a:defRPr sz="1800" kern="1200">
                <a:solidFill>
                  <a:srgbClr val="FFFFFF"/>
                </a:solidFill>
                <a:latin typeface="思源黑体 CN Regular" charset="0"/>
                <a:ea typeface="思源黑体 CN Regular" charset="0"/>
                <a:cs typeface="+mn-ea"/>
              </a:defRPr>
            </a:lvl7pPr>
            <a:lvl8pPr marL="3200400" algn="l" defTabSz="914400" rtl="0" eaLnBrk="1" latinLnBrk="0" hangingPunct="1">
              <a:defRPr sz="1800" kern="1200">
                <a:solidFill>
                  <a:srgbClr val="FFFFFF"/>
                </a:solidFill>
                <a:latin typeface="思源黑体 CN Regular" charset="0"/>
                <a:ea typeface="思源黑体 CN Regular" charset="0"/>
                <a:cs typeface="+mn-ea"/>
              </a:defRPr>
            </a:lvl8pPr>
            <a:lvl9pPr marL="3657600" algn="l" defTabSz="914400" rtl="0" eaLnBrk="1" latinLnBrk="0" hangingPunct="1">
              <a:defRPr sz="1800" kern="1200">
                <a:solidFill>
                  <a:srgbClr val="FFFFFF"/>
                </a:solidFill>
                <a:latin typeface="思源黑体 CN Regular" charset="0"/>
                <a:ea typeface="思源黑体 CN Regular" charset="0"/>
                <a:cs typeface="+mn-ea"/>
              </a:defRPr>
            </a:lvl9pPr>
          </a:lstStyle>
          <a:p>
            <a:pPr algn="ctr"/>
            <a:endParaRPr lang="zh-CN" altLang="en-US">
              <a:solidFill>
                <a:srgbClr val="FFFFFF"/>
              </a:solidFill>
              <a:latin typeface="思源黑体 CN Regular" charset="0"/>
              <a:ea typeface="思源黑体 CN Regular" charset="0"/>
            </a:endParaRPr>
          </a:p>
        </p:txBody>
      </p:sp>
      <p:sp>
        <p:nvSpPr>
          <p:cNvPr id="65" name="answer_268107"/>
          <p:cNvSpPr/>
          <p:nvPr/>
        </p:nvSpPr>
        <p:spPr>
          <a:xfrm>
            <a:off x="1111493" y="4746156"/>
            <a:ext cx="609685" cy="42263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0088" h="415983">
                <a:moveTo>
                  <a:pt x="347817" y="339772"/>
                </a:moveTo>
                <a:lnTo>
                  <a:pt x="450603" y="339772"/>
                </a:lnTo>
                <a:lnTo>
                  <a:pt x="450603" y="345879"/>
                </a:lnTo>
                <a:lnTo>
                  <a:pt x="497302" y="345879"/>
                </a:lnTo>
                <a:lnTo>
                  <a:pt x="497302" y="339772"/>
                </a:lnTo>
                <a:lnTo>
                  <a:pt x="600088" y="339772"/>
                </a:lnTo>
                <a:cubicBezTo>
                  <a:pt x="600088" y="348462"/>
                  <a:pt x="595160" y="355508"/>
                  <a:pt x="588824" y="355508"/>
                </a:cubicBezTo>
                <a:lnTo>
                  <a:pt x="358847" y="355508"/>
                </a:lnTo>
                <a:cubicBezTo>
                  <a:pt x="352745" y="355508"/>
                  <a:pt x="347817" y="348462"/>
                  <a:pt x="347817" y="339772"/>
                </a:cubicBezTo>
                <a:close/>
                <a:moveTo>
                  <a:pt x="0" y="339772"/>
                </a:moveTo>
                <a:lnTo>
                  <a:pt x="102786" y="339772"/>
                </a:lnTo>
                <a:lnTo>
                  <a:pt x="102786" y="345879"/>
                </a:lnTo>
                <a:lnTo>
                  <a:pt x="149485" y="345879"/>
                </a:lnTo>
                <a:lnTo>
                  <a:pt x="149485" y="339772"/>
                </a:lnTo>
                <a:lnTo>
                  <a:pt x="252271" y="339772"/>
                </a:lnTo>
                <a:cubicBezTo>
                  <a:pt x="252271" y="348462"/>
                  <a:pt x="247343" y="355508"/>
                  <a:pt x="241007" y="355508"/>
                </a:cubicBezTo>
                <a:lnTo>
                  <a:pt x="11264" y="355508"/>
                </a:lnTo>
                <a:cubicBezTo>
                  <a:pt x="4928" y="355508"/>
                  <a:pt x="0" y="348462"/>
                  <a:pt x="0" y="339772"/>
                </a:cubicBezTo>
                <a:close/>
                <a:moveTo>
                  <a:pt x="383677" y="200406"/>
                </a:moveTo>
                <a:lnTo>
                  <a:pt x="564157" y="200406"/>
                </a:lnTo>
                <a:cubicBezTo>
                  <a:pt x="572606" y="200406"/>
                  <a:pt x="579412" y="207202"/>
                  <a:pt x="579412" y="215637"/>
                </a:cubicBezTo>
                <a:lnTo>
                  <a:pt x="579412" y="320378"/>
                </a:lnTo>
                <a:cubicBezTo>
                  <a:pt x="579412" y="328814"/>
                  <a:pt x="572606" y="335609"/>
                  <a:pt x="564157" y="335609"/>
                </a:cubicBezTo>
                <a:lnTo>
                  <a:pt x="383677" y="335609"/>
                </a:lnTo>
                <a:cubicBezTo>
                  <a:pt x="375228" y="335609"/>
                  <a:pt x="368422" y="328814"/>
                  <a:pt x="368422" y="320378"/>
                </a:cubicBezTo>
                <a:lnTo>
                  <a:pt x="368422" y="215637"/>
                </a:lnTo>
                <a:cubicBezTo>
                  <a:pt x="368422" y="207202"/>
                  <a:pt x="375228" y="200406"/>
                  <a:pt x="383677" y="200406"/>
                </a:cubicBezTo>
                <a:close/>
                <a:moveTo>
                  <a:pt x="294283" y="200406"/>
                </a:moveTo>
                <a:lnTo>
                  <a:pt x="305783" y="200406"/>
                </a:lnTo>
                <a:lnTo>
                  <a:pt x="305783" y="385756"/>
                </a:lnTo>
                <a:lnTo>
                  <a:pt x="343097" y="385756"/>
                </a:lnTo>
                <a:lnTo>
                  <a:pt x="343097" y="395129"/>
                </a:lnTo>
                <a:lnTo>
                  <a:pt x="470530" y="395129"/>
                </a:lnTo>
                <a:lnTo>
                  <a:pt x="470530" y="406610"/>
                </a:lnTo>
                <a:lnTo>
                  <a:pt x="343097" y="406610"/>
                </a:lnTo>
                <a:lnTo>
                  <a:pt x="343097" y="415983"/>
                </a:lnTo>
                <a:lnTo>
                  <a:pt x="256969" y="415983"/>
                </a:lnTo>
                <a:lnTo>
                  <a:pt x="256969" y="406610"/>
                </a:lnTo>
                <a:lnTo>
                  <a:pt x="129770" y="406610"/>
                </a:lnTo>
                <a:lnTo>
                  <a:pt x="129770" y="395129"/>
                </a:lnTo>
                <a:lnTo>
                  <a:pt x="256969" y="395129"/>
                </a:lnTo>
                <a:lnTo>
                  <a:pt x="256969" y="385756"/>
                </a:lnTo>
                <a:lnTo>
                  <a:pt x="294283" y="385756"/>
                </a:lnTo>
                <a:close/>
                <a:moveTo>
                  <a:pt x="35926" y="200406"/>
                </a:moveTo>
                <a:lnTo>
                  <a:pt x="216346" y="200406"/>
                </a:lnTo>
                <a:cubicBezTo>
                  <a:pt x="224792" y="200406"/>
                  <a:pt x="231596" y="207202"/>
                  <a:pt x="231596" y="215637"/>
                </a:cubicBezTo>
                <a:lnTo>
                  <a:pt x="231596" y="320378"/>
                </a:lnTo>
                <a:cubicBezTo>
                  <a:pt x="231596" y="328814"/>
                  <a:pt x="224792" y="335609"/>
                  <a:pt x="216346" y="335609"/>
                </a:cubicBezTo>
                <a:lnTo>
                  <a:pt x="35926" y="335609"/>
                </a:lnTo>
                <a:cubicBezTo>
                  <a:pt x="27480" y="335609"/>
                  <a:pt x="20676" y="328814"/>
                  <a:pt x="20676" y="320378"/>
                </a:cubicBezTo>
                <a:lnTo>
                  <a:pt x="20676" y="215637"/>
                </a:lnTo>
                <a:cubicBezTo>
                  <a:pt x="20676" y="207202"/>
                  <a:pt x="27480" y="200406"/>
                  <a:pt x="35926" y="200406"/>
                </a:cubicBezTo>
                <a:close/>
                <a:moveTo>
                  <a:pt x="173873" y="139437"/>
                </a:moveTo>
                <a:lnTo>
                  <a:pt x="276659" y="139437"/>
                </a:lnTo>
                <a:lnTo>
                  <a:pt x="276659" y="145543"/>
                </a:lnTo>
                <a:lnTo>
                  <a:pt x="323358" y="145543"/>
                </a:lnTo>
                <a:lnTo>
                  <a:pt x="323358" y="139437"/>
                </a:lnTo>
                <a:lnTo>
                  <a:pt x="426144" y="139437"/>
                </a:lnTo>
                <a:cubicBezTo>
                  <a:pt x="426144" y="148127"/>
                  <a:pt x="421216" y="155173"/>
                  <a:pt x="414880" y="155173"/>
                </a:cubicBezTo>
                <a:lnTo>
                  <a:pt x="185137" y="155173"/>
                </a:lnTo>
                <a:cubicBezTo>
                  <a:pt x="178801" y="155173"/>
                  <a:pt x="173873" y="148127"/>
                  <a:pt x="173873" y="139437"/>
                </a:cubicBezTo>
                <a:close/>
                <a:moveTo>
                  <a:pt x="209803" y="0"/>
                </a:moveTo>
                <a:lnTo>
                  <a:pt x="390263" y="0"/>
                </a:lnTo>
                <a:cubicBezTo>
                  <a:pt x="398711" y="0"/>
                  <a:pt x="405751" y="6795"/>
                  <a:pt x="405751" y="15231"/>
                </a:cubicBezTo>
                <a:lnTo>
                  <a:pt x="405751" y="119972"/>
                </a:lnTo>
                <a:cubicBezTo>
                  <a:pt x="405751" y="128407"/>
                  <a:pt x="398711" y="135203"/>
                  <a:pt x="390263" y="135203"/>
                </a:cubicBezTo>
                <a:lnTo>
                  <a:pt x="209803" y="135203"/>
                </a:lnTo>
                <a:cubicBezTo>
                  <a:pt x="201355" y="135203"/>
                  <a:pt x="194549" y="128407"/>
                  <a:pt x="194549" y="119972"/>
                </a:cubicBezTo>
                <a:lnTo>
                  <a:pt x="194549" y="15231"/>
                </a:lnTo>
                <a:cubicBezTo>
                  <a:pt x="194549" y="6795"/>
                  <a:pt x="201355" y="0"/>
                  <a:pt x="209803" y="0"/>
                </a:cubicBezTo>
                <a:close/>
              </a:path>
            </a:pathLst>
          </a:custGeom>
          <a:solidFill>
            <a:srgbClr val="FFFFFF"/>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rgbClr val="FFFFFF"/>
                </a:solidFill>
                <a:latin typeface="思源黑体 CN Regular" charset="0"/>
                <a:ea typeface="思源黑体 CN Regular" charset="0"/>
                <a:cs typeface="+mn-ea"/>
              </a:defRPr>
            </a:lvl1pPr>
            <a:lvl2pPr marL="457200" algn="l" defTabSz="914400" rtl="0" eaLnBrk="1" latinLnBrk="0" hangingPunct="1">
              <a:defRPr sz="1800" kern="1200">
                <a:solidFill>
                  <a:srgbClr val="FFFFFF"/>
                </a:solidFill>
                <a:latin typeface="思源黑体 CN Regular" charset="0"/>
                <a:ea typeface="思源黑体 CN Regular" charset="0"/>
                <a:cs typeface="+mn-ea"/>
              </a:defRPr>
            </a:lvl2pPr>
            <a:lvl3pPr marL="914400" algn="l" defTabSz="914400" rtl="0" eaLnBrk="1" latinLnBrk="0" hangingPunct="1">
              <a:defRPr sz="1800" kern="1200">
                <a:solidFill>
                  <a:srgbClr val="FFFFFF"/>
                </a:solidFill>
                <a:latin typeface="思源黑体 CN Regular" charset="0"/>
                <a:ea typeface="思源黑体 CN Regular" charset="0"/>
                <a:cs typeface="+mn-ea"/>
              </a:defRPr>
            </a:lvl3pPr>
            <a:lvl4pPr marL="1371600" algn="l" defTabSz="914400" rtl="0" eaLnBrk="1" latinLnBrk="0" hangingPunct="1">
              <a:defRPr sz="1800" kern="1200">
                <a:solidFill>
                  <a:srgbClr val="FFFFFF"/>
                </a:solidFill>
                <a:latin typeface="思源黑体 CN Regular" charset="0"/>
                <a:ea typeface="思源黑体 CN Regular" charset="0"/>
                <a:cs typeface="+mn-ea"/>
              </a:defRPr>
            </a:lvl4pPr>
            <a:lvl5pPr marL="1828800" algn="l" defTabSz="914400" rtl="0" eaLnBrk="1" latinLnBrk="0" hangingPunct="1">
              <a:defRPr sz="1800" kern="1200">
                <a:solidFill>
                  <a:srgbClr val="FFFFFF"/>
                </a:solidFill>
                <a:latin typeface="思源黑体 CN Regular" charset="0"/>
                <a:ea typeface="思源黑体 CN Regular" charset="0"/>
                <a:cs typeface="+mn-ea"/>
              </a:defRPr>
            </a:lvl5pPr>
            <a:lvl6pPr marL="2286000" algn="l" defTabSz="914400" rtl="0" eaLnBrk="1" latinLnBrk="0" hangingPunct="1">
              <a:defRPr sz="1800" kern="1200">
                <a:solidFill>
                  <a:srgbClr val="FFFFFF"/>
                </a:solidFill>
                <a:latin typeface="思源黑体 CN Regular" charset="0"/>
                <a:ea typeface="思源黑体 CN Regular" charset="0"/>
                <a:cs typeface="+mn-ea"/>
              </a:defRPr>
            </a:lvl6pPr>
            <a:lvl7pPr marL="2743200" algn="l" defTabSz="914400" rtl="0" eaLnBrk="1" latinLnBrk="0" hangingPunct="1">
              <a:defRPr sz="1800" kern="1200">
                <a:solidFill>
                  <a:srgbClr val="FFFFFF"/>
                </a:solidFill>
                <a:latin typeface="思源黑体 CN Regular" charset="0"/>
                <a:ea typeface="思源黑体 CN Regular" charset="0"/>
                <a:cs typeface="+mn-ea"/>
              </a:defRPr>
            </a:lvl7pPr>
            <a:lvl8pPr marL="3200400" algn="l" defTabSz="914400" rtl="0" eaLnBrk="1" latinLnBrk="0" hangingPunct="1">
              <a:defRPr sz="1800" kern="1200">
                <a:solidFill>
                  <a:srgbClr val="FFFFFF"/>
                </a:solidFill>
                <a:latin typeface="思源黑体 CN Regular" charset="0"/>
                <a:ea typeface="思源黑体 CN Regular" charset="0"/>
                <a:cs typeface="+mn-ea"/>
              </a:defRPr>
            </a:lvl8pPr>
            <a:lvl9pPr marL="3657600" algn="l" defTabSz="914400" rtl="0" eaLnBrk="1" latinLnBrk="0" hangingPunct="1">
              <a:defRPr sz="1800" kern="1200">
                <a:solidFill>
                  <a:srgbClr val="FFFFFF"/>
                </a:solidFill>
                <a:latin typeface="思源黑体 CN Regular" charset="0"/>
                <a:ea typeface="思源黑体 CN Regular" charset="0"/>
                <a:cs typeface="+mn-ea"/>
              </a:defRPr>
            </a:lvl9pPr>
          </a:lstStyle>
          <a:p>
            <a:pPr algn="ctr"/>
            <a:endParaRPr lang="en-US">
              <a:solidFill>
                <a:srgbClr val="FFFFFF"/>
              </a:solidFill>
              <a:latin typeface="思源黑体 CN Regular" charset="0"/>
            </a:endParaRPr>
          </a:p>
        </p:txBody>
      </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p:nvPr/>
        </p:nvPicPr>
        <p:blipFill>
          <a:blip r:embed="rId1"/>
          <a:stretch>
            <a:fillRect/>
          </a:stretch>
        </p:blipFill>
        <p:spPr>
          <a:xfrm>
            <a:off x="5036820" y="2324100"/>
            <a:ext cx="1839595" cy="2311400"/>
          </a:xfrm>
          <a:prstGeom prst="rect">
            <a:avLst/>
          </a:prstGeom>
          <a:effectLst>
            <a:glow rad="101600">
              <a:schemeClr val="accent3">
                <a:satMod val="175000"/>
                <a:alpha val="40000"/>
              </a:schemeClr>
            </a:glow>
          </a:effectLst>
        </p:spPr>
      </p:pic>
      <p:grpSp>
        <p:nvGrpSpPr>
          <p:cNvPr id="9" name="组合 8"/>
          <p:cNvGrpSpPr/>
          <p:nvPr/>
        </p:nvGrpSpPr>
        <p:grpSpPr>
          <a:xfrm>
            <a:off x="4050265" y="1710055"/>
            <a:ext cx="861695" cy="3439795"/>
            <a:chOff x="6537" y="3401"/>
            <a:chExt cx="1357" cy="3498"/>
          </a:xfrm>
        </p:grpSpPr>
        <p:cxnSp>
          <p:nvCxnSpPr>
            <p:cNvPr id="5" name="任意多边形: 形状  1"/>
            <p:cNvCxnSpPr/>
            <p:nvPr/>
          </p:nvCxnSpPr>
          <p:spPr>
            <a:xfrm rot="16200000">
              <a:off x="5397" y="5149"/>
              <a:ext cx="3498"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任意多边形: 形状  2"/>
            <p:cNvCxnSpPr/>
            <p:nvPr/>
          </p:nvCxnSpPr>
          <p:spPr>
            <a:xfrm rot="10800000">
              <a:off x="6537" y="6897"/>
              <a:ext cx="611"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任意多边形: 形状  3"/>
            <p:cNvCxnSpPr/>
            <p:nvPr/>
          </p:nvCxnSpPr>
          <p:spPr>
            <a:xfrm rot="10800000">
              <a:off x="6537" y="3401"/>
              <a:ext cx="611"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任意多边形: 形状  4"/>
            <p:cNvCxnSpPr/>
            <p:nvPr/>
          </p:nvCxnSpPr>
          <p:spPr>
            <a:xfrm flipH="1" flipV="1">
              <a:off x="7154" y="5151"/>
              <a:ext cx="741" cy="1"/>
            </a:xfrm>
            <a:prstGeom prst="line">
              <a:avLst/>
            </a:prstGeom>
            <a:ln w="12700">
              <a:solidFill>
                <a:schemeClr val="bg1">
                  <a:lumMod val="75000"/>
                </a:schemeClr>
              </a:solidFill>
              <a:headEnd type="oval" w="lg" len="lg"/>
            </a:ln>
          </p:spPr>
          <p:style>
            <a:lnRef idx="1">
              <a:schemeClr val="accent1"/>
            </a:lnRef>
            <a:fillRef idx="0">
              <a:schemeClr val="accent1"/>
            </a:fillRef>
            <a:effectRef idx="0">
              <a:schemeClr val="accent1"/>
            </a:effectRef>
            <a:fontRef idx="minor">
              <a:schemeClr val="tx1"/>
            </a:fontRef>
          </p:style>
        </p:cxnSp>
        <p:cxnSp>
          <p:nvCxnSpPr>
            <p:cNvPr id="10" name="任意多边形: 形状  5"/>
            <p:cNvCxnSpPr/>
            <p:nvPr/>
          </p:nvCxnSpPr>
          <p:spPr>
            <a:xfrm rot="10800000">
              <a:off x="6537" y="5150"/>
              <a:ext cx="611"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6967855" y="1706245"/>
            <a:ext cx="852170" cy="3439795"/>
            <a:chOff x="10906" y="3420"/>
            <a:chExt cx="1342" cy="3498"/>
          </a:xfrm>
        </p:grpSpPr>
        <p:cxnSp>
          <p:nvCxnSpPr>
            <p:cNvPr id="20" name="任意多边形: 形状  6"/>
            <p:cNvCxnSpPr/>
            <p:nvPr/>
          </p:nvCxnSpPr>
          <p:spPr>
            <a:xfrm rot="5400000">
              <a:off x="9891" y="5168"/>
              <a:ext cx="3498"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任意多边形: 形状  7"/>
            <p:cNvCxnSpPr/>
            <p:nvPr/>
          </p:nvCxnSpPr>
          <p:spPr>
            <a:xfrm>
              <a:off x="11638" y="3420"/>
              <a:ext cx="611"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任意多边形: 形状  8"/>
            <p:cNvCxnSpPr/>
            <p:nvPr/>
          </p:nvCxnSpPr>
          <p:spPr>
            <a:xfrm>
              <a:off x="11638" y="6916"/>
              <a:ext cx="611"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任意多边形: 形状  9"/>
            <p:cNvCxnSpPr/>
            <p:nvPr/>
          </p:nvCxnSpPr>
          <p:spPr>
            <a:xfrm flipV="1">
              <a:off x="10906" y="5172"/>
              <a:ext cx="725" cy="6"/>
            </a:xfrm>
            <a:prstGeom prst="line">
              <a:avLst/>
            </a:prstGeom>
            <a:ln w="12700">
              <a:solidFill>
                <a:schemeClr val="bg1">
                  <a:lumMod val="75000"/>
                </a:schemeClr>
              </a:solidFill>
              <a:headEnd type="oval" w="lg" len="lg"/>
            </a:ln>
          </p:spPr>
          <p:style>
            <a:lnRef idx="1">
              <a:schemeClr val="accent1"/>
            </a:lnRef>
            <a:fillRef idx="0">
              <a:schemeClr val="accent1"/>
            </a:fillRef>
            <a:effectRef idx="0">
              <a:schemeClr val="accent1"/>
            </a:effectRef>
            <a:fontRef idx="minor">
              <a:schemeClr val="tx1"/>
            </a:fontRef>
          </p:style>
        </p:cxnSp>
        <p:cxnSp>
          <p:nvCxnSpPr>
            <p:cNvPr id="25" name="任意多边形: 形状  10"/>
            <p:cNvCxnSpPr/>
            <p:nvPr/>
          </p:nvCxnSpPr>
          <p:spPr>
            <a:xfrm>
              <a:off x="11638" y="5174"/>
              <a:ext cx="611"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0" name="文本框 40"/>
          <p:cNvSpPr txBox="1"/>
          <p:nvPr/>
        </p:nvSpPr>
        <p:spPr>
          <a:xfrm>
            <a:off x="811339" y="936858"/>
            <a:ext cx="2661393"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市场规模持续增长</a:t>
            </a:r>
            <a:endParaRPr kumimoji="0"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4" name="文本框 2"/>
          <p:cNvSpPr txBox="1"/>
          <p:nvPr/>
        </p:nvSpPr>
        <p:spPr>
          <a:xfrm>
            <a:off x="817245" y="1261745"/>
            <a:ext cx="2840355" cy="368300"/>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a:latin typeface="微软雅黑" panose="020B0503020204020204" charset="-122"/>
                <a:ea typeface="微软雅黑" panose="020B0503020204020204" charset="-122"/>
                <a:cs typeface="汉仪君黑-45简" panose="020B0604020202020204" charset="-122"/>
                <a:sym typeface="汉仪君黑-45简" panose="020B0604020202020204" charset="-122"/>
              </a:rPr>
              <a:t>我国</a:t>
            </a:r>
            <a:r>
              <a:rPr lang="en-US" altLang="zh-CN" b="1">
                <a:latin typeface="微软雅黑" panose="020B0503020204020204" charset="-122"/>
                <a:ea typeface="微软雅黑" panose="020B0503020204020204" charset="-122"/>
                <a:cs typeface="汉仪君黑-45简" panose="020B0604020202020204" charset="-122"/>
                <a:sym typeface="汉仪君黑-45简" panose="020B0604020202020204" charset="-122"/>
              </a:rPr>
              <a:t>生物试剂</a:t>
            </a:r>
            <a:r>
              <a:rPr lang="en-US" altLang="zh-CN">
                <a:latin typeface="微软雅黑" panose="020B0503020204020204" charset="-122"/>
                <a:ea typeface="微软雅黑" panose="020B0503020204020204" charset="-122"/>
                <a:cs typeface="汉仪君黑-45简" panose="020B0604020202020204" charset="-122"/>
                <a:sym typeface="汉仪君黑-45简" panose="020B0604020202020204" charset="-122"/>
              </a:rPr>
              <a:t>市场规模</a:t>
            </a:r>
            <a:endParaRPr lang="en-US" altLang="zh-CN">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grpSp>
        <p:nvGrpSpPr>
          <p:cNvPr id="55" name="组合 54"/>
          <p:cNvGrpSpPr/>
          <p:nvPr/>
        </p:nvGrpSpPr>
        <p:grpSpPr>
          <a:xfrm>
            <a:off x="498475" y="189865"/>
            <a:ext cx="8477250" cy="730885"/>
            <a:chOff x="1128" y="719"/>
            <a:chExt cx="13350" cy="1151"/>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2"/>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3"/>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7" name="文本框 26"/>
            <p:cNvSpPr txBox="1"/>
            <p:nvPr>
              <p:custDataLst>
                <p:tags r:id="rId4"/>
              </p:custDataLst>
            </p:nvPr>
          </p:nvSpPr>
          <p:spPr>
            <a:xfrm>
              <a:off x="2076" y="719"/>
              <a:ext cx="12402" cy="1151"/>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生物原料产业格局</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59" name="圆角矩形 58"/>
          <p:cNvSpPr/>
          <p:nvPr/>
        </p:nvSpPr>
        <p:spPr>
          <a:xfrm>
            <a:off x="795020" y="1668145"/>
            <a:ext cx="3131185" cy="2124075"/>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8" name="文本框 27"/>
          <p:cNvSpPr txBox="1"/>
          <p:nvPr/>
        </p:nvSpPr>
        <p:spPr>
          <a:xfrm>
            <a:off x="880110" y="1772920"/>
            <a:ext cx="3131185" cy="1999615"/>
          </a:xfrm>
          <a:prstGeom prst="rect">
            <a:avLst/>
          </a:prstGeom>
          <a:noFill/>
        </p:spPr>
        <p:txBody>
          <a:bodyPr wrap="square" rtlCol="0">
            <a:spAutoFit/>
          </a:bodyPr>
          <a:p>
            <a:pPr>
              <a:lnSpc>
                <a:spcPct val="100000"/>
              </a:lnSpc>
            </a:pPr>
            <a:r>
              <a:rPr lang="zh-CN" altLang="en-US" sz="1400">
                <a:latin typeface="微软雅黑" panose="020B0503020204020204" charset="-122"/>
                <a:ea typeface="微软雅黑" panose="020B0503020204020204" charset="-122"/>
                <a:cs typeface="微软雅黑" panose="020B0503020204020204" charset="-122"/>
              </a:rPr>
              <a:t>2023年：</a:t>
            </a:r>
            <a:r>
              <a:rPr lang="zh-CN" altLang="en-US" sz="24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227亿元</a:t>
            </a:r>
            <a:endParaRPr lang="zh-CN" altLang="en-US" sz="24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a:latin typeface="微软雅黑" panose="020B0503020204020204" charset="-122"/>
                <a:ea typeface="微软雅黑" panose="020B0503020204020204" charset="-122"/>
                <a:cs typeface="微软雅黑" panose="020B0503020204020204" charset="-122"/>
              </a:rPr>
              <a:t>2024年：</a:t>
            </a:r>
            <a:r>
              <a:rPr lang="zh-CN" altLang="en-US" sz="24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258亿元</a:t>
            </a:r>
            <a:endParaRPr lang="zh-CN" altLang="en-US" sz="24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a:latin typeface="微软雅黑" panose="020B0503020204020204" charset="-122"/>
                <a:ea typeface="微软雅黑" panose="020B0503020204020204" charset="-122"/>
                <a:cs typeface="微软雅黑" panose="020B0503020204020204" charset="-122"/>
              </a:rPr>
              <a:t>2019-2024年复合增速</a:t>
            </a:r>
            <a:r>
              <a:rPr lang="zh-CN" altLang="en-US" sz="24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13.8%</a:t>
            </a:r>
            <a:endParaRPr lang="zh-CN" altLang="en-US" sz="24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3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我国生物试剂市场规模持续扩容，分子生物学试剂已成为最大的细分市场，细胞治疗和合成生物学推动高端生物原料需求快速增长。</a:t>
            </a:r>
            <a:endParaRPr lang="zh-CN" altLang="en-US" sz="13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p:txBody>
      </p:sp>
      <p:sp>
        <p:nvSpPr>
          <p:cNvPr id="29" name="文本框 40"/>
          <p:cNvSpPr txBox="1"/>
          <p:nvPr/>
        </p:nvSpPr>
        <p:spPr>
          <a:xfrm>
            <a:off x="811530" y="3888740"/>
            <a:ext cx="2926080"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国产替代仍有较大空间</a:t>
            </a:r>
            <a:endParaRPr kumimoji="0"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31" name="文本框 2"/>
          <p:cNvSpPr txBox="1"/>
          <p:nvPr/>
        </p:nvSpPr>
        <p:spPr>
          <a:xfrm>
            <a:off x="817245" y="4213860"/>
            <a:ext cx="2840355" cy="368300"/>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a:latin typeface="微软雅黑" panose="020B0503020204020204" charset="-122"/>
                <a:ea typeface="微软雅黑" panose="020B0503020204020204" charset="-122"/>
                <a:cs typeface="汉仪君黑-45简" panose="020B0604020202020204" charset="-122"/>
                <a:sym typeface="汉仪君黑-45简" panose="020B0604020202020204" charset="-122"/>
              </a:rPr>
              <a:t>国产品牌市场份额</a:t>
            </a:r>
            <a:endParaRPr lang="en-US" altLang="zh-CN">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33" name="圆角矩形 32"/>
          <p:cNvSpPr/>
          <p:nvPr/>
        </p:nvSpPr>
        <p:spPr>
          <a:xfrm>
            <a:off x="795020" y="4620260"/>
            <a:ext cx="3131185" cy="1923415"/>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34" name="文本框 33"/>
          <p:cNvSpPr txBox="1"/>
          <p:nvPr/>
        </p:nvSpPr>
        <p:spPr>
          <a:xfrm>
            <a:off x="880110" y="4725035"/>
            <a:ext cx="3131185" cy="1799590"/>
          </a:xfrm>
          <a:prstGeom prst="rect">
            <a:avLst/>
          </a:prstGeom>
          <a:noFill/>
        </p:spPr>
        <p:txBody>
          <a:bodyPr wrap="square" rtlCol="0">
            <a:spAutoFit/>
          </a:bodyPr>
          <a:p>
            <a:pPr>
              <a:lnSpc>
                <a:spcPct val="100000"/>
              </a:lnSpc>
            </a:pPr>
            <a:r>
              <a:rPr lang="zh-CN" altLang="en-US" sz="1400" b="1">
                <a:latin typeface="微软雅黑" panose="020B0503020204020204" charset="-122"/>
                <a:ea typeface="微软雅黑" panose="020B0503020204020204" charset="-122"/>
                <a:cs typeface="微软雅黑" panose="020B0503020204020204" charset="-122"/>
              </a:rPr>
              <a:t>国产品牌</a:t>
            </a:r>
            <a:r>
              <a:rPr lang="zh-CN" altLang="en-US" sz="1400">
                <a:latin typeface="微软雅黑" panose="020B0503020204020204" charset="-122"/>
                <a:ea typeface="微软雅黑" panose="020B0503020204020204" charset="-122"/>
                <a:cs typeface="微软雅黑" panose="020B0503020204020204" charset="-122"/>
              </a:rPr>
              <a:t>市场份额：约</a:t>
            </a:r>
            <a:r>
              <a:rPr lang="zh-CN" altLang="en-US">
                <a:solidFill>
                  <a:srgbClr val="C00000"/>
                </a:solidFill>
                <a:latin typeface="微软雅黑" panose="020B0503020204020204" charset="-122"/>
                <a:ea typeface="微软雅黑" panose="020B0503020204020204" charset="-122"/>
                <a:cs typeface="微软雅黑" panose="020B0503020204020204" charset="-122"/>
              </a:rPr>
              <a:t>11%</a:t>
            </a:r>
            <a:endParaRPr lang="zh-CN" altLang="en-US">
              <a:solidFill>
                <a:srgbClr val="C00000"/>
              </a:soli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a:latin typeface="微软雅黑" panose="020B0503020204020204" charset="-122"/>
                <a:ea typeface="微软雅黑" panose="020B0503020204020204" charset="-122"/>
                <a:cs typeface="微软雅黑" panose="020B0503020204020204" charset="-122"/>
              </a:rPr>
              <a:t>高端培养基：国产率约</a:t>
            </a:r>
            <a:r>
              <a:rPr lang="zh-CN" altLang="en-US">
                <a:solidFill>
                  <a:schemeClr val="accent1">
                    <a:lumMod val="75000"/>
                  </a:schemeClr>
                </a:solidFill>
                <a:latin typeface="微软雅黑" panose="020B0503020204020204" charset="-122"/>
                <a:ea typeface="微软雅黑" panose="020B0503020204020204" charset="-122"/>
                <a:cs typeface="微软雅黑" panose="020B0503020204020204" charset="-122"/>
              </a:rPr>
              <a:t>30%</a:t>
            </a:r>
            <a:endParaRPr lang="zh-CN" altLang="en-US">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a:latin typeface="微软雅黑" panose="020B0503020204020204" charset="-122"/>
                <a:ea typeface="微软雅黑" panose="020B0503020204020204" charset="-122"/>
                <a:cs typeface="微软雅黑" panose="020B0503020204020204" charset="-122"/>
              </a:rPr>
              <a:t>科研抗体：国产率约</a:t>
            </a:r>
            <a:r>
              <a:rPr lang="zh-CN" altLang="en-US">
                <a:solidFill>
                  <a:schemeClr val="accent1">
                    <a:lumMod val="75000"/>
                  </a:schemeClr>
                </a:solidFill>
                <a:latin typeface="微软雅黑" panose="020B0503020204020204" charset="-122"/>
                <a:ea typeface="微软雅黑" panose="020B0503020204020204" charset="-122"/>
                <a:cs typeface="微软雅黑" panose="020B0503020204020204" charset="-122"/>
              </a:rPr>
              <a:t>40%</a:t>
            </a:r>
            <a:endParaRPr lang="zh-CN" altLang="en-US">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a:latin typeface="微软雅黑" panose="020B0503020204020204" charset="-122"/>
                <a:ea typeface="微软雅黑" panose="020B0503020204020204" charset="-122"/>
                <a:cs typeface="微软雅黑" panose="020B0503020204020204" charset="-122"/>
              </a:rPr>
              <a:t>高端酶制剂：国产率约</a:t>
            </a:r>
            <a:r>
              <a:rPr lang="zh-CN" altLang="en-US">
                <a:solidFill>
                  <a:schemeClr val="accent1">
                    <a:lumMod val="75000"/>
                  </a:schemeClr>
                </a:solidFill>
                <a:latin typeface="微软雅黑" panose="020B0503020204020204" charset="-122"/>
                <a:ea typeface="微软雅黑" panose="020B0503020204020204" charset="-122"/>
                <a:cs typeface="微软雅黑" panose="020B0503020204020204" charset="-122"/>
              </a:rPr>
              <a:t>50%</a:t>
            </a:r>
            <a:endParaRPr lang="zh-CN" altLang="en-US">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3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国内企业在我国高端生物试剂及生物原料市场中的总体市场占有率，</a:t>
            </a:r>
            <a:r>
              <a:rPr lang="zh-CN" altLang="en-US" sz="1300" b="1">
                <a:solidFill>
                  <a:srgbClr val="C00000"/>
                </a:solidFill>
                <a:latin typeface="微软雅黑" panose="020B0503020204020204" charset="-122"/>
                <a:ea typeface="微软雅黑" panose="020B0503020204020204" charset="-122"/>
                <a:cs typeface="微软雅黑" panose="020B0503020204020204" charset="-122"/>
              </a:rPr>
              <a:t>国际企业</a:t>
            </a:r>
            <a:r>
              <a:rPr lang="zh-CN" altLang="en-US" sz="13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仍占据约</a:t>
            </a:r>
            <a:r>
              <a:rPr lang="zh-CN" altLang="en-US" sz="1300" b="1">
                <a:solidFill>
                  <a:srgbClr val="C00000"/>
                </a:solidFill>
                <a:latin typeface="微软雅黑" panose="020B0503020204020204" charset="-122"/>
                <a:ea typeface="微软雅黑" panose="020B0503020204020204" charset="-122"/>
                <a:cs typeface="微软雅黑" panose="020B0503020204020204" charset="-122"/>
              </a:rPr>
              <a:t>89%</a:t>
            </a:r>
            <a:r>
              <a:rPr lang="zh-CN" altLang="en-US" sz="13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的市场份额。</a:t>
            </a:r>
            <a:endParaRPr lang="zh-CN" altLang="en-US" sz="13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p:txBody>
      </p:sp>
      <p:sp>
        <p:nvSpPr>
          <p:cNvPr id="36" name="文本框 40"/>
          <p:cNvSpPr txBox="1"/>
          <p:nvPr/>
        </p:nvSpPr>
        <p:spPr>
          <a:xfrm>
            <a:off x="7659370" y="800100"/>
            <a:ext cx="4040505" cy="7067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rPr>
              <a:t>竞争格局呈现</a:t>
            </a:r>
            <a:r>
              <a:rPr kumimoji="0" sz="2000" b="1" i="0" u="none" strike="noStrike" kern="120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rPr>
              <a:t>“国际主导、国产追赶”</a:t>
            </a:r>
            <a:endParaRPr kumimoji="0" sz="2000" b="1" i="0" u="none" strike="noStrike" kern="120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37" name="文本框 2"/>
          <p:cNvSpPr txBox="1"/>
          <p:nvPr/>
        </p:nvSpPr>
        <p:spPr>
          <a:xfrm>
            <a:off x="7665085" y="1506855"/>
            <a:ext cx="4039870" cy="1891665"/>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altLang="zh-CN" sz="1500" b="1">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国际企业</a:t>
            </a:r>
            <a:r>
              <a:rPr lang="zh-CN" altLang="en-US" sz="1500" b="1">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及</a:t>
            </a:r>
            <a:r>
              <a:rPr lang="en-US" altLang="zh-CN" sz="1500" b="1">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优势方向</a:t>
            </a:r>
            <a:r>
              <a:rPr lang="zh-CN" altLang="en-US" sz="1500" b="1">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a:t>
            </a:r>
            <a:endParaRPr lang="zh-CN" altLang="en-US" sz="1500" b="1">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nSpc>
                <a:spcPct val="100000"/>
              </a:lnSpc>
              <a:buFont typeface="Wingdings" panose="05000000000000000000" charset="0"/>
              <a:buChar char=""/>
            </a:pPr>
            <a:r>
              <a:rPr lang="zh-CN" altLang="en-US">
                <a:solidFill>
                  <a:schemeClr val="accent1">
                    <a:lumMod val="7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赛默飞世尔科技：</a:t>
            </a:r>
            <a:r>
              <a:rPr lang="zh-CN" altLang="en-US">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全球生命科学服务龙头，覆盖科研试剂、生命科学仪器、生物工艺等全产业链。</a:t>
            </a:r>
            <a:endParaRPr lang="zh-CN" altLang="en-US">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nSpc>
                <a:spcPct val="100000"/>
              </a:lnSpc>
              <a:buFont typeface="Wingdings" panose="05000000000000000000" charset="0"/>
              <a:buChar char=""/>
            </a:pPr>
            <a:r>
              <a:rPr lang="zh-CN" altLang="en-US">
                <a:solidFill>
                  <a:schemeClr val="accent1">
                    <a:lumMod val="7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默克集团：</a:t>
            </a:r>
            <a:r>
              <a:rPr lang="zh-CN" altLang="en-US">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全球生物制药原材料和细胞培养解决方案重要供应商，在培养基和生物工艺领域具有领先优势。</a:t>
            </a:r>
            <a:endParaRPr lang="zh-CN" altLang="en-US">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nSpc>
                <a:spcPct val="100000"/>
              </a:lnSpc>
              <a:buFont typeface="Wingdings" panose="05000000000000000000" charset="0"/>
              <a:buChar char=""/>
            </a:pPr>
            <a:r>
              <a:rPr lang="zh-CN" altLang="en-US">
                <a:solidFill>
                  <a:schemeClr val="accent1">
                    <a:lumMod val="7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思拓凡：</a:t>
            </a:r>
            <a:r>
              <a:rPr lang="zh-CN" altLang="en-US">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全球生物药生产平台龙头企业，在细胞培养、生物工艺设备及耗材领域市场份额较高。</a:t>
            </a:r>
            <a:endParaRPr lang="zh-CN" altLang="en-US">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44" name="文本框 2"/>
          <p:cNvSpPr txBox="1"/>
          <p:nvPr/>
        </p:nvSpPr>
        <p:spPr>
          <a:xfrm>
            <a:off x="7792085" y="3509645"/>
            <a:ext cx="3913505" cy="1676400"/>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sz="1500" b="1">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国内企业</a:t>
            </a:r>
            <a:r>
              <a:rPr lang="en-US" sz="1500" b="1">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a:t>
            </a:r>
            <a:endParaRPr sz="1500" b="1">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nSpc>
                <a:spcPct val="100000"/>
              </a:lnSpc>
              <a:buFont typeface="Wingdings" panose="05000000000000000000" charset="0"/>
              <a:buChar char=""/>
            </a:pPr>
            <a:r>
              <a:rPr lang="zh-CN" altLang="en-US">
                <a:solidFill>
                  <a:schemeClr val="accent1">
                    <a:lumMod val="7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义翘神州：</a:t>
            </a:r>
            <a:r>
              <a:rPr lang="zh-CN" altLang="en-US">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国内重组蛋白和科研抗体龙头企业。</a:t>
            </a:r>
            <a:endParaRPr lang="zh-CN" altLang="en-US">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nSpc>
                <a:spcPct val="100000"/>
              </a:lnSpc>
              <a:buFont typeface="Wingdings" panose="05000000000000000000" charset="0"/>
              <a:buChar char=""/>
            </a:pPr>
            <a:r>
              <a:rPr lang="zh-CN" altLang="en-US">
                <a:solidFill>
                  <a:schemeClr val="accent1">
                    <a:lumMod val="7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百普赛斯：</a:t>
            </a:r>
            <a:r>
              <a:rPr lang="zh-CN" altLang="en-US">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聚焦重组蛋白、靶点蛋白和药物筛选平台。</a:t>
            </a:r>
            <a:endParaRPr lang="zh-CN" altLang="en-US">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nSpc>
                <a:spcPct val="100000"/>
              </a:lnSpc>
              <a:buFont typeface="Wingdings" panose="05000000000000000000" charset="0"/>
              <a:buChar char=""/>
            </a:pPr>
            <a:r>
              <a:rPr lang="zh-CN" altLang="en-US">
                <a:solidFill>
                  <a:schemeClr val="accent1">
                    <a:lumMod val="7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近岸蛋白：</a:t>
            </a:r>
            <a:r>
              <a:rPr lang="zh-CN" altLang="en-US">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国内mRNA原料和蛋白试剂重要供应商。</a:t>
            </a:r>
            <a:endParaRPr lang="zh-CN" altLang="en-US">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nSpc>
                <a:spcPct val="100000"/>
              </a:lnSpc>
              <a:buFont typeface="Wingdings" panose="05000000000000000000" charset="0"/>
              <a:buChar char=""/>
            </a:pPr>
            <a:r>
              <a:rPr lang="zh-CN" altLang="en-US">
                <a:solidFill>
                  <a:schemeClr val="accent1">
                    <a:lumMod val="7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诺唯赞：</a:t>
            </a:r>
            <a:r>
              <a:rPr lang="zh-CN" altLang="en-US">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分子诊断原料酶和生物试剂龙头企业。</a:t>
            </a:r>
            <a:endParaRPr lang="zh-CN" altLang="en-US">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45" name="文本框 44"/>
          <p:cNvSpPr txBox="1"/>
          <p:nvPr/>
        </p:nvSpPr>
        <p:spPr>
          <a:xfrm>
            <a:off x="4011295" y="5724525"/>
            <a:ext cx="8180070" cy="583565"/>
          </a:xfrm>
          <a:prstGeom prst="rect">
            <a:avLst/>
          </a:prstGeom>
        </p:spPr>
        <p:txBody>
          <a:bodyPr wrap="square">
            <a:spAutoFit/>
          </a:bodyPr>
          <a:p>
            <a:pPr marL="285750" indent="-285750" algn="ctr">
              <a:buFont typeface="Wingdings" panose="05000000000000000000" charset="0"/>
              <a:buChar char=""/>
            </a:pPr>
            <a:r>
              <a:rPr lang="zh-CN" altLang="en-US" sz="1500">
                <a:latin typeface="微软雅黑" panose="020B0503020204020204" charset="-122"/>
                <a:ea typeface="微软雅黑" panose="020B0503020204020204" charset="-122"/>
              </a:rPr>
              <a:t>国际企业凭借</a:t>
            </a:r>
            <a:r>
              <a:rPr lang="zh-CN" altLang="en-US" sz="1600">
                <a:solidFill>
                  <a:srgbClr val="0070C0"/>
                </a:solidFill>
                <a:latin typeface="微软雅黑" panose="020B0503020204020204" charset="-122"/>
                <a:ea typeface="微软雅黑" panose="020B0503020204020204" charset="-122"/>
              </a:rPr>
              <a:t>技术积累、质量体系和全球认证</a:t>
            </a:r>
            <a:r>
              <a:rPr lang="zh-CN" altLang="en-US" sz="1500">
                <a:latin typeface="微软雅黑" panose="020B0503020204020204" charset="-122"/>
                <a:ea typeface="微软雅黑" panose="020B0503020204020204" charset="-122"/>
              </a:rPr>
              <a:t>优势，占据</a:t>
            </a:r>
            <a:r>
              <a:rPr lang="zh-CN" altLang="en-US" sz="1600">
                <a:solidFill>
                  <a:srgbClr val="FF3300"/>
                </a:solidFill>
                <a:latin typeface="微软雅黑" panose="020B0503020204020204" charset="-122"/>
                <a:ea typeface="微软雅黑" panose="020B0503020204020204" charset="-122"/>
              </a:rPr>
              <a:t>高端生物原料市场</a:t>
            </a:r>
            <a:r>
              <a:rPr lang="zh-CN" altLang="en-US" sz="1500">
                <a:latin typeface="微软雅黑" panose="020B0503020204020204" charset="-122"/>
                <a:ea typeface="微软雅黑" panose="020B0503020204020204" charset="-122"/>
              </a:rPr>
              <a:t>主导地位</a:t>
            </a:r>
            <a:endParaRPr lang="zh-CN" altLang="en-US" sz="1500">
              <a:latin typeface="微软雅黑" panose="020B0503020204020204" charset="-122"/>
              <a:ea typeface="微软雅黑" panose="020B0503020204020204" charset="-122"/>
            </a:endParaRPr>
          </a:p>
          <a:p>
            <a:pPr marL="285750" indent="-285750" algn="ctr">
              <a:buFont typeface="Wingdings" panose="05000000000000000000" charset="0"/>
              <a:buChar char=""/>
            </a:pPr>
            <a:r>
              <a:rPr lang="zh-CN" altLang="en-US" sz="1500">
                <a:latin typeface="微软雅黑" panose="020B0503020204020204" charset="-122"/>
                <a:ea typeface="微软雅黑" panose="020B0503020204020204" charset="-122"/>
              </a:rPr>
              <a:t>国内企业依托</a:t>
            </a:r>
            <a:r>
              <a:rPr lang="zh-CN" altLang="en-US" sz="1600">
                <a:solidFill>
                  <a:srgbClr val="0070C0"/>
                </a:solidFill>
                <a:latin typeface="微软雅黑" panose="020B0503020204020204" charset="-122"/>
                <a:ea typeface="微软雅黑" panose="020B0503020204020204" charset="-122"/>
              </a:rPr>
              <a:t>创新药、细胞治疗和分子诊断需求增长</a:t>
            </a:r>
            <a:r>
              <a:rPr lang="zh-CN" altLang="en-US" sz="1500">
                <a:latin typeface="微软雅黑" panose="020B0503020204020204" charset="-122"/>
                <a:ea typeface="微软雅黑" panose="020B0503020204020204" charset="-122"/>
              </a:rPr>
              <a:t>，</a:t>
            </a:r>
            <a:r>
              <a:rPr lang="zh-CN" altLang="en-US" sz="1600">
                <a:solidFill>
                  <a:srgbClr val="FF3300"/>
                </a:solidFill>
                <a:latin typeface="微软雅黑" panose="020B0503020204020204" charset="-122"/>
                <a:ea typeface="微软雅黑" panose="020B0503020204020204" charset="-122"/>
              </a:rPr>
              <a:t>正加速向</a:t>
            </a:r>
            <a:r>
              <a:rPr lang="zh-CN" altLang="en-US" sz="160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rPr>
              <a:t>高端原料领域</a:t>
            </a:r>
            <a:r>
              <a:rPr lang="zh-CN" altLang="en-US" sz="1600">
                <a:solidFill>
                  <a:srgbClr val="FF3300"/>
                </a:solidFill>
                <a:latin typeface="微软雅黑" panose="020B0503020204020204" charset="-122"/>
                <a:ea typeface="微软雅黑" panose="020B0503020204020204" charset="-122"/>
              </a:rPr>
              <a:t>突破</a:t>
            </a:r>
            <a:endParaRPr lang="zh-CN" altLang="en-US" sz="1600">
              <a:solidFill>
                <a:srgbClr val="FF3300"/>
              </a:solidFill>
              <a:latin typeface="微软雅黑" panose="020B0503020204020204" charset="-122"/>
              <a:ea typeface="微软雅黑" panose="020B0503020204020204" charset="-122"/>
            </a:endParaRPr>
          </a:p>
        </p:txBody>
      </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5"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6"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7" cstate="print"/>
            <a:srcRect/>
            <a:stretch>
              <a:fillRect/>
            </a:stretch>
          </p:blipFill>
          <p:spPr bwMode="auto">
            <a:xfrm flipV="1">
              <a:off x="11064" y="941"/>
              <a:ext cx="7751" cy="120"/>
            </a:xfrm>
            <a:prstGeom prst="rect">
              <a:avLst/>
            </a:prstGeom>
            <a:noFill/>
          </p:spPr>
        </p:pic>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rot="0">
            <a:off x="498475" y="189865"/>
            <a:ext cx="9055100" cy="1198880"/>
            <a:chOff x="1128" y="719"/>
            <a:chExt cx="14260" cy="1888"/>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3312" cy="1888"/>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科研仪器：创新研发基础设施</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科研仪器是生命健康产业创新的</a:t>
              </a:r>
              <a:r>
                <a:rPr lang="zh-CN" altLang="en-US" sz="2000" cap="all" noProof="0" dirty="0">
                  <a:ln>
                    <a:noFill/>
                  </a:ln>
                  <a:solidFill>
                    <a:srgbClr val="1678CC"/>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“工具底座”</a:t>
              </a: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，直接决定基础研究能力、研发效率和技术转化水平</a:t>
              </a:r>
              <a:endPar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cxnSp>
        <p:nvCxnSpPr>
          <p:cNvPr id="3" name="椭圆 8"/>
          <p:cNvCxnSpPr/>
          <p:nvPr/>
        </p:nvCxnSpPr>
        <p:spPr>
          <a:xfrm>
            <a:off x="0" y="2940069"/>
            <a:ext cx="12192000" cy="0"/>
          </a:xfrm>
          <a:prstGeom prst="line">
            <a:avLst/>
          </a:prstGeom>
          <a:noFill/>
          <a:ln w="57150" cap="flat" cmpd="sng" algn="ctr">
            <a:solidFill>
              <a:sysClr val="window" lastClr="FFFFFF">
                <a:lumMod val="95000"/>
              </a:sysClr>
            </a:solidFill>
            <a:prstDash val="solid"/>
            <a:miter lim="800000"/>
          </a:ln>
          <a:effectLst/>
        </p:spPr>
      </p:cxnSp>
      <p:sp>
        <p:nvSpPr>
          <p:cNvPr id="4" name="椭圆 1"/>
          <p:cNvSpPr/>
          <p:nvPr/>
        </p:nvSpPr>
        <p:spPr>
          <a:xfrm>
            <a:off x="3756406" y="2827841"/>
            <a:ext cx="272716" cy="27271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5" name="椭圆 9"/>
          <p:cNvSpPr/>
          <p:nvPr/>
        </p:nvSpPr>
        <p:spPr>
          <a:xfrm>
            <a:off x="5974671" y="2835160"/>
            <a:ext cx="272716" cy="272716"/>
          </a:xfrm>
          <a:prstGeom prst="ellipse">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6" name="椭圆 10"/>
          <p:cNvSpPr/>
          <p:nvPr/>
        </p:nvSpPr>
        <p:spPr>
          <a:xfrm>
            <a:off x="8236751" y="2827206"/>
            <a:ext cx="272716" cy="27271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8" name="椭圆 11"/>
          <p:cNvSpPr/>
          <p:nvPr/>
        </p:nvSpPr>
        <p:spPr>
          <a:xfrm>
            <a:off x="10519151" y="2835160"/>
            <a:ext cx="272716" cy="272716"/>
          </a:xfrm>
          <a:prstGeom prst="ellipse">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9" name="椭圆 6"/>
          <p:cNvSpPr/>
          <p:nvPr/>
        </p:nvSpPr>
        <p:spPr>
          <a:xfrm>
            <a:off x="3317930" y="1367603"/>
            <a:ext cx="1074738" cy="1074738"/>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10" name="椭圆 5"/>
          <p:cNvSpPr/>
          <p:nvPr/>
        </p:nvSpPr>
        <p:spPr>
          <a:xfrm>
            <a:off x="5604510" y="1367790"/>
            <a:ext cx="1075055" cy="1075055"/>
          </a:xfrm>
          <a:prstGeom prst="ellipse">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11" name="椭圆 4"/>
          <p:cNvSpPr/>
          <p:nvPr/>
        </p:nvSpPr>
        <p:spPr>
          <a:xfrm>
            <a:off x="7835740" y="1366968"/>
            <a:ext cx="1074738" cy="1074738"/>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12" name="椭圆 3"/>
          <p:cNvSpPr/>
          <p:nvPr/>
        </p:nvSpPr>
        <p:spPr>
          <a:xfrm>
            <a:off x="10118140" y="1367603"/>
            <a:ext cx="1074738" cy="1074738"/>
          </a:xfrm>
          <a:prstGeom prst="ellipse">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34" name="文本框 2"/>
          <p:cNvSpPr txBox="1"/>
          <p:nvPr/>
        </p:nvSpPr>
        <p:spPr>
          <a:xfrm>
            <a:off x="3163570" y="3892550"/>
            <a:ext cx="1854200" cy="1999615"/>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分子诊断</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病原检测</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基因检测</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精准医疗</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285750" indent="-285750" algn="l">
              <a:lnSpc>
                <a:spcPct val="100000"/>
              </a:lnSpc>
              <a:buFont typeface="Wingdings" panose="05000000000000000000" charset="0"/>
              <a:buChar char=""/>
            </a:pPr>
            <a:r>
              <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支撑分子诊断和疾病早筛发展</a:t>
            </a:r>
            <a:endPar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35" name="文本框 40"/>
          <p:cNvSpPr txBox="1"/>
          <p:nvPr/>
        </p:nvSpPr>
        <p:spPr>
          <a:xfrm>
            <a:off x="3260553" y="3548652"/>
            <a:ext cx="1978660"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应用场景</a:t>
            </a:r>
            <a:endParaRPr kumimoji="0" lang="zh-CN" altLang="en-US" sz="1700" b="1" i="0" u="none" strike="noStrike" kern="120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grpSp>
        <p:nvGrpSpPr>
          <p:cNvPr id="16" name="组合 15"/>
          <p:cNvGrpSpPr/>
          <p:nvPr/>
        </p:nvGrpSpPr>
        <p:grpSpPr>
          <a:xfrm rot="0">
            <a:off x="5974715" y="1707515"/>
            <a:ext cx="317500" cy="409575"/>
            <a:chOff x="7850188" y="11258551"/>
            <a:chExt cx="317500" cy="409575"/>
          </a:xfrm>
        </p:grpSpPr>
        <p:sp>
          <p:nvSpPr>
            <p:cNvPr id="17" name="任意多边形: 形状 232"/>
            <p:cNvSpPr>
              <a:spLocks noChangeShapeType="1"/>
            </p:cNvSpPr>
            <p:nvPr/>
          </p:nvSpPr>
          <p:spPr bwMode="auto">
            <a:xfrm>
              <a:off x="7915275" y="11480801"/>
              <a:ext cx="149225"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 name="任意多边形: 形状 233"/>
            <p:cNvSpPr>
              <a:spLocks noChangeShapeType="1"/>
            </p:cNvSpPr>
            <p:nvPr/>
          </p:nvSpPr>
          <p:spPr bwMode="auto">
            <a:xfrm>
              <a:off x="7915275" y="11534776"/>
              <a:ext cx="149225"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 name="任意多边形: 形状 234"/>
            <p:cNvSpPr>
              <a:spLocks noChangeShapeType="1"/>
            </p:cNvSpPr>
            <p:nvPr/>
          </p:nvSpPr>
          <p:spPr bwMode="auto">
            <a:xfrm>
              <a:off x="7915275" y="11590339"/>
              <a:ext cx="149225"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 name="任意多边形: 形状 235"/>
            <p:cNvSpPr/>
            <p:nvPr/>
          </p:nvSpPr>
          <p:spPr bwMode="auto">
            <a:xfrm>
              <a:off x="7850188" y="11296651"/>
              <a:ext cx="277813" cy="371475"/>
            </a:xfrm>
            <a:custGeom>
              <a:avLst/>
              <a:gdLst>
                <a:gd name="T0" fmla="*/ 157 w 173"/>
                <a:gd name="T1" fmla="*/ 0 h 231"/>
                <a:gd name="T2" fmla="*/ 45 w 173"/>
                <a:gd name="T3" fmla="*/ 0 h 231"/>
                <a:gd name="T4" fmla="*/ 0 w 173"/>
                <a:gd name="T5" fmla="*/ 38 h 231"/>
                <a:gd name="T6" fmla="*/ 0 w 173"/>
                <a:gd name="T7" fmla="*/ 215 h 231"/>
                <a:gd name="T8" fmla="*/ 16 w 173"/>
                <a:gd name="T9" fmla="*/ 231 h 231"/>
                <a:gd name="T10" fmla="*/ 157 w 173"/>
                <a:gd name="T11" fmla="*/ 231 h 231"/>
                <a:gd name="T12" fmla="*/ 173 w 173"/>
                <a:gd name="T13" fmla="*/ 215 h 231"/>
                <a:gd name="T14" fmla="*/ 173 w 173"/>
                <a:gd name="T15" fmla="*/ 16 h 231"/>
                <a:gd name="T16" fmla="*/ 157 w 173"/>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 h="231">
                  <a:moveTo>
                    <a:pt x="157" y="0"/>
                  </a:moveTo>
                  <a:cubicBezTo>
                    <a:pt x="45" y="0"/>
                    <a:pt x="45" y="0"/>
                    <a:pt x="45" y="0"/>
                  </a:cubicBezTo>
                  <a:cubicBezTo>
                    <a:pt x="0" y="38"/>
                    <a:pt x="0" y="38"/>
                    <a:pt x="0" y="38"/>
                  </a:cubicBezTo>
                  <a:cubicBezTo>
                    <a:pt x="0" y="215"/>
                    <a:pt x="0" y="215"/>
                    <a:pt x="0" y="215"/>
                  </a:cubicBezTo>
                  <a:cubicBezTo>
                    <a:pt x="0" y="224"/>
                    <a:pt x="7" y="231"/>
                    <a:pt x="16" y="231"/>
                  </a:cubicBezTo>
                  <a:cubicBezTo>
                    <a:pt x="157" y="231"/>
                    <a:pt x="157" y="231"/>
                    <a:pt x="157" y="231"/>
                  </a:cubicBezTo>
                  <a:cubicBezTo>
                    <a:pt x="166" y="231"/>
                    <a:pt x="173" y="224"/>
                    <a:pt x="173" y="215"/>
                  </a:cubicBezTo>
                  <a:cubicBezTo>
                    <a:pt x="173" y="16"/>
                    <a:pt x="173" y="16"/>
                    <a:pt x="173" y="16"/>
                  </a:cubicBezTo>
                  <a:cubicBezTo>
                    <a:pt x="173" y="7"/>
                    <a:pt x="166" y="0"/>
                    <a:pt x="157" y="0"/>
                  </a:cubicBezTo>
                  <a:close/>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21" name="任意多边形: 形状 236"/>
            <p:cNvSpPr/>
            <p:nvPr/>
          </p:nvSpPr>
          <p:spPr bwMode="auto">
            <a:xfrm>
              <a:off x="7896225" y="11301414"/>
              <a:ext cx="49213" cy="79375"/>
            </a:xfrm>
            <a:custGeom>
              <a:avLst/>
              <a:gdLst>
                <a:gd name="T0" fmla="*/ 31 w 31"/>
                <a:gd name="T1" fmla="*/ 0 h 50"/>
                <a:gd name="T2" fmla="*/ 31 w 31"/>
                <a:gd name="T3" fmla="*/ 50 h 50"/>
                <a:gd name="T4" fmla="*/ 0 w 31"/>
                <a:gd name="T5" fmla="*/ 50 h 50"/>
              </a:gdLst>
              <a:ahLst/>
              <a:cxnLst>
                <a:cxn ang="0">
                  <a:pos x="T0" y="T1"/>
                </a:cxn>
                <a:cxn ang="0">
                  <a:pos x="T2" y="T3"/>
                </a:cxn>
                <a:cxn ang="0">
                  <a:pos x="T4" y="T5"/>
                </a:cxn>
              </a:cxnLst>
              <a:rect l="0" t="0" r="r" b="b"/>
              <a:pathLst>
                <a:path w="31" h="50">
                  <a:moveTo>
                    <a:pt x="31" y="0"/>
                  </a:moveTo>
                  <a:lnTo>
                    <a:pt x="31" y="50"/>
                  </a:lnTo>
                  <a:lnTo>
                    <a:pt x="0" y="50"/>
                  </a:lnTo>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22" name="任意多边形: 形状 237"/>
            <p:cNvSpPr/>
            <p:nvPr/>
          </p:nvSpPr>
          <p:spPr bwMode="auto">
            <a:xfrm>
              <a:off x="7947025" y="11258551"/>
              <a:ext cx="220663" cy="315913"/>
            </a:xfrm>
            <a:custGeom>
              <a:avLst/>
              <a:gdLst>
                <a:gd name="T0" fmla="*/ 0 w 137"/>
                <a:gd name="T1" fmla="*/ 0 h 197"/>
                <a:gd name="T2" fmla="*/ 113 w 137"/>
                <a:gd name="T3" fmla="*/ 0 h 197"/>
                <a:gd name="T4" fmla="*/ 137 w 137"/>
                <a:gd name="T5" fmla="*/ 24 h 197"/>
                <a:gd name="T6" fmla="*/ 137 w 137"/>
                <a:gd name="T7" fmla="*/ 197 h 197"/>
              </a:gdLst>
              <a:ahLst/>
              <a:cxnLst>
                <a:cxn ang="0">
                  <a:pos x="T0" y="T1"/>
                </a:cxn>
                <a:cxn ang="0">
                  <a:pos x="T2" y="T3"/>
                </a:cxn>
                <a:cxn ang="0">
                  <a:pos x="T4" y="T5"/>
                </a:cxn>
                <a:cxn ang="0">
                  <a:pos x="T6" y="T7"/>
                </a:cxn>
              </a:cxnLst>
              <a:rect l="0" t="0" r="r" b="b"/>
              <a:pathLst>
                <a:path w="137" h="197">
                  <a:moveTo>
                    <a:pt x="0" y="0"/>
                  </a:moveTo>
                  <a:cubicBezTo>
                    <a:pt x="113" y="0"/>
                    <a:pt x="113" y="0"/>
                    <a:pt x="113" y="0"/>
                  </a:cubicBezTo>
                  <a:cubicBezTo>
                    <a:pt x="126" y="0"/>
                    <a:pt x="137" y="11"/>
                    <a:pt x="137" y="24"/>
                  </a:cubicBezTo>
                  <a:cubicBezTo>
                    <a:pt x="137" y="197"/>
                    <a:pt x="137" y="197"/>
                    <a:pt x="137" y="197"/>
                  </a:cubicBezTo>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nvGrpSpPr>
          <p:cNvPr id="23" name="组合 22"/>
          <p:cNvGrpSpPr/>
          <p:nvPr/>
        </p:nvGrpSpPr>
        <p:grpSpPr>
          <a:xfrm rot="0">
            <a:off x="10444321" y="1758521"/>
            <a:ext cx="412750" cy="358775"/>
            <a:chOff x="7791450" y="11998326"/>
            <a:chExt cx="412750" cy="358775"/>
          </a:xfrm>
        </p:grpSpPr>
        <p:sp>
          <p:nvSpPr>
            <p:cNvPr id="24" name="任意多边形: 形状 280"/>
            <p:cNvSpPr/>
            <p:nvPr/>
          </p:nvSpPr>
          <p:spPr bwMode="auto">
            <a:xfrm>
              <a:off x="8023225" y="11998326"/>
              <a:ext cx="180975" cy="358775"/>
            </a:xfrm>
            <a:custGeom>
              <a:avLst/>
              <a:gdLst>
                <a:gd name="T0" fmla="*/ 0 w 112"/>
                <a:gd name="T1" fmla="*/ 223 h 223"/>
                <a:gd name="T2" fmla="*/ 16 w 112"/>
                <a:gd name="T3" fmla="*/ 223 h 223"/>
                <a:gd name="T4" fmla="*/ 21 w 112"/>
                <a:gd name="T5" fmla="*/ 193 h 223"/>
                <a:gd name="T6" fmla="*/ 43 w 112"/>
                <a:gd name="T7" fmla="*/ 184 h 223"/>
                <a:gd name="T8" fmla="*/ 68 w 112"/>
                <a:gd name="T9" fmla="*/ 202 h 223"/>
                <a:gd name="T10" fmla="*/ 91 w 112"/>
                <a:gd name="T11" fmla="*/ 179 h 223"/>
                <a:gd name="T12" fmla="*/ 73 w 112"/>
                <a:gd name="T13" fmla="*/ 155 h 223"/>
                <a:gd name="T14" fmla="*/ 82 w 112"/>
                <a:gd name="T15" fmla="*/ 132 h 223"/>
                <a:gd name="T16" fmla="*/ 112 w 112"/>
                <a:gd name="T17" fmla="*/ 127 h 223"/>
                <a:gd name="T18" fmla="*/ 112 w 112"/>
                <a:gd name="T19" fmla="*/ 96 h 223"/>
                <a:gd name="T20" fmla="*/ 82 w 112"/>
                <a:gd name="T21" fmla="*/ 91 h 223"/>
                <a:gd name="T22" fmla="*/ 73 w 112"/>
                <a:gd name="T23" fmla="*/ 69 h 223"/>
                <a:gd name="T24" fmla="*/ 91 w 112"/>
                <a:gd name="T25" fmla="*/ 44 h 223"/>
                <a:gd name="T26" fmla="*/ 68 w 112"/>
                <a:gd name="T27" fmla="*/ 21 h 223"/>
                <a:gd name="T28" fmla="*/ 43 w 112"/>
                <a:gd name="T29" fmla="*/ 39 h 223"/>
                <a:gd name="T30" fmla="*/ 21 w 112"/>
                <a:gd name="T31" fmla="*/ 30 h 223"/>
                <a:gd name="T32" fmla="*/ 16 w 112"/>
                <a:gd name="T33" fmla="*/ 0 h 223"/>
                <a:gd name="T34" fmla="*/ 0 w 112"/>
                <a:gd name="T3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223">
                  <a:moveTo>
                    <a:pt x="0" y="223"/>
                  </a:moveTo>
                  <a:cubicBezTo>
                    <a:pt x="16" y="223"/>
                    <a:pt x="16" y="223"/>
                    <a:pt x="16" y="223"/>
                  </a:cubicBezTo>
                  <a:cubicBezTo>
                    <a:pt x="21" y="193"/>
                    <a:pt x="21" y="193"/>
                    <a:pt x="21" y="193"/>
                  </a:cubicBezTo>
                  <a:cubicBezTo>
                    <a:pt x="29" y="191"/>
                    <a:pt x="37" y="188"/>
                    <a:pt x="43" y="184"/>
                  </a:cubicBezTo>
                  <a:cubicBezTo>
                    <a:pt x="68" y="202"/>
                    <a:pt x="68" y="202"/>
                    <a:pt x="68" y="202"/>
                  </a:cubicBezTo>
                  <a:cubicBezTo>
                    <a:pt x="91" y="179"/>
                    <a:pt x="91" y="179"/>
                    <a:pt x="91" y="179"/>
                  </a:cubicBezTo>
                  <a:cubicBezTo>
                    <a:pt x="73" y="155"/>
                    <a:pt x="73" y="155"/>
                    <a:pt x="73" y="155"/>
                  </a:cubicBezTo>
                  <a:cubicBezTo>
                    <a:pt x="77" y="148"/>
                    <a:pt x="80" y="140"/>
                    <a:pt x="82" y="132"/>
                  </a:cubicBezTo>
                  <a:cubicBezTo>
                    <a:pt x="112" y="127"/>
                    <a:pt x="112" y="127"/>
                    <a:pt x="112" y="127"/>
                  </a:cubicBezTo>
                  <a:cubicBezTo>
                    <a:pt x="112" y="96"/>
                    <a:pt x="112" y="96"/>
                    <a:pt x="112" y="96"/>
                  </a:cubicBezTo>
                  <a:cubicBezTo>
                    <a:pt x="82" y="91"/>
                    <a:pt x="82" y="91"/>
                    <a:pt x="82" y="91"/>
                  </a:cubicBezTo>
                  <a:cubicBezTo>
                    <a:pt x="80" y="83"/>
                    <a:pt x="77" y="75"/>
                    <a:pt x="73" y="69"/>
                  </a:cubicBezTo>
                  <a:cubicBezTo>
                    <a:pt x="91" y="44"/>
                    <a:pt x="91" y="44"/>
                    <a:pt x="91" y="44"/>
                  </a:cubicBezTo>
                  <a:cubicBezTo>
                    <a:pt x="68" y="21"/>
                    <a:pt x="68" y="21"/>
                    <a:pt x="68" y="21"/>
                  </a:cubicBezTo>
                  <a:cubicBezTo>
                    <a:pt x="43" y="39"/>
                    <a:pt x="43" y="39"/>
                    <a:pt x="43" y="39"/>
                  </a:cubicBezTo>
                  <a:cubicBezTo>
                    <a:pt x="37" y="35"/>
                    <a:pt x="29" y="32"/>
                    <a:pt x="21" y="30"/>
                  </a:cubicBezTo>
                  <a:cubicBezTo>
                    <a:pt x="16" y="0"/>
                    <a:pt x="16" y="0"/>
                    <a:pt x="16" y="0"/>
                  </a:cubicBezTo>
                  <a:cubicBezTo>
                    <a:pt x="0" y="0"/>
                    <a:pt x="0" y="0"/>
                    <a:pt x="0" y="0"/>
                  </a:cubicBez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25" name="任意多边形: 形状 281"/>
            <p:cNvSpPr/>
            <p:nvPr/>
          </p:nvSpPr>
          <p:spPr bwMode="auto">
            <a:xfrm>
              <a:off x="8023225" y="12117389"/>
              <a:ext cx="61913" cy="120650"/>
            </a:xfrm>
            <a:custGeom>
              <a:avLst/>
              <a:gdLst>
                <a:gd name="T0" fmla="*/ 0 w 38"/>
                <a:gd name="T1" fmla="*/ 0 h 75"/>
                <a:gd name="T2" fmla="*/ 38 w 38"/>
                <a:gd name="T3" fmla="*/ 38 h 75"/>
                <a:gd name="T4" fmla="*/ 0 w 38"/>
                <a:gd name="T5" fmla="*/ 75 h 75"/>
              </a:gdLst>
              <a:ahLst/>
              <a:cxnLst>
                <a:cxn ang="0">
                  <a:pos x="T0" y="T1"/>
                </a:cxn>
                <a:cxn ang="0">
                  <a:pos x="T2" y="T3"/>
                </a:cxn>
                <a:cxn ang="0">
                  <a:pos x="T4" y="T5"/>
                </a:cxn>
              </a:cxnLst>
              <a:rect l="0" t="0" r="r" b="b"/>
              <a:pathLst>
                <a:path w="38" h="75">
                  <a:moveTo>
                    <a:pt x="0" y="0"/>
                  </a:moveTo>
                  <a:cubicBezTo>
                    <a:pt x="21" y="0"/>
                    <a:pt x="38" y="17"/>
                    <a:pt x="38" y="38"/>
                  </a:cubicBezTo>
                  <a:cubicBezTo>
                    <a:pt x="38" y="58"/>
                    <a:pt x="21" y="75"/>
                    <a:pt x="0" y="75"/>
                  </a:cubicBez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26" name="任意多边形: 形状 282"/>
            <p:cNvSpPr>
              <a:spLocks noChangeShapeType="1"/>
            </p:cNvSpPr>
            <p:nvPr/>
          </p:nvSpPr>
          <p:spPr bwMode="auto">
            <a:xfrm>
              <a:off x="7813675" y="12176126"/>
              <a:ext cx="177800" cy="0"/>
            </a:xfrm>
            <a:prstGeom prst="line">
              <a:avLst/>
            </a:prstGeom>
            <a:noFill/>
            <a:ln w="15875" cap="flat">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 name="任意多边形: 形状 283"/>
            <p:cNvSpPr/>
            <p:nvPr/>
          </p:nvSpPr>
          <p:spPr bwMode="auto">
            <a:xfrm>
              <a:off x="7791450" y="11998326"/>
              <a:ext cx="187325" cy="358775"/>
            </a:xfrm>
            <a:custGeom>
              <a:avLst/>
              <a:gdLst>
                <a:gd name="T0" fmla="*/ 116 w 116"/>
                <a:gd name="T1" fmla="*/ 223 h 223"/>
                <a:gd name="T2" fmla="*/ 116 w 116"/>
                <a:gd name="T3" fmla="*/ 0 h 223"/>
              </a:gdLst>
              <a:ahLst/>
              <a:cxnLst>
                <a:cxn ang="0">
                  <a:pos x="T0" y="T1"/>
                </a:cxn>
                <a:cxn ang="0">
                  <a:pos x="T2" y="T3"/>
                </a:cxn>
              </a:cxnLst>
              <a:rect l="0" t="0" r="r" b="b"/>
              <a:pathLst>
                <a:path w="116" h="223">
                  <a:moveTo>
                    <a:pt x="116" y="223"/>
                  </a:moveTo>
                  <a:cubicBezTo>
                    <a:pt x="105" y="214"/>
                    <a:pt x="0" y="121"/>
                    <a:pt x="116" y="0"/>
                  </a:cubicBez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5" name="任意多边形: 形状 284"/>
            <p:cNvSpPr/>
            <p:nvPr/>
          </p:nvSpPr>
          <p:spPr bwMode="auto">
            <a:xfrm>
              <a:off x="7856538" y="12065001"/>
              <a:ext cx="133350" cy="38100"/>
            </a:xfrm>
            <a:custGeom>
              <a:avLst/>
              <a:gdLst>
                <a:gd name="T0" fmla="*/ 0 w 83"/>
                <a:gd name="T1" fmla="*/ 0 h 24"/>
                <a:gd name="T2" fmla="*/ 83 w 83"/>
                <a:gd name="T3" fmla="*/ 24 h 24"/>
              </a:gdLst>
              <a:ahLst/>
              <a:cxnLst>
                <a:cxn ang="0">
                  <a:pos x="T0" y="T1"/>
                </a:cxn>
                <a:cxn ang="0">
                  <a:pos x="T2" y="T3"/>
                </a:cxn>
              </a:cxnLst>
              <a:rect l="0" t="0" r="r" b="b"/>
              <a:pathLst>
                <a:path w="83" h="24">
                  <a:moveTo>
                    <a:pt x="0" y="0"/>
                  </a:moveTo>
                  <a:cubicBezTo>
                    <a:pt x="19" y="11"/>
                    <a:pt x="48" y="24"/>
                    <a:pt x="83" y="24"/>
                  </a:cubicBez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6" name="任意多边形: 形状 285"/>
            <p:cNvSpPr/>
            <p:nvPr/>
          </p:nvSpPr>
          <p:spPr bwMode="auto">
            <a:xfrm>
              <a:off x="7854950" y="12252326"/>
              <a:ext cx="134938" cy="38100"/>
            </a:xfrm>
            <a:custGeom>
              <a:avLst/>
              <a:gdLst>
                <a:gd name="T0" fmla="*/ 0 w 84"/>
                <a:gd name="T1" fmla="*/ 24 h 24"/>
                <a:gd name="T2" fmla="*/ 84 w 84"/>
                <a:gd name="T3" fmla="*/ 0 h 24"/>
              </a:gdLst>
              <a:ahLst/>
              <a:cxnLst>
                <a:cxn ang="0">
                  <a:pos x="T0" y="T1"/>
                </a:cxn>
                <a:cxn ang="0">
                  <a:pos x="T2" y="T3"/>
                </a:cxn>
              </a:cxnLst>
              <a:rect l="0" t="0" r="r" b="b"/>
              <a:pathLst>
                <a:path w="84" h="24">
                  <a:moveTo>
                    <a:pt x="0" y="24"/>
                  </a:moveTo>
                  <a:cubicBezTo>
                    <a:pt x="20" y="13"/>
                    <a:pt x="49" y="0"/>
                    <a:pt x="84" y="0"/>
                  </a:cubicBez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7" name="任意多边形: 形状 286"/>
            <p:cNvSpPr/>
            <p:nvPr/>
          </p:nvSpPr>
          <p:spPr bwMode="auto">
            <a:xfrm>
              <a:off x="7812088" y="11998326"/>
              <a:ext cx="179388" cy="358775"/>
            </a:xfrm>
            <a:custGeom>
              <a:avLst/>
              <a:gdLst>
                <a:gd name="T0" fmla="*/ 112 w 112"/>
                <a:gd name="T1" fmla="*/ 223 h 223"/>
                <a:gd name="T2" fmla="*/ 0 w 112"/>
                <a:gd name="T3" fmla="*/ 112 h 223"/>
                <a:gd name="T4" fmla="*/ 112 w 112"/>
                <a:gd name="T5" fmla="*/ 0 h 223"/>
                <a:gd name="T6" fmla="*/ 112 w 112"/>
                <a:gd name="T7" fmla="*/ 223 h 223"/>
              </a:gdLst>
              <a:ahLst/>
              <a:cxnLst>
                <a:cxn ang="0">
                  <a:pos x="T0" y="T1"/>
                </a:cxn>
                <a:cxn ang="0">
                  <a:pos x="T2" y="T3"/>
                </a:cxn>
                <a:cxn ang="0">
                  <a:pos x="T4" y="T5"/>
                </a:cxn>
                <a:cxn ang="0">
                  <a:pos x="T6" y="T7"/>
                </a:cxn>
              </a:cxnLst>
              <a:rect l="0" t="0" r="r" b="b"/>
              <a:pathLst>
                <a:path w="112" h="223">
                  <a:moveTo>
                    <a:pt x="112" y="223"/>
                  </a:moveTo>
                  <a:cubicBezTo>
                    <a:pt x="50" y="223"/>
                    <a:pt x="0" y="173"/>
                    <a:pt x="0" y="112"/>
                  </a:cubicBezTo>
                  <a:cubicBezTo>
                    <a:pt x="0" y="50"/>
                    <a:pt x="50" y="0"/>
                    <a:pt x="112" y="0"/>
                  </a:cubicBezTo>
                  <a:lnTo>
                    <a:pt x="112" y="223"/>
                  </a:lnTo>
                  <a:close/>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nvGrpSpPr>
          <p:cNvPr id="48" name="组合 47"/>
          <p:cNvGrpSpPr/>
          <p:nvPr/>
        </p:nvGrpSpPr>
        <p:grpSpPr>
          <a:xfrm rot="0">
            <a:off x="8209756" y="1770586"/>
            <a:ext cx="340995" cy="346075"/>
            <a:chOff x="8662988" y="11290301"/>
            <a:chExt cx="341312" cy="346075"/>
          </a:xfrm>
        </p:grpSpPr>
        <p:sp>
          <p:nvSpPr>
            <p:cNvPr id="49" name="任意多边形: 形状 311"/>
            <p:cNvSpPr/>
            <p:nvPr/>
          </p:nvSpPr>
          <p:spPr bwMode="auto">
            <a:xfrm>
              <a:off x="8780463" y="11290301"/>
              <a:ext cx="106363" cy="346075"/>
            </a:xfrm>
            <a:custGeom>
              <a:avLst/>
              <a:gdLst>
                <a:gd name="T0" fmla="*/ 66 w 66"/>
                <a:gd name="T1" fmla="*/ 203 h 215"/>
                <a:gd name="T2" fmla="*/ 54 w 66"/>
                <a:gd name="T3" fmla="*/ 215 h 215"/>
                <a:gd name="T4" fmla="*/ 12 w 66"/>
                <a:gd name="T5" fmla="*/ 215 h 215"/>
                <a:gd name="T6" fmla="*/ 0 w 66"/>
                <a:gd name="T7" fmla="*/ 203 h 215"/>
                <a:gd name="T8" fmla="*/ 0 w 66"/>
                <a:gd name="T9" fmla="*/ 12 h 215"/>
                <a:gd name="T10" fmla="*/ 12 w 66"/>
                <a:gd name="T11" fmla="*/ 0 h 215"/>
                <a:gd name="T12" fmla="*/ 54 w 66"/>
                <a:gd name="T13" fmla="*/ 0 h 215"/>
                <a:gd name="T14" fmla="*/ 66 w 66"/>
                <a:gd name="T15" fmla="*/ 12 h 215"/>
                <a:gd name="T16" fmla="*/ 66 w 66"/>
                <a:gd name="T17" fmla="*/ 20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215">
                  <a:moveTo>
                    <a:pt x="66" y="203"/>
                  </a:moveTo>
                  <a:cubicBezTo>
                    <a:pt x="66" y="210"/>
                    <a:pt x="60" y="215"/>
                    <a:pt x="54" y="215"/>
                  </a:cubicBezTo>
                  <a:cubicBezTo>
                    <a:pt x="12" y="215"/>
                    <a:pt x="12" y="215"/>
                    <a:pt x="12" y="215"/>
                  </a:cubicBezTo>
                  <a:cubicBezTo>
                    <a:pt x="5" y="215"/>
                    <a:pt x="0" y="210"/>
                    <a:pt x="0" y="203"/>
                  </a:cubicBezTo>
                  <a:cubicBezTo>
                    <a:pt x="0" y="12"/>
                    <a:pt x="0" y="12"/>
                    <a:pt x="0" y="12"/>
                  </a:cubicBezTo>
                  <a:cubicBezTo>
                    <a:pt x="0" y="5"/>
                    <a:pt x="5" y="0"/>
                    <a:pt x="12" y="0"/>
                  </a:cubicBezTo>
                  <a:cubicBezTo>
                    <a:pt x="54" y="0"/>
                    <a:pt x="54" y="0"/>
                    <a:pt x="54" y="0"/>
                  </a:cubicBezTo>
                  <a:cubicBezTo>
                    <a:pt x="60" y="0"/>
                    <a:pt x="66" y="5"/>
                    <a:pt x="66" y="12"/>
                  </a:cubicBezTo>
                  <a:lnTo>
                    <a:pt x="66" y="203"/>
                  </a:lnTo>
                  <a:close/>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50" name="任意多边形: 形状 312"/>
            <p:cNvSpPr>
              <a:spLocks noChangeShapeType="1"/>
            </p:cNvSpPr>
            <p:nvPr/>
          </p:nvSpPr>
          <p:spPr bwMode="auto">
            <a:xfrm flipH="1">
              <a:off x="8782050" y="11344276"/>
              <a:ext cx="103188"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 name="任意多边形: 形状 313"/>
            <p:cNvSpPr>
              <a:spLocks noChangeShapeType="1"/>
            </p:cNvSpPr>
            <p:nvPr/>
          </p:nvSpPr>
          <p:spPr bwMode="auto">
            <a:xfrm flipH="1">
              <a:off x="8782050" y="11455401"/>
              <a:ext cx="103188"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 name="任意多边形: 形状 314"/>
            <p:cNvSpPr>
              <a:spLocks noChangeArrowheads="1"/>
            </p:cNvSpPr>
            <p:nvPr/>
          </p:nvSpPr>
          <p:spPr bwMode="auto">
            <a:xfrm>
              <a:off x="8828088" y="11571289"/>
              <a:ext cx="9525" cy="11113"/>
            </a:xfrm>
            <a:prstGeom prst="ellipse">
              <a:avLst/>
            </a:prstGeom>
            <a:solidFill>
              <a:srgbClr val="475257"/>
            </a:solidFill>
            <a:ln w="15875" cap="flat">
              <a:solidFill>
                <a:srgbClr val="475257"/>
              </a:solidFill>
              <a:prstDash val="solid"/>
              <a:miter lim="800000"/>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53" name="任意多边形: 形状 315"/>
            <p:cNvSpPr/>
            <p:nvPr/>
          </p:nvSpPr>
          <p:spPr bwMode="auto">
            <a:xfrm>
              <a:off x="8915400" y="11290301"/>
              <a:ext cx="88900" cy="346075"/>
            </a:xfrm>
            <a:custGeom>
              <a:avLst/>
              <a:gdLst>
                <a:gd name="T0" fmla="*/ 0 w 55"/>
                <a:gd name="T1" fmla="*/ 0 h 215"/>
                <a:gd name="T2" fmla="*/ 43 w 55"/>
                <a:gd name="T3" fmla="*/ 0 h 215"/>
                <a:gd name="T4" fmla="*/ 55 w 55"/>
                <a:gd name="T5" fmla="*/ 12 h 215"/>
                <a:gd name="T6" fmla="*/ 55 w 55"/>
                <a:gd name="T7" fmla="*/ 203 h 215"/>
                <a:gd name="T8" fmla="*/ 43 w 55"/>
                <a:gd name="T9" fmla="*/ 215 h 215"/>
                <a:gd name="T10" fmla="*/ 0 w 55"/>
                <a:gd name="T11" fmla="*/ 215 h 215"/>
              </a:gdLst>
              <a:ahLst/>
              <a:cxnLst>
                <a:cxn ang="0">
                  <a:pos x="T0" y="T1"/>
                </a:cxn>
                <a:cxn ang="0">
                  <a:pos x="T2" y="T3"/>
                </a:cxn>
                <a:cxn ang="0">
                  <a:pos x="T4" y="T5"/>
                </a:cxn>
                <a:cxn ang="0">
                  <a:pos x="T6" y="T7"/>
                </a:cxn>
                <a:cxn ang="0">
                  <a:pos x="T8" y="T9"/>
                </a:cxn>
                <a:cxn ang="0">
                  <a:pos x="T10" y="T11"/>
                </a:cxn>
              </a:cxnLst>
              <a:rect l="0" t="0" r="r" b="b"/>
              <a:pathLst>
                <a:path w="55" h="215">
                  <a:moveTo>
                    <a:pt x="0" y="0"/>
                  </a:moveTo>
                  <a:cubicBezTo>
                    <a:pt x="43" y="0"/>
                    <a:pt x="43" y="0"/>
                    <a:pt x="43" y="0"/>
                  </a:cubicBezTo>
                  <a:cubicBezTo>
                    <a:pt x="49" y="0"/>
                    <a:pt x="55" y="5"/>
                    <a:pt x="55" y="12"/>
                  </a:cubicBezTo>
                  <a:cubicBezTo>
                    <a:pt x="55" y="203"/>
                    <a:pt x="55" y="203"/>
                    <a:pt x="55" y="203"/>
                  </a:cubicBezTo>
                  <a:cubicBezTo>
                    <a:pt x="55" y="210"/>
                    <a:pt x="49" y="215"/>
                    <a:pt x="43" y="215"/>
                  </a:cubicBezTo>
                  <a:cubicBezTo>
                    <a:pt x="0" y="215"/>
                    <a:pt x="0" y="215"/>
                    <a:pt x="0" y="215"/>
                  </a:cubicBez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54" name="任意多边形: 形状 316"/>
            <p:cNvSpPr>
              <a:spLocks noChangeShapeType="1"/>
            </p:cNvSpPr>
            <p:nvPr/>
          </p:nvSpPr>
          <p:spPr bwMode="auto">
            <a:xfrm flipH="1">
              <a:off x="8915400" y="11344276"/>
              <a:ext cx="84138"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 name="任意多边形: 形状 317"/>
            <p:cNvSpPr>
              <a:spLocks noChangeShapeType="1"/>
            </p:cNvSpPr>
            <p:nvPr/>
          </p:nvSpPr>
          <p:spPr bwMode="auto">
            <a:xfrm flipH="1">
              <a:off x="8915400" y="11455401"/>
              <a:ext cx="84138"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 name="任意多边形: 形状 318"/>
            <p:cNvSpPr>
              <a:spLocks noChangeArrowheads="1"/>
            </p:cNvSpPr>
            <p:nvPr/>
          </p:nvSpPr>
          <p:spPr bwMode="auto">
            <a:xfrm>
              <a:off x="8943975" y="11571289"/>
              <a:ext cx="9525" cy="11113"/>
            </a:xfrm>
            <a:prstGeom prst="ellipse">
              <a:avLst/>
            </a:prstGeom>
            <a:solidFill>
              <a:srgbClr val="475257"/>
            </a:solidFill>
            <a:ln w="15875" cap="flat">
              <a:solidFill>
                <a:srgbClr val="475257"/>
              </a:solidFill>
              <a:prstDash val="solid"/>
              <a:miter lim="800000"/>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5" name="任意多边形: 形状 319"/>
            <p:cNvSpPr/>
            <p:nvPr/>
          </p:nvSpPr>
          <p:spPr bwMode="auto">
            <a:xfrm>
              <a:off x="8662988" y="11290301"/>
              <a:ext cx="87313" cy="346075"/>
            </a:xfrm>
            <a:custGeom>
              <a:avLst/>
              <a:gdLst>
                <a:gd name="T0" fmla="*/ 55 w 55"/>
                <a:gd name="T1" fmla="*/ 0 h 215"/>
                <a:gd name="T2" fmla="*/ 12 w 55"/>
                <a:gd name="T3" fmla="*/ 0 h 215"/>
                <a:gd name="T4" fmla="*/ 0 w 55"/>
                <a:gd name="T5" fmla="*/ 12 h 215"/>
                <a:gd name="T6" fmla="*/ 0 w 55"/>
                <a:gd name="T7" fmla="*/ 203 h 215"/>
                <a:gd name="T8" fmla="*/ 12 w 55"/>
                <a:gd name="T9" fmla="*/ 215 h 215"/>
                <a:gd name="T10" fmla="*/ 55 w 55"/>
                <a:gd name="T11" fmla="*/ 215 h 215"/>
              </a:gdLst>
              <a:ahLst/>
              <a:cxnLst>
                <a:cxn ang="0">
                  <a:pos x="T0" y="T1"/>
                </a:cxn>
                <a:cxn ang="0">
                  <a:pos x="T2" y="T3"/>
                </a:cxn>
                <a:cxn ang="0">
                  <a:pos x="T4" y="T5"/>
                </a:cxn>
                <a:cxn ang="0">
                  <a:pos x="T6" y="T7"/>
                </a:cxn>
                <a:cxn ang="0">
                  <a:pos x="T8" y="T9"/>
                </a:cxn>
                <a:cxn ang="0">
                  <a:pos x="T10" y="T11"/>
                </a:cxn>
              </a:cxnLst>
              <a:rect l="0" t="0" r="r" b="b"/>
              <a:pathLst>
                <a:path w="55" h="215">
                  <a:moveTo>
                    <a:pt x="55" y="0"/>
                  </a:moveTo>
                  <a:cubicBezTo>
                    <a:pt x="12" y="0"/>
                    <a:pt x="12" y="0"/>
                    <a:pt x="12" y="0"/>
                  </a:cubicBezTo>
                  <a:cubicBezTo>
                    <a:pt x="5" y="0"/>
                    <a:pt x="0" y="5"/>
                    <a:pt x="0" y="12"/>
                  </a:cubicBezTo>
                  <a:cubicBezTo>
                    <a:pt x="0" y="203"/>
                    <a:pt x="0" y="203"/>
                    <a:pt x="0" y="203"/>
                  </a:cubicBezTo>
                  <a:cubicBezTo>
                    <a:pt x="0" y="210"/>
                    <a:pt x="5" y="215"/>
                    <a:pt x="12" y="215"/>
                  </a:cubicBezTo>
                  <a:cubicBezTo>
                    <a:pt x="55" y="215"/>
                    <a:pt x="55" y="215"/>
                    <a:pt x="55" y="215"/>
                  </a:cubicBez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28" name="任意多边形: 形状 320"/>
            <p:cNvSpPr>
              <a:spLocks noChangeShapeType="1"/>
            </p:cNvSpPr>
            <p:nvPr/>
          </p:nvSpPr>
          <p:spPr bwMode="auto">
            <a:xfrm>
              <a:off x="8666163" y="11344276"/>
              <a:ext cx="84138"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 name="任意多边形: 形状 321"/>
            <p:cNvSpPr>
              <a:spLocks noChangeShapeType="1"/>
            </p:cNvSpPr>
            <p:nvPr/>
          </p:nvSpPr>
          <p:spPr bwMode="auto">
            <a:xfrm>
              <a:off x="8666163" y="11455401"/>
              <a:ext cx="84138"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 name="任意多边形: 形状 322"/>
            <p:cNvSpPr>
              <a:spLocks noChangeArrowheads="1"/>
            </p:cNvSpPr>
            <p:nvPr/>
          </p:nvSpPr>
          <p:spPr bwMode="auto">
            <a:xfrm>
              <a:off x="8712200" y="11571289"/>
              <a:ext cx="9525" cy="11113"/>
            </a:xfrm>
            <a:prstGeom prst="ellipse">
              <a:avLst/>
            </a:prstGeom>
            <a:solidFill>
              <a:srgbClr val="475257"/>
            </a:solidFill>
            <a:ln w="15875" cap="flat">
              <a:solidFill>
                <a:srgbClr val="475257"/>
              </a:solidFill>
              <a:prstDash val="solid"/>
              <a:miter lim="800000"/>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nvGrpSpPr>
          <p:cNvPr id="61" name="组合 60"/>
          <p:cNvGrpSpPr/>
          <p:nvPr/>
        </p:nvGrpSpPr>
        <p:grpSpPr>
          <a:xfrm rot="0">
            <a:off x="3701256" y="1745821"/>
            <a:ext cx="387350" cy="371475"/>
            <a:chOff x="6989763" y="11277601"/>
            <a:chExt cx="387350" cy="371475"/>
          </a:xfrm>
        </p:grpSpPr>
        <p:sp>
          <p:nvSpPr>
            <p:cNvPr id="62" name="任意多边形: 形状 375"/>
            <p:cNvSpPr/>
            <p:nvPr/>
          </p:nvSpPr>
          <p:spPr bwMode="auto">
            <a:xfrm>
              <a:off x="6989763" y="11277601"/>
              <a:ext cx="277813" cy="371475"/>
            </a:xfrm>
            <a:custGeom>
              <a:avLst/>
              <a:gdLst>
                <a:gd name="T0" fmla="*/ 173 w 173"/>
                <a:gd name="T1" fmla="*/ 58 h 231"/>
                <a:gd name="T2" fmla="*/ 173 w 173"/>
                <a:gd name="T3" fmla="*/ 16 h 231"/>
                <a:gd name="T4" fmla="*/ 157 w 173"/>
                <a:gd name="T5" fmla="*/ 0 h 231"/>
                <a:gd name="T6" fmla="*/ 44 w 173"/>
                <a:gd name="T7" fmla="*/ 0 h 231"/>
                <a:gd name="T8" fmla="*/ 0 w 173"/>
                <a:gd name="T9" fmla="*/ 39 h 231"/>
                <a:gd name="T10" fmla="*/ 0 w 173"/>
                <a:gd name="T11" fmla="*/ 215 h 231"/>
                <a:gd name="T12" fmla="*/ 16 w 173"/>
                <a:gd name="T13" fmla="*/ 231 h 231"/>
                <a:gd name="T14" fmla="*/ 157 w 173"/>
                <a:gd name="T15" fmla="*/ 231 h 231"/>
                <a:gd name="T16" fmla="*/ 173 w 173"/>
                <a:gd name="T17" fmla="*/ 215 h 231"/>
                <a:gd name="T18" fmla="*/ 173 w 173"/>
                <a:gd name="T19" fmla="*/ 20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231">
                  <a:moveTo>
                    <a:pt x="173" y="58"/>
                  </a:moveTo>
                  <a:cubicBezTo>
                    <a:pt x="173" y="16"/>
                    <a:pt x="173" y="16"/>
                    <a:pt x="173" y="16"/>
                  </a:cubicBezTo>
                  <a:cubicBezTo>
                    <a:pt x="173" y="7"/>
                    <a:pt x="166" y="0"/>
                    <a:pt x="157" y="0"/>
                  </a:cubicBezTo>
                  <a:cubicBezTo>
                    <a:pt x="44" y="0"/>
                    <a:pt x="44" y="0"/>
                    <a:pt x="44" y="0"/>
                  </a:cubicBezTo>
                  <a:cubicBezTo>
                    <a:pt x="0" y="39"/>
                    <a:pt x="0" y="39"/>
                    <a:pt x="0" y="39"/>
                  </a:cubicBezTo>
                  <a:cubicBezTo>
                    <a:pt x="0" y="215"/>
                    <a:pt x="0" y="215"/>
                    <a:pt x="0" y="215"/>
                  </a:cubicBezTo>
                  <a:cubicBezTo>
                    <a:pt x="0" y="224"/>
                    <a:pt x="7" y="231"/>
                    <a:pt x="16" y="231"/>
                  </a:cubicBezTo>
                  <a:cubicBezTo>
                    <a:pt x="157" y="231"/>
                    <a:pt x="157" y="231"/>
                    <a:pt x="157" y="231"/>
                  </a:cubicBezTo>
                  <a:cubicBezTo>
                    <a:pt x="166" y="231"/>
                    <a:pt x="173" y="224"/>
                    <a:pt x="173" y="215"/>
                  </a:cubicBezTo>
                  <a:cubicBezTo>
                    <a:pt x="173" y="205"/>
                    <a:pt x="173" y="205"/>
                    <a:pt x="173" y="205"/>
                  </a:cubicBez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63" name="任意多边形: 形状 376"/>
            <p:cNvSpPr/>
            <p:nvPr/>
          </p:nvSpPr>
          <p:spPr bwMode="auto">
            <a:xfrm>
              <a:off x="7035800" y="11282364"/>
              <a:ext cx="47625" cy="79375"/>
            </a:xfrm>
            <a:custGeom>
              <a:avLst/>
              <a:gdLst>
                <a:gd name="T0" fmla="*/ 30 w 30"/>
                <a:gd name="T1" fmla="*/ 0 h 50"/>
                <a:gd name="T2" fmla="*/ 30 w 30"/>
                <a:gd name="T3" fmla="*/ 50 h 50"/>
                <a:gd name="T4" fmla="*/ 0 w 30"/>
                <a:gd name="T5" fmla="*/ 50 h 50"/>
              </a:gdLst>
              <a:ahLst/>
              <a:cxnLst>
                <a:cxn ang="0">
                  <a:pos x="T0" y="T1"/>
                </a:cxn>
                <a:cxn ang="0">
                  <a:pos x="T2" y="T3"/>
                </a:cxn>
                <a:cxn ang="0">
                  <a:pos x="T4" y="T5"/>
                </a:cxn>
              </a:cxnLst>
              <a:rect l="0" t="0" r="r" b="b"/>
              <a:pathLst>
                <a:path w="30" h="50">
                  <a:moveTo>
                    <a:pt x="30" y="0"/>
                  </a:moveTo>
                  <a:lnTo>
                    <a:pt x="30" y="50"/>
                  </a:lnTo>
                  <a:lnTo>
                    <a:pt x="0" y="50"/>
                  </a:ln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64" name="任意多边形: 形状 377"/>
            <p:cNvSpPr>
              <a:spLocks noChangeArrowheads="1"/>
            </p:cNvSpPr>
            <p:nvPr/>
          </p:nvSpPr>
          <p:spPr bwMode="auto">
            <a:xfrm>
              <a:off x="7199313" y="11401426"/>
              <a:ext cx="177800" cy="177800"/>
            </a:xfrm>
            <a:prstGeom prst="ellipse">
              <a:avLst/>
            </a:pr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65" name="任意多边形: 形状 378"/>
            <p:cNvSpPr/>
            <p:nvPr/>
          </p:nvSpPr>
          <p:spPr bwMode="auto">
            <a:xfrm>
              <a:off x="7248525" y="11455401"/>
              <a:ext cx="82550" cy="60325"/>
            </a:xfrm>
            <a:custGeom>
              <a:avLst/>
              <a:gdLst>
                <a:gd name="T0" fmla="*/ 0 w 52"/>
                <a:gd name="T1" fmla="*/ 20 h 38"/>
                <a:gd name="T2" fmla="*/ 22 w 52"/>
                <a:gd name="T3" fmla="*/ 38 h 38"/>
                <a:gd name="T4" fmla="*/ 52 w 52"/>
                <a:gd name="T5" fmla="*/ 0 h 38"/>
              </a:gdLst>
              <a:ahLst/>
              <a:cxnLst>
                <a:cxn ang="0">
                  <a:pos x="T0" y="T1"/>
                </a:cxn>
                <a:cxn ang="0">
                  <a:pos x="T2" y="T3"/>
                </a:cxn>
                <a:cxn ang="0">
                  <a:pos x="T4" y="T5"/>
                </a:cxn>
              </a:cxnLst>
              <a:rect l="0" t="0" r="r" b="b"/>
              <a:pathLst>
                <a:path w="52" h="38">
                  <a:moveTo>
                    <a:pt x="0" y="20"/>
                  </a:moveTo>
                  <a:lnTo>
                    <a:pt x="22" y="38"/>
                  </a:lnTo>
                  <a:lnTo>
                    <a:pt x="52" y="0"/>
                  </a:ln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66" name="任意多边形: 形状 379"/>
            <p:cNvSpPr>
              <a:spLocks noChangeArrowheads="1"/>
            </p:cNvSpPr>
            <p:nvPr/>
          </p:nvSpPr>
          <p:spPr bwMode="auto">
            <a:xfrm>
              <a:off x="7045325" y="11461751"/>
              <a:ext cx="4763" cy="4763"/>
            </a:xfrm>
            <a:prstGeom prst="rect">
              <a:avLst/>
            </a:prstGeom>
            <a:solidFill>
              <a:srgbClr val="475257"/>
            </a:solidFill>
            <a:ln w="15875" cap="flat">
              <a:solidFill>
                <a:srgbClr val="475257"/>
              </a:solidFill>
              <a:prstDash val="solid"/>
              <a:miter lim="800000"/>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67" name="任意多边形: 形状 380"/>
            <p:cNvSpPr>
              <a:spLocks noChangeShapeType="1"/>
            </p:cNvSpPr>
            <p:nvPr/>
          </p:nvSpPr>
          <p:spPr bwMode="auto">
            <a:xfrm>
              <a:off x="7088188" y="11464926"/>
              <a:ext cx="85725"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 name="任意多边形: 形状 381"/>
            <p:cNvSpPr>
              <a:spLocks noChangeArrowheads="1"/>
            </p:cNvSpPr>
            <p:nvPr/>
          </p:nvSpPr>
          <p:spPr bwMode="auto">
            <a:xfrm>
              <a:off x="7045325" y="11512551"/>
              <a:ext cx="4763" cy="4763"/>
            </a:xfrm>
            <a:prstGeom prst="rect">
              <a:avLst/>
            </a:prstGeom>
            <a:solidFill>
              <a:srgbClr val="475257"/>
            </a:solidFill>
            <a:ln w="15875" cap="flat">
              <a:solidFill>
                <a:srgbClr val="475257"/>
              </a:solidFill>
              <a:prstDash val="solid"/>
              <a:miter lim="800000"/>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69" name="任意多边形: 形状 382"/>
            <p:cNvSpPr>
              <a:spLocks noChangeShapeType="1"/>
            </p:cNvSpPr>
            <p:nvPr/>
          </p:nvSpPr>
          <p:spPr bwMode="auto">
            <a:xfrm>
              <a:off x="7088188" y="11515726"/>
              <a:ext cx="87313"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 name="任意多边形: 形状 383"/>
            <p:cNvSpPr>
              <a:spLocks noChangeArrowheads="1"/>
            </p:cNvSpPr>
            <p:nvPr/>
          </p:nvSpPr>
          <p:spPr bwMode="auto">
            <a:xfrm>
              <a:off x="7045325" y="11563351"/>
              <a:ext cx="4763" cy="6350"/>
            </a:xfrm>
            <a:prstGeom prst="rect">
              <a:avLst/>
            </a:prstGeom>
            <a:solidFill>
              <a:srgbClr val="475257"/>
            </a:solidFill>
            <a:ln w="15875" cap="flat">
              <a:solidFill>
                <a:srgbClr val="475257"/>
              </a:solidFill>
              <a:prstDash val="solid"/>
              <a:miter lim="800000"/>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71" name="任意多边形: 形状 384"/>
            <p:cNvSpPr>
              <a:spLocks noChangeShapeType="1"/>
            </p:cNvSpPr>
            <p:nvPr/>
          </p:nvSpPr>
          <p:spPr bwMode="auto">
            <a:xfrm>
              <a:off x="7088188" y="11566526"/>
              <a:ext cx="111125"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
        <p:nvSpPr>
          <p:cNvPr id="29" name="文本框 28"/>
          <p:cNvSpPr txBox="1"/>
          <p:nvPr/>
        </p:nvSpPr>
        <p:spPr>
          <a:xfrm>
            <a:off x="3396615" y="2466340"/>
            <a:ext cx="1758950" cy="737235"/>
          </a:xfrm>
          <a:prstGeom prst="rect">
            <a:avLst/>
          </a:prstGeom>
          <a:noFill/>
        </p:spPr>
        <p:txBody>
          <a:bodyPr wrap="square" rtlCol="0">
            <a:spAutoFit/>
          </a:bodyPr>
          <a:p>
            <a:r>
              <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PCR仪</a:t>
            </a:r>
            <a:endPar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endPar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30" name="文本框 29"/>
          <p:cNvSpPr txBox="1"/>
          <p:nvPr/>
        </p:nvSpPr>
        <p:spPr>
          <a:xfrm>
            <a:off x="3079750" y="3095625"/>
            <a:ext cx="1913255" cy="491490"/>
          </a:xfrm>
          <a:prstGeom prst="rect">
            <a:avLst/>
          </a:prstGeom>
          <a:noFill/>
        </p:spPr>
        <p:txBody>
          <a:bodyPr wrap="square" rtlCol="0">
            <a:spAutoFit/>
          </a:bodyPr>
          <a:p>
            <a:pPr marL="285750" indent="-285750">
              <a:buFont typeface="Wingdings" panose="05000000000000000000" charset="0"/>
              <a:buChar char=""/>
            </a:pPr>
            <a:r>
              <a:rPr lang="zh-CN" altLang="en-US" sz="1300">
                <a:latin typeface="微软雅黑" panose="020B0503020204020204" charset="-122"/>
                <a:ea typeface="微软雅黑" panose="020B0503020204020204" charset="-122"/>
              </a:rPr>
              <a:t>核酸扩增与病原检测核心工具</a:t>
            </a:r>
            <a:endParaRPr lang="zh-CN" altLang="en-US" sz="1300">
              <a:latin typeface="微软雅黑" panose="020B0503020204020204" charset="-122"/>
              <a:ea typeface="微软雅黑" panose="020B0503020204020204" charset="-122"/>
            </a:endParaRPr>
          </a:p>
        </p:txBody>
      </p:sp>
      <p:sp>
        <p:nvSpPr>
          <p:cNvPr id="31" name="文本框 2"/>
          <p:cNvSpPr txBox="1"/>
          <p:nvPr/>
        </p:nvSpPr>
        <p:spPr>
          <a:xfrm>
            <a:off x="5307330" y="3868420"/>
            <a:ext cx="2338705" cy="1999615"/>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肿瘤精准医疗</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遗传病检测</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伴随诊断</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生物医药研发</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285750" indent="-285750" algn="l">
              <a:lnSpc>
                <a:spcPct val="100000"/>
              </a:lnSpc>
              <a:buFont typeface="Wingdings" panose="05000000000000000000" charset="0"/>
              <a:buChar char=""/>
            </a:pPr>
            <a:r>
              <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是精准医疗和创新药研发的重要技术基础</a:t>
            </a:r>
            <a:endPar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32" name="文本框 40"/>
          <p:cNvSpPr txBox="1"/>
          <p:nvPr/>
        </p:nvSpPr>
        <p:spPr>
          <a:xfrm>
            <a:off x="5404313" y="3524522"/>
            <a:ext cx="1978660"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应用场景</a:t>
            </a:r>
            <a:endParaRPr kumimoji="0" lang="zh-CN" altLang="en-US" sz="1700" b="1" i="0" u="none" strike="noStrike" kern="120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33" name="文本框 32"/>
          <p:cNvSpPr txBox="1"/>
          <p:nvPr/>
        </p:nvSpPr>
        <p:spPr>
          <a:xfrm>
            <a:off x="5337810" y="2442210"/>
            <a:ext cx="1758950" cy="414020"/>
          </a:xfrm>
          <a:prstGeom prst="rect">
            <a:avLst/>
          </a:prstGeom>
          <a:noFill/>
        </p:spPr>
        <p:txBody>
          <a:bodyPr wrap="square" rtlCol="0">
            <a:spAutoFit/>
          </a:bodyPr>
          <a:p>
            <a:r>
              <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基因测序仪</a:t>
            </a:r>
            <a:endPar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42" name="文本框 41"/>
          <p:cNvSpPr txBox="1"/>
          <p:nvPr/>
        </p:nvSpPr>
        <p:spPr>
          <a:xfrm>
            <a:off x="5248910" y="3071495"/>
            <a:ext cx="1913255" cy="491490"/>
          </a:xfrm>
          <a:prstGeom prst="rect">
            <a:avLst/>
          </a:prstGeom>
          <a:noFill/>
        </p:spPr>
        <p:txBody>
          <a:bodyPr wrap="square" rtlCol="0">
            <a:spAutoFit/>
          </a:bodyPr>
          <a:p>
            <a:pPr marL="285750" indent="-285750">
              <a:buFont typeface="Wingdings" panose="05000000000000000000" charset="0"/>
              <a:buChar char=""/>
            </a:pPr>
            <a:r>
              <a:rPr lang="zh-CN" altLang="en-US" sz="1300">
                <a:latin typeface="微软雅黑" panose="020B0503020204020204" charset="-122"/>
                <a:ea typeface="微软雅黑" panose="020B0503020204020204" charset="-122"/>
              </a:rPr>
              <a:t>实现基因组和蛋白组信息解析</a:t>
            </a:r>
            <a:endParaRPr lang="zh-CN" altLang="en-US" sz="1300">
              <a:latin typeface="微软雅黑" panose="020B0503020204020204" charset="-122"/>
              <a:ea typeface="微软雅黑" panose="020B0503020204020204" charset="-122"/>
            </a:endParaRPr>
          </a:p>
        </p:txBody>
      </p:sp>
      <p:sp>
        <p:nvSpPr>
          <p:cNvPr id="43" name="文本框 2"/>
          <p:cNvSpPr txBox="1"/>
          <p:nvPr/>
        </p:nvSpPr>
        <p:spPr>
          <a:xfrm>
            <a:off x="7720965" y="3892550"/>
            <a:ext cx="2157095" cy="1999615"/>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免疫研究</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细胞治疗</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CAR-T研发</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肿瘤研究</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285750" indent="-285750" algn="l">
              <a:lnSpc>
                <a:spcPct val="100000"/>
              </a:lnSpc>
              <a:buFont typeface="Wingdings" panose="05000000000000000000" charset="0"/>
              <a:buChar char=""/>
            </a:pPr>
            <a:r>
              <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是细胞治疗和免疫治疗的重要研发工具</a:t>
            </a:r>
            <a:endPar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44" name="文本框 40"/>
          <p:cNvSpPr txBox="1"/>
          <p:nvPr/>
        </p:nvSpPr>
        <p:spPr>
          <a:xfrm>
            <a:off x="7817948" y="3548652"/>
            <a:ext cx="1978660"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应用场景</a:t>
            </a:r>
            <a:endParaRPr kumimoji="0" lang="zh-CN" altLang="en-US" sz="1700" b="1" i="0" u="none" strike="noStrike" kern="120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72" name="文本框 71"/>
          <p:cNvSpPr txBox="1"/>
          <p:nvPr/>
        </p:nvSpPr>
        <p:spPr>
          <a:xfrm>
            <a:off x="7687945" y="2466340"/>
            <a:ext cx="1758950" cy="414020"/>
          </a:xfrm>
          <a:prstGeom prst="rect">
            <a:avLst/>
          </a:prstGeom>
          <a:noFill/>
        </p:spPr>
        <p:txBody>
          <a:bodyPr wrap="square" rtlCol="0">
            <a:spAutoFit/>
          </a:bodyPr>
          <a:p>
            <a:r>
              <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流式细胞仪</a:t>
            </a:r>
            <a:endPar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73" name="文本框 72"/>
          <p:cNvSpPr txBox="1"/>
          <p:nvPr/>
        </p:nvSpPr>
        <p:spPr>
          <a:xfrm>
            <a:off x="7687945" y="3095625"/>
            <a:ext cx="1913255" cy="491490"/>
          </a:xfrm>
          <a:prstGeom prst="rect">
            <a:avLst/>
          </a:prstGeom>
          <a:noFill/>
        </p:spPr>
        <p:txBody>
          <a:bodyPr wrap="square" rtlCol="0">
            <a:spAutoFit/>
          </a:bodyPr>
          <a:p>
            <a:pPr marL="285750" indent="-285750">
              <a:buFont typeface="Wingdings" panose="05000000000000000000" charset="0"/>
              <a:buChar char=""/>
            </a:pPr>
            <a:r>
              <a:rPr lang="zh-CN" altLang="en-US" sz="1300">
                <a:latin typeface="微软雅黑" panose="020B0503020204020204" charset="-122"/>
                <a:ea typeface="微软雅黑" panose="020B0503020204020204" charset="-122"/>
              </a:rPr>
              <a:t>实现细胞表型分析和分选</a:t>
            </a:r>
            <a:endParaRPr lang="zh-CN" altLang="en-US" sz="1300">
              <a:latin typeface="微软雅黑" panose="020B0503020204020204" charset="-122"/>
              <a:ea typeface="微软雅黑" panose="020B0503020204020204" charset="-122"/>
            </a:endParaRPr>
          </a:p>
        </p:txBody>
      </p:sp>
      <p:sp>
        <p:nvSpPr>
          <p:cNvPr id="74" name="文本框 2"/>
          <p:cNvSpPr txBox="1"/>
          <p:nvPr/>
        </p:nvSpPr>
        <p:spPr>
          <a:xfrm>
            <a:off x="10001885" y="3892550"/>
            <a:ext cx="1815465" cy="1999615"/>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蛋白组学</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药物研发</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临床检测</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生物标志物发现</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285750" indent="-285750" algn="l">
              <a:lnSpc>
                <a:spcPct val="100000"/>
              </a:lnSpc>
              <a:buFont typeface="Wingdings" panose="05000000000000000000" charset="0"/>
              <a:buChar char=""/>
            </a:pPr>
            <a:r>
              <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支撑创新药研发和精准医学发展</a:t>
            </a:r>
            <a:endPar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75" name="文本框 40"/>
          <p:cNvSpPr txBox="1"/>
          <p:nvPr/>
        </p:nvSpPr>
        <p:spPr>
          <a:xfrm>
            <a:off x="10098868" y="3548652"/>
            <a:ext cx="1978660"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应用场景</a:t>
            </a:r>
            <a:endParaRPr kumimoji="0" lang="zh-CN" altLang="en-US" sz="1700" b="1" i="0" u="none" strike="noStrike" kern="120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76" name="文本框 75"/>
          <p:cNvSpPr txBox="1"/>
          <p:nvPr/>
        </p:nvSpPr>
        <p:spPr>
          <a:xfrm>
            <a:off x="10192385" y="2442210"/>
            <a:ext cx="1758950" cy="414020"/>
          </a:xfrm>
          <a:prstGeom prst="rect">
            <a:avLst/>
          </a:prstGeom>
          <a:noFill/>
        </p:spPr>
        <p:txBody>
          <a:bodyPr wrap="square" rtlCol="0">
            <a:spAutoFit/>
          </a:bodyPr>
          <a:p>
            <a:r>
              <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质谱仪</a:t>
            </a:r>
            <a:endPar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77" name="文本框 76"/>
          <p:cNvSpPr txBox="1"/>
          <p:nvPr/>
        </p:nvSpPr>
        <p:spPr>
          <a:xfrm>
            <a:off x="9956165" y="3095625"/>
            <a:ext cx="1913255" cy="491490"/>
          </a:xfrm>
          <a:prstGeom prst="rect">
            <a:avLst/>
          </a:prstGeom>
          <a:noFill/>
        </p:spPr>
        <p:txBody>
          <a:bodyPr wrap="square" rtlCol="0">
            <a:spAutoFit/>
          </a:bodyPr>
          <a:p>
            <a:pPr marL="285750" indent="-285750">
              <a:buFont typeface="Wingdings" panose="05000000000000000000" charset="0"/>
              <a:buChar char=""/>
            </a:pPr>
            <a:r>
              <a:rPr lang="zh-CN" altLang="en-US" sz="1300">
                <a:latin typeface="微软雅黑" panose="020B0503020204020204" charset="-122"/>
                <a:ea typeface="微软雅黑" panose="020B0503020204020204" charset="-122"/>
              </a:rPr>
              <a:t>实现复杂分子定性定量分析</a:t>
            </a:r>
            <a:endParaRPr lang="zh-CN" altLang="en-US" sz="1300">
              <a:latin typeface="微软雅黑" panose="020B0503020204020204" charset="-122"/>
              <a:ea typeface="微软雅黑" panose="020B0503020204020204" charset="-122"/>
            </a:endParaRPr>
          </a:p>
        </p:txBody>
      </p:sp>
      <p:sp>
        <p:nvSpPr>
          <p:cNvPr id="78" name="Shape 4"/>
          <p:cNvSpPr/>
          <p:nvPr>
            <p:custDataLst>
              <p:tags r:id="rId4"/>
            </p:custDataLst>
          </p:nvPr>
        </p:nvSpPr>
        <p:spPr>
          <a:xfrm flipV="1">
            <a:off x="447675" y="5868035"/>
            <a:ext cx="11268075" cy="76200"/>
          </a:xfrm>
          <a:prstGeom prst="rect">
            <a:avLst/>
          </a:prstGeom>
          <a:solidFill>
            <a:srgbClr val="29BFBD">
              <a:lumMod val="60000"/>
              <a:lumOff val="40000"/>
            </a:srgbClr>
          </a:solidFill>
        </p:spPr>
      </p:sp>
      <p:sp>
        <p:nvSpPr>
          <p:cNvPr id="79" name="Text 5"/>
          <p:cNvSpPr/>
          <p:nvPr/>
        </p:nvSpPr>
        <p:spPr>
          <a:xfrm>
            <a:off x="599440" y="6073775"/>
            <a:ext cx="3410585" cy="316230"/>
          </a:xfrm>
          <a:prstGeom prst="rect">
            <a:avLst/>
          </a:prstGeom>
          <a:noFill/>
          <a:effectLst>
            <a:outerShdw blurRad="76200" dir="13500000" sy="23000" kx="1200000" algn="br" rotWithShape="0">
              <a:prstClr val="black">
                <a:alpha val="20000"/>
              </a:prstClr>
            </a:outerShdw>
          </a:effectLst>
        </p:spPr>
        <p:txBody>
          <a:bodyPr wrap="none" lIns="0" tIns="0" rIns="0" bIns="0" rtlCol="0" anchor="ctr"/>
          <a:p>
            <a:pPr algn="l">
              <a:lnSpc>
                <a:spcPct val="100000"/>
              </a:lnSpc>
            </a:pPr>
            <a:r>
              <a:rPr lang="en-US" sz="1400" b="1" dirty="0">
                <a:solidFill>
                  <a:srgbClr val="0070C0"/>
                </a:solidFill>
                <a:effectLst/>
                <a:latin typeface="微软雅黑" panose="020B0503020204020204" charset="-122"/>
                <a:ea typeface="微软雅黑" panose="020B0503020204020204" charset="-122"/>
                <a:cs typeface="微软雅黑" panose="020B0503020204020204" charset="-122"/>
              </a:rPr>
              <a:t>科研仪器产业作用</a:t>
            </a:r>
            <a:endParaRPr lang="en-US" sz="1400" b="1" dirty="0">
              <a:solidFill>
                <a:srgbClr val="0070C0"/>
              </a:solidFill>
              <a:effectLst/>
              <a:latin typeface="微软雅黑" panose="020B0503020204020204" charset="-122"/>
              <a:ea typeface="微软雅黑" panose="020B0503020204020204" charset="-122"/>
              <a:cs typeface="微软雅黑" panose="020B0503020204020204" charset="-122"/>
            </a:endParaRPr>
          </a:p>
        </p:txBody>
      </p:sp>
      <p:sp>
        <p:nvSpPr>
          <p:cNvPr id="80" name="文本框 79"/>
          <p:cNvSpPr txBox="1"/>
          <p:nvPr/>
        </p:nvSpPr>
        <p:spPr>
          <a:xfrm>
            <a:off x="2267585" y="5931535"/>
            <a:ext cx="2755265" cy="829945"/>
          </a:xfrm>
          <a:prstGeom prst="rect">
            <a:avLst/>
          </a:prstGeom>
          <a:noFill/>
        </p:spPr>
        <p:txBody>
          <a:bodyPr wrap="square" rtlCol="0">
            <a:spAutoFit/>
          </a:bodyPr>
          <a:p>
            <a:pPr algn="ctr">
              <a:lnSpc>
                <a:spcPct val="150000"/>
              </a:lnSpc>
            </a:pPr>
            <a:r>
              <a:rPr lang="en-US" sz="1600" b="1" dirty="0">
                <a:solidFill>
                  <a:srgbClr val="FF330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rPr>
              <a:t>01 </a:t>
            </a:r>
            <a:r>
              <a:rPr sz="1600" b="1" dirty="0">
                <a:solidFill>
                  <a:srgbClr val="FF330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rPr>
              <a:t>支撑基础研究</a:t>
            </a:r>
            <a:endParaRPr sz="1600" b="1" dirty="0">
              <a:solidFill>
                <a:srgbClr val="FF330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endParaRPr>
          </a:p>
          <a:p>
            <a:pPr algn="ctr">
              <a:lnSpc>
                <a:spcPct val="150000"/>
              </a:lnSpc>
            </a:pPr>
            <a:r>
              <a:rPr sz="1600" dirty="0">
                <a:solidFill>
                  <a:schemeClr val="dk1"/>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rPr>
              <a:t>决定生命科学原创创新能力</a:t>
            </a:r>
            <a:endParaRPr sz="1600" dirty="0">
              <a:solidFill>
                <a:schemeClr val="dk1"/>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endParaRPr>
          </a:p>
        </p:txBody>
      </p:sp>
      <p:sp>
        <p:nvSpPr>
          <p:cNvPr id="82" name="文本框 81"/>
          <p:cNvSpPr txBox="1"/>
          <p:nvPr/>
        </p:nvSpPr>
        <p:spPr>
          <a:xfrm>
            <a:off x="5295265" y="5931535"/>
            <a:ext cx="2755265" cy="829945"/>
          </a:xfrm>
          <a:prstGeom prst="rect">
            <a:avLst/>
          </a:prstGeom>
          <a:noFill/>
        </p:spPr>
        <p:txBody>
          <a:bodyPr wrap="square" rtlCol="0">
            <a:spAutoFit/>
          </a:bodyPr>
          <a:p>
            <a:pPr algn="ctr">
              <a:lnSpc>
                <a:spcPct val="150000"/>
              </a:lnSpc>
            </a:pPr>
            <a:r>
              <a:rPr lang="en-US" sz="1600" b="1" dirty="0">
                <a:solidFill>
                  <a:srgbClr val="FF330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rPr>
              <a:t>02 </a:t>
            </a:r>
            <a:r>
              <a:rPr sz="1600" b="1" dirty="0">
                <a:solidFill>
                  <a:srgbClr val="FF330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rPr>
              <a:t>提升研发效率</a:t>
            </a:r>
            <a:endParaRPr sz="1600" b="1" dirty="0">
              <a:solidFill>
                <a:srgbClr val="FF330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endParaRPr>
          </a:p>
          <a:p>
            <a:pPr algn="ctr">
              <a:lnSpc>
                <a:spcPct val="150000"/>
              </a:lnSpc>
            </a:pPr>
            <a:r>
              <a:rPr sz="1600" dirty="0">
                <a:solidFill>
                  <a:schemeClr val="dk1"/>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rPr>
              <a:t>缩短药物研发和检测周期</a:t>
            </a:r>
            <a:endParaRPr sz="1600" dirty="0">
              <a:solidFill>
                <a:schemeClr val="dk1"/>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endParaRPr>
          </a:p>
        </p:txBody>
      </p:sp>
      <p:sp>
        <p:nvSpPr>
          <p:cNvPr id="83" name="文本框 82"/>
          <p:cNvSpPr txBox="1"/>
          <p:nvPr/>
        </p:nvSpPr>
        <p:spPr>
          <a:xfrm>
            <a:off x="8050530" y="5931535"/>
            <a:ext cx="3846830" cy="829945"/>
          </a:xfrm>
          <a:prstGeom prst="rect">
            <a:avLst/>
          </a:prstGeom>
          <a:noFill/>
        </p:spPr>
        <p:txBody>
          <a:bodyPr wrap="square" rtlCol="0">
            <a:spAutoFit/>
          </a:bodyPr>
          <a:p>
            <a:pPr algn="ctr">
              <a:lnSpc>
                <a:spcPct val="150000"/>
              </a:lnSpc>
            </a:pPr>
            <a:r>
              <a:rPr lang="en-US" sz="1600" b="1" dirty="0">
                <a:solidFill>
                  <a:srgbClr val="FF330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rPr>
              <a:t>03 </a:t>
            </a:r>
            <a:r>
              <a:rPr sz="1600" b="1" dirty="0">
                <a:solidFill>
                  <a:srgbClr val="FF330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rPr>
              <a:t>推动产业转化</a:t>
            </a:r>
            <a:endParaRPr sz="1600" b="1" dirty="0">
              <a:solidFill>
                <a:srgbClr val="FF330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endParaRPr>
          </a:p>
          <a:p>
            <a:pPr algn="ctr">
              <a:lnSpc>
                <a:spcPct val="150000"/>
              </a:lnSpc>
            </a:pPr>
            <a:r>
              <a:rPr sz="1600" dirty="0">
                <a:solidFill>
                  <a:schemeClr val="dk1"/>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rPr>
              <a:t>促进创新药、高端器械和精准医疗发展</a:t>
            </a:r>
            <a:endParaRPr sz="1600" dirty="0">
              <a:solidFill>
                <a:schemeClr val="dk1"/>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endParaRPr>
          </a:p>
        </p:txBody>
      </p:sp>
      <p:sp>
        <p:nvSpPr>
          <p:cNvPr id="84" name="Shape 25"/>
          <p:cNvSpPr/>
          <p:nvPr/>
        </p:nvSpPr>
        <p:spPr>
          <a:xfrm>
            <a:off x="447040" y="2117090"/>
            <a:ext cx="2338070" cy="2009775"/>
          </a:xfrm>
          <a:prstGeom prst="roundRect">
            <a:avLst>
              <a:gd name="adj" fmla="val 10000"/>
            </a:avLst>
          </a:prstGeom>
          <a:solidFill>
            <a:srgbClr val="EFF6FF"/>
          </a:solidFill>
          <a:ln w="12700">
            <a:solidFill>
              <a:srgbClr val="BFDBFE"/>
            </a:solidFill>
            <a:prstDash val="solid"/>
          </a:ln>
        </p:spPr>
      </p:sp>
      <p:sp>
        <p:nvSpPr>
          <p:cNvPr id="85" name="Text 3"/>
          <p:cNvSpPr/>
          <p:nvPr/>
        </p:nvSpPr>
        <p:spPr>
          <a:xfrm>
            <a:off x="584200" y="2573020"/>
            <a:ext cx="2484120" cy="698500"/>
          </a:xfrm>
          <a:prstGeom prst="rect">
            <a:avLst/>
          </a:prstGeom>
          <a:noFill/>
        </p:spPr>
        <p:txBody>
          <a:bodyPr wrap="square" lIns="0" tIns="0" rIns="0" bIns="0" rtlCol="0" anchor="ctr"/>
          <a:p>
            <a:pPr>
              <a:lnSpc>
                <a:spcPct val="110000"/>
              </a:lnSpc>
            </a:pPr>
            <a:r>
              <a:rPr lang="en-US" sz="3500"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sym typeface="+mn-ea"/>
              </a:rPr>
              <a:t>1200亿元</a:t>
            </a:r>
            <a:endParaRPr lang="en-US" sz="3500"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sym typeface="+mn-ea"/>
            </a:endParaRPr>
          </a:p>
        </p:txBody>
      </p:sp>
      <p:sp>
        <p:nvSpPr>
          <p:cNvPr id="86" name="Text 4"/>
          <p:cNvSpPr/>
          <p:nvPr/>
        </p:nvSpPr>
        <p:spPr>
          <a:xfrm>
            <a:off x="1031875" y="2301240"/>
            <a:ext cx="2286000" cy="304800"/>
          </a:xfrm>
          <a:prstGeom prst="rect">
            <a:avLst/>
          </a:prstGeom>
          <a:noFill/>
        </p:spPr>
        <p:txBody>
          <a:bodyPr wrap="square" lIns="0" tIns="0" rIns="0" bIns="0" rtlCol="0" anchor="ctr"/>
          <a:p>
            <a:pPr>
              <a:lnSpc>
                <a:spcPct val="140000"/>
              </a:lnSpc>
            </a:pPr>
            <a:r>
              <a:rPr lang="en-US" sz="1300" b="1" dirty="0">
                <a:solidFill>
                  <a:srgbClr val="3D3F41"/>
                </a:solidFill>
                <a:latin typeface="微软雅黑" panose="020B0503020204020204" charset="-122"/>
                <a:ea typeface="微软雅黑" panose="020B0503020204020204" charset="-122"/>
                <a:cs typeface="微软雅黑" panose="020B0503020204020204" charset="-122"/>
                <a:sym typeface="+mn-ea"/>
              </a:rPr>
              <a:t>2024</a:t>
            </a:r>
            <a:r>
              <a:rPr lang="zh-CN" altLang="en-US" sz="1300" b="1" dirty="0">
                <a:solidFill>
                  <a:srgbClr val="3D3F41"/>
                </a:solidFill>
                <a:latin typeface="微软雅黑" panose="020B0503020204020204" charset="-122"/>
                <a:ea typeface="微软雅黑" panose="020B0503020204020204" charset="-122"/>
                <a:cs typeface="微软雅黑" panose="020B0503020204020204" charset="-122"/>
                <a:sym typeface="+mn-ea"/>
              </a:rPr>
              <a:t>年</a:t>
            </a:r>
            <a:r>
              <a:rPr lang="en-US" sz="1300" b="1" dirty="0">
                <a:solidFill>
                  <a:srgbClr val="3D3F41"/>
                </a:solidFill>
                <a:latin typeface="微软雅黑" panose="020B0503020204020204" charset="-122"/>
                <a:ea typeface="微软雅黑" panose="020B0503020204020204" charset="-122"/>
                <a:cs typeface="微软雅黑" panose="020B0503020204020204" charset="-122"/>
                <a:sym typeface="+mn-ea"/>
              </a:rPr>
              <a:t>市场规模</a:t>
            </a:r>
            <a:endParaRPr lang="en-US" sz="1300" b="1"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87" name="文本框 86"/>
          <p:cNvSpPr txBox="1"/>
          <p:nvPr/>
        </p:nvSpPr>
        <p:spPr>
          <a:xfrm>
            <a:off x="480060" y="3453130"/>
            <a:ext cx="2298700" cy="798830"/>
          </a:xfrm>
          <a:prstGeom prst="rect">
            <a:avLst/>
          </a:prstGeom>
          <a:noFill/>
        </p:spPr>
        <p:txBody>
          <a:bodyPr wrap="square" rtlCol="0">
            <a:spAutoFit/>
          </a:bodyPr>
          <a:p>
            <a:r>
              <a:rPr lang="zh-CN" altLang="en-US" sz="1400">
                <a:latin typeface="微软雅黑" panose="020B0503020204020204" charset="-122"/>
                <a:ea typeface="微软雅黑" panose="020B0503020204020204" charset="-122"/>
                <a:cs typeface="微软雅黑" panose="020B0503020204020204" charset="-122"/>
              </a:rPr>
              <a:t>2024年我国科研投入研发经费投入</a:t>
            </a:r>
            <a:r>
              <a:rPr lang="zh-CN" altLang="en-US" sz="1600" b="1">
                <a:solidFill>
                  <a:srgbClr val="C00000"/>
                </a:solidFill>
                <a:latin typeface="微软雅黑" panose="020B0503020204020204" charset="-122"/>
                <a:ea typeface="微软雅黑" panose="020B0503020204020204" charset="-122"/>
                <a:cs typeface="微软雅黑" panose="020B0503020204020204" charset="-122"/>
              </a:rPr>
              <a:t>超过3.6万亿元</a:t>
            </a:r>
            <a:endParaRPr lang="zh-CN" altLang="en-US" sz="1600" b="1">
              <a:solidFill>
                <a:srgbClr val="C00000"/>
              </a:solidFill>
              <a:latin typeface="微软雅黑" panose="020B0503020204020204" charset="-122"/>
              <a:ea typeface="微软雅黑" panose="020B0503020204020204" charset="-122"/>
              <a:cs typeface="微软雅黑" panose="020B0503020204020204" charset="-122"/>
            </a:endParaRPr>
          </a:p>
          <a:p>
            <a:endParaRPr lang="zh-CN" altLang="en-US" sz="1600" b="1">
              <a:solidFill>
                <a:srgbClr val="C00000"/>
              </a:solidFill>
              <a:latin typeface="微软雅黑" panose="020B0503020204020204" charset="-122"/>
              <a:ea typeface="微软雅黑" panose="020B0503020204020204" charset="-122"/>
              <a:cs typeface="微软雅黑" panose="020B0503020204020204" charset="-122"/>
            </a:endParaRPr>
          </a:p>
        </p:txBody>
      </p:sp>
      <p:grpSp>
        <p:nvGrpSpPr>
          <p:cNvPr id="88" name="组合 87"/>
          <p:cNvGrpSpPr/>
          <p:nvPr/>
        </p:nvGrpSpPr>
        <p:grpSpPr>
          <a:xfrm>
            <a:off x="8975725" y="274955"/>
            <a:ext cx="2840990" cy="366395"/>
            <a:chOff x="11064" y="247"/>
            <a:chExt cx="7750" cy="814"/>
          </a:xfrm>
        </p:grpSpPr>
        <p:grpSp>
          <p:nvGrpSpPr>
            <p:cNvPr id="89" name="组合 10"/>
            <p:cNvGrpSpPr/>
            <p:nvPr/>
          </p:nvGrpSpPr>
          <p:grpSpPr>
            <a:xfrm>
              <a:off x="12344" y="247"/>
              <a:ext cx="6376" cy="656"/>
              <a:chOff x="6697011" y="412203"/>
              <a:chExt cx="3672216" cy="415778"/>
            </a:xfrm>
          </p:grpSpPr>
          <p:pic>
            <p:nvPicPr>
              <p:cNvPr id="90" name="Picture 3" descr="F:\中关村信息谷\信息谷资料\信息谷VI\logo-png.png"/>
              <p:cNvPicPr>
                <a:picLocks noChangeAspect="1" noChangeArrowheads="1"/>
              </p:cNvPicPr>
              <p:nvPr/>
            </p:nvPicPr>
            <p:blipFill>
              <a:blip r:embed="rId5" cstate="print"/>
              <a:srcRect/>
              <a:stretch>
                <a:fillRect/>
              </a:stretch>
            </p:blipFill>
            <p:spPr bwMode="auto">
              <a:xfrm>
                <a:off x="8713227" y="467941"/>
                <a:ext cx="1656000" cy="311029"/>
              </a:xfrm>
              <a:prstGeom prst="rect">
                <a:avLst/>
              </a:prstGeom>
              <a:noFill/>
            </p:spPr>
          </p:pic>
          <p:pic>
            <p:nvPicPr>
              <p:cNvPr id="91" name="Picture 3" descr="F:\中关村信息谷\信息谷资料\信息谷VI\PPT\LOGO02.png"/>
              <p:cNvPicPr>
                <a:picLocks noChangeAspect="1" noChangeArrowheads="1"/>
              </p:cNvPicPr>
              <p:nvPr/>
            </p:nvPicPr>
            <p:blipFill>
              <a:blip r:embed="rId6" cstate="print"/>
              <a:srcRect/>
              <a:stretch>
                <a:fillRect/>
              </a:stretch>
            </p:blipFill>
            <p:spPr bwMode="auto">
              <a:xfrm>
                <a:off x="6697011" y="412203"/>
                <a:ext cx="1728000" cy="415778"/>
              </a:xfrm>
              <a:prstGeom prst="rect">
                <a:avLst/>
              </a:prstGeom>
              <a:noFill/>
            </p:spPr>
          </p:pic>
        </p:grpSp>
        <p:pic>
          <p:nvPicPr>
            <p:cNvPr id="92" name="Picture 3" descr="F:\中关村信息谷\信息谷资料\信息谷VI\PPT\边条03.png"/>
            <p:cNvPicPr>
              <a:picLocks noChangeAspect="1" noChangeArrowheads="1"/>
            </p:cNvPicPr>
            <p:nvPr/>
          </p:nvPicPr>
          <p:blipFill>
            <a:blip r:embed="rId7" cstate="print"/>
            <a:srcRect/>
            <a:stretch>
              <a:fillRect/>
            </a:stretch>
          </p:blipFill>
          <p:spPr bwMode="auto">
            <a:xfrm flipV="1">
              <a:off x="11064" y="941"/>
              <a:ext cx="7751" cy="120"/>
            </a:xfrm>
            <a:prstGeom prst="rect">
              <a:avLst/>
            </a:prstGeom>
            <a:noFill/>
          </p:spPr>
        </p:pic>
      </p:grpSp>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8477885" cy="1568450"/>
            <a:chOff x="1128" y="719"/>
            <a:chExt cx="13351" cy="2470"/>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403" cy="2470"/>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科研仪器国产替代：</a:t>
              </a:r>
              <a:r>
                <a:rPr lang="zh-CN" altLang="en-US"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高端生命科学仪器自主化进程加速</a:t>
              </a:r>
              <a:endParaRPr lang="zh-CN" altLang="en-US"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endParaRPr lang="zh-CN" altLang="en-US"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4" name="矩形 3"/>
          <p:cNvSpPr/>
          <p:nvPr/>
        </p:nvSpPr>
        <p:spPr>
          <a:xfrm>
            <a:off x="0" y="1267460"/>
            <a:ext cx="12192000" cy="1152525"/>
          </a:xfrm>
          <a:prstGeom prst="rect">
            <a:avLst/>
          </a:prstGeom>
          <a:solidFill>
            <a:srgbClr val="215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 name="文本框 5"/>
          <p:cNvSpPr txBox="1"/>
          <p:nvPr/>
        </p:nvSpPr>
        <p:spPr>
          <a:xfrm>
            <a:off x="664845" y="1294130"/>
            <a:ext cx="10373995" cy="1610995"/>
          </a:xfrm>
          <a:prstGeom prst="rect">
            <a:avLst/>
          </a:prstGeom>
          <a:noFill/>
        </p:spPr>
        <p:txBody>
          <a:bodyPr wrap="square" rtlCol="0">
            <a:noAutofit/>
          </a:bodyPr>
          <a:p>
            <a:pPr algn="just">
              <a:lnSpc>
                <a:spcPct val="150000"/>
              </a:lnSpc>
            </a:pPr>
            <a:r>
              <a:rPr lang="zh-CN" altLang="en-US" sz="1600">
                <a:solidFill>
                  <a:schemeClr val="bg1"/>
                </a:solidFill>
                <a:latin typeface="微软雅黑" panose="020B0503020204020204" charset="-122"/>
                <a:ea typeface="微软雅黑" panose="020B0503020204020204" charset="-122"/>
                <a:cs typeface="微软雅黑" panose="020B0503020204020204" charset="-122"/>
              </a:rPr>
              <a:t>我国生命科学仪器国产替代呈现</a:t>
            </a:r>
            <a:r>
              <a:rPr lang="zh-CN" altLang="en-US" sz="1600" b="1">
                <a:solidFill>
                  <a:schemeClr val="bg1"/>
                </a:solidFill>
                <a:latin typeface="微软雅黑" panose="020B0503020204020204" charset="-122"/>
                <a:ea typeface="微软雅黑" panose="020B0503020204020204" charset="-122"/>
                <a:cs typeface="微软雅黑" panose="020B0503020204020204" charset="-122"/>
              </a:rPr>
              <a:t>“低端突破、中端追赶、高端攻坚”</a:t>
            </a:r>
            <a:r>
              <a:rPr lang="zh-CN" altLang="en-US" sz="1600">
                <a:solidFill>
                  <a:schemeClr val="bg1"/>
                </a:solidFill>
                <a:latin typeface="微软雅黑" panose="020B0503020204020204" charset="-122"/>
                <a:ea typeface="微软雅黑" panose="020B0503020204020204" charset="-122"/>
                <a:cs typeface="微软雅黑" panose="020B0503020204020204" charset="-122"/>
              </a:rPr>
              <a:t>的发展格局，高端仪器仍存在较高进口依赖，国产化进程正从单机设备替代向系统解决方案升级。</a:t>
            </a:r>
            <a:endParaRPr lang="zh-CN" altLang="en-US" sz="16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 name="矩形 2"/>
          <p:cNvSpPr/>
          <p:nvPr/>
        </p:nvSpPr>
        <p:spPr>
          <a:xfrm>
            <a:off x="497840" y="2188845"/>
            <a:ext cx="2976880" cy="3616960"/>
          </a:xfrm>
          <a:prstGeom prst="rect">
            <a:avLst/>
          </a:prstGeom>
          <a:solidFill>
            <a:schemeClr val="bg1"/>
          </a:solidFill>
          <a:ln>
            <a:noFill/>
          </a:ln>
          <a:effectLst>
            <a:outerShdw blurRad="508000" dist="292100" dir="2700000" algn="tl" rotWithShape="0">
              <a:srgbClr val="0122A7">
                <a:alpha val="1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8" name="组合 7"/>
          <p:cNvGrpSpPr/>
          <p:nvPr/>
        </p:nvGrpSpPr>
        <p:grpSpPr>
          <a:xfrm>
            <a:off x="497840" y="2371725"/>
            <a:ext cx="2976880" cy="3434081"/>
            <a:chOff x="712839" y="1803824"/>
            <a:chExt cx="2976880" cy="1763814"/>
          </a:xfrm>
        </p:grpSpPr>
        <p:sp>
          <p:nvSpPr>
            <p:cNvPr id="9" name="文本框 8"/>
            <p:cNvSpPr txBox="1"/>
            <p:nvPr/>
          </p:nvSpPr>
          <p:spPr>
            <a:xfrm>
              <a:off x="879844" y="2004732"/>
              <a:ext cx="2623820" cy="1562906"/>
            </a:xfrm>
            <a:prstGeom prst="rect">
              <a:avLst/>
            </a:prstGeom>
            <a:noFill/>
          </p:spPr>
          <p:txBody>
            <a:bodyPr wrap="square">
              <a:noAutofit/>
            </a:bodyPr>
            <a:p>
              <a:pPr indent="0" fontAlgn="auto">
                <a:lnSpc>
                  <a:spcPct val="150000"/>
                </a:lnSpc>
                <a:buFont typeface="Wingdings" panose="05000000000000000000" charset="0"/>
                <a:buNone/>
              </a:pPr>
              <a:r>
                <a:rPr lang="zh-CN" altLang="en-US" sz="1300" dirty="0">
                  <a:solidFill>
                    <a:schemeClr val="tx1">
                      <a:lumMod val="85000"/>
                      <a:lumOff val="1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PCR仪国产化率</a:t>
              </a:r>
              <a:r>
                <a:rPr lang="zh-CN" altLang="en-US" sz="1300" b="1" dirty="0">
                  <a:solidFill>
                    <a:srgbClr val="C00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70%以上</a:t>
              </a:r>
              <a:endParaRPr lang="zh-CN" altLang="en-US" sz="1300" b="1" dirty="0">
                <a:solidFill>
                  <a:srgbClr val="C000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marL="285750" indent="-285750" fontAlgn="auto">
                <a:lnSpc>
                  <a:spcPct val="150000"/>
                </a:lnSpc>
                <a:buFont typeface="Wingdings" panose="05000000000000000000" charset="0"/>
                <a:buChar char=""/>
              </a:pPr>
              <a:r>
                <a:rPr lang="zh-CN" altLang="en-US" sz="1300" b="1" dirty="0">
                  <a:solidFill>
                    <a:schemeClr val="tx1">
                      <a:lumMod val="85000"/>
                      <a:lumOff val="15000"/>
                    </a:schemeClr>
                  </a:solidFill>
                  <a:latin typeface="微软雅黑" panose="020B0503020204020204" charset="-122"/>
                  <a:ea typeface="微软雅黑" panose="020B0503020204020204" charset="-122"/>
                </a:rPr>
                <a:t>代表企业：</a:t>
              </a:r>
              <a:r>
                <a:rPr lang="zh-CN" altLang="en-US" sz="1300" dirty="0">
                  <a:solidFill>
                    <a:srgbClr val="0070C0"/>
                  </a:solidFill>
                  <a:latin typeface="微软雅黑" panose="020B0503020204020204" charset="-122"/>
                  <a:ea typeface="微软雅黑" panose="020B0503020204020204" charset="-122"/>
                </a:rPr>
                <a:t>圣湘生物、达安基因、之江生物、天隆科技</a:t>
              </a:r>
              <a:endParaRPr lang="zh-CN" altLang="en-US" sz="1300" dirty="0">
                <a:solidFill>
                  <a:srgbClr val="0070C0"/>
                </a:solidFill>
                <a:latin typeface="微软雅黑" panose="020B0503020204020204" charset="-122"/>
                <a:ea typeface="微软雅黑" panose="020B0503020204020204" charset="-122"/>
              </a:endParaRPr>
            </a:p>
            <a:p>
              <a:pPr indent="0" fontAlgn="auto">
                <a:lnSpc>
                  <a:spcPct val="150000"/>
                </a:lnSpc>
                <a:buFont typeface="Wingdings" panose="05000000000000000000" charset="0"/>
                <a:buNone/>
              </a:pPr>
              <a:endParaRPr lang="zh-CN" altLang="en-US" sz="1300" dirty="0">
                <a:solidFill>
                  <a:srgbClr val="0070C0"/>
                </a:solidFill>
                <a:latin typeface="微软雅黑" panose="020B0503020204020204" charset="-122"/>
                <a:ea typeface="微软雅黑" panose="020B0503020204020204" charset="-122"/>
              </a:endParaRPr>
            </a:p>
            <a:p>
              <a:pPr indent="0" fontAlgn="auto">
                <a:lnSpc>
                  <a:spcPct val="150000"/>
                </a:lnSpc>
                <a:buFont typeface="Wingdings" panose="05000000000000000000" charset="0"/>
                <a:buNone/>
              </a:pPr>
              <a:r>
                <a:rPr lang="zh-CN" altLang="en-US" sz="1300" b="1" dirty="0">
                  <a:solidFill>
                    <a:srgbClr val="FF0000"/>
                  </a:solidFill>
                  <a:latin typeface="微软雅黑" panose="020B0503020204020204" charset="-122"/>
                  <a:ea typeface="微软雅黑" panose="020B0503020204020204" charset="-122"/>
                </a:rPr>
                <a:t>产业判断</a:t>
              </a:r>
              <a:endParaRPr lang="zh-CN" altLang="en-US" sz="1300" b="1" dirty="0">
                <a:solidFill>
                  <a:srgbClr val="FF0000"/>
                </a:solidFill>
                <a:latin typeface="微软雅黑" panose="020B0503020204020204" charset="-122"/>
                <a:ea typeface="微软雅黑" panose="020B0503020204020204" charset="-122"/>
              </a:endParaRPr>
            </a:p>
            <a:p>
              <a:pPr marL="285750" indent="-285750" fontAlgn="auto">
                <a:lnSpc>
                  <a:spcPct val="150000"/>
                </a:lnSpc>
                <a:buFont typeface="Wingdings" panose="05000000000000000000" charset="0"/>
                <a:buChar char=""/>
              </a:pPr>
              <a:r>
                <a:rPr lang="zh-CN" altLang="en-US" sz="1300" dirty="0">
                  <a:solidFill>
                    <a:schemeClr val="tx1">
                      <a:lumMod val="85000"/>
                      <a:lumOff val="15000"/>
                    </a:schemeClr>
                  </a:solidFill>
                  <a:latin typeface="微软雅黑" panose="020B0503020204020204" charset="-122"/>
                  <a:ea typeface="微软雅黑" panose="020B0503020204020204" charset="-122"/>
                </a:rPr>
                <a:t>分子诊断需求带动PCR设备及配套试剂快速发展，</a:t>
              </a:r>
              <a:r>
                <a:rPr lang="zh-CN" altLang="en-US" sz="1300" dirty="0">
                  <a:solidFill>
                    <a:srgbClr val="6289CD"/>
                  </a:solidFill>
                  <a:latin typeface="微软雅黑" panose="020B0503020204020204" charset="-122"/>
                  <a:ea typeface="微软雅黑" panose="020B0503020204020204" charset="-122"/>
                </a:rPr>
                <a:t>国内企业已基本实现国产替代</a:t>
              </a:r>
              <a:endParaRPr lang="zh-CN" altLang="en-US" sz="1300" dirty="0">
                <a:solidFill>
                  <a:srgbClr val="6289CD"/>
                </a:solidFill>
                <a:latin typeface="微软雅黑" panose="020B0503020204020204" charset="-122"/>
                <a:ea typeface="微软雅黑" panose="020B0503020204020204" charset="-122"/>
              </a:endParaRPr>
            </a:p>
          </p:txBody>
        </p:sp>
        <p:sp>
          <p:nvSpPr>
            <p:cNvPr id="10" name="文本框 9"/>
            <p:cNvSpPr txBox="1"/>
            <p:nvPr/>
          </p:nvSpPr>
          <p:spPr>
            <a:xfrm>
              <a:off x="712839" y="1803824"/>
              <a:ext cx="2976880" cy="189166"/>
            </a:xfrm>
            <a:prstGeom prst="rect">
              <a:avLst/>
            </a:prstGeom>
            <a:noFill/>
          </p:spPr>
          <p:txBody>
            <a:bodyPr wrap="square" rtlCol="0">
              <a:spAutoFit/>
            </a:bodyPr>
            <a:p>
              <a:pPr algn="ctr">
                <a:buClrTx/>
                <a:buSzTx/>
                <a:buFontTx/>
              </a:pPr>
              <a:r>
                <a:rPr b="1" smtClean="0">
                  <a:solidFill>
                    <a:srgbClr val="032DA6"/>
                  </a:solidFill>
                  <a:latin typeface="微软雅黑" panose="020B0503020204020204" charset="-122"/>
                  <a:ea typeface="微软雅黑" panose="020B0503020204020204" charset="-122"/>
                </a:rPr>
                <a:t>第一梯队：低端突破</a:t>
              </a:r>
              <a:endParaRPr b="1" smtClean="0">
                <a:solidFill>
                  <a:srgbClr val="032DA6"/>
                </a:solidFill>
                <a:latin typeface="微软雅黑" panose="020B0503020204020204" charset="-122"/>
                <a:ea typeface="微软雅黑" panose="020B0503020204020204" charset="-122"/>
              </a:endParaRPr>
            </a:p>
          </p:txBody>
        </p:sp>
      </p:grpSp>
      <p:sp>
        <p:nvSpPr>
          <p:cNvPr id="18" name="矩形 17"/>
          <p:cNvSpPr/>
          <p:nvPr/>
        </p:nvSpPr>
        <p:spPr>
          <a:xfrm>
            <a:off x="3717290" y="2188845"/>
            <a:ext cx="4830445" cy="4303395"/>
          </a:xfrm>
          <a:prstGeom prst="rect">
            <a:avLst/>
          </a:prstGeom>
          <a:solidFill>
            <a:schemeClr val="bg1"/>
          </a:solidFill>
          <a:ln>
            <a:noFill/>
          </a:ln>
          <a:effectLst>
            <a:outerShdw blurRad="508000" dist="292100" dir="2700000" algn="tl" rotWithShape="0">
              <a:srgbClr val="0122A7">
                <a:alpha val="1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19" name="组合 18"/>
          <p:cNvGrpSpPr/>
          <p:nvPr/>
        </p:nvGrpSpPr>
        <p:grpSpPr>
          <a:xfrm>
            <a:off x="3806825" y="2371725"/>
            <a:ext cx="4722495" cy="4071619"/>
            <a:chOff x="782689" y="1803824"/>
            <a:chExt cx="3405328" cy="2042479"/>
          </a:xfrm>
        </p:grpSpPr>
        <p:sp>
          <p:nvSpPr>
            <p:cNvPr id="20" name="文本框 19"/>
            <p:cNvSpPr txBox="1"/>
            <p:nvPr/>
          </p:nvSpPr>
          <p:spPr>
            <a:xfrm>
              <a:off x="782689" y="1988558"/>
              <a:ext cx="3405328" cy="1857745"/>
            </a:xfrm>
            <a:prstGeom prst="rect">
              <a:avLst/>
            </a:prstGeom>
            <a:noFill/>
          </p:spPr>
          <p:txBody>
            <a:bodyPr wrap="square">
              <a:noAutofit/>
            </a:bodyPr>
            <a:p>
              <a:pPr indent="0" fontAlgn="auto">
                <a:lnSpc>
                  <a:spcPct val="150000"/>
                </a:lnSpc>
                <a:buFont typeface="Wingdings" panose="05000000000000000000" charset="0"/>
                <a:buNone/>
              </a:pPr>
              <a:r>
                <a:rPr lang="zh-CN" altLang="en-US" sz="1300" dirty="0">
                  <a:effectLst>
                    <a:outerShdw blurRad="38100" dist="38100" dir="2700000" algn="tl">
                      <a:srgbClr val="000000">
                        <a:alpha val="43137"/>
                      </a:srgbClr>
                    </a:outerShdw>
                  </a:effectLst>
                  <a:latin typeface="微软雅黑" panose="020B0503020204020204" charset="-122"/>
                  <a:ea typeface="微软雅黑" panose="020B0503020204020204" charset="-122"/>
                </a:rPr>
                <a:t>基因测序仪国产化率约</a:t>
              </a:r>
              <a:r>
                <a:rPr lang="zh-CN" altLang="en-US" sz="1300" b="1" dirty="0">
                  <a:solidFill>
                    <a:srgbClr val="C00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30%</a:t>
              </a:r>
              <a:endParaRPr lang="zh-CN" altLang="en-US" sz="1300" b="1" dirty="0">
                <a:solidFill>
                  <a:srgbClr val="C000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marL="342900" indent="-342900" fontAlgn="auto">
                <a:lnSpc>
                  <a:spcPct val="150000"/>
                </a:lnSpc>
                <a:buFont typeface="Wingdings" panose="05000000000000000000" charset="0"/>
                <a:buChar char=""/>
              </a:pPr>
              <a:r>
                <a:rPr lang="zh-CN" altLang="en-US" sz="1300" b="1" dirty="0">
                  <a:latin typeface="微软雅黑" panose="020B0503020204020204" charset="-122"/>
                  <a:ea typeface="微软雅黑" panose="020B0503020204020204" charset="-122"/>
                </a:rPr>
                <a:t>代表企业</a:t>
              </a:r>
              <a:r>
                <a:rPr lang="en-US" altLang="zh-CN" sz="1300" b="1" dirty="0">
                  <a:latin typeface="微软雅黑" panose="020B0503020204020204" charset="-122"/>
                  <a:ea typeface="微软雅黑" panose="020B0503020204020204" charset="-122"/>
                </a:rPr>
                <a:t>：</a:t>
              </a:r>
              <a:r>
                <a:rPr lang="zh-CN" altLang="en-US" sz="1300" dirty="0">
                  <a:solidFill>
                    <a:srgbClr val="0070C0"/>
                  </a:solidFill>
                  <a:latin typeface="微软雅黑" panose="020B0503020204020204" charset="-122"/>
                  <a:ea typeface="微软雅黑" panose="020B0503020204020204" charset="-122"/>
                </a:rPr>
                <a:t>华大智造</a:t>
              </a:r>
              <a:r>
                <a:rPr lang="en-US" altLang="zh-CN" sz="1300" dirty="0">
                  <a:solidFill>
                    <a:srgbClr val="0070C0"/>
                  </a:solidFill>
                  <a:latin typeface="微软雅黑" panose="020B0503020204020204" charset="-122"/>
                  <a:ea typeface="微软雅黑" panose="020B0503020204020204" charset="-122"/>
                </a:rPr>
                <a:t>、</a:t>
              </a:r>
              <a:r>
                <a:rPr lang="zh-CN" altLang="en-US" sz="1300" dirty="0">
                  <a:solidFill>
                    <a:srgbClr val="0070C0"/>
                  </a:solidFill>
                  <a:latin typeface="微软雅黑" panose="020B0503020204020204" charset="-122"/>
                  <a:ea typeface="微软雅黑" panose="020B0503020204020204" charset="-122"/>
                </a:rPr>
                <a:t>真迈生物</a:t>
              </a:r>
              <a:r>
                <a:rPr lang="en-US" altLang="zh-CN" sz="1300" dirty="0">
                  <a:solidFill>
                    <a:srgbClr val="0070C0"/>
                  </a:solidFill>
                  <a:latin typeface="微软雅黑" panose="020B0503020204020204" charset="-122"/>
                  <a:ea typeface="微软雅黑" panose="020B0503020204020204" charset="-122"/>
                </a:rPr>
                <a:t>、</a:t>
              </a:r>
              <a:r>
                <a:rPr lang="zh-CN" altLang="en-US" sz="1300" dirty="0">
                  <a:solidFill>
                    <a:srgbClr val="0070C0"/>
                  </a:solidFill>
                  <a:latin typeface="微软雅黑" panose="020B0503020204020204" charset="-122"/>
                  <a:ea typeface="微软雅黑" panose="020B0503020204020204" charset="-122"/>
                </a:rPr>
                <a:t>诺禾致源（服务平台）</a:t>
              </a:r>
              <a:endParaRPr lang="zh-CN" altLang="en-US" sz="1300" dirty="0">
                <a:latin typeface="微软雅黑" panose="020B0503020204020204" charset="-122"/>
                <a:ea typeface="微软雅黑" panose="020B0503020204020204" charset="-122"/>
              </a:endParaRPr>
            </a:p>
            <a:p>
              <a:pPr indent="0" fontAlgn="auto">
                <a:lnSpc>
                  <a:spcPct val="150000"/>
                </a:lnSpc>
                <a:buFont typeface="Wingdings" panose="05000000000000000000" charset="0"/>
                <a:buNone/>
              </a:pPr>
              <a:r>
                <a:rPr lang="zh-CN" altLang="en-US" sz="1300" b="1" dirty="0">
                  <a:solidFill>
                    <a:srgbClr val="FF0000"/>
                  </a:solidFill>
                  <a:latin typeface="微软雅黑" panose="020B0503020204020204" charset="-122"/>
                  <a:ea typeface="微软雅黑" panose="020B0503020204020204" charset="-122"/>
                </a:rPr>
                <a:t>产业判断</a:t>
              </a:r>
              <a:endParaRPr lang="zh-CN" altLang="en-US" sz="1300" dirty="0">
                <a:solidFill>
                  <a:srgbClr val="FF0000"/>
                </a:solidFill>
                <a:latin typeface="微软雅黑" panose="020B0503020204020204" charset="-122"/>
                <a:ea typeface="微软雅黑" panose="020B0503020204020204" charset="-122"/>
              </a:endParaRPr>
            </a:p>
            <a:p>
              <a:pPr marL="285750" indent="-285750" fontAlgn="auto">
                <a:lnSpc>
                  <a:spcPct val="150000"/>
                </a:lnSpc>
                <a:buFont typeface="Wingdings" panose="05000000000000000000" charset="0"/>
                <a:buChar char=""/>
              </a:pPr>
              <a:r>
                <a:rPr lang="zh-CN" altLang="en-US" sz="1300" dirty="0">
                  <a:solidFill>
                    <a:schemeClr val="tx1">
                      <a:lumMod val="85000"/>
                      <a:lumOff val="15000"/>
                    </a:schemeClr>
                  </a:solidFill>
                  <a:latin typeface="微软雅黑" panose="020B0503020204020204" charset="-122"/>
                  <a:ea typeface="微软雅黑" panose="020B0503020204020204" charset="-122"/>
                </a:rPr>
                <a:t>华大智造已成为</a:t>
              </a:r>
              <a:r>
                <a:rPr lang="zh-CN" altLang="en-US" sz="1300" dirty="0">
                  <a:solidFill>
                    <a:srgbClr val="6289CD"/>
                  </a:solidFill>
                  <a:latin typeface="微软雅黑" panose="020B0503020204020204" charset="-122"/>
                  <a:ea typeface="微软雅黑" panose="020B0503020204020204" charset="-122"/>
                </a:rPr>
                <a:t>全球少数具备自主测序平台能力的企业，</a:t>
              </a:r>
              <a:r>
                <a:rPr lang="zh-CN" altLang="en-US" sz="1300" dirty="0">
                  <a:solidFill>
                    <a:schemeClr val="tx1">
                      <a:lumMod val="85000"/>
                      <a:lumOff val="15000"/>
                    </a:schemeClr>
                  </a:solidFill>
                  <a:latin typeface="微软雅黑" panose="020B0503020204020204" charset="-122"/>
                  <a:ea typeface="微软雅黑" panose="020B0503020204020204" charset="-122"/>
                </a:rPr>
                <a:t>但</a:t>
              </a:r>
              <a:r>
                <a:rPr lang="zh-CN" altLang="en-US" sz="1300" dirty="0">
                  <a:solidFill>
                    <a:srgbClr val="C00000"/>
                  </a:solidFill>
                  <a:latin typeface="微软雅黑" panose="020B0503020204020204" charset="-122"/>
                  <a:ea typeface="微软雅黑" panose="020B0503020204020204" charset="-122"/>
                </a:rPr>
                <a:t>高端市场仍由国际龙头主导</a:t>
              </a:r>
              <a:endParaRPr lang="zh-CN" altLang="en-US" sz="1300" dirty="0">
                <a:solidFill>
                  <a:srgbClr val="C00000"/>
                </a:solidFill>
                <a:latin typeface="微软雅黑" panose="020B0503020204020204" charset="-122"/>
                <a:ea typeface="微软雅黑" panose="020B0503020204020204" charset="-122"/>
              </a:endParaRPr>
            </a:p>
            <a:p>
              <a:pPr indent="0" fontAlgn="auto">
                <a:lnSpc>
                  <a:spcPct val="150000"/>
                </a:lnSpc>
                <a:buFont typeface="Wingdings" panose="05000000000000000000" charset="0"/>
                <a:buNone/>
              </a:pPr>
              <a:r>
                <a:rPr lang="zh-CN" altLang="en-US" sz="1300" dirty="0">
                  <a:solidFill>
                    <a:schemeClr val="tx1">
                      <a:lumMod val="85000"/>
                      <a:lumOff val="1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流式细胞仪国产化率</a:t>
              </a:r>
              <a:r>
                <a:rPr lang="zh-CN" altLang="en-US" sz="1300" dirty="0">
                  <a:solidFill>
                    <a:srgbClr val="C00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约20%</a:t>
              </a:r>
              <a:endParaRPr lang="zh-CN" altLang="en-US" sz="1300" dirty="0">
                <a:solidFill>
                  <a:srgbClr val="C000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marL="285750" indent="-285750" fontAlgn="auto">
                <a:lnSpc>
                  <a:spcPct val="150000"/>
                </a:lnSpc>
                <a:buFont typeface="Wingdings" panose="05000000000000000000" charset="0"/>
                <a:buChar char=""/>
              </a:pPr>
              <a:r>
                <a:rPr lang="zh-CN" altLang="en-US" sz="1300" b="1" dirty="0">
                  <a:solidFill>
                    <a:schemeClr val="tx1">
                      <a:lumMod val="85000"/>
                      <a:lumOff val="15000"/>
                    </a:schemeClr>
                  </a:solidFill>
                  <a:latin typeface="微软雅黑" panose="020B0503020204020204" charset="-122"/>
                  <a:ea typeface="微软雅黑" panose="020B0503020204020204" charset="-122"/>
                </a:rPr>
                <a:t>代表企业</a:t>
              </a:r>
              <a:r>
                <a:rPr lang="en-US" altLang="zh-CN" sz="1300" b="1" dirty="0">
                  <a:solidFill>
                    <a:schemeClr val="tx1">
                      <a:lumMod val="85000"/>
                      <a:lumOff val="15000"/>
                    </a:schemeClr>
                  </a:solidFill>
                  <a:latin typeface="微软雅黑" panose="020B0503020204020204" charset="-122"/>
                  <a:ea typeface="微软雅黑" panose="020B0503020204020204" charset="-122"/>
                </a:rPr>
                <a:t>：</a:t>
              </a:r>
              <a:r>
                <a:rPr lang="zh-CN" altLang="en-US" sz="1300" dirty="0">
                  <a:solidFill>
                    <a:srgbClr val="0070C0"/>
                  </a:solidFill>
                  <a:latin typeface="微软雅黑" panose="020B0503020204020204" charset="-122"/>
                  <a:ea typeface="微软雅黑" panose="020B0503020204020204" charset="-122"/>
                </a:rPr>
                <a:t>迈瑞医疗</a:t>
              </a:r>
              <a:r>
                <a:rPr lang="en-US" altLang="zh-CN" sz="1300" dirty="0">
                  <a:solidFill>
                    <a:srgbClr val="0070C0"/>
                  </a:solidFill>
                  <a:latin typeface="微软雅黑" panose="020B0503020204020204" charset="-122"/>
                  <a:ea typeface="微软雅黑" panose="020B0503020204020204" charset="-122"/>
                </a:rPr>
                <a:t>、</a:t>
              </a:r>
              <a:r>
                <a:rPr lang="zh-CN" altLang="en-US" sz="1300" dirty="0">
                  <a:solidFill>
                    <a:srgbClr val="0070C0"/>
                  </a:solidFill>
                  <a:latin typeface="微软雅黑" panose="020B0503020204020204" charset="-122"/>
                  <a:ea typeface="微软雅黑" panose="020B0503020204020204" charset="-122"/>
                </a:rPr>
                <a:t>贝克曼库尔特（国际龙头，对标）</a:t>
              </a:r>
              <a:r>
                <a:rPr lang="en-US" altLang="zh-CN" sz="1300" dirty="0">
                  <a:solidFill>
                    <a:srgbClr val="0070C0"/>
                  </a:solidFill>
                  <a:latin typeface="微软雅黑" panose="020B0503020204020204" charset="-122"/>
                  <a:ea typeface="微软雅黑" panose="020B0503020204020204" charset="-122"/>
                </a:rPr>
                <a:t>、</a:t>
              </a:r>
              <a:r>
                <a:rPr lang="zh-CN" altLang="en-US" sz="1300" dirty="0">
                  <a:solidFill>
                    <a:srgbClr val="0070C0"/>
                  </a:solidFill>
                  <a:latin typeface="微软雅黑" panose="020B0503020204020204" charset="-122"/>
                  <a:ea typeface="微软雅黑" panose="020B0503020204020204" charset="-122"/>
                </a:rPr>
                <a:t>艾科因生物</a:t>
              </a:r>
              <a:r>
                <a:rPr lang="en-US" altLang="zh-CN" sz="1300" dirty="0">
                  <a:solidFill>
                    <a:srgbClr val="0070C0"/>
                  </a:solidFill>
                  <a:latin typeface="微软雅黑" panose="020B0503020204020204" charset="-122"/>
                  <a:ea typeface="微软雅黑" panose="020B0503020204020204" charset="-122"/>
                </a:rPr>
                <a:t>、</a:t>
              </a:r>
              <a:r>
                <a:rPr lang="zh-CN" altLang="en-US" sz="1300" dirty="0">
                  <a:solidFill>
                    <a:srgbClr val="0070C0"/>
                  </a:solidFill>
                  <a:latin typeface="微软雅黑" panose="020B0503020204020204" charset="-122"/>
                  <a:ea typeface="微软雅黑" panose="020B0503020204020204" charset="-122"/>
                </a:rPr>
                <a:t>安图生物（检测平台）</a:t>
              </a:r>
              <a:endParaRPr lang="zh-CN" altLang="en-US" sz="1300" dirty="0">
                <a:solidFill>
                  <a:srgbClr val="0070C0"/>
                </a:solidFill>
                <a:latin typeface="微软雅黑" panose="020B0503020204020204" charset="-122"/>
                <a:ea typeface="微软雅黑" panose="020B0503020204020204" charset="-122"/>
              </a:endParaRPr>
            </a:p>
            <a:p>
              <a:pPr indent="0" fontAlgn="auto">
                <a:lnSpc>
                  <a:spcPct val="150000"/>
                </a:lnSpc>
                <a:buFont typeface="Wingdings" panose="05000000000000000000" charset="0"/>
                <a:buNone/>
              </a:pPr>
              <a:r>
                <a:rPr lang="zh-CN" altLang="en-US" sz="1300" b="1" dirty="0">
                  <a:solidFill>
                    <a:srgbClr val="FF0000"/>
                  </a:solidFill>
                  <a:latin typeface="微软雅黑" panose="020B0503020204020204" charset="-122"/>
                  <a:ea typeface="微软雅黑" panose="020B0503020204020204" charset="-122"/>
                </a:rPr>
                <a:t>产业判断</a:t>
              </a:r>
              <a:endParaRPr lang="zh-CN" altLang="en-US" sz="1300" b="1" dirty="0">
                <a:solidFill>
                  <a:srgbClr val="FF0000"/>
                </a:solidFill>
                <a:latin typeface="微软雅黑" panose="020B0503020204020204" charset="-122"/>
                <a:ea typeface="微软雅黑" panose="020B0503020204020204" charset="-122"/>
              </a:endParaRPr>
            </a:p>
            <a:p>
              <a:pPr marL="285750" indent="-285750" fontAlgn="auto">
                <a:lnSpc>
                  <a:spcPct val="150000"/>
                </a:lnSpc>
                <a:buFont typeface="Wingdings" panose="05000000000000000000" charset="0"/>
                <a:buChar char=""/>
              </a:pPr>
              <a:r>
                <a:rPr lang="zh-CN" altLang="en-US" sz="1300" dirty="0">
                  <a:solidFill>
                    <a:srgbClr val="6289CD"/>
                  </a:solidFill>
                  <a:latin typeface="微软雅黑" panose="020B0503020204020204" charset="-122"/>
                  <a:ea typeface="微软雅黑" panose="020B0503020204020204" charset="-122"/>
                </a:rPr>
                <a:t>国产企业在临床应用领域取得突破，</a:t>
              </a:r>
              <a:r>
                <a:rPr lang="zh-CN" altLang="en-US" sz="1300" dirty="0">
                  <a:solidFill>
                    <a:schemeClr val="tx1">
                      <a:lumMod val="85000"/>
                      <a:lumOff val="15000"/>
                    </a:schemeClr>
                  </a:solidFill>
                  <a:latin typeface="微软雅黑" panose="020B0503020204020204" charset="-122"/>
                  <a:ea typeface="微软雅黑" panose="020B0503020204020204" charset="-122"/>
                </a:rPr>
                <a:t>但</a:t>
              </a:r>
              <a:r>
                <a:rPr lang="zh-CN" altLang="en-US" sz="1300" dirty="0">
                  <a:solidFill>
                    <a:srgbClr val="C00000"/>
                  </a:solidFill>
                  <a:latin typeface="微软雅黑" panose="020B0503020204020204" charset="-122"/>
                  <a:ea typeface="微软雅黑" panose="020B0503020204020204" charset="-122"/>
                </a:rPr>
                <a:t>高端科研型产品仍处于追赶阶段</a:t>
              </a:r>
              <a:endParaRPr lang="zh-CN" altLang="en-US" sz="1300" dirty="0">
                <a:solidFill>
                  <a:srgbClr val="C00000"/>
                </a:solidFill>
                <a:latin typeface="微软雅黑" panose="020B0503020204020204" charset="-122"/>
                <a:ea typeface="微软雅黑" panose="020B0503020204020204" charset="-122"/>
              </a:endParaRPr>
            </a:p>
          </p:txBody>
        </p:sp>
        <p:sp>
          <p:nvSpPr>
            <p:cNvPr id="21" name="文本框 20"/>
            <p:cNvSpPr txBox="1"/>
            <p:nvPr/>
          </p:nvSpPr>
          <p:spPr>
            <a:xfrm>
              <a:off x="949059" y="1803824"/>
              <a:ext cx="2976880" cy="184753"/>
            </a:xfrm>
            <a:prstGeom prst="rect">
              <a:avLst/>
            </a:prstGeom>
            <a:noFill/>
          </p:spPr>
          <p:txBody>
            <a:bodyPr wrap="square" rtlCol="0">
              <a:spAutoFit/>
            </a:bodyPr>
            <a:p>
              <a:pPr algn="ctr">
                <a:buClrTx/>
                <a:buSzTx/>
                <a:buFontTx/>
              </a:pPr>
              <a:r>
                <a:rPr b="1" smtClean="0">
                  <a:solidFill>
                    <a:srgbClr val="032DA6"/>
                  </a:solidFill>
                  <a:latin typeface="微软雅黑" panose="020B0503020204020204" charset="-122"/>
                  <a:ea typeface="微软雅黑" panose="020B0503020204020204" charset="-122"/>
                </a:rPr>
                <a:t>第</a:t>
              </a:r>
              <a:r>
                <a:rPr lang="zh-CN" b="1" smtClean="0">
                  <a:solidFill>
                    <a:srgbClr val="032DA6"/>
                  </a:solidFill>
                  <a:latin typeface="微软雅黑" panose="020B0503020204020204" charset="-122"/>
                  <a:ea typeface="微软雅黑" panose="020B0503020204020204" charset="-122"/>
                </a:rPr>
                <a:t>二</a:t>
              </a:r>
              <a:r>
                <a:rPr b="1" smtClean="0">
                  <a:solidFill>
                    <a:srgbClr val="032DA6"/>
                  </a:solidFill>
                  <a:latin typeface="微软雅黑" panose="020B0503020204020204" charset="-122"/>
                  <a:ea typeface="微软雅黑" panose="020B0503020204020204" charset="-122"/>
                </a:rPr>
                <a:t>梯队：中端追赶</a:t>
              </a:r>
              <a:endParaRPr b="1" smtClean="0">
                <a:solidFill>
                  <a:srgbClr val="032DA6"/>
                </a:solidFill>
                <a:latin typeface="微软雅黑" panose="020B0503020204020204" charset="-122"/>
                <a:ea typeface="微软雅黑" panose="020B0503020204020204" charset="-122"/>
              </a:endParaRPr>
            </a:p>
          </p:txBody>
        </p:sp>
      </p:grpSp>
      <p:sp>
        <p:nvSpPr>
          <p:cNvPr id="22" name="矩形 21"/>
          <p:cNvSpPr/>
          <p:nvPr/>
        </p:nvSpPr>
        <p:spPr>
          <a:xfrm>
            <a:off x="8787130" y="2188845"/>
            <a:ext cx="2976880" cy="3616960"/>
          </a:xfrm>
          <a:prstGeom prst="rect">
            <a:avLst/>
          </a:prstGeom>
          <a:solidFill>
            <a:schemeClr val="bg1"/>
          </a:solidFill>
          <a:ln>
            <a:noFill/>
          </a:ln>
          <a:effectLst>
            <a:outerShdw blurRad="508000" dist="292100" dir="2700000" algn="tl" rotWithShape="0">
              <a:srgbClr val="0122A7">
                <a:alpha val="1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23" name="组合 22"/>
          <p:cNvGrpSpPr/>
          <p:nvPr/>
        </p:nvGrpSpPr>
        <p:grpSpPr>
          <a:xfrm>
            <a:off x="8728710" y="2371725"/>
            <a:ext cx="2993390" cy="3460116"/>
            <a:chOff x="1261479" y="1803824"/>
            <a:chExt cx="2993390" cy="1777186"/>
          </a:xfrm>
        </p:grpSpPr>
        <p:sp>
          <p:nvSpPr>
            <p:cNvPr id="24" name="文本框 23"/>
            <p:cNvSpPr txBox="1"/>
            <p:nvPr/>
          </p:nvSpPr>
          <p:spPr>
            <a:xfrm>
              <a:off x="1390384" y="2018104"/>
              <a:ext cx="2864485" cy="1562906"/>
            </a:xfrm>
            <a:prstGeom prst="rect">
              <a:avLst/>
            </a:prstGeom>
            <a:noFill/>
          </p:spPr>
          <p:txBody>
            <a:bodyPr wrap="square">
              <a:noAutofit/>
            </a:bodyPr>
            <a:p>
              <a:pPr indent="0" fontAlgn="auto">
                <a:lnSpc>
                  <a:spcPct val="150000"/>
                </a:lnSpc>
                <a:buFont typeface="Wingdings" panose="05000000000000000000" charset="0"/>
                <a:buNone/>
              </a:pPr>
              <a:r>
                <a:rPr lang="zh-CN" altLang="en-US" sz="1300" dirty="0">
                  <a:effectLst>
                    <a:outerShdw blurRad="38100" dist="38100" dir="2700000" algn="tl">
                      <a:srgbClr val="000000">
                        <a:alpha val="43137"/>
                      </a:srgbClr>
                    </a:outerShdw>
                  </a:effectLst>
                  <a:latin typeface="微软雅黑" panose="020B0503020204020204" charset="-122"/>
                  <a:ea typeface="微软雅黑" panose="020B0503020204020204" charset="-122"/>
                </a:rPr>
                <a:t>高端质谱仪国产化率</a:t>
              </a:r>
              <a:r>
                <a:rPr lang="zh-CN" altLang="en-US" sz="1300" dirty="0">
                  <a:solidFill>
                    <a:srgbClr val="FF0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10%以下</a:t>
              </a:r>
              <a:endParaRPr lang="zh-CN" altLang="en-US" sz="1300" dirty="0">
                <a:solidFill>
                  <a:srgbClr val="FF00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marL="285750" indent="-285750" fontAlgn="auto">
                <a:lnSpc>
                  <a:spcPct val="150000"/>
                </a:lnSpc>
                <a:buFont typeface="Wingdings" panose="05000000000000000000" charset="0"/>
                <a:buChar char=""/>
              </a:pPr>
              <a:r>
                <a:rPr lang="zh-CN" altLang="en-US" sz="1300" dirty="0">
                  <a:latin typeface="微软雅黑" panose="020B0503020204020204" charset="-122"/>
                  <a:ea typeface="微软雅黑" panose="020B0503020204020204" charset="-122"/>
                </a:rPr>
                <a:t>代表企业</a:t>
              </a:r>
              <a:r>
                <a:rPr lang="en-US" altLang="zh-CN" sz="1300" dirty="0">
                  <a:latin typeface="微软雅黑" panose="020B0503020204020204" charset="-122"/>
                  <a:ea typeface="微软雅黑" panose="020B0503020204020204" charset="-122"/>
                </a:rPr>
                <a:t>：</a:t>
              </a:r>
              <a:r>
                <a:rPr lang="zh-CN" altLang="en-US" sz="1300" dirty="0">
                  <a:solidFill>
                    <a:srgbClr val="0070C0"/>
                  </a:solidFill>
                  <a:latin typeface="微软雅黑" panose="020B0503020204020204" charset="-122"/>
                  <a:ea typeface="微软雅黑" panose="020B0503020204020204" charset="-122"/>
                </a:rPr>
                <a:t>聚光科技</a:t>
              </a:r>
              <a:r>
                <a:rPr lang="en-US" altLang="zh-CN" sz="1300" dirty="0">
                  <a:solidFill>
                    <a:srgbClr val="0070C0"/>
                  </a:solidFill>
                  <a:latin typeface="微软雅黑" panose="020B0503020204020204" charset="-122"/>
                  <a:ea typeface="微软雅黑" panose="020B0503020204020204" charset="-122"/>
                </a:rPr>
                <a:t>：</a:t>
              </a:r>
              <a:r>
                <a:rPr lang="zh-CN" altLang="en-US" sz="1300" dirty="0">
                  <a:solidFill>
                    <a:srgbClr val="0070C0"/>
                  </a:solidFill>
                  <a:latin typeface="微软雅黑" panose="020B0503020204020204" charset="-122"/>
                  <a:ea typeface="微软雅黑" panose="020B0503020204020204" charset="-122"/>
                </a:rPr>
                <a:t>禾信仪器</a:t>
              </a:r>
              <a:r>
                <a:rPr lang="en-US" altLang="zh-CN" sz="1300" dirty="0">
                  <a:solidFill>
                    <a:srgbClr val="0070C0"/>
                  </a:solidFill>
                  <a:latin typeface="微软雅黑" panose="020B0503020204020204" charset="-122"/>
                  <a:ea typeface="微软雅黑" panose="020B0503020204020204" charset="-122"/>
                </a:rPr>
                <a:t>、</a:t>
              </a:r>
              <a:r>
                <a:rPr lang="zh-CN" altLang="en-US" sz="1300" dirty="0">
                  <a:solidFill>
                    <a:srgbClr val="0070C0"/>
                  </a:solidFill>
                  <a:latin typeface="微软雅黑" panose="020B0503020204020204" charset="-122"/>
                  <a:ea typeface="微软雅黑" panose="020B0503020204020204" charset="-122"/>
                </a:rPr>
                <a:t>天瑞仪器</a:t>
              </a:r>
              <a:r>
                <a:rPr lang="en-US" altLang="zh-CN" sz="1300" dirty="0">
                  <a:solidFill>
                    <a:srgbClr val="0070C0"/>
                  </a:solidFill>
                  <a:latin typeface="微软雅黑" panose="020B0503020204020204" charset="-122"/>
                  <a:ea typeface="微软雅黑" panose="020B0503020204020204" charset="-122"/>
                </a:rPr>
                <a:t>、</a:t>
              </a:r>
              <a:r>
                <a:rPr lang="zh-CN" altLang="en-US" sz="1300" dirty="0">
                  <a:solidFill>
                    <a:srgbClr val="0070C0"/>
                  </a:solidFill>
                  <a:latin typeface="微软雅黑" panose="020B0503020204020204" charset="-122"/>
                  <a:ea typeface="微软雅黑" panose="020B0503020204020204" charset="-122"/>
                </a:rPr>
                <a:t>谱育科技</a:t>
              </a:r>
              <a:endParaRPr lang="zh-CN" altLang="en-US" sz="1300" dirty="0">
                <a:solidFill>
                  <a:srgbClr val="0070C0"/>
                </a:solidFill>
                <a:latin typeface="微软雅黑" panose="020B0503020204020204" charset="-122"/>
                <a:ea typeface="微软雅黑" panose="020B0503020204020204" charset="-122"/>
              </a:endParaRPr>
            </a:p>
            <a:p>
              <a:pPr marL="285750" indent="-285750" fontAlgn="auto">
                <a:lnSpc>
                  <a:spcPct val="150000"/>
                </a:lnSpc>
                <a:buFont typeface="Wingdings" panose="05000000000000000000" charset="0"/>
                <a:buChar char=""/>
              </a:pPr>
              <a:endParaRPr lang="zh-CN" altLang="en-US" sz="1300" dirty="0">
                <a:solidFill>
                  <a:srgbClr val="0070C0"/>
                </a:solidFill>
                <a:latin typeface="微软雅黑" panose="020B0503020204020204" charset="-122"/>
                <a:ea typeface="微软雅黑" panose="020B0503020204020204" charset="-122"/>
              </a:endParaRPr>
            </a:p>
            <a:p>
              <a:pPr indent="0" fontAlgn="auto">
                <a:lnSpc>
                  <a:spcPct val="150000"/>
                </a:lnSpc>
                <a:buFont typeface="Wingdings" panose="05000000000000000000" charset="0"/>
                <a:buNone/>
              </a:pPr>
              <a:r>
                <a:rPr lang="zh-CN" altLang="en-US" sz="1300" b="1" dirty="0">
                  <a:solidFill>
                    <a:srgbClr val="FF0000"/>
                  </a:solidFill>
                  <a:latin typeface="微软雅黑" panose="020B0503020204020204" charset="-122"/>
                  <a:ea typeface="微软雅黑" panose="020B0503020204020204" charset="-122"/>
                </a:rPr>
                <a:t>产业判断</a:t>
              </a:r>
              <a:endParaRPr lang="zh-CN" altLang="en-US" sz="1300" b="1" dirty="0">
                <a:solidFill>
                  <a:srgbClr val="FF0000"/>
                </a:solidFill>
                <a:latin typeface="微软雅黑" panose="020B0503020204020204" charset="-122"/>
                <a:ea typeface="微软雅黑" panose="020B0503020204020204" charset="-122"/>
              </a:endParaRPr>
            </a:p>
            <a:p>
              <a:pPr marL="285750" indent="-285750" fontAlgn="auto">
                <a:lnSpc>
                  <a:spcPct val="150000"/>
                </a:lnSpc>
                <a:buFont typeface="Wingdings" panose="05000000000000000000" charset="0"/>
                <a:buChar char=""/>
              </a:pPr>
              <a:r>
                <a:rPr lang="zh-CN" altLang="en-US" sz="1300" dirty="0">
                  <a:solidFill>
                    <a:srgbClr val="6289CD"/>
                  </a:solidFill>
                  <a:latin typeface="微软雅黑" panose="020B0503020204020204" charset="-122"/>
                  <a:ea typeface="微软雅黑" panose="020B0503020204020204" charset="-122"/>
                </a:rPr>
                <a:t>核心零部件、离子源和软件系统仍存在较高</a:t>
              </a:r>
              <a:r>
                <a:rPr lang="zh-CN" altLang="en-US" sz="1300" dirty="0">
                  <a:solidFill>
                    <a:srgbClr val="C00000"/>
                  </a:solidFill>
                  <a:latin typeface="微软雅黑" panose="020B0503020204020204" charset="-122"/>
                  <a:ea typeface="微软雅黑" panose="020B0503020204020204" charset="-122"/>
                </a:rPr>
                <a:t>进口依赖</a:t>
              </a:r>
              <a:r>
                <a:rPr lang="zh-CN" altLang="en-US" sz="1300" dirty="0">
                  <a:solidFill>
                    <a:srgbClr val="6289CD"/>
                  </a:solidFill>
                  <a:latin typeface="微软雅黑" panose="020B0503020204020204" charset="-122"/>
                  <a:ea typeface="微软雅黑" panose="020B0503020204020204" charset="-122"/>
                </a:rPr>
                <a:t>，</a:t>
              </a:r>
              <a:r>
                <a:rPr lang="zh-CN" altLang="en-US" sz="1300" dirty="0">
                  <a:latin typeface="微软雅黑" panose="020B0503020204020204" charset="-122"/>
                  <a:ea typeface="微软雅黑" panose="020B0503020204020204" charset="-122"/>
                </a:rPr>
                <a:t>是科研仪器国产替代的重要攻坚方向</a:t>
              </a:r>
              <a:endParaRPr lang="zh-CN" altLang="en-US" sz="1300" dirty="0">
                <a:latin typeface="微软雅黑" panose="020B0503020204020204" charset="-122"/>
                <a:ea typeface="微软雅黑" panose="020B0503020204020204" charset="-122"/>
              </a:endParaRPr>
            </a:p>
          </p:txBody>
        </p:sp>
        <p:sp>
          <p:nvSpPr>
            <p:cNvPr id="25" name="文本框 24"/>
            <p:cNvSpPr txBox="1"/>
            <p:nvPr/>
          </p:nvSpPr>
          <p:spPr>
            <a:xfrm>
              <a:off x="1261479" y="1803824"/>
              <a:ext cx="2976880" cy="189166"/>
            </a:xfrm>
            <a:prstGeom prst="rect">
              <a:avLst/>
            </a:prstGeom>
            <a:noFill/>
          </p:spPr>
          <p:txBody>
            <a:bodyPr wrap="square" rtlCol="0">
              <a:spAutoFit/>
            </a:bodyPr>
            <a:p>
              <a:pPr algn="ctr">
                <a:buClrTx/>
                <a:buSzTx/>
                <a:buFontTx/>
              </a:pPr>
              <a:r>
                <a:rPr b="1" smtClean="0">
                  <a:solidFill>
                    <a:srgbClr val="032DA6"/>
                  </a:solidFill>
                  <a:latin typeface="微软雅黑" panose="020B0503020204020204" charset="-122"/>
                  <a:ea typeface="微软雅黑" panose="020B0503020204020204" charset="-122"/>
                </a:rPr>
                <a:t>第</a:t>
              </a:r>
              <a:r>
                <a:rPr lang="zh-CN" b="1" smtClean="0">
                  <a:solidFill>
                    <a:srgbClr val="032DA6"/>
                  </a:solidFill>
                  <a:latin typeface="微软雅黑" panose="020B0503020204020204" charset="-122"/>
                  <a:ea typeface="微软雅黑" panose="020B0503020204020204" charset="-122"/>
                </a:rPr>
                <a:t>三</a:t>
              </a:r>
              <a:r>
                <a:rPr b="1" smtClean="0">
                  <a:solidFill>
                    <a:srgbClr val="032DA6"/>
                  </a:solidFill>
                  <a:latin typeface="微软雅黑" panose="020B0503020204020204" charset="-122"/>
                  <a:ea typeface="微软雅黑" panose="020B0503020204020204" charset="-122"/>
                </a:rPr>
                <a:t>梯队：高端攻坚</a:t>
              </a:r>
              <a:endParaRPr b="1" smtClean="0">
                <a:solidFill>
                  <a:srgbClr val="032DA6"/>
                </a:solidFill>
                <a:latin typeface="微软雅黑" panose="020B0503020204020204" charset="-122"/>
                <a:ea typeface="微软雅黑" panose="020B0503020204020204" charset="-122"/>
              </a:endParaRPr>
            </a:p>
          </p:txBody>
        </p:sp>
      </p:grpSp>
      <p:sp>
        <p:nvSpPr>
          <p:cNvPr id="26" name="businessman_126340"/>
          <p:cNvSpPr>
            <a:spLocks noChangeAspect="1"/>
          </p:cNvSpPr>
          <p:nvPr/>
        </p:nvSpPr>
        <p:spPr bwMode="auto">
          <a:xfrm>
            <a:off x="1896083" y="5373877"/>
            <a:ext cx="409732" cy="430228"/>
          </a:xfrm>
          <a:custGeom>
            <a:avLst/>
            <a:gdLst>
              <a:gd name="connsiteX0" fmla="*/ 510101 w 577807"/>
              <a:gd name="connsiteY0" fmla="*/ 468052 h 606710"/>
              <a:gd name="connsiteX1" fmla="*/ 466708 w 577807"/>
              <a:gd name="connsiteY1" fmla="*/ 511097 h 606710"/>
              <a:gd name="connsiteX2" fmla="*/ 448566 w 577807"/>
              <a:gd name="connsiteY2" fmla="*/ 492889 h 606710"/>
              <a:gd name="connsiteX3" fmla="*/ 429582 w 577807"/>
              <a:gd name="connsiteY3" fmla="*/ 511750 h 606710"/>
              <a:gd name="connsiteX4" fmla="*/ 447818 w 577807"/>
              <a:gd name="connsiteY4" fmla="*/ 529865 h 606710"/>
              <a:gd name="connsiteX5" fmla="*/ 466615 w 577807"/>
              <a:gd name="connsiteY5" fmla="*/ 548819 h 606710"/>
              <a:gd name="connsiteX6" fmla="*/ 485599 w 577807"/>
              <a:gd name="connsiteY6" fmla="*/ 530051 h 606710"/>
              <a:gd name="connsiteX7" fmla="*/ 528991 w 577807"/>
              <a:gd name="connsiteY7" fmla="*/ 486913 h 606710"/>
              <a:gd name="connsiteX8" fmla="*/ 479333 w 577807"/>
              <a:gd name="connsiteY8" fmla="*/ 409974 h 606710"/>
              <a:gd name="connsiteX9" fmla="*/ 577807 w 577807"/>
              <a:gd name="connsiteY9" fmla="*/ 508389 h 606710"/>
              <a:gd name="connsiteX10" fmla="*/ 479333 w 577807"/>
              <a:gd name="connsiteY10" fmla="*/ 606710 h 606710"/>
              <a:gd name="connsiteX11" fmla="*/ 380859 w 577807"/>
              <a:gd name="connsiteY11" fmla="*/ 508389 h 606710"/>
              <a:gd name="connsiteX12" fmla="*/ 479333 w 577807"/>
              <a:gd name="connsiteY12" fmla="*/ 409974 h 606710"/>
              <a:gd name="connsiteX13" fmla="*/ 156092 w 577807"/>
              <a:gd name="connsiteY13" fmla="*/ 299045 h 606710"/>
              <a:gd name="connsiteX14" fmla="*/ 201451 w 577807"/>
              <a:gd name="connsiteY14" fmla="*/ 442283 h 606710"/>
              <a:gd name="connsiteX15" fmla="*/ 207717 w 577807"/>
              <a:gd name="connsiteY15" fmla="*/ 461705 h 606710"/>
              <a:gd name="connsiteX16" fmla="*/ 228012 w 577807"/>
              <a:gd name="connsiteY16" fmla="*/ 404186 h 606710"/>
              <a:gd name="connsiteX17" fmla="*/ 240263 w 577807"/>
              <a:gd name="connsiteY17" fmla="*/ 335928 h 606710"/>
              <a:gd name="connsiteX18" fmla="*/ 240357 w 577807"/>
              <a:gd name="connsiteY18" fmla="*/ 335928 h 606710"/>
              <a:gd name="connsiteX19" fmla="*/ 240544 w 577807"/>
              <a:gd name="connsiteY19" fmla="*/ 335928 h 606710"/>
              <a:gd name="connsiteX20" fmla="*/ 240638 w 577807"/>
              <a:gd name="connsiteY20" fmla="*/ 335928 h 606710"/>
              <a:gd name="connsiteX21" fmla="*/ 240731 w 577807"/>
              <a:gd name="connsiteY21" fmla="*/ 335928 h 606710"/>
              <a:gd name="connsiteX22" fmla="*/ 252983 w 577807"/>
              <a:gd name="connsiteY22" fmla="*/ 404186 h 606710"/>
              <a:gd name="connsiteX23" fmla="*/ 273277 w 577807"/>
              <a:gd name="connsiteY23" fmla="*/ 461705 h 606710"/>
              <a:gd name="connsiteX24" fmla="*/ 279544 w 577807"/>
              <a:gd name="connsiteY24" fmla="*/ 442283 h 606710"/>
              <a:gd name="connsiteX25" fmla="*/ 324903 w 577807"/>
              <a:gd name="connsiteY25" fmla="*/ 299045 h 606710"/>
              <a:gd name="connsiteX26" fmla="*/ 419082 w 577807"/>
              <a:gd name="connsiteY26" fmla="*/ 344519 h 606710"/>
              <a:gd name="connsiteX27" fmla="*/ 462009 w 577807"/>
              <a:gd name="connsiteY27" fmla="*/ 375799 h 606710"/>
              <a:gd name="connsiteX28" fmla="*/ 343140 w 577807"/>
              <a:gd name="connsiteY28" fmla="*/ 508393 h 606710"/>
              <a:gd name="connsiteX29" fmla="*/ 343795 w 577807"/>
              <a:gd name="connsiteY29" fmla="*/ 521185 h 606710"/>
              <a:gd name="connsiteX30" fmla="*/ 240918 w 577807"/>
              <a:gd name="connsiteY30" fmla="*/ 521185 h 606710"/>
              <a:gd name="connsiteX31" fmla="*/ 240263 w 577807"/>
              <a:gd name="connsiteY31" fmla="*/ 521185 h 606710"/>
              <a:gd name="connsiteX32" fmla="*/ 0 w 577807"/>
              <a:gd name="connsiteY32" fmla="*/ 521185 h 606710"/>
              <a:gd name="connsiteX33" fmla="*/ 61913 w 577807"/>
              <a:gd name="connsiteY33" fmla="*/ 344519 h 606710"/>
              <a:gd name="connsiteX34" fmla="*/ 156092 w 577807"/>
              <a:gd name="connsiteY34" fmla="*/ 299045 h 606710"/>
              <a:gd name="connsiteX35" fmla="*/ 240564 w 577807"/>
              <a:gd name="connsiteY35" fmla="*/ 48 h 606710"/>
              <a:gd name="connsiteX36" fmla="*/ 352492 w 577807"/>
              <a:gd name="connsiteY36" fmla="*/ 114519 h 606710"/>
              <a:gd name="connsiteX37" fmla="*/ 241312 w 577807"/>
              <a:gd name="connsiteY37" fmla="*/ 289307 h 606710"/>
              <a:gd name="connsiteX38" fmla="*/ 240564 w 577807"/>
              <a:gd name="connsiteY38" fmla="*/ 289307 h 606710"/>
              <a:gd name="connsiteX39" fmla="*/ 239815 w 577807"/>
              <a:gd name="connsiteY39" fmla="*/ 289307 h 606710"/>
              <a:gd name="connsiteX40" fmla="*/ 128542 w 577807"/>
              <a:gd name="connsiteY40" fmla="*/ 114519 h 606710"/>
              <a:gd name="connsiteX41" fmla="*/ 240564 w 577807"/>
              <a:gd name="connsiteY41" fmla="*/ 48 h 606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7807" h="606710">
                <a:moveTo>
                  <a:pt x="510101" y="468052"/>
                </a:moveTo>
                <a:lnTo>
                  <a:pt x="466708" y="511097"/>
                </a:lnTo>
                <a:lnTo>
                  <a:pt x="448566" y="492889"/>
                </a:lnTo>
                <a:lnTo>
                  <a:pt x="429582" y="511750"/>
                </a:lnTo>
                <a:lnTo>
                  <a:pt x="447818" y="529865"/>
                </a:lnTo>
                <a:lnTo>
                  <a:pt x="466615" y="548819"/>
                </a:lnTo>
                <a:lnTo>
                  <a:pt x="485599" y="530051"/>
                </a:lnTo>
                <a:lnTo>
                  <a:pt x="528991" y="486913"/>
                </a:lnTo>
                <a:close/>
                <a:moveTo>
                  <a:pt x="479333" y="409974"/>
                </a:moveTo>
                <a:cubicBezTo>
                  <a:pt x="533667" y="409974"/>
                  <a:pt x="577807" y="454046"/>
                  <a:pt x="577807" y="508389"/>
                </a:cubicBezTo>
                <a:cubicBezTo>
                  <a:pt x="577807" y="562638"/>
                  <a:pt x="533667" y="606710"/>
                  <a:pt x="479333" y="606710"/>
                </a:cubicBezTo>
                <a:cubicBezTo>
                  <a:pt x="425000" y="606710"/>
                  <a:pt x="380859" y="562638"/>
                  <a:pt x="380859" y="508389"/>
                </a:cubicBezTo>
                <a:cubicBezTo>
                  <a:pt x="380859" y="454046"/>
                  <a:pt x="425000" y="409974"/>
                  <a:pt x="479333" y="409974"/>
                </a:cubicBezTo>
                <a:close/>
                <a:moveTo>
                  <a:pt x="156092" y="299045"/>
                </a:moveTo>
                <a:lnTo>
                  <a:pt x="201451" y="442283"/>
                </a:lnTo>
                <a:lnTo>
                  <a:pt x="207717" y="461705"/>
                </a:lnTo>
                <a:lnTo>
                  <a:pt x="228012" y="404186"/>
                </a:lnTo>
                <a:cubicBezTo>
                  <a:pt x="181437" y="339010"/>
                  <a:pt x="231566" y="336022"/>
                  <a:pt x="240263" y="335928"/>
                </a:cubicBezTo>
                <a:lnTo>
                  <a:pt x="240357" y="335928"/>
                </a:lnTo>
                <a:lnTo>
                  <a:pt x="240544" y="335928"/>
                </a:lnTo>
                <a:lnTo>
                  <a:pt x="240638" y="335928"/>
                </a:lnTo>
                <a:lnTo>
                  <a:pt x="240731" y="335928"/>
                </a:lnTo>
                <a:cubicBezTo>
                  <a:pt x="249522" y="336022"/>
                  <a:pt x="299651" y="339196"/>
                  <a:pt x="252983" y="404186"/>
                </a:cubicBezTo>
                <a:lnTo>
                  <a:pt x="273277" y="461705"/>
                </a:lnTo>
                <a:lnTo>
                  <a:pt x="279544" y="442283"/>
                </a:lnTo>
                <a:lnTo>
                  <a:pt x="324903" y="299045"/>
                </a:lnTo>
                <a:cubicBezTo>
                  <a:pt x="324903" y="299045"/>
                  <a:pt x="360255" y="322109"/>
                  <a:pt x="419082" y="344519"/>
                </a:cubicBezTo>
                <a:cubicBezTo>
                  <a:pt x="439376" y="351895"/>
                  <a:pt x="452844" y="362073"/>
                  <a:pt x="462009" y="375799"/>
                </a:cubicBezTo>
                <a:cubicBezTo>
                  <a:pt x="395233" y="383083"/>
                  <a:pt x="343140" y="439762"/>
                  <a:pt x="343140" y="508393"/>
                </a:cubicBezTo>
                <a:cubicBezTo>
                  <a:pt x="343140" y="512688"/>
                  <a:pt x="343420" y="516983"/>
                  <a:pt x="343795" y="521185"/>
                </a:cubicBezTo>
                <a:lnTo>
                  <a:pt x="240918" y="521185"/>
                </a:lnTo>
                <a:lnTo>
                  <a:pt x="240263" y="521185"/>
                </a:lnTo>
                <a:lnTo>
                  <a:pt x="0" y="521185"/>
                </a:lnTo>
                <a:cubicBezTo>
                  <a:pt x="1216" y="421367"/>
                  <a:pt x="-2805" y="368049"/>
                  <a:pt x="61913" y="344519"/>
                </a:cubicBezTo>
                <a:cubicBezTo>
                  <a:pt x="120833" y="322109"/>
                  <a:pt x="156092" y="299045"/>
                  <a:pt x="156092" y="299045"/>
                </a:cubicBezTo>
                <a:close/>
                <a:moveTo>
                  <a:pt x="240564" y="48"/>
                </a:moveTo>
                <a:cubicBezTo>
                  <a:pt x="250008" y="-325"/>
                  <a:pt x="347162" y="-1352"/>
                  <a:pt x="352492" y="114519"/>
                </a:cubicBezTo>
                <a:cubicBezTo>
                  <a:pt x="352492" y="114519"/>
                  <a:pt x="371474" y="288000"/>
                  <a:pt x="241312" y="289307"/>
                </a:cubicBezTo>
                <a:lnTo>
                  <a:pt x="240564" y="289307"/>
                </a:lnTo>
                <a:lnTo>
                  <a:pt x="239815" y="289307"/>
                </a:lnTo>
                <a:cubicBezTo>
                  <a:pt x="109747" y="288000"/>
                  <a:pt x="128542" y="114519"/>
                  <a:pt x="128542" y="114519"/>
                </a:cubicBezTo>
                <a:cubicBezTo>
                  <a:pt x="133778" y="-1352"/>
                  <a:pt x="230932" y="-325"/>
                  <a:pt x="240564" y="48"/>
                </a:cubicBezTo>
                <a:close/>
              </a:path>
            </a:pathLst>
          </a:custGeom>
          <a:solidFill>
            <a:srgbClr val="216BFF"/>
          </a:solidFill>
          <a:ln>
            <a:noFill/>
          </a:ln>
        </p:spPr>
      </p:sp>
      <p:sp>
        <p:nvSpPr>
          <p:cNvPr id="27" name="businessman_126340"/>
          <p:cNvSpPr>
            <a:spLocks noChangeAspect="1"/>
          </p:cNvSpPr>
          <p:nvPr/>
        </p:nvSpPr>
        <p:spPr bwMode="auto">
          <a:xfrm>
            <a:off x="10144344" y="5402117"/>
            <a:ext cx="430229" cy="335071"/>
          </a:xfrm>
          <a:custGeom>
            <a:avLst/>
            <a:gdLst>
              <a:gd name="T0" fmla="*/ 2312 w 2608"/>
              <a:gd name="T1" fmla="*/ 1968 h 2034"/>
              <a:gd name="T2" fmla="*/ 2246 w 2608"/>
              <a:gd name="T3" fmla="*/ 2034 h 2034"/>
              <a:gd name="T4" fmla="*/ 2156 w 2608"/>
              <a:gd name="T5" fmla="*/ 2034 h 2034"/>
              <a:gd name="T6" fmla="*/ 1905 w 2608"/>
              <a:gd name="T7" fmla="*/ 2034 h 2034"/>
              <a:gd name="T8" fmla="*/ 228 w 2608"/>
              <a:gd name="T9" fmla="*/ 2034 h 2034"/>
              <a:gd name="T10" fmla="*/ 0 w 2608"/>
              <a:gd name="T11" fmla="*/ 1806 h 2034"/>
              <a:gd name="T12" fmla="*/ 0 w 2608"/>
              <a:gd name="T13" fmla="*/ 1537 h 2034"/>
              <a:gd name="T14" fmla="*/ 228 w 2608"/>
              <a:gd name="T15" fmla="*/ 1309 h 2034"/>
              <a:gd name="T16" fmla="*/ 1905 w 2608"/>
              <a:gd name="T17" fmla="*/ 1309 h 2034"/>
              <a:gd name="T18" fmla="*/ 2156 w 2608"/>
              <a:gd name="T19" fmla="*/ 1309 h 2034"/>
              <a:gd name="T20" fmla="*/ 2246 w 2608"/>
              <a:gd name="T21" fmla="*/ 1309 h 2034"/>
              <a:gd name="T22" fmla="*/ 2312 w 2608"/>
              <a:gd name="T23" fmla="*/ 1376 h 2034"/>
              <a:gd name="T24" fmla="*/ 2246 w 2608"/>
              <a:gd name="T25" fmla="*/ 1442 h 2034"/>
              <a:gd name="T26" fmla="*/ 2222 w 2608"/>
              <a:gd name="T27" fmla="*/ 1442 h 2034"/>
              <a:gd name="T28" fmla="*/ 2222 w 2608"/>
              <a:gd name="T29" fmla="*/ 1901 h 2034"/>
              <a:gd name="T30" fmla="*/ 2246 w 2608"/>
              <a:gd name="T31" fmla="*/ 1901 h 2034"/>
              <a:gd name="T32" fmla="*/ 2312 w 2608"/>
              <a:gd name="T33" fmla="*/ 1968 h 2034"/>
              <a:gd name="T34" fmla="*/ 2608 w 2608"/>
              <a:gd name="T35" fmla="*/ 1134 h 2034"/>
              <a:gd name="T36" fmla="*/ 2541 w 2608"/>
              <a:gd name="T37" fmla="*/ 1201 h 2034"/>
              <a:gd name="T38" fmla="*/ 2437 w 2608"/>
              <a:gd name="T39" fmla="*/ 1201 h 2034"/>
              <a:gd name="T40" fmla="*/ 2201 w 2608"/>
              <a:gd name="T41" fmla="*/ 1201 h 2034"/>
              <a:gd name="T42" fmla="*/ 809 w 2608"/>
              <a:gd name="T43" fmla="*/ 1201 h 2034"/>
              <a:gd name="T44" fmla="*/ 597 w 2608"/>
              <a:gd name="T45" fmla="*/ 989 h 2034"/>
              <a:gd name="T46" fmla="*/ 597 w 2608"/>
              <a:gd name="T47" fmla="*/ 795 h 2034"/>
              <a:gd name="T48" fmla="*/ 809 w 2608"/>
              <a:gd name="T49" fmla="*/ 583 h 2034"/>
              <a:gd name="T50" fmla="*/ 2201 w 2608"/>
              <a:gd name="T51" fmla="*/ 583 h 2034"/>
              <a:gd name="T52" fmla="*/ 2437 w 2608"/>
              <a:gd name="T53" fmla="*/ 583 h 2034"/>
              <a:gd name="T54" fmla="*/ 2541 w 2608"/>
              <a:gd name="T55" fmla="*/ 583 h 2034"/>
              <a:gd name="T56" fmla="*/ 2608 w 2608"/>
              <a:gd name="T57" fmla="*/ 650 h 2034"/>
              <a:gd name="T58" fmla="*/ 2541 w 2608"/>
              <a:gd name="T59" fmla="*/ 717 h 2034"/>
              <a:gd name="T60" fmla="*/ 2504 w 2608"/>
              <a:gd name="T61" fmla="*/ 717 h 2034"/>
              <a:gd name="T62" fmla="*/ 2504 w 2608"/>
              <a:gd name="T63" fmla="*/ 1068 h 2034"/>
              <a:gd name="T64" fmla="*/ 2541 w 2608"/>
              <a:gd name="T65" fmla="*/ 1068 h 2034"/>
              <a:gd name="T66" fmla="*/ 2608 w 2608"/>
              <a:gd name="T67" fmla="*/ 1134 h 2034"/>
              <a:gd name="T68" fmla="*/ 2201 w 2608"/>
              <a:gd name="T69" fmla="*/ 1068 h 2034"/>
              <a:gd name="T70" fmla="*/ 2371 w 2608"/>
              <a:gd name="T71" fmla="*/ 1068 h 2034"/>
              <a:gd name="T72" fmla="*/ 2371 w 2608"/>
              <a:gd name="T73" fmla="*/ 717 h 2034"/>
              <a:gd name="T74" fmla="*/ 2201 w 2608"/>
              <a:gd name="T75" fmla="*/ 717 h 2034"/>
              <a:gd name="T76" fmla="*/ 809 w 2608"/>
              <a:gd name="T77" fmla="*/ 717 h 2034"/>
              <a:gd name="T78" fmla="*/ 730 w 2608"/>
              <a:gd name="T79" fmla="*/ 795 h 2034"/>
              <a:gd name="T80" fmla="*/ 730 w 2608"/>
              <a:gd name="T81" fmla="*/ 989 h 2034"/>
              <a:gd name="T82" fmla="*/ 809 w 2608"/>
              <a:gd name="T83" fmla="*/ 1068 h 2034"/>
              <a:gd name="T84" fmla="*/ 2201 w 2608"/>
              <a:gd name="T85" fmla="*/ 1068 h 2034"/>
              <a:gd name="T86" fmla="*/ 2036 w 2608"/>
              <a:gd name="T87" fmla="*/ 0 h 2034"/>
              <a:gd name="T88" fmla="*/ 607 w 2608"/>
              <a:gd name="T89" fmla="*/ 0 h 2034"/>
              <a:gd name="T90" fmla="*/ 296 w 2608"/>
              <a:gd name="T91" fmla="*/ 0 h 2034"/>
              <a:gd name="T92" fmla="*/ 209 w 2608"/>
              <a:gd name="T93" fmla="*/ 0 h 2034"/>
              <a:gd name="T94" fmla="*/ 142 w 2608"/>
              <a:gd name="T95" fmla="*/ 66 h 2034"/>
              <a:gd name="T96" fmla="*/ 209 w 2608"/>
              <a:gd name="T97" fmla="*/ 133 h 2034"/>
              <a:gd name="T98" fmla="*/ 229 w 2608"/>
              <a:gd name="T99" fmla="*/ 133 h 2034"/>
              <a:gd name="T100" fmla="*/ 229 w 2608"/>
              <a:gd name="T101" fmla="*/ 362 h 2034"/>
              <a:gd name="T102" fmla="*/ 209 w 2608"/>
              <a:gd name="T103" fmla="*/ 362 h 2034"/>
              <a:gd name="T104" fmla="*/ 142 w 2608"/>
              <a:gd name="T105" fmla="*/ 429 h 2034"/>
              <a:gd name="T106" fmla="*/ 209 w 2608"/>
              <a:gd name="T107" fmla="*/ 495 h 2034"/>
              <a:gd name="T108" fmla="*/ 296 w 2608"/>
              <a:gd name="T109" fmla="*/ 495 h 2034"/>
              <a:gd name="T110" fmla="*/ 296 w 2608"/>
              <a:gd name="T111" fmla="*/ 495 h 2034"/>
              <a:gd name="T112" fmla="*/ 2036 w 2608"/>
              <a:gd name="T113" fmla="*/ 495 h 2034"/>
              <a:gd name="T114" fmla="*/ 2263 w 2608"/>
              <a:gd name="T115" fmla="*/ 268 h 2034"/>
              <a:gd name="T116" fmla="*/ 2263 w 2608"/>
              <a:gd name="T117" fmla="*/ 227 h 2034"/>
              <a:gd name="T118" fmla="*/ 2036 w 2608"/>
              <a:gd name="T119" fmla="*/ 0 h 2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08" h="2034">
                <a:moveTo>
                  <a:pt x="2312" y="1968"/>
                </a:moveTo>
                <a:cubicBezTo>
                  <a:pt x="2312" y="2004"/>
                  <a:pt x="2283" y="2034"/>
                  <a:pt x="2246" y="2034"/>
                </a:cubicBezTo>
                <a:lnTo>
                  <a:pt x="2156" y="2034"/>
                </a:lnTo>
                <a:lnTo>
                  <a:pt x="1905" y="2034"/>
                </a:lnTo>
                <a:lnTo>
                  <a:pt x="228" y="2034"/>
                </a:lnTo>
                <a:cubicBezTo>
                  <a:pt x="102" y="2034"/>
                  <a:pt x="0" y="1932"/>
                  <a:pt x="0" y="1806"/>
                </a:cubicBezTo>
                <a:lnTo>
                  <a:pt x="0" y="1537"/>
                </a:lnTo>
                <a:cubicBezTo>
                  <a:pt x="0" y="1411"/>
                  <a:pt x="102" y="1309"/>
                  <a:pt x="228" y="1309"/>
                </a:cubicBezTo>
                <a:lnTo>
                  <a:pt x="1905" y="1309"/>
                </a:lnTo>
                <a:lnTo>
                  <a:pt x="2156" y="1309"/>
                </a:lnTo>
                <a:lnTo>
                  <a:pt x="2246" y="1309"/>
                </a:lnTo>
                <a:cubicBezTo>
                  <a:pt x="2283" y="1309"/>
                  <a:pt x="2312" y="1339"/>
                  <a:pt x="2312" y="1376"/>
                </a:cubicBezTo>
                <a:cubicBezTo>
                  <a:pt x="2312" y="1412"/>
                  <a:pt x="2283" y="1442"/>
                  <a:pt x="2246" y="1442"/>
                </a:cubicBezTo>
                <a:lnTo>
                  <a:pt x="2222" y="1442"/>
                </a:lnTo>
                <a:lnTo>
                  <a:pt x="2222" y="1901"/>
                </a:lnTo>
                <a:lnTo>
                  <a:pt x="2246" y="1901"/>
                </a:lnTo>
                <a:cubicBezTo>
                  <a:pt x="2283" y="1901"/>
                  <a:pt x="2312" y="1931"/>
                  <a:pt x="2312" y="1968"/>
                </a:cubicBezTo>
                <a:close/>
                <a:moveTo>
                  <a:pt x="2608" y="1134"/>
                </a:moveTo>
                <a:cubicBezTo>
                  <a:pt x="2608" y="1171"/>
                  <a:pt x="2578" y="1201"/>
                  <a:pt x="2541" y="1201"/>
                </a:cubicBezTo>
                <a:lnTo>
                  <a:pt x="2437" y="1201"/>
                </a:lnTo>
                <a:lnTo>
                  <a:pt x="2201" y="1201"/>
                </a:lnTo>
                <a:lnTo>
                  <a:pt x="809" y="1201"/>
                </a:lnTo>
                <a:cubicBezTo>
                  <a:pt x="692" y="1201"/>
                  <a:pt x="597" y="1106"/>
                  <a:pt x="597" y="989"/>
                </a:cubicBezTo>
                <a:lnTo>
                  <a:pt x="597" y="795"/>
                </a:lnTo>
                <a:cubicBezTo>
                  <a:pt x="597" y="678"/>
                  <a:pt x="692" y="583"/>
                  <a:pt x="809" y="583"/>
                </a:cubicBezTo>
                <a:lnTo>
                  <a:pt x="2201" y="583"/>
                </a:lnTo>
                <a:lnTo>
                  <a:pt x="2437" y="583"/>
                </a:lnTo>
                <a:lnTo>
                  <a:pt x="2541" y="583"/>
                </a:lnTo>
                <a:cubicBezTo>
                  <a:pt x="2578" y="583"/>
                  <a:pt x="2608" y="613"/>
                  <a:pt x="2608" y="650"/>
                </a:cubicBezTo>
                <a:cubicBezTo>
                  <a:pt x="2608" y="687"/>
                  <a:pt x="2578" y="717"/>
                  <a:pt x="2541" y="717"/>
                </a:cubicBezTo>
                <a:lnTo>
                  <a:pt x="2504" y="717"/>
                </a:lnTo>
                <a:lnTo>
                  <a:pt x="2504" y="1068"/>
                </a:lnTo>
                <a:lnTo>
                  <a:pt x="2541" y="1068"/>
                </a:lnTo>
                <a:cubicBezTo>
                  <a:pt x="2578" y="1068"/>
                  <a:pt x="2608" y="1098"/>
                  <a:pt x="2608" y="1134"/>
                </a:cubicBezTo>
                <a:close/>
                <a:moveTo>
                  <a:pt x="2201" y="1068"/>
                </a:moveTo>
                <a:lnTo>
                  <a:pt x="2371" y="1068"/>
                </a:lnTo>
                <a:lnTo>
                  <a:pt x="2371" y="717"/>
                </a:lnTo>
                <a:lnTo>
                  <a:pt x="2201" y="717"/>
                </a:lnTo>
                <a:lnTo>
                  <a:pt x="809" y="717"/>
                </a:lnTo>
                <a:cubicBezTo>
                  <a:pt x="765" y="717"/>
                  <a:pt x="730" y="752"/>
                  <a:pt x="730" y="795"/>
                </a:cubicBezTo>
                <a:lnTo>
                  <a:pt x="730" y="989"/>
                </a:lnTo>
                <a:cubicBezTo>
                  <a:pt x="730" y="1033"/>
                  <a:pt x="765" y="1068"/>
                  <a:pt x="809" y="1068"/>
                </a:cubicBezTo>
                <a:lnTo>
                  <a:pt x="2201" y="1068"/>
                </a:lnTo>
                <a:close/>
                <a:moveTo>
                  <a:pt x="2036" y="0"/>
                </a:moveTo>
                <a:lnTo>
                  <a:pt x="607" y="0"/>
                </a:lnTo>
                <a:lnTo>
                  <a:pt x="296" y="0"/>
                </a:lnTo>
                <a:lnTo>
                  <a:pt x="209" y="0"/>
                </a:lnTo>
                <a:cubicBezTo>
                  <a:pt x="172" y="0"/>
                  <a:pt x="142" y="29"/>
                  <a:pt x="142" y="66"/>
                </a:cubicBezTo>
                <a:cubicBezTo>
                  <a:pt x="142" y="103"/>
                  <a:pt x="172" y="133"/>
                  <a:pt x="209" y="133"/>
                </a:cubicBezTo>
                <a:lnTo>
                  <a:pt x="229" y="133"/>
                </a:lnTo>
                <a:lnTo>
                  <a:pt x="229" y="362"/>
                </a:lnTo>
                <a:lnTo>
                  <a:pt x="209" y="362"/>
                </a:lnTo>
                <a:cubicBezTo>
                  <a:pt x="172" y="362"/>
                  <a:pt x="142" y="392"/>
                  <a:pt x="142" y="429"/>
                </a:cubicBezTo>
                <a:cubicBezTo>
                  <a:pt x="142" y="466"/>
                  <a:pt x="172" y="495"/>
                  <a:pt x="209" y="495"/>
                </a:cubicBezTo>
                <a:lnTo>
                  <a:pt x="296" y="495"/>
                </a:lnTo>
                <a:cubicBezTo>
                  <a:pt x="296" y="495"/>
                  <a:pt x="296" y="495"/>
                  <a:pt x="296" y="495"/>
                </a:cubicBezTo>
                <a:lnTo>
                  <a:pt x="2036" y="495"/>
                </a:lnTo>
                <a:cubicBezTo>
                  <a:pt x="2161" y="495"/>
                  <a:pt x="2263" y="393"/>
                  <a:pt x="2263" y="268"/>
                </a:cubicBezTo>
                <a:lnTo>
                  <a:pt x="2263" y="227"/>
                </a:lnTo>
                <a:cubicBezTo>
                  <a:pt x="2263" y="102"/>
                  <a:pt x="2161" y="0"/>
                  <a:pt x="2036" y="0"/>
                </a:cubicBezTo>
                <a:close/>
              </a:path>
            </a:pathLst>
          </a:custGeom>
          <a:solidFill>
            <a:srgbClr val="216BFF"/>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思源宋体 Medium" panose="02020500000000000000" pitchFamily="18" charset="-122"/>
              <a:ea typeface="思源宋体 Medium" panose="02020500000000000000" pitchFamily="18" charset="-122"/>
            </a:endParaRPr>
          </a:p>
        </p:txBody>
      </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 name="矩形: 圆角 1"/>
          <p:cNvSpPr/>
          <p:nvPr/>
        </p:nvSpPr>
        <p:spPr>
          <a:xfrm>
            <a:off x="7479665" y="2700655"/>
            <a:ext cx="1646555" cy="433070"/>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p>
            <a:pPr algn="ctr"/>
            <a:endParaRPr lang="zh-CN" altLang="en-US">
              <a:solidFill>
                <a:srgbClr val="FFFFFF"/>
              </a:solidFill>
              <a:latin typeface="思源黑体 CN Regular" charset="0"/>
              <a:ea typeface="思源黑体 CN Regular" charset="0"/>
            </a:endParaRPr>
          </a:p>
        </p:txBody>
      </p:sp>
      <p:sp>
        <p:nvSpPr>
          <p:cNvPr id="62" name="矩形: 圆角 1"/>
          <p:cNvSpPr/>
          <p:nvPr/>
        </p:nvSpPr>
        <p:spPr>
          <a:xfrm>
            <a:off x="7021830" y="1031240"/>
            <a:ext cx="877570" cy="433070"/>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p>
            <a:pPr algn="ctr"/>
            <a:endParaRPr lang="zh-CN" altLang="en-US">
              <a:solidFill>
                <a:srgbClr val="FFFFFF"/>
              </a:solidFill>
              <a:latin typeface="思源黑体 CN Regular" charset="0"/>
              <a:ea typeface="思源黑体 CN Regular" charset="0"/>
            </a:endParaRPr>
          </a:p>
        </p:txBody>
      </p:sp>
      <p:sp>
        <p:nvSpPr>
          <p:cNvPr id="61" name="矩形: 圆角 1"/>
          <p:cNvSpPr/>
          <p:nvPr/>
        </p:nvSpPr>
        <p:spPr>
          <a:xfrm>
            <a:off x="822960" y="4378325"/>
            <a:ext cx="877570" cy="433070"/>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p>
            <a:pPr algn="ctr"/>
            <a:endParaRPr lang="zh-CN" altLang="en-US">
              <a:solidFill>
                <a:srgbClr val="FFFFFF"/>
              </a:solidFill>
              <a:latin typeface="思源黑体 CN Regular" charset="0"/>
              <a:ea typeface="思源黑体 CN Regular" charset="0"/>
            </a:endParaRPr>
          </a:p>
        </p:txBody>
      </p:sp>
      <p:sp>
        <p:nvSpPr>
          <p:cNvPr id="60" name="矩形: 圆角 1"/>
          <p:cNvSpPr/>
          <p:nvPr/>
        </p:nvSpPr>
        <p:spPr>
          <a:xfrm>
            <a:off x="432435" y="2562225"/>
            <a:ext cx="1106170" cy="433070"/>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p>
            <a:pPr algn="ctr"/>
            <a:endParaRPr lang="zh-CN" altLang="en-US">
              <a:solidFill>
                <a:srgbClr val="FFFFFF"/>
              </a:solidFill>
              <a:latin typeface="思源黑体 CN Regular" charset="0"/>
              <a:ea typeface="思源黑体 CN Regular" charset="0"/>
            </a:endParaRPr>
          </a:p>
        </p:txBody>
      </p:sp>
      <p:sp>
        <p:nvSpPr>
          <p:cNvPr id="59" name="矩形: 圆角 1"/>
          <p:cNvSpPr/>
          <p:nvPr/>
        </p:nvSpPr>
        <p:spPr>
          <a:xfrm>
            <a:off x="769620" y="920750"/>
            <a:ext cx="877570" cy="433070"/>
          </a:xfrm>
          <a:prstGeom prst="roundRect">
            <a:avLst>
              <a:gd name="adj" fmla="val 8696"/>
            </a:avLst>
          </a:prstGeom>
          <a:solidFill>
            <a:srgbClr val="778495">
              <a:lumMod val="20000"/>
              <a:lumOff val="80000"/>
            </a:srgbClr>
          </a:solidFill>
          <a:ln w="12700" cap="flat" cmpd="sng" algn="ctr">
            <a:noFill/>
            <a:prstDash val="solid"/>
            <a:miter lim="800000"/>
          </a:ln>
          <a:effectLst/>
        </p:spPr>
        <p:txBody>
          <a:bodyPr rtlCol="0" anchor="ctr"/>
          <a:p>
            <a:pPr algn="ctr"/>
            <a:endParaRPr lang="zh-CN" altLang="en-US">
              <a:solidFill>
                <a:srgbClr val="FFFFFF"/>
              </a:solidFill>
              <a:latin typeface="思源黑体 CN Regular" charset="0"/>
              <a:ea typeface="思源黑体 CN Regular" charset="0"/>
            </a:endParaRPr>
          </a:p>
        </p:txBody>
      </p:sp>
      <p:grpSp>
        <p:nvGrpSpPr>
          <p:cNvPr id="55" name="组合 54"/>
          <p:cNvGrpSpPr/>
          <p:nvPr/>
        </p:nvGrpSpPr>
        <p:grpSpPr>
          <a:xfrm>
            <a:off x="498475" y="189865"/>
            <a:ext cx="9282430" cy="730885"/>
            <a:chOff x="1128" y="719"/>
            <a:chExt cx="14618" cy="1151"/>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3670" cy="1151"/>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实验耗材与试剂</a:t>
              </a:r>
              <a:r>
                <a:rPr lang="en-US" altLang="zh-CN"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高频消耗型基础支撑环节</a:t>
              </a:r>
              <a:endParaRPr lang="en-US" altLang="zh-CN"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3" name="椭圆 2"/>
          <p:cNvSpPr/>
          <p:nvPr/>
        </p:nvSpPr>
        <p:spPr>
          <a:xfrm>
            <a:off x="3448943" y="1586368"/>
            <a:ext cx="3645654" cy="3645654"/>
          </a:xfrm>
          <a:prstGeom prst="ellipse">
            <a:avLst/>
          </a:prstGeom>
          <a:noFill/>
          <a:ln w="28575">
            <a:gradFill>
              <a:gsLst>
                <a:gs pos="0">
                  <a:srgbClr val="125C99"/>
                </a:gs>
                <a:gs pos="32000">
                  <a:srgbClr val="1A72A5"/>
                </a:gs>
                <a:gs pos="63000">
                  <a:srgbClr val="22ACDA"/>
                </a:gs>
                <a:gs pos="100000">
                  <a:srgbClr val="1A72A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chemeClr val="tx1"/>
              </a:solidFill>
              <a:latin typeface="微软雅黑" panose="020B0503020204020204" charset="-122"/>
              <a:ea typeface="微软雅黑" panose="020B0503020204020204" charset="-122"/>
            </a:endParaRPr>
          </a:p>
        </p:txBody>
      </p:sp>
      <p:grpSp>
        <p:nvGrpSpPr>
          <p:cNvPr id="17" name="组合 16"/>
          <p:cNvGrpSpPr/>
          <p:nvPr/>
        </p:nvGrpSpPr>
        <p:grpSpPr>
          <a:xfrm>
            <a:off x="3031957" y="1601798"/>
            <a:ext cx="1250957" cy="3433451"/>
            <a:chOff x="3856187" y="1851353"/>
            <a:chExt cx="1250957" cy="3433451"/>
          </a:xfrm>
        </p:grpSpPr>
        <p:grpSp>
          <p:nvGrpSpPr>
            <p:cNvPr id="10" name="组合 9"/>
            <p:cNvGrpSpPr/>
            <p:nvPr/>
          </p:nvGrpSpPr>
          <p:grpSpPr>
            <a:xfrm>
              <a:off x="4273173" y="1851353"/>
              <a:ext cx="833971" cy="833971"/>
              <a:chOff x="4273173" y="2048126"/>
              <a:chExt cx="833971" cy="833971"/>
            </a:xfrm>
          </p:grpSpPr>
          <p:sp useBgFill="1">
            <p:nvSpPr>
              <p:cNvPr id="8" name="椭圆 7"/>
              <p:cNvSpPr/>
              <p:nvPr/>
            </p:nvSpPr>
            <p:spPr>
              <a:xfrm>
                <a:off x="4273173" y="2048126"/>
                <a:ext cx="833971" cy="833971"/>
              </a:xfrm>
              <a:prstGeom prst="ellipse">
                <a:avLst/>
              </a:prstGeom>
              <a:ln w="28575">
                <a:gradFill>
                  <a:gsLst>
                    <a:gs pos="0">
                      <a:srgbClr val="125C99"/>
                    </a:gs>
                    <a:gs pos="32000">
                      <a:srgbClr val="1A72A5"/>
                    </a:gs>
                    <a:gs pos="63000">
                      <a:srgbClr val="22ACDA"/>
                    </a:gs>
                    <a:gs pos="100000">
                      <a:srgbClr val="1A72A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chemeClr val="tx1"/>
                  </a:solidFill>
                  <a:latin typeface="微软雅黑" panose="020B0503020204020204" charset="-122"/>
                  <a:ea typeface="微软雅黑" panose="020B0503020204020204" charset="-122"/>
                </a:endParaRPr>
              </a:p>
            </p:txBody>
          </p:sp>
          <p:sp useBgFill="1">
            <p:nvSpPr>
              <p:cNvPr id="4" name="椭圆 3"/>
              <p:cNvSpPr/>
              <p:nvPr/>
            </p:nvSpPr>
            <p:spPr>
              <a:xfrm>
                <a:off x="4367032" y="2141985"/>
                <a:ext cx="646253" cy="646253"/>
              </a:xfrm>
              <a:prstGeom prst="ellipse">
                <a:avLst/>
              </a:prstGeom>
              <a:ln w="28575">
                <a:gradFill>
                  <a:gsLst>
                    <a:gs pos="0">
                      <a:srgbClr val="125C99"/>
                    </a:gs>
                    <a:gs pos="32000">
                      <a:srgbClr val="1A72A5"/>
                    </a:gs>
                    <a:gs pos="63000">
                      <a:srgbClr val="22ACDA"/>
                    </a:gs>
                    <a:gs pos="100000">
                      <a:srgbClr val="1A72A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chemeClr val="tx1"/>
                  </a:solidFill>
                  <a:latin typeface="微软雅黑" panose="020B0503020204020204" charset="-122"/>
                  <a:ea typeface="微软雅黑" panose="020B0503020204020204" charset="-122"/>
                </a:endParaRPr>
              </a:p>
            </p:txBody>
          </p:sp>
        </p:grpSp>
        <p:grpSp>
          <p:nvGrpSpPr>
            <p:cNvPr id="11" name="组合 10"/>
            <p:cNvGrpSpPr/>
            <p:nvPr/>
          </p:nvGrpSpPr>
          <p:grpSpPr>
            <a:xfrm>
              <a:off x="3856187" y="3151093"/>
              <a:ext cx="833971" cy="833971"/>
              <a:chOff x="4273173" y="2048126"/>
              <a:chExt cx="833971" cy="833971"/>
            </a:xfrm>
          </p:grpSpPr>
          <p:sp useBgFill="1">
            <p:nvSpPr>
              <p:cNvPr id="12" name="椭圆 11"/>
              <p:cNvSpPr/>
              <p:nvPr/>
            </p:nvSpPr>
            <p:spPr>
              <a:xfrm>
                <a:off x="4273173" y="2048126"/>
                <a:ext cx="833971" cy="833971"/>
              </a:xfrm>
              <a:prstGeom prst="ellipse">
                <a:avLst/>
              </a:prstGeom>
              <a:ln w="28575">
                <a:gradFill>
                  <a:gsLst>
                    <a:gs pos="0">
                      <a:srgbClr val="125C99"/>
                    </a:gs>
                    <a:gs pos="32000">
                      <a:srgbClr val="1A72A5"/>
                    </a:gs>
                    <a:gs pos="63000">
                      <a:srgbClr val="22ACDA"/>
                    </a:gs>
                    <a:gs pos="100000">
                      <a:srgbClr val="1A72A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chemeClr val="tx1"/>
                  </a:solidFill>
                  <a:latin typeface="微软雅黑" panose="020B0503020204020204" charset="-122"/>
                  <a:ea typeface="微软雅黑" panose="020B0503020204020204" charset="-122"/>
                </a:endParaRPr>
              </a:p>
            </p:txBody>
          </p:sp>
          <p:sp useBgFill="1">
            <p:nvSpPr>
              <p:cNvPr id="13" name="椭圆 12"/>
              <p:cNvSpPr/>
              <p:nvPr/>
            </p:nvSpPr>
            <p:spPr>
              <a:xfrm>
                <a:off x="4367032" y="2141985"/>
                <a:ext cx="646253" cy="646253"/>
              </a:xfrm>
              <a:prstGeom prst="ellipse">
                <a:avLst/>
              </a:prstGeom>
              <a:ln w="28575">
                <a:gradFill>
                  <a:gsLst>
                    <a:gs pos="0">
                      <a:srgbClr val="125C99"/>
                    </a:gs>
                    <a:gs pos="32000">
                      <a:srgbClr val="1A72A5"/>
                    </a:gs>
                    <a:gs pos="63000">
                      <a:srgbClr val="22ACDA"/>
                    </a:gs>
                    <a:gs pos="100000">
                      <a:srgbClr val="1A72A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chemeClr val="tx1"/>
                  </a:solidFill>
                  <a:latin typeface="微软雅黑" panose="020B0503020204020204" charset="-122"/>
                  <a:ea typeface="微软雅黑" panose="020B0503020204020204" charset="-122"/>
                </a:endParaRPr>
              </a:p>
            </p:txBody>
          </p:sp>
        </p:grpSp>
        <p:grpSp>
          <p:nvGrpSpPr>
            <p:cNvPr id="14" name="组合 13"/>
            <p:cNvGrpSpPr/>
            <p:nvPr/>
          </p:nvGrpSpPr>
          <p:grpSpPr>
            <a:xfrm>
              <a:off x="4273173" y="4450833"/>
              <a:ext cx="833971" cy="833971"/>
              <a:chOff x="4273173" y="2048126"/>
              <a:chExt cx="833971" cy="833971"/>
            </a:xfrm>
          </p:grpSpPr>
          <p:sp useBgFill="1">
            <p:nvSpPr>
              <p:cNvPr id="15" name="椭圆 14"/>
              <p:cNvSpPr/>
              <p:nvPr/>
            </p:nvSpPr>
            <p:spPr>
              <a:xfrm>
                <a:off x="4273173" y="2048126"/>
                <a:ext cx="833971" cy="833971"/>
              </a:xfrm>
              <a:prstGeom prst="ellipse">
                <a:avLst/>
              </a:prstGeom>
              <a:ln w="28575">
                <a:gradFill>
                  <a:gsLst>
                    <a:gs pos="0">
                      <a:srgbClr val="125C99"/>
                    </a:gs>
                    <a:gs pos="32000">
                      <a:srgbClr val="1A72A5"/>
                    </a:gs>
                    <a:gs pos="63000">
                      <a:srgbClr val="22ACDA"/>
                    </a:gs>
                    <a:gs pos="100000">
                      <a:srgbClr val="1A72A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chemeClr val="tx1"/>
                  </a:solidFill>
                  <a:latin typeface="微软雅黑" panose="020B0503020204020204" charset="-122"/>
                  <a:ea typeface="微软雅黑" panose="020B0503020204020204" charset="-122"/>
                </a:endParaRPr>
              </a:p>
            </p:txBody>
          </p:sp>
          <p:sp useBgFill="1">
            <p:nvSpPr>
              <p:cNvPr id="16" name="椭圆 15"/>
              <p:cNvSpPr/>
              <p:nvPr/>
            </p:nvSpPr>
            <p:spPr>
              <a:xfrm>
                <a:off x="4367032" y="2141985"/>
                <a:ext cx="646253" cy="646253"/>
              </a:xfrm>
              <a:prstGeom prst="ellipse">
                <a:avLst/>
              </a:prstGeom>
              <a:ln w="28575">
                <a:gradFill>
                  <a:gsLst>
                    <a:gs pos="0">
                      <a:srgbClr val="125C99"/>
                    </a:gs>
                    <a:gs pos="32000">
                      <a:srgbClr val="1A72A5"/>
                    </a:gs>
                    <a:gs pos="63000">
                      <a:srgbClr val="22ACDA"/>
                    </a:gs>
                    <a:gs pos="100000">
                      <a:srgbClr val="1A72A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chemeClr val="tx1"/>
                  </a:solidFill>
                  <a:latin typeface="微软雅黑" panose="020B0503020204020204" charset="-122"/>
                  <a:ea typeface="微软雅黑" panose="020B0503020204020204" charset="-122"/>
                </a:endParaRPr>
              </a:p>
            </p:txBody>
          </p:sp>
        </p:grpSp>
      </p:grpSp>
      <p:grpSp>
        <p:nvGrpSpPr>
          <p:cNvPr id="18" name="组合 17"/>
          <p:cNvGrpSpPr/>
          <p:nvPr/>
        </p:nvGrpSpPr>
        <p:grpSpPr>
          <a:xfrm flipH="1">
            <a:off x="6214326" y="1601798"/>
            <a:ext cx="1209682" cy="2099421"/>
            <a:chOff x="3897462" y="1851353"/>
            <a:chExt cx="1209682" cy="2099421"/>
          </a:xfrm>
        </p:grpSpPr>
        <p:grpSp>
          <p:nvGrpSpPr>
            <p:cNvPr id="19" name="组合 18"/>
            <p:cNvGrpSpPr/>
            <p:nvPr/>
          </p:nvGrpSpPr>
          <p:grpSpPr>
            <a:xfrm>
              <a:off x="4273173" y="1851353"/>
              <a:ext cx="833971" cy="833971"/>
              <a:chOff x="4273173" y="2048126"/>
              <a:chExt cx="833971" cy="833971"/>
            </a:xfrm>
          </p:grpSpPr>
          <p:sp useBgFill="1">
            <p:nvSpPr>
              <p:cNvPr id="26" name="椭圆 25"/>
              <p:cNvSpPr/>
              <p:nvPr/>
            </p:nvSpPr>
            <p:spPr>
              <a:xfrm>
                <a:off x="4273173" y="2048126"/>
                <a:ext cx="833971" cy="833971"/>
              </a:xfrm>
              <a:prstGeom prst="ellipse">
                <a:avLst/>
              </a:prstGeom>
              <a:ln w="28575">
                <a:gradFill>
                  <a:gsLst>
                    <a:gs pos="0">
                      <a:srgbClr val="125C99"/>
                    </a:gs>
                    <a:gs pos="32000">
                      <a:srgbClr val="1A72A5"/>
                    </a:gs>
                    <a:gs pos="63000">
                      <a:srgbClr val="22ACDA"/>
                    </a:gs>
                    <a:gs pos="100000">
                      <a:srgbClr val="1A72A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chemeClr val="tx1"/>
                  </a:solidFill>
                  <a:latin typeface="微软雅黑" panose="020B0503020204020204" charset="-122"/>
                  <a:ea typeface="微软雅黑" panose="020B0503020204020204" charset="-122"/>
                </a:endParaRPr>
              </a:p>
            </p:txBody>
          </p:sp>
          <p:sp useBgFill="1">
            <p:nvSpPr>
              <p:cNvPr id="27" name="椭圆 26"/>
              <p:cNvSpPr/>
              <p:nvPr/>
            </p:nvSpPr>
            <p:spPr>
              <a:xfrm>
                <a:off x="4367032" y="2141985"/>
                <a:ext cx="646253" cy="646253"/>
              </a:xfrm>
              <a:prstGeom prst="ellipse">
                <a:avLst/>
              </a:prstGeom>
              <a:ln w="28575">
                <a:gradFill>
                  <a:gsLst>
                    <a:gs pos="0">
                      <a:srgbClr val="125C99"/>
                    </a:gs>
                    <a:gs pos="32000">
                      <a:srgbClr val="1A72A5"/>
                    </a:gs>
                    <a:gs pos="63000">
                      <a:srgbClr val="22ACDA"/>
                    </a:gs>
                    <a:gs pos="100000">
                      <a:srgbClr val="1A72A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chemeClr val="tx1"/>
                  </a:solidFill>
                  <a:latin typeface="微软雅黑" panose="020B0503020204020204" charset="-122"/>
                  <a:ea typeface="微软雅黑" panose="020B0503020204020204" charset="-122"/>
                </a:endParaRPr>
              </a:p>
            </p:txBody>
          </p:sp>
        </p:grpSp>
        <p:grpSp>
          <p:nvGrpSpPr>
            <p:cNvPr id="20" name="组合 19"/>
            <p:cNvGrpSpPr/>
            <p:nvPr/>
          </p:nvGrpSpPr>
          <p:grpSpPr>
            <a:xfrm>
              <a:off x="3897462" y="3116803"/>
              <a:ext cx="833971" cy="833971"/>
              <a:chOff x="4314448" y="2013836"/>
              <a:chExt cx="833971" cy="833971"/>
            </a:xfrm>
          </p:grpSpPr>
          <p:sp useBgFill="1">
            <p:nvSpPr>
              <p:cNvPr id="24" name="椭圆 23"/>
              <p:cNvSpPr/>
              <p:nvPr/>
            </p:nvSpPr>
            <p:spPr>
              <a:xfrm>
                <a:off x="4314448" y="2013836"/>
                <a:ext cx="833971" cy="833971"/>
              </a:xfrm>
              <a:prstGeom prst="ellipse">
                <a:avLst/>
              </a:prstGeom>
              <a:ln w="28575">
                <a:gradFill>
                  <a:gsLst>
                    <a:gs pos="0">
                      <a:srgbClr val="125C99"/>
                    </a:gs>
                    <a:gs pos="32000">
                      <a:srgbClr val="1A72A5"/>
                    </a:gs>
                    <a:gs pos="63000">
                      <a:srgbClr val="22ACDA"/>
                    </a:gs>
                    <a:gs pos="100000">
                      <a:srgbClr val="1A72A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chemeClr val="tx1"/>
                  </a:solidFill>
                  <a:latin typeface="微软雅黑" panose="020B0503020204020204" charset="-122"/>
                  <a:ea typeface="微软雅黑" panose="020B0503020204020204" charset="-122"/>
                </a:endParaRPr>
              </a:p>
            </p:txBody>
          </p:sp>
          <p:sp useBgFill="1">
            <p:nvSpPr>
              <p:cNvPr id="25" name="椭圆 24"/>
              <p:cNvSpPr/>
              <p:nvPr/>
            </p:nvSpPr>
            <p:spPr>
              <a:xfrm>
                <a:off x="4410847" y="2107060"/>
                <a:ext cx="646253" cy="646253"/>
              </a:xfrm>
              <a:prstGeom prst="ellipse">
                <a:avLst/>
              </a:prstGeom>
              <a:ln w="28575">
                <a:gradFill>
                  <a:gsLst>
                    <a:gs pos="0">
                      <a:srgbClr val="125C99"/>
                    </a:gs>
                    <a:gs pos="32000">
                      <a:srgbClr val="1A72A5"/>
                    </a:gs>
                    <a:gs pos="63000">
                      <a:srgbClr val="22ACDA"/>
                    </a:gs>
                    <a:gs pos="100000">
                      <a:srgbClr val="1A72A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chemeClr val="tx1"/>
                  </a:solidFill>
                  <a:latin typeface="微软雅黑" panose="020B0503020204020204" charset="-122"/>
                  <a:ea typeface="微软雅黑" panose="020B0503020204020204" charset="-122"/>
                </a:endParaRPr>
              </a:p>
            </p:txBody>
          </p:sp>
        </p:grpSp>
      </p:grpSp>
      <p:sp>
        <p:nvSpPr>
          <p:cNvPr id="28" name="文本框 27"/>
          <p:cNvSpPr txBox="1"/>
          <p:nvPr/>
        </p:nvSpPr>
        <p:spPr>
          <a:xfrm>
            <a:off x="3517667" y="1510913"/>
            <a:ext cx="525598" cy="830997"/>
          </a:xfrm>
          <a:prstGeom prst="rect">
            <a:avLst/>
          </a:prstGeom>
          <a:noFill/>
        </p:spPr>
        <p:txBody>
          <a:bodyPr wrap="square" rtlCol="0">
            <a:spAutoFit/>
          </a:bodyPr>
          <a:p>
            <a:pPr algn="r"/>
            <a:r>
              <a:rPr lang="en-US" altLang="zh-CN" sz="4800" i="1" dirty="0" smtClean="0">
                <a:ln>
                  <a:solidFill>
                    <a:srgbClr val="1A72A5"/>
                  </a:solidFill>
                </a:ln>
                <a:solidFill>
                  <a:schemeClr val="bg1"/>
                </a:solidFill>
                <a:effectLst>
                  <a:outerShdw blurRad="50800" dist="38100" dir="2700000" algn="tl" rotWithShape="0">
                    <a:prstClr val="black">
                      <a:alpha val="40000"/>
                    </a:prstClr>
                  </a:outerShdw>
                </a:effectLst>
                <a:latin typeface="Arial Black" panose="020B0A04020102020204" pitchFamily="34" charset="0"/>
                <a:ea typeface="思源黑体 CN Medium" panose="020B0600000000000000" pitchFamily="34" charset="-122"/>
              </a:rPr>
              <a:t>1</a:t>
            </a:r>
            <a:endParaRPr lang="zh-CN" altLang="en-US" sz="4800" i="1" dirty="0">
              <a:ln>
                <a:solidFill>
                  <a:srgbClr val="1A72A5"/>
                </a:solidFill>
              </a:ln>
              <a:solidFill>
                <a:schemeClr val="bg1"/>
              </a:solidFill>
              <a:effectLst>
                <a:outerShdw blurRad="50800" dist="38100" dir="2700000" algn="tl" rotWithShape="0">
                  <a:prstClr val="black">
                    <a:alpha val="40000"/>
                  </a:prstClr>
                </a:outerShdw>
              </a:effectLst>
              <a:latin typeface="Arial Black" panose="020B0A04020102020204" pitchFamily="34" charset="0"/>
              <a:ea typeface="思源黑体 CN Medium" panose="020B0600000000000000" pitchFamily="34" charset="-122"/>
            </a:endParaRPr>
          </a:p>
        </p:txBody>
      </p:sp>
      <p:sp>
        <p:nvSpPr>
          <p:cNvPr id="29" name="文本框 28"/>
          <p:cNvSpPr txBox="1"/>
          <p:nvPr/>
        </p:nvSpPr>
        <p:spPr>
          <a:xfrm>
            <a:off x="3102666" y="2803252"/>
            <a:ext cx="525598" cy="830997"/>
          </a:xfrm>
          <a:prstGeom prst="rect">
            <a:avLst/>
          </a:prstGeom>
          <a:noFill/>
        </p:spPr>
        <p:txBody>
          <a:bodyPr wrap="square" rtlCol="0">
            <a:spAutoFit/>
          </a:bodyPr>
          <a:p>
            <a:pPr algn="r"/>
            <a:r>
              <a:rPr lang="en-US" altLang="zh-CN" sz="4800" i="1" dirty="0" smtClean="0">
                <a:ln>
                  <a:solidFill>
                    <a:srgbClr val="1A72A5"/>
                  </a:solidFill>
                </a:ln>
                <a:solidFill>
                  <a:schemeClr val="bg1"/>
                </a:solidFill>
                <a:effectLst>
                  <a:outerShdw blurRad="50800" dist="38100" dir="2700000" algn="tl" rotWithShape="0">
                    <a:prstClr val="black">
                      <a:alpha val="40000"/>
                    </a:prstClr>
                  </a:outerShdw>
                </a:effectLst>
                <a:latin typeface="Arial Black" panose="020B0A04020102020204" pitchFamily="34" charset="0"/>
                <a:ea typeface="思源黑体 CN Medium" panose="020B0600000000000000" pitchFamily="34" charset="-122"/>
              </a:rPr>
              <a:t>2</a:t>
            </a:r>
            <a:endParaRPr lang="zh-CN" altLang="en-US" sz="4800" i="1" dirty="0">
              <a:ln>
                <a:solidFill>
                  <a:srgbClr val="1A72A5"/>
                </a:solidFill>
              </a:ln>
              <a:solidFill>
                <a:schemeClr val="bg1"/>
              </a:solidFill>
              <a:effectLst>
                <a:outerShdw blurRad="50800" dist="38100" dir="2700000" algn="tl" rotWithShape="0">
                  <a:prstClr val="black">
                    <a:alpha val="40000"/>
                  </a:prstClr>
                </a:outerShdw>
              </a:effectLst>
              <a:latin typeface="Arial Black" panose="020B0A04020102020204" pitchFamily="34" charset="0"/>
              <a:ea typeface="思源黑体 CN Medium" panose="020B0600000000000000" pitchFamily="34" charset="-122"/>
            </a:endParaRPr>
          </a:p>
        </p:txBody>
      </p:sp>
      <p:sp>
        <p:nvSpPr>
          <p:cNvPr id="30" name="文本框 29"/>
          <p:cNvSpPr txBox="1"/>
          <p:nvPr/>
        </p:nvSpPr>
        <p:spPr>
          <a:xfrm>
            <a:off x="3531227" y="4148996"/>
            <a:ext cx="525598" cy="830997"/>
          </a:xfrm>
          <a:prstGeom prst="rect">
            <a:avLst/>
          </a:prstGeom>
          <a:noFill/>
        </p:spPr>
        <p:txBody>
          <a:bodyPr wrap="square" rtlCol="0">
            <a:spAutoFit/>
          </a:bodyPr>
          <a:p>
            <a:pPr algn="r"/>
            <a:r>
              <a:rPr lang="en-US" altLang="zh-CN" sz="4800" i="1" dirty="0" smtClean="0">
                <a:ln>
                  <a:solidFill>
                    <a:srgbClr val="1A72A5"/>
                  </a:solidFill>
                </a:ln>
                <a:solidFill>
                  <a:schemeClr val="bg1"/>
                </a:solidFill>
                <a:effectLst>
                  <a:outerShdw blurRad="50800" dist="38100" dir="2700000" algn="tl" rotWithShape="0">
                    <a:prstClr val="black">
                      <a:alpha val="40000"/>
                    </a:prstClr>
                  </a:outerShdw>
                </a:effectLst>
                <a:latin typeface="Arial Black" panose="020B0A04020102020204" pitchFamily="34" charset="0"/>
                <a:ea typeface="思源黑体 CN Medium" panose="020B0600000000000000" pitchFamily="34" charset="-122"/>
              </a:rPr>
              <a:t>3</a:t>
            </a:r>
            <a:endParaRPr lang="zh-CN" altLang="en-US" sz="4800" i="1" dirty="0">
              <a:ln>
                <a:solidFill>
                  <a:srgbClr val="1A72A5"/>
                </a:solidFill>
              </a:ln>
              <a:solidFill>
                <a:schemeClr val="bg1"/>
              </a:solidFill>
              <a:effectLst>
                <a:outerShdw blurRad="50800" dist="38100" dir="2700000" algn="tl" rotWithShape="0">
                  <a:prstClr val="black">
                    <a:alpha val="40000"/>
                  </a:prstClr>
                </a:outerShdw>
              </a:effectLst>
              <a:latin typeface="Arial Black" panose="020B0A04020102020204" pitchFamily="34" charset="0"/>
              <a:ea typeface="思源黑体 CN Medium" panose="020B0600000000000000" pitchFamily="34" charset="-122"/>
            </a:endParaRPr>
          </a:p>
        </p:txBody>
      </p:sp>
      <p:sp>
        <p:nvSpPr>
          <p:cNvPr id="31" name="文本框 30"/>
          <p:cNvSpPr txBox="1"/>
          <p:nvPr/>
        </p:nvSpPr>
        <p:spPr>
          <a:xfrm>
            <a:off x="6345362" y="1561068"/>
            <a:ext cx="525598" cy="830997"/>
          </a:xfrm>
          <a:prstGeom prst="rect">
            <a:avLst/>
          </a:prstGeom>
          <a:noFill/>
        </p:spPr>
        <p:txBody>
          <a:bodyPr wrap="square" rtlCol="0">
            <a:spAutoFit/>
          </a:bodyPr>
          <a:p>
            <a:pPr algn="r"/>
            <a:r>
              <a:rPr lang="en-US" altLang="zh-CN" sz="4800" i="1" dirty="0" smtClean="0">
                <a:ln>
                  <a:solidFill>
                    <a:srgbClr val="1A72A5"/>
                  </a:solidFill>
                </a:ln>
                <a:solidFill>
                  <a:schemeClr val="bg1"/>
                </a:solidFill>
                <a:effectLst>
                  <a:outerShdw blurRad="50800" dist="38100" dir="2700000" algn="tl" rotWithShape="0">
                    <a:prstClr val="black">
                      <a:alpha val="40000"/>
                    </a:prstClr>
                  </a:outerShdw>
                </a:effectLst>
                <a:latin typeface="Arial Black" panose="020B0A04020102020204" pitchFamily="34" charset="0"/>
                <a:ea typeface="思源黑体 CN Medium" panose="020B0600000000000000" pitchFamily="34" charset="-122"/>
              </a:rPr>
              <a:t>4</a:t>
            </a:r>
            <a:endParaRPr lang="zh-CN" altLang="en-US" sz="4800" i="1" dirty="0">
              <a:ln>
                <a:solidFill>
                  <a:srgbClr val="1A72A5"/>
                </a:solidFill>
              </a:ln>
              <a:solidFill>
                <a:schemeClr val="bg1"/>
              </a:solidFill>
              <a:effectLst>
                <a:outerShdw blurRad="50800" dist="38100" dir="2700000" algn="tl" rotWithShape="0">
                  <a:prstClr val="black">
                    <a:alpha val="40000"/>
                  </a:prstClr>
                </a:outerShdw>
              </a:effectLst>
              <a:latin typeface="Arial Black" panose="020B0A04020102020204" pitchFamily="34" charset="0"/>
              <a:ea typeface="思源黑体 CN Medium" panose="020B0600000000000000" pitchFamily="34" charset="-122"/>
            </a:endParaRPr>
          </a:p>
        </p:txBody>
      </p:sp>
      <p:sp>
        <p:nvSpPr>
          <p:cNvPr id="32" name="文本框 31"/>
          <p:cNvSpPr txBox="1"/>
          <p:nvPr/>
        </p:nvSpPr>
        <p:spPr>
          <a:xfrm>
            <a:off x="6677458" y="2825693"/>
            <a:ext cx="525598" cy="830997"/>
          </a:xfrm>
          <a:prstGeom prst="rect">
            <a:avLst/>
          </a:prstGeom>
          <a:noFill/>
        </p:spPr>
        <p:txBody>
          <a:bodyPr wrap="square" rtlCol="0">
            <a:spAutoFit/>
          </a:bodyPr>
          <a:p>
            <a:pPr algn="r"/>
            <a:r>
              <a:rPr lang="en-US" altLang="zh-CN" sz="4800" i="1" dirty="0" smtClean="0">
                <a:ln>
                  <a:solidFill>
                    <a:srgbClr val="1A72A5"/>
                  </a:solidFill>
                </a:ln>
                <a:solidFill>
                  <a:schemeClr val="bg1"/>
                </a:solidFill>
                <a:effectLst>
                  <a:outerShdw blurRad="50800" dist="38100" dir="2700000" algn="tl" rotWithShape="0">
                    <a:prstClr val="black">
                      <a:alpha val="40000"/>
                    </a:prstClr>
                  </a:outerShdw>
                </a:effectLst>
                <a:latin typeface="Arial Black" panose="020B0A04020102020204" pitchFamily="34" charset="0"/>
                <a:ea typeface="思源黑体 CN Medium" panose="020B0600000000000000" pitchFamily="34" charset="-122"/>
              </a:rPr>
              <a:t>5</a:t>
            </a:r>
            <a:endParaRPr lang="zh-CN" altLang="en-US" sz="4800" i="1" dirty="0">
              <a:ln>
                <a:solidFill>
                  <a:srgbClr val="1A72A5"/>
                </a:solidFill>
              </a:ln>
              <a:solidFill>
                <a:schemeClr val="bg1"/>
              </a:solidFill>
              <a:effectLst>
                <a:outerShdw blurRad="50800" dist="38100" dir="2700000" algn="tl" rotWithShape="0">
                  <a:prstClr val="black">
                    <a:alpha val="40000"/>
                  </a:prstClr>
                </a:outerShdw>
              </a:effectLst>
              <a:latin typeface="Arial Black" panose="020B0A04020102020204" pitchFamily="34" charset="0"/>
              <a:ea typeface="思源黑体 CN Medium" panose="020B0600000000000000" pitchFamily="34" charset="-122"/>
            </a:endParaRPr>
          </a:p>
        </p:txBody>
      </p:sp>
      <p:sp>
        <p:nvSpPr>
          <p:cNvPr id="40" name="椭圆 39"/>
          <p:cNvSpPr/>
          <p:nvPr/>
        </p:nvSpPr>
        <p:spPr>
          <a:xfrm>
            <a:off x="4092951" y="2230376"/>
            <a:ext cx="2357639" cy="2357639"/>
          </a:xfrm>
          <a:prstGeom prst="ellipse">
            <a:avLst/>
          </a:prstGeom>
          <a:noFill/>
          <a:ln w="28575">
            <a:gradFill>
              <a:gsLst>
                <a:gs pos="0">
                  <a:srgbClr val="125C99"/>
                </a:gs>
                <a:gs pos="32000">
                  <a:srgbClr val="1A72A5"/>
                </a:gs>
                <a:gs pos="63000">
                  <a:srgbClr val="22ACDA"/>
                </a:gs>
                <a:gs pos="100000">
                  <a:srgbClr val="1A72A5"/>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2000" dirty="0">
              <a:solidFill>
                <a:schemeClr val="tx1"/>
              </a:solidFill>
              <a:latin typeface="微软雅黑" panose="020B0503020204020204" charset="-122"/>
              <a:ea typeface="微软雅黑" panose="020B0503020204020204" charset="-122"/>
            </a:endParaRPr>
          </a:p>
        </p:txBody>
      </p:sp>
      <p:sp>
        <p:nvSpPr>
          <p:cNvPr id="41" name="矩形 40"/>
          <p:cNvSpPr/>
          <p:nvPr/>
        </p:nvSpPr>
        <p:spPr>
          <a:xfrm>
            <a:off x="4721277" y="2591418"/>
            <a:ext cx="1198880" cy="398780"/>
          </a:xfrm>
          <a:prstGeom prst="rect">
            <a:avLst/>
          </a:prstGeom>
        </p:spPr>
        <p:txBody>
          <a:bodyPr wrap="none">
            <a:spAutoFit/>
          </a:bodyPr>
          <a:p>
            <a:pPr algn="l"/>
            <a:r>
              <a:rPr lang="zh-CN" altLang="en-US" sz="2000" dirty="0" smtClean="0">
                <a:effectLst>
                  <a:outerShdw blurRad="38100" dist="38100" dir="2700000" algn="tl">
                    <a:srgbClr val="000000">
                      <a:alpha val="43137"/>
                    </a:srgbClr>
                  </a:outerShdw>
                </a:effectLst>
                <a:latin typeface="微软雅黑" panose="020B0503020204020204" charset="-122"/>
                <a:ea typeface="微软雅黑" panose="020B0503020204020204" charset="-122"/>
              </a:rPr>
              <a:t>产业特征</a:t>
            </a:r>
            <a:endParaRPr lang="zh-CN" altLang="en-US" sz="2000" dirty="0" smtClean="0">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 name="文本框 5"/>
          <p:cNvSpPr txBox="1"/>
          <p:nvPr/>
        </p:nvSpPr>
        <p:spPr>
          <a:xfrm>
            <a:off x="760476" y="954831"/>
            <a:ext cx="2476642" cy="398780"/>
          </a:xfrm>
          <a:prstGeom prst="rect">
            <a:avLst/>
          </a:prstGeom>
          <a:noFill/>
        </p:spPr>
        <p:txBody>
          <a:bodyPr wrap="square" rtlCol="0">
            <a:spAutoFit/>
          </a:bodyPr>
          <a:p>
            <a:r>
              <a:rPr lang="zh-CN" altLang="en-US" sz="2000" dirty="0">
                <a:effectLst>
                  <a:outerShdw blurRad="38100" dist="38100" dir="2700000" algn="tl">
                    <a:srgbClr val="000000">
                      <a:alpha val="43137"/>
                    </a:srgbClr>
                  </a:outerShdw>
                </a:effectLst>
                <a:latin typeface="微软雅黑" panose="020B0503020204020204" charset="-122"/>
                <a:ea typeface="微软雅黑" panose="020B0503020204020204" charset="-122"/>
              </a:rPr>
              <a:t>培养皿</a:t>
            </a:r>
            <a:endParaRPr lang="zh-CN" altLang="en-US" sz="2000" dirty="0">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9" name="文本框 2"/>
          <p:cNvSpPr txBox="1"/>
          <p:nvPr/>
        </p:nvSpPr>
        <p:spPr>
          <a:xfrm>
            <a:off x="1647190" y="955040"/>
            <a:ext cx="1854200" cy="1630045"/>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细胞培养</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微生物实验</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生物药研发</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285750" indent="-285750" algn="ctr">
              <a:lnSpc>
                <a:spcPct val="100000"/>
              </a:lnSpc>
              <a:buFont typeface="Wingdings" panose="05000000000000000000" charset="0"/>
              <a:buChar char=""/>
            </a:pPr>
            <a:r>
              <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实验室基础耗材，需求稳定</a:t>
            </a:r>
            <a:endPar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33" name="文本框 32"/>
          <p:cNvSpPr txBox="1"/>
          <p:nvPr/>
        </p:nvSpPr>
        <p:spPr>
          <a:xfrm>
            <a:off x="397891" y="2595036"/>
            <a:ext cx="2476642" cy="398780"/>
          </a:xfrm>
          <a:prstGeom prst="rect">
            <a:avLst/>
          </a:prstGeom>
          <a:noFill/>
        </p:spPr>
        <p:txBody>
          <a:bodyPr wrap="square" rtlCol="0">
            <a:spAutoFit/>
          </a:bodyPr>
          <a:p>
            <a:r>
              <a:rPr lang="zh-CN" altLang="en-US" sz="2000" dirty="0">
                <a:effectLst>
                  <a:outerShdw blurRad="38100" dist="38100" dir="2700000" algn="tl">
                    <a:srgbClr val="000000">
                      <a:alpha val="43137"/>
                    </a:srgbClr>
                  </a:outerShdw>
                </a:effectLst>
                <a:latin typeface="微软雅黑" panose="020B0503020204020204" charset="-122"/>
                <a:ea typeface="微软雅黑" panose="020B0503020204020204" charset="-122"/>
              </a:rPr>
              <a:t>移液枪头</a:t>
            </a:r>
            <a:endParaRPr lang="zh-CN" altLang="en-US" sz="2000" dirty="0">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2" name="文本框 2"/>
          <p:cNvSpPr txBox="1"/>
          <p:nvPr/>
        </p:nvSpPr>
        <p:spPr>
          <a:xfrm>
            <a:off x="1504950" y="2595245"/>
            <a:ext cx="1854200" cy="1845310"/>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PCR实验</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样本处理</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分子诊断</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285750" indent="-285750" algn="l">
              <a:lnSpc>
                <a:spcPct val="100000"/>
              </a:lnSpc>
              <a:buFont typeface="Wingdings" panose="05000000000000000000" charset="0"/>
              <a:buChar char=""/>
            </a:pPr>
            <a:r>
              <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使用频次高，是实验室最大消耗品之一</a:t>
            </a:r>
            <a:endPar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43" name="文本框 42"/>
          <p:cNvSpPr txBox="1"/>
          <p:nvPr/>
        </p:nvSpPr>
        <p:spPr>
          <a:xfrm>
            <a:off x="769366" y="4388276"/>
            <a:ext cx="2476642" cy="398780"/>
          </a:xfrm>
          <a:prstGeom prst="rect">
            <a:avLst/>
          </a:prstGeom>
          <a:noFill/>
        </p:spPr>
        <p:txBody>
          <a:bodyPr wrap="square" rtlCol="0">
            <a:spAutoFit/>
          </a:bodyPr>
          <a:p>
            <a:r>
              <a:rPr lang="zh-CN" altLang="en-US" sz="2000" dirty="0">
                <a:effectLst>
                  <a:outerShdw blurRad="38100" dist="38100" dir="2700000" algn="tl">
                    <a:srgbClr val="000000">
                      <a:alpha val="43137"/>
                    </a:srgbClr>
                  </a:outerShdw>
                </a:effectLst>
                <a:latin typeface="微软雅黑" panose="020B0503020204020204" charset="-122"/>
                <a:ea typeface="微软雅黑" panose="020B0503020204020204" charset="-122"/>
              </a:rPr>
              <a:t>色谱柱</a:t>
            </a:r>
            <a:endParaRPr lang="zh-CN" altLang="en-US" sz="2000" dirty="0">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4" name="文本框 2"/>
          <p:cNvSpPr txBox="1"/>
          <p:nvPr/>
        </p:nvSpPr>
        <p:spPr>
          <a:xfrm>
            <a:off x="1876425" y="4388485"/>
            <a:ext cx="1854200" cy="1630045"/>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药物分析</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蛋白纯化</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质量控制</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285750" indent="-285750" algn="l">
              <a:lnSpc>
                <a:spcPct val="100000"/>
              </a:lnSpc>
              <a:buFont typeface="Wingdings" panose="05000000000000000000" charset="0"/>
              <a:buChar char=""/>
            </a:pPr>
            <a:r>
              <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技术壁垒较高，附加值高</a:t>
            </a:r>
            <a:endPar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45" name="文本框 44"/>
          <p:cNvSpPr txBox="1"/>
          <p:nvPr/>
        </p:nvSpPr>
        <p:spPr>
          <a:xfrm>
            <a:off x="6987921" y="1053891"/>
            <a:ext cx="2476642" cy="398780"/>
          </a:xfrm>
          <a:prstGeom prst="rect">
            <a:avLst/>
          </a:prstGeom>
          <a:noFill/>
        </p:spPr>
        <p:txBody>
          <a:bodyPr wrap="square" rtlCol="0">
            <a:spAutoFit/>
          </a:bodyPr>
          <a:p>
            <a:r>
              <a:rPr lang="zh-CN" altLang="en-US" sz="2000" dirty="0">
                <a:effectLst>
                  <a:outerShdw blurRad="38100" dist="38100" dir="2700000" algn="tl">
                    <a:srgbClr val="000000">
                      <a:alpha val="43137"/>
                    </a:srgbClr>
                  </a:outerShdw>
                </a:effectLst>
                <a:latin typeface="微软雅黑" panose="020B0503020204020204" charset="-122"/>
                <a:ea typeface="微软雅黑" panose="020B0503020204020204" charset="-122"/>
              </a:rPr>
              <a:t>试剂盒</a:t>
            </a:r>
            <a:endParaRPr lang="zh-CN" altLang="en-US" sz="2000" dirty="0">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6" name="文本框 2"/>
          <p:cNvSpPr txBox="1"/>
          <p:nvPr/>
        </p:nvSpPr>
        <p:spPr>
          <a:xfrm>
            <a:off x="7874635" y="1054100"/>
            <a:ext cx="1854200" cy="1630045"/>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基因检测</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病原检测</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免疫检测</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285750" indent="-285750" algn="l">
              <a:lnSpc>
                <a:spcPct val="100000"/>
              </a:lnSpc>
              <a:buFont typeface="Wingdings" panose="05000000000000000000" charset="0"/>
              <a:buChar char=""/>
            </a:pPr>
            <a:r>
              <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与分子诊断和精准医疗高度关联</a:t>
            </a:r>
            <a:endPar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47" name="文本框 46"/>
          <p:cNvSpPr txBox="1"/>
          <p:nvPr/>
        </p:nvSpPr>
        <p:spPr>
          <a:xfrm>
            <a:off x="7441946" y="2734736"/>
            <a:ext cx="2476642" cy="398780"/>
          </a:xfrm>
          <a:prstGeom prst="rect">
            <a:avLst/>
          </a:prstGeom>
          <a:noFill/>
        </p:spPr>
        <p:txBody>
          <a:bodyPr wrap="square" rtlCol="0">
            <a:spAutoFit/>
          </a:bodyPr>
          <a:p>
            <a:r>
              <a:rPr lang="zh-CN" altLang="en-US" sz="2000" dirty="0">
                <a:effectLst>
                  <a:outerShdw blurRad="38100" dist="38100" dir="2700000" algn="tl">
                    <a:srgbClr val="000000">
                      <a:alpha val="43137"/>
                    </a:srgbClr>
                  </a:outerShdw>
                </a:effectLst>
                <a:latin typeface="微软雅黑" panose="020B0503020204020204" charset="-122"/>
                <a:ea typeface="微软雅黑" panose="020B0503020204020204" charset="-122"/>
              </a:rPr>
              <a:t>生物芯片基材</a:t>
            </a:r>
            <a:endParaRPr lang="zh-CN" altLang="en-US" sz="2000" dirty="0">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8" name="文本框 2"/>
          <p:cNvSpPr txBox="1"/>
          <p:nvPr/>
        </p:nvSpPr>
        <p:spPr>
          <a:xfrm>
            <a:off x="9101455" y="2734945"/>
            <a:ext cx="2105025" cy="1630045"/>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基因芯片</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多组学检测</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高通量筛查</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285750" indent="-285750" algn="l">
              <a:lnSpc>
                <a:spcPct val="100000"/>
              </a:lnSpc>
              <a:buFont typeface="Wingdings" panose="05000000000000000000" charset="0"/>
              <a:buChar char=""/>
            </a:pPr>
            <a:r>
              <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属于高端耗材领域，成长空间较大</a:t>
            </a:r>
            <a:endParaRPr lang="en-US" altLang="zh-CN" sz="1400">
              <a:solidFill>
                <a:srgbClr val="216BFF"/>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49" name="文本框 48"/>
          <p:cNvSpPr txBox="1"/>
          <p:nvPr/>
        </p:nvSpPr>
        <p:spPr>
          <a:xfrm>
            <a:off x="4276090" y="2990215"/>
            <a:ext cx="1929130" cy="1014730"/>
          </a:xfrm>
          <a:prstGeom prst="rect">
            <a:avLst/>
          </a:prstGeom>
          <a:noFill/>
        </p:spPr>
        <p:txBody>
          <a:bodyPr wrap="square" rtlCol="0">
            <a:spAutoFit/>
          </a:bodyPr>
          <a:p>
            <a:pPr marL="285750" indent="-285750" algn="ctr">
              <a:buFont typeface="Wingdings" panose="05000000000000000000" charset="0"/>
              <a:buChar char=""/>
            </a:pPr>
            <a:r>
              <a:rPr lang="zh-CN" altLang="en-US" sz="1500">
                <a:solidFill>
                  <a:srgbClr val="0070C0"/>
                </a:solidFill>
                <a:latin typeface="微软雅黑" panose="020B0503020204020204" charset="-122"/>
                <a:ea typeface="微软雅黑" panose="020B0503020204020204" charset="-122"/>
              </a:rPr>
              <a:t>高频复购</a:t>
            </a:r>
            <a:endParaRPr lang="zh-CN" altLang="en-US" sz="1500">
              <a:solidFill>
                <a:srgbClr val="0070C0"/>
              </a:solidFill>
              <a:latin typeface="微软雅黑" panose="020B0503020204020204" charset="-122"/>
              <a:ea typeface="微软雅黑" panose="020B0503020204020204" charset="-122"/>
            </a:endParaRPr>
          </a:p>
          <a:p>
            <a:pPr marL="285750" indent="-285750" algn="ctr">
              <a:buFont typeface="Wingdings" panose="05000000000000000000" charset="0"/>
              <a:buChar char=""/>
            </a:pPr>
            <a:r>
              <a:rPr lang="zh-CN" altLang="en-US" sz="1500">
                <a:solidFill>
                  <a:srgbClr val="0070C0"/>
                </a:solidFill>
                <a:latin typeface="微软雅黑" panose="020B0503020204020204" charset="-122"/>
                <a:ea typeface="微软雅黑" panose="020B0503020204020204" charset="-122"/>
              </a:rPr>
              <a:t>标准化程度高</a:t>
            </a:r>
            <a:endParaRPr lang="zh-CN" altLang="en-US" sz="1500">
              <a:solidFill>
                <a:srgbClr val="0070C0"/>
              </a:solidFill>
              <a:latin typeface="微软雅黑" panose="020B0503020204020204" charset="-122"/>
              <a:ea typeface="微软雅黑" panose="020B0503020204020204" charset="-122"/>
            </a:endParaRPr>
          </a:p>
          <a:p>
            <a:pPr marL="285750" indent="-285750" algn="ctr">
              <a:buFont typeface="Wingdings" panose="05000000000000000000" charset="0"/>
              <a:buChar char=""/>
            </a:pPr>
            <a:r>
              <a:rPr lang="zh-CN" altLang="en-US" sz="1500">
                <a:solidFill>
                  <a:srgbClr val="0070C0"/>
                </a:solidFill>
                <a:latin typeface="微软雅黑" panose="020B0503020204020204" charset="-122"/>
                <a:ea typeface="微软雅黑" panose="020B0503020204020204" charset="-122"/>
              </a:rPr>
              <a:t>渠道属性突出</a:t>
            </a:r>
            <a:endParaRPr lang="zh-CN" altLang="en-US" sz="1500">
              <a:solidFill>
                <a:srgbClr val="0070C0"/>
              </a:solidFill>
              <a:latin typeface="微软雅黑" panose="020B0503020204020204" charset="-122"/>
              <a:ea typeface="微软雅黑" panose="020B0503020204020204" charset="-122"/>
            </a:endParaRPr>
          </a:p>
          <a:p>
            <a:pPr marL="285750" indent="-285750" algn="ctr">
              <a:buFont typeface="Wingdings" panose="05000000000000000000" charset="0"/>
              <a:buChar char=""/>
            </a:pPr>
            <a:r>
              <a:rPr lang="zh-CN" altLang="en-US" sz="1500">
                <a:solidFill>
                  <a:srgbClr val="0070C0"/>
                </a:solidFill>
                <a:latin typeface="微软雅黑" panose="020B0503020204020204" charset="-122"/>
                <a:ea typeface="微软雅黑" panose="020B0503020204020204" charset="-122"/>
              </a:rPr>
              <a:t>国产替代空间大</a:t>
            </a:r>
            <a:endParaRPr lang="zh-CN" altLang="en-US" sz="1500">
              <a:solidFill>
                <a:srgbClr val="0070C0"/>
              </a:solidFill>
              <a:latin typeface="微软雅黑" panose="020B0503020204020204" charset="-122"/>
              <a:ea typeface="微软雅黑" panose="020B0503020204020204" charset="-122"/>
            </a:endParaRPr>
          </a:p>
        </p:txBody>
      </p:sp>
      <p:sp>
        <p:nvSpPr>
          <p:cNvPr id="51" name="文本框 50"/>
          <p:cNvSpPr txBox="1"/>
          <p:nvPr/>
        </p:nvSpPr>
        <p:spPr>
          <a:xfrm>
            <a:off x="6139815" y="4383405"/>
            <a:ext cx="5753100" cy="1461135"/>
          </a:xfrm>
          <a:prstGeom prst="rect">
            <a:avLst/>
          </a:prstGeom>
          <a:solidFill>
            <a:schemeClr val="bg1"/>
          </a:solidFill>
          <a:ln w="28575" cmpd="dbl">
            <a:solidFill>
              <a:schemeClr val="accent1">
                <a:lumMod val="20000"/>
                <a:lumOff val="80000"/>
              </a:schemeClr>
            </a:solidFill>
            <a:prstDash val="solid"/>
          </a:ln>
        </p:spPr>
        <p:txBody>
          <a:bodyPr wrap="square">
            <a:noAutofit/>
          </a:bodyPr>
          <a:p>
            <a:pPr marL="285750" indent="-285750" algn="l">
              <a:lnSpc>
                <a:spcPct val="150000"/>
              </a:lnSpc>
              <a:buClrTx/>
              <a:buSzTx/>
              <a:buFont typeface="Arial" panose="020B0604020202020204" pitchFamily="34" charset="0"/>
              <a:buChar char="•"/>
            </a:pPr>
            <a:r>
              <a:rPr sz="1400">
                <a:latin typeface="微软雅黑" panose="020B0503020204020204" charset="-122"/>
                <a:ea typeface="微软雅黑" panose="020B0503020204020204" charset="-122"/>
              </a:rPr>
              <a:t>2024年我国实验室耗材市场规模约</a:t>
            </a:r>
            <a:r>
              <a:rPr sz="1400" b="1">
                <a:solidFill>
                  <a:srgbClr val="C00000"/>
                </a:solidFill>
                <a:latin typeface="微软雅黑" panose="020B0503020204020204" charset="-122"/>
                <a:ea typeface="微软雅黑" panose="020B0503020204020204" charset="-122"/>
              </a:rPr>
              <a:t>65亿元</a:t>
            </a:r>
            <a:r>
              <a:rPr lang="en-US" sz="1400">
                <a:latin typeface="微软雅黑" panose="020B0503020204020204" charset="-122"/>
                <a:ea typeface="微软雅黑" panose="020B0503020204020204" charset="-122"/>
              </a:rPr>
              <a:t>，</a:t>
            </a:r>
            <a:r>
              <a:rPr sz="1400">
                <a:latin typeface="微软雅黑" panose="020B0503020204020204" charset="-122"/>
                <a:ea typeface="微软雅黑" panose="020B0503020204020204" charset="-122"/>
              </a:rPr>
              <a:t>预计2030年</a:t>
            </a:r>
            <a:r>
              <a:rPr sz="1400" b="1">
                <a:solidFill>
                  <a:srgbClr val="C00000"/>
                </a:solidFill>
                <a:latin typeface="微软雅黑" panose="020B0503020204020204" charset="-122"/>
                <a:ea typeface="微软雅黑" panose="020B0503020204020204" charset="-122"/>
              </a:rPr>
              <a:t>超过110亿元</a:t>
            </a:r>
            <a:r>
              <a:rPr lang="en-US" sz="1400">
                <a:latin typeface="微软雅黑" panose="020B0503020204020204" charset="-122"/>
                <a:ea typeface="微软雅黑" panose="020B0503020204020204" charset="-122"/>
              </a:rPr>
              <a:t>；</a:t>
            </a:r>
            <a:r>
              <a:rPr sz="1400">
                <a:latin typeface="微软雅黑" panose="020B0503020204020204" charset="-122"/>
                <a:ea typeface="微软雅黑" panose="020B0503020204020204" charset="-122"/>
              </a:rPr>
              <a:t>2025-2030年复合增速约</a:t>
            </a:r>
            <a:r>
              <a:rPr sz="1400" b="1">
                <a:solidFill>
                  <a:srgbClr val="C00000"/>
                </a:solidFill>
                <a:latin typeface="微软雅黑" panose="020B0503020204020204" charset="-122"/>
                <a:ea typeface="微软雅黑" panose="020B0503020204020204" charset="-122"/>
              </a:rPr>
              <a:t>9.8%</a:t>
            </a:r>
            <a:endParaRPr sz="1400" b="1">
              <a:solidFill>
                <a:srgbClr val="C00000"/>
              </a:solidFill>
              <a:latin typeface="微软雅黑" panose="020B0503020204020204" charset="-122"/>
              <a:ea typeface="微软雅黑" panose="020B0503020204020204" charset="-122"/>
            </a:endParaRPr>
          </a:p>
          <a:p>
            <a:pPr marL="285750" indent="-285750" algn="l">
              <a:lnSpc>
                <a:spcPct val="150000"/>
              </a:lnSpc>
              <a:buClrTx/>
              <a:buSzTx/>
              <a:buFont typeface="Arial" panose="020B0604020202020204" pitchFamily="34" charset="0"/>
              <a:buChar char="•"/>
            </a:pPr>
            <a:r>
              <a:rPr sz="1400">
                <a:latin typeface="微软雅黑" panose="020B0503020204020204" charset="-122"/>
                <a:ea typeface="微软雅黑" panose="020B0503020204020204" charset="-122"/>
              </a:rPr>
              <a:t>2024年我国生物试剂市场规模约</a:t>
            </a:r>
            <a:r>
              <a:rPr sz="1400" b="1">
                <a:solidFill>
                  <a:srgbClr val="C00000"/>
                </a:solidFill>
                <a:latin typeface="微软雅黑" panose="020B0503020204020204" charset="-122"/>
                <a:ea typeface="微软雅黑" panose="020B0503020204020204" charset="-122"/>
              </a:rPr>
              <a:t>258亿元</a:t>
            </a:r>
            <a:r>
              <a:rPr lang="en-US" sz="1400">
                <a:latin typeface="微软雅黑" panose="020B0503020204020204" charset="-122"/>
                <a:ea typeface="微软雅黑" panose="020B0503020204020204" charset="-122"/>
              </a:rPr>
              <a:t>，</a:t>
            </a:r>
            <a:r>
              <a:rPr sz="1400">
                <a:latin typeface="微软雅黑" panose="020B0503020204020204" charset="-122"/>
                <a:ea typeface="微软雅黑" panose="020B0503020204020204" charset="-122"/>
              </a:rPr>
              <a:t>保持两位数增长</a:t>
            </a:r>
            <a:endParaRPr sz="1400">
              <a:latin typeface="微软雅黑" panose="020B0503020204020204" charset="-122"/>
              <a:ea typeface="微软雅黑" panose="020B0503020204020204" charset="-122"/>
            </a:endParaRPr>
          </a:p>
          <a:p>
            <a:pPr marL="285750" indent="-285750" algn="l">
              <a:lnSpc>
                <a:spcPct val="150000"/>
              </a:lnSpc>
              <a:buClrTx/>
              <a:buSzTx/>
              <a:buFont typeface="Arial" panose="020B0604020202020204" pitchFamily="34" charset="0"/>
              <a:buChar char="•"/>
            </a:pPr>
            <a:r>
              <a:rPr lang="zh-CN" sz="1400">
                <a:latin typeface="微软雅黑" panose="020B0503020204020204" charset="-122"/>
                <a:ea typeface="微软雅黑" panose="020B0503020204020204" charset="-122"/>
              </a:rPr>
              <a:t>代表企业</a:t>
            </a:r>
            <a:r>
              <a:rPr lang="en-US" altLang="zh-CN" sz="1400">
                <a:latin typeface="微软雅黑" panose="020B0503020204020204" charset="-122"/>
                <a:ea typeface="微软雅黑" panose="020B0503020204020204" charset="-122"/>
              </a:rPr>
              <a:t>：</a:t>
            </a:r>
            <a:r>
              <a:rPr lang="en-US" altLang="zh-CN" sz="1400">
                <a:solidFill>
                  <a:srgbClr val="0070C0"/>
                </a:solidFill>
                <a:latin typeface="微软雅黑" panose="020B0503020204020204" charset="-122"/>
                <a:ea typeface="微软雅黑" panose="020B0503020204020204" charset="-122"/>
              </a:rPr>
              <a:t>泰坦科技、阿拉丁、洁特生物、诺唯赞、迈瑞医疗</a:t>
            </a:r>
            <a:endParaRPr lang="en-US" altLang="zh-CN" sz="1400">
              <a:solidFill>
                <a:srgbClr val="0070C0"/>
              </a:solidFill>
              <a:latin typeface="微软雅黑" panose="020B0503020204020204" charset="-122"/>
              <a:ea typeface="微软雅黑" panose="020B0503020204020204" charset="-122"/>
            </a:endParaRPr>
          </a:p>
        </p:txBody>
      </p:sp>
      <p:grpSp>
        <p:nvGrpSpPr>
          <p:cNvPr id="52" name="组合 51"/>
          <p:cNvGrpSpPr/>
          <p:nvPr/>
        </p:nvGrpSpPr>
        <p:grpSpPr>
          <a:xfrm>
            <a:off x="11508105" y="5552440"/>
            <a:ext cx="319405" cy="241300"/>
            <a:chOff x="4537075" y="10596564"/>
            <a:chExt cx="342900" cy="303213"/>
          </a:xfrm>
          <a:solidFill>
            <a:schemeClr val="bg1"/>
          </a:solidFill>
        </p:grpSpPr>
        <p:sp>
          <p:nvSpPr>
            <p:cNvPr id="53" name="任意多边形: 形状 441"/>
            <p:cNvSpPr>
              <a:spLocks noChangeShapeType="1"/>
            </p:cNvSpPr>
            <p:nvPr/>
          </p:nvSpPr>
          <p:spPr bwMode="auto">
            <a:xfrm flipH="1">
              <a:off x="4594225" y="10604501"/>
              <a:ext cx="71438" cy="73025"/>
            </a:xfrm>
            <a:prstGeom prst="line">
              <a:avLst/>
            </a:prstGeom>
            <a:grpFill/>
            <a:ln>
              <a:solidFill>
                <a:srgbClr val="0070C0"/>
              </a:solidFill>
            </a:ln>
            <a:extLst>
              <a:ext uri="{909E8E84-426E-40DD-AFC4-6F175D3DCCD1}">
                <a14:hiddenFill xmlns:a14="http://schemas.microsoft.com/office/drawing/2010/main">
                  <a:noFill/>
                </a14:hiddenFill>
              </a:ext>
            </a:extLst>
          </p:spPr>
          <p:style>
            <a:lnRef idx="3">
              <a:schemeClr val="accent1"/>
            </a:lnRef>
            <a:fillRef idx="0">
              <a:srgbClr val="FFFFFF"/>
            </a:fillRef>
            <a:effectRef idx="0">
              <a:srgbClr val="FFFFFF"/>
            </a:effectRef>
            <a:fontRef idx="minor">
              <a:schemeClr val="tx1"/>
            </a:fontRef>
          </p:style>
          <p:txBody>
            <a:bodyPr vert="horz" wrap="square" lIns="91440" tIns="45720" rIns="91440" bIns="45720" numCol="1" anchor="t" anchorCtr="0" compatLnSpc="1"/>
            <a:p>
              <a:endParaRPr lang="zh-CN" altLang="en-US"/>
            </a:p>
          </p:txBody>
        </p:sp>
        <p:sp>
          <p:nvSpPr>
            <p:cNvPr id="75" name="任意多边形: 形状 442"/>
            <p:cNvSpPr/>
            <p:nvPr/>
          </p:nvSpPr>
          <p:spPr bwMode="auto">
            <a:xfrm>
              <a:off x="4537075" y="10596564"/>
              <a:ext cx="342900" cy="303213"/>
            </a:xfrm>
            <a:custGeom>
              <a:avLst/>
              <a:gdLst>
                <a:gd name="T0" fmla="*/ 216 w 216"/>
                <a:gd name="T1" fmla="*/ 191 h 191"/>
                <a:gd name="T2" fmla="*/ 0 w 216"/>
                <a:gd name="T3" fmla="*/ 191 h 191"/>
                <a:gd name="T4" fmla="*/ 0 w 216"/>
                <a:gd name="T5" fmla="*/ 0 h 191"/>
              </a:gdLst>
              <a:ahLst/>
              <a:cxnLst>
                <a:cxn ang="0">
                  <a:pos x="T0" y="T1"/>
                </a:cxn>
                <a:cxn ang="0">
                  <a:pos x="T2" y="T3"/>
                </a:cxn>
                <a:cxn ang="0">
                  <a:pos x="T4" y="T5"/>
                </a:cxn>
              </a:cxnLst>
              <a:rect l="0" t="0" r="r" b="b"/>
              <a:pathLst>
                <a:path w="216" h="191">
                  <a:moveTo>
                    <a:pt x="216" y="191"/>
                  </a:moveTo>
                  <a:lnTo>
                    <a:pt x="0" y="191"/>
                  </a:lnTo>
                  <a:lnTo>
                    <a:pt x="0" y="0"/>
                  </a:lnTo>
                </a:path>
              </a:pathLst>
            </a:custGeom>
            <a:grpFill/>
            <a:ln>
              <a:solidFill>
                <a:srgbClr val="0070C0"/>
              </a:solidFill>
            </a:ln>
            <a:extLst>
              <a:ext uri="{909E8E84-426E-40DD-AFC4-6F175D3DCCD1}">
                <a14:hiddenFill xmlns:a14="http://schemas.microsoft.com/office/drawing/2010/main">
                  <a:solidFill>
                    <a:srgbClr val="FFFFFF"/>
                  </a:solidFill>
                </a14:hiddenFill>
              </a:ext>
            </a:extLst>
          </p:spPr>
          <p:style>
            <a:lnRef idx="3">
              <a:schemeClr val="accent1"/>
            </a:lnRef>
            <a:fillRef idx="0">
              <a:srgbClr val="FFFFFF"/>
            </a:fillRef>
            <a:effectRef idx="0">
              <a:srgbClr val="FFFFFF"/>
            </a:effectRef>
            <a:fontRef idx="minor">
              <a:schemeClr val="tx1"/>
            </a:fontRef>
          </p:style>
          <p:txBody>
            <a:bodyPr vert="horz" wrap="square" lIns="91440" tIns="45720" rIns="91440" bIns="45720" numCol="1" anchor="t" anchorCtr="0" compatLnSpc="1"/>
            <a:p>
              <a:endParaRPr lang="zh-CN" altLang="en-US"/>
            </a:p>
          </p:txBody>
        </p:sp>
        <p:sp>
          <p:nvSpPr>
            <p:cNvPr id="76" name="任意多边形: 形状 443"/>
            <p:cNvSpPr/>
            <p:nvPr/>
          </p:nvSpPr>
          <p:spPr bwMode="auto">
            <a:xfrm>
              <a:off x="4595813" y="10768014"/>
              <a:ext cx="58738" cy="93663"/>
            </a:xfrm>
            <a:custGeom>
              <a:avLst/>
              <a:gdLst>
                <a:gd name="T0" fmla="*/ 0 w 37"/>
                <a:gd name="T1" fmla="*/ 58 h 58"/>
                <a:gd name="T2" fmla="*/ 0 w 37"/>
                <a:gd name="T3" fmla="*/ 12 h 58"/>
                <a:gd name="T4" fmla="*/ 12 w 37"/>
                <a:gd name="T5" fmla="*/ 0 h 58"/>
                <a:gd name="T6" fmla="*/ 25 w 37"/>
                <a:gd name="T7" fmla="*/ 0 h 58"/>
                <a:gd name="T8" fmla="*/ 37 w 37"/>
                <a:gd name="T9" fmla="*/ 12 h 58"/>
                <a:gd name="T10" fmla="*/ 37 w 37"/>
                <a:gd name="T11" fmla="*/ 58 h 58"/>
              </a:gdLst>
              <a:ahLst/>
              <a:cxnLst>
                <a:cxn ang="0">
                  <a:pos x="T0" y="T1"/>
                </a:cxn>
                <a:cxn ang="0">
                  <a:pos x="T2" y="T3"/>
                </a:cxn>
                <a:cxn ang="0">
                  <a:pos x="T4" y="T5"/>
                </a:cxn>
                <a:cxn ang="0">
                  <a:pos x="T6" y="T7"/>
                </a:cxn>
                <a:cxn ang="0">
                  <a:pos x="T8" y="T9"/>
                </a:cxn>
                <a:cxn ang="0">
                  <a:pos x="T10" y="T11"/>
                </a:cxn>
              </a:cxnLst>
              <a:rect l="0" t="0" r="r" b="b"/>
              <a:pathLst>
                <a:path w="37" h="58">
                  <a:moveTo>
                    <a:pt x="0" y="58"/>
                  </a:moveTo>
                  <a:cubicBezTo>
                    <a:pt x="0" y="12"/>
                    <a:pt x="0" y="12"/>
                    <a:pt x="0" y="12"/>
                  </a:cubicBezTo>
                  <a:cubicBezTo>
                    <a:pt x="0" y="5"/>
                    <a:pt x="5" y="0"/>
                    <a:pt x="12" y="0"/>
                  </a:cubicBezTo>
                  <a:cubicBezTo>
                    <a:pt x="25" y="0"/>
                    <a:pt x="25" y="0"/>
                    <a:pt x="25" y="0"/>
                  </a:cubicBezTo>
                  <a:cubicBezTo>
                    <a:pt x="31" y="0"/>
                    <a:pt x="37" y="5"/>
                    <a:pt x="37" y="12"/>
                  </a:cubicBezTo>
                  <a:cubicBezTo>
                    <a:pt x="37" y="58"/>
                    <a:pt x="37" y="58"/>
                    <a:pt x="37" y="58"/>
                  </a:cubicBezTo>
                </a:path>
              </a:pathLst>
            </a:custGeom>
            <a:grpFill/>
            <a:ln>
              <a:solidFill>
                <a:srgbClr val="0070C0"/>
              </a:solidFill>
            </a:ln>
            <a:extLst>
              <a:ext uri="{909E8E84-426E-40DD-AFC4-6F175D3DCCD1}">
                <a14:hiddenFill xmlns:a14="http://schemas.microsoft.com/office/drawing/2010/main">
                  <a:solidFill>
                    <a:srgbClr val="FFFFFF"/>
                  </a:solidFill>
                </a14:hiddenFill>
              </a:ext>
            </a:extLst>
          </p:spPr>
          <p:style>
            <a:lnRef idx="3">
              <a:schemeClr val="accent1"/>
            </a:lnRef>
            <a:fillRef idx="0">
              <a:srgbClr val="FFFFFF"/>
            </a:fillRef>
            <a:effectRef idx="0">
              <a:srgbClr val="FFFFFF"/>
            </a:effectRef>
            <a:fontRef idx="minor">
              <a:schemeClr val="tx1"/>
            </a:fontRef>
          </p:style>
          <p:txBody>
            <a:bodyPr vert="horz" wrap="square" lIns="91440" tIns="45720" rIns="91440" bIns="45720" numCol="1" anchor="t" anchorCtr="0" compatLnSpc="1"/>
            <a:p>
              <a:endParaRPr lang="zh-CN" altLang="en-US"/>
            </a:p>
          </p:txBody>
        </p:sp>
        <p:sp>
          <p:nvSpPr>
            <p:cNvPr id="77" name="任意多边形: 形状 444"/>
            <p:cNvSpPr/>
            <p:nvPr/>
          </p:nvSpPr>
          <p:spPr bwMode="auto">
            <a:xfrm>
              <a:off x="4703763" y="10701339"/>
              <a:ext cx="58738" cy="160338"/>
            </a:xfrm>
            <a:custGeom>
              <a:avLst/>
              <a:gdLst>
                <a:gd name="T0" fmla="*/ 0 w 37"/>
                <a:gd name="T1" fmla="*/ 99 h 99"/>
                <a:gd name="T2" fmla="*/ 0 w 37"/>
                <a:gd name="T3" fmla="*/ 12 h 99"/>
                <a:gd name="T4" fmla="*/ 12 w 37"/>
                <a:gd name="T5" fmla="*/ 0 h 99"/>
                <a:gd name="T6" fmla="*/ 25 w 37"/>
                <a:gd name="T7" fmla="*/ 0 h 99"/>
                <a:gd name="T8" fmla="*/ 37 w 37"/>
                <a:gd name="T9" fmla="*/ 12 h 99"/>
                <a:gd name="T10" fmla="*/ 37 w 37"/>
                <a:gd name="T11" fmla="*/ 99 h 99"/>
              </a:gdLst>
              <a:ahLst/>
              <a:cxnLst>
                <a:cxn ang="0">
                  <a:pos x="T0" y="T1"/>
                </a:cxn>
                <a:cxn ang="0">
                  <a:pos x="T2" y="T3"/>
                </a:cxn>
                <a:cxn ang="0">
                  <a:pos x="T4" y="T5"/>
                </a:cxn>
                <a:cxn ang="0">
                  <a:pos x="T6" y="T7"/>
                </a:cxn>
                <a:cxn ang="0">
                  <a:pos x="T8" y="T9"/>
                </a:cxn>
                <a:cxn ang="0">
                  <a:pos x="T10" y="T11"/>
                </a:cxn>
              </a:cxnLst>
              <a:rect l="0" t="0" r="r" b="b"/>
              <a:pathLst>
                <a:path w="37" h="99">
                  <a:moveTo>
                    <a:pt x="0" y="99"/>
                  </a:moveTo>
                  <a:cubicBezTo>
                    <a:pt x="0" y="12"/>
                    <a:pt x="0" y="12"/>
                    <a:pt x="0" y="12"/>
                  </a:cubicBezTo>
                  <a:cubicBezTo>
                    <a:pt x="0" y="5"/>
                    <a:pt x="6" y="0"/>
                    <a:pt x="12" y="0"/>
                  </a:cubicBezTo>
                  <a:cubicBezTo>
                    <a:pt x="25" y="0"/>
                    <a:pt x="25" y="0"/>
                    <a:pt x="25" y="0"/>
                  </a:cubicBezTo>
                  <a:cubicBezTo>
                    <a:pt x="32" y="0"/>
                    <a:pt x="37" y="5"/>
                    <a:pt x="37" y="12"/>
                  </a:cubicBezTo>
                  <a:cubicBezTo>
                    <a:pt x="37" y="99"/>
                    <a:pt x="37" y="99"/>
                    <a:pt x="37" y="99"/>
                  </a:cubicBezTo>
                </a:path>
              </a:pathLst>
            </a:custGeom>
            <a:grpFill/>
            <a:ln>
              <a:solidFill>
                <a:srgbClr val="0070C0"/>
              </a:solidFill>
            </a:ln>
            <a:extLst>
              <a:ext uri="{909E8E84-426E-40DD-AFC4-6F175D3DCCD1}">
                <a14:hiddenFill xmlns:a14="http://schemas.microsoft.com/office/drawing/2010/main">
                  <a:solidFill>
                    <a:srgbClr val="FFFFFF"/>
                  </a:solidFill>
                </a14:hiddenFill>
              </a:ext>
            </a:extLst>
          </p:spPr>
          <p:style>
            <a:lnRef idx="3">
              <a:schemeClr val="accent1"/>
            </a:lnRef>
            <a:fillRef idx="0">
              <a:srgbClr val="FFFFFF"/>
            </a:fillRef>
            <a:effectRef idx="0">
              <a:srgbClr val="FFFFFF"/>
            </a:effectRef>
            <a:fontRef idx="minor">
              <a:schemeClr val="tx1"/>
            </a:fontRef>
          </p:style>
          <p:txBody>
            <a:bodyPr vert="horz" wrap="square" lIns="91440" tIns="45720" rIns="91440" bIns="45720" numCol="1" anchor="t" anchorCtr="0" compatLnSpc="1"/>
            <a:p>
              <a:endParaRPr lang="zh-CN" altLang="en-US"/>
            </a:p>
          </p:txBody>
        </p:sp>
        <p:sp>
          <p:nvSpPr>
            <p:cNvPr id="78" name="任意多边形: 形状 445"/>
            <p:cNvSpPr/>
            <p:nvPr/>
          </p:nvSpPr>
          <p:spPr bwMode="auto">
            <a:xfrm>
              <a:off x="4813300" y="10604501"/>
              <a:ext cx="58738" cy="257175"/>
            </a:xfrm>
            <a:custGeom>
              <a:avLst/>
              <a:gdLst>
                <a:gd name="T0" fmla="*/ 0 w 37"/>
                <a:gd name="T1" fmla="*/ 159 h 159"/>
                <a:gd name="T2" fmla="*/ 0 w 37"/>
                <a:gd name="T3" fmla="*/ 12 h 159"/>
                <a:gd name="T4" fmla="*/ 12 w 37"/>
                <a:gd name="T5" fmla="*/ 0 h 159"/>
                <a:gd name="T6" fmla="*/ 25 w 37"/>
                <a:gd name="T7" fmla="*/ 0 h 159"/>
                <a:gd name="T8" fmla="*/ 37 w 37"/>
                <a:gd name="T9" fmla="*/ 12 h 159"/>
                <a:gd name="T10" fmla="*/ 37 w 37"/>
                <a:gd name="T11" fmla="*/ 159 h 159"/>
              </a:gdLst>
              <a:ahLst/>
              <a:cxnLst>
                <a:cxn ang="0">
                  <a:pos x="T0" y="T1"/>
                </a:cxn>
                <a:cxn ang="0">
                  <a:pos x="T2" y="T3"/>
                </a:cxn>
                <a:cxn ang="0">
                  <a:pos x="T4" y="T5"/>
                </a:cxn>
                <a:cxn ang="0">
                  <a:pos x="T6" y="T7"/>
                </a:cxn>
                <a:cxn ang="0">
                  <a:pos x="T8" y="T9"/>
                </a:cxn>
                <a:cxn ang="0">
                  <a:pos x="T10" y="T11"/>
                </a:cxn>
              </a:cxnLst>
              <a:rect l="0" t="0" r="r" b="b"/>
              <a:pathLst>
                <a:path w="37" h="159">
                  <a:moveTo>
                    <a:pt x="0" y="159"/>
                  </a:moveTo>
                  <a:cubicBezTo>
                    <a:pt x="0" y="12"/>
                    <a:pt x="0" y="12"/>
                    <a:pt x="0" y="12"/>
                  </a:cubicBezTo>
                  <a:cubicBezTo>
                    <a:pt x="0" y="5"/>
                    <a:pt x="6" y="0"/>
                    <a:pt x="12" y="0"/>
                  </a:cubicBezTo>
                  <a:cubicBezTo>
                    <a:pt x="25" y="0"/>
                    <a:pt x="25" y="0"/>
                    <a:pt x="25" y="0"/>
                  </a:cubicBezTo>
                  <a:cubicBezTo>
                    <a:pt x="32" y="0"/>
                    <a:pt x="37" y="5"/>
                    <a:pt x="37" y="12"/>
                  </a:cubicBezTo>
                  <a:cubicBezTo>
                    <a:pt x="37" y="159"/>
                    <a:pt x="37" y="159"/>
                    <a:pt x="37" y="159"/>
                  </a:cubicBezTo>
                </a:path>
              </a:pathLst>
            </a:custGeom>
            <a:grpFill/>
            <a:ln>
              <a:solidFill>
                <a:srgbClr val="0070C0"/>
              </a:solidFill>
            </a:ln>
            <a:extLst>
              <a:ext uri="{909E8E84-426E-40DD-AFC4-6F175D3DCCD1}">
                <a14:hiddenFill xmlns:a14="http://schemas.microsoft.com/office/drawing/2010/main">
                  <a:solidFill>
                    <a:srgbClr val="FFFFFF"/>
                  </a:solidFill>
                </a14:hiddenFill>
              </a:ext>
            </a:extLst>
          </p:spPr>
          <p:style>
            <a:lnRef idx="3">
              <a:schemeClr val="accent1"/>
            </a:lnRef>
            <a:fillRef idx="0">
              <a:srgbClr val="FFFFFF"/>
            </a:fillRef>
            <a:effectRef idx="0">
              <a:srgbClr val="FFFFFF"/>
            </a:effectRef>
            <a:fontRef idx="minor">
              <a:schemeClr val="tx1"/>
            </a:fontRef>
          </p:style>
          <p:txBody>
            <a:bodyPr vert="horz" wrap="square" lIns="91440" tIns="45720" rIns="91440" bIns="45720" numCol="1" anchor="t" anchorCtr="0" compatLnSpc="1"/>
            <a:p>
              <a:endParaRPr lang="zh-CN" altLang="en-US"/>
            </a:p>
          </p:txBody>
        </p:sp>
        <p:sp>
          <p:nvSpPr>
            <p:cNvPr id="79" name="任意多边形: 形状 446"/>
            <p:cNvSpPr/>
            <p:nvPr/>
          </p:nvSpPr>
          <p:spPr bwMode="auto">
            <a:xfrm>
              <a:off x="4613275" y="10604501"/>
              <a:ext cx="52388" cy="53975"/>
            </a:xfrm>
            <a:custGeom>
              <a:avLst/>
              <a:gdLst>
                <a:gd name="T0" fmla="*/ 0 w 33"/>
                <a:gd name="T1" fmla="*/ 0 h 34"/>
                <a:gd name="T2" fmla="*/ 33 w 33"/>
                <a:gd name="T3" fmla="*/ 0 h 34"/>
                <a:gd name="T4" fmla="*/ 33 w 33"/>
                <a:gd name="T5" fmla="*/ 34 h 34"/>
              </a:gdLst>
              <a:ahLst/>
              <a:cxnLst>
                <a:cxn ang="0">
                  <a:pos x="T0" y="T1"/>
                </a:cxn>
                <a:cxn ang="0">
                  <a:pos x="T2" y="T3"/>
                </a:cxn>
                <a:cxn ang="0">
                  <a:pos x="T4" y="T5"/>
                </a:cxn>
              </a:cxnLst>
              <a:rect l="0" t="0" r="r" b="b"/>
              <a:pathLst>
                <a:path w="33" h="34">
                  <a:moveTo>
                    <a:pt x="0" y="0"/>
                  </a:moveTo>
                  <a:lnTo>
                    <a:pt x="33" y="0"/>
                  </a:lnTo>
                  <a:lnTo>
                    <a:pt x="33" y="34"/>
                  </a:lnTo>
                </a:path>
              </a:pathLst>
            </a:custGeom>
            <a:grpFill/>
            <a:ln>
              <a:solidFill>
                <a:srgbClr val="0070C0"/>
              </a:solidFill>
            </a:ln>
            <a:extLst>
              <a:ext uri="{909E8E84-426E-40DD-AFC4-6F175D3DCCD1}">
                <a14:hiddenFill xmlns:a14="http://schemas.microsoft.com/office/drawing/2010/main">
                  <a:solidFill>
                    <a:srgbClr val="FFFFFF"/>
                  </a:solidFill>
                </a14:hiddenFill>
              </a:ext>
            </a:extLst>
          </p:spPr>
          <p:style>
            <a:lnRef idx="3">
              <a:schemeClr val="accent1"/>
            </a:lnRef>
            <a:fillRef idx="0">
              <a:srgbClr val="FFFFFF"/>
            </a:fillRef>
            <a:effectRef idx="0">
              <a:srgbClr val="FFFFFF"/>
            </a:effectRef>
            <a:fontRef idx="minor">
              <a:schemeClr val="tx1"/>
            </a:fontRef>
          </p:style>
          <p:txBody>
            <a:bodyPr vert="horz" wrap="square" lIns="91440" tIns="45720" rIns="91440" bIns="45720" numCol="1" anchor="t" anchorCtr="0" compatLnSpc="1"/>
            <a:p>
              <a:endParaRPr lang="zh-CN" altLang="en-US"/>
            </a:p>
          </p:txBody>
        </p:sp>
      </p:grpSp>
      <p:sp>
        <p:nvSpPr>
          <p:cNvPr id="54" name="文本框 53"/>
          <p:cNvSpPr txBox="1"/>
          <p:nvPr/>
        </p:nvSpPr>
        <p:spPr>
          <a:xfrm>
            <a:off x="1756410" y="6123305"/>
            <a:ext cx="8679815" cy="645160"/>
          </a:xfrm>
          <a:prstGeom prst="rect">
            <a:avLst/>
          </a:prstGeom>
        </p:spPr>
        <p:txBody>
          <a:bodyPr wrap="square">
            <a:spAutoFit/>
          </a:bodyPr>
          <a:p>
            <a:pPr algn="ctr"/>
            <a:r>
              <a:rPr lang="zh-CN" altLang="en-US">
                <a:latin typeface="微软雅黑" panose="020B0503020204020204" charset="-122"/>
                <a:ea typeface="微软雅黑" panose="020B0503020204020204" charset="-122"/>
              </a:rPr>
              <a:t>实验耗材与试剂具有</a:t>
            </a:r>
            <a:r>
              <a:rPr lang="zh-CN" altLang="en-US" b="1">
                <a:solidFill>
                  <a:srgbClr val="0070C0"/>
                </a:solidFill>
                <a:latin typeface="微软雅黑" panose="020B0503020204020204" charset="-122"/>
                <a:ea typeface="微软雅黑" panose="020B0503020204020204" charset="-122"/>
              </a:rPr>
              <a:t>高频复购、标准化程度高和渠道属性突出</a:t>
            </a:r>
            <a:r>
              <a:rPr lang="zh-CN" altLang="en-US">
                <a:latin typeface="微软雅黑" panose="020B0503020204020204" charset="-122"/>
                <a:ea typeface="微软雅黑" panose="020B0503020204020204" charset="-122"/>
              </a:rPr>
              <a:t>的特点，是生命健康产业上游</a:t>
            </a:r>
            <a:r>
              <a:rPr lang="zh-CN" altLang="en-US" b="1">
                <a:solidFill>
                  <a:srgbClr val="0070C0"/>
                </a:solidFill>
                <a:latin typeface="微软雅黑" panose="020B0503020204020204" charset="-122"/>
                <a:ea typeface="微软雅黑" panose="020B0503020204020204" charset="-122"/>
              </a:rPr>
              <a:t>最容易形成</a:t>
            </a:r>
            <a:r>
              <a:rPr lang="zh-CN" altLang="en-US" b="1">
                <a:solidFill>
                  <a:srgbClr val="FF3300"/>
                </a:solidFill>
                <a:latin typeface="微软雅黑" panose="020B0503020204020204" charset="-122"/>
                <a:ea typeface="微软雅黑" panose="020B0503020204020204" charset="-122"/>
              </a:rPr>
              <a:t>规模化突破</a:t>
            </a:r>
            <a:r>
              <a:rPr lang="zh-CN" altLang="en-US" b="1">
                <a:solidFill>
                  <a:srgbClr val="0070C0"/>
                </a:solidFill>
                <a:latin typeface="微软雅黑" panose="020B0503020204020204" charset="-122"/>
                <a:ea typeface="微软雅黑" panose="020B0503020204020204" charset="-122"/>
              </a:rPr>
              <a:t>的细分方向</a:t>
            </a:r>
            <a:r>
              <a:rPr lang="zh-CN" altLang="en-US">
                <a:latin typeface="微软雅黑" panose="020B0503020204020204" charset="-122"/>
                <a:ea typeface="微软雅黑" panose="020B0503020204020204" charset="-122"/>
              </a:rPr>
              <a:t>。</a:t>
            </a:r>
            <a:endParaRPr lang="zh-CN" altLang="en-US">
              <a:latin typeface="微软雅黑" panose="020B0503020204020204" charset="-122"/>
              <a:ea typeface="微软雅黑" panose="020B0503020204020204" charset="-122"/>
            </a:endParaRPr>
          </a:p>
        </p:txBody>
      </p:sp>
      <p:grpSp>
        <p:nvGrpSpPr>
          <p:cNvPr id="64" name="组合 63"/>
          <p:cNvGrpSpPr/>
          <p:nvPr/>
        </p:nvGrpSpPr>
        <p:grpSpPr>
          <a:xfrm>
            <a:off x="8975725" y="274955"/>
            <a:ext cx="2840990" cy="366395"/>
            <a:chOff x="11064" y="247"/>
            <a:chExt cx="7750" cy="814"/>
          </a:xfrm>
        </p:grpSpPr>
        <p:grpSp>
          <p:nvGrpSpPr>
            <p:cNvPr id="65" name="组合 10"/>
            <p:cNvGrpSpPr/>
            <p:nvPr/>
          </p:nvGrpSpPr>
          <p:grpSpPr>
            <a:xfrm>
              <a:off x="12344" y="247"/>
              <a:ext cx="6376" cy="656"/>
              <a:chOff x="6697011" y="412203"/>
              <a:chExt cx="3672216" cy="415778"/>
            </a:xfrm>
          </p:grpSpPr>
          <p:pic>
            <p:nvPicPr>
              <p:cNvPr id="66"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7"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8"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 name="Shape 25"/>
          <p:cNvSpPr/>
          <p:nvPr/>
        </p:nvSpPr>
        <p:spPr>
          <a:xfrm>
            <a:off x="1687195" y="1565910"/>
            <a:ext cx="4276090" cy="621665"/>
          </a:xfrm>
          <a:prstGeom prst="roundRect">
            <a:avLst>
              <a:gd name="adj" fmla="val 10000"/>
            </a:avLst>
          </a:prstGeom>
          <a:solidFill>
            <a:srgbClr val="EFF6FF"/>
          </a:solidFill>
          <a:ln w="12700">
            <a:solidFill>
              <a:srgbClr val="BFDBFE"/>
            </a:solidFill>
            <a:prstDash val="solid"/>
          </a:ln>
        </p:spPr>
      </p:sp>
      <p:grpSp>
        <p:nvGrpSpPr>
          <p:cNvPr id="55" name="组合 54"/>
          <p:cNvGrpSpPr/>
          <p:nvPr/>
        </p:nvGrpSpPr>
        <p:grpSpPr>
          <a:xfrm>
            <a:off x="498475" y="189865"/>
            <a:ext cx="10017125" cy="891540"/>
            <a:chOff x="1128" y="719"/>
            <a:chExt cx="15775" cy="1404"/>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4827" cy="1404"/>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CRO：创新药研发外包</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通过</a:t>
              </a:r>
              <a:r>
                <a:rPr lang="zh-CN" altLang="en-US" sz="2000" cap="all" noProof="0" dirty="0">
                  <a:ln>
                    <a:noFill/>
                  </a:ln>
                  <a:solidFill>
                    <a:srgbClr val="1678CC"/>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降低研发成本、提升研发效率和整合创新资源</a:t>
              </a: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，推动创新药产业快速发展</a:t>
              </a:r>
              <a:endPar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8" name="right-quote-sign_56826"/>
          <p:cNvSpPr>
            <a:spLocks noChangeAspect="1"/>
          </p:cNvSpPr>
          <p:nvPr/>
        </p:nvSpPr>
        <p:spPr bwMode="auto">
          <a:xfrm flipH="1" flipV="1">
            <a:off x="673151" y="5316056"/>
            <a:ext cx="399436" cy="352035"/>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rgbClr val="D9E3FB"/>
          </a:solidFill>
          <a:ln>
            <a:noFill/>
          </a:ln>
        </p:spPr>
      </p:sp>
      <p:sp>
        <p:nvSpPr>
          <p:cNvPr id="9" name="矩形 8"/>
          <p:cNvSpPr/>
          <p:nvPr/>
        </p:nvSpPr>
        <p:spPr>
          <a:xfrm>
            <a:off x="2211070" y="6066790"/>
            <a:ext cx="8049895" cy="645160"/>
          </a:xfrm>
          <a:prstGeom prst="rect">
            <a:avLst/>
          </a:prstGeom>
        </p:spPr>
        <p:txBody>
          <a:bodyPr wrap="square">
            <a:spAutoFit/>
          </a:bodyPr>
          <a:lstStyle/>
          <a:p>
            <a:pPr algn="ctr">
              <a:lnSpc>
                <a:spcPct val="100000"/>
              </a:lnSpc>
            </a:pPr>
            <a:r>
              <a:rPr lang="zh-CN" altLang="en-US" spc="100">
                <a:solidFill>
                  <a:schemeClr val="tx1">
                    <a:lumMod val="85000"/>
                    <a:lumOff val="15000"/>
                  </a:schemeClr>
                </a:solidFill>
                <a:latin typeface="微软雅黑" panose="020B0503020204020204" charset="-122"/>
                <a:ea typeface="微软雅黑" panose="020B0503020204020204" charset="-122"/>
              </a:rPr>
              <a:t>CRO通过</a:t>
            </a:r>
            <a:r>
              <a:rPr lang="zh-CN" altLang="en-US" b="1" spc="100">
                <a:solidFill>
                  <a:srgbClr val="0070C0"/>
                </a:solidFill>
                <a:latin typeface="微软雅黑" panose="020B0503020204020204" charset="-122"/>
                <a:ea typeface="微软雅黑" panose="020B0503020204020204" charset="-122"/>
              </a:rPr>
              <a:t>提供药物发现、临床前研究、临床试验和注册申报</a:t>
            </a:r>
            <a:r>
              <a:rPr lang="zh-CN" altLang="en-US" spc="100">
                <a:solidFill>
                  <a:schemeClr val="tx1">
                    <a:lumMod val="85000"/>
                    <a:lumOff val="15000"/>
                  </a:schemeClr>
                </a:solidFill>
                <a:latin typeface="微软雅黑" panose="020B0503020204020204" charset="-122"/>
                <a:ea typeface="微软雅黑" panose="020B0503020204020204" charset="-122"/>
              </a:rPr>
              <a:t>等专业化服务，实现创新药研发资源的</a:t>
            </a:r>
            <a:r>
              <a:rPr lang="zh-CN" altLang="en-US" b="1" spc="100">
                <a:solidFill>
                  <a:srgbClr val="0070C0"/>
                </a:solidFill>
                <a:latin typeface="微软雅黑" panose="020B0503020204020204" charset="-122"/>
                <a:ea typeface="微软雅黑" panose="020B0503020204020204" charset="-122"/>
              </a:rPr>
              <a:t>社会化配置</a:t>
            </a:r>
            <a:r>
              <a:rPr lang="zh-CN" altLang="en-US" spc="100">
                <a:solidFill>
                  <a:schemeClr val="tx1">
                    <a:lumMod val="85000"/>
                    <a:lumOff val="15000"/>
                  </a:schemeClr>
                </a:solidFill>
                <a:latin typeface="微软雅黑" panose="020B0503020204020204" charset="-122"/>
                <a:ea typeface="微软雅黑" panose="020B0503020204020204" charset="-122"/>
              </a:rPr>
              <a:t>，持续提升创新药研发效率。</a:t>
            </a:r>
            <a:endParaRPr lang="zh-CN" altLang="en-US" spc="100">
              <a:solidFill>
                <a:schemeClr val="tx1">
                  <a:lumMod val="85000"/>
                  <a:lumOff val="15000"/>
                </a:schemeClr>
              </a:solidFill>
              <a:latin typeface="微软雅黑" panose="020B0503020204020204" charset="-122"/>
              <a:ea typeface="微软雅黑" panose="020B0503020204020204" charset="-122"/>
            </a:endParaRPr>
          </a:p>
        </p:txBody>
      </p:sp>
      <p:sp>
        <p:nvSpPr>
          <p:cNvPr id="11" name="弧形 10"/>
          <p:cNvSpPr/>
          <p:nvPr/>
        </p:nvSpPr>
        <p:spPr>
          <a:xfrm>
            <a:off x="546691" y="1547497"/>
            <a:ext cx="1030015" cy="1030015"/>
          </a:xfrm>
          <a:prstGeom prst="arc">
            <a:avLst>
              <a:gd name="adj1" fmla="val 21386140"/>
              <a:gd name="adj2" fmla="val 16109830"/>
            </a:avLst>
          </a:prstGeom>
          <a:solidFill>
            <a:srgbClr val="D9E3FB"/>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2" name="椭圆 11"/>
          <p:cNvSpPr/>
          <p:nvPr/>
        </p:nvSpPr>
        <p:spPr>
          <a:xfrm>
            <a:off x="673408" y="1674214"/>
            <a:ext cx="776580" cy="776580"/>
          </a:xfrm>
          <a:prstGeom prst="ellipse">
            <a:avLst/>
          </a:prstGeom>
          <a:solidFill>
            <a:srgbClr val="406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4" name="弧形 13"/>
          <p:cNvSpPr/>
          <p:nvPr/>
        </p:nvSpPr>
        <p:spPr>
          <a:xfrm>
            <a:off x="6123261" y="1291681"/>
            <a:ext cx="1030015" cy="1030015"/>
          </a:xfrm>
          <a:prstGeom prst="arc">
            <a:avLst>
              <a:gd name="adj1" fmla="val 21386140"/>
              <a:gd name="adj2" fmla="val 16109830"/>
            </a:avLst>
          </a:prstGeom>
          <a:solidFill>
            <a:srgbClr val="D9E3FB"/>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5" name="椭圆 14"/>
          <p:cNvSpPr/>
          <p:nvPr/>
        </p:nvSpPr>
        <p:spPr>
          <a:xfrm>
            <a:off x="6249978" y="1418398"/>
            <a:ext cx="776580" cy="776580"/>
          </a:xfrm>
          <a:prstGeom prst="ellipse">
            <a:avLst/>
          </a:prstGeom>
          <a:solidFill>
            <a:srgbClr val="5D84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7" name="弧形 16"/>
          <p:cNvSpPr/>
          <p:nvPr/>
        </p:nvSpPr>
        <p:spPr>
          <a:xfrm>
            <a:off x="540976" y="3099615"/>
            <a:ext cx="1030015" cy="1030015"/>
          </a:xfrm>
          <a:prstGeom prst="arc">
            <a:avLst>
              <a:gd name="adj1" fmla="val 21386140"/>
              <a:gd name="adj2" fmla="val 16109830"/>
            </a:avLst>
          </a:prstGeom>
          <a:solidFill>
            <a:srgbClr val="D9E3FB"/>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8" name="椭圆 17"/>
          <p:cNvSpPr/>
          <p:nvPr/>
        </p:nvSpPr>
        <p:spPr>
          <a:xfrm>
            <a:off x="667693" y="3226332"/>
            <a:ext cx="776580" cy="776580"/>
          </a:xfrm>
          <a:prstGeom prst="ellipse">
            <a:avLst/>
          </a:prstGeom>
          <a:solidFill>
            <a:srgbClr val="5D84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9" name="target_126420"/>
          <p:cNvSpPr>
            <a:spLocks noChangeAspect="1"/>
          </p:cNvSpPr>
          <p:nvPr/>
        </p:nvSpPr>
        <p:spPr bwMode="auto">
          <a:xfrm>
            <a:off x="887046" y="1865772"/>
            <a:ext cx="394202" cy="393464"/>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chemeClr val="bg1"/>
          </a:solidFill>
          <a:ln>
            <a:noFill/>
          </a:ln>
        </p:spPr>
      </p:sp>
      <p:sp>
        <p:nvSpPr>
          <p:cNvPr id="20" name="target_126420"/>
          <p:cNvSpPr>
            <a:spLocks noChangeAspect="1"/>
          </p:cNvSpPr>
          <p:nvPr/>
        </p:nvSpPr>
        <p:spPr bwMode="auto">
          <a:xfrm>
            <a:off x="6455447" y="1587795"/>
            <a:ext cx="394202" cy="391961"/>
          </a:xfrm>
          <a:custGeom>
            <a:avLst/>
            <a:gdLst>
              <a:gd name="T0" fmla="*/ 3682 w 4808"/>
              <a:gd name="T1" fmla="*/ 2763 h 4789"/>
              <a:gd name="T2" fmla="*/ 3420 w 4808"/>
              <a:gd name="T3" fmla="*/ 2703 h 4789"/>
              <a:gd name="T4" fmla="*/ 3026 w 4808"/>
              <a:gd name="T5" fmla="*/ 2392 h 4789"/>
              <a:gd name="T6" fmla="*/ 2818 w 4808"/>
              <a:gd name="T7" fmla="*/ 2517 h 4789"/>
              <a:gd name="T8" fmla="*/ 3219 w 4808"/>
              <a:gd name="T9" fmla="*/ 1876 h 4789"/>
              <a:gd name="T10" fmla="*/ 3609 w 4808"/>
              <a:gd name="T11" fmla="*/ 1953 h 4789"/>
              <a:gd name="T12" fmla="*/ 4553 w 4808"/>
              <a:gd name="T13" fmla="*/ 720 h 4789"/>
              <a:gd name="T14" fmla="*/ 4388 w 4808"/>
              <a:gd name="T15" fmla="*/ 680 h 4789"/>
              <a:gd name="T16" fmla="*/ 3872 w 4808"/>
              <a:gd name="T17" fmla="*/ 1161 h 4789"/>
              <a:gd name="T18" fmla="*/ 3859 w 4808"/>
              <a:gd name="T19" fmla="*/ 1160 h 4789"/>
              <a:gd name="T20" fmla="*/ 3491 w 4808"/>
              <a:gd name="T21" fmla="*/ 1099 h 4789"/>
              <a:gd name="T22" fmla="*/ 3432 w 4808"/>
              <a:gd name="T23" fmla="*/ 731 h 4789"/>
              <a:gd name="T24" fmla="*/ 3454 w 4808"/>
              <a:gd name="T25" fmla="*/ 658 h 4789"/>
              <a:gd name="T26" fmla="*/ 3938 w 4808"/>
              <a:gd name="T27" fmla="*/ 104 h 4789"/>
              <a:gd name="T28" fmla="*/ 3609 w 4808"/>
              <a:gd name="T29" fmla="*/ 0 h 4789"/>
              <a:gd name="T30" fmla="*/ 2710 w 4808"/>
              <a:gd name="T31" fmla="*/ 1369 h 4789"/>
              <a:gd name="T32" fmla="*/ 1300 w 4808"/>
              <a:gd name="T33" fmla="*/ 999 h 4789"/>
              <a:gd name="T34" fmla="*/ 1309 w 4808"/>
              <a:gd name="T35" fmla="*/ 892 h 4789"/>
              <a:gd name="T36" fmla="*/ 865 w 4808"/>
              <a:gd name="T37" fmla="*/ 294 h 4789"/>
              <a:gd name="T38" fmla="*/ 665 w 4808"/>
              <a:gd name="T39" fmla="*/ 298 h 4789"/>
              <a:gd name="T40" fmla="*/ 278 w 4808"/>
              <a:gd name="T41" fmla="*/ 787 h 4789"/>
              <a:gd name="T42" fmla="*/ 630 w 4808"/>
              <a:gd name="T43" fmla="*/ 1163 h 4789"/>
              <a:gd name="T44" fmla="*/ 926 w 4808"/>
              <a:gd name="T45" fmla="*/ 1291 h 4789"/>
              <a:gd name="T46" fmla="*/ 1018 w 4808"/>
              <a:gd name="T47" fmla="*/ 1282 h 4789"/>
              <a:gd name="T48" fmla="*/ 1485 w 4808"/>
              <a:gd name="T49" fmla="*/ 2594 h 4789"/>
              <a:gd name="T50" fmla="*/ 1037 w 4808"/>
              <a:gd name="T51" fmla="*/ 2572 h 4789"/>
              <a:gd name="T52" fmla="*/ 92 w 4808"/>
              <a:gd name="T53" fmla="*/ 3809 h 4789"/>
              <a:gd name="T54" fmla="*/ 186 w 4808"/>
              <a:gd name="T55" fmla="*/ 3882 h 4789"/>
              <a:gd name="T56" fmla="*/ 727 w 4808"/>
              <a:gd name="T57" fmla="*/ 3384 h 4789"/>
              <a:gd name="T58" fmla="*/ 789 w 4808"/>
              <a:gd name="T59" fmla="*/ 3371 h 4789"/>
              <a:gd name="T60" fmla="*/ 796 w 4808"/>
              <a:gd name="T61" fmla="*/ 3372 h 4789"/>
              <a:gd name="T62" fmla="*/ 1218 w 4808"/>
              <a:gd name="T63" fmla="*/ 3798 h 4789"/>
              <a:gd name="T64" fmla="*/ 1192 w 4808"/>
              <a:gd name="T65" fmla="*/ 3873 h 4789"/>
              <a:gd name="T66" fmla="*/ 707 w 4808"/>
              <a:gd name="T67" fmla="*/ 4427 h 4789"/>
              <a:gd name="T68" fmla="*/ 1037 w 4808"/>
              <a:gd name="T69" fmla="*/ 4531 h 4789"/>
              <a:gd name="T70" fmla="*/ 2016 w 4808"/>
              <a:gd name="T71" fmla="*/ 3551 h 4789"/>
              <a:gd name="T72" fmla="*/ 1994 w 4808"/>
              <a:gd name="T73" fmla="*/ 3103 h 4789"/>
              <a:gd name="T74" fmla="*/ 2535 w 4808"/>
              <a:gd name="T75" fmla="*/ 2799 h 4789"/>
              <a:gd name="T76" fmla="*/ 2410 w 4808"/>
              <a:gd name="T77" fmla="*/ 3007 h 4789"/>
              <a:gd name="T78" fmla="*/ 2721 w 4808"/>
              <a:gd name="T79" fmla="*/ 3401 h 4789"/>
              <a:gd name="T80" fmla="*/ 2781 w 4808"/>
              <a:gd name="T81" fmla="*/ 3663 h 4789"/>
              <a:gd name="T82" fmla="*/ 4013 w 4808"/>
              <a:gd name="T83" fmla="*/ 4789 h 4789"/>
              <a:gd name="T84" fmla="*/ 4734 w 4808"/>
              <a:gd name="T85" fmla="*/ 4173 h 4789"/>
              <a:gd name="T86" fmla="*/ 4734 w 4808"/>
              <a:gd name="T87" fmla="*/ 3815 h 4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08" h="4789">
                <a:moveTo>
                  <a:pt x="4734" y="3815"/>
                </a:moveTo>
                <a:lnTo>
                  <a:pt x="3682" y="2763"/>
                </a:lnTo>
                <a:cubicBezTo>
                  <a:pt x="3634" y="2715"/>
                  <a:pt x="3570" y="2689"/>
                  <a:pt x="3502" y="2689"/>
                </a:cubicBezTo>
                <a:cubicBezTo>
                  <a:pt x="3474" y="2689"/>
                  <a:pt x="3446" y="2694"/>
                  <a:pt x="3420" y="2703"/>
                </a:cubicBezTo>
                <a:lnTo>
                  <a:pt x="3167" y="2450"/>
                </a:lnTo>
                <a:cubicBezTo>
                  <a:pt x="3130" y="2413"/>
                  <a:pt x="3079" y="2392"/>
                  <a:pt x="3026" y="2392"/>
                </a:cubicBezTo>
                <a:cubicBezTo>
                  <a:pt x="2972" y="2392"/>
                  <a:pt x="2922" y="2413"/>
                  <a:pt x="2884" y="2450"/>
                </a:cubicBezTo>
                <a:lnTo>
                  <a:pt x="2818" y="2517"/>
                </a:lnTo>
                <a:lnTo>
                  <a:pt x="2699" y="2398"/>
                </a:lnTo>
                <a:lnTo>
                  <a:pt x="3219" y="1876"/>
                </a:lnTo>
                <a:cubicBezTo>
                  <a:pt x="3340" y="1928"/>
                  <a:pt x="3472" y="1953"/>
                  <a:pt x="3609" y="1953"/>
                </a:cubicBezTo>
                <a:lnTo>
                  <a:pt x="3609" y="1953"/>
                </a:lnTo>
                <a:cubicBezTo>
                  <a:pt x="3870" y="1953"/>
                  <a:pt x="4116" y="1854"/>
                  <a:pt x="4301" y="1669"/>
                </a:cubicBezTo>
                <a:cubicBezTo>
                  <a:pt x="4549" y="1421"/>
                  <a:pt x="4646" y="1059"/>
                  <a:pt x="4553" y="720"/>
                </a:cubicBezTo>
                <a:cubicBezTo>
                  <a:pt x="4542" y="678"/>
                  <a:pt x="4502" y="648"/>
                  <a:pt x="4459" y="648"/>
                </a:cubicBezTo>
                <a:cubicBezTo>
                  <a:pt x="4441" y="648"/>
                  <a:pt x="4413" y="654"/>
                  <a:pt x="4388" y="680"/>
                </a:cubicBezTo>
                <a:cubicBezTo>
                  <a:pt x="4384" y="683"/>
                  <a:pt x="4034" y="1030"/>
                  <a:pt x="3918" y="1146"/>
                </a:cubicBezTo>
                <a:cubicBezTo>
                  <a:pt x="3906" y="1159"/>
                  <a:pt x="3885" y="1161"/>
                  <a:pt x="3872" y="1161"/>
                </a:cubicBezTo>
                <a:cubicBezTo>
                  <a:pt x="3864" y="1161"/>
                  <a:pt x="3859" y="1160"/>
                  <a:pt x="3859" y="1160"/>
                </a:cubicBezTo>
                <a:lnTo>
                  <a:pt x="3859" y="1160"/>
                </a:lnTo>
                <a:lnTo>
                  <a:pt x="3851" y="1159"/>
                </a:lnTo>
                <a:cubicBezTo>
                  <a:pt x="3707" y="1146"/>
                  <a:pt x="3535" y="1119"/>
                  <a:pt x="3491" y="1099"/>
                </a:cubicBezTo>
                <a:cubicBezTo>
                  <a:pt x="3470" y="1055"/>
                  <a:pt x="3445" y="879"/>
                  <a:pt x="3432" y="733"/>
                </a:cubicBezTo>
                <a:lnTo>
                  <a:pt x="3432" y="731"/>
                </a:lnTo>
                <a:lnTo>
                  <a:pt x="3429" y="727"/>
                </a:lnTo>
                <a:cubicBezTo>
                  <a:pt x="3428" y="720"/>
                  <a:pt x="3425" y="687"/>
                  <a:pt x="3454" y="658"/>
                </a:cubicBezTo>
                <a:cubicBezTo>
                  <a:pt x="3574" y="538"/>
                  <a:pt x="3905" y="204"/>
                  <a:pt x="3908" y="201"/>
                </a:cubicBezTo>
                <a:cubicBezTo>
                  <a:pt x="3936" y="173"/>
                  <a:pt x="3947" y="138"/>
                  <a:pt x="3938" y="104"/>
                </a:cubicBezTo>
                <a:cubicBezTo>
                  <a:pt x="3927" y="64"/>
                  <a:pt x="3893" y="42"/>
                  <a:pt x="3865" y="34"/>
                </a:cubicBezTo>
                <a:cubicBezTo>
                  <a:pt x="3782" y="11"/>
                  <a:pt x="3695" y="0"/>
                  <a:pt x="3609" y="0"/>
                </a:cubicBezTo>
                <a:cubicBezTo>
                  <a:pt x="3347" y="0"/>
                  <a:pt x="3101" y="102"/>
                  <a:pt x="2916" y="287"/>
                </a:cubicBezTo>
                <a:cubicBezTo>
                  <a:pt x="2624" y="579"/>
                  <a:pt x="2555" y="1011"/>
                  <a:pt x="2710" y="1369"/>
                </a:cubicBezTo>
                <a:lnTo>
                  <a:pt x="2190" y="1889"/>
                </a:lnTo>
                <a:lnTo>
                  <a:pt x="1300" y="999"/>
                </a:lnTo>
                <a:cubicBezTo>
                  <a:pt x="1300" y="998"/>
                  <a:pt x="1299" y="998"/>
                  <a:pt x="1299" y="997"/>
                </a:cubicBezTo>
                <a:cubicBezTo>
                  <a:pt x="1307" y="963"/>
                  <a:pt x="1311" y="928"/>
                  <a:pt x="1309" y="892"/>
                </a:cubicBezTo>
                <a:cubicBezTo>
                  <a:pt x="1305" y="788"/>
                  <a:pt x="1260" y="689"/>
                  <a:pt x="1182" y="611"/>
                </a:cubicBezTo>
                <a:lnTo>
                  <a:pt x="865" y="294"/>
                </a:lnTo>
                <a:cubicBezTo>
                  <a:pt x="858" y="288"/>
                  <a:pt x="821" y="253"/>
                  <a:pt x="766" y="253"/>
                </a:cubicBezTo>
                <a:cubicBezTo>
                  <a:pt x="740" y="253"/>
                  <a:pt x="702" y="261"/>
                  <a:pt x="665" y="298"/>
                </a:cubicBezTo>
                <a:lnTo>
                  <a:pt x="318" y="645"/>
                </a:lnTo>
                <a:cubicBezTo>
                  <a:pt x="277" y="685"/>
                  <a:pt x="263" y="737"/>
                  <a:pt x="278" y="787"/>
                </a:cubicBezTo>
                <a:cubicBezTo>
                  <a:pt x="288" y="820"/>
                  <a:pt x="308" y="842"/>
                  <a:pt x="314" y="848"/>
                </a:cubicBezTo>
                <a:lnTo>
                  <a:pt x="630" y="1163"/>
                </a:lnTo>
                <a:cubicBezTo>
                  <a:pt x="712" y="1246"/>
                  <a:pt x="817" y="1291"/>
                  <a:pt x="926" y="1291"/>
                </a:cubicBezTo>
                <a:lnTo>
                  <a:pt x="926" y="1291"/>
                </a:lnTo>
                <a:cubicBezTo>
                  <a:pt x="957" y="1291"/>
                  <a:pt x="987" y="1287"/>
                  <a:pt x="1016" y="1280"/>
                </a:cubicBezTo>
                <a:cubicBezTo>
                  <a:pt x="1017" y="1281"/>
                  <a:pt x="1017" y="1281"/>
                  <a:pt x="1018" y="1282"/>
                </a:cubicBezTo>
                <a:lnTo>
                  <a:pt x="1907" y="2171"/>
                </a:lnTo>
                <a:lnTo>
                  <a:pt x="1485" y="2594"/>
                </a:lnTo>
                <a:cubicBezTo>
                  <a:pt x="1466" y="2613"/>
                  <a:pt x="1449" y="2634"/>
                  <a:pt x="1435" y="2656"/>
                </a:cubicBezTo>
                <a:cubicBezTo>
                  <a:pt x="1311" y="2601"/>
                  <a:pt x="1176" y="2572"/>
                  <a:pt x="1037" y="2572"/>
                </a:cubicBezTo>
                <a:cubicBezTo>
                  <a:pt x="775" y="2572"/>
                  <a:pt x="529" y="2674"/>
                  <a:pt x="344" y="2859"/>
                </a:cubicBezTo>
                <a:cubicBezTo>
                  <a:pt x="96" y="3106"/>
                  <a:pt x="0" y="3471"/>
                  <a:pt x="92" y="3809"/>
                </a:cubicBezTo>
                <a:cubicBezTo>
                  <a:pt x="103" y="3852"/>
                  <a:pt x="143" y="3882"/>
                  <a:pt x="186" y="3882"/>
                </a:cubicBezTo>
                <a:lnTo>
                  <a:pt x="186" y="3882"/>
                </a:lnTo>
                <a:cubicBezTo>
                  <a:pt x="204" y="3882"/>
                  <a:pt x="232" y="3877"/>
                  <a:pt x="258" y="3851"/>
                </a:cubicBezTo>
                <a:cubicBezTo>
                  <a:pt x="261" y="3847"/>
                  <a:pt x="611" y="3500"/>
                  <a:pt x="727" y="3384"/>
                </a:cubicBezTo>
                <a:cubicBezTo>
                  <a:pt x="740" y="3372"/>
                  <a:pt x="762" y="3370"/>
                  <a:pt x="774" y="3370"/>
                </a:cubicBezTo>
                <a:cubicBezTo>
                  <a:pt x="783" y="3370"/>
                  <a:pt x="789" y="3371"/>
                  <a:pt x="789" y="3371"/>
                </a:cubicBezTo>
                <a:lnTo>
                  <a:pt x="789" y="3371"/>
                </a:lnTo>
                <a:lnTo>
                  <a:pt x="796" y="3372"/>
                </a:lnTo>
                <a:cubicBezTo>
                  <a:pt x="940" y="3385"/>
                  <a:pt x="1113" y="3411"/>
                  <a:pt x="1157" y="3431"/>
                </a:cubicBezTo>
                <a:cubicBezTo>
                  <a:pt x="1178" y="3475"/>
                  <a:pt x="1205" y="3652"/>
                  <a:pt x="1218" y="3798"/>
                </a:cubicBezTo>
                <a:lnTo>
                  <a:pt x="1219" y="3805"/>
                </a:lnTo>
                <a:cubicBezTo>
                  <a:pt x="1219" y="3805"/>
                  <a:pt x="1223" y="3842"/>
                  <a:pt x="1192" y="3873"/>
                </a:cubicBezTo>
                <a:cubicBezTo>
                  <a:pt x="1072" y="3993"/>
                  <a:pt x="741" y="4327"/>
                  <a:pt x="738" y="4330"/>
                </a:cubicBezTo>
                <a:cubicBezTo>
                  <a:pt x="710" y="4358"/>
                  <a:pt x="699" y="4393"/>
                  <a:pt x="707" y="4427"/>
                </a:cubicBezTo>
                <a:cubicBezTo>
                  <a:pt x="718" y="4467"/>
                  <a:pt x="752" y="4489"/>
                  <a:pt x="780" y="4497"/>
                </a:cubicBezTo>
                <a:cubicBezTo>
                  <a:pt x="864" y="4519"/>
                  <a:pt x="950" y="4531"/>
                  <a:pt x="1037" y="4531"/>
                </a:cubicBezTo>
                <a:cubicBezTo>
                  <a:pt x="1298" y="4531"/>
                  <a:pt x="1544" y="4429"/>
                  <a:pt x="1729" y="4244"/>
                </a:cubicBezTo>
                <a:cubicBezTo>
                  <a:pt x="1914" y="4059"/>
                  <a:pt x="2016" y="3813"/>
                  <a:pt x="2016" y="3551"/>
                </a:cubicBezTo>
                <a:cubicBezTo>
                  <a:pt x="2016" y="3412"/>
                  <a:pt x="1987" y="3277"/>
                  <a:pt x="1932" y="3153"/>
                </a:cubicBezTo>
                <a:cubicBezTo>
                  <a:pt x="1954" y="3139"/>
                  <a:pt x="1975" y="3122"/>
                  <a:pt x="1994" y="3103"/>
                </a:cubicBezTo>
                <a:lnTo>
                  <a:pt x="2417" y="2681"/>
                </a:lnTo>
                <a:lnTo>
                  <a:pt x="2535" y="2799"/>
                </a:lnTo>
                <a:lnTo>
                  <a:pt x="2469" y="2866"/>
                </a:lnTo>
                <a:cubicBezTo>
                  <a:pt x="2431" y="2904"/>
                  <a:pt x="2410" y="2954"/>
                  <a:pt x="2410" y="3007"/>
                </a:cubicBezTo>
                <a:cubicBezTo>
                  <a:pt x="2410" y="3061"/>
                  <a:pt x="2431" y="3111"/>
                  <a:pt x="2469" y="3149"/>
                </a:cubicBezTo>
                <a:lnTo>
                  <a:pt x="2721" y="3401"/>
                </a:lnTo>
                <a:cubicBezTo>
                  <a:pt x="2712" y="3427"/>
                  <a:pt x="2707" y="3455"/>
                  <a:pt x="2707" y="3484"/>
                </a:cubicBezTo>
                <a:cubicBezTo>
                  <a:pt x="2707" y="3552"/>
                  <a:pt x="2734" y="3615"/>
                  <a:pt x="2781" y="3663"/>
                </a:cubicBezTo>
                <a:lnTo>
                  <a:pt x="3834" y="4715"/>
                </a:lnTo>
                <a:cubicBezTo>
                  <a:pt x="3881" y="4763"/>
                  <a:pt x="3945" y="4789"/>
                  <a:pt x="4013" y="4789"/>
                </a:cubicBezTo>
                <a:cubicBezTo>
                  <a:pt x="4081" y="4789"/>
                  <a:pt x="4144" y="4763"/>
                  <a:pt x="4192" y="4715"/>
                </a:cubicBezTo>
                <a:lnTo>
                  <a:pt x="4734" y="4173"/>
                </a:lnTo>
                <a:cubicBezTo>
                  <a:pt x="4782" y="4126"/>
                  <a:pt x="4808" y="4062"/>
                  <a:pt x="4808" y="3994"/>
                </a:cubicBezTo>
                <a:cubicBezTo>
                  <a:pt x="4808" y="3926"/>
                  <a:pt x="4782" y="3863"/>
                  <a:pt x="4734" y="3815"/>
                </a:cubicBezTo>
                <a:close/>
              </a:path>
            </a:pathLst>
          </a:custGeom>
          <a:solidFill>
            <a:schemeClr val="bg1"/>
          </a:solidFill>
          <a:ln>
            <a:noFill/>
          </a:ln>
        </p:spPr>
        <p:txBody>
          <a:bodyPr/>
          <a:lstStyle/>
          <a:p>
            <a:endParaRPr lang="zh-CN" altLang="en-US">
              <a:latin typeface="微软雅黑" panose="020B0503020204020204" charset="-122"/>
              <a:ea typeface="微软雅黑" panose="020B0503020204020204" charset="-122"/>
            </a:endParaRPr>
          </a:p>
        </p:txBody>
      </p:sp>
      <p:sp>
        <p:nvSpPr>
          <p:cNvPr id="21" name="target_126420"/>
          <p:cNvSpPr>
            <a:spLocks noChangeAspect="1"/>
          </p:cNvSpPr>
          <p:nvPr/>
        </p:nvSpPr>
        <p:spPr bwMode="auto">
          <a:xfrm>
            <a:off x="873162" y="3487746"/>
            <a:ext cx="394202" cy="253752"/>
          </a:xfrm>
          <a:custGeom>
            <a:avLst/>
            <a:gdLst>
              <a:gd name="connsiteX0" fmla="*/ 143953 w 607639"/>
              <a:gd name="connsiteY0" fmla="*/ 239428 h 391144"/>
              <a:gd name="connsiteX1" fmla="*/ 223838 w 607639"/>
              <a:gd name="connsiteY1" fmla="*/ 239428 h 391144"/>
              <a:gd name="connsiteX2" fmla="*/ 239851 w 607639"/>
              <a:gd name="connsiteY2" fmla="*/ 239428 h 391144"/>
              <a:gd name="connsiteX3" fmla="*/ 239851 w 607639"/>
              <a:gd name="connsiteY3" fmla="*/ 287271 h 391144"/>
              <a:gd name="connsiteX4" fmla="*/ 223838 w 607639"/>
              <a:gd name="connsiteY4" fmla="*/ 287271 h 391144"/>
              <a:gd name="connsiteX5" fmla="*/ 143953 w 607639"/>
              <a:gd name="connsiteY5" fmla="*/ 287271 h 391144"/>
              <a:gd name="connsiteX6" fmla="*/ 143953 w 607639"/>
              <a:gd name="connsiteY6" fmla="*/ 167593 h 391144"/>
              <a:gd name="connsiteX7" fmla="*/ 239851 w 607639"/>
              <a:gd name="connsiteY7" fmla="*/ 167593 h 391144"/>
              <a:gd name="connsiteX8" fmla="*/ 239851 w 607639"/>
              <a:gd name="connsiteY8" fmla="*/ 215507 h 391144"/>
              <a:gd name="connsiteX9" fmla="*/ 143953 w 607639"/>
              <a:gd name="connsiteY9" fmla="*/ 215507 h 391144"/>
              <a:gd name="connsiteX10" fmla="*/ 415772 w 607639"/>
              <a:gd name="connsiteY10" fmla="*/ 143601 h 391144"/>
              <a:gd name="connsiteX11" fmla="*/ 463686 w 607639"/>
              <a:gd name="connsiteY11" fmla="*/ 143601 h 391144"/>
              <a:gd name="connsiteX12" fmla="*/ 463686 w 607639"/>
              <a:gd name="connsiteY12" fmla="*/ 287272 h 391144"/>
              <a:gd name="connsiteX13" fmla="*/ 415772 w 607639"/>
              <a:gd name="connsiteY13" fmla="*/ 287272 h 391144"/>
              <a:gd name="connsiteX14" fmla="*/ 287836 w 607639"/>
              <a:gd name="connsiteY14" fmla="*/ 143601 h 391144"/>
              <a:gd name="connsiteX15" fmla="*/ 335820 w 607639"/>
              <a:gd name="connsiteY15" fmla="*/ 143601 h 391144"/>
              <a:gd name="connsiteX16" fmla="*/ 335820 w 607639"/>
              <a:gd name="connsiteY16" fmla="*/ 287272 h 391144"/>
              <a:gd name="connsiteX17" fmla="*/ 287836 w 607639"/>
              <a:gd name="connsiteY17" fmla="*/ 287272 h 391144"/>
              <a:gd name="connsiteX18" fmla="*/ 351769 w 607639"/>
              <a:gd name="connsiteY18" fmla="*/ 95757 h 391144"/>
              <a:gd name="connsiteX19" fmla="*/ 399683 w 607639"/>
              <a:gd name="connsiteY19" fmla="*/ 95757 h 391144"/>
              <a:gd name="connsiteX20" fmla="*/ 399683 w 607639"/>
              <a:gd name="connsiteY20" fmla="*/ 287271 h 391144"/>
              <a:gd name="connsiteX21" fmla="*/ 351769 w 607639"/>
              <a:gd name="connsiteY21" fmla="*/ 287271 h 391144"/>
              <a:gd name="connsiteX22" fmla="*/ 95948 w 607639"/>
              <a:gd name="connsiteY22" fmla="*/ 47904 h 391144"/>
              <a:gd name="connsiteX23" fmla="*/ 95948 w 607639"/>
              <a:gd name="connsiteY23" fmla="*/ 343240 h 391144"/>
              <a:gd name="connsiteX24" fmla="*/ 511691 w 607639"/>
              <a:gd name="connsiteY24" fmla="*/ 343240 h 391144"/>
              <a:gd name="connsiteX25" fmla="*/ 511691 w 607639"/>
              <a:gd name="connsiteY25" fmla="*/ 47904 h 391144"/>
              <a:gd name="connsiteX26" fmla="*/ 47974 w 607639"/>
              <a:gd name="connsiteY26" fmla="*/ 0 h 391144"/>
              <a:gd name="connsiteX27" fmla="*/ 559665 w 607639"/>
              <a:gd name="connsiteY27" fmla="*/ 0 h 391144"/>
              <a:gd name="connsiteX28" fmla="*/ 559665 w 607639"/>
              <a:gd name="connsiteY28" fmla="*/ 343240 h 391144"/>
              <a:gd name="connsiteX29" fmla="*/ 607639 w 607639"/>
              <a:gd name="connsiteY29" fmla="*/ 343240 h 391144"/>
              <a:gd name="connsiteX30" fmla="*/ 607639 w 607639"/>
              <a:gd name="connsiteY30" fmla="*/ 391144 h 391144"/>
              <a:gd name="connsiteX31" fmla="*/ 0 w 607639"/>
              <a:gd name="connsiteY31" fmla="*/ 391144 h 391144"/>
              <a:gd name="connsiteX32" fmla="*/ 0 w 607639"/>
              <a:gd name="connsiteY32" fmla="*/ 343240 h 391144"/>
              <a:gd name="connsiteX33" fmla="*/ 47974 w 607639"/>
              <a:gd name="connsiteY33" fmla="*/ 343240 h 391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7639" h="391144">
                <a:moveTo>
                  <a:pt x="143953" y="239428"/>
                </a:moveTo>
                <a:lnTo>
                  <a:pt x="223838" y="239428"/>
                </a:lnTo>
                <a:lnTo>
                  <a:pt x="239851" y="239428"/>
                </a:lnTo>
                <a:lnTo>
                  <a:pt x="239851" y="287271"/>
                </a:lnTo>
                <a:lnTo>
                  <a:pt x="223838" y="287271"/>
                </a:lnTo>
                <a:lnTo>
                  <a:pt x="143953" y="287271"/>
                </a:lnTo>
                <a:close/>
                <a:moveTo>
                  <a:pt x="143953" y="167593"/>
                </a:moveTo>
                <a:lnTo>
                  <a:pt x="239851" y="167593"/>
                </a:lnTo>
                <a:lnTo>
                  <a:pt x="239851" y="215507"/>
                </a:lnTo>
                <a:lnTo>
                  <a:pt x="143953" y="215507"/>
                </a:lnTo>
                <a:close/>
                <a:moveTo>
                  <a:pt x="415772" y="143601"/>
                </a:moveTo>
                <a:lnTo>
                  <a:pt x="463686" y="143601"/>
                </a:lnTo>
                <a:lnTo>
                  <a:pt x="463686" y="287272"/>
                </a:lnTo>
                <a:lnTo>
                  <a:pt x="415772" y="287272"/>
                </a:lnTo>
                <a:close/>
                <a:moveTo>
                  <a:pt x="287836" y="143601"/>
                </a:moveTo>
                <a:lnTo>
                  <a:pt x="335820" y="143601"/>
                </a:lnTo>
                <a:lnTo>
                  <a:pt x="335820" y="287272"/>
                </a:lnTo>
                <a:lnTo>
                  <a:pt x="287836" y="287272"/>
                </a:lnTo>
                <a:close/>
                <a:moveTo>
                  <a:pt x="351769" y="95757"/>
                </a:moveTo>
                <a:lnTo>
                  <a:pt x="399683" y="95757"/>
                </a:lnTo>
                <a:lnTo>
                  <a:pt x="399683" y="287271"/>
                </a:lnTo>
                <a:lnTo>
                  <a:pt x="351769" y="287271"/>
                </a:lnTo>
                <a:close/>
                <a:moveTo>
                  <a:pt x="95948" y="47904"/>
                </a:moveTo>
                <a:lnTo>
                  <a:pt x="95948" y="343240"/>
                </a:lnTo>
                <a:lnTo>
                  <a:pt x="511691" y="343240"/>
                </a:lnTo>
                <a:lnTo>
                  <a:pt x="511691" y="47904"/>
                </a:lnTo>
                <a:close/>
                <a:moveTo>
                  <a:pt x="47974" y="0"/>
                </a:moveTo>
                <a:lnTo>
                  <a:pt x="559665" y="0"/>
                </a:lnTo>
                <a:lnTo>
                  <a:pt x="559665" y="343240"/>
                </a:lnTo>
                <a:lnTo>
                  <a:pt x="607639" y="343240"/>
                </a:lnTo>
                <a:lnTo>
                  <a:pt x="607639" y="391144"/>
                </a:lnTo>
                <a:lnTo>
                  <a:pt x="0" y="391144"/>
                </a:lnTo>
                <a:lnTo>
                  <a:pt x="0" y="343240"/>
                </a:lnTo>
                <a:lnTo>
                  <a:pt x="47974" y="343240"/>
                </a:lnTo>
                <a:close/>
              </a:path>
            </a:pathLst>
          </a:custGeom>
          <a:solidFill>
            <a:schemeClr val="bg1"/>
          </a:solidFill>
          <a:ln>
            <a:noFill/>
          </a:ln>
        </p:spPr>
        <p:txBody>
          <a:bodyPr/>
          <a:lstStyle/>
          <a:p>
            <a:endParaRPr lang="zh-CN" altLang="en-US">
              <a:latin typeface="微软雅黑" panose="020B0503020204020204" charset="-122"/>
              <a:ea typeface="微软雅黑" panose="020B0503020204020204" charset="-122"/>
            </a:endParaRPr>
          </a:p>
        </p:txBody>
      </p:sp>
      <p:sp>
        <p:nvSpPr>
          <p:cNvPr id="22" name="文本框 21"/>
          <p:cNvSpPr txBox="1"/>
          <p:nvPr/>
        </p:nvSpPr>
        <p:spPr>
          <a:xfrm>
            <a:off x="1660746" y="1093472"/>
            <a:ext cx="5054671" cy="47815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r>
              <a:rPr lang="en-US" altLang="zh-CN" sz="2100" b="0">
                <a:solidFill>
                  <a:srgbClr val="406FE9"/>
                </a:solidFill>
                <a:latin typeface="微软雅黑" panose="020B0503020204020204" charset="-122"/>
                <a:ea typeface="微软雅黑" panose="020B0503020204020204" charset="-122"/>
                <a:cs typeface="微软雅黑" panose="020B0503020204020204" charset="-122"/>
              </a:rPr>
              <a:t>1. 药物发现</a:t>
            </a:r>
            <a:endParaRPr lang="en-US" altLang="zh-CN" sz="2100" b="0">
              <a:solidFill>
                <a:srgbClr val="406FE9"/>
              </a:solidFill>
              <a:latin typeface="微软雅黑" panose="020B0503020204020204" charset="-122"/>
              <a:ea typeface="微软雅黑" panose="020B0503020204020204" charset="-122"/>
              <a:cs typeface="微软雅黑" panose="020B0503020204020204" charset="-122"/>
            </a:endParaRPr>
          </a:p>
        </p:txBody>
      </p:sp>
      <p:sp>
        <p:nvSpPr>
          <p:cNvPr id="23" name="矩形 22"/>
          <p:cNvSpPr/>
          <p:nvPr/>
        </p:nvSpPr>
        <p:spPr>
          <a:xfrm>
            <a:off x="1687195" y="2164715"/>
            <a:ext cx="4319905" cy="1029335"/>
          </a:xfrm>
          <a:prstGeom prst="rect">
            <a:avLst/>
          </a:prstGeom>
        </p:spPr>
        <p:txBody>
          <a:bodyPr wrap="square">
            <a:noAutofit/>
          </a:bodyPr>
          <a:lstStyle/>
          <a:p>
            <a:pPr>
              <a:lnSpc>
                <a:spcPct val="150000"/>
              </a:lnSpc>
            </a:pPr>
            <a:r>
              <a:rPr lang="zh-CN" altLang="en-US" sz="12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服务内容</a:t>
            </a:r>
            <a:r>
              <a:rPr lang="en-US" altLang="zh-CN" sz="12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r>
              <a:rPr lang="zh-CN" altLang="en-US"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靶点发现</a:t>
            </a:r>
            <a:r>
              <a:rPr lang="en-US" altLang="zh-CN"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r>
              <a:rPr lang="zh-CN" altLang="en-US"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先导化合物筛选</a:t>
            </a:r>
            <a:r>
              <a:rPr lang="en-US" altLang="zh-CN"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r>
              <a:rPr lang="zh-CN" altLang="en-US"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药物设计</a:t>
            </a:r>
            <a:r>
              <a:rPr lang="en-US" altLang="zh-CN"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r>
              <a:rPr lang="zh-CN" altLang="en-US"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药效评价</a:t>
            </a:r>
            <a:endParaRPr lang="zh-CN" altLang="en-US"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我国代表企业</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r>
              <a:rPr lang="en-US" altLang="zh-CN" sz="1200">
                <a:solidFill>
                  <a:srgbClr val="0070C0"/>
                </a:solidFill>
                <a:latin typeface="微软雅黑" panose="020B0503020204020204" charset="-122"/>
                <a:ea typeface="微软雅黑" panose="020B0503020204020204" charset="-122"/>
                <a:cs typeface="微软雅黑" panose="020B0503020204020204" charset="-122"/>
                <a:sym typeface="+mn-ea"/>
              </a:rPr>
              <a:t>药明康德、</a:t>
            </a:r>
            <a:r>
              <a:rPr lang="zh-CN" altLang="en-US" sz="1200">
                <a:solidFill>
                  <a:srgbClr val="0070C0"/>
                </a:solidFill>
                <a:latin typeface="微软雅黑" panose="020B0503020204020204" charset="-122"/>
                <a:ea typeface="微软雅黑" panose="020B0503020204020204" charset="-122"/>
                <a:cs typeface="微软雅黑" panose="020B0503020204020204" charset="-122"/>
              </a:rPr>
              <a:t>康龙化成</a:t>
            </a:r>
            <a:r>
              <a:rPr lang="en-US" altLang="zh-CN" sz="1200">
                <a:solidFill>
                  <a:srgbClr val="0070C0"/>
                </a:solidFill>
                <a:latin typeface="微软雅黑" panose="020B0503020204020204" charset="-122"/>
                <a:ea typeface="微软雅黑" panose="020B0503020204020204" charset="-122"/>
                <a:cs typeface="微软雅黑" panose="020B0503020204020204" charset="-122"/>
              </a:rPr>
              <a:t>、</a:t>
            </a:r>
            <a:r>
              <a:rPr lang="zh-CN" altLang="en-US" sz="1200">
                <a:solidFill>
                  <a:srgbClr val="0070C0"/>
                </a:solidFill>
                <a:latin typeface="微软雅黑" panose="020B0503020204020204" charset="-122"/>
                <a:ea typeface="微软雅黑" panose="020B0503020204020204" charset="-122"/>
                <a:cs typeface="微软雅黑" panose="020B0503020204020204" charset="-122"/>
              </a:rPr>
              <a:t>成都先导</a:t>
            </a:r>
            <a:endParaRPr lang="zh-CN" altLang="en-US"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charset="0"/>
              <a:buChar char=""/>
            </a:pPr>
            <a:r>
              <a:rPr lang="zh-CN" altLang="en-US" sz="1200">
                <a:solidFill>
                  <a:srgbClr val="FF3300"/>
                </a:solidFill>
                <a:latin typeface="微软雅黑" panose="020B0503020204020204" charset="-122"/>
                <a:ea typeface="微软雅黑" panose="020B0503020204020204" charset="-122"/>
                <a:cs typeface="微软雅黑" panose="020B0503020204020204" charset="-122"/>
              </a:rPr>
              <a:t>决定创新药研发成功率，是创新药研发最核心的前端环节</a:t>
            </a:r>
            <a:endParaRPr lang="zh-CN" altLang="en-US" sz="1200">
              <a:solidFill>
                <a:srgbClr val="FF3300"/>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1776730" y="1509395"/>
            <a:ext cx="4123690" cy="749935"/>
          </a:xfrm>
          <a:prstGeom prst="rect">
            <a:avLst/>
          </a:prstGeom>
          <a:noFill/>
        </p:spPr>
        <p:txBody>
          <a:bodyPr wrap="square" rtlCol="0">
            <a:noAutofit/>
          </a:bodyPr>
          <a:p>
            <a:pPr>
              <a:lnSpc>
                <a:spcPct val="150000"/>
              </a:lnSpc>
            </a:pP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全球约</a:t>
            </a:r>
            <a:r>
              <a:rPr lang="zh-CN" altLang="en-US" sz="1300">
                <a:solidFill>
                  <a:srgbClr val="C00000"/>
                </a:solidFill>
                <a:latin typeface="微软雅黑" panose="020B0503020204020204" charset="-122"/>
                <a:ea typeface="微软雅黑" panose="020B0503020204020204" charset="-122"/>
                <a:cs typeface="微软雅黑" panose="020B0503020204020204" charset="-122"/>
                <a:sym typeface="+mn-ea"/>
              </a:rPr>
              <a:t>90%</a:t>
            </a: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的创新药项目采用外部药物发现服务。</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我国</a:t>
            </a: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ADC管线数量已</a:t>
            </a:r>
            <a:r>
              <a:rPr lang="zh-CN" altLang="en-US" sz="1300" b="1">
                <a:solidFill>
                  <a:srgbClr val="C00000"/>
                </a:solidFill>
                <a:latin typeface="微软雅黑" panose="020B0503020204020204" charset="-122"/>
                <a:ea typeface="微软雅黑" panose="020B0503020204020204" charset="-122"/>
                <a:cs typeface="微软雅黑" panose="020B0503020204020204" charset="-122"/>
                <a:sym typeface="+mn-ea"/>
              </a:rPr>
              <a:t>超过500条</a:t>
            </a: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，位居</a:t>
            </a:r>
            <a:r>
              <a:rPr lang="zh-CN" altLang="en-US" sz="1300" b="1">
                <a:solidFill>
                  <a:srgbClr val="C00000"/>
                </a:solidFill>
                <a:latin typeface="微软雅黑" panose="020B0503020204020204" charset="-122"/>
                <a:ea typeface="微软雅黑" panose="020B0503020204020204" charset="-122"/>
                <a:cs typeface="微软雅黑" panose="020B0503020204020204" charset="-122"/>
                <a:sym typeface="+mn-ea"/>
              </a:rPr>
              <a:t>全球第一</a:t>
            </a: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endParaRPr lang="zh-CN" altLang="en-US" sz="1300"/>
          </a:p>
        </p:txBody>
      </p:sp>
      <p:sp>
        <p:nvSpPr>
          <p:cNvPr id="10" name="Shape 25"/>
          <p:cNvSpPr/>
          <p:nvPr/>
        </p:nvSpPr>
        <p:spPr>
          <a:xfrm>
            <a:off x="7290435" y="1581785"/>
            <a:ext cx="4276090" cy="621665"/>
          </a:xfrm>
          <a:prstGeom prst="roundRect">
            <a:avLst>
              <a:gd name="adj" fmla="val 10000"/>
            </a:avLst>
          </a:prstGeom>
          <a:solidFill>
            <a:srgbClr val="EFF6FF"/>
          </a:solidFill>
          <a:ln w="12700">
            <a:solidFill>
              <a:srgbClr val="BFDBFE"/>
            </a:solidFill>
            <a:prstDash val="solid"/>
          </a:ln>
        </p:spPr>
      </p:sp>
      <p:sp>
        <p:nvSpPr>
          <p:cNvPr id="13" name="文本框 12"/>
          <p:cNvSpPr txBox="1"/>
          <p:nvPr/>
        </p:nvSpPr>
        <p:spPr>
          <a:xfrm>
            <a:off x="7263986" y="1109347"/>
            <a:ext cx="5054671" cy="47815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r>
              <a:rPr lang="en-US" altLang="zh-CN" sz="2100" b="0">
                <a:solidFill>
                  <a:srgbClr val="406FE9"/>
                </a:solidFill>
                <a:latin typeface="微软雅黑" panose="020B0503020204020204" charset="-122"/>
                <a:ea typeface="微软雅黑" panose="020B0503020204020204" charset="-122"/>
                <a:cs typeface="微软雅黑" panose="020B0503020204020204" charset="-122"/>
              </a:rPr>
              <a:t>2. 临床前研究</a:t>
            </a:r>
            <a:endParaRPr lang="en-US" altLang="zh-CN" sz="2100" b="0">
              <a:solidFill>
                <a:srgbClr val="406FE9"/>
              </a:solidFill>
              <a:latin typeface="微软雅黑" panose="020B0503020204020204" charset="-122"/>
              <a:ea typeface="微软雅黑" panose="020B0503020204020204" charset="-122"/>
              <a:cs typeface="微软雅黑" panose="020B0503020204020204" charset="-122"/>
            </a:endParaRPr>
          </a:p>
        </p:txBody>
      </p:sp>
      <p:sp>
        <p:nvSpPr>
          <p:cNvPr id="16" name="矩形 15"/>
          <p:cNvSpPr/>
          <p:nvPr/>
        </p:nvSpPr>
        <p:spPr>
          <a:xfrm>
            <a:off x="7290435" y="2180590"/>
            <a:ext cx="4319905" cy="1029335"/>
          </a:xfrm>
          <a:prstGeom prst="rect">
            <a:avLst/>
          </a:prstGeom>
        </p:spPr>
        <p:txBody>
          <a:bodyPr wrap="square">
            <a:noAutofit/>
          </a:bodyPr>
          <a:lstStyle/>
          <a:p>
            <a:pPr>
              <a:lnSpc>
                <a:spcPct val="150000"/>
              </a:lnSpc>
            </a:pPr>
            <a:r>
              <a:rPr lang="zh-CN" altLang="en-US" sz="12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服务内容</a:t>
            </a:r>
            <a:r>
              <a:rPr lang="en-US" altLang="zh-CN" sz="12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r>
              <a:rPr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药代动力学</a:t>
            </a:r>
            <a:r>
              <a:rPr lang="en-US"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r>
              <a:rPr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毒理研究</a:t>
            </a:r>
            <a:r>
              <a:rPr lang="en-US"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r>
              <a:rPr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安全性评价</a:t>
            </a:r>
            <a:r>
              <a:rPr lang="en-US"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r>
              <a:rPr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动物实验</a:t>
            </a:r>
            <a:endParaRPr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代表企业</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r>
              <a:rPr sz="1200">
                <a:solidFill>
                  <a:srgbClr val="0070C0"/>
                </a:solidFill>
                <a:latin typeface="微软雅黑" panose="020B0503020204020204" charset="-122"/>
                <a:ea typeface="微软雅黑" panose="020B0503020204020204" charset="-122"/>
                <a:cs typeface="微软雅黑" panose="020B0503020204020204" charset="-122"/>
              </a:rPr>
              <a:t>昭衍新药</a:t>
            </a:r>
            <a:r>
              <a:rPr lang="en-US" sz="1200">
                <a:solidFill>
                  <a:srgbClr val="0070C0"/>
                </a:solidFill>
                <a:latin typeface="微软雅黑" panose="020B0503020204020204" charset="-122"/>
                <a:ea typeface="微软雅黑" panose="020B0503020204020204" charset="-122"/>
                <a:cs typeface="微软雅黑" panose="020B0503020204020204" charset="-122"/>
              </a:rPr>
              <a:t>、</a:t>
            </a:r>
            <a:r>
              <a:rPr sz="1200">
                <a:solidFill>
                  <a:srgbClr val="0070C0"/>
                </a:solidFill>
                <a:latin typeface="微软雅黑" panose="020B0503020204020204" charset="-122"/>
                <a:ea typeface="微软雅黑" panose="020B0503020204020204" charset="-122"/>
                <a:cs typeface="微软雅黑" panose="020B0503020204020204" charset="-122"/>
              </a:rPr>
              <a:t>药明康德</a:t>
            </a:r>
            <a:r>
              <a:rPr lang="en-US" sz="1200">
                <a:solidFill>
                  <a:srgbClr val="0070C0"/>
                </a:solidFill>
                <a:latin typeface="微软雅黑" panose="020B0503020204020204" charset="-122"/>
                <a:ea typeface="微软雅黑" panose="020B0503020204020204" charset="-122"/>
                <a:cs typeface="微软雅黑" panose="020B0503020204020204" charset="-122"/>
              </a:rPr>
              <a:t>、</a:t>
            </a:r>
            <a:r>
              <a:rPr sz="1200">
                <a:solidFill>
                  <a:srgbClr val="0070C0"/>
                </a:solidFill>
                <a:latin typeface="微软雅黑" panose="020B0503020204020204" charset="-122"/>
                <a:ea typeface="微软雅黑" panose="020B0503020204020204" charset="-122"/>
                <a:cs typeface="微软雅黑" panose="020B0503020204020204" charset="-122"/>
              </a:rPr>
              <a:t>美迪西</a:t>
            </a:r>
            <a:endParaRPr sz="1200">
              <a:solidFill>
                <a:srgbClr val="0070C0"/>
              </a:solidFill>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charset="0"/>
              <a:buChar char=""/>
            </a:pPr>
            <a:r>
              <a:rPr lang="zh-CN" altLang="en-US" sz="1200">
                <a:solidFill>
                  <a:srgbClr val="FF3300"/>
                </a:solidFill>
                <a:latin typeface="微软雅黑" panose="020B0503020204020204" charset="-122"/>
                <a:ea typeface="微软雅黑" panose="020B0503020204020204" charset="-122"/>
                <a:cs typeface="微软雅黑" panose="020B0503020204020204" charset="-122"/>
              </a:rPr>
              <a:t>降低临床失败风险，提高研发效率</a:t>
            </a:r>
            <a:endParaRPr lang="zh-CN" altLang="en-US" sz="1200">
              <a:solidFill>
                <a:srgbClr val="FF3300"/>
              </a:solidFill>
              <a:latin typeface="微软雅黑" panose="020B0503020204020204" charset="-122"/>
              <a:ea typeface="微软雅黑" panose="020B0503020204020204" charset="-122"/>
              <a:cs typeface="微软雅黑" panose="020B0503020204020204" charset="-122"/>
            </a:endParaRPr>
          </a:p>
        </p:txBody>
      </p:sp>
      <p:sp>
        <p:nvSpPr>
          <p:cNvPr id="28" name="文本框 27"/>
          <p:cNvSpPr txBox="1"/>
          <p:nvPr/>
        </p:nvSpPr>
        <p:spPr>
          <a:xfrm>
            <a:off x="7379970" y="1525270"/>
            <a:ext cx="4123690" cy="749935"/>
          </a:xfrm>
          <a:prstGeom prst="rect">
            <a:avLst/>
          </a:prstGeom>
          <a:noFill/>
        </p:spPr>
        <p:txBody>
          <a:bodyPr wrap="square" rtlCol="0">
            <a:noAutofit/>
          </a:bodyPr>
          <a:p>
            <a:pPr>
              <a:lnSpc>
                <a:spcPct val="150000"/>
              </a:lnSpc>
            </a:pPr>
            <a:r>
              <a:rPr lang="zh-CN" altLang="en-US" sz="1300">
                <a:latin typeface="微软雅黑" panose="020B0503020204020204" charset="-122"/>
                <a:ea typeface="微软雅黑" panose="020B0503020204020204" charset="-122"/>
                <a:cs typeface="微软雅黑" panose="020B0503020204020204" charset="-122"/>
                <a:sym typeface="+mn-ea"/>
              </a:rPr>
              <a:t>创新药临床前研究约占整体研发投入的</a:t>
            </a:r>
            <a:r>
              <a:rPr lang="zh-CN" altLang="en-US" sz="1300" b="1">
                <a:solidFill>
                  <a:srgbClr val="C00000"/>
                </a:solidFill>
                <a:latin typeface="微软雅黑" panose="020B0503020204020204" charset="-122"/>
                <a:ea typeface="微软雅黑" panose="020B0503020204020204" charset="-122"/>
                <a:cs typeface="微软雅黑" panose="020B0503020204020204" charset="-122"/>
                <a:sym typeface="+mn-ea"/>
              </a:rPr>
              <a:t>20%-30%</a:t>
            </a:r>
            <a:r>
              <a:rPr lang="zh-CN" altLang="en-US" sz="1300">
                <a:latin typeface="微软雅黑" panose="020B0503020204020204" charset="-122"/>
                <a:ea typeface="微软雅黑" panose="020B0503020204020204" charset="-122"/>
                <a:cs typeface="微软雅黑" panose="020B0503020204020204" charset="-122"/>
                <a:sym typeface="+mn-ea"/>
              </a:rPr>
              <a:t>。</a:t>
            </a:r>
            <a:endParaRPr lang="zh-CN" altLang="en-US" sz="13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300">
                <a:latin typeface="微软雅黑" panose="020B0503020204020204" charset="-122"/>
                <a:ea typeface="微软雅黑" panose="020B0503020204020204" charset="-122"/>
                <a:cs typeface="微软雅黑" panose="020B0503020204020204" charset="-122"/>
                <a:sym typeface="+mn-ea"/>
              </a:rPr>
              <a:t>单个创新药进入临床前阶段平均投入约</a:t>
            </a:r>
            <a:r>
              <a:rPr lang="zh-CN" altLang="en-US" sz="1400" b="1">
                <a:solidFill>
                  <a:srgbClr val="C00000"/>
                </a:solidFill>
                <a:latin typeface="微软雅黑" panose="020B0503020204020204" charset="-122"/>
                <a:ea typeface="微软雅黑" panose="020B0503020204020204" charset="-122"/>
                <a:cs typeface="微软雅黑" panose="020B0503020204020204" charset="-122"/>
                <a:sym typeface="+mn-ea"/>
              </a:rPr>
              <a:t>1-2亿美元</a:t>
            </a:r>
            <a:r>
              <a:rPr lang="zh-CN" altLang="en-US" sz="1300">
                <a:latin typeface="微软雅黑" panose="020B0503020204020204" charset="-122"/>
                <a:ea typeface="微软雅黑" panose="020B0503020204020204" charset="-122"/>
                <a:cs typeface="微软雅黑" panose="020B0503020204020204" charset="-122"/>
                <a:sym typeface="+mn-ea"/>
              </a:rPr>
              <a:t>。</a:t>
            </a:r>
            <a:endParaRPr lang="zh-CN" altLang="en-US" sz="1300">
              <a:latin typeface="微软雅黑" panose="020B0503020204020204" charset="-122"/>
              <a:ea typeface="微软雅黑" panose="020B0503020204020204" charset="-122"/>
              <a:cs typeface="微软雅黑" panose="020B0503020204020204" charset="-122"/>
              <a:sym typeface="+mn-ea"/>
            </a:endParaRPr>
          </a:p>
        </p:txBody>
      </p:sp>
      <p:sp>
        <p:nvSpPr>
          <p:cNvPr id="29" name="Shape 25"/>
          <p:cNvSpPr/>
          <p:nvPr/>
        </p:nvSpPr>
        <p:spPr>
          <a:xfrm>
            <a:off x="1734820" y="3618865"/>
            <a:ext cx="4276090" cy="621665"/>
          </a:xfrm>
          <a:prstGeom prst="roundRect">
            <a:avLst>
              <a:gd name="adj" fmla="val 10000"/>
            </a:avLst>
          </a:prstGeom>
          <a:solidFill>
            <a:srgbClr val="EFF6FF"/>
          </a:solidFill>
          <a:ln w="12700">
            <a:solidFill>
              <a:srgbClr val="BFDBFE"/>
            </a:solidFill>
            <a:prstDash val="solid"/>
          </a:ln>
        </p:spPr>
      </p:sp>
      <p:sp>
        <p:nvSpPr>
          <p:cNvPr id="30" name="文本框 29"/>
          <p:cNvSpPr txBox="1"/>
          <p:nvPr/>
        </p:nvSpPr>
        <p:spPr>
          <a:xfrm>
            <a:off x="1708371" y="3146427"/>
            <a:ext cx="5054671" cy="47815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r>
              <a:rPr lang="en-US" altLang="zh-CN" sz="2100" b="0">
                <a:solidFill>
                  <a:srgbClr val="406FE9"/>
                </a:solidFill>
                <a:latin typeface="微软雅黑" panose="020B0503020204020204" charset="-122"/>
                <a:ea typeface="微软雅黑" panose="020B0503020204020204" charset="-122"/>
                <a:cs typeface="微软雅黑" panose="020B0503020204020204" charset="-122"/>
              </a:rPr>
              <a:t>3. 临床试验</a:t>
            </a:r>
            <a:endParaRPr lang="en-US" altLang="zh-CN" sz="2100" b="0">
              <a:solidFill>
                <a:srgbClr val="406FE9"/>
              </a:solidFill>
              <a:latin typeface="微软雅黑" panose="020B0503020204020204" charset="-122"/>
              <a:ea typeface="微软雅黑" panose="020B0503020204020204" charset="-122"/>
              <a:cs typeface="微软雅黑" panose="020B0503020204020204" charset="-122"/>
            </a:endParaRPr>
          </a:p>
        </p:txBody>
      </p:sp>
      <p:sp>
        <p:nvSpPr>
          <p:cNvPr id="31" name="矩形 30"/>
          <p:cNvSpPr/>
          <p:nvPr/>
        </p:nvSpPr>
        <p:spPr>
          <a:xfrm>
            <a:off x="1734820" y="4217670"/>
            <a:ext cx="4583430" cy="1029335"/>
          </a:xfrm>
          <a:prstGeom prst="rect">
            <a:avLst/>
          </a:prstGeom>
        </p:spPr>
        <p:txBody>
          <a:bodyPr wrap="square">
            <a:noAutofit/>
          </a:bodyPr>
          <a:lstStyle/>
          <a:p>
            <a:pPr>
              <a:lnSpc>
                <a:spcPct val="150000"/>
              </a:lnSpc>
            </a:pPr>
            <a:r>
              <a:rPr lang="zh-CN" altLang="en-US" sz="12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服务内容</a:t>
            </a:r>
            <a:r>
              <a:rPr lang="en-US" altLang="zh-CN" sz="12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r>
              <a:rPr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临床方案设计</a:t>
            </a:r>
            <a:r>
              <a:rPr lang="en-US"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r>
              <a:rPr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患者招募</a:t>
            </a:r>
            <a:r>
              <a:rPr lang="en-US"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r>
              <a:rPr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数据管理</a:t>
            </a:r>
            <a:r>
              <a:rPr lang="en-US"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r>
              <a:rPr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生物统计分析</a:t>
            </a:r>
            <a:endParaRPr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代表企业</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r>
              <a:rPr sz="1200">
                <a:solidFill>
                  <a:srgbClr val="0070C0"/>
                </a:solidFill>
                <a:latin typeface="微软雅黑" panose="020B0503020204020204" charset="-122"/>
                <a:ea typeface="微软雅黑" panose="020B0503020204020204" charset="-122"/>
                <a:cs typeface="微软雅黑" panose="020B0503020204020204" charset="-122"/>
              </a:rPr>
              <a:t>泰格医药</a:t>
            </a:r>
            <a:r>
              <a:rPr lang="en-US" sz="1200">
                <a:solidFill>
                  <a:srgbClr val="0070C0"/>
                </a:solidFill>
                <a:latin typeface="微软雅黑" panose="020B0503020204020204" charset="-122"/>
                <a:ea typeface="微软雅黑" panose="020B0503020204020204" charset="-122"/>
                <a:cs typeface="微软雅黑" panose="020B0503020204020204" charset="-122"/>
              </a:rPr>
              <a:t>、</a:t>
            </a:r>
            <a:r>
              <a:rPr sz="1200">
                <a:solidFill>
                  <a:srgbClr val="0070C0"/>
                </a:solidFill>
                <a:latin typeface="微软雅黑" panose="020B0503020204020204" charset="-122"/>
                <a:ea typeface="微软雅黑" panose="020B0503020204020204" charset="-122"/>
                <a:cs typeface="微软雅黑" panose="020B0503020204020204" charset="-122"/>
              </a:rPr>
              <a:t>博济医药</a:t>
            </a:r>
            <a:r>
              <a:rPr lang="en-US" sz="1200">
                <a:solidFill>
                  <a:srgbClr val="0070C0"/>
                </a:solidFill>
                <a:latin typeface="微软雅黑" panose="020B0503020204020204" charset="-122"/>
                <a:ea typeface="微软雅黑" panose="020B0503020204020204" charset="-122"/>
                <a:cs typeface="微软雅黑" panose="020B0503020204020204" charset="-122"/>
              </a:rPr>
              <a:t>、</a:t>
            </a:r>
            <a:r>
              <a:rPr sz="1200">
                <a:solidFill>
                  <a:srgbClr val="0070C0"/>
                </a:solidFill>
                <a:latin typeface="微软雅黑" panose="020B0503020204020204" charset="-122"/>
                <a:ea typeface="微软雅黑" panose="020B0503020204020204" charset="-122"/>
                <a:cs typeface="微软雅黑" panose="020B0503020204020204" charset="-122"/>
              </a:rPr>
              <a:t>诺思格</a:t>
            </a:r>
            <a:endParaRPr sz="1200">
              <a:solidFill>
                <a:srgbClr val="0070C0"/>
              </a:solidFill>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charset="0"/>
              <a:buChar char=""/>
            </a:pPr>
            <a:r>
              <a:rPr lang="zh-CN" altLang="en-US" sz="1200">
                <a:solidFill>
                  <a:srgbClr val="FF3300"/>
                </a:solidFill>
                <a:latin typeface="微软雅黑" panose="020B0503020204020204" charset="-122"/>
                <a:ea typeface="微软雅黑" panose="020B0503020204020204" charset="-122"/>
                <a:cs typeface="微软雅黑" panose="020B0503020204020204" charset="-122"/>
              </a:rPr>
              <a:t>决定创新药上市速度和商业化进程</a:t>
            </a:r>
            <a:endParaRPr lang="zh-CN" altLang="en-US" sz="1200">
              <a:solidFill>
                <a:srgbClr val="FF3300"/>
              </a:solidFill>
              <a:latin typeface="微软雅黑" panose="020B0503020204020204" charset="-122"/>
              <a:ea typeface="微软雅黑" panose="020B0503020204020204" charset="-122"/>
              <a:cs typeface="微软雅黑" panose="020B0503020204020204" charset="-122"/>
            </a:endParaRPr>
          </a:p>
        </p:txBody>
      </p:sp>
      <p:sp>
        <p:nvSpPr>
          <p:cNvPr id="33" name="文本框 32"/>
          <p:cNvSpPr txBox="1"/>
          <p:nvPr/>
        </p:nvSpPr>
        <p:spPr>
          <a:xfrm>
            <a:off x="1824355" y="3562350"/>
            <a:ext cx="4123690" cy="749935"/>
          </a:xfrm>
          <a:prstGeom prst="rect">
            <a:avLst/>
          </a:prstGeom>
          <a:noFill/>
        </p:spPr>
        <p:txBody>
          <a:bodyPr wrap="square" rtlCol="0">
            <a:noAutofit/>
          </a:bodyPr>
          <a:p>
            <a:pPr>
              <a:lnSpc>
                <a:spcPct val="150000"/>
              </a:lnSpc>
            </a:pPr>
            <a:r>
              <a:rPr lang="zh-CN" altLang="en-US" sz="1300">
                <a:latin typeface="微软雅黑" panose="020B0503020204020204" charset="-122"/>
                <a:ea typeface="微软雅黑" panose="020B0503020204020204" charset="-122"/>
                <a:cs typeface="微软雅黑" panose="020B0503020204020204" charset="-122"/>
                <a:sym typeface="+mn-ea"/>
              </a:rPr>
              <a:t>我国创新药临床试验数量连续</a:t>
            </a:r>
            <a:r>
              <a:rPr lang="zh-CN" altLang="en-US" sz="1300" b="1">
                <a:latin typeface="微软雅黑" panose="020B0503020204020204" charset="-122"/>
                <a:ea typeface="微软雅黑" panose="020B0503020204020204" charset="-122"/>
                <a:cs typeface="微软雅黑" panose="020B0503020204020204" charset="-122"/>
                <a:sym typeface="+mn-ea"/>
              </a:rPr>
              <a:t>多年位居</a:t>
            </a:r>
            <a:r>
              <a:rPr lang="zh-CN" altLang="en-US" sz="1300" b="1">
                <a:solidFill>
                  <a:srgbClr val="C00000"/>
                </a:solidFill>
                <a:latin typeface="微软雅黑" panose="020B0503020204020204" charset="-122"/>
                <a:ea typeface="微软雅黑" panose="020B0503020204020204" charset="-122"/>
                <a:cs typeface="微软雅黑" panose="020B0503020204020204" charset="-122"/>
                <a:sym typeface="+mn-ea"/>
              </a:rPr>
              <a:t>全球第二</a:t>
            </a:r>
            <a:r>
              <a:rPr lang="zh-CN" altLang="en-US" sz="1300">
                <a:latin typeface="微软雅黑" panose="020B0503020204020204" charset="-122"/>
                <a:ea typeface="微软雅黑" panose="020B0503020204020204" charset="-122"/>
                <a:cs typeface="微软雅黑" panose="020B0503020204020204" charset="-122"/>
                <a:sym typeface="+mn-ea"/>
              </a:rPr>
              <a:t>。</a:t>
            </a:r>
            <a:endParaRPr lang="zh-CN" altLang="en-US" sz="13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300">
                <a:latin typeface="微软雅黑" panose="020B0503020204020204" charset="-122"/>
                <a:ea typeface="微软雅黑" panose="020B0503020204020204" charset="-122"/>
                <a:cs typeface="微软雅黑" panose="020B0503020204020204" charset="-122"/>
                <a:sym typeface="+mn-ea"/>
              </a:rPr>
              <a:t>2024年我国药物临床试验登记数量</a:t>
            </a:r>
            <a:r>
              <a:rPr lang="zh-CN" altLang="en-US" sz="1300" b="1">
                <a:solidFill>
                  <a:srgbClr val="C00000"/>
                </a:solidFill>
                <a:latin typeface="微软雅黑" panose="020B0503020204020204" charset="-122"/>
                <a:ea typeface="微软雅黑" panose="020B0503020204020204" charset="-122"/>
                <a:cs typeface="微软雅黑" panose="020B0503020204020204" charset="-122"/>
                <a:sym typeface="+mn-ea"/>
              </a:rPr>
              <a:t>超过4000项</a:t>
            </a:r>
            <a:r>
              <a:rPr lang="zh-CN" altLang="en-US" sz="1300">
                <a:latin typeface="微软雅黑" panose="020B0503020204020204" charset="-122"/>
                <a:ea typeface="微软雅黑" panose="020B0503020204020204" charset="-122"/>
                <a:cs typeface="微软雅黑" panose="020B0503020204020204" charset="-122"/>
                <a:sym typeface="+mn-ea"/>
              </a:rPr>
              <a:t>。</a:t>
            </a:r>
            <a:endParaRPr lang="zh-CN" altLang="en-US" sz="1300">
              <a:latin typeface="微软雅黑" panose="020B0503020204020204" charset="-122"/>
              <a:ea typeface="微软雅黑" panose="020B0503020204020204" charset="-122"/>
              <a:cs typeface="微软雅黑" panose="020B0503020204020204" charset="-122"/>
              <a:sym typeface="+mn-ea"/>
            </a:endParaRPr>
          </a:p>
        </p:txBody>
      </p:sp>
      <p:sp>
        <p:nvSpPr>
          <p:cNvPr id="34" name="弧形 33"/>
          <p:cNvSpPr/>
          <p:nvPr/>
        </p:nvSpPr>
        <p:spPr>
          <a:xfrm>
            <a:off x="6153150" y="3140075"/>
            <a:ext cx="1030605" cy="1030605"/>
          </a:xfrm>
          <a:prstGeom prst="arc">
            <a:avLst>
              <a:gd name="adj1" fmla="val 21386140"/>
              <a:gd name="adj2" fmla="val 16109830"/>
            </a:avLst>
          </a:prstGeom>
          <a:solidFill>
            <a:srgbClr val="D9E3FB"/>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5" name="椭圆 34"/>
          <p:cNvSpPr/>
          <p:nvPr/>
        </p:nvSpPr>
        <p:spPr>
          <a:xfrm>
            <a:off x="6279515" y="3267075"/>
            <a:ext cx="777240" cy="777240"/>
          </a:xfrm>
          <a:prstGeom prst="ellipse">
            <a:avLst/>
          </a:prstGeom>
          <a:solidFill>
            <a:srgbClr val="5D84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6" name="target_126420"/>
          <p:cNvSpPr>
            <a:spLocks noChangeAspect="1"/>
          </p:cNvSpPr>
          <p:nvPr/>
        </p:nvSpPr>
        <p:spPr bwMode="auto">
          <a:xfrm>
            <a:off x="6485890" y="3528695"/>
            <a:ext cx="394335" cy="254000"/>
          </a:xfrm>
          <a:custGeom>
            <a:avLst/>
            <a:gdLst>
              <a:gd name="connsiteX0" fmla="*/ 143953 w 607639"/>
              <a:gd name="connsiteY0" fmla="*/ 239428 h 391144"/>
              <a:gd name="connsiteX1" fmla="*/ 223838 w 607639"/>
              <a:gd name="connsiteY1" fmla="*/ 239428 h 391144"/>
              <a:gd name="connsiteX2" fmla="*/ 239851 w 607639"/>
              <a:gd name="connsiteY2" fmla="*/ 239428 h 391144"/>
              <a:gd name="connsiteX3" fmla="*/ 239851 w 607639"/>
              <a:gd name="connsiteY3" fmla="*/ 287271 h 391144"/>
              <a:gd name="connsiteX4" fmla="*/ 223838 w 607639"/>
              <a:gd name="connsiteY4" fmla="*/ 287271 h 391144"/>
              <a:gd name="connsiteX5" fmla="*/ 143953 w 607639"/>
              <a:gd name="connsiteY5" fmla="*/ 287271 h 391144"/>
              <a:gd name="connsiteX6" fmla="*/ 143953 w 607639"/>
              <a:gd name="connsiteY6" fmla="*/ 167593 h 391144"/>
              <a:gd name="connsiteX7" fmla="*/ 239851 w 607639"/>
              <a:gd name="connsiteY7" fmla="*/ 167593 h 391144"/>
              <a:gd name="connsiteX8" fmla="*/ 239851 w 607639"/>
              <a:gd name="connsiteY8" fmla="*/ 215507 h 391144"/>
              <a:gd name="connsiteX9" fmla="*/ 143953 w 607639"/>
              <a:gd name="connsiteY9" fmla="*/ 215507 h 391144"/>
              <a:gd name="connsiteX10" fmla="*/ 415772 w 607639"/>
              <a:gd name="connsiteY10" fmla="*/ 143601 h 391144"/>
              <a:gd name="connsiteX11" fmla="*/ 463686 w 607639"/>
              <a:gd name="connsiteY11" fmla="*/ 143601 h 391144"/>
              <a:gd name="connsiteX12" fmla="*/ 463686 w 607639"/>
              <a:gd name="connsiteY12" fmla="*/ 287272 h 391144"/>
              <a:gd name="connsiteX13" fmla="*/ 415772 w 607639"/>
              <a:gd name="connsiteY13" fmla="*/ 287272 h 391144"/>
              <a:gd name="connsiteX14" fmla="*/ 287836 w 607639"/>
              <a:gd name="connsiteY14" fmla="*/ 143601 h 391144"/>
              <a:gd name="connsiteX15" fmla="*/ 335820 w 607639"/>
              <a:gd name="connsiteY15" fmla="*/ 143601 h 391144"/>
              <a:gd name="connsiteX16" fmla="*/ 335820 w 607639"/>
              <a:gd name="connsiteY16" fmla="*/ 287272 h 391144"/>
              <a:gd name="connsiteX17" fmla="*/ 287836 w 607639"/>
              <a:gd name="connsiteY17" fmla="*/ 287272 h 391144"/>
              <a:gd name="connsiteX18" fmla="*/ 351769 w 607639"/>
              <a:gd name="connsiteY18" fmla="*/ 95757 h 391144"/>
              <a:gd name="connsiteX19" fmla="*/ 399683 w 607639"/>
              <a:gd name="connsiteY19" fmla="*/ 95757 h 391144"/>
              <a:gd name="connsiteX20" fmla="*/ 399683 w 607639"/>
              <a:gd name="connsiteY20" fmla="*/ 287271 h 391144"/>
              <a:gd name="connsiteX21" fmla="*/ 351769 w 607639"/>
              <a:gd name="connsiteY21" fmla="*/ 287271 h 391144"/>
              <a:gd name="connsiteX22" fmla="*/ 95948 w 607639"/>
              <a:gd name="connsiteY22" fmla="*/ 47904 h 391144"/>
              <a:gd name="connsiteX23" fmla="*/ 95948 w 607639"/>
              <a:gd name="connsiteY23" fmla="*/ 343240 h 391144"/>
              <a:gd name="connsiteX24" fmla="*/ 511691 w 607639"/>
              <a:gd name="connsiteY24" fmla="*/ 343240 h 391144"/>
              <a:gd name="connsiteX25" fmla="*/ 511691 w 607639"/>
              <a:gd name="connsiteY25" fmla="*/ 47904 h 391144"/>
              <a:gd name="connsiteX26" fmla="*/ 47974 w 607639"/>
              <a:gd name="connsiteY26" fmla="*/ 0 h 391144"/>
              <a:gd name="connsiteX27" fmla="*/ 559665 w 607639"/>
              <a:gd name="connsiteY27" fmla="*/ 0 h 391144"/>
              <a:gd name="connsiteX28" fmla="*/ 559665 w 607639"/>
              <a:gd name="connsiteY28" fmla="*/ 343240 h 391144"/>
              <a:gd name="connsiteX29" fmla="*/ 607639 w 607639"/>
              <a:gd name="connsiteY29" fmla="*/ 343240 h 391144"/>
              <a:gd name="connsiteX30" fmla="*/ 607639 w 607639"/>
              <a:gd name="connsiteY30" fmla="*/ 391144 h 391144"/>
              <a:gd name="connsiteX31" fmla="*/ 0 w 607639"/>
              <a:gd name="connsiteY31" fmla="*/ 391144 h 391144"/>
              <a:gd name="connsiteX32" fmla="*/ 0 w 607639"/>
              <a:gd name="connsiteY32" fmla="*/ 343240 h 391144"/>
              <a:gd name="connsiteX33" fmla="*/ 47974 w 607639"/>
              <a:gd name="connsiteY33" fmla="*/ 343240 h 391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7639" h="391144">
                <a:moveTo>
                  <a:pt x="143953" y="239428"/>
                </a:moveTo>
                <a:lnTo>
                  <a:pt x="223838" y="239428"/>
                </a:lnTo>
                <a:lnTo>
                  <a:pt x="239851" y="239428"/>
                </a:lnTo>
                <a:lnTo>
                  <a:pt x="239851" y="287271"/>
                </a:lnTo>
                <a:lnTo>
                  <a:pt x="223838" y="287271"/>
                </a:lnTo>
                <a:lnTo>
                  <a:pt x="143953" y="287271"/>
                </a:lnTo>
                <a:close/>
                <a:moveTo>
                  <a:pt x="143953" y="167593"/>
                </a:moveTo>
                <a:lnTo>
                  <a:pt x="239851" y="167593"/>
                </a:lnTo>
                <a:lnTo>
                  <a:pt x="239851" y="215507"/>
                </a:lnTo>
                <a:lnTo>
                  <a:pt x="143953" y="215507"/>
                </a:lnTo>
                <a:close/>
                <a:moveTo>
                  <a:pt x="415772" y="143601"/>
                </a:moveTo>
                <a:lnTo>
                  <a:pt x="463686" y="143601"/>
                </a:lnTo>
                <a:lnTo>
                  <a:pt x="463686" y="287272"/>
                </a:lnTo>
                <a:lnTo>
                  <a:pt x="415772" y="287272"/>
                </a:lnTo>
                <a:close/>
                <a:moveTo>
                  <a:pt x="287836" y="143601"/>
                </a:moveTo>
                <a:lnTo>
                  <a:pt x="335820" y="143601"/>
                </a:lnTo>
                <a:lnTo>
                  <a:pt x="335820" y="287272"/>
                </a:lnTo>
                <a:lnTo>
                  <a:pt x="287836" y="287272"/>
                </a:lnTo>
                <a:close/>
                <a:moveTo>
                  <a:pt x="351769" y="95757"/>
                </a:moveTo>
                <a:lnTo>
                  <a:pt x="399683" y="95757"/>
                </a:lnTo>
                <a:lnTo>
                  <a:pt x="399683" y="287271"/>
                </a:lnTo>
                <a:lnTo>
                  <a:pt x="351769" y="287271"/>
                </a:lnTo>
                <a:close/>
                <a:moveTo>
                  <a:pt x="95948" y="47904"/>
                </a:moveTo>
                <a:lnTo>
                  <a:pt x="95948" y="343240"/>
                </a:lnTo>
                <a:lnTo>
                  <a:pt x="511691" y="343240"/>
                </a:lnTo>
                <a:lnTo>
                  <a:pt x="511691" y="47904"/>
                </a:lnTo>
                <a:close/>
                <a:moveTo>
                  <a:pt x="47974" y="0"/>
                </a:moveTo>
                <a:lnTo>
                  <a:pt x="559665" y="0"/>
                </a:lnTo>
                <a:lnTo>
                  <a:pt x="559665" y="343240"/>
                </a:lnTo>
                <a:lnTo>
                  <a:pt x="607639" y="343240"/>
                </a:lnTo>
                <a:lnTo>
                  <a:pt x="607639" y="391144"/>
                </a:lnTo>
                <a:lnTo>
                  <a:pt x="0" y="391144"/>
                </a:lnTo>
                <a:lnTo>
                  <a:pt x="0" y="343240"/>
                </a:lnTo>
                <a:lnTo>
                  <a:pt x="47974" y="343240"/>
                </a:lnTo>
                <a:close/>
              </a:path>
            </a:pathLst>
          </a:custGeom>
          <a:solidFill>
            <a:schemeClr val="bg1"/>
          </a:solidFill>
          <a:ln>
            <a:noFill/>
          </a:ln>
        </p:spPr>
        <p:txBody>
          <a:bodyPr/>
          <a:lstStyle/>
          <a:p>
            <a:endParaRPr lang="zh-CN" altLang="en-US">
              <a:latin typeface="微软雅黑" panose="020B0503020204020204" charset="-122"/>
              <a:ea typeface="微软雅黑" panose="020B0503020204020204" charset="-122"/>
            </a:endParaRPr>
          </a:p>
        </p:txBody>
      </p:sp>
      <p:sp>
        <p:nvSpPr>
          <p:cNvPr id="37" name="Shape 25"/>
          <p:cNvSpPr/>
          <p:nvPr/>
        </p:nvSpPr>
        <p:spPr>
          <a:xfrm>
            <a:off x="7347585" y="3659505"/>
            <a:ext cx="4276090" cy="621665"/>
          </a:xfrm>
          <a:prstGeom prst="roundRect">
            <a:avLst>
              <a:gd name="adj" fmla="val 10000"/>
            </a:avLst>
          </a:prstGeom>
          <a:solidFill>
            <a:srgbClr val="EFF6FF"/>
          </a:solidFill>
          <a:ln w="12700">
            <a:solidFill>
              <a:srgbClr val="BFDBFE"/>
            </a:solidFill>
            <a:prstDash val="solid"/>
          </a:ln>
        </p:spPr>
      </p:sp>
      <p:sp>
        <p:nvSpPr>
          <p:cNvPr id="38" name="文本框 37"/>
          <p:cNvSpPr txBox="1"/>
          <p:nvPr/>
        </p:nvSpPr>
        <p:spPr>
          <a:xfrm>
            <a:off x="7320915" y="3187065"/>
            <a:ext cx="5054600" cy="47815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r>
              <a:rPr lang="en-US" altLang="zh-CN" sz="2100" b="0">
                <a:solidFill>
                  <a:srgbClr val="406FE9"/>
                </a:solidFill>
                <a:latin typeface="微软雅黑" panose="020B0503020204020204" charset="-122"/>
                <a:ea typeface="微软雅黑" panose="020B0503020204020204" charset="-122"/>
                <a:cs typeface="微软雅黑" panose="020B0503020204020204" charset="-122"/>
              </a:rPr>
              <a:t>4. 注册申报</a:t>
            </a:r>
            <a:endParaRPr lang="en-US" altLang="zh-CN" sz="2100" b="0">
              <a:solidFill>
                <a:srgbClr val="406FE9"/>
              </a:solidFill>
              <a:latin typeface="微软雅黑" panose="020B0503020204020204" charset="-122"/>
              <a:ea typeface="微软雅黑" panose="020B0503020204020204" charset="-122"/>
              <a:cs typeface="微软雅黑" panose="020B0503020204020204" charset="-122"/>
            </a:endParaRPr>
          </a:p>
        </p:txBody>
      </p:sp>
      <p:sp>
        <p:nvSpPr>
          <p:cNvPr id="39" name="矩形 38"/>
          <p:cNvSpPr/>
          <p:nvPr/>
        </p:nvSpPr>
        <p:spPr>
          <a:xfrm>
            <a:off x="7347585" y="4258310"/>
            <a:ext cx="4583430" cy="1029335"/>
          </a:xfrm>
          <a:prstGeom prst="rect">
            <a:avLst/>
          </a:prstGeom>
        </p:spPr>
        <p:txBody>
          <a:bodyPr wrap="square">
            <a:noAutofit/>
          </a:bodyPr>
          <a:lstStyle/>
          <a:p>
            <a:pPr>
              <a:lnSpc>
                <a:spcPct val="150000"/>
              </a:lnSpc>
            </a:pPr>
            <a:r>
              <a:rPr lang="zh-CN" altLang="en-US" sz="12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服务内容</a:t>
            </a:r>
            <a:r>
              <a:rPr lang="en-US" altLang="zh-CN" sz="12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：IND申报</a:t>
            </a:r>
            <a:r>
              <a:rPr lang="en-US" altLang="zh-CN" sz="12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NDA申报</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法规咨询</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注册事务服务</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代表企业</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r>
              <a:rPr sz="1200">
                <a:solidFill>
                  <a:srgbClr val="0070C0"/>
                </a:solidFill>
                <a:latin typeface="微软雅黑" panose="020B0503020204020204" charset="-122"/>
                <a:ea typeface="微软雅黑" panose="020B0503020204020204" charset="-122"/>
                <a:cs typeface="微软雅黑" panose="020B0503020204020204" charset="-122"/>
              </a:rPr>
              <a:t>泰格医药</a:t>
            </a:r>
            <a:r>
              <a:rPr lang="en-US" sz="1200">
                <a:solidFill>
                  <a:srgbClr val="0070C0"/>
                </a:solidFill>
                <a:latin typeface="微软雅黑" panose="020B0503020204020204" charset="-122"/>
                <a:ea typeface="微软雅黑" panose="020B0503020204020204" charset="-122"/>
                <a:cs typeface="微软雅黑" panose="020B0503020204020204" charset="-122"/>
              </a:rPr>
              <a:t>、</a:t>
            </a:r>
            <a:r>
              <a:rPr sz="1200">
                <a:solidFill>
                  <a:srgbClr val="0070C0"/>
                </a:solidFill>
                <a:latin typeface="微软雅黑" panose="020B0503020204020204" charset="-122"/>
                <a:ea typeface="微软雅黑" panose="020B0503020204020204" charset="-122"/>
                <a:cs typeface="微软雅黑" panose="020B0503020204020204" charset="-122"/>
              </a:rPr>
              <a:t>博济医药</a:t>
            </a:r>
            <a:r>
              <a:rPr lang="en-US" sz="1200">
                <a:solidFill>
                  <a:srgbClr val="0070C0"/>
                </a:solidFill>
                <a:latin typeface="微软雅黑" panose="020B0503020204020204" charset="-122"/>
                <a:ea typeface="微软雅黑" panose="020B0503020204020204" charset="-122"/>
                <a:cs typeface="微软雅黑" panose="020B0503020204020204" charset="-122"/>
              </a:rPr>
              <a:t>、</a:t>
            </a:r>
            <a:r>
              <a:rPr sz="1200">
                <a:solidFill>
                  <a:srgbClr val="0070C0"/>
                </a:solidFill>
                <a:latin typeface="微软雅黑" panose="020B0503020204020204" charset="-122"/>
                <a:ea typeface="微软雅黑" panose="020B0503020204020204" charset="-122"/>
                <a:cs typeface="微软雅黑" panose="020B0503020204020204" charset="-122"/>
              </a:rPr>
              <a:t>药明康德</a:t>
            </a:r>
            <a:endParaRPr sz="1200">
              <a:solidFill>
                <a:srgbClr val="0070C0"/>
              </a:solidFill>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charset="0"/>
              <a:buChar char=""/>
            </a:pPr>
            <a:r>
              <a:rPr lang="zh-CN" altLang="en-US" sz="1200">
                <a:solidFill>
                  <a:srgbClr val="FF3300"/>
                </a:solidFill>
                <a:latin typeface="微软雅黑" panose="020B0503020204020204" charset="-122"/>
                <a:ea typeface="微软雅黑" panose="020B0503020204020204" charset="-122"/>
                <a:cs typeface="微软雅黑" panose="020B0503020204020204" charset="-122"/>
              </a:rPr>
              <a:t>提高创新药审批效率，缩短上市周期</a:t>
            </a:r>
            <a:endParaRPr lang="zh-CN" altLang="en-US" sz="1200">
              <a:solidFill>
                <a:srgbClr val="FF3300"/>
              </a:solidFill>
              <a:latin typeface="微软雅黑" panose="020B0503020204020204" charset="-122"/>
              <a:ea typeface="微软雅黑" panose="020B0503020204020204" charset="-122"/>
              <a:cs typeface="微软雅黑" panose="020B0503020204020204" charset="-122"/>
            </a:endParaRPr>
          </a:p>
        </p:txBody>
      </p:sp>
      <p:sp>
        <p:nvSpPr>
          <p:cNvPr id="40" name="文本框 39"/>
          <p:cNvSpPr txBox="1"/>
          <p:nvPr/>
        </p:nvSpPr>
        <p:spPr>
          <a:xfrm>
            <a:off x="7437120" y="3602990"/>
            <a:ext cx="4123690" cy="749935"/>
          </a:xfrm>
          <a:prstGeom prst="rect">
            <a:avLst/>
          </a:prstGeom>
          <a:noFill/>
        </p:spPr>
        <p:txBody>
          <a:bodyPr wrap="square" rtlCol="0">
            <a:noAutofit/>
          </a:bodyPr>
          <a:p>
            <a:pPr>
              <a:lnSpc>
                <a:spcPct val="150000"/>
              </a:lnSpc>
            </a:pPr>
            <a:r>
              <a:rPr lang="zh-CN" altLang="en-US" sz="1300">
                <a:latin typeface="微软雅黑" panose="020B0503020204020204" charset="-122"/>
                <a:ea typeface="微软雅黑" panose="020B0503020204020204" charset="-122"/>
                <a:cs typeface="微软雅黑" panose="020B0503020204020204" charset="-122"/>
                <a:sym typeface="+mn-ea"/>
              </a:rPr>
              <a:t>我国创新药平均审评</a:t>
            </a:r>
            <a:r>
              <a:rPr lang="zh-CN" altLang="en-US" sz="1300" b="1">
                <a:latin typeface="微软雅黑" panose="020B0503020204020204" charset="-122"/>
                <a:ea typeface="微软雅黑" panose="020B0503020204020204" charset="-122"/>
                <a:cs typeface="微软雅黑" panose="020B0503020204020204" charset="-122"/>
                <a:sym typeface="+mn-ea"/>
              </a:rPr>
              <a:t>审批周期已缩短至约</a:t>
            </a:r>
            <a:r>
              <a:rPr lang="zh-CN" altLang="en-US" sz="1300" b="1">
                <a:solidFill>
                  <a:srgbClr val="C00000"/>
                </a:solidFill>
                <a:latin typeface="微软雅黑" panose="020B0503020204020204" charset="-122"/>
                <a:ea typeface="微软雅黑" panose="020B0503020204020204" charset="-122"/>
                <a:cs typeface="微软雅黑" panose="020B0503020204020204" charset="-122"/>
                <a:sym typeface="+mn-ea"/>
              </a:rPr>
              <a:t>12个月</a:t>
            </a:r>
            <a:r>
              <a:rPr lang="zh-CN" altLang="en-US" sz="1300">
                <a:latin typeface="微软雅黑" panose="020B0503020204020204" charset="-122"/>
                <a:ea typeface="微软雅黑" panose="020B0503020204020204" charset="-122"/>
                <a:cs typeface="微软雅黑" panose="020B0503020204020204" charset="-122"/>
                <a:sym typeface="+mn-ea"/>
              </a:rPr>
              <a:t>。</a:t>
            </a:r>
            <a:endParaRPr lang="zh-CN" altLang="en-US" sz="13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300">
                <a:latin typeface="微软雅黑" panose="020B0503020204020204" charset="-122"/>
                <a:ea typeface="微软雅黑" panose="020B0503020204020204" charset="-122"/>
                <a:cs typeface="微软雅黑" panose="020B0503020204020204" charset="-122"/>
                <a:sym typeface="+mn-ea"/>
              </a:rPr>
              <a:t>创新药优先审评制度</a:t>
            </a:r>
            <a:r>
              <a:rPr lang="zh-CN" altLang="en-US" sz="1300">
                <a:solidFill>
                  <a:srgbClr val="216BFF"/>
                </a:solidFill>
                <a:latin typeface="微软雅黑" panose="020B0503020204020204" charset="-122"/>
                <a:ea typeface="微软雅黑" panose="020B0503020204020204" charset="-122"/>
                <a:cs typeface="微软雅黑" panose="020B0503020204020204" charset="-122"/>
                <a:sym typeface="+mn-ea"/>
              </a:rPr>
              <a:t>持续提升</a:t>
            </a:r>
            <a:r>
              <a:rPr lang="zh-CN" altLang="en-US" sz="1300">
                <a:latin typeface="微软雅黑" panose="020B0503020204020204" charset="-122"/>
                <a:ea typeface="微软雅黑" panose="020B0503020204020204" charset="-122"/>
                <a:cs typeface="微软雅黑" panose="020B0503020204020204" charset="-122"/>
                <a:sym typeface="+mn-ea"/>
              </a:rPr>
              <a:t>新药上市效率。</a:t>
            </a:r>
            <a:endParaRPr lang="zh-CN" altLang="en-US" sz="1300">
              <a:latin typeface="微软雅黑" panose="020B0503020204020204" charset="-122"/>
              <a:ea typeface="微软雅黑" panose="020B0503020204020204" charset="-122"/>
              <a:cs typeface="微软雅黑" panose="020B0503020204020204" charset="-122"/>
              <a:sym typeface="+mn-ea"/>
            </a:endParaRPr>
          </a:p>
        </p:txBody>
      </p:sp>
      <p:sp>
        <p:nvSpPr>
          <p:cNvPr id="51" name="文本框 50"/>
          <p:cNvSpPr txBox="1"/>
          <p:nvPr/>
        </p:nvSpPr>
        <p:spPr>
          <a:xfrm>
            <a:off x="1235710" y="5316220"/>
            <a:ext cx="10358120" cy="556895"/>
          </a:xfrm>
          <a:prstGeom prst="rect">
            <a:avLst/>
          </a:prstGeom>
          <a:solidFill>
            <a:schemeClr val="bg1"/>
          </a:solidFill>
          <a:ln w="28575" cmpd="dbl">
            <a:solidFill>
              <a:schemeClr val="accent1">
                <a:lumMod val="20000"/>
                <a:lumOff val="80000"/>
              </a:schemeClr>
            </a:solidFill>
            <a:prstDash val="solid"/>
          </a:ln>
        </p:spPr>
        <p:txBody>
          <a:bodyPr wrap="square">
            <a:noAutofit/>
          </a:bodyPr>
          <a:p>
            <a:pPr marL="285750" indent="-285750" algn="l">
              <a:lnSpc>
                <a:spcPct val="150000"/>
              </a:lnSpc>
              <a:buClrTx/>
              <a:buSzTx/>
              <a:buFont typeface="Arial" panose="020B0604020202020204" pitchFamily="34" charset="0"/>
              <a:buChar char="•"/>
            </a:pPr>
            <a:r>
              <a:rPr sz="1600">
                <a:latin typeface="微软雅黑" panose="020B0503020204020204" charset="-122"/>
                <a:ea typeface="微软雅黑" panose="020B0503020204020204" charset="-122"/>
              </a:rPr>
              <a:t>2024年我国CRO市场规模约</a:t>
            </a:r>
            <a:r>
              <a:rPr sz="1600" b="1">
                <a:solidFill>
                  <a:srgbClr val="C00000"/>
                </a:solidFill>
                <a:latin typeface="微软雅黑" panose="020B0503020204020204" charset="-122"/>
                <a:ea typeface="微软雅黑" panose="020B0503020204020204" charset="-122"/>
              </a:rPr>
              <a:t>1500亿元</a:t>
            </a:r>
            <a:r>
              <a:rPr lang="en-US" sz="1600">
                <a:latin typeface="微软雅黑" panose="020B0503020204020204" charset="-122"/>
                <a:ea typeface="微软雅黑" panose="020B0503020204020204" charset="-122"/>
              </a:rPr>
              <a:t>，</a:t>
            </a:r>
            <a:r>
              <a:rPr sz="1600">
                <a:latin typeface="微软雅黑" panose="020B0503020204020204" charset="-122"/>
                <a:ea typeface="微软雅黑" panose="020B0503020204020204" charset="-122"/>
              </a:rPr>
              <a:t>预计2030年</a:t>
            </a:r>
            <a:r>
              <a:rPr sz="1600" b="1">
                <a:solidFill>
                  <a:srgbClr val="C00000"/>
                </a:solidFill>
                <a:latin typeface="微软雅黑" panose="020B0503020204020204" charset="-122"/>
                <a:ea typeface="微软雅黑" panose="020B0503020204020204" charset="-122"/>
              </a:rPr>
              <a:t>突破3000亿元</a:t>
            </a:r>
            <a:r>
              <a:rPr lang="en-US" sz="1600">
                <a:latin typeface="微软雅黑" panose="020B0503020204020204" charset="-122"/>
                <a:ea typeface="微软雅黑" panose="020B0503020204020204" charset="-122"/>
              </a:rPr>
              <a:t>；</a:t>
            </a:r>
            <a:r>
              <a:rPr sz="1600">
                <a:latin typeface="微软雅黑" panose="020B0503020204020204" charset="-122"/>
                <a:ea typeface="微软雅黑" panose="020B0503020204020204" charset="-122"/>
              </a:rPr>
              <a:t>2024-2030年复合增速约</a:t>
            </a:r>
            <a:r>
              <a:rPr sz="1600" b="1">
                <a:solidFill>
                  <a:srgbClr val="C00000"/>
                </a:solidFill>
                <a:latin typeface="微软雅黑" panose="020B0503020204020204" charset="-122"/>
                <a:ea typeface="微软雅黑" panose="020B0503020204020204" charset="-122"/>
              </a:rPr>
              <a:t>12%-15%</a:t>
            </a:r>
            <a:endParaRPr sz="1600" b="1">
              <a:solidFill>
                <a:srgbClr val="C00000"/>
              </a:solidFill>
              <a:latin typeface="微软雅黑" panose="020B0503020204020204" charset="-122"/>
              <a:ea typeface="微软雅黑" panose="020B0503020204020204" charset="-122"/>
            </a:endParaRPr>
          </a:p>
        </p:txBody>
      </p:sp>
      <p:grpSp>
        <p:nvGrpSpPr>
          <p:cNvPr id="50" name="组合 49"/>
          <p:cNvGrpSpPr/>
          <p:nvPr/>
        </p:nvGrpSpPr>
        <p:grpSpPr>
          <a:xfrm>
            <a:off x="8975725" y="274955"/>
            <a:ext cx="2840990" cy="366395"/>
            <a:chOff x="11064" y="247"/>
            <a:chExt cx="7750" cy="814"/>
          </a:xfrm>
        </p:grpSpPr>
        <p:grpSp>
          <p:nvGrpSpPr>
            <p:cNvPr id="4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 name="Rounded Rectangle 62"/>
          <p:cNvSpPr/>
          <p:nvPr/>
        </p:nvSpPr>
        <p:spPr>
          <a:xfrm>
            <a:off x="3531870" y="1814830"/>
            <a:ext cx="2535555" cy="930275"/>
          </a:xfrm>
          <a:prstGeom prst="roundRect">
            <a:avLst/>
          </a:prstGeom>
          <a:solidFill>
            <a:srgbClr val="F5F9FF">
              <a:alpha val="55000"/>
            </a:srgbClr>
          </a:solidFill>
          <a:ln w="12700">
            <a:solidFill>
              <a:srgbClr val="D2DFF0"/>
            </a:solidFill>
          </a:ln>
        </p:spPr>
        <p:style>
          <a:lnRef idx="1">
            <a:schemeClr val="accent1"/>
          </a:lnRef>
          <a:fillRef idx="3">
            <a:schemeClr val="accent1"/>
          </a:fillRef>
          <a:effectRef idx="2">
            <a:schemeClr val="accent1"/>
          </a:effectRef>
          <a:fontRef idx="minor">
            <a:schemeClr val="lt1"/>
          </a:fontRef>
        </p:style>
        <p:txBody>
          <a:bodyPr rtlCol="0" anchor="ctr"/>
          <a:p>
            <a:pPr algn="ctr"/>
            <a:endParaRPr sz="2400">
              <a:solidFill>
                <a:schemeClr val="tx1"/>
              </a:solidFill>
              <a:latin typeface="微软雅黑" panose="020B0503020204020204" charset="-122"/>
              <a:ea typeface="微软雅黑" panose="020B0503020204020204" charset="-122"/>
            </a:endParaRPr>
          </a:p>
        </p:txBody>
      </p:sp>
      <p:grpSp>
        <p:nvGrpSpPr>
          <p:cNvPr id="55" name="组合 54"/>
          <p:cNvGrpSpPr/>
          <p:nvPr/>
        </p:nvGrpSpPr>
        <p:grpSpPr>
          <a:xfrm>
            <a:off x="498475" y="189865"/>
            <a:ext cx="8477250" cy="730885"/>
            <a:chOff x="1128" y="719"/>
            <a:chExt cx="13350" cy="1151"/>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402" cy="1151"/>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CDMO：产业化放大平台</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4" name="矩形 3"/>
          <p:cNvSpPr/>
          <p:nvPr/>
        </p:nvSpPr>
        <p:spPr>
          <a:xfrm>
            <a:off x="0" y="920750"/>
            <a:ext cx="12192000" cy="583565"/>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 name="文本框 5"/>
          <p:cNvSpPr txBox="1"/>
          <p:nvPr/>
        </p:nvSpPr>
        <p:spPr>
          <a:xfrm>
            <a:off x="664845" y="947420"/>
            <a:ext cx="11426825" cy="731520"/>
          </a:xfrm>
          <a:prstGeom prst="rect">
            <a:avLst/>
          </a:prstGeom>
          <a:noFill/>
        </p:spPr>
        <p:txBody>
          <a:bodyPr wrap="square" rtlCol="0">
            <a:noAutofit/>
          </a:bodyPr>
          <a:p>
            <a:pPr algn="just">
              <a:lnSpc>
                <a:spcPct val="150000"/>
              </a:lnSpc>
            </a:pPr>
            <a:r>
              <a:rPr lang="zh-CN" altLang="en-US" sz="1600">
                <a:solidFill>
                  <a:schemeClr val="bg1"/>
                </a:solidFill>
                <a:latin typeface="微软雅黑" panose="020B0503020204020204" charset="-122"/>
                <a:ea typeface="微软雅黑" panose="020B0503020204020204" charset="-122"/>
                <a:cs typeface="微软雅黑" panose="020B0503020204020204" charset="-122"/>
              </a:rPr>
              <a:t>CDMO是创新药产业链中的</a:t>
            </a:r>
            <a:r>
              <a:rPr lang="zh-CN" altLang="en-US" sz="1600" b="1">
                <a:solidFill>
                  <a:schemeClr val="bg1"/>
                </a:solidFill>
                <a:latin typeface="微软雅黑" panose="020B0503020204020204" charset="-122"/>
                <a:ea typeface="微软雅黑" panose="020B0503020204020204" charset="-122"/>
                <a:cs typeface="微软雅黑" panose="020B0503020204020204" charset="-122"/>
              </a:rPr>
              <a:t>“产业化引擎”</a:t>
            </a:r>
            <a:r>
              <a:rPr lang="zh-CN" altLang="en-US" sz="1600">
                <a:solidFill>
                  <a:schemeClr val="bg1"/>
                </a:solidFill>
                <a:latin typeface="微软雅黑" panose="020B0503020204020204" charset="-122"/>
                <a:ea typeface="微软雅黑" panose="020B0503020204020204" charset="-122"/>
                <a:cs typeface="微软雅黑" panose="020B0503020204020204" charset="-122"/>
              </a:rPr>
              <a:t>，通过工艺开发和规模化生产能力，解决创新药从实验室走向市场的关键瓶颈。</a:t>
            </a:r>
            <a:endParaRPr lang="zh-CN" altLang="en-US" sz="16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5" name="椭圆 4"/>
          <p:cNvSpPr/>
          <p:nvPr/>
        </p:nvSpPr>
        <p:spPr>
          <a:xfrm>
            <a:off x="542026" y="1814613"/>
            <a:ext cx="625629" cy="625629"/>
          </a:xfrm>
          <a:prstGeom prst="ellipse">
            <a:avLst/>
          </a:prstGeom>
          <a:solidFill>
            <a:srgbClr val="406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椭圆 2"/>
          <p:cNvSpPr/>
          <p:nvPr/>
        </p:nvSpPr>
        <p:spPr>
          <a:xfrm>
            <a:off x="542026" y="3152460"/>
            <a:ext cx="625629" cy="625629"/>
          </a:xfrm>
          <a:prstGeom prst="ellipse">
            <a:avLst/>
          </a:prstGeom>
          <a:solidFill>
            <a:srgbClr val="406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椭圆 7"/>
          <p:cNvSpPr/>
          <p:nvPr/>
        </p:nvSpPr>
        <p:spPr>
          <a:xfrm>
            <a:off x="542026" y="4749386"/>
            <a:ext cx="625629" cy="625629"/>
          </a:xfrm>
          <a:prstGeom prst="ellipse">
            <a:avLst/>
          </a:prstGeom>
          <a:solidFill>
            <a:srgbClr val="406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gift-box_57463"/>
          <p:cNvSpPr>
            <a:spLocks noChangeAspect="1"/>
          </p:cNvSpPr>
          <p:nvPr/>
        </p:nvSpPr>
        <p:spPr bwMode="auto">
          <a:xfrm>
            <a:off x="723744" y="1964301"/>
            <a:ext cx="262191" cy="304843"/>
          </a:xfrm>
          <a:custGeom>
            <a:avLst/>
            <a:gdLst>
              <a:gd name="T0" fmla="*/ 4142 w 5720"/>
              <a:gd name="T1" fmla="*/ 1476 h 6660"/>
              <a:gd name="T2" fmla="*/ 4753 w 5720"/>
              <a:gd name="T3" fmla="*/ 1195 h 6660"/>
              <a:gd name="T4" fmla="*/ 4177 w 5720"/>
              <a:gd name="T5" fmla="*/ 1044 h 6660"/>
              <a:gd name="T6" fmla="*/ 3935 w 5720"/>
              <a:gd name="T7" fmla="*/ 1135 h 6660"/>
              <a:gd name="T8" fmla="*/ 2861 w 5720"/>
              <a:gd name="T9" fmla="*/ 1062 h 6660"/>
              <a:gd name="T10" fmla="*/ 1617 w 5720"/>
              <a:gd name="T11" fmla="*/ 1094 h 6660"/>
              <a:gd name="T12" fmla="*/ 967 w 5720"/>
              <a:gd name="T13" fmla="*/ 852 h 6660"/>
              <a:gd name="T14" fmla="*/ 1176 w 5720"/>
              <a:gd name="T15" fmla="*/ 1287 h 6660"/>
              <a:gd name="T16" fmla="*/ 1210 w 5720"/>
              <a:gd name="T17" fmla="*/ 1311 h 6660"/>
              <a:gd name="T18" fmla="*/ 1488 w 5720"/>
              <a:gd name="T19" fmla="*/ 1476 h 6660"/>
              <a:gd name="T20" fmla="*/ 0 w 5720"/>
              <a:gd name="T21" fmla="*/ 1676 h 6660"/>
              <a:gd name="T22" fmla="*/ 200 w 5720"/>
              <a:gd name="T23" fmla="*/ 3544 h 6660"/>
              <a:gd name="T24" fmla="*/ 403 w 5720"/>
              <a:gd name="T25" fmla="*/ 6460 h 6660"/>
              <a:gd name="T26" fmla="*/ 5116 w 5720"/>
              <a:gd name="T27" fmla="*/ 6660 h 6660"/>
              <a:gd name="T28" fmla="*/ 5316 w 5720"/>
              <a:gd name="T29" fmla="*/ 3544 h 6660"/>
              <a:gd name="T30" fmla="*/ 5720 w 5720"/>
              <a:gd name="T31" fmla="*/ 3344 h 6660"/>
              <a:gd name="T32" fmla="*/ 5520 w 5720"/>
              <a:gd name="T33" fmla="*/ 1476 h 6660"/>
              <a:gd name="T34" fmla="*/ 3558 w 5720"/>
              <a:gd name="T35" fmla="*/ 742 h 6660"/>
              <a:gd name="T36" fmla="*/ 3535 w 5720"/>
              <a:gd name="T37" fmla="*/ 733 h 6660"/>
              <a:gd name="T38" fmla="*/ 2674 w 5720"/>
              <a:gd name="T39" fmla="*/ 1476 h 6660"/>
              <a:gd name="T40" fmla="*/ 2129 w 5720"/>
              <a:gd name="T41" fmla="*/ 699 h 6660"/>
              <a:gd name="T42" fmla="*/ 3480 w 5720"/>
              <a:gd name="T43" fmla="*/ 6260 h 6660"/>
              <a:gd name="T44" fmla="*/ 3280 w 5720"/>
              <a:gd name="T45" fmla="*/ 3733 h 6660"/>
              <a:gd name="T46" fmla="*/ 2240 w 5720"/>
              <a:gd name="T47" fmla="*/ 3933 h 6660"/>
              <a:gd name="T48" fmla="*/ 803 w 5720"/>
              <a:gd name="T49" fmla="*/ 6260 h 6660"/>
              <a:gd name="T50" fmla="*/ 4916 w 5720"/>
              <a:gd name="T51" fmla="*/ 3544 h 6660"/>
              <a:gd name="T52" fmla="*/ 5320 w 5720"/>
              <a:gd name="T53" fmla="*/ 3144 h 6660"/>
              <a:gd name="T54" fmla="*/ 603 w 5720"/>
              <a:gd name="T55" fmla="*/ 3144 h 6660"/>
              <a:gd name="T56" fmla="*/ 400 w 5720"/>
              <a:gd name="T57" fmla="*/ 1876 h 6660"/>
              <a:gd name="T58" fmla="*/ 2240 w 5720"/>
              <a:gd name="T59" fmla="*/ 2730 h 6660"/>
              <a:gd name="T60" fmla="*/ 3280 w 5720"/>
              <a:gd name="T61" fmla="*/ 2930 h 6660"/>
              <a:gd name="T62" fmla="*/ 3480 w 5720"/>
              <a:gd name="T63" fmla="*/ 1876 h 6660"/>
              <a:gd name="T64" fmla="*/ 5320 w 5720"/>
              <a:gd name="T65" fmla="*/ 3144 h 6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720" h="6660">
                <a:moveTo>
                  <a:pt x="5520" y="1476"/>
                </a:moveTo>
                <a:lnTo>
                  <a:pt x="4142" y="1476"/>
                </a:lnTo>
                <a:cubicBezTo>
                  <a:pt x="4263" y="1432"/>
                  <a:pt x="4426" y="1384"/>
                  <a:pt x="4546" y="1388"/>
                </a:cubicBezTo>
                <a:cubicBezTo>
                  <a:pt x="4657" y="1392"/>
                  <a:pt x="4749" y="1305"/>
                  <a:pt x="4753" y="1195"/>
                </a:cubicBezTo>
                <a:cubicBezTo>
                  <a:pt x="4757" y="1085"/>
                  <a:pt x="4670" y="992"/>
                  <a:pt x="4560" y="988"/>
                </a:cubicBezTo>
                <a:cubicBezTo>
                  <a:pt x="4435" y="984"/>
                  <a:pt x="4298" y="1010"/>
                  <a:pt x="4177" y="1044"/>
                </a:cubicBezTo>
                <a:cubicBezTo>
                  <a:pt x="4169" y="1046"/>
                  <a:pt x="4159" y="1049"/>
                  <a:pt x="4149" y="1052"/>
                </a:cubicBezTo>
                <a:cubicBezTo>
                  <a:pt x="4128" y="1056"/>
                  <a:pt x="4020" y="1088"/>
                  <a:pt x="3935" y="1135"/>
                </a:cubicBezTo>
                <a:cubicBezTo>
                  <a:pt x="3985" y="866"/>
                  <a:pt x="3920" y="704"/>
                  <a:pt x="3920" y="704"/>
                </a:cubicBezTo>
                <a:cubicBezTo>
                  <a:pt x="3643" y="0"/>
                  <a:pt x="3057" y="719"/>
                  <a:pt x="2861" y="1062"/>
                </a:cubicBezTo>
                <a:cubicBezTo>
                  <a:pt x="2665" y="687"/>
                  <a:pt x="2264" y="112"/>
                  <a:pt x="1772" y="453"/>
                </a:cubicBezTo>
                <a:cubicBezTo>
                  <a:pt x="1503" y="629"/>
                  <a:pt x="1506" y="867"/>
                  <a:pt x="1617" y="1094"/>
                </a:cubicBezTo>
                <a:cubicBezTo>
                  <a:pt x="1507" y="1036"/>
                  <a:pt x="1367" y="939"/>
                  <a:pt x="1249" y="835"/>
                </a:cubicBezTo>
                <a:cubicBezTo>
                  <a:pt x="1166" y="762"/>
                  <a:pt x="1040" y="770"/>
                  <a:pt x="967" y="852"/>
                </a:cubicBezTo>
                <a:cubicBezTo>
                  <a:pt x="893" y="935"/>
                  <a:pt x="901" y="1062"/>
                  <a:pt x="984" y="1135"/>
                </a:cubicBezTo>
                <a:cubicBezTo>
                  <a:pt x="988" y="1138"/>
                  <a:pt x="1066" y="1207"/>
                  <a:pt x="1176" y="1287"/>
                </a:cubicBezTo>
                <a:cubicBezTo>
                  <a:pt x="1176" y="1287"/>
                  <a:pt x="1176" y="1287"/>
                  <a:pt x="1177" y="1287"/>
                </a:cubicBezTo>
                <a:cubicBezTo>
                  <a:pt x="1187" y="1295"/>
                  <a:pt x="1198" y="1303"/>
                  <a:pt x="1210" y="1311"/>
                </a:cubicBezTo>
                <a:cubicBezTo>
                  <a:pt x="1224" y="1321"/>
                  <a:pt x="1239" y="1331"/>
                  <a:pt x="1253" y="1341"/>
                </a:cubicBezTo>
                <a:cubicBezTo>
                  <a:pt x="1338" y="1398"/>
                  <a:pt x="1416" y="1443"/>
                  <a:pt x="1488" y="1476"/>
                </a:cubicBezTo>
                <a:lnTo>
                  <a:pt x="200" y="1476"/>
                </a:lnTo>
                <a:cubicBezTo>
                  <a:pt x="89" y="1476"/>
                  <a:pt x="0" y="1566"/>
                  <a:pt x="0" y="1676"/>
                </a:cubicBezTo>
                <a:lnTo>
                  <a:pt x="0" y="3344"/>
                </a:lnTo>
                <a:cubicBezTo>
                  <a:pt x="0" y="3455"/>
                  <a:pt x="89" y="3544"/>
                  <a:pt x="200" y="3544"/>
                </a:cubicBezTo>
                <a:lnTo>
                  <a:pt x="403" y="3544"/>
                </a:lnTo>
                <a:lnTo>
                  <a:pt x="403" y="6460"/>
                </a:lnTo>
                <a:cubicBezTo>
                  <a:pt x="403" y="6571"/>
                  <a:pt x="493" y="6660"/>
                  <a:pt x="603" y="6660"/>
                </a:cubicBezTo>
                <a:lnTo>
                  <a:pt x="5116" y="6660"/>
                </a:lnTo>
                <a:cubicBezTo>
                  <a:pt x="5227" y="6660"/>
                  <a:pt x="5316" y="6571"/>
                  <a:pt x="5316" y="6460"/>
                </a:cubicBezTo>
                <a:lnTo>
                  <a:pt x="5316" y="3544"/>
                </a:lnTo>
                <a:lnTo>
                  <a:pt x="5520" y="3544"/>
                </a:lnTo>
                <a:cubicBezTo>
                  <a:pt x="5630" y="3544"/>
                  <a:pt x="5720" y="3455"/>
                  <a:pt x="5720" y="3344"/>
                </a:cubicBezTo>
                <a:lnTo>
                  <a:pt x="5720" y="1676"/>
                </a:lnTo>
                <a:cubicBezTo>
                  <a:pt x="5720" y="1566"/>
                  <a:pt x="5630" y="1476"/>
                  <a:pt x="5520" y="1476"/>
                </a:cubicBezTo>
                <a:close/>
                <a:moveTo>
                  <a:pt x="3535" y="733"/>
                </a:moveTo>
                <a:cubicBezTo>
                  <a:pt x="3545" y="729"/>
                  <a:pt x="3553" y="736"/>
                  <a:pt x="3558" y="742"/>
                </a:cubicBezTo>
                <a:cubicBezTo>
                  <a:pt x="3631" y="836"/>
                  <a:pt x="3236" y="1522"/>
                  <a:pt x="3046" y="1436"/>
                </a:cubicBezTo>
                <a:cubicBezTo>
                  <a:pt x="2997" y="1341"/>
                  <a:pt x="3421" y="777"/>
                  <a:pt x="3535" y="733"/>
                </a:cubicBezTo>
                <a:close/>
                <a:moveTo>
                  <a:pt x="2129" y="699"/>
                </a:moveTo>
                <a:cubicBezTo>
                  <a:pt x="2404" y="776"/>
                  <a:pt x="2594" y="1244"/>
                  <a:pt x="2674" y="1476"/>
                </a:cubicBezTo>
                <a:lnTo>
                  <a:pt x="2442" y="1476"/>
                </a:lnTo>
                <a:cubicBezTo>
                  <a:pt x="2175" y="1209"/>
                  <a:pt x="1610" y="552"/>
                  <a:pt x="2129" y="699"/>
                </a:cubicBezTo>
                <a:close/>
                <a:moveTo>
                  <a:pt x="4916" y="6260"/>
                </a:moveTo>
                <a:lnTo>
                  <a:pt x="3480" y="6260"/>
                </a:lnTo>
                <a:lnTo>
                  <a:pt x="3480" y="3933"/>
                </a:lnTo>
                <a:cubicBezTo>
                  <a:pt x="3480" y="3822"/>
                  <a:pt x="3390" y="3733"/>
                  <a:pt x="3280" y="3733"/>
                </a:cubicBezTo>
                <a:lnTo>
                  <a:pt x="2440" y="3733"/>
                </a:lnTo>
                <a:cubicBezTo>
                  <a:pt x="2329" y="3733"/>
                  <a:pt x="2240" y="3822"/>
                  <a:pt x="2240" y="3933"/>
                </a:cubicBezTo>
                <a:lnTo>
                  <a:pt x="2240" y="6260"/>
                </a:lnTo>
                <a:lnTo>
                  <a:pt x="803" y="6260"/>
                </a:lnTo>
                <a:lnTo>
                  <a:pt x="803" y="3544"/>
                </a:lnTo>
                <a:lnTo>
                  <a:pt x="4916" y="3544"/>
                </a:lnTo>
                <a:lnTo>
                  <a:pt x="4916" y="6260"/>
                </a:lnTo>
                <a:close/>
                <a:moveTo>
                  <a:pt x="5320" y="3144"/>
                </a:moveTo>
                <a:lnTo>
                  <a:pt x="5116" y="3144"/>
                </a:lnTo>
                <a:lnTo>
                  <a:pt x="603" y="3144"/>
                </a:lnTo>
                <a:lnTo>
                  <a:pt x="400" y="3144"/>
                </a:lnTo>
                <a:lnTo>
                  <a:pt x="400" y="1876"/>
                </a:lnTo>
                <a:lnTo>
                  <a:pt x="2240" y="1876"/>
                </a:lnTo>
                <a:lnTo>
                  <a:pt x="2240" y="2730"/>
                </a:lnTo>
                <a:cubicBezTo>
                  <a:pt x="2240" y="2841"/>
                  <a:pt x="2329" y="2930"/>
                  <a:pt x="2440" y="2930"/>
                </a:cubicBezTo>
                <a:lnTo>
                  <a:pt x="3280" y="2930"/>
                </a:lnTo>
                <a:cubicBezTo>
                  <a:pt x="3390" y="2930"/>
                  <a:pt x="3480" y="2841"/>
                  <a:pt x="3480" y="2730"/>
                </a:cubicBezTo>
                <a:lnTo>
                  <a:pt x="3480" y="1876"/>
                </a:lnTo>
                <a:lnTo>
                  <a:pt x="5320" y="1876"/>
                </a:lnTo>
                <a:lnTo>
                  <a:pt x="5320" y="3144"/>
                </a:lnTo>
                <a:close/>
              </a:path>
            </a:pathLst>
          </a:custGeom>
          <a:solidFill>
            <a:schemeClr val="bg1"/>
          </a:solidFill>
          <a:ln>
            <a:noFill/>
          </a:ln>
        </p:spPr>
      </p:sp>
      <p:sp>
        <p:nvSpPr>
          <p:cNvPr id="25" name="gift-box_57463"/>
          <p:cNvSpPr>
            <a:spLocks noChangeAspect="1"/>
          </p:cNvSpPr>
          <p:nvPr/>
        </p:nvSpPr>
        <p:spPr bwMode="auto">
          <a:xfrm>
            <a:off x="702417" y="3339461"/>
            <a:ext cx="304843" cy="251151"/>
          </a:xfrm>
          <a:custGeom>
            <a:avLst/>
            <a:gdLst>
              <a:gd name="T0" fmla="*/ 5408 w 6606"/>
              <a:gd name="T1" fmla="*/ 0 h 5451"/>
              <a:gd name="T2" fmla="*/ 2352 w 6606"/>
              <a:gd name="T3" fmla="*/ 3056 h 5451"/>
              <a:gd name="T4" fmla="*/ 1198 w 6606"/>
              <a:gd name="T5" fmla="*/ 1901 h 5451"/>
              <a:gd name="T6" fmla="*/ 0 w 6606"/>
              <a:gd name="T7" fmla="*/ 3099 h 5451"/>
              <a:gd name="T8" fmla="*/ 1155 w 6606"/>
              <a:gd name="T9" fmla="*/ 4254 h 5451"/>
              <a:gd name="T10" fmla="*/ 2352 w 6606"/>
              <a:gd name="T11" fmla="*/ 5451 h 5451"/>
              <a:gd name="T12" fmla="*/ 3550 w 6606"/>
              <a:gd name="T13" fmla="*/ 4254 h 5451"/>
              <a:gd name="T14" fmla="*/ 6606 w 6606"/>
              <a:gd name="T15" fmla="*/ 1198 h 5451"/>
              <a:gd name="T16" fmla="*/ 5408 w 6606"/>
              <a:gd name="T17" fmla="*/ 0 h 5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06" h="5451">
                <a:moveTo>
                  <a:pt x="5408" y="0"/>
                </a:moveTo>
                <a:lnTo>
                  <a:pt x="2352" y="3056"/>
                </a:lnTo>
                <a:lnTo>
                  <a:pt x="1198" y="1901"/>
                </a:lnTo>
                <a:lnTo>
                  <a:pt x="0" y="3099"/>
                </a:lnTo>
                <a:lnTo>
                  <a:pt x="1155" y="4254"/>
                </a:lnTo>
                <a:lnTo>
                  <a:pt x="2352" y="5451"/>
                </a:lnTo>
                <a:lnTo>
                  <a:pt x="3550" y="4254"/>
                </a:lnTo>
                <a:lnTo>
                  <a:pt x="6606" y="1198"/>
                </a:lnTo>
                <a:lnTo>
                  <a:pt x="5408" y="0"/>
                </a:lnTo>
                <a:close/>
              </a:path>
            </a:pathLst>
          </a:custGeom>
          <a:solidFill>
            <a:schemeClr val="bg1"/>
          </a:solidFill>
          <a:ln>
            <a:noFill/>
          </a:ln>
        </p:spPr>
        <p:txBody>
          <a:bodyPr/>
          <a:p>
            <a:endParaRPr lang="zh-CN" altLang="en-US"/>
          </a:p>
        </p:txBody>
      </p:sp>
      <p:sp>
        <p:nvSpPr>
          <p:cNvPr id="26" name="gift-box_57463"/>
          <p:cNvSpPr>
            <a:spLocks noChangeAspect="1"/>
          </p:cNvSpPr>
          <p:nvPr/>
        </p:nvSpPr>
        <p:spPr bwMode="auto">
          <a:xfrm>
            <a:off x="741169" y="4920009"/>
            <a:ext cx="227337" cy="304843"/>
          </a:xfrm>
          <a:custGeom>
            <a:avLst/>
            <a:gdLst>
              <a:gd name="connsiteX0" fmla="*/ 96841 w 452254"/>
              <a:gd name="connsiteY0" fmla="*/ 479280 h 606439"/>
              <a:gd name="connsiteX1" fmla="*/ 218376 w 452254"/>
              <a:gd name="connsiteY1" fmla="*/ 479280 h 606439"/>
              <a:gd name="connsiteX2" fmla="*/ 239006 w 452254"/>
              <a:gd name="connsiteY2" fmla="*/ 499872 h 606439"/>
              <a:gd name="connsiteX3" fmla="*/ 218376 w 452254"/>
              <a:gd name="connsiteY3" fmla="*/ 520561 h 606439"/>
              <a:gd name="connsiteX4" fmla="*/ 96841 w 452254"/>
              <a:gd name="connsiteY4" fmla="*/ 520561 h 606439"/>
              <a:gd name="connsiteX5" fmla="*/ 76211 w 452254"/>
              <a:gd name="connsiteY5" fmla="*/ 499872 h 606439"/>
              <a:gd name="connsiteX6" fmla="*/ 96841 w 452254"/>
              <a:gd name="connsiteY6" fmla="*/ 479280 h 606439"/>
              <a:gd name="connsiteX7" fmla="*/ 96841 w 452254"/>
              <a:gd name="connsiteY7" fmla="*/ 417324 h 606439"/>
              <a:gd name="connsiteX8" fmla="*/ 218376 w 452254"/>
              <a:gd name="connsiteY8" fmla="*/ 417324 h 606439"/>
              <a:gd name="connsiteX9" fmla="*/ 239006 w 452254"/>
              <a:gd name="connsiteY9" fmla="*/ 437951 h 606439"/>
              <a:gd name="connsiteX10" fmla="*/ 218376 w 452254"/>
              <a:gd name="connsiteY10" fmla="*/ 458675 h 606439"/>
              <a:gd name="connsiteX11" fmla="*/ 96841 w 452254"/>
              <a:gd name="connsiteY11" fmla="*/ 458675 h 606439"/>
              <a:gd name="connsiteX12" fmla="*/ 76211 w 452254"/>
              <a:gd name="connsiteY12" fmla="*/ 437951 h 606439"/>
              <a:gd name="connsiteX13" fmla="*/ 96841 w 452254"/>
              <a:gd name="connsiteY13" fmla="*/ 417324 h 606439"/>
              <a:gd name="connsiteX14" fmla="*/ 279027 w 452254"/>
              <a:gd name="connsiteY14" fmla="*/ 414360 h 606439"/>
              <a:gd name="connsiteX15" fmla="*/ 356343 w 452254"/>
              <a:gd name="connsiteY15" fmla="*/ 414360 h 606439"/>
              <a:gd name="connsiteX16" fmla="*/ 372373 w 452254"/>
              <a:gd name="connsiteY16" fmla="*/ 430370 h 606439"/>
              <a:gd name="connsiteX17" fmla="*/ 372373 w 452254"/>
              <a:gd name="connsiteY17" fmla="*/ 507586 h 606439"/>
              <a:gd name="connsiteX18" fmla="*/ 356343 w 452254"/>
              <a:gd name="connsiteY18" fmla="*/ 523595 h 606439"/>
              <a:gd name="connsiteX19" fmla="*/ 279027 w 452254"/>
              <a:gd name="connsiteY19" fmla="*/ 523595 h 606439"/>
              <a:gd name="connsiteX20" fmla="*/ 262997 w 452254"/>
              <a:gd name="connsiteY20" fmla="*/ 507586 h 606439"/>
              <a:gd name="connsiteX21" fmla="*/ 262997 w 452254"/>
              <a:gd name="connsiteY21" fmla="*/ 430370 h 606439"/>
              <a:gd name="connsiteX22" fmla="*/ 279027 w 452254"/>
              <a:gd name="connsiteY22" fmla="*/ 414360 h 606439"/>
              <a:gd name="connsiteX23" fmla="*/ 96840 w 452254"/>
              <a:gd name="connsiteY23" fmla="*/ 333210 h 606439"/>
              <a:gd name="connsiteX24" fmla="*/ 355344 w 452254"/>
              <a:gd name="connsiteY24" fmla="*/ 333210 h 606439"/>
              <a:gd name="connsiteX25" fmla="*/ 375973 w 452254"/>
              <a:gd name="connsiteY25" fmla="*/ 353899 h 606439"/>
              <a:gd name="connsiteX26" fmla="*/ 355344 w 452254"/>
              <a:gd name="connsiteY26" fmla="*/ 374491 h 606439"/>
              <a:gd name="connsiteX27" fmla="*/ 96840 w 452254"/>
              <a:gd name="connsiteY27" fmla="*/ 374491 h 606439"/>
              <a:gd name="connsiteX28" fmla="*/ 76211 w 452254"/>
              <a:gd name="connsiteY28" fmla="*/ 353899 h 606439"/>
              <a:gd name="connsiteX29" fmla="*/ 96840 w 452254"/>
              <a:gd name="connsiteY29" fmla="*/ 333210 h 606439"/>
              <a:gd name="connsiteX30" fmla="*/ 96840 w 452254"/>
              <a:gd name="connsiteY30" fmla="*/ 271324 h 606439"/>
              <a:gd name="connsiteX31" fmla="*/ 355344 w 452254"/>
              <a:gd name="connsiteY31" fmla="*/ 271324 h 606439"/>
              <a:gd name="connsiteX32" fmla="*/ 375973 w 452254"/>
              <a:gd name="connsiteY32" fmla="*/ 291915 h 606439"/>
              <a:gd name="connsiteX33" fmla="*/ 355344 w 452254"/>
              <a:gd name="connsiteY33" fmla="*/ 312605 h 606439"/>
              <a:gd name="connsiteX34" fmla="*/ 96840 w 452254"/>
              <a:gd name="connsiteY34" fmla="*/ 312605 h 606439"/>
              <a:gd name="connsiteX35" fmla="*/ 76211 w 452254"/>
              <a:gd name="connsiteY35" fmla="*/ 291915 h 606439"/>
              <a:gd name="connsiteX36" fmla="*/ 96840 w 452254"/>
              <a:gd name="connsiteY36" fmla="*/ 271324 h 606439"/>
              <a:gd name="connsiteX37" fmla="*/ 96840 w 452254"/>
              <a:gd name="connsiteY37" fmla="*/ 209438 h 606439"/>
              <a:gd name="connsiteX38" fmla="*/ 355344 w 452254"/>
              <a:gd name="connsiteY38" fmla="*/ 209438 h 606439"/>
              <a:gd name="connsiteX39" fmla="*/ 375973 w 452254"/>
              <a:gd name="connsiteY39" fmla="*/ 230008 h 606439"/>
              <a:gd name="connsiteX40" fmla="*/ 355344 w 452254"/>
              <a:gd name="connsiteY40" fmla="*/ 250578 h 606439"/>
              <a:gd name="connsiteX41" fmla="*/ 96840 w 452254"/>
              <a:gd name="connsiteY41" fmla="*/ 250578 h 606439"/>
              <a:gd name="connsiteX42" fmla="*/ 76211 w 452254"/>
              <a:gd name="connsiteY42" fmla="*/ 230008 h 606439"/>
              <a:gd name="connsiteX43" fmla="*/ 96840 w 452254"/>
              <a:gd name="connsiteY43" fmla="*/ 209438 h 606439"/>
              <a:gd name="connsiteX44" fmla="*/ 113017 w 452254"/>
              <a:gd name="connsiteY44" fmla="*/ 82914 h 606439"/>
              <a:gd name="connsiteX45" fmla="*/ 339236 w 452254"/>
              <a:gd name="connsiteY45" fmla="*/ 82914 h 606439"/>
              <a:gd name="connsiteX46" fmla="*/ 355367 w 452254"/>
              <a:gd name="connsiteY46" fmla="*/ 99016 h 606439"/>
              <a:gd name="connsiteX47" fmla="*/ 355367 w 452254"/>
              <a:gd name="connsiteY47" fmla="*/ 149471 h 606439"/>
              <a:gd name="connsiteX48" fmla="*/ 339236 w 452254"/>
              <a:gd name="connsiteY48" fmla="*/ 165476 h 606439"/>
              <a:gd name="connsiteX49" fmla="*/ 113017 w 452254"/>
              <a:gd name="connsiteY49" fmla="*/ 165476 h 606439"/>
              <a:gd name="connsiteX50" fmla="*/ 96886 w 452254"/>
              <a:gd name="connsiteY50" fmla="*/ 149471 h 606439"/>
              <a:gd name="connsiteX51" fmla="*/ 96886 w 452254"/>
              <a:gd name="connsiteY51" fmla="*/ 99016 h 606439"/>
              <a:gd name="connsiteX52" fmla="*/ 113017 w 452254"/>
              <a:gd name="connsiteY52" fmla="*/ 82914 h 606439"/>
              <a:gd name="connsiteX53" fmla="*/ 41354 w 452254"/>
              <a:gd name="connsiteY53" fmla="*/ 41295 h 606439"/>
              <a:gd name="connsiteX54" fmla="*/ 41354 w 452254"/>
              <a:gd name="connsiteY54" fmla="*/ 565144 h 606439"/>
              <a:gd name="connsiteX55" fmla="*/ 410900 w 452254"/>
              <a:gd name="connsiteY55" fmla="*/ 565144 h 606439"/>
              <a:gd name="connsiteX56" fmla="*/ 410900 w 452254"/>
              <a:gd name="connsiteY56" fmla="*/ 41295 h 606439"/>
              <a:gd name="connsiteX57" fmla="*/ 36759 w 452254"/>
              <a:gd name="connsiteY57" fmla="*/ 0 h 606439"/>
              <a:gd name="connsiteX58" fmla="*/ 415495 w 452254"/>
              <a:gd name="connsiteY58" fmla="*/ 0 h 606439"/>
              <a:gd name="connsiteX59" fmla="*/ 452254 w 452254"/>
              <a:gd name="connsiteY59" fmla="*/ 36706 h 606439"/>
              <a:gd name="connsiteX60" fmla="*/ 452254 w 452254"/>
              <a:gd name="connsiteY60" fmla="*/ 569733 h 606439"/>
              <a:gd name="connsiteX61" fmla="*/ 415495 w 452254"/>
              <a:gd name="connsiteY61" fmla="*/ 606439 h 606439"/>
              <a:gd name="connsiteX62" fmla="*/ 36759 w 452254"/>
              <a:gd name="connsiteY62" fmla="*/ 606439 h 606439"/>
              <a:gd name="connsiteX63" fmla="*/ 0 w 452254"/>
              <a:gd name="connsiteY63" fmla="*/ 569733 h 606439"/>
              <a:gd name="connsiteX64" fmla="*/ 0 w 452254"/>
              <a:gd name="connsiteY64" fmla="*/ 36706 h 606439"/>
              <a:gd name="connsiteX65" fmla="*/ 36759 w 452254"/>
              <a:gd name="connsiteY65"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52254" h="606439">
                <a:moveTo>
                  <a:pt x="96841" y="479280"/>
                </a:moveTo>
                <a:lnTo>
                  <a:pt x="218376" y="479280"/>
                </a:lnTo>
                <a:cubicBezTo>
                  <a:pt x="229815" y="479280"/>
                  <a:pt x="239006" y="488551"/>
                  <a:pt x="239006" y="499872"/>
                </a:cubicBezTo>
                <a:cubicBezTo>
                  <a:pt x="239006" y="511290"/>
                  <a:pt x="229815" y="520561"/>
                  <a:pt x="218376" y="520561"/>
                </a:cubicBezTo>
                <a:lnTo>
                  <a:pt x="96841" y="520561"/>
                </a:lnTo>
                <a:cubicBezTo>
                  <a:pt x="85402" y="520561"/>
                  <a:pt x="76211" y="511290"/>
                  <a:pt x="76211" y="499872"/>
                </a:cubicBezTo>
                <a:cubicBezTo>
                  <a:pt x="76211" y="488551"/>
                  <a:pt x="85402" y="479280"/>
                  <a:pt x="96841" y="479280"/>
                </a:cubicBezTo>
                <a:close/>
                <a:moveTo>
                  <a:pt x="96841" y="417324"/>
                </a:moveTo>
                <a:lnTo>
                  <a:pt x="218376" y="417324"/>
                </a:lnTo>
                <a:cubicBezTo>
                  <a:pt x="229815" y="417324"/>
                  <a:pt x="239006" y="426513"/>
                  <a:pt x="239006" y="437951"/>
                </a:cubicBezTo>
                <a:cubicBezTo>
                  <a:pt x="239006" y="449388"/>
                  <a:pt x="229815" y="458675"/>
                  <a:pt x="218376" y="458675"/>
                </a:cubicBezTo>
                <a:lnTo>
                  <a:pt x="96841" y="458675"/>
                </a:lnTo>
                <a:cubicBezTo>
                  <a:pt x="85402" y="458675"/>
                  <a:pt x="76211" y="449388"/>
                  <a:pt x="76211" y="437951"/>
                </a:cubicBezTo>
                <a:cubicBezTo>
                  <a:pt x="76211" y="426513"/>
                  <a:pt x="85402" y="417324"/>
                  <a:pt x="96841" y="417324"/>
                </a:cubicBezTo>
                <a:close/>
                <a:moveTo>
                  <a:pt x="279027" y="414360"/>
                </a:moveTo>
                <a:lnTo>
                  <a:pt x="356343" y="414360"/>
                </a:lnTo>
                <a:cubicBezTo>
                  <a:pt x="365140" y="414360"/>
                  <a:pt x="372373" y="421584"/>
                  <a:pt x="372373" y="430370"/>
                </a:cubicBezTo>
                <a:lnTo>
                  <a:pt x="372373" y="507586"/>
                </a:lnTo>
                <a:cubicBezTo>
                  <a:pt x="372373" y="516371"/>
                  <a:pt x="365140" y="523595"/>
                  <a:pt x="356343" y="523595"/>
                </a:cubicBezTo>
                <a:lnTo>
                  <a:pt x="279027" y="523595"/>
                </a:lnTo>
                <a:cubicBezTo>
                  <a:pt x="270230" y="523595"/>
                  <a:pt x="262997" y="516371"/>
                  <a:pt x="262997" y="507586"/>
                </a:cubicBezTo>
                <a:lnTo>
                  <a:pt x="262997" y="430370"/>
                </a:lnTo>
                <a:cubicBezTo>
                  <a:pt x="262997" y="421584"/>
                  <a:pt x="270230" y="414360"/>
                  <a:pt x="279027" y="414360"/>
                </a:cubicBezTo>
                <a:close/>
                <a:moveTo>
                  <a:pt x="96840" y="333210"/>
                </a:moveTo>
                <a:lnTo>
                  <a:pt x="355344" y="333210"/>
                </a:lnTo>
                <a:cubicBezTo>
                  <a:pt x="366783" y="333210"/>
                  <a:pt x="375973" y="342481"/>
                  <a:pt x="375973" y="353899"/>
                </a:cubicBezTo>
                <a:cubicBezTo>
                  <a:pt x="375973" y="365317"/>
                  <a:pt x="366783" y="374491"/>
                  <a:pt x="355344" y="374491"/>
                </a:cubicBezTo>
                <a:lnTo>
                  <a:pt x="96840" y="374491"/>
                </a:lnTo>
                <a:cubicBezTo>
                  <a:pt x="85401" y="374491"/>
                  <a:pt x="76211" y="365317"/>
                  <a:pt x="76211" y="353899"/>
                </a:cubicBezTo>
                <a:cubicBezTo>
                  <a:pt x="76211" y="342481"/>
                  <a:pt x="85401" y="333210"/>
                  <a:pt x="96840" y="333210"/>
                </a:cubicBezTo>
                <a:close/>
                <a:moveTo>
                  <a:pt x="96840" y="271324"/>
                </a:moveTo>
                <a:lnTo>
                  <a:pt x="355344" y="271324"/>
                </a:lnTo>
                <a:cubicBezTo>
                  <a:pt x="366783" y="271324"/>
                  <a:pt x="375973" y="280595"/>
                  <a:pt x="375973" y="291915"/>
                </a:cubicBezTo>
                <a:cubicBezTo>
                  <a:pt x="375973" y="303334"/>
                  <a:pt x="366783" y="312605"/>
                  <a:pt x="355344" y="312605"/>
                </a:cubicBezTo>
                <a:lnTo>
                  <a:pt x="96840" y="312605"/>
                </a:lnTo>
                <a:cubicBezTo>
                  <a:pt x="85401" y="312605"/>
                  <a:pt x="76211" y="303334"/>
                  <a:pt x="76211" y="291915"/>
                </a:cubicBezTo>
                <a:cubicBezTo>
                  <a:pt x="76211" y="280595"/>
                  <a:pt x="85401" y="271324"/>
                  <a:pt x="96840" y="271324"/>
                </a:cubicBezTo>
                <a:close/>
                <a:moveTo>
                  <a:pt x="96840" y="209438"/>
                </a:moveTo>
                <a:lnTo>
                  <a:pt x="355344" y="209438"/>
                </a:lnTo>
                <a:cubicBezTo>
                  <a:pt x="366783" y="209438"/>
                  <a:pt x="375973" y="218602"/>
                  <a:pt x="375973" y="230008"/>
                </a:cubicBezTo>
                <a:cubicBezTo>
                  <a:pt x="375973" y="241414"/>
                  <a:pt x="366783" y="250578"/>
                  <a:pt x="355344" y="250578"/>
                </a:cubicBezTo>
                <a:lnTo>
                  <a:pt x="96840" y="250578"/>
                </a:lnTo>
                <a:cubicBezTo>
                  <a:pt x="85401" y="250578"/>
                  <a:pt x="76211" y="241414"/>
                  <a:pt x="76211" y="230008"/>
                </a:cubicBezTo>
                <a:cubicBezTo>
                  <a:pt x="76211" y="218602"/>
                  <a:pt x="85401" y="209438"/>
                  <a:pt x="96840" y="209438"/>
                </a:cubicBezTo>
                <a:close/>
                <a:moveTo>
                  <a:pt x="113017" y="82914"/>
                </a:moveTo>
                <a:lnTo>
                  <a:pt x="339236" y="82914"/>
                </a:lnTo>
                <a:cubicBezTo>
                  <a:pt x="348133" y="82914"/>
                  <a:pt x="355367" y="90135"/>
                  <a:pt x="355367" y="99016"/>
                </a:cubicBezTo>
                <a:lnTo>
                  <a:pt x="355367" y="149471"/>
                </a:lnTo>
                <a:cubicBezTo>
                  <a:pt x="355367" y="158352"/>
                  <a:pt x="348133" y="165476"/>
                  <a:pt x="339236" y="165476"/>
                </a:cubicBezTo>
                <a:lnTo>
                  <a:pt x="113017" y="165476"/>
                </a:lnTo>
                <a:cubicBezTo>
                  <a:pt x="104120" y="165476"/>
                  <a:pt x="96886" y="158352"/>
                  <a:pt x="96886" y="149471"/>
                </a:cubicBezTo>
                <a:lnTo>
                  <a:pt x="96886" y="99016"/>
                </a:lnTo>
                <a:cubicBezTo>
                  <a:pt x="96886" y="90135"/>
                  <a:pt x="104120" y="82914"/>
                  <a:pt x="113017" y="82914"/>
                </a:cubicBezTo>
                <a:close/>
                <a:moveTo>
                  <a:pt x="41354" y="41295"/>
                </a:moveTo>
                <a:lnTo>
                  <a:pt x="41354" y="565144"/>
                </a:lnTo>
                <a:lnTo>
                  <a:pt x="410900" y="565144"/>
                </a:lnTo>
                <a:lnTo>
                  <a:pt x="410900" y="41295"/>
                </a:lnTo>
                <a:close/>
                <a:moveTo>
                  <a:pt x="36759" y="0"/>
                </a:moveTo>
                <a:lnTo>
                  <a:pt x="415495" y="0"/>
                </a:lnTo>
                <a:cubicBezTo>
                  <a:pt x="435830" y="0"/>
                  <a:pt x="452254" y="16498"/>
                  <a:pt x="452254" y="36706"/>
                </a:cubicBezTo>
                <a:lnTo>
                  <a:pt x="452254" y="569733"/>
                </a:lnTo>
                <a:cubicBezTo>
                  <a:pt x="452254" y="590038"/>
                  <a:pt x="435830" y="606439"/>
                  <a:pt x="415495" y="606439"/>
                </a:cubicBezTo>
                <a:lnTo>
                  <a:pt x="36759" y="606439"/>
                </a:lnTo>
                <a:cubicBezTo>
                  <a:pt x="16522" y="606439"/>
                  <a:pt x="0" y="590038"/>
                  <a:pt x="0" y="569733"/>
                </a:cubicBezTo>
                <a:lnTo>
                  <a:pt x="0" y="36706"/>
                </a:lnTo>
                <a:cubicBezTo>
                  <a:pt x="0" y="16498"/>
                  <a:pt x="16522" y="0"/>
                  <a:pt x="36759" y="0"/>
                </a:cubicBezTo>
                <a:close/>
              </a:path>
            </a:pathLst>
          </a:custGeom>
          <a:solidFill>
            <a:schemeClr val="bg1"/>
          </a:solidFill>
          <a:ln>
            <a:noFill/>
          </a:ln>
        </p:spPr>
        <p:txBody>
          <a:bodyPr/>
          <a:p>
            <a:endParaRPr lang="zh-CN" altLang="en-US"/>
          </a:p>
        </p:txBody>
      </p:sp>
      <p:sp>
        <p:nvSpPr>
          <p:cNvPr id="9" name="文本框 8"/>
          <p:cNvSpPr txBox="1"/>
          <p:nvPr/>
        </p:nvSpPr>
        <p:spPr>
          <a:xfrm>
            <a:off x="1373505" y="1645920"/>
            <a:ext cx="1986915" cy="1322070"/>
          </a:xfrm>
          <a:prstGeom prst="rect">
            <a:avLst/>
          </a:prstGeom>
          <a:noFill/>
        </p:spPr>
        <p:txBody>
          <a:bodyPr wrap="square" rtlCol="0">
            <a:spAutoFit/>
          </a:bodyPr>
          <a:p>
            <a:r>
              <a:rPr lang="en-US" altLang="zh-CN" sz="2000">
                <a:gradFill>
                  <a:gsLst>
                    <a:gs pos="0">
                      <a:schemeClr val="accent5">
                        <a:lumMod val="50000"/>
                        <a:lumMod val="50000"/>
                      </a:schemeClr>
                    </a:gs>
                    <a:gs pos="50000">
                      <a:schemeClr val="accent5"/>
                    </a:gs>
                    <a:gs pos="100000">
                      <a:schemeClr val="accent5">
                        <a:lumMod val="60000"/>
                        <a:lumOff val="40000"/>
                        <a:lumMod val="60000"/>
                        <a:lumOff val="40000"/>
                      </a:schemeClr>
                    </a:gs>
                  </a:gsLst>
                  <a:lin ang="5400000"/>
                </a:gradFill>
                <a:effectLst>
                  <a:reflection blurRad="6350" stA="53000" endA="300" endPos="35500" dir="5400000" sy="-90000" algn="bl" rotWithShape="0"/>
                </a:effectLst>
                <a:latin typeface="微软雅黑" panose="020B0503020204020204" charset="-122"/>
                <a:ea typeface="微软雅黑" panose="020B0503020204020204" charset="-122"/>
                <a:cs typeface="微软雅黑" panose="020B0503020204020204" charset="-122"/>
              </a:rPr>
              <a:t>01 工艺开发</a:t>
            </a:r>
            <a:endParaRPr lang="en-US" altLang="zh-CN" sz="2000">
              <a:gradFill>
                <a:gsLst>
                  <a:gs pos="0">
                    <a:schemeClr val="accent5">
                      <a:lumMod val="50000"/>
                      <a:lumMod val="50000"/>
                    </a:schemeClr>
                  </a:gs>
                  <a:gs pos="50000">
                    <a:schemeClr val="accent5"/>
                  </a:gs>
                  <a:gs pos="100000">
                    <a:schemeClr val="accent5">
                      <a:lumMod val="60000"/>
                      <a:lumOff val="40000"/>
                      <a:lumMod val="60000"/>
                      <a:lumOff val="40000"/>
                    </a:schemeClr>
                  </a:gs>
                </a:gsLst>
                <a:lin ang="5400000"/>
              </a:gradFill>
              <a:effectLst>
                <a:reflection blurRad="6350" stA="53000" endA="300" endPos="35500" dir="5400000" sy="-90000" algn="bl" rotWithShape="0"/>
              </a:effectLst>
              <a:latin typeface="微软雅黑" panose="020B0503020204020204" charset="-122"/>
              <a:ea typeface="微软雅黑" panose="020B0503020204020204" charset="-122"/>
              <a:cs typeface="微软雅黑" panose="020B0503020204020204" charset="-122"/>
            </a:endParaRPr>
          </a:p>
          <a:p>
            <a:pPr marL="285750" indent="-285750">
              <a:buFont typeface="Arial" panose="020B0604020202020204" pitchFamily="34" charset="0"/>
              <a:buChar char="•"/>
            </a:pPr>
            <a:r>
              <a:rPr lang="en-US" altLang="zh-CN" sz="1500">
                <a:latin typeface="微软雅黑" panose="020B0503020204020204" charset="-122"/>
                <a:ea typeface="微软雅黑" panose="020B0503020204020204" charset="-122"/>
                <a:cs typeface="微软雅黑" panose="020B0503020204020204" charset="-122"/>
              </a:rPr>
              <a:t>工艺路线设计</a:t>
            </a:r>
            <a:endParaRPr lang="en-US" altLang="zh-CN" sz="1500">
              <a:latin typeface="微软雅黑" panose="020B0503020204020204" charset="-122"/>
              <a:ea typeface="微软雅黑" panose="020B0503020204020204" charset="-122"/>
              <a:cs typeface="微软雅黑" panose="020B0503020204020204" charset="-122"/>
            </a:endParaRPr>
          </a:p>
          <a:p>
            <a:pPr marL="285750" indent="-285750">
              <a:buFont typeface="Arial" panose="020B0604020202020204" pitchFamily="34" charset="0"/>
              <a:buChar char="•"/>
            </a:pPr>
            <a:r>
              <a:rPr lang="en-US" altLang="zh-CN" sz="1500">
                <a:latin typeface="微软雅黑" panose="020B0503020204020204" charset="-122"/>
                <a:ea typeface="微软雅黑" panose="020B0503020204020204" charset="-122"/>
                <a:cs typeface="微软雅黑" panose="020B0503020204020204" charset="-122"/>
              </a:rPr>
              <a:t>工艺优化</a:t>
            </a:r>
            <a:endParaRPr lang="en-US" altLang="zh-CN" sz="1500">
              <a:latin typeface="微软雅黑" panose="020B0503020204020204" charset="-122"/>
              <a:ea typeface="微软雅黑" panose="020B0503020204020204" charset="-122"/>
              <a:cs typeface="微软雅黑" panose="020B0503020204020204" charset="-122"/>
            </a:endParaRPr>
          </a:p>
          <a:p>
            <a:pPr marL="285750" indent="-285750">
              <a:buFont typeface="Arial" panose="020B0604020202020204" pitchFamily="34" charset="0"/>
              <a:buChar char="•"/>
            </a:pPr>
            <a:r>
              <a:rPr lang="en-US" altLang="zh-CN" sz="1500">
                <a:latin typeface="微软雅黑" panose="020B0503020204020204" charset="-122"/>
                <a:ea typeface="微软雅黑" panose="020B0503020204020204" charset="-122"/>
                <a:cs typeface="微软雅黑" panose="020B0503020204020204" charset="-122"/>
              </a:rPr>
              <a:t>制剂开发</a:t>
            </a:r>
            <a:endParaRPr lang="en-US" altLang="zh-CN" sz="1500">
              <a:latin typeface="微软雅黑" panose="020B0503020204020204" charset="-122"/>
              <a:ea typeface="微软雅黑" panose="020B0503020204020204" charset="-122"/>
              <a:cs typeface="微软雅黑" panose="020B0503020204020204" charset="-122"/>
            </a:endParaRPr>
          </a:p>
          <a:p>
            <a:pPr marL="285750" indent="-285750">
              <a:buFont typeface="Arial" panose="020B0604020202020204" pitchFamily="34" charset="0"/>
              <a:buChar char="•"/>
            </a:pPr>
            <a:r>
              <a:rPr lang="en-US" altLang="zh-CN" sz="1500">
                <a:latin typeface="微软雅黑" panose="020B0503020204020204" charset="-122"/>
                <a:ea typeface="微软雅黑" panose="020B0503020204020204" charset="-122"/>
                <a:cs typeface="微软雅黑" panose="020B0503020204020204" charset="-122"/>
              </a:rPr>
              <a:t>质量体系建立</a:t>
            </a:r>
            <a:endParaRPr lang="en-US" altLang="zh-CN" sz="1500">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3645535" y="1964055"/>
            <a:ext cx="2334895" cy="553085"/>
          </a:xfrm>
          <a:prstGeom prst="rect">
            <a:avLst/>
          </a:prstGeom>
          <a:noFill/>
        </p:spPr>
        <p:txBody>
          <a:bodyPr wrap="square" rtlCol="0">
            <a:spAutoFit/>
          </a:bodyPr>
          <a:p>
            <a:r>
              <a:rPr lang="zh-CN" altLang="en-US" sz="1500">
                <a:latin typeface="微软雅黑" panose="020B0503020204020204" charset="-122"/>
                <a:ea typeface="微软雅黑" panose="020B0503020204020204" charset="-122"/>
              </a:rPr>
              <a:t>代表企业</a:t>
            </a:r>
            <a:r>
              <a:rPr lang="en-US" altLang="zh-CN" sz="1500">
                <a:latin typeface="微软雅黑" panose="020B0503020204020204" charset="-122"/>
                <a:ea typeface="微软雅黑" panose="020B0503020204020204" charset="-122"/>
              </a:rPr>
              <a:t>：</a:t>
            </a:r>
            <a:r>
              <a:rPr sz="1500">
                <a:solidFill>
                  <a:srgbClr val="0070C0"/>
                </a:solidFill>
                <a:latin typeface="微软雅黑" panose="020B0503020204020204" charset="-122"/>
                <a:ea typeface="微软雅黑" panose="020B0503020204020204" charset="-122"/>
              </a:rPr>
              <a:t>凯莱英</a:t>
            </a:r>
            <a:r>
              <a:rPr lang="en-US" sz="1500">
                <a:solidFill>
                  <a:srgbClr val="0070C0"/>
                </a:solidFill>
                <a:latin typeface="微软雅黑" panose="020B0503020204020204" charset="-122"/>
                <a:ea typeface="微软雅黑" panose="020B0503020204020204" charset="-122"/>
              </a:rPr>
              <a:t>、</a:t>
            </a:r>
            <a:r>
              <a:rPr sz="1500">
                <a:solidFill>
                  <a:srgbClr val="0070C0"/>
                </a:solidFill>
                <a:latin typeface="微软雅黑" panose="020B0503020204020204" charset="-122"/>
                <a:ea typeface="微软雅黑" panose="020B0503020204020204" charset="-122"/>
              </a:rPr>
              <a:t>博腾股份</a:t>
            </a:r>
            <a:r>
              <a:rPr lang="en-US" sz="1500">
                <a:solidFill>
                  <a:srgbClr val="0070C0"/>
                </a:solidFill>
                <a:latin typeface="微软雅黑" panose="020B0503020204020204" charset="-122"/>
                <a:ea typeface="微软雅黑" panose="020B0503020204020204" charset="-122"/>
              </a:rPr>
              <a:t>、</a:t>
            </a:r>
            <a:r>
              <a:rPr sz="1500">
                <a:solidFill>
                  <a:srgbClr val="0070C0"/>
                </a:solidFill>
                <a:latin typeface="微软雅黑" panose="020B0503020204020204" charset="-122"/>
                <a:ea typeface="微软雅黑" panose="020B0503020204020204" charset="-122"/>
              </a:rPr>
              <a:t>普洛药业</a:t>
            </a:r>
            <a:endParaRPr sz="1500">
              <a:solidFill>
                <a:srgbClr val="0070C0"/>
              </a:solidFill>
              <a:latin typeface="微软雅黑" panose="020B0503020204020204" charset="-122"/>
              <a:ea typeface="微软雅黑" panose="020B0503020204020204" charset="-122"/>
            </a:endParaRPr>
          </a:p>
        </p:txBody>
      </p:sp>
      <p:sp>
        <p:nvSpPr>
          <p:cNvPr id="33" name="圆角矩形 32"/>
          <p:cNvSpPr/>
          <p:nvPr/>
        </p:nvSpPr>
        <p:spPr>
          <a:xfrm>
            <a:off x="6200140" y="1647190"/>
            <a:ext cx="3733165" cy="1322070"/>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1" name="文本框 10"/>
          <p:cNvSpPr txBox="1"/>
          <p:nvPr/>
        </p:nvSpPr>
        <p:spPr>
          <a:xfrm>
            <a:off x="6423025" y="1814830"/>
            <a:ext cx="3342005" cy="953135"/>
          </a:xfrm>
          <a:prstGeom prst="rect">
            <a:avLst/>
          </a:prstGeom>
          <a:noFill/>
        </p:spPr>
        <p:txBody>
          <a:bodyPr wrap="square" rtlCol="0">
            <a:spAutoFit/>
          </a:bodyPr>
          <a:p>
            <a:r>
              <a:rPr lang="zh-CN" altLang="en-US" sz="1400">
                <a:latin typeface="微软雅黑" panose="020B0503020204020204" charset="-122"/>
                <a:ea typeface="微软雅黑" panose="020B0503020204020204" charset="-122"/>
                <a:cs typeface="微软雅黑" panose="020B0503020204020204" charset="-122"/>
              </a:rPr>
              <a:t>全球创新药项目中，约</a:t>
            </a:r>
            <a:r>
              <a:rPr lang="zh-CN" altLang="en-US" sz="1400" b="1">
                <a:solidFill>
                  <a:srgbClr val="C00000"/>
                </a:solidFill>
                <a:latin typeface="微软雅黑" panose="020B0503020204020204" charset="-122"/>
                <a:ea typeface="微软雅黑" panose="020B0503020204020204" charset="-122"/>
                <a:cs typeface="微软雅黑" panose="020B0503020204020204" charset="-122"/>
              </a:rPr>
              <a:t>70%以上</a:t>
            </a:r>
            <a:r>
              <a:rPr lang="zh-CN" altLang="en-US" sz="1400">
                <a:latin typeface="微软雅黑" panose="020B0503020204020204" charset="-122"/>
                <a:ea typeface="微软雅黑" panose="020B0503020204020204" charset="-122"/>
                <a:cs typeface="微软雅黑" panose="020B0503020204020204" charset="-122"/>
              </a:rPr>
              <a:t>需要外部工艺开发支持。</a:t>
            </a:r>
            <a:endParaRPr lang="zh-CN" altLang="en-US" sz="1400">
              <a:latin typeface="微软雅黑" panose="020B0503020204020204" charset="-122"/>
              <a:ea typeface="微软雅黑" panose="020B0503020204020204" charset="-122"/>
              <a:cs typeface="微软雅黑" panose="020B0503020204020204" charset="-122"/>
            </a:endParaRPr>
          </a:p>
          <a:p>
            <a:endParaRPr lang="zh-CN" altLang="en-US" sz="1400">
              <a:latin typeface="微软雅黑" panose="020B0503020204020204" charset="-122"/>
              <a:ea typeface="微软雅黑" panose="020B0503020204020204" charset="-122"/>
              <a:cs typeface="微软雅黑" panose="020B0503020204020204" charset="-122"/>
            </a:endParaRPr>
          </a:p>
          <a:p>
            <a:r>
              <a:rPr lang="zh-CN" altLang="en-US" sz="1400">
                <a:latin typeface="微软雅黑" panose="020B0503020204020204" charset="-122"/>
                <a:ea typeface="微软雅黑" panose="020B0503020204020204" charset="-122"/>
                <a:cs typeface="微软雅黑" panose="020B0503020204020204" charset="-122"/>
              </a:rPr>
              <a:t>创新药工艺开发周期一般为</a:t>
            </a:r>
            <a:r>
              <a:rPr lang="zh-CN" altLang="en-US" sz="1400" b="1">
                <a:solidFill>
                  <a:schemeClr val="tx2">
                    <a:lumMod val="50000"/>
                    <a:lumOff val="50000"/>
                  </a:schemeClr>
                </a:solidFill>
                <a:latin typeface="微软雅黑" panose="020B0503020204020204" charset="-122"/>
                <a:ea typeface="微软雅黑" panose="020B0503020204020204" charset="-122"/>
                <a:cs typeface="微软雅黑" panose="020B0503020204020204" charset="-122"/>
              </a:rPr>
              <a:t>1-3年</a:t>
            </a:r>
            <a:r>
              <a:rPr lang="zh-CN" altLang="en-US" sz="1400">
                <a:latin typeface="微软雅黑" panose="020B0503020204020204" charset="-122"/>
                <a:ea typeface="微软雅黑" panose="020B0503020204020204" charset="-122"/>
                <a:cs typeface="微软雅黑" panose="020B0503020204020204" charset="-122"/>
              </a:rPr>
              <a:t>。</a:t>
            </a:r>
            <a:endParaRPr lang="zh-CN" altLang="en-US" sz="1400">
              <a:latin typeface="微软雅黑" panose="020B0503020204020204" charset="-122"/>
              <a:ea typeface="微软雅黑" panose="020B0503020204020204" charset="-122"/>
              <a:cs typeface="微软雅黑" panose="020B0503020204020204" charset="-122"/>
            </a:endParaRPr>
          </a:p>
        </p:txBody>
      </p:sp>
      <p:sp>
        <p:nvSpPr>
          <p:cNvPr id="12" name="Rounded Rectangle 62"/>
          <p:cNvSpPr/>
          <p:nvPr/>
        </p:nvSpPr>
        <p:spPr>
          <a:xfrm>
            <a:off x="3527425" y="3250565"/>
            <a:ext cx="2535555" cy="930275"/>
          </a:xfrm>
          <a:prstGeom prst="roundRect">
            <a:avLst/>
          </a:prstGeom>
          <a:solidFill>
            <a:srgbClr val="F5F9FF">
              <a:alpha val="55000"/>
            </a:srgbClr>
          </a:solidFill>
          <a:ln w="12700">
            <a:solidFill>
              <a:srgbClr val="D2DFF0"/>
            </a:solidFill>
          </a:ln>
        </p:spPr>
        <p:style>
          <a:lnRef idx="1">
            <a:schemeClr val="accent1"/>
          </a:lnRef>
          <a:fillRef idx="3">
            <a:schemeClr val="accent1"/>
          </a:fillRef>
          <a:effectRef idx="2">
            <a:schemeClr val="accent1"/>
          </a:effectRef>
          <a:fontRef idx="minor">
            <a:schemeClr val="lt1"/>
          </a:fontRef>
        </p:style>
        <p:txBody>
          <a:bodyPr rtlCol="0" anchor="ctr"/>
          <a:p>
            <a:pPr algn="ctr"/>
            <a:endParaRPr sz="2400">
              <a:solidFill>
                <a:schemeClr val="tx1"/>
              </a:solidFill>
              <a:latin typeface="微软雅黑" panose="020B0503020204020204" charset="-122"/>
              <a:ea typeface="微软雅黑" panose="020B0503020204020204" charset="-122"/>
            </a:endParaRPr>
          </a:p>
        </p:txBody>
      </p:sp>
      <p:sp>
        <p:nvSpPr>
          <p:cNvPr id="13" name="文本框 12"/>
          <p:cNvSpPr txBox="1"/>
          <p:nvPr/>
        </p:nvSpPr>
        <p:spPr>
          <a:xfrm>
            <a:off x="1369060" y="3173095"/>
            <a:ext cx="1986915" cy="1322070"/>
          </a:xfrm>
          <a:prstGeom prst="rect">
            <a:avLst/>
          </a:prstGeom>
          <a:noFill/>
        </p:spPr>
        <p:txBody>
          <a:bodyPr wrap="square" rtlCol="0">
            <a:spAutoFit/>
          </a:bodyPr>
          <a:p>
            <a:r>
              <a:rPr lang="en-US" altLang="zh-CN" sz="2000">
                <a:gradFill>
                  <a:gsLst>
                    <a:gs pos="0">
                      <a:schemeClr val="accent5">
                        <a:lumMod val="50000"/>
                        <a:lumMod val="50000"/>
                      </a:schemeClr>
                    </a:gs>
                    <a:gs pos="50000">
                      <a:schemeClr val="accent5"/>
                    </a:gs>
                    <a:gs pos="100000">
                      <a:schemeClr val="accent5">
                        <a:lumMod val="60000"/>
                        <a:lumOff val="40000"/>
                        <a:lumMod val="60000"/>
                        <a:lumOff val="40000"/>
                      </a:schemeClr>
                    </a:gs>
                  </a:gsLst>
                  <a:lin ang="5400000"/>
                </a:gradFill>
                <a:effectLst>
                  <a:reflection blurRad="6350" stA="53000" endA="300" endPos="35500" dir="5400000" sy="-90000" algn="bl" rotWithShape="0"/>
                </a:effectLst>
                <a:latin typeface="微软雅黑" panose="020B0503020204020204" charset="-122"/>
                <a:ea typeface="微软雅黑" panose="020B0503020204020204" charset="-122"/>
                <a:cs typeface="微软雅黑" panose="020B0503020204020204" charset="-122"/>
              </a:rPr>
              <a:t>02 中试放大</a:t>
            </a:r>
            <a:endParaRPr lang="en-US" altLang="zh-CN" sz="2000">
              <a:gradFill>
                <a:gsLst>
                  <a:gs pos="0">
                    <a:schemeClr val="accent5">
                      <a:lumMod val="50000"/>
                      <a:lumMod val="50000"/>
                    </a:schemeClr>
                  </a:gs>
                  <a:gs pos="50000">
                    <a:schemeClr val="accent5"/>
                  </a:gs>
                  <a:gs pos="100000">
                    <a:schemeClr val="accent5">
                      <a:lumMod val="60000"/>
                      <a:lumOff val="40000"/>
                      <a:lumMod val="60000"/>
                      <a:lumOff val="40000"/>
                    </a:schemeClr>
                  </a:gs>
                </a:gsLst>
                <a:lin ang="5400000"/>
              </a:gradFill>
              <a:effectLst>
                <a:reflection blurRad="6350" stA="53000" endA="300" endPos="35500" dir="5400000" sy="-90000" algn="bl" rotWithShape="0"/>
              </a:effectLst>
              <a:latin typeface="微软雅黑" panose="020B0503020204020204" charset="-122"/>
              <a:ea typeface="微软雅黑" panose="020B0503020204020204" charset="-122"/>
              <a:cs typeface="微软雅黑" panose="020B0503020204020204" charset="-122"/>
            </a:endParaRPr>
          </a:p>
          <a:p>
            <a:pPr marL="285750" indent="-285750">
              <a:buFont typeface="Arial" panose="020B0604020202020204" pitchFamily="34" charset="0"/>
              <a:buChar char="•"/>
            </a:pPr>
            <a:r>
              <a:rPr lang="en-US" altLang="zh-CN" sz="1500">
                <a:latin typeface="微软雅黑" panose="020B0503020204020204" charset="-122"/>
                <a:ea typeface="微软雅黑" panose="020B0503020204020204" charset="-122"/>
                <a:cs typeface="微软雅黑" panose="020B0503020204020204" charset="-122"/>
              </a:rPr>
              <a:t>中试验证</a:t>
            </a:r>
            <a:endParaRPr lang="en-US" altLang="zh-CN" sz="1500">
              <a:latin typeface="微软雅黑" panose="020B0503020204020204" charset="-122"/>
              <a:ea typeface="微软雅黑" panose="020B0503020204020204" charset="-122"/>
              <a:cs typeface="微软雅黑" panose="020B0503020204020204" charset="-122"/>
            </a:endParaRPr>
          </a:p>
          <a:p>
            <a:pPr marL="285750" indent="-285750">
              <a:buFont typeface="Arial" panose="020B0604020202020204" pitchFamily="34" charset="0"/>
              <a:buChar char="•"/>
            </a:pPr>
            <a:r>
              <a:rPr lang="en-US" altLang="zh-CN" sz="1500">
                <a:latin typeface="微软雅黑" panose="020B0503020204020204" charset="-122"/>
                <a:ea typeface="微软雅黑" panose="020B0503020204020204" charset="-122"/>
                <a:cs typeface="微软雅黑" panose="020B0503020204020204" charset="-122"/>
              </a:rPr>
              <a:t>工艺放大</a:t>
            </a:r>
            <a:endParaRPr lang="en-US" altLang="zh-CN" sz="1500">
              <a:latin typeface="微软雅黑" panose="020B0503020204020204" charset="-122"/>
              <a:ea typeface="微软雅黑" panose="020B0503020204020204" charset="-122"/>
              <a:cs typeface="微软雅黑" panose="020B0503020204020204" charset="-122"/>
            </a:endParaRPr>
          </a:p>
          <a:p>
            <a:pPr marL="285750" indent="-285750">
              <a:buFont typeface="Arial" panose="020B0604020202020204" pitchFamily="34" charset="0"/>
              <a:buChar char="•"/>
            </a:pPr>
            <a:r>
              <a:rPr lang="en-US" altLang="zh-CN" sz="1500">
                <a:latin typeface="微软雅黑" panose="020B0503020204020204" charset="-122"/>
                <a:ea typeface="微软雅黑" panose="020B0503020204020204" charset="-122"/>
                <a:cs typeface="微软雅黑" panose="020B0503020204020204" charset="-122"/>
              </a:rPr>
              <a:t>技术转移</a:t>
            </a:r>
            <a:endParaRPr lang="en-US" altLang="zh-CN" sz="1500">
              <a:latin typeface="微软雅黑" panose="020B0503020204020204" charset="-122"/>
              <a:ea typeface="微软雅黑" panose="020B0503020204020204" charset="-122"/>
              <a:cs typeface="微软雅黑" panose="020B0503020204020204" charset="-122"/>
            </a:endParaRPr>
          </a:p>
          <a:p>
            <a:pPr marL="285750" indent="-285750">
              <a:buFont typeface="Arial" panose="020B0604020202020204" pitchFamily="34" charset="0"/>
              <a:buChar char="•"/>
            </a:pPr>
            <a:r>
              <a:rPr lang="en-US" altLang="zh-CN" sz="1500">
                <a:latin typeface="微软雅黑" panose="020B0503020204020204" charset="-122"/>
                <a:ea typeface="微软雅黑" panose="020B0503020204020204" charset="-122"/>
                <a:cs typeface="微软雅黑" panose="020B0503020204020204" charset="-122"/>
              </a:rPr>
              <a:t>GMP验证</a:t>
            </a:r>
            <a:endParaRPr lang="en-US" altLang="zh-CN" sz="1500">
              <a:latin typeface="微软雅黑" panose="020B0503020204020204" charset="-122"/>
              <a:ea typeface="微软雅黑" panose="020B0503020204020204" charset="-122"/>
              <a:cs typeface="微软雅黑" panose="020B0503020204020204" charset="-122"/>
            </a:endParaRPr>
          </a:p>
        </p:txBody>
      </p:sp>
      <p:sp>
        <p:nvSpPr>
          <p:cNvPr id="14" name="文本框 13"/>
          <p:cNvSpPr txBox="1"/>
          <p:nvPr/>
        </p:nvSpPr>
        <p:spPr>
          <a:xfrm>
            <a:off x="3574415" y="3399790"/>
            <a:ext cx="2535555" cy="553085"/>
          </a:xfrm>
          <a:prstGeom prst="rect">
            <a:avLst/>
          </a:prstGeom>
          <a:noFill/>
        </p:spPr>
        <p:txBody>
          <a:bodyPr wrap="square" rtlCol="0">
            <a:spAutoFit/>
          </a:bodyPr>
          <a:p>
            <a:r>
              <a:rPr lang="zh-CN" altLang="en-US" sz="1500">
                <a:latin typeface="微软雅黑" panose="020B0503020204020204" charset="-122"/>
                <a:ea typeface="微软雅黑" panose="020B0503020204020204" charset="-122"/>
              </a:rPr>
              <a:t>代表企业</a:t>
            </a:r>
            <a:r>
              <a:rPr lang="en-US" altLang="zh-CN" sz="1500">
                <a:latin typeface="微软雅黑" panose="020B0503020204020204" charset="-122"/>
                <a:ea typeface="微软雅黑" panose="020B0503020204020204" charset="-122"/>
              </a:rPr>
              <a:t>：</a:t>
            </a:r>
            <a:r>
              <a:rPr sz="1500">
                <a:solidFill>
                  <a:srgbClr val="0070C0"/>
                </a:solidFill>
                <a:latin typeface="微软雅黑" panose="020B0503020204020204" charset="-122"/>
                <a:ea typeface="微软雅黑" panose="020B0503020204020204" charset="-122"/>
              </a:rPr>
              <a:t>药明生物</a:t>
            </a:r>
            <a:r>
              <a:rPr lang="en-US" sz="1500">
                <a:solidFill>
                  <a:srgbClr val="0070C0"/>
                </a:solidFill>
                <a:latin typeface="微软雅黑" panose="020B0503020204020204" charset="-122"/>
                <a:ea typeface="微软雅黑" panose="020B0503020204020204" charset="-122"/>
              </a:rPr>
              <a:t>、</a:t>
            </a:r>
            <a:endParaRPr lang="en-US" sz="1500">
              <a:solidFill>
                <a:srgbClr val="0070C0"/>
              </a:solidFill>
              <a:latin typeface="微软雅黑" panose="020B0503020204020204" charset="-122"/>
              <a:ea typeface="微软雅黑" panose="020B0503020204020204" charset="-122"/>
            </a:endParaRPr>
          </a:p>
          <a:p>
            <a:r>
              <a:rPr sz="1500">
                <a:solidFill>
                  <a:srgbClr val="0070C0"/>
                </a:solidFill>
                <a:latin typeface="微软雅黑" panose="020B0503020204020204" charset="-122"/>
                <a:ea typeface="微软雅黑" panose="020B0503020204020204" charset="-122"/>
              </a:rPr>
              <a:t>金斯瑞蓬勃生物</a:t>
            </a:r>
            <a:r>
              <a:rPr lang="en-US" sz="1500">
                <a:solidFill>
                  <a:srgbClr val="0070C0"/>
                </a:solidFill>
                <a:latin typeface="微软雅黑" panose="020B0503020204020204" charset="-122"/>
                <a:ea typeface="微软雅黑" panose="020B0503020204020204" charset="-122"/>
              </a:rPr>
              <a:t>、</a:t>
            </a:r>
            <a:r>
              <a:rPr sz="1500">
                <a:solidFill>
                  <a:srgbClr val="0070C0"/>
                </a:solidFill>
                <a:latin typeface="微软雅黑" panose="020B0503020204020204" charset="-122"/>
                <a:ea typeface="微软雅黑" panose="020B0503020204020204" charset="-122"/>
              </a:rPr>
              <a:t>东曜药业</a:t>
            </a:r>
            <a:endParaRPr sz="1500">
              <a:solidFill>
                <a:srgbClr val="0070C0"/>
              </a:solidFill>
              <a:latin typeface="微软雅黑" panose="020B0503020204020204" charset="-122"/>
              <a:ea typeface="微软雅黑" panose="020B0503020204020204" charset="-122"/>
            </a:endParaRPr>
          </a:p>
        </p:txBody>
      </p:sp>
      <p:sp>
        <p:nvSpPr>
          <p:cNvPr id="15" name="圆角矩形 14"/>
          <p:cNvSpPr/>
          <p:nvPr/>
        </p:nvSpPr>
        <p:spPr>
          <a:xfrm>
            <a:off x="6195695" y="3082925"/>
            <a:ext cx="3733165" cy="1322070"/>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6" name="文本框 15"/>
          <p:cNvSpPr txBox="1"/>
          <p:nvPr/>
        </p:nvSpPr>
        <p:spPr>
          <a:xfrm>
            <a:off x="6418580" y="3250565"/>
            <a:ext cx="3342005" cy="953135"/>
          </a:xfrm>
          <a:prstGeom prst="rect">
            <a:avLst/>
          </a:prstGeom>
          <a:noFill/>
        </p:spPr>
        <p:txBody>
          <a:bodyPr wrap="square" rtlCol="0">
            <a:spAutoFit/>
          </a:bodyPr>
          <a:p>
            <a:r>
              <a:rPr lang="zh-CN" altLang="en-US" sz="1400">
                <a:latin typeface="微软雅黑" panose="020B0503020204020204" charset="-122"/>
                <a:ea typeface="微软雅黑" panose="020B0503020204020204" charset="-122"/>
                <a:cs typeface="微软雅黑" panose="020B0503020204020204" charset="-122"/>
              </a:rPr>
              <a:t>约</a:t>
            </a:r>
            <a:r>
              <a:rPr lang="zh-CN" altLang="en-US" sz="1400" b="1">
                <a:solidFill>
                  <a:srgbClr val="C00000"/>
                </a:solidFill>
                <a:latin typeface="微软雅黑" panose="020B0503020204020204" charset="-122"/>
                <a:ea typeface="微软雅黑" panose="020B0503020204020204" charset="-122"/>
                <a:cs typeface="微软雅黑" panose="020B0503020204020204" charset="-122"/>
              </a:rPr>
              <a:t>60%</a:t>
            </a:r>
            <a:r>
              <a:rPr lang="zh-CN" altLang="en-US" sz="1400">
                <a:latin typeface="微软雅黑" panose="020B0503020204020204" charset="-122"/>
                <a:ea typeface="微软雅黑" panose="020B0503020204020204" charset="-122"/>
                <a:cs typeface="微软雅黑" panose="020B0503020204020204" charset="-122"/>
              </a:rPr>
              <a:t>的创新药产业化风险集中于中试放大阶段。</a:t>
            </a:r>
            <a:endParaRPr lang="zh-CN" altLang="en-US" sz="1400">
              <a:latin typeface="微软雅黑" panose="020B0503020204020204" charset="-122"/>
              <a:ea typeface="微软雅黑" panose="020B0503020204020204" charset="-122"/>
              <a:cs typeface="微软雅黑" panose="020B0503020204020204" charset="-122"/>
            </a:endParaRPr>
          </a:p>
          <a:p>
            <a:endParaRPr lang="zh-CN" altLang="en-US" sz="1400">
              <a:latin typeface="微软雅黑" panose="020B0503020204020204" charset="-122"/>
              <a:ea typeface="微软雅黑" panose="020B0503020204020204" charset="-122"/>
              <a:cs typeface="微软雅黑" panose="020B0503020204020204" charset="-122"/>
            </a:endParaRPr>
          </a:p>
          <a:p>
            <a:r>
              <a:rPr lang="zh-CN" altLang="en-US" sz="1400">
                <a:latin typeface="微软雅黑" panose="020B0503020204020204" charset="-122"/>
                <a:ea typeface="微软雅黑" panose="020B0503020204020204" charset="-122"/>
                <a:cs typeface="微软雅黑" panose="020B0503020204020204" charset="-122"/>
              </a:rPr>
              <a:t>中试放大周期通常为</a:t>
            </a:r>
            <a:r>
              <a:rPr lang="zh-CN" altLang="en-US" sz="1400">
                <a:solidFill>
                  <a:schemeClr val="tx2">
                    <a:lumMod val="50000"/>
                    <a:lumOff val="50000"/>
                  </a:schemeClr>
                </a:solidFill>
                <a:latin typeface="微软雅黑" panose="020B0503020204020204" charset="-122"/>
                <a:ea typeface="微软雅黑" panose="020B0503020204020204" charset="-122"/>
                <a:cs typeface="微软雅黑" panose="020B0503020204020204" charset="-122"/>
              </a:rPr>
              <a:t>1-2年</a:t>
            </a:r>
            <a:r>
              <a:rPr lang="zh-CN" altLang="en-US" sz="1400">
                <a:latin typeface="微软雅黑" panose="020B0503020204020204" charset="-122"/>
                <a:ea typeface="微软雅黑" panose="020B0503020204020204" charset="-122"/>
                <a:cs typeface="微软雅黑" panose="020B0503020204020204" charset="-122"/>
              </a:rPr>
              <a:t>。</a:t>
            </a:r>
            <a:endParaRPr lang="zh-CN" altLang="en-US" sz="1400">
              <a:latin typeface="微软雅黑" panose="020B0503020204020204" charset="-122"/>
              <a:ea typeface="微软雅黑" panose="020B0503020204020204" charset="-122"/>
              <a:cs typeface="微软雅黑" panose="020B0503020204020204" charset="-122"/>
            </a:endParaRPr>
          </a:p>
        </p:txBody>
      </p:sp>
      <p:sp>
        <p:nvSpPr>
          <p:cNvPr id="36" name="Rounded Rectangle 62"/>
          <p:cNvSpPr/>
          <p:nvPr/>
        </p:nvSpPr>
        <p:spPr>
          <a:xfrm>
            <a:off x="3531870" y="4678045"/>
            <a:ext cx="2535555" cy="930275"/>
          </a:xfrm>
          <a:prstGeom prst="roundRect">
            <a:avLst/>
          </a:prstGeom>
          <a:solidFill>
            <a:srgbClr val="F5F9FF">
              <a:alpha val="55000"/>
            </a:srgbClr>
          </a:solidFill>
          <a:ln w="12700">
            <a:solidFill>
              <a:srgbClr val="D2DFF0"/>
            </a:solidFill>
          </a:ln>
        </p:spPr>
        <p:style>
          <a:lnRef idx="1">
            <a:schemeClr val="accent1"/>
          </a:lnRef>
          <a:fillRef idx="3">
            <a:schemeClr val="accent1"/>
          </a:fillRef>
          <a:effectRef idx="2">
            <a:schemeClr val="accent1"/>
          </a:effectRef>
          <a:fontRef idx="minor">
            <a:schemeClr val="lt1"/>
          </a:fontRef>
        </p:style>
        <p:txBody>
          <a:bodyPr rtlCol="0" anchor="ctr"/>
          <a:p>
            <a:pPr algn="ctr"/>
            <a:endParaRPr sz="2400">
              <a:solidFill>
                <a:schemeClr val="tx1"/>
              </a:solidFill>
              <a:latin typeface="微软雅黑" panose="020B0503020204020204" charset="-122"/>
              <a:ea typeface="微软雅黑" panose="020B0503020204020204" charset="-122"/>
            </a:endParaRPr>
          </a:p>
        </p:txBody>
      </p:sp>
      <p:sp>
        <p:nvSpPr>
          <p:cNvPr id="37" name="文本框 36"/>
          <p:cNvSpPr txBox="1"/>
          <p:nvPr/>
        </p:nvSpPr>
        <p:spPr>
          <a:xfrm>
            <a:off x="1373505" y="4627880"/>
            <a:ext cx="2343785" cy="1322070"/>
          </a:xfrm>
          <a:prstGeom prst="rect">
            <a:avLst/>
          </a:prstGeom>
          <a:noFill/>
        </p:spPr>
        <p:txBody>
          <a:bodyPr wrap="square" rtlCol="0">
            <a:spAutoFit/>
          </a:bodyPr>
          <a:p>
            <a:pPr marL="342900" indent="-342900">
              <a:buFont typeface="Arial" panose="020B0604020202020204" pitchFamily="34" charset="0"/>
              <a:buChar char="•"/>
            </a:pPr>
            <a:r>
              <a:rPr lang="en-US" altLang="zh-CN" sz="2000">
                <a:gradFill>
                  <a:gsLst>
                    <a:gs pos="0">
                      <a:schemeClr val="accent5">
                        <a:lumMod val="50000"/>
                        <a:lumMod val="50000"/>
                      </a:schemeClr>
                    </a:gs>
                    <a:gs pos="50000">
                      <a:schemeClr val="accent5"/>
                    </a:gs>
                    <a:gs pos="100000">
                      <a:schemeClr val="accent5">
                        <a:lumMod val="60000"/>
                        <a:lumOff val="40000"/>
                        <a:lumMod val="60000"/>
                        <a:lumOff val="40000"/>
                      </a:schemeClr>
                    </a:gs>
                  </a:gsLst>
                  <a:lin ang="5400000"/>
                </a:gradFill>
                <a:effectLst>
                  <a:reflection blurRad="6350" stA="53000" endA="300" endPos="35500" dir="5400000" sy="-90000" algn="bl" rotWithShape="0"/>
                </a:effectLst>
                <a:latin typeface="微软雅黑" panose="020B0503020204020204" charset="-122"/>
                <a:ea typeface="微软雅黑" panose="020B0503020204020204" charset="-122"/>
                <a:cs typeface="微软雅黑" panose="020B0503020204020204" charset="-122"/>
              </a:rPr>
              <a:t>03 商业化生产</a:t>
            </a:r>
            <a:endParaRPr lang="en-US" altLang="zh-CN" sz="2000">
              <a:gradFill>
                <a:gsLst>
                  <a:gs pos="0">
                    <a:schemeClr val="accent5">
                      <a:lumMod val="50000"/>
                      <a:lumMod val="50000"/>
                    </a:schemeClr>
                  </a:gs>
                  <a:gs pos="50000">
                    <a:schemeClr val="accent5"/>
                  </a:gs>
                  <a:gs pos="100000">
                    <a:schemeClr val="accent5">
                      <a:lumMod val="60000"/>
                      <a:lumOff val="40000"/>
                      <a:lumMod val="60000"/>
                      <a:lumOff val="40000"/>
                    </a:schemeClr>
                  </a:gs>
                </a:gsLst>
                <a:lin ang="5400000"/>
              </a:gradFill>
              <a:effectLst>
                <a:reflection blurRad="6350" stA="53000" endA="300" endPos="35500" dir="5400000" sy="-90000" algn="bl" rotWithShape="0"/>
              </a:effectLst>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lang="en-US" altLang="zh-CN" sz="1500">
                <a:latin typeface="微软雅黑" panose="020B0503020204020204" charset="-122"/>
                <a:ea typeface="微软雅黑" panose="020B0503020204020204" charset="-122"/>
                <a:cs typeface="微软雅黑" panose="020B0503020204020204" charset="-122"/>
              </a:rPr>
              <a:t>GMP商业化生产</a:t>
            </a:r>
            <a:endParaRPr lang="en-US" altLang="zh-CN" sz="1500">
              <a:latin typeface="微软雅黑" panose="020B0503020204020204" charset="-122"/>
              <a:ea typeface="微软雅黑" panose="020B0503020204020204" charset="-122"/>
              <a:cs typeface="微软雅黑" panose="020B0503020204020204" charset="-122"/>
            </a:endParaRPr>
          </a:p>
          <a:p>
            <a:pPr marL="285750" indent="-285750">
              <a:buFont typeface="Arial" panose="020B0604020202020204" pitchFamily="34" charset="0"/>
              <a:buChar char="•"/>
            </a:pPr>
            <a:r>
              <a:rPr lang="en-US" altLang="zh-CN" sz="1500">
                <a:latin typeface="微软雅黑" panose="020B0503020204020204" charset="-122"/>
                <a:ea typeface="微软雅黑" panose="020B0503020204020204" charset="-122"/>
                <a:cs typeface="微软雅黑" panose="020B0503020204020204" charset="-122"/>
              </a:rPr>
              <a:t>全球供应链管理</a:t>
            </a:r>
            <a:endParaRPr lang="en-US" altLang="zh-CN" sz="1500">
              <a:latin typeface="微软雅黑" panose="020B0503020204020204" charset="-122"/>
              <a:ea typeface="微软雅黑" panose="020B0503020204020204" charset="-122"/>
              <a:cs typeface="微软雅黑" panose="020B0503020204020204" charset="-122"/>
            </a:endParaRPr>
          </a:p>
          <a:p>
            <a:pPr marL="285750" indent="-285750">
              <a:buFont typeface="Arial" panose="020B0604020202020204" pitchFamily="34" charset="0"/>
              <a:buChar char="•"/>
            </a:pPr>
            <a:r>
              <a:rPr lang="en-US" altLang="zh-CN" sz="1500">
                <a:latin typeface="微软雅黑" panose="020B0503020204020204" charset="-122"/>
                <a:ea typeface="微软雅黑" panose="020B0503020204020204" charset="-122"/>
                <a:cs typeface="微软雅黑" panose="020B0503020204020204" charset="-122"/>
              </a:rPr>
              <a:t>商业化放量</a:t>
            </a:r>
            <a:endParaRPr lang="en-US" altLang="zh-CN" sz="1500">
              <a:latin typeface="微软雅黑" panose="020B0503020204020204" charset="-122"/>
              <a:ea typeface="微软雅黑" panose="020B0503020204020204" charset="-122"/>
              <a:cs typeface="微软雅黑" panose="020B0503020204020204" charset="-122"/>
            </a:endParaRPr>
          </a:p>
          <a:p>
            <a:pPr marL="285750" indent="-285750">
              <a:buFont typeface="Arial" panose="020B0604020202020204" pitchFamily="34" charset="0"/>
              <a:buChar char="•"/>
            </a:pPr>
            <a:r>
              <a:rPr lang="en-US" altLang="zh-CN" sz="1500">
                <a:latin typeface="微软雅黑" panose="020B0503020204020204" charset="-122"/>
                <a:ea typeface="微软雅黑" panose="020B0503020204020204" charset="-122"/>
                <a:cs typeface="微软雅黑" panose="020B0503020204020204" charset="-122"/>
              </a:rPr>
              <a:t>持续工艺优化</a:t>
            </a:r>
            <a:endParaRPr lang="en-US" altLang="zh-CN" sz="1500">
              <a:latin typeface="微软雅黑" panose="020B0503020204020204" charset="-122"/>
              <a:ea typeface="微软雅黑" panose="020B0503020204020204" charset="-122"/>
              <a:cs typeface="微软雅黑" panose="020B0503020204020204" charset="-122"/>
            </a:endParaRPr>
          </a:p>
        </p:txBody>
      </p:sp>
      <p:sp>
        <p:nvSpPr>
          <p:cNvPr id="38" name="文本框 37"/>
          <p:cNvSpPr txBox="1"/>
          <p:nvPr/>
        </p:nvSpPr>
        <p:spPr>
          <a:xfrm>
            <a:off x="3578860" y="4827270"/>
            <a:ext cx="2535555" cy="553085"/>
          </a:xfrm>
          <a:prstGeom prst="rect">
            <a:avLst/>
          </a:prstGeom>
          <a:noFill/>
        </p:spPr>
        <p:txBody>
          <a:bodyPr wrap="square" rtlCol="0">
            <a:spAutoFit/>
          </a:bodyPr>
          <a:p>
            <a:r>
              <a:rPr lang="zh-CN" altLang="en-US" sz="1500">
                <a:latin typeface="微软雅黑" panose="020B0503020204020204" charset="-122"/>
                <a:ea typeface="微软雅黑" panose="020B0503020204020204" charset="-122"/>
              </a:rPr>
              <a:t>代表企业</a:t>
            </a:r>
            <a:r>
              <a:rPr lang="en-US" altLang="zh-CN" sz="1500">
                <a:latin typeface="微软雅黑" panose="020B0503020204020204" charset="-122"/>
                <a:ea typeface="微软雅黑" panose="020B0503020204020204" charset="-122"/>
              </a:rPr>
              <a:t>：</a:t>
            </a:r>
            <a:r>
              <a:rPr sz="1500">
                <a:solidFill>
                  <a:srgbClr val="0070C0"/>
                </a:solidFill>
                <a:latin typeface="微软雅黑" panose="020B0503020204020204" charset="-122"/>
                <a:ea typeface="微软雅黑" panose="020B0503020204020204" charset="-122"/>
              </a:rPr>
              <a:t>药明合联</a:t>
            </a:r>
            <a:r>
              <a:rPr lang="en-US" sz="1500">
                <a:solidFill>
                  <a:srgbClr val="0070C0"/>
                </a:solidFill>
                <a:latin typeface="微软雅黑" panose="020B0503020204020204" charset="-122"/>
                <a:ea typeface="微软雅黑" panose="020B0503020204020204" charset="-122"/>
              </a:rPr>
              <a:t>、</a:t>
            </a:r>
            <a:r>
              <a:rPr sz="1500">
                <a:solidFill>
                  <a:srgbClr val="0070C0"/>
                </a:solidFill>
                <a:latin typeface="微软雅黑" panose="020B0503020204020204" charset="-122"/>
                <a:ea typeface="微软雅黑" panose="020B0503020204020204" charset="-122"/>
              </a:rPr>
              <a:t>九洲药业</a:t>
            </a:r>
            <a:r>
              <a:rPr lang="en-US" sz="1500">
                <a:solidFill>
                  <a:srgbClr val="0070C0"/>
                </a:solidFill>
                <a:latin typeface="微软雅黑" panose="020B0503020204020204" charset="-122"/>
                <a:ea typeface="微软雅黑" panose="020B0503020204020204" charset="-122"/>
              </a:rPr>
              <a:t>、</a:t>
            </a:r>
            <a:r>
              <a:rPr sz="1500">
                <a:solidFill>
                  <a:srgbClr val="0070C0"/>
                </a:solidFill>
                <a:latin typeface="微软雅黑" panose="020B0503020204020204" charset="-122"/>
                <a:ea typeface="微软雅黑" panose="020B0503020204020204" charset="-122"/>
              </a:rPr>
              <a:t>海普瑞</a:t>
            </a:r>
            <a:r>
              <a:rPr lang="en-US" sz="1500">
                <a:solidFill>
                  <a:srgbClr val="0070C0"/>
                </a:solidFill>
                <a:latin typeface="微软雅黑" panose="020B0503020204020204" charset="-122"/>
                <a:ea typeface="微软雅黑" panose="020B0503020204020204" charset="-122"/>
              </a:rPr>
              <a:t>、</a:t>
            </a:r>
            <a:r>
              <a:rPr sz="1500">
                <a:solidFill>
                  <a:srgbClr val="0070C0"/>
                </a:solidFill>
                <a:latin typeface="微软雅黑" panose="020B0503020204020204" charset="-122"/>
                <a:ea typeface="微软雅黑" panose="020B0503020204020204" charset="-122"/>
              </a:rPr>
              <a:t>美诺华</a:t>
            </a:r>
            <a:endParaRPr sz="1500">
              <a:solidFill>
                <a:srgbClr val="0070C0"/>
              </a:solidFill>
              <a:latin typeface="微软雅黑" panose="020B0503020204020204" charset="-122"/>
              <a:ea typeface="微软雅黑" panose="020B0503020204020204" charset="-122"/>
            </a:endParaRPr>
          </a:p>
        </p:txBody>
      </p:sp>
      <p:sp>
        <p:nvSpPr>
          <p:cNvPr id="39" name="圆角矩形 38"/>
          <p:cNvSpPr/>
          <p:nvPr/>
        </p:nvSpPr>
        <p:spPr>
          <a:xfrm>
            <a:off x="6200140" y="4485005"/>
            <a:ext cx="3733165" cy="1322070"/>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40" name="文本框 39"/>
          <p:cNvSpPr txBox="1"/>
          <p:nvPr/>
        </p:nvSpPr>
        <p:spPr>
          <a:xfrm>
            <a:off x="6423025" y="4652645"/>
            <a:ext cx="3342005" cy="953135"/>
          </a:xfrm>
          <a:prstGeom prst="rect">
            <a:avLst/>
          </a:prstGeom>
          <a:noFill/>
        </p:spPr>
        <p:txBody>
          <a:bodyPr wrap="square" rtlCol="0">
            <a:spAutoFit/>
          </a:bodyPr>
          <a:p>
            <a:r>
              <a:rPr lang="zh-CN" altLang="en-US" sz="1400">
                <a:latin typeface="微软雅黑" panose="020B0503020204020204" charset="-122"/>
                <a:ea typeface="微软雅黑" panose="020B0503020204020204" charset="-122"/>
                <a:cs typeface="微软雅黑" panose="020B0503020204020204" charset="-122"/>
              </a:rPr>
              <a:t>2024年我国CDMO市场规模约</a:t>
            </a:r>
            <a:r>
              <a:rPr lang="zh-CN" altLang="en-US" sz="1400" b="1">
                <a:solidFill>
                  <a:srgbClr val="C00000"/>
                </a:solidFill>
                <a:latin typeface="微软雅黑" panose="020B0503020204020204" charset="-122"/>
                <a:ea typeface="微软雅黑" panose="020B0503020204020204" charset="-122"/>
                <a:cs typeface="微软雅黑" panose="020B0503020204020204" charset="-122"/>
              </a:rPr>
              <a:t>1000亿元</a:t>
            </a:r>
            <a:r>
              <a:rPr lang="en-US" altLang="zh-CN" sz="1400">
                <a:latin typeface="微软雅黑" panose="020B0503020204020204" charset="-122"/>
                <a:ea typeface="微软雅黑" panose="020B0503020204020204" charset="-122"/>
                <a:cs typeface="微软雅黑" panose="020B0503020204020204" charset="-122"/>
              </a:rPr>
              <a:t>；</a:t>
            </a:r>
            <a:r>
              <a:rPr lang="zh-CN" altLang="en-US" sz="1400">
                <a:latin typeface="微软雅黑" panose="020B0503020204020204" charset="-122"/>
                <a:ea typeface="微软雅黑" panose="020B0503020204020204" charset="-122"/>
                <a:cs typeface="微软雅黑" panose="020B0503020204020204" charset="-122"/>
              </a:rPr>
              <a:t>预计2030年</a:t>
            </a:r>
            <a:r>
              <a:rPr lang="zh-CN" altLang="en-US" sz="1400" b="1">
                <a:solidFill>
                  <a:srgbClr val="C00000"/>
                </a:solidFill>
                <a:latin typeface="微软雅黑" panose="020B0503020204020204" charset="-122"/>
                <a:ea typeface="微软雅黑" panose="020B0503020204020204" charset="-122"/>
                <a:cs typeface="微软雅黑" panose="020B0503020204020204" charset="-122"/>
              </a:rPr>
              <a:t>超过2500亿元</a:t>
            </a:r>
            <a:r>
              <a:rPr lang="zh-CN" altLang="en-US" sz="1400">
                <a:latin typeface="微软雅黑" panose="020B0503020204020204" charset="-122"/>
                <a:ea typeface="微软雅黑" panose="020B0503020204020204" charset="-122"/>
                <a:cs typeface="微软雅黑" panose="020B0503020204020204" charset="-122"/>
              </a:rPr>
              <a:t>。</a:t>
            </a:r>
            <a:endParaRPr lang="zh-CN" altLang="en-US" sz="1400">
              <a:latin typeface="微软雅黑" panose="020B0503020204020204" charset="-122"/>
              <a:ea typeface="微软雅黑" panose="020B0503020204020204" charset="-122"/>
              <a:cs typeface="微软雅黑" panose="020B0503020204020204" charset="-122"/>
            </a:endParaRPr>
          </a:p>
          <a:p>
            <a:endParaRPr lang="zh-CN" altLang="en-US" sz="1400">
              <a:latin typeface="微软雅黑" panose="020B0503020204020204" charset="-122"/>
              <a:ea typeface="微软雅黑" panose="020B0503020204020204" charset="-122"/>
              <a:cs typeface="微软雅黑" panose="020B0503020204020204" charset="-122"/>
            </a:endParaRPr>
          </a:p>
          <a:p>
            <a:r>
              <a:rPr lang="zh-CN" altLang="en-US" sz="1400">
                <a:latin typeface="微软雅黑" panose="020B0503020204020204" charset="-122"/>
                <a:ea typeface="微软雅黑" panose="020B0503020204020204" charset="-122"/>
                <a:cs typeface="微软雅黑" panose="020B0503020204020204" charset="-122"/>
              </a:rPr>
              <a:t>年均复合增速约</a:t>
            </a:r>
            <a:r>
              <a:rPr lang="zh-CN" altLang="en-US" sz="1400" b="1">
                <a:solidFill>
                  <a:srgbClr val="C00000"/>
                </a:solidFill>
                <a:latin typeface="微软雅黑" panose="020B0503020204020204" charset="-122"/>
                <a:ea typeface="微软雅黑" panose="020B0503020204020204" charset="-122"/>
                <a:cs typeface="微软雅黑" panose="020B0503020204020204" charset="-122"/>
              </a:rPr>
              <a:t>15%-18%</a:t>
            </a:r>
            <a:r>
              <a:rPr lang="zh-CN" altLang="en-US" sz="1400">
                <a:latin typeface="微软雅黑" panose="020B0503020204020204" charset="-122"/>
                <a:ea typeface="微软雅黑" panose="020B0503020204020204" charset="-122"/>
                <a:cs typeface="微软雅黑" panose="020B0503020204020204" charset="-122"/>
              </a:rPr>
              <a:t>。</a:t>
            </a:r>
            <a:endParaRPr lang="zh-CN" altLang="en-US" sz="1400">
              <a:latin typeface="微软雅黑" panose="020B0503020204020204" charset="-122"/>
              <a:ea typeface="微软雅黑" panose="020B0503020204020204" charset="-122"/>
              <a:cs typeface="微软雅黑" panose="020B0503020204020204" charset="-122"/>
            </a:endParaRPr>
          </a:p>
        </p:txBody>
      </p:sp>
      <p:sp>
        <p:nvSpPr>
          <p:cNvPr id="79" name="Text 5"/>
          <p:cNvSpPr/>
          <p:nvPr/>
        </p:nvSpPr>
        <p:spPr>
          <a:xfrm>
            <a:off x="10493375" y="2028825"/>
            <a:ext cx="3410585" cy="316230"/>
          </a:xfrm>
          <a:prstGeom prst="rect">
            <a:avLst/>
          </a:prstGeom>
          <a:noFill/>
          <a:effectLst>
            <a:outerShdw blurRad="76200" dir="13500000" sy="23000" kx="1200000" algn="br" rotWithShape="0">
              <a:prstClr val="black">
                <a:alpha val="20000"/>
              </a:prstClr>
            </a:outerShdw>
          </a:effectLst>
        </p:spPr>
        <p:txBody>
          <a:bodyPr wrap="none" lIns="0" tIns="0" rIns="0" bIns="0" rtlCol="0" anchor="ctr"/>
          <a:p>
            <a:pPr algn="l">
              <a:lnSpc>
                <a:spcPct val="100000"/>
              </a:lnSpc>
            </a:pPr>
            <a:r>
              <a:rPr lang="zh-CN" altLang="en-US" sz="14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CDMO</a:t>
            </a:r>
            <a:r>
              <a:rPr lang="en-US" sz="14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覆盖领域</a:t>
            </a:r>
            <a:endParaRPr lang="en-US" sz="14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p:txBody>
      </p:sp>
      <p:sp>
        <p:nvSpPr>
          <p:cNvPr id="41" name="文本框 40"/>
          <p:cNvSpPr txBox="1"/>
          <p:nvPr/>
        </p:nvSpPr>
        <p:spPr>
          <a:xfrm>
            <a:off x="10309860" y="2357755"/>
            <a:ext cx="1781810" cy="2691765"/>
          </a:xfrm>
          <a:prstGeom prst="rect">
            <a:avLst/>
          </a:prstGeom>
          <a:noFill/>
        </p:spPr>
        <p:txBody>
          <a:bodyPr wrap="square" rtlCol="0">
            <a:spAutoFit/>
          </a:bodyPr>
          <a:p>
            <a:r>
              <a:rPr lang="zh-CN" altLang="en-US" sz="1300" b="1">
                <a:latin typeface="微软雅黑" panose="020B0503020204020204" charset="-122"/>
                <a:ea typeface="微软雅黑" panose="020B0503020204020204" charset="-122"/>
              </a:rPr>
              <a:t>小分子药物</a:t>
            </a:r>
            <a:endParaRPr lang="zh-CN" altLang="en-US" sz="1300" b="1">
              <a:latin typeface="微软雅黑" panose="020B0503020204020204" charset="-122"/>
              <a:ea typeface="微软雅黑" panose="020B0503020204020204" charset="-122"/>
            </a:endParaRPr>
          </a:p>
          <a:p>
            <a:pPr marL="285750" indent="-285750">
              <a:buFont typeface="Wingdings" panose="05000000000000000000" charset="0"/>
              <a:buChar char=""/>
            </a:pPr>
            <a:r>
              <a:rPr lang="en-US" altLang="zh-CN" sz="1300">
                <a:solidFill>
                  <a:srgbClr val="FF3300"/>
                </a:solidFill>
                <a:latin typeface="微软雅黑" panose="020B0503020204020204" charset="-122"/>
                <a:ea typeface="微软雅黑" panose="020B0503020204020204" charset="-122"/>
              </a:rPr>
              <a:t>市场成熟、订单规模大</a:t>
            </a:r>
            <a:endParaRPr lang="en-US" altLang="zh-CN" sz="1300">
              <a:solidFill>
                <a:srgbClr val="FF3300"/>
              </a:solidFill>
              <a:latin typeface="微软雅黑" panose="020B0503020204020204" charset="-122"/>
              <a:ea typeface="微软雅黑" panose="020B0503020204020204" charset="-122"/>
            </a:endParaRPr>
          </a:p>
          <a:p>
            <a:pPr marL="285750" indent="-285750">
              <a:buFont typeface="Wingdings" panose="05000000000000000000" charset="0"/>
              <a:buChar char=""/>
            </a:pPr>
            <a:endParaRPr lang="en-US" altLang="zh-CN" sz="1300">
              <a:solidFill>
                <a:srgbClr val="FF3300"/>
              </a:solidFill>
              <a:latin typeface="微软雅黑" panose="020B0503020204020204" charset="-122"/>
              <a:ea typeface="微软雅黑" panose="020B0503020204020204" charset="-122"/>
            </a:endParaRPr>
          </a:p>
          <a:p>
            <a:pPr indent="0">
              <a:buFont typeface="Wingdings" panose="05000000000000000000" charset="0"/>
              <a:buNone/>
            </a:pPr>
            <a:r>
              <a:rPr lang="zh-CN" altLang="en-US" sz="1300" b="1">
                <a:latin typeface="微软雅黑" panose="020B0503020204020204" charset="-122"/>
                <a:ea typeface="微软雅黑" panose="020B0503020204020204" charset="-122"/>
                <a:sym typeface="+mn-ea"/>
              </a:rPr>
              <a:t>生物药</a:t>
            </a:r>
            <a:endParaRPr lang="zh-CN" altLang="en-US" sz="1300" b="1">
              <a:latin typeface="微软雅黑" panose="020B0503020204020204" charset="-122"/>
              <a:ea typeface="微软雅黑" panose="020B0503020204020204" charset="-122"/>
            </a:endParaRPr>
          </a:p>
          <a:p>
            <a:pPr marL="285750" indent="-285750">
              <a:buFont typeface="Wingdings" panose="05000000000000000000" charset="0"/>
              <a:buChar char=""/>
            </a:pPr>
            <a:r>
              <a:rPr lang="en-US" altLang="zh-CN" sz="1300">
                <a:solidFill>
                  <a:srgbClr val="FF3300"/>
                </a:solidFill>
                <a:latin typeface="微软雅黑" panose="020B0503020204020204" charset="-122"/>
                <a:ea typeface="微软雅黑" panose="020B0503020204020204" charset="-122"/>
                <a:sym typeface="+mn-ea"/>
              </a:rPr>
              <a:t>技术壁垒高、附加值高</a:t>
            </a:r>
            <a:endParaRPr lang="en-US" altLang="zh-CN" sz="1300">
              <a:solidFill>
                <a:srgbClr val="FF3300"/>
              </a:solidFill>
              <a:latin typeface="微软雅黑" panose="020B0503020204020204" charset="-122"/>
              <a:ea typeface="微软雅黑" panose="020B0503020204020204" charset="-122"/>
              <a:sym typeface="+mn-ea"/>
            </a:endParaRPr>
          </a:p>
          <a:p>
            <a:pPr marL="285750" indent="-285750">
              <a:buFont typeface="Wingdings" panose="05000000000000000000" charset="0"/>
              <a:buChar char=""/>
            </a:pPr>
            <a:endParaRPr lang="en-US" altLang="zh-CN" sz="1300">
              <a:solidFill>
                <a:srgbClr val="FF3300"/>
              </a:solidFill>
              <a:latin typeface="微软雅黑" panose="020B0503020204020204" charset="-122"/>
              <a:ea typeface="微软雅黑" panose="020B0503020204020204" charset="-122"/>
              <a:sym typeface="+mn-ea"/>
            </a:endParaRPr>
          </a:p>
          <a:p>
            <a:pPr indent="0">
              <a:buFont typeface="Wingdings" panose="05000000000000000000" charset="0"/>
              <a:buNone/>
            </a:pPr>
            <a:r>
              <a:rPr lang="zh-CN" altLang="en-US" sz="1300" b="1">
                <a:latin typeface="微软雅黑" panose="020B0503020204020204" charset="-122"/>
                <a:ea typeface="微软雅黑" panose="020B0503020204020204" charset="-122"/>
                <a:sym typeface="+mn-ea"/>
              </a:rPr>
              <a:t>CGT</a:t>
            </a:r>
            <a:endParaRPr lang="zh-CN" altLang="en-US" sz="1300" b="1">
              <a:latin typeface="微软雅黑" panose="020B0503020204020204" charset="-122"/>
              <a:ea typeface="微软雅黑" panose="020B0503020204020204" charset="-122"/>
            </a:endParaRPr>
          </a:p>
          <a:p>
            <a:pPr marL="285750" indent="-285750">
              <a:buFont typeface="Wingdings" panose="05000000000000000000" charset="0"/>
              <a:buChar char=""/>
            </a:pPr>
            <a:r>
              <a:rPr lang="en-US" altLang="zh-CN" sz="1300">
                <a:solidFill>
                  <a:srgbClr val="FF3300"/>
                </a:solidFill>
                <a:latin typeface="微软雅黑" panose="020B0503020204020204" charset="-122"/>
                <a:ea typeface="微软雅黑" panose="020B0503020204020204" charset="-122"/>
                <a:sym typeface="+mn-ea"/>
              </a:rPr>
              <a:t>定制化生产、增长最快</a:t>
            </a:r>
            <a:endParaRPr lang="en-US" altLang="zh-CN" sz="1300">
              <a:solidFill>
                <a:srgbClr val="FF3300"/>
              </a:solidFill>
              <a:latin typeface="微软雅黑" panose="020B0503020204020204" charset="-122"/>
              <a:ea typeface="微软雅黑" panose="020B0503020204020204" charset="-122"/>
            </a:endParaRPr>
          </a:p>
          <a:p>
            <a:pPr marL="285750" indent="-285750">
              <a:buFont typeface="Wingdings" panose="05000000000000000000" charset="0"/>
              <a:buChar char=""/>
            </a:pPr>
            <a:endParaRPr lang="en-US" altLang="zh-CN" sz="1300">
              <a:solidFill>
                <a:srgbClr val="FF3300"/>
              </a:solidFill>
              <a:latin typeface="微软雅黑" panose="020B0503020204020204" charset="-122"/>
              <a:ea typeface="微软雅黑" panose="020B0503020204020204" charset="-122"/>
            </a:endParaRPr>
          </a:p>
          <a:p>
            <a:pPr marL="285750" indent="-285750">
              <a:buFont typeface="Wingdings" panose="05000000000000000000" charset="0"/>
              <a:buChar char=""/>
            </a:pPr>
            <a:endParaRPr lang="en-US" altLang="zh-CN" sz="1300">
              <a:solidFill>
                <a:srgbClr val="FF3300"/>
              </a:solidFill>
              <a:latin typeface="微软雅黑" panose="020B0503020204020204" charset="-122"/>
              <a:ea typeface="微软雅黑" panose="020B0503020204020204" charset="-122"/>
            </a:endParaRPr>
          </a:p>
        </p:txBody>
      </p:sp>
      <p:sp>
        <p:nvSpPr>
          <p:cNvPr id="44" name="文本框 43"/>
          <p:cNvSpPr txBox="1"/>
          <p:nvPr/>
        </p:nvSpPr>
        <p:spPr>
          <a:xfrm>
            <a:off x="2909570" y="6105525"/>
            <a:ext cx="6707505" cy="645160"/>
          </a:xfrm>
          <a:prstGeom prst="rect">
            <a:avLst/>
          </a:prstGeom>
        </p:spPr>
        <p:txBody>
          <a:bodyPr wrap="square">
            <a:spAutoFit/>
          </a:bodyPr>
          <a:p>
            <a:pPr algn="ctr"/>
            <a:r>
              <a:rPr lang="zh-CN" altLang="en-US">
                <a:latin typeface="微软雅黑" panose="020B0503020204020204" charset="-122"/>
                <a:ea typeface="微软雅黑" panose="020B0503020204020204" charset="-122"/>
                <a:cs typeface="微软雅黑" panose="020B0503020204020204" charset="-122"/>
              </a:rPr>
              <a:t>随着生物药和细胞基因治疗快速发展，</a:t>
            </a:r>
            <a:r>
              <a:rPr lang="en-US" altLang="zh-CN">
                <a:latin typeface="微软雅黑" panose="020B0503020204020204" charset="-122"/>
                <a:ea typeface="微软雅黑" panose="020B0503020204020204" charset="-122"/>
                <a:cs typeface="微软雅黑" panose="020B0503020204020204" charset="-122"/>
              </a:rPr>
              <a:t>CDMO</a:t>
            </a:r>
            <a:r>
              <a:rPr lang="zh-CN" altLang="en-US" b="1">
                <a:solidFill>
                  <a:srgbClr val="0070C0"/>
                </a:solidFill>
                <a:latin typeface="微软雅黑" panose="020B0503020204020204" charset="-122"/>
                <a:ea typeface="微软雅黑" panose="020B0503020204020204" charset="-122"/>
                <a:cs typeface="微软雅黑" panose="020B0503020204020204" charset="-122"/>
              </a:rPr>
              <a:t>正加速向高端生物制造和全球供应链平台升级。</a:t>
            </a:r>
            <a:endParaRPr lang="zh-CN" altLang="en-US" b="1">
              <a:solidFill>
                <a:srgbClr val="0070C0"/>
              </a:solidFill>
              <a:latin typeface="微软雅黑" panose="020B0503020204020204" charset="-122"/>
              <a:ea typeface="微软雅黑" panose="020B0503020204020204" charset="-122"/>
              <a:cs typeface="微软雅黑" panose="020B0503020204020204" charset="-122"/>
            </a:endParaRPr>
          </a:p>
        </p:txBody>
      </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9697085" cy="1038860"/>
            <a:chOff x="1128" y="719"/>
            <a:chExt cx="15271" cy="1636"/>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4323" cy="1636"/>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CRO/CDMO产业格局</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中国CXO企业依托工程师红利、成本优势和全球交付能力，已具备较强竞争力</a:t>
              </a:r>
              <a:endPar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pic>
        <p:nvPicPr>
          <p:cNvPr id="32" name="图片 31"/>
          <p:cNvPicPr>
            <a:picLocks noChangeAspect="1"/>
          </p:cNvPicPr>
          <p:nvPr/>
        </p:nvPicPr>
        <p:blipFill rotWithShape="1">
          <a:blip r:embed="rId4">
            <a:alphaModFix amt="34000"/>
            <a:extLst>
              <a:ext uri="{28A0092B-C50C-407E-A947-70E740481C1C}">
                <a14:useLocalDpi xmlns:a14="http://schemas.microsoft.com/office/drawing/2010/main" val="0"/>
              </a:ext>
            </a:extLst>
          </a:blip>
          <a:srcRect b="16480"/>
          <a:stretch>
            <a:fillRect/>
          </a:stretch>
        </p:blipFill>
        <p:spPr>
          <a:xfrm>
            <a:off x="4045585" y="2505710"/>
            <a:ext cx="3680460" cy="2047875"/>
          </a:xfrm>
          <a:prstGeom prst="rect">
            <a:avLst/>
          </a:prstGeom>
          <a:effectLst>
            <a:softEdge rad="127000"/>
          </a:effectLst>
        </p:spPr>
      </p:pic>
      <p:sp>
        <p:nvSpPr>
          <p:cNvPr id="6" name="up-right-arrow_56916"/>
          <p:cNvSpPr>
            <a:spLocks noChangeAspect="1"/>
          </p:cNvSpPr>
          <p:nvPr/>
        </p:nvSpPr>
        <p:spPr bwMode="auto">
          <a:xfrm flipV="1">
            <a:off x="4127004" y="1446925"/>
            <a:ext cx="1685967" cy="1663905"/>
          </a:xfrm>
          <a:custGeom>
            <a:avLst/>
            <a:gdLst>
              <a:gd name="T0" fmla="*/ 1756 w 13054"/>
              <a:gd name="T1" fmla="*/ 12900 h 12900"/>
              <a:gd name="T2" fmla="*/ 624 w 13054"/>
              <a:gd name="T3" fmla="*/ 12432 h 12900"/>
              <a:gd name="T4" fmla="*/ 624 w 13054"/>
              <a:gd name="T5" fmla="*/ 10168 h 12900"/>
              <a:gd name="T6" fmla="*/ 7592 w 13054"/>
              <a:gd name="T7" fmla="*/ 3200 h 12900"/>
              <a:gd name="T8" fmla="*/ 4516 w 13054"/>
              <a:gd name="T9" fmla="*/ 3200 h 12900"/>
              <a:gd name="T10" fmla="*/ 2916 w 13054"/>
              <a:gd name="T11" fmla="*/ 1600 h 12900"/>
              <a:gd name="T12" fmla="*/ 4516 w 13054"/>
              <a:gd name="T13" fmla="*/ 0 h 12900"/>
              <a:gd name="T14" fmla="*/ 11455 w 13054"/>
              <a:gd name="T15" fmla="*/ 0 h 12900"/>
              <a:gd name="T16" fmla="*/ 11458 w 13054"/>
              <a:gd name="T17" fmla="*/ 0 h 12900"/>
              <a:gd name="T18" fmla="*/ 12216 w 13054"/>
              <a:gd name="T19" fmla="*/ 192 h 12900"/>
              <a:gd name="T20" fmla="*/ 12218 w 13054"/>
              <a:gd name="T21" fmla="*/ 193 h 12900"/>
              <a:gd name="T22" fmla="*/ 12887 w 13054"/>
              <a:gd name="T23" fmla="*/ 888 h 12900"/>
              <a:gd name="T24" fmla="*/ 13054 w 13054"/>
              <a:gd name="T25" fmla="*/ 1600 h 12900"/>
              <a:gd name="T26" fmla="*/ 13054 w 13054"/>
              <a:gd name="T27" fmla="*/ 8539 h 12900"/>
              <a:gd name="T28" fmla="*/ 11454 w 13054"/>
              <a:gd name="T29" fmla="*/ 10139 h 12900"/>
              <a:gd name="T30" fmla="*/ 9854 w 13054"/>
              <a:gd name="T31" fmla="*/ 8539 h 12900"/>
              <a:gd name="T32" fmla="*/ 9854 w 13054"/>
              <a:gd name="T33" fmla="*/ 5463 h 12900"/>
              <a:gd name="T34" fmla="*/ 2887 w 13054"/>
              <a:gd name="T35" fmla="*/ 12431 h 12900"/>
              <a:gd name="T36" fmla="*/ 1756 w 13054"/>
              <a:gd name="T37" fmla="*/ 12900 h 12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054" h="12900">
                <a:moveTo>
                  <a:pt x="1756" y="12900"/>
                </a:moveTo>
                <a:cubicBezTo>
                  <a:pt x="1347" y="12900"/>
                  <a:pt x="938" y="12744"/>
                  <a:pt x="624" y="12432"/>
                </a:cubicBezTo>
                <a:cubicBezTo>
                  <a:pt x="0" y="11807"/>
                  <a:pt x="0" y="10793"/>
                  <a:pt x="624" y="10168"/>
                </a:cubicBezTo>
                <a:lnTo>
                  <a:pt x="7592" y="3200"/>
                </a:lnTo>
                <a:lnTo>
                  <a:pt x="4516" y="3200"/>
                </a:lnTo>
                <a:cubicBezTo>
                  <a:pt x="3632" y="3200"/>
                  <a:pt x="2916" y="2484"/>
                  <a:pt x="2916" y="1600"/>
                </a:cubicBezTo>
                <a:cubicBezTo>
                  <a:pt x="2916" y="716"/>
                  <a:pt x="3632" y="0"/>
                  <a:pt x="4516" y="0"/>
                </a:cubicBezTo>
                <a:lnTo>
                  <a:pt x="11455" y="0"/>
                </a:lnTo>
                <a:lnTo>
                  <a:pt x="11458" y="0"/>
                </a:lnTo>
                <a:cubicBezTo>
                  <a:pt x="11722" y="0"/>
                  <a:pt x="11984" y="67"/>
                  <a:pt x="12216" y="192"/>
                </a:cubicBezTo>
                <a:cubicBezTo>
                  <a:pt x="12216" y="192"/>
                  <a:pt x="12218" y="192"/>
                  <a:pt x="12218" y="193"/>
                </a:cubicBezTo>
                <a:cubicBezTo>
                  <a:pt x="12506" y="351"/>
                  <a:pt x="12740" y="595"/>
                  <a:pt x="12887" y="888"/>
                </a:cubicBezTo>
                <a:cubicBezTo>
                  <a:pt x="12998" y="1108"/>
                  <a:pt x="13054" y="1355"/>
                  <a:pt x="13054" y="1600"/>
                </a:cubicBezTo>
                <a:lnTo>
                  <a:pt x="13054" y="8539"/>
                </a:lnTo>
                <a:cubicBezTo>
                  <a:pt x="13054" y="9423"/>
                  <a:pt x="12338" y="10139"/>
                  <a:pt x="11454" y="10139"/>
                </a:cubicBezTo>
                <a:cubicBezTo>
                  <a:pt x="10570" y="10139"/>
                  <a:pt x="9854" y="9423"/>
                  <a:pt x="9854" y="8539"/>
                </a:cubicBezTo>
                <a:lnTo>
                  <a:pt x="9854" y="5463"/>
                </a:lnTo>
                <a:lnTo>
                  <a:pt x="2887" y="12431"/>
                </a:lnTo>
                <a:cubicBezTo>
                  <a:pt x="2575" y="12744"/>
                  <a:pt x="2166" y="12900"/>
                  <a:pt x="1756" y="12900"/>
                </a:cubicBezTo>
                <a:close/>
              </a:path>
            </a:pathLst>
          </a:custGeom>
          <a:gradFill>
            <a:gsLst>
              <a:gs pos="0">
                <a:schemeClr val="bg1">
                  <a:lumMod val="95000"/>
                </a:schemeClr>
              </a:gs>
              <a:gs pos="100000">
                <a:srgbClr val="216BFF"/>
              </a:gs>
            </a:gsLst>
            <a:lin scaled="0"/>
          </a:gradFill>
          <a:ln>
            <a:noFill/>
          </a:ln>
        </p:spPr>
      </p:sp>
      <p:sp>
        <p:nvSpPr>
          <p:cNvPr id="3" name="up-right-arrow_56916"/>
          <p:cNvSpPr>
            <a:spLocks noChangeAspect="1"/>
          </p:cNvSpPr>
          <p:nvPr/>
        </p:nvSpPr>
        <p:spPr bwMode="auto">
          <a:xfrm flipH="1" flipV="1">
            <a:off x="6170816" y="1446925"/>
            <a:ext cx="1685967" cy="1663905"/>
          </a:xfrm>
          <a:custGeom>
            <a:avLst/>
            <a:gdLst>
              <a:gd name="T0" fmla="*/ 1756 w 13054"/>
              <a:gd name="T1" fmla="*/ 12900 h 12900"/>
              <a:gd name="T2" fmla="*/ 624 w 13054"/>
              <a:gd name="T3" fmla="*/ 12432 h 12900"/>
              <a:gd name="T4" fmla="*/ 624 w 13054"/>
              <a:gd name="T5" fmla="*/ 10168 h 12900"/>
              <a:gd name="T6" fmla="*/ 7592 w 13054"/>
              <a:gd name="T7" fmla="*/ 3200 h 12900"/>
              <a:gd name="T8" fmla="*/ 4516 w 13054"/>
              <a:gd name="T9" fmla="*/ 3200 h 12900"/>
              <a:gd name="T10" fmla="*/ 2916 w 13054"/>
              <a:gd name="T11" fmla="*/ 1600 h 12900"/>
              <a:gd name="T12" fmla="*/ 4516 w 13054"/>
              <a:gd name="T13" fmla="*/ 0 h 12900"/>
              <a:gd name="T14" fmla="*/ 11455 w 13054"/>
              <a:gd name="T15" fmla="*/ 0 h 12900"/>
              <a:gd name="T16" fmla="*/ 11458 w 13054"/>
              <a:gd name="T17" fmla="*/ 0 h 12900"/>
              <a:gd name="T18" fmla="*/ 12216 w 13054"/>
              <a:gd name="T19" fmla="*/ 192 h 12900"/>
              <a:gd name="T20" fmla="*/ 12218 w 13054"/>
              <a:gd name="T21" fmla="*/ 193 h 12900"/>
              <a:gd name="T22" fmla="*/ 12887 w 13054"/>
              <a:gd name="T23" fmla="*/ 888 h 12900"/>
              <a:gd name="T24" fmla="*/ 13054 w 13054"/>
              <a:gd name="T25" fmla="*/ 1600 h 12900"/>
              <a:gd name="T26" fmla="*/ 13054 w 13054"/>
              <a:gd name="T27" fmla="*/ 8539 h 12900"/>
              <a:gd name="T28" fmla="*/ 11454 w 13054"/>
              <a:gd name="T29" fmla="*/ 10139 h 12900"/>
              <a:gd name="T30" fmla="*/ 9854 w 13054"/>
              <a:gd name="T31" fmla="*/ 8539 h 12900"/>
              <a:gd name="T32" fmla="*/ 9854 w 13054"/>
              <a:gd name="T33" fmla="*/ 5463 h 12900"/>
              <a:gd name="T34" fmla="*/ 2887 w 13054"/>
              <a:gd name="T35" fmla="*/ 12431 h 12900"/>
              <a:gd name="T36" fmla="*/ 1756 w 13054"/>
              <a:gd name="T37" fmla="*/ 12900 h 12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054" h="12900">
                <a:moveTo>
                  <a:pt x="1756" y="12900"/>
                </a:moveTo>
                <a:cubicBezTo>
                  <a:pt x="1347" y="12900"/>
                  <a:pt x="938" y="12744"/>
                  <a:pt x="624" y="12432"/>
                </a:cubicBezTo>
                <a:cubicBezTo>
                  <a:pt x="0" y="11807"/>
                  <a:pt x="0" y="10793"/>
                  <a:pt x="624" y="10168"/>
                </a:cubicBezTo>
                <a:lnTo>
                  <a:pt x="7592" y="3200"/>
                </a:lnTo>
                <a:lnTo>
                  <a:pt x="4516" y="3200"/>
                </a:lnTo>
                <a:cubicBezTo>
                  <a:pt x="3632" y="3200"/>
                  <a:pt x="2916" y="2484"/>
                  <a:pt x="2916" y="1600"/>
                </a:cubicBezTo>
                <a:cubicBezTo>
                  <a:pt x="2916" y="716"/>
                  <a:pt x="3632" y="0"/>
                  <a:pt x="4516" y="0"/>
                </a:cubicBezTo>
                <a:lnTo>
                  <a:pt x="11455" y="0"/>
                </a:lnTo>
                <a:lnTo>
                  <a:pt x="11458" y="0"/>
                </a:lnTo>
                <a:cubicBezTo>
                  <a:pt x="11722" y="0"/>
                  <a:pt x="11984" y="67"/>
                  <a:pt x="12216" y="192"/>
                </a:cubicBezTo>
                <a:cubicBezTo>
                  <a:pt x="12216" y="192"/>
                  <a:pt x="12218" y="192"/>
                  <a:pt x="12218" y="193"/>
                </a:cubicBezTo>
                <a:cubicBezTo>
                  <a:pt x="12506" y="351"/>
                  <a:pt x="12740" y="595"/>
                  <a:pt x="12887" y="888"/>
                </a:cubicBezTo>
                <a:cubicBezTo>
                  <a:pt x="12998" y="1108"/>
                  <a:pt x="13054" y="1355"/>
                  <a:pt x="13054" y="1600"/>
                </a:cubicBezTo>
                <a:lnTo>
                  <a:pt x="13054" y="8539"/>
                </a:lnTo>
                <a:cubicBezTo>
                  <a:pt x="13054" y="9423"/>
                  <a:pt x="12338" y="10139"/>
                  <a:pt x="11454" y="10139"/>
                </a:cubicBezTo>
                <a:cubicBezTo>
                  <a:pt x="10570" y="10139"/>
                  <a:pt x="9854" y="9423"/>
                  <a:pt x="9854" y="8539"/>
                </a:cubicBezTo>
                <a:lnTo>
                  <a:pt x="9854" y="5463"/>
                </a:lnTo>
                <a:lnTo>
                  <a:pt x="2887" y="12431"/>
                </a:lnTo>
                <a:cubicBezTo>
                  <a:pt x="2575" y="12744"/>
                  <a:pt x="2166" y="12900"/>
                  <a:pt x="1756" y="12900"/>
                </a:cubicBezTo>
                <a:close/>
              </a:path>
            </a:pathLst>
          </a:custGeom>
          <a:gradFill>
            <a:gsLst>
              <a:gs pos="0">
                <a:schemeClr val="bg1">
                  <a:lumMod val="95000"/>
                </a:schemeClr>
              </a:gs>
              <a:gs pos="100000">
                <a:srgbClr val="216BFF"/>
              </a:gs>
            </a:gsLst>
            <a:lin scaled="0"/>
          </a:gradFill>
          <a:ln>
            <a:noFill/>
          </a:ln>
        </p:spPr>
      </p:sp>
      <p:sp>
        <p:nvSpPr>
          <p:cNvPr id="8" name="文本框 7"/>
          <p:cNvSpPr txBox="1"/>
          <p:nvPr/>
        </p:nvSpPr>
        <p:spPr>
          <a:xfrm>
            <a:off x="1153795" y="1419225"/>
            <a:ext cx="2778760" cy="429895"/>
          </a:xfrm>
          <a:prstGeom prst="rect">
            <a:avLst/>
          </a:prstGeom>
          <a:solidFill>
            <a:srgbClr val="406FE9"/>
          </a:solid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lnSpc>
                <a:spcPct val="100000"/>
              </a:lnSpc>
            </a:pPr>
            <a:r>
              <a:rPr lang="zh-CN" altLang="en-US" sz="2200" b="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国际产业格局</a:t>
            </a:r>
            <a:endParaRPr lang="zh-CN" altLang="en-US" sz="2200" b="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9" name="矩形 8"/>
          <p:cNvSpPr/>
          <p:nvPr/>
        </p:nvSpPr>
        <p:spPr>
          <a:xfrm>
            <a:off x="473075" y="1884680"/>
            <a:ext cx="4309745" cy="4748530"/>
          </a:xfrm>
          <a:prstGeom prst="rect">
            <a:avLst/>
          </a:prstGeom>
        </p:spPr>
        <p:txBody>
          <a:bodyPr wrap="square">
            <a:spAutoFit/>
          </a:bodyPr>
          <a:lstStyle/>
          <a:p>
            <a:pPr marL="171450" indent="-171450" algn="l">
              <a:lnSpc>
                <a:spcPct val="130000"/>
              </a:lnSpc>
              <a:buFont typeface="Wingdings" panose="05000000000000000000" charset="0"/>
              <a:buChar char=""/>
            </a:pPr>
            <a:r>
              <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起步早，产业成熟度高</a:t>
            </a:r>
            <a:endPar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171450" indent="-171450" algn="l">
              <a:lnSpc>
                <a:spcPct val="130000"/>
              </a:lnSpc>
              <a:buFont typeface="Wingdings" panose="05000000000000000000" charset="0"/>
              <a:buChar char=""/>
            </a:pPr>
            <a:r>
              <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全球客户资源丰富</a:t>
            </a:r>
            <a:endPar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171450" indent="-171450" algn="l">
              <a:lnSpc>
                <a:spcPct val="130000"/>
              </a:lnSpc>
              <a:buFont typeface="Wingdings" panose="05000000000000000000" charset="0"/>
              <a:buChar char=""/>
            </a:pPr>
            <a:r>
              <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技术平台和质量体系完善</a:t>
            </a:r>
            <a:endPar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171450" indent="-171450" algn="l">
              <a:lnSpc>
                <a:spcPct val="130000"/>
              </a:lnSpc>
              <a:buFont typeface="Wingdings" panose="05000000000000000000" charset="0"/>
              <a:buChar char=""/>
            </a:pPr>
            <a:r>
              <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高端生物药和CGT领域优势明显</a:t>
            </a:r>
            <a:endPar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indent="0" algn="l">
              <a:lnSpc>
                <a:spcPct val="130000"/>
              </a:lnSpc>
              <a:buFont typeface="Wingdings" panose="05000000000000000000" charset="0"/>
              <a:buNone/>
            </a:pPr>
            <a:r>
              <a:rPr lang="zh-CN" altLang="en-US" sz="15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代表企业</a:t>
            </a:r>
            <a:r>
              <a:rPr lang="en-US" altLang="zh-CN" sz="15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&amp;</a:t>
            </a:r>
            <a:r>
              <a:rPr lang="zh-CN" altLang="en-US" sz="15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核心优势</a:t>
            </a:r>
            <a:r>
              <a:rPr lang="en-US" altLang="zh-CN" sz="15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endParaRPr lang="en-US" altLang="zh-CN" sz="15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marL="342900" indent="-342900" algn="l">
              <a:lnSpc>
                <a:spcPct val="130000"/>
              </a:lnSpc>
              <a:buFont typeface="+mj-lt"/>
              <a:buAutoNum type="arabicPeriod"/>
            </a:pP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艾昆纬（IQVIA）-</a:t>
            </a: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美国</a:t>
            </a: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rPr>
              <a:t>全球临床CRO龙头、数据管理平台</a:t>
            </a:r>
            <a:endPar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marL="342900" indent="-342900" algn="l">
              <a:lnSpc>
                <a:spcPct val="130000"/>
              </a:lnSpc>
              <a:buFont typeface="+mj-lt"/>
              <a:buAutoNum type="arabicPeriod"/>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龙沙集团（Lonza）</a:t>
            </a: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瑞士</a:t>
            </a: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rPr>
              <a:t>生物药及CGT CDMO龙头</a:t>
            </a:r>
            <a:endPar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marL="342900" indent="-342900" algn="l">
              <a:lnSpc>
                <a:spcPct val="130000"/>
              </a:lnSpc>
              <a:buFont typeface="+mj-lt"/>
              <a:buAutoNum type="arabicPeriod"/>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康泰伦特（Catalent）</a:t>
            </a: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美国</a:t>
            </a: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300" b="1">
                <a:solidFill>
                  <a:schemeClr val="accent1">
                    <a:lumMod val="75000"/>
                  </a:schemeClr>
                </a:solidFill>
                <a:latin typeface="微软雅黑" panose="020B0503020204020204" charset="-122"/>
                <a:ea typeface="微软雅黑" panose="020B0503020204020204" charset="-122"/>
                <a:cs typeface="微软雅黑" panose="020B0503020204020204" charset="-122"/>
              </a:rPr>
              <a:t>全球商业化生产和制剂平台</a:t>
            </a:r>
            <a:endParaRPr lang="zh-CN" altLang="en-US" sz="1300" b="1">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marL="342900" indent="-342900" algn="l">
              <a:lnSpc>
                <a:spcPct val="130000"/>
              </a:lnSpc>
              <a:buFont typeface="+mj-lt"/>
              <a:buAutoNum type="arabicPeriod"/>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查尔斯河实验室（Charles River）</a:t>
            </a: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美国</a:t>
            </a: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rPr>
              <a:t>临床前研究和安全性评价</a:t>
            </a:r>
            <a:endPar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marL="342900" indent="-342900" algn="l">
              <a:lnSpc>
                <a:spcPct val="130000"/>
              </a:lnSpc>
              <a:buFont typeface="+mj-lt"/>
              <a:buAutoNum type="arabicPeriod"/>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富士胶片迪欧合成生物技术公司（FUJIFILM Diosynth）</a:t>
            </a: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日本</a:t>
            </a: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rPr>
              <a:t>生物药CDMO和CGT生产平台</a:t>
            </a:r>
            <a:endPar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indent="0" algn="l">
              <a:lnSpc>
                <a:spcPct val="130000"/>
              </a:lnSpc>
              <a:buFont typeface="+mj-lt"/>
              <a:buNone/>
            </a:pPr>
            <a:r>
              <a:rPr lang="en-US" altLang="zh-CN" sz="150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市场特点：</a:t>
            </a:r>
            <a:r>
              <a:rPr lang="en-US" altLang="zh-CN" sz="1300" b="1">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美国</a:t>
            </a:r>
            <a:r>
              <a:rPr lang="en-US" altLang="zh-CN" sz="130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约占全球CXO市场</a:t>
            </a:r>
            <a:r>
              <a:rPr lang="en-US" altLang="zh-CN" sz="1300" b="1">
                <a:solidFill>
                  <a:srgbClr val="C00000"/>
                </a:solidFill>
                <a:effectLst/>
                <a:latin typeface="微软雅黑" panose="020B0503020204020204" charset="-122"/>
                <a:ea typeface="微软雅黑" panose="020B0503020204020204" charset="-122"/>
                <a:cs typeface="微软雅黑" panose="020B0503020204020204" charset="-122"/>
              </a:rPr>
              <a:t>40%</a:t>
            </a:r>
            <a:r>
              <a:rPr lang="en-US" altLang="zh-CN" sz="130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a:t>
            </a:r>
            <a:r>
              <a:rPr lang="en-US" altLang="zh-CN" sz="1300" b="1">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欧洲</a:t>
            </a:r>
            <a:r>
              <a:rPr lang="en-US" altLang="zh-CN" sz="130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约占</a:t>
            </a:r>
            <a:r>
              <a:rPr lang="en-US" altLang="zh-CN" sz="1300" b="1">
                <a:solidFill>
                  <a:srgbClr val="C00000"/>
                </a:solidFill>
                <a:effectLst/>
                <a:latin typeface="微软雅黑" panose="020B0503020204020204" charset="-122"/>
                <a:ea typeface="微软雅黑" panose="020B0503020204020204" charset="-122"/>
                <a:cs typeface="微软雅黑" panose="020B0503020204020204" charset="-122"/>
              </a:rPr>
              <a:t>25%</a:t>
            </a:r>
            <a:r>
              <a:rPr lang="en-US" altLang="zh-CN" sz="130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a:t>
            </a:r>
            <a:r>
              <a:rPr lang="en-US" altLang="zh-CN" sz="1300">
                <a:solidFill>
                  <a:srgbClr val="0070C0"/>
                </a:solidFill>
                <a:effectLst/>
                <a:latin typeface="微软雅黑" panose="020B0503020204020204" charset="-122"/>
                <a:ea typeface="微软雅黑" panose="020B0503020204020204" charset="-122"/>
                <a:cs typeface="微软雅黑" panose="020B0503020204020204" charset="-122"/>
              </a:rPr>
              <a:t>国际企业仍主导高端生物药和细胞基因治疗市场。</a:t>
            </a:r>
            <a:endParaRPr lang="en-US" altLang="zh-CN" sz="1300">
              <a:solidFill>
                <a:srgbClr val="0070C0"/>
              </a:solidFill>
              <a:effectLst/>
              <a:latin typeface="微软雅黑" panose="020B0503020204020204" charset="-122"/>
              <a:ea typeface="微软雅黑" panose="020B0503020204020204" charset="-122"/>
              <a:cs typeface="微软雅黑" panose="020B0503020204020204" charset="-122"/>
            </a:endParaRPr>
          </a:p>
        </p:txBody>
      </p:sp>
      <p:sp>
        <p:nvSpPr>
          <p:cNvPr id="14" name="文本框 13"/>
          <p:cNvSpPr txBox="1"/>
          <p:nvPr/>
        </p:nvSpPr>
        <p:spPr>
          <a:xfrm>
            <a:off x="8406765" y="1419225"/>
            <a:ext cx="2778760" cy="429895"/>
          </a:xfrm>
          <a:prstGeom prst="rect">
            <a:avLst/>
          </a:prstGeom>
          <a:solidFill>
            <a:srgbClr val="406FE9"/>
          </a:solid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lnSpc>
                <a:spcPct val="100000"/>
              </a:lnSpc>
            </a:pPr>
            <a:r>
              <a:rPr lang="zh-CN" altLang="en-US" sz="2200" b="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中国产业格局</a:t>
            </a:r>
            <a:endParaRPr lang="zh-CN" altLang="en-US" sz="2200" b="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15" name="矩形 14"/>
          <p:cNvSpPr/>
          <p:nvPr/>
        </p:nvSpPr>
        <p:spPr>
          <a:xfrm>
            <a:off x="7726045" y="1884680"/>
            <a:ext cx="4309745" cy="1291590"/>
          </a:xfrm>
          <a:prstGeom prst="rect">
            <a:avLst/>
          </a:prstGeom>
        </p:spPr>
        <p:txBody>
          <a:bodyPr wrap="square">
            <a:spAutoFit/>
          </a:bodyPr>
          <a:lstStyle/>
          <a:p>
            <a:pPr marL="171450" indent="-171450" algn="l">
              <a:lnSpc>
                <a:spcPct val="130000"/>
              </a:lnSpc>
              <a:buFont typeface="Wingdings" panose="05000000000000000000" charset="0"/>
              <a:buChar char=""/>
            </a:pPr>
            <a:r>
              <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工程师红利突出</a:t>
            </a:r>
            <a:endPar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171450" indent="-171450" algn="l">
              <a:lnSpc>
                <a:spcPct val="130000"/>
              </a:lnSpc>
              <a:buFont typeface="Wingdings" panose="05000000000000000000" charset="0"/>
              <a:buChar char=""/>
            </a:pPr>
            <a:r>
              <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创新药研发需求旺盛</a:t>
            </a:r>
            <a:endPar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171450" indent="-171450" algn="l">
              <a:lnSpc>
                <a:spcPct val="130000"/>
              </a:lnSpc>
              <a:buFont typeface="Wingdings" panose="05000000000000000000" charset="0"/>
              <a:buChar char=""/>
            </a:pPr>
            <a:r>
              <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全产业链服务能力完善</a:t>
            </a:r>
            <a:endPar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171450" indent="-171450" algn="l">
              <a:lnSpc>
                <a:spcPct val="130000"/>
              </a:lnSpc>
              <a:buFont typeface="Wingdings" panose="05000000000000000000" charset="0"/>
              <a:buChar char=""/>
            </a:pPr>
            <a:r>
              <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全球交付能力持续提升</a:t>
            </a:r>
            <a:endParaRPr lang="en-US" altLang="zh-CN" sz="1300">
              <a:solidFill>
                <a:srgbClr val="0070C0"/>
              </a:solidFill>
              <a:effectLst/>
              <a:latin typeface="微软雅黑" panose="020B0503020204020204" charset="-122"/>
              <a:ea typeface="微软雅黑" panose="020B0503020204020204" charset="-122"/>
              <a:cs typeface="微软雅黑" panose="020B0503020204020204" charset="-122"/>
            </a:endParaRPr>
          </a:p>
        </p:txBody>
      </p:sp>
      <p:sp>
        <p:nvSpPr>
          <p:cNvPr id="16" name="文本框 15"/>
          <p:cNvSpPr txBox="1"/>
          <p:nvPr/>
        </p:nvSpPr>
        <p:spPr>
          <a:xfrm>
            <a:off x="7084060" y="3158490"/>
            <a:ext cx="4999355" cy="3484245"/>
          </a:xfrm>
          <a:prstGeom prst="rect">
            <a:avLst/>
          </a:prstGeom>
          <a:noFill/>
        </p:spPr>
        <p:txBody>
          <a:bodyPr wrap="square" rtlCol="0">
            <a:spAutoFit/>
          </a:bodyPr>
          <a:p>
            <a:pPr>
              <a:lnSpc>
                <a:spcPct val="150000"/>
              </a:lnSpc>
            </a:pPr>
            <a:r>
              <a:rPr lang="zh-CN" altLang="en-US" sz="15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代表企业</a:t>
            </a:r>
            <a:r>
              <a:rPr lang="en-US" altLang="zh-CN" sz="15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核心方向 &amp;</a:t>
            </a:r>
            <a:r>
              <a:rPr lang="zh-CN" altLang="en-US" sz="15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核心优势</a:t>
            </a:r>
            <a:r>
              <a:rPr lang="en-US" altLang="zh-CN" sz="15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a:t>
            </a:r>
            <a:endParaRPr lang="en-US" altLang="zh-CN" sz="15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药明康德：</a:t>
            </a:r>
            <a:r>
              <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rPr>
              <a:t>综合CXO；一体化研发服务平台</a:t>
            </a:r>
            <a:endPar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康龙化成：</a:t>
            </a:r>
            <a:r>
              <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rPr>
              <a:t>药物发现+临床前；全流程研发服务</a:t>
            </a:r>
            <a:endPar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泰格医药：</a:t>
            </a:r>
            <a:r>
              <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rPr>
              <a:t>临床CRO；国内临床研究龙头</a:t>
            </a:r>
            <a:endPar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marL="342900" indent="-342900" algn="l">
              <a:lnSpc>
                <a:spcPct val="150000"/>
              </a:lnSpc>
              <a:buClrTx/>
              <a:buSzTx/>
              <a:buFont typeface="+mj-lt"/>
              <a:buAutoNum type="arabicPeriod"/>
            </a:pP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药明生物：</a:t>
            </a:r>
            <a:r>
              <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rPr>
              <a:t>生物药CDMO；生物药全生命周期服务</a:t>
            </a:r>
            <a:endPar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marL="342900" indent="-342900" algn="l">
              <a:lnSpc>
                <a:spcPct val="150000"/>
              </a:lnSpc>
              <a:buClrTx/>
              <a:buSzTx/>
              <a:buFont typeface="+mj-lt"/>
              <a:buAutoNum type="arabicPeriod"/>
            </a:pP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药明合联：</a:t>
            </a:r>
            <a:r>
              <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rPr>
              <a:t>ADC CDMO；全球ADC生产平台</a:t>
            </a:r>
            <a:endPar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marL="342900" indent="-342900" algn="l">
              <a:lnSpc>
                <a:spcPct val="150000"/>
              </a:lnSpc>
              <a:buClrTx/>
              <a:buSzTx/>
              <a:buFont typeface="+mj-lt"/>
              <a:buAutoNum type="arabicPeriod"/>
            </a:pP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金斯瑞蓬勃生物：</a:t>
            </a:r>
            <a:r>
              <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rPr>
              <a:t>CGT CDMO；细胞与基因治疗生产平台</a:t>
            </a:r>
            <a:endPar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marL="342900" indent="-342900" algn="l">
              <a:lnSpc>
                <a:spcPct val="150000"/>
              </a:lnSpc>
              <a:buClrTx/>
              <a:buSzTx/>
              <a:buFont typeface="+mj-lt"/>
              <a:buAutoNum type="arabicPeriod"/>
            </a:pP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凯莱英：</a:t>
            </a:r>
            <a:r>
              <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rPr>
              <a:t>小分子CDMO；全球小分子商业化生产能力</a:t>
            </a:r>
            <a:endParaRPr lang="en-US" altLang="zh-CN" sz="1300" b="1">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FontTx/>
            </a:pPr>
            <a:r>
              <a:rPr lang="en-US" altLang="zh-CN" sz="150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市场特点：</a:t>
            </a:r>
            <a:r>
              <a:rPr lang="en-US" altLang="zh-CN" sz="1300">
                <a:effectLst/>
                <a:latin typeface="微软雅黑" panose="020B0503020204020204" charset="-122"/>
                <a:ea typeface="微软雅黑" panose="020B0503020204020204" charset="-122"/>
                <a:cs typeface="微软雅黑" panose="020B0503020204020204" charset="-122"/>
                <a:sym typeface="+mn-ea"/>
              </a:rPr>
              <a:t>2024年中国CXO市场规模约</a:t>
            </a:r>
            <a:r>
              <a:rPr lang="en-US" altLang="zh-CN" sz="1300" b="1">
                <a:solidFill>
                  <a:srgbClr val="C00000"/>
                </a:solidFill>
                <a:effectLst/>
                <a:latin typeface="微软雅黑" panose="020B0503020204020204" charset="-122"/>
                <a:ea typeface="微软雅黑" panose="020B0503020204020204" charset="-122"/>
                <a:cs typeface="微软雅黑" panose="020B0503020204020204" charset="-122"/>
                <a:sym typeface="+mn-ea"/>
              </a:rPr>
              <a:t>3000亿元</a:t>
            </a:r>
            <a:r>
              <a:rPr lang="zh-CN" altLang="en-US" sz="1300">
                <a:effectLst/>
                <a:latin typeface="微软雅黑" panose="020B0503020204020204" charset="-122"/>
                <a:ea typeface="微软雅黑" panose="020B0503020204020204" charset="-122"/>
                <a:cs typeface="微软雅黑" panose="020B0503020204020204" charset="-122"/>
                <a:sym typeface="+mn-ea"/>
              </a:rPr>
              <a:t>；</a:t>
            </a:r>
            <a:r>
              <a:rPr lang="en-US" altLang="zh-CN" sz="1300">
                <a:effectLst/>
                <a:latin typeface="微软雅黑" panose="020B0503020204020204" charset="-122"/>
                <a:ea typeface="微软雅黑" panose="020B0503020204020204" charset="-122"/>
                <a:cs typeface="微软雅黑" panose="020B0503020204020204" charset="-122"/>
                <a:sym typeface="+mn-ea"/>
              </a:rPr>
              <a:t>预计2030年</a:t>
            </a:r>
            <a:r>
              <a:rPr lang="en-US" altLang="zh-CN" sz="1300" b="1">
                <a:solidFill>
                  <a:srgbClr val="C00000"/>
                </a:solidFill>
                <a:effectLst/>
                <a:latin typeface="微软雅黑" panose="020B0503020204020204" charset="-122"/>
                <a:ea typeface="微软雅黑" panose="020B0503020204020204" charset="-122"/>
                <a:cs typeface="微软雅黑" panose="020B0503020204020204" charset="-122"/>
                <a:sym typeface="+mn-ea"/>
              </a:rPr>
              <a:t>超过6000亿元</a:t>
            </a:r>
            <a:r>
              <a:rPr lang="zh-CN" altLang="en-US" sz="1300">
                <a:effectLst/>
                <a:latin typeface="微软雅黑" panose="020B0503020204020204" charset="-122"/>
                <a:ea typeface="微软雅黑" panose="020B0503020204020204" charset="-122"/>
                <a:cs typeface="微软雅黑" panose="020B0503020204020204" charset="-122"/>
                <a:sym typeface="+mn-ea"/>
              </a:rPr>
              <a:t>。</a:t>
            </a:r>
            <a:r>
              <a:rPr lang="en-US" altLang="zh-CN" sz="1300">
                <a:effectLst/>
                <a:latin typeface="微软雅黑" panose="020B0503020204020204" charset="-122"/>
                <a:ea typeface="微软雅黑" panose="020B0503020204020204" charset="-122"/>
                <a:cs typeface="微软雅黑" panose="020B0503020204020204" charset="-122"/>
                <a:sym typeface="+mn-ea"/>
              </a:rPr>
              <a:t>全球市场占比约</a:t>
            </a:r>
            <a:r>
              <a:rPr lang="en-US" altLang="zh-CN" sz="1300" b="1">
                <a:solidFill>
                  <a:srgbClr val="C00000"/>
                </a:solidFill>
                <a:effectLst/>
                <a:latin typeface="微软雅黑" panose="020B0503020204020204" charset="-122"/>
                <a:ea typeface="微软雅黑" panose="020B0503020204020204" charset="-122"/>
                <a:cs typeface="微软雅黑" panose="020B0503020204020204" charset="-122"/>
                <a:sym typeface="+mn-ea"/>
              </a:rPr>
              <a:t>20%</a:t>
            </a:r>
            <a:r>
              <a:rPr lang="zh-CN" altLang="en-US" sz="1300">
                <a:effectLst/>
                <a:latin typeface="微软雅黑" panose="020B0503020204020204" charset="-122"/>
                <a:ea typeface="微软雅黑" panose="020B0503020204020204" charset="-122"/>
                <a:cs typeface="微软雅黑" panose="020B0503020204020204" charset="-122"/>
                <a:sym typeface="+mn-ea"/>
              </a:rPr>
              <a:t>。中国创新药研发成本约为欧美的</a:t>
            </a:r>
            <a:r>
              <a:rPr lang="zh-CN" altLang="en-US" sz="1300" b="1">
                <a:solidFill>
                  <a:srgbClr val="C00000"/>
                </a:solidFill>
                <a:effectLst/>
                <a:latin typeface="微软雅黑" panose="020B0503020204020204" charset="-122"/>
                <a:ea typeface="微软雅黑" panose="020B0503020204020204" charset="-122"/>
                <a:cs typeface="微软雅黑" panose="020B0503020204020204" charset="-122"/>
                <a:sym typeface="+mn-ea"/>
              </a:rPr>
              <a:t>30%-50%</a:t>
            </a:r>
            <a:r>
              <a:rPr lang="zh-CN" altLang="en-US" sz="1300">
                <a:effectLst/>
                <a:latin typeface="微软雅黑" panose="020B0503020204020204" charset="-122"/>
                <a:ea typeface="微软雅黑" panose="020B0503020204020204" charset="-122"/>
                <a:cs typeface="微软雅黑" panose="020B0503020204020204" charset="-122"/>
                <a:sym typeface="+mn-ea"/>
              </a:rPr>
              <a:t>；部分龙头企业海外收入占比</a:t>
            </a:r>
            <a:r>
              <a:rPr lang="zh-CN" altLang="en-US" sz="1300" b="1">
                <a:solidFill>
                  <a:srgbClr val="C00000"/>
                </a:solidFill>
                <a:effectLst/>
                <a:latin typeface="微软雅黑" panose="020B0503020204020204" charset="-122"/>
                <a:ea typeface="微软雅黑" panose="020B0503020204020204" charset="-122"/>
                <a:cs typeface="微软雅黑" panose="020B0503020204020204" charset="-122"/>
                <a:sym typeface="+mn-ea"/>
              </a:rPr>
              <a:t>40%-80%</a:t>
            </a:r>
            <a:r>
              <a:rPr lang="zh-CN" altLang="en-US" sz="1300">
                <a:effectLst/>
                <a:latin typeface="微软雅黑" panose="020B0503020204020204" charset="-122"/>
                <a:ea typeface="微软雅黑" panose="020B0503020204020204" charset="-122"/>
                <a:cs typeface="微软雅黑" panose="020B0503020204020204" charset="-122"/>
                <a:sym typeface="+mn-ea"/>
              </a:rPr>
              <a:t>。</a:t>
            </a:r>
            <a:endParaRPr lang="zh-CN" altLang="en-US" sz="1300">
              <a:effectLst/>
              <a:latin typeface="微软雅黑" panose="020B0503020204020204" charset="-122"/>
              <a:ea typeface="微软雅黑" panose="020B0503020204020204" charset="-122"/>
              <a:cs typeface="微软雅黑" panose="020B0503020204020204" charset="-122"/>
              <a:sym typeface="+mn-ea"/>
            </a:endParaRPr>
          </a:p>
        </p:txBody>
      </p:sp>
      <p:sp>
        <p:nvSpPr>
          <p:cNvPr id="17" name="文本框 16"/>
          <p:cNvSpPr txBox="1"/>
          <p:nvPr/>
        </p:nvSpPr>
        <p:spPr>
          <a:xfrm>
            <a:off x="4314190" y="1446530"/>
            <a:ext cx="3862705" cy="321945"/>
          </a:xfrm>
          <a:prstGeom prst="rect">
            <a:avLst/>
          </a:prstGeom>
          <a:noFill/>
        </p:spPr>
        <p:txBody>
          <a:bodyPr wrap="square" rtlCol="0">
            <a:spAutoFit/>
            <a:scene3d>
              <a:camera prst="orthographicFront"/>
              <a:lightRig rig="threePt" dir="t"/>
            </a:scene3d>
          </a:bodyPr>
          <a:p>
            <a:r>
              <a:rPr lang="zh-CN" altLang="en-US" sz="1500">
                <a:solidFill>
                  <a:schemeClr val="tx1">
                    <a:lumMod val="85000"/>
                    <a:lumOff val="15000"/>
                  </a:schemeClr>
                </a:solidFill>
                <a:effectLst>
                  <a:outerShdw blurRad="38100" dist="25400" dir="5400000" algn="ctr" rotWithShape="0">
                    <a:srgbClr val="6E747A">
                      <a:alpha val="43000"/>
                      <a:alpha val="43000"/>
                    </a:srgbClr>
                  </a:outerShdw>
                </a:effectLst>
                <a:latin typeface="微软雅黑" panose="020B0503020204020204" charset="-122"/>
                <a:ea typeface="微软雅黑" panose="020B0503020204020204" charset="-122"/>
              </a:rPr>
              <a:t>成本驱动</a:t>
            </a:r>
            <a:r>
              <a:rPr lang="zh-CN" altLang="en-US" sz="1500">
                <a:solidFill>
                  <a:schemeClr val="accent1"/>
                </a:solidFill>
                <a:effectLst>
                  <a:outerShdw blurRad="38100" dist="25400" dir="5400000" algn="ctr" rotWithShape="0">
                    <a:srgbClr val="6E747A">
                      <a:alpha val="43000"/>
                      <a:alpha val="43000"/>
                    </a:srgbClr>
                  </a:outerShdw>
                </a:effectLst>
                <a:latin typeface="微软雅黑" panose="020B0503020204020204" charset="-122"/>
                <a:ea typeface="微软雅黑" panose="020B0503020204020204" charset="-122"/>
              </a:rPr>
              <a:t> </a:t>
            </a:r>
            <a:r>
              <a:rPr lang="zh-CN" altLang="en-US" sz="1500">
                <a:solidFill>
                  <a:srgbClr val="FFC000"/>
                </a:solidFill>
                <a:effectLst>
                  <a:outerShdw blurRad="38100" dist="25400" dir="5400000" algn="ctr" rotWithShape="0">
                    <a:srgbClr val="6E747A">
                      <a:alpha val="43000"/>
                      <a:alpha val="43000"/>
                    </a:srgbClr>
                  </a:outerShdw>
                </a:effectLst>
                <a:latin typeface="微软雅黑" panose="020B0503020204020204" charset="-122"/>
                <a:ea typeface="微软雅黑" panose="020B0503020204020204" charset="-122"/>
              </a:rPr>
              <a:t>→</a:t>
            </a:r>
            <a:r>
              <a:rPr lang="en-US" altLang="zh-CN" sz="1500">
                <a:solidFill>
                  <a:srgbClr val="FFC000"/>
                </a:solidFill>
                <a:effectLst>
                  <a:outerShdw blurRad="38100" dist="25400" dir="5400000" algn="ctr" rotWithShape="0">
                    <a:srgbClr val="6E747A">
                      <a:alpha val="43000"/>
                      <a:alpha val="43000"/>
                    </a:srgbClr>
                  </a:outerShdw>
                </a:effectLst>
                <a:latin typeface="微软雅黑" panose="020B0503020204020204" charset="-122"/>
                <a:ea typeface="微软雅黑" panose="020B0503020204020204" charset="-122"/>
              </a:rPr>
              <a:t> </a:t>
            </a:r>
            <a:r>
              <a:rPr lang="zh-CN" altLang="en-US" sz="1500">
                <a:solidFill>
                  <a:schemeClr val="tx1">
                    <a:lumMod val="85000"/>
                    <a:lumOff val="15000"/>
                  </a:schemeClr>
                </a:solidFill>
                <a:effectLst>
                  <a:outerShdw blurRad="38100" dist="25400" dir="5400000" algn="ctr" rotWithShape="0">
                    <a:srgbClr val="6E747A">
                      <a:alpha val="43000"/>
                      <a:alpha val="43000"/>
                    </a:srgbClr>
                  </a:outerShdw>
                </a:effectLst>
                <a:latin typeface="微软雅黑" panose="020B0503020204020204" charset="-122"/>
                <a:ea typeface="微软雅黑" panose="020B0503020204020204" charset="-122"/>
              </a:rPr>
              <a:t>技术驱动 </a:t>
            </a:r>
            <a:r>
              <a:rPr lang="zh-CN" altLang="en-US" sz="1500">
                <a:solidFill>
                  <a:srgbClr val="FFC000"/>
                </a:solidFill>
                <a:effectLst>
                  <a:outerShdw blurRad="38100" dist="25400" dir="5400000" algn="ctr" rotWithShape="0">
                    <a:srgbClr val="6E747A">
                      <a:alpha val="43000"/>
                      <a:alpha val="43000"/>
                    </a:srgbClr>
                  </a:outerShdw>
                </a:effectLst>
                <a:latin typeface="微软雅黑" panose="020B0503020204020204" charset="-122"/>
                <a:ea typeface="微软雅黑" panose="020B0503020204020204" charset="-122"/>
              </a:rPr>
              <a:t>→ </a:t>
            </a:r>
            <a:r>
              <a:rPr lang="zh-CN" altLang="en-US" sz="1500">
                <a:solidFill>
                  <a:schemeClr val="tx1">
                    <a:lumMod val="85000"/>
                    <a:lumOff val="15000"/>
                  </a:schemeClr>
                </a:solidFill>
                <a:effectLst>
                  <a:outerShdw blurRad="38100" dist="25400" dir="5400000" algn="ctr" rotWithShape="0">
                    <a:srgbClr val="6E747A">
                      <a:alpha val="43000"/>
                      <a:alpha val="43000"/>
                    </a:srgbClr>
                  </a:outerShdw>
                </a:effectLst>
                <a:latin typeface="微软雅黑" panose="020B0503020204020204" charset="-122"/>
                <a:ea typeface="微软雅黑" panose="020B0503020204020204" charset="-122"/>
              </a:rPr>
              <a:t>全球交付驱动</a:t>
            </a:r>
            <a:endParaRPr lang="zh-CN" altLang="en-US" sz="1500">
              <a:solidFill>
                <a:schemeClr val="tx1">
                  <a:lumMod val="85000"/>
                  <a:lumOff val="15000"/>
                </a:schemeClr>
              </a:solidFill>
              <a:effectLst>
                <a:outerShdw blurRad="38100" dist="25400" dir="5400000" algn="ctr" rotWithShape="0">
                  <a:srgbClr val="6E747A">
                    <a:alpha val="43000"/>
                    <a:alpha val="43000"/>
                  </a:srgbClr>
                </a:outerShdw>
              </a:effectLst>
              <a:latin typeface="微软雅黑" panose="020B0503020204020204" charset="-122"/>
              <a:ea typeface="微软雅黑" panose="020B0503020204020204" charset="-122"/>
            </a:endParaRPr>
          </a:p>
        </p:txBody>
      </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5"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6"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7" cstate="print"/>
            <a:srcRect/>
            <a:stretch>
              <a:fillRect/>
            </a:stretch>
          </p:blipFill>
          <p:spPr bwMode="auto">
            <a:xfrm flipV="1">
              <a:off x="11064" y="941"/>
              <a:ext cx="7751" cy="120"/>
            </a:xfrm>
            <a:prstGeom prst="rect">
              <a:avLst/>
            </a:prstGeom>
            <a:noFill/>
          </p:spPr>
        </p:pic>
      </p:grpSp>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8477250" cy="1076325"/>
            <a:chOff x="1128" y="719"/>
            <a:chExt cx="13350" cy="1695"/>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402" cy="1695"/>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上游核心机会总结</a:t>
              </a:r>
              <a:r>
                <a:rPr lang="en-US" altLang="zh-CN"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国产替代与创新服务驱动产业升级</a:t>
              </a:r>
              <a:endParaRPr lang="zh-CN" altLang="en-US"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4" name="矩形 3"/>
          <p:cNvSpPr/>
          <p:nvPr/>
        </p:nvSpPr>
        <p:spPr>
          <a:xfrm>
            <a:off x="0" y="1250315"/>
            <a:ext cx="12192000" cy="68707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 name="文本框 5"/>
          <p:cNvSpPr txBox="1"/>
          <p:nvPr/>
        </p:nvSpPr>
        <p:spPr>
          <a:xfrm>
            <a:off x="664845" y="1304925"/>
            <a:ext cx="11059160" cy="731520"/>
          </a:xfrm>
          <a:prstGeom prst="rect">
            <a:avLst/>
          </a:prstGeom>
          <a:noFill/>
        </p:spPr>
        <p:txBody>
          <a:bodyPr wrap="square" rtlCol="0">
            <a:noAutofit/>
          </a:bodyPr>
          <a:p>
            <a:pPr algn="just">
              <a:lnSpc>
                <a:spcPct val="100000"/>
              </a:lnSpc>
            </a:pPr>
            <a:r>
              <a:rPr lang="zh-CN" altLang="en-US" sz="1600">
                <a:solidFill>
                  <a:schemeClr val="bg1"/>
                </a:solidFill>
                <a:latin typeface="微软雅黑" panose="020B0503020204020204" charset="-122"/>
                <a:ea typeface="微软雅黑" panose="020B0503020204020204" charset="-122"/>
                <a:cs typeface="微软雅黑" panose="020B0503020204020204" charset="-122"/>
              </a:rPr>
              <a:t>上游机会主要集中在</a:t>
            </a:r>
            <a:r>
              <a:rPr lang="zh-CN" altLang="en-US" sz="1600" b="1">
                <a:solidFill>
                  <a:schemeClr val="bg1"/>
                </a:solidFill>
                <a:latin typeface="微软雅黑" panose="020B0503020204020204" charset="-122"/>
                <a:ea typeface="微软雅黑" panose="020B0503020204020204" charset="-122"/>
                <a:cs typeface="微软雅黑" panose="020B0503020204020204" charset="-122"/>
              </a:rPr>
              <a:t>“国产替代+研发服务+技术平台”</a:t>
            </a:r>
            <a:r>
              <a:rPr lang="zh-CN" altLang="en-US" sz="1600">
                <a:solidFill>
                  <a:schemeClr val="bg1"/>
                </a:solidFill>
                <a:latin typeface="微软雅黑" panose="020B0503020204020204" charset="-122"/>
                <a:ea typeface="微软雅黑" panose="020B0503020204020204" charset="-122"/>
                <a:cs typeface="微软雅黑" panose="020B0503020204020204" charset="-122"/>
              </a:rPr>
              <a:t>三条主线，其共同特点是技术壁垒高、产业带动能力强、与中游创新药和高端医疗器械协同效应明显。</a:t>
            </a:r>
            <a:endParaRPr lang="zh-CN" altLang="en-US" sz="16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 name="矩形: 圆角 2"/>
          <p:cNvSpPr/>
          <p:nvPr/>
        </p:nvSpPr>
        <p:spPr>
          <a:xfrm rot="2700000">
            <a:off x="4894018" y="2723752"/>
            <a:ext cx="2320143" cy="2320143"/>
          </a:xfrm>
          <a:prstGeom prst="ellipse">
            <a:avLst/>
          </a:prstGeom>
          <a:noFill/>
          <a:ln w="1016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4953602" y="2376065"/>
            <a:ext cx="802674" cy="842651"/>
          </a:xfrm>
          <a:prstGeom prst="ellipse">
            <a:avLst/>
          </a:prstGeom>
          <a:solidFill>
            <a:srgbClr val="007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cs typeface="+mn-ea"/>
              <a:sym typeface="+mn-lt"/>
            </a:endParaRPr>
          </a:p>
        </p:txBody>
      </p:sp>
      <p:sp>
        <p:nvSpPr>
          <p:cNvPr id="8" name="椭圆 7"/>
          <p:cNvSpPr/>
          <p:nvPr/>
        </p:nvSpPr>
        <p:spPr>
          <a:xfrm>
            <a:off x="5698313" y="4656997"/>
            <a:ext cx="802674" cy="842651"/>
          </a:xfrm>
          <a:prstGeom prst="ellipse">
            <a:avLst/>
          </a:prstGeom>
          <a:solidFill>
            <a:srgbClr val="007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cs typeface="+mn-ea"/>
              <a:sym typeface="+mn-lt"/>
            </a:endParaRPr>
          </a:p>
        </p:txBody>
      </p:sp>
      <p:sp>
        <p:nvSpPr>
          <p:cNvPr id="11" name="椭圆 10"/>
          <p:cNvSpPr/>
          <p:nvPr/>
        </p:nvSpPr>
        <p:spPr>
          <a:xfrm>
            <a:off x="6325058" y="2376065"/>
            <a:ext cx="802674" cy="842651"/>
          </a:xfrm>
          <a:prstGeom prst="ellipse">
            <a:avLst/>
          </a:prstGeom>
          <a:solidFill>
            <a:srgbClr val="007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cs typeface="+mn-ea"/>
              <a:sym typeface="+mn-lt"/>
            </a:endParaRPr>
          </a:p>
        </p:txBody>
      </p:sp>
      <p:sp>
        <p:nvSpPr>
          <p:cNvPr id="14" name="椭圆 13"/>
          <p:cNvSpPr/>
          <p:nvPr/>
        </p:nvSpPr>
        <p:spPr>
          <a:xfrm>
            <a:off x="4573237" y="3690527"/>
            <a:ext cx="802674" cy="842651"/>
          </a:xfrm>
          <a:prstGeom prst="ellipse">
            <a:avLst/>
          </a:prstGeom>
          <a:solidFill>
            <a:srgbClr val="007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cs typeface="+mn-ea"/>
              <a:sym typeface="+mn-lt"/>
            </a:endParaRPr>
          </a:p>
        </p:txBody>
      </p:sp>
      <p:sp>
        <p:nvSpPr>
          <p:cNvPr id="29" name="文本框 28"/>
          <p:cNvSpPr txBox="1"/>
          <p:nvPr/>
        </p:nvSpPr>
        <p:spPr>
          <a:xfrm>
            <a:off x="1551646" y="2054771"/>
            <a:ext cx="1935480" cy="445135"/>
          </a:xfrm>
          <a:prstGeom prst="rect">
            <a:avLst/>
          </a:prstGeom>
          <a:noFill/>
        </p:spPr>
        <p:txBody>
          <a:bodyPr wrap="none" rtlCol="0">
            <a:spAutoFit/>
          </a:bodyPr>
          <a:lstStyle/>
          <a:p>
            <a:pPr algn="l"/>
            <a:r>
              <a:rPr lang="zh-CN" altLang="en-US" sz="2300" dirty="0">
                <a:solidFill>
                  <a:srgbClr val="007BC5"/>
                </a:solidFill>
                <a:latin typeface="微软雅黑" panose="020B0503020204020204" charset="-122"/>
                <a:ea typeface="微软雅黑" panose="020B0503020204020204" charset="-122"/>
                <a:cs typeface="+mn-ea"/>
                <a:sym typeface="+mn-lt"/>
              </a:rPr>
              <a:t>高端科研仪器</a:t>
            </a:r>
            <a:endParaRPr lang="zh-CN" altLang="en-US" sz="2300" dirty="0">
              <a:solidFill>
                <a:srgbClr val="007BC5"/>
              </a:solidFill>
              <a:latin typeface="微软雅黑" panose="020B0503020204020204" charset="-122"/>
              <a:ea typeface="微软雅黑" panose="020B0503020204020204" charset="-122"/>
              <a:cs typeface="+mn-ea"/>
              <a:sym typeface="+mn-lt"/>
            </a:endParaRPr>
          </a:p>
        </p:txBody>
      </p:sp>
      <p:sp>
        <p:nvSpPr>
          <p:cNvPr id="30" name="文本框 29"/>
          <p:cNvSpPr txBox="1"/>
          <p:nvPr/>
        </p:nvSpPr>
        <p:spPr>
          <a:xfrm>
            <a:off x="466090" y="2422525"/>
            <a:ext cx="3917950" cy="1291590"/>
          </a:xfrm>
          <a:prstGeom prst="rect">
            <a:avLst/>
          </a:prstGeom>
          <a:noFill/>
        </p:spPr>
        <p:txBody>
          <a:bodyPr wrap="square" rtlCol="0">
            <a:spAutoFit/>
          </a:bodyPr>
          <a:lstStyle/>
          <a:p>
            <a:pPr algn="l">
              <a:lnSpc>
                <a:spcPct val="100000"/>
              </a:lnSpc>
            </a:pPr>
            <a:r>
              <a:rPr lang="zh-CN" altLang="en-US" sz="1300" b="1" dirty="0">
                <a:solidFill>
                  <a:srgbClr val="0070C0"/>
                </a:solidFill>
                <a:latin typeface="微软雅黑" panose="020B0503020204020204" charset="-122"/>
                <a:ea typeface="微软雅黑" panose="020B0503020204020204" charset="-122"/>
                <a:cs typeface="+mn-ea"/>
                <a:sym typeface="+mn-lt"/>
              </a:rPr>
              <a:t>核心逻辑</a:t>
            </a:r>
            <a:r>
              <a:rPr lang="en-US" altLang="zh-CN" sz="1300" b="1" dirty="0">
                <a:solidFill>
                  <a:srgbClr val="0070C0"/>
                </a:solidFill>
                <a:latin typeface="微软雅黑" panose="020B0503020204020204" charset="-122"/>
                <a:ea typeface="微软雅黑" panose="020B0503020204020204" charset="-122"/>
                <a:cs typeface="+mn-ea"/>
                <a:sym typeface="+mn-lt"/>
              </a:rPr>
              <a:t>：</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精准医疗、细胞治疗和AI医疗快速发展，高端检测设备需求持续增长。</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r>
              <a:rPr lang="zh-CN" altLang="en-US" sz="130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市场特点</a:t>
            </a:r>
            <a:r>
              <a:rPr lang="en-US" altLang="zh-CN" sz="130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国产替代空间大</a:t>
            </a:r>
            <a:r>
              <a:rPr lang="en-US" altLang="zh-CN"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高端仪器进口依赖较高</a:t>
            </a:r>
            <a:r>
              <a:rPr lang="en-US" altLang="zh-CN"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技术壁垒突出</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r>
              <a:rPr lang="zh-CN" altLang="en-US" sz="1300" b="1" dirty="0">
                <a:solidFill>
                  <a:srgbClr val="92D050"/>
                </a:solidFill>
                <a:latin typeface="微软雅黑" panose="020B0503020204020204" charset="-122"/>
                <a:ea typeface="微软雅黑" panose="020B0503020204020204" charset="-122"/>
                <a:cs typeface="+mn-ea"/>
                <a:sym typeface="+mn-lt"/>
              </a:rPr>
              <a:t>招商布局：</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测序仪</a:t>
            </a:r>
            <a:r>
              <a:rPr lang="en-US" altLang="zh-CN"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流式细胞仪</a:t>
            </a:r>
            <a:r>
              <a:rPr lang="en-US" altLang="zh-CN"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高端质谱</a:t>
            </a:r>
            <a:r>
              <a:rPr lang="en-US" altLang="zh-CN"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医学检测平台</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39" name="太阳形 44"/>
          <p:cNvSpPr>
            <a:spLocks noChangeArrowheads="1"/>
          </p:cNvSpPr>
          <p:nvPr/>
        </p:nvSpPr>
        <p:spPr bwMode="auto">
          <a:xfrm>
            <a:off x="4725652" y="3878075"/>
            <a:ext cx="486279" cy="432311"/>
          </a:xfrm>
          <a:custGeom>
            <a:avLst/>
            <a:gdLst>
              <a:gd name="T0" fmla="*/ 7471 w 12257"/>
              <a:gd name="T1" fmla="*/ 638 h 10897"/>
              <a:gd name="T2" fmla="*/ 7184 w 12257"/>
              <a:gd name="T3" fmla="*/ 742 h 10897"/>
              <a:gd name="T4" fmla="*/ 6561 w 12257"/>
              <a:gd name="T5" fmla="*/ 392 h 10897"/>
              <a:gd name="T6" fmla="*/ 5826 w 12257"/>
              <a:gd name="T7" fmla="*/ 392 h 10897"/>
              <a:gd name="T8" fmla="*/ 5075 w 12257"/>
              <a:gd name="T9" fmla="*/ 742 h 10897"/>
              <a:gd name="T10" fmla="*/ 4787 w 12257"/>
              <a:gd name="T11" fmla="*/ 638 h 10897"/>
              <a:gd name="T12" fmla="*/ 1434 w 12257"/>
              <a:gd name="T13" fmla="*/ 10770 h 10897"/>
              <a:gd name="T14" fmla="*/ 1676 w 12257"/>
              <a:gd name="T15" fmla="*/ 10888 h 10897"/>
              <a:gd name="T16" fmla="*/ 6129 w 12257"/>
              <a:gd name="T17" fmla="*/ 6724 h 10897"/>
              <a:gd name="T18" fmla="*/ 10581 w 12257"/>
              <a:gd name="T19" fmla="*/ 10888 h 10897"/>
              <a:gd name="T20" fmla="*/ 10824 w 12257"/>
              <a:gd name="T21" fmla="*/ 10770 h 10897"/>
              <a:gd name="T22" fmla="*/ 5445 w 12257"/>
              <a:gd name="T23" fmla="*/ 7553 h 10897"/>
              <a:gd name="T24" fmla="*/ 2398 w 12257"/>
              <a:gd name="T25" fmla="*/ 3540 h 10897"/>
              <a:gd name="T26" fmla="*/ 5592 w 12257"/>
              <a:gd name="T27" fmla="*/ 3690 h 10897"/>
              <a:gd name="T28" fmla="*/ 5230 w 12257"/>
              <a:gd name="T29" fmla="*/ 4621 h 10897"/>
              <a:gd name="T30" fmla="*/ 3671 w 12257"/>
              <a:gd name="T31" fmla="*/ 4286 h 10897"/>
              <a:gd name="T32" fmla="*/ 3325 w 12257"/>
              <a:gd name="T33" fmla="*/ 4517 h 10897"/>
              <a:gd name="T34" fmla="*/ 5021 w 12257"/>
              <a:gd name="T35" fmla="*/ 5085 h 10897"/>
              <a:gd name="T36" fmla="*/ 2155 w 12257"/>
              <a:gd name="T37" fmla="*/ 6142 h 10897"/>
              <a:gd name="T38" fmla="*/ 2273 w 12257"/>
              <a:gd name="T39" fmla="*/ 6537 h 10897"/>
              <a:gd name="T40" fmla="*/ 4325 w 12257"/>
              <a:gd name="T41" fmla="*/ 6301 h 10897"/>
              <a:gd name="T42" fmla="*/ 1828 w 12257"/>
              <a:gd name="T43" fmla="*/ 8366 h 10897"/>
              <a:gd name="T44" fmla="*/ 2067 w 12257"/>
              <a:gd name="T45" fmla="*/ 8538 h 10897"/>
              <a:gd name="T46" fmla="*/ 4817 w 12257"/>
              <a:gd name="T47" fmla="*/ 6344 h 10897"/>
              <a:gd name="T48" fmla="*/ 5010 w 12257"/>
              <a:gd name="T49" fmla="*/ 5998 h 10897"/>
              <a:gd name="T50" fmla="*/ 5445 w 12257"/>
              <a:gd name="T51" fmla="*/ 7553 h 10897"/>
              <a:gd name="T52" fmla="*/ 6812 w 12257"/>
              <a:gd name="T53" fmla="*/ 7553 h 10897"/>
              <a:gd name="T54" fmla="*/ 7482 w 12257"/>
              <a:gd name="T55" fmla="*/ 5568 h 10897"/>
              <a:gd name="T56" fmla="*/ 8316 w 12257"/>
              <a:gd name="T57" fmla="*/ 8194 h 10897"/>
              <a:gd name="T58" fmla="*/ 8513 w 12257"/>
              <a:gd name="T59" fmla="*/ 7919 h 10897"/>
              <a:gd name="T60" fmla="*/ 9810 w 12257"/>
              <a:gd name="T61" fmla="*/ 7513 h 10897"/>
              <a:gd name="T62" fmla="*/ 10088 w 12257"/>
              <a:gd name="T63" fmla="*/ 7430 h 10897"/>
              <a:gd name="T64" fmla="*/ 8505 w 12257"/>
              <a:gd name="T65" fmla="*/ 6016 h 10897"/>
              <a:gd name="T66" fmla="*/ 10838 w 12257"/>
              <a:gd name="T67" fmla="*/ 6003 h 10897"/>
              <a:gd name="T68" fmla="*/ 8180 w 12257"/>
              <a:gd name="T69" fmla="*/ 5699 h 10897"/>
              <a:gd name="T70" fmla="*/ 9191 w 12257"/>
              <a:gd name="T71" fmla="*/ 4849 h 10897"/>
              <a:gd name="T72" fmla="*/ 9472 w 12257"/>
              <a:gd name="T73" fmla="*/ 4780 h 10897"/>
              <a:gd name="T74" fmla="*/ 7142 w 12257"/>
              <a:gd name="T75" fmla="*/ 4275 h 10897"/>
              <a:gd name="T76" fmla="*/ 6718 w 12257"/>
              <a:gd name="T77" fmla="*/ 3470 h 10897"/>
              <a:gd name="T78" fmla="*/ 9852 w 12257"/>
              <a:gd name="T79" fmla="*/ 3528 h 10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57" h="10897">
                <a:moveTo>
                  <a:pt x="10180" y="3271"/>
                </a:moveTo>
                <a:cubicBezTo>
                  <a:pt x="9014" y="1575"/>
                  <a:pt x="7534" y="676"/>
                  <a:pt x="7471" y="638"/>
                </a:cubicBezTo>
                <a:cubicBezTo>
                  <a:pt x="7421" y="608"/>
                  <a:pt x="7360" y="602"/>
                  <a:pt x="7306" y="622"/>
                </a:cubicBezTo>
                <a:cubicBezTo>
                  <a:pt x="7251" y="642"/>
                  <a:pt x="7207" y="686"/>
                  <a:pt x="7184" y="742"/>
                </a:cubicBezTo>
                <a:cubicBezTo>
                  <a:pt x="6936" y="1358"/>
                  <a:pt x="6729" y="1940"/>
                  <a:pt x="6561" y="2490"/>
                </a:cubicBezTo>
                <a:lnTo>
                  <a:pt x="6561" y="392"/>
                </a:lnTo>
                <a:cubicBezTo>
                  <a:pt x="6561" y="176"/>
                  <a:pt x="6396" y="0"/>
                  <a:pt x="6194" y="0"/>
                </a:cubicBezTo>
                <a:cubicBezTo>
                  <a:pt x="5991" y="0"/>
                  <a:pt x="5826" y="176"/>
                  <a:pt x="5826" y="392"/>
                </a:cubicBezTo>
                <a:lnTo>
                  <a:pt x="5826" y="2935"/>
                </a:lnTo>
                <a:cubicBezTo>
                  <a:pt x="5640" y="2256"/>
                  <a:pt x="5390" y="1528"/>
                  <a:pt x="5075" y="742"/>
                </a:cubicBezTo>
                <a:cubicBezTo>
                  <a:pt x="5052" y="686"/>
                  <a:pt x="5007" y="641"/>
                  <a:pt x="4952" y="622"/>
                </a:cubicBezTo>
                <a:cubicBezTo>
                  <a:pt x="4897" y="602"/>
                  <a:pt x="4837" y="608"/>
                  <a:pt x="4787" y="638"/>
                </a:cubicBezTo>
                <a:cubicBezTo>
                  <a:pt x="4725" y="676"/>
                  <a:pt x="3245" y="1575"/>
                  <a:pt x="2079" y="3271"/>
                </a:cubicBezTo>
                <a:cubicBezTo>
                  <a:pt x="992" y="4848"/>
                  <a:pt x="0" y="7431"/>
                  <a:pt x="1434" y="10770"/>
                </a:cubicBezTo>
                <a:cubicBezTo>
                  <a:pt x="1467" y="10848"/>
                  <a:pt x="1541" y="10897"/>
                  <a:pt x="1619" y="10897"/>
                </a:cubicBezTo>
                <a:cubicBezTo>
                  <a:pt x="1637" y="10897"/>
                  <a:pt x="1657" y="10895"/>
                  <a:pt x="1676" y="10888"/>
                </a:cubicBezTo>
                <a:cubicBezTo>
                  <a:pt x="3825" y="10212"/>
                  <a:pt x="5177" y="9181"/>
                  <a:pt x="5814" y="7738"/>
                </a:cubicBezTo>
                <a:cubicBezTo>
                  <a:pt x="5954" y="7421"/>
                  <a:pt x="6059" y="7083"/>
                  <a:pt x="6129" y="6724"/>
                </a:cubicBezTo>
                <a:cubicBezTo>
                  <a:pt x="6199" y="7083"/>
                  <a:pt x="6304" y="7421"/>
                  <a:pt x="6444" y="7738"/>
                </a:cubicBezTo>
                <a:cubicBezTo>
                  <a:pt x="7079" y="9181"/>
                  <a:pt x="8432" y="10211"/>
                  <a:pt x="10581" y="10888"/>
                </a:cubicBezTo>
                <a:cubicBezTo>
                  <a:pt x="10600" y="10895"/>
                  <a:pt x="10620" y="10897"/>
                  <a:pt x="10639" y="10897"/>
                </a:cubicBezTo>
                <a:cubicBezTo>
                  <a:pt x="10716" y="10897"/>
                  <a:pt x="10790" y="10850"/>
                  <a:pt x="10824" y="10770"/>
                </a:cubicBezTo>
                <a:cubicBezTo>
                  <a:pt x="12257" y="7431"/>
                  <a:pt x="11265" y="4848"/>
                  <a:pt x="10180" y="3271"/>
                </a:cubicBezTo>
                <a:close/>
                <a:moveTo>
                  <a:pt x="5445" y="7553"/>
                </a:moveTo>
                <a:cubicBezTo>
                  <a:pt x="4879" y="8840"/>
                  <a:pt x="3664" y="9777"/>
                  <a:pt x="1732" y="10415"/>
                </a:cubicBezTo>
                <a:cubicBezTo>
                  <a:pt x="732" y="7958"/>
                  <a:pt x="956" y="5646"/>
                  <a:pt x="2398" y="3540"/>
                </a:cubicBezTo>
                <a:cubicBezTo>
                  <a:pt x="3270" y="2267"/>
                  <a:pt x="4353" y="1447"/>
                  <a:pt x="4791" y="1146"/>
                </a:cubicBezTo>
                <a:cubicBezTo>
                  <a:pt x="5155" y="2077"/>
                  <a:pt x="5421" y="2921"/>
                  <a:pt x="5592" y="3690"/>
                </a:cubicBezTo>
                <a:cubicBezTo>
                  <a:pt x="5574" y="3712"/>
                  <a:pt x="5559" y="3738"/>
                  <a:pt x="5550" y="3768"/>
                </a:cubicBezTo>
                <a:cubicBezTo>
                  <a:pt x="5546" y="3780"/>
                  <a:pt x="5441" y="4127"/>
                  <a:pt x="5230" y="4621"/>
                </a:cubicBezTo>
                <a:cubicBezTo>
                  <a:pt x="5212" y="4620"/>
                  <a:pt x="5194" y="4620"/>
                  <a:pt x="5176" y="4623"/>
                </a:cubicBezTo>
                <a:cubicBezTo>
                  <a:pt x="4850" y="4688"/>
                  <a:pt x="3945" y="4753"/>
                  <a:pt x="3671" y="4286"/>
                </a:cubicBezTo>
                <a:cubicBezTo>
                  <a:pt x="3611" y="4183"/>
                  <a:pt x="3485" y="4152"/>
                  <a:pt x="3390" y="4217"/>
                </a:cubicBezTo>
                <a:cubicBezTo>
                  <a:pt x="3293" y="4281"/>
                  <a:pt x="3265" y="4416"/>
                  <a:pt x="3325" y="4517"/>
                </a:cubicBezTo>
                <a:cubicBezTo>
                  <a:pt x="3608" y="5002"/>
                  <a:pt x="4216" y="5103"/>
                  <a:pt x="4675" y="5103"/>
                </a:cubicBezTo>
                <a:cubicBezTo>
                  <a:pt x="4806" y="5103"/>
                  <a:pt x="4925" y="5095"/>
                  <a:pt x="5021" y="5085"/>
                </a:cubicBezTo>
                <a:cubicBezTo>
                  <a:pt x="4891" y="5355"/>
                  <a:pt x="4737" y="5646"/>
                  <a:pt x="4560" y="5937"/>
                </a:cubicBezTo>
                <a:cubicBezTo>
                  <a:pt x="3310" y="5282"/>
                  <a:pt x="2203" y="6104"/>
                  <a:pt x="2155" y="6142"/>
                </a:cubicBezTo>
                <a:cubicBezTo>
                  <a:pt x="2063" y="6212"/>
                  <a:pt x="2042" y="6348"/>
                  <a:pt x="2107" y="6446"/>
                </a:cubicBezTo>
                <a:cubicBezTo>
                  <a:pt x="2147" y="6506"/>
                  <a:pt x="2210" y="6537"/>
                  <a:pt x="2273" y="6537"/>
                </a:cubicBezTo>
                <a:cubicBezTo>
                  <a:pt x="2315" y="6537"/>
                  <a:pt x="2356" y="6523"/>
                  <a:pt x="2392" y="6497"/>
                </a:cubicBezTo>
                <a:cubicBezTo>
                  <a:pt x="2402" y="6489"/>
                  <a:pt x="3310" y="5813"/>
                  <a:pt x="4325" y="6301"/>
                </a:cubicBezTo>
                <a:cubicBezTo>
                  <a:pt x="3751" y="7137"/>
                  <a:pt x="2975" y="7907"/>
                  <a:pt x="1990" y="8111"/>
                </a:cubicBezTo>
                <a:cubicBezTo>
                  <a:pt x="1878" y="8133"/>
                  <a:pt x="1806" y="8248"/>
                  <a:pt x="1828" y="8366"/>
                </a:cubicBezTo>
                <a:cubicBezTo>
                  <a:pt x="1847" y="8469"/>
                  <a:pt x="1932" y="8542"/>
                  <a:pt x="2028" y="8542"/>
                </a:cubicBezTo>
                <a:cubicBezTo>
                  <a:pt x="2041" y="8542"/>
                  <a:pt x="2055" y="8541"/>
                  <a:pt x="2067" y="8538"/>
                </a:cubicBezTo>
                <a:cubicBezTo>
                  <a:pt x="3050" y="8336"/>
                  <a:pt x="3970" y="7603"/>
                  <a:pt x="4751" y="6416"/>
                </a:cubicBezTo>
                <a:cubicBezTo>
                  <a:pt x="4777" y="6398"/>
                  <a:pt x="4800" y="6374"/>
                  <a:pt x="4817" y="6344"/>
                </a:cubicBezTo>
                <a:cubicBezTo>
                  <a:pt x="4830" y="6323"/>
                  <a:pt x="4836" y="6301"/>
                  <a:pt x="4841" y="6277"/>
                </a:cubicBezTo>
                <a:cubicBezTo>
                  <a:pt x="4898" y="6187"/>
                  <a:pt x="4955" y="6093"/>
                  <a:pt x="5010" y="5998"/>
                </a:cubicBezTo>
                <a:cubicBezTo>
                  <a:pt x="5345" y="5419"/>
                  <a:pt x="5586" y="4864"/>
                  <a:pt x="5738" y="4471"/>
                </a:cubicBezTo>
                <a:cubicBezTo>
                  <a:pt x="5917" y="5696"/>
                  <a:pt x="5818" y="6706"/>
                  <a:pt x="5445" y="7553"/>
                </a:cubicBezTo>
                <a:close/>
                <a:moveTo>
                  <a:pt x="10525" y="10415"/>
                </a:moveTo>
                <a:cubicBezTo>
                  <a:pt x="8595" y="9776"/>
                  <a:pt x="7378" y="8838"/>
                  <a:pt x="6812" y="7553"/>
                </a:cubicBezTo>
                <a:cubicBezTo>
                  <a:pt x="6410" y="6641"/>
                  <a:pt x="6326" y="5537"/>
                  <a:pt x="6566" y="4181"/>
                </a:cubicBezTo>
                <a:cubicBezTo>
                  <a:pt x="6755" y="4566"/>
                  <a:pt x="7045" y="5048"/>
                  <a:pt x="7482" y="5568"/>
                </a:cubicBezTo>
                <a:lnTo>
                  <a:pt x="8120" y="8034"/>
                </a:lnTo>
                <a:cubicBezTo>
                  <a:pt x="8145" y="8131"/>
                  <a:pt x="8227" y="8194"/>
                  <a:pt x="8316" y="8194"/>
                </a:cubicBezTo>
                <a:cubicBezTo>
                  <a:pt x="8334" y="8194"/>
                  <a:pt x="8352" y="8192"/>
                  <a:pt x="8371" y="8187"/>
                </a:cubicBezTo>
                <a:cubicBezTo>
                  <a:pt x="8480" y="8154"/>
                  <a:pt x="8543" y="8034"/>
                  <a:pt x="8513" y="7919"/>
                </a:cubicBezTo>
                <a:lnTo>
                  <a:pt x="8067" y="6192"/>
                </a:lnTo>
                <a:cubicBezTo>
                  <a:pt x="8527" y="6636"/>
                  <a:pt x="9098" y="7087"/>
                  <a:pt x="9810" y="7513"/>
                </a:cubicBezTo>
                <a:cubicBezTo>
                  <a:pt x="9841" y="7532"/>
                  <a:pt x="9876" y="7541"/>
                  <a:pt x="9910" y="7541"/>
                </a:cubicBezTo>
                <a:cubicBezTo>
                  <a:pt x="9981" y="7541"/>
                  <a:pt x="10051" y="7501"/>
                  <a:pt x="10088" y="7430"/>
                </a:cubicBezTo>
                <a:cubicBezTo>
                  <a:pt x="10143" y="7324"/>
                  <a:pt x="10108" y="7192"/>
                  <a:pt x="10011" y="7133"/>
                </a:cubicBezTo>
                <a:cubicBezTo>
                  <a:pt x="9411" y="6773"/>
                  <a:pt x="8915" y="6393"/>
                  <a:pt x="8505" y="6016"/>
                </a:cubicBezTo>
                <a:cubicBezTo>
                  <a:pt x="8828" y="5873"/>
                  <a:pt x="9508" y="5716"/>
                  <a:pt x="10576" y="6133"/>
                </a:cubicBezTo>
                <a:cubicBezTo>
                  <a:pt x="10682" y="6174"/>
                  <a:pt x="10800" y="6117"/>
                  <a:pt x="10838" y="6003"/>
                </a:cubicBezTo>
                <a:cubicBezTo>
                  <a:pt x="10877" y="5891"/>
                  <a:pt x="10822" y="5764"/>
                  <a:pt x="10717" y="5723"/>
                </a:cubicBezTo>
                <a:cubicBezTo>
                  <a:pt x="9347" y="5188"/>
                  <a:pt x="8505" y="5513"/>
                  <a:pt x="8180" y="5699"/>
                </a:cubicBezTo>
                <a:cubicBezTo>
                  <a:pt x="7833" y="5345"/>
                  <a:pt x="7561" y="4998"/>
                  <a:pt x="7348" y="4683"/>
                </a:cubicBezTo>
                <a:cubicBezTo>
                  <a:pt x="7816" y="4618"/>
                  <a:pt x="8757" y="4560"/>
                  <a:pt x="9191" y="4849"/>
                </a:cubicBezTo>
                <a:cubicBezTo>
                  <a:pt x="9225" y="4872"/>
                  <a:pt x="9262" y="4882"/>
                  <a:pt x="9298" y="4882"/>
                </a:cubicBezTo>
                <a:cubicBezTo>
                  <a:pt x="9366" y="4882"/>
                  <a:pt x="9433" y="4846"/>
                  <a:pt x="9472" y="4780"/>
                </a:cubicBezTo>
                <a:cubicBezTo>
                  <a:pt x="9532" y="4677"/>
                  <a:pt x="9503" y="4543"/>
                  <a:pt x="9407" y="4480"/>
                </a:cubicBezTo>
                <a:cubicBezTo>
                  <a:pt x="8696" y="4006"/>
                  <a:pt x="7205" y="4263"/>
                  <a:pt x="7142" y="4275"/>
                </a:cubicBezTo>
                <a:cubicBezTo>
                  <a:pt x="7128" y="4277"/>
                  <a:pt x="7115" y="4281"/>
                  <a:pt x="7102" y="4286"/>
                </a:cubicBezTo>
                <a:cubicBezTo>
                  <a:pt x="6906" y="3942"/>
                  <a:pt x="6786" y="3658"/>
                  <a:pt x="6718" y="3470"/>
                </a:cubicBezTo>
                <a:cubicBezTo>
                  <a:pt x="6890" y="2761"/>
                  <a:pt x="7140" y="1988"/>
                  <a:pt x="7468" y="1146"/>
                </a:cubicBezTo>
                <a:cubicBezTo>
                  <a:pt x="7903" y="1444"/>
                  <a:pt x="8981" y="2259"/>
                  <a:pt x="9852" y="3528"/>
                </a:cubicBezTo>
                <a:cubicBezTo>
                  <a:pt x="11301" y="5637"/>
                  <a:pt x="11527" y="7953"/>
                  <a:pt x="10525" y="10415"/>
                </a:cubicBezTo>
                <a:close/>
              </a:path>
            </a:pathLst>
          </a:custGeom>
          <a:solidFill>
            <a:schemeClr val="bg1"/>
          </a:solidFill>
          <a:ln w="25400">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endParaRPr lang="zh-CN" altLang="zh-CN" dirty="0">
              <a:solidFill>
                <a:srgbClr val="FFFFFF"/>
              </a:solidFill>
              <a:cs typeface="+mn-ea"/>
              <a:sym typeface="+mn-lt"/>
            </a:endParaRPr>
          </a:p>
        </p:txBody>
      </p:sp>
      <p:sp>
        <p:nvSpPr>
          <p:cNvPr id="40" name="太阳形 44"/>
          <p:cNvSpPr>
            <a:spLocks noChangeArrowheads="1"/>
          </p:cNvSpPr>
          <p:nvPr/>
        </p:nvSpPr>
        <p:spPr bwMode="auto">
          <a:xfrm>
            <a:off x="5882680" y="4885007"/>
            <a:ext cx="443345" cy="445828"/>
          </a:xfrm>
          <a:custGeom>
            <a:avLst/>
            <a:gdLst>
              <a:gd name="T0" fmla="*/ 11488 w 11904"/>
              <a:gd name="T1" fmla="*/ 3840 h 11968"/>
              <a:gd name="T2" fmla="*/ 11168 w 11904"/>
              <a:gd name="T3" fmla="*/ 3136 h 11968"/>
              <a:gd name="T4" fmla="*/ 10368 w 11904"/>
              <a:gd name="T5" fmla="*/ 3040 h 11968"/>
              <a:gd name="T6" fmla="*/ 9056 w 11904"/>
              <a:gd name="T7" fmla="*/ 4352 h 11968"/>
              <a:gd name="T8" fmla="*/ 7520 w 11904"/>
              <a:gd name="T9" fmla="*/ 5888 h 11968"/>
              <a:gd name="T10" fmla="*/ 7040 w 11904"/>
              <a:gd name="T11" fmla="*/ 6368 h 11968"/>
              <a:gd name="T12" fmla="*/ 5024 w 11904"/>
              <a:gd name="T13" fmla="*/ 4352 h 11968"/>
              <a:gd name="T14" fmla="*/ 4576 w 11904"/>
              <a:gd name="T15" fmla="*/ 4352 h 11968"/>
              <a:gd name="T16" fmla="*/ 2336 w 11904"/>
              <a:gd name="T17" fmla="*/ 6592 h 11968"/>
              <a:gd name="T18" fmla="*/ 2336 w 11904"/>
              <a:gd name="T19" fmla="*/ 7040 h 11968"/>
              <a:gd name="T20" fmla="*/ 2560 w 11904"/>
              <a:gd name="T21" fmla="*/ 7136 h 11968"/>
              <a:gd name="T22" fmla="*/ 2784 w 11904"/>
              <a:gd name="T23" fmla="*/ 7040 h 11968"/>
              <a:gd name="T24" fmla="*/ 4800 w 11904"/>
              <a:gd name="T25" fmla="*/ 5024 h 11968"/>
              <a:gd name="T26" fmla="*/ 6784 w 11904"/>
              <a:gd name="T27" fmla="*/ 7008 h 11968"/>
              <a:gd name="T28" fmla="*/ 7040 w 11904"/>
              <a:gd name="T29" fmla="*/ 7136 h 11968"/>
              <a:gd name="T30" fmla="*/ 7296 w 11904"/>
              <a:gd name="T31" fmla="*/ 7008 h 11968"/>
              <a:gd name="T32" fmla="*/ 10688 w 11904"/>
              <a:gd name="T33" fmla="*/ 3616 h 11968"/>
              <a:gd name="T34" fmla="*/ 10944 w 11904"/>
              <a:gd name="T35" fmla="*/ 4224 h 11968"/>
              <a:gd name="T36" fmla="*/ 11200 w 11904"/>
              <a:gd name="T37" fmla="*/ 6304 h 11968"/>
              <a:gd name="T38" fmla="*/ 6848 w 11904"/>
              <a:gd name="T39" fmla="*/ 10912 h 11968"/>
              <a:gd name="T40" fmla="*/ 992 w 11904"/>
              <a:gd name="T41" fmla="*/ 5536 h 11968"/>
              <a:gd name="T42" fmla="*/ 5856 w 11904"/>
              <a:gd name="T43" fmla="*/ 736 h 11968"/>
              <a:gd name="T44" fmla="*/ 8096 w 11904"/>
              <a:gd name="T45" fmla="*/ 1152 h 11968"/>
              <a:gd name="T46" fmla="*/ 8512 w 11904"/>
              <a:gd name="T47" fmla="*/ 992 h 11968"/>
              <a:gd name="T48" fmla="*/ 8352 w 11904"/>
              <a:gd name="T49" fmla="*/ 544 h 11968"/>
              <a:gd name="T50" fmla="*/ 5440 w 11904"/>
              <a:gd name="T51" fmla="*/ 128 h 11968"/>
              <a:gd name="T52" fmla="*/ 352 w 11904"/>
              <a:gd name="T53" fmla="*/ 5280 h 11968"/>
              <a:gd name="T54" fmla="*/ 6688 w 11904"/>
              <a:gd name="T55" fmla="*/ 11584 h 11968"/>
              <a:gd name="T56" fmla="*/ 11808 w 11904"/>
              <a:gd name="T57" fmla="*/ 6464 h 11968"/>
              <a:gd name="T58" fmla="*/ 11488 w 11904"/>
              <a:gd name="T59" fmla="*/ 3840 h 11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904" h="11968">
                <a:moveTo>
                  <a:pt x="11488" y="3840"/>
                </a:moveTo>
                <a:cubicBezTo>
                  <a:pt x="11392" y="3616"/>
                  <a:pt x="11296" y="3360"/>
                  <a:pt x="11168" y="3136"/>
                </a:cubicBezTo>
                <a:cubicBezTo>
                  <a:pt x="11008" y="2848"/>
                  <a:pt x="10624" y="2784"/>
                  <a:pt x="10368" y="3040"/>
                </a:cubicBezTo>
                <a:lnTo>
                  <a:pt x="9056" y="4352"/>
                </a:lnTo>
                <a:lnTo>
                  <a:pt x="7520" y="5888"/>
                </a:lnTo>
                <a:lnTo>
                  <a:pt x="7040" y="6368"/>
                </a:lnTo>
                <a:cubicBezTo>
                  <a:pt x="6720" y="6016"/>
                  <a:pt x="6144" y="5440"/>
                  <a:pt x="5024" y="4352"/>
                </a:cubicBezTo>
                <a:cubicBezTo>
                  <a:pt x="4896" y="4224"/>
                  <a:pt x="4704" y="4224"/>
                  <a:pt x="4576" y="4352"/>
                </a:cubicBezTo>
                <a:lnTo>
                  <a:pt x="2336" y="6592"/>
                </a:lnTo>
                <a:cubicBezTo>
                  <a:pt x="2208" y="6720"/>
                  <a:pt x="2208" y="6912"/>
                  <a:pt x="2336" y="7040"/>
                </a:cubicBezTo>
                <a:cubicBezTo>
                  <a:pt x="2400" y="7104"/>
                  <a:pt x="2496" y="7136"/>
                  <a:pt x="2560" y="7136"/>
                </a:cubicBezTo>
                <a:cubicBezTo>
                  <a:pt x="2624" y="7136"/>
                  <a:pt x="2720" y="7104"/>
                  <a:pt x="2784" y="7040"/>
                </a:cubicBezTo>
                <a:lnTo>
                  <a:pt x="4800" y="5024"/>
                </a:lnTo>
                <a:cubicBezTo>
                  <a:pt x="5600" y="5792"/>
                  <a:pt x="6656" y="6848"/>
                  <a:pt x="6784" y="7008"/>
                </a:cubicBezTo>
                <a:cubicBezTo>
                  <a:pt x="6848" y="7104"/>
                  <a:pt x="6944" y="7136"/>
                  <a:pt x="7040" y="7136"/>
                </a:cubicBezTo>
                <a:cubicBezTo>
                  <a:pt x="7136" y="7136"/>
                  <a:pt x="7232" y="7072"/>
                  <a:pt x="7296" y="7008"/>
                </a:cubicBezTo>
                <a:lnTo>
                  <a:pt x="10688" y="3616"/>
                </a:lnTo>
                <a:cubicBezTo>
                  <a:pt x="10784" y="3808"/>
                  <a:pt x="10848" y="4000"/>
                  <a:pt x="10944" y="4224"/>
                </a:cubicBezTo>
                <a:cubicBezTo>
                  <a:pt x="11168" y="4864"/>
                  <a:pt x="11264" y="5568"/>
                  <a:pt x="11200" y="6304"/>
                </a:cubicBezTo>
                <a:cubicBezTo>
                  <a:pt x="11008" y="8640"/>
                  <a:pt x="9184" y="10560"/>
                  <a:pt x="6848" y="10912"/>
                </a:cubicBezTo>
                <a:cubicBezTo>
                  <a:pt x="3584" y="11392"/>
                  <a:pt x="768" y="8736"/>
                  <a:pt x="992" y="5536"/>
                </a:cubicBezTo>
                <a:cubicBezTo>
                  <a:pt x="1152" y="2944"/>
                  <a:pt x="3296" y="864"/>
                  <a:pt x="5856" y="736"/>
                </a:cubicBezTo>
                <a:cubicBezTo>
                  <a:pt x="6656" y="704"/>
                  <a:pt x="7424" y="864"/>
                  <a:pt x="8096" y="1152"/>
                </a:cubicBezTo>
                <a:cubicBezTo>
                  <a:pt x="8256" y="1216"/>
                  <a:pt x="8448" y="1152"/>
                  <a:pt x="8512" y="992"/>
                </a:cubicBezTo>
                <a:cubicBezTo>
                  <a:pt x="8608" y="832"/>
                  <a:pt x="8512" y="608"/>
                  <a:pt x="8352" y="544"/>
                </a:cubicBezTo>
                <a:cubicBezTo>
                  <a:pt x="7488" y="160"/>
                  <a:pt x="6496" y="0"/>
                  <a:pt x="5440" y="128"/>
                </a:cubicBezTo>
                <a:cubicBezTo>
                  <a:pt x="2752" y="416"/>
                  <a:pt x="608" y="2592"/>
                  <a:pt x="352" y="5280"/>
                </a:cubicBezTo>
                <a:cubicBezTo>
                  <a:pt x="0" y="8928"/>
                  <a:pt x="3040" y="11968"/>
                  <a:pt x="6688" y="11584"/>
                </a:cubicBezTo>
                <a:cubicBezTo>
                  <a:pt x="9344" y="11296"/>
                  <a:pt x="11520" y="9152"/>
                  <a:pt x="11808" y="6464"/>
                </a:cubicBezTo>
                <a:cubicBezTo>
                  <a:pt x="11904" y="5536"/>
                  <a:pt x="11776" y="4640"/>
                  <a:pt x="11488" y="3840"/>
                </a:cubicBezTo>
                <a:close/>
              </a:path>
            </a:pathLst>
          </a:custGeom>
          <a:solidFill>
            <a:schemeClr val="bg1"/>
          </a:solidFill>
          <a:ln w="25400">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endParaRPr lang="zh-CN" altLang="zh-CN">
              <a:solidFill>
                <a:srgbClr val="FFFFFF"/>
              </a:solidFill>
              <a:cs typeface="+mn-ea"/>
              <a:sym typeface="+mn-lt"/>
            </a:endParaRPr>
          </a:p>
        </p:txBody>
      </p:sp>
      <p:sp>
        <p:nvSpPr>
          <p:cNvPr id="41" name="太阳形 44"/>
          <p:cNvSpPr>
            <a:spLocks noChangeArrowheads="1"/>
          </p:cNvSpPr>
          <p:nvPr/>
        </p:nvSpPr>
        <p:spPr bwMode="auto">
          <a:xfrm>
            <a:off x="5156657" y="2576322"/>
            <a:ext cx="396573" cy="372286"/>
          </a:xfrm>
          <a:custGeom>
            <a:avLst/>
            <a:gdLst>
              <a:gd name="T0" fmla="*/ 10935 w 11055"/>
              <a:gd name="T1" fmla="*/ 4752 h 10378"/>
              <a:gd name="T2" fmla="*/ 5681 w 11055"/>
              <a:gd name="T3" fmla="*/ 80 h 10378"/>
              <a:gd name="T4" fmla="*/ 5374 w 11055"/>
              <a:gd name="T5" fmla="*/ 80 h 10378"/>
              <a:gd name="T6" fmla="*/ 120 w 11055"/>
              <a:gd name="T7" fmla="*/ 4752 h 10378"/>
              <a:gd name="T8" fmla="*/ 85 w 11055"/>
              <a:gd name="T9" fmla="*/ 5126 h 10378"/>
              <a:gd name="T10" fmla="*/ 428 w 11055"/>
              <a:gd name="T11" fmla="*/ 5163 h 10378"/>
              <a:gd name="T12" fmla="*/ 5528 w 11055"/>
              <a:gd name="T13" fmla="*/ 627 h 10378"/>
              <a:gd name="T14" fmla="*/ 10628 w 11055"/>
              <a:gd name="T15" fmla="*/ 5163 h 10378"/>
              <a:gd name="T16" fmla="*/ 10781 w 11055"/>
              <a:gd name="T17" fmla="*/ 5223 h 10378"/>
              <a:gd name="T18" fmla="*/ 10970 w 11055"/>
              <a:gd name="T19" fmla="*/ 5126 h 10378"/>
              <a:gd name="T20" fmla="*/ 10935 w 11055"/>
              <a:gd name="T21" fmla="*/ 4752 h 10378"/>
              <a:gd name="T22" fmla="*/ 5831 w 11055"/>
              <a:gd name="T23" fmla="*/ 4367 h 10378"/>
              <a:gd name="T24" fmla="*/ 5426 w 11055"/>
              <a:gd name="T25" fmla="*/ 4367 h 10378"/>
              <a:gd name="T26" fmla="*/ 5426 w 11055"/>
              <a:gd name="T27" fmla="*/ 5251 h 10378"/>
              <a:gd name="T28" fmla="*/ 4537 w 11055"/>
              <a:gd name="T29" fmla="*/ 5251 h 10378"/>
              <a:gd name="T30" fmla="*/ 4537 w 11055"/>
              <a:gd name="T31" fmla="*/ 5657 h 10378"/>
              <a:gd name="T32" fmla="*/ 5426 w 11055"/>
              <a:gd name="T33" fmla="*/ 5657 h 10378"/>
              <a:gd name="T34" fmla="*/ 5426 w 11055"/>
              <a:gd name="T35" fmla="*/ 6545 h 10378"/>
              <a:gd name="T36" fmla="*/ 5831 w 11055"/>
              <a:gd name="T37" fmla="*/ 6545 h 10378"/>
              <a:gd name="T38" fmla="*/ 5831 w 11055"/>
              <a:gd name="T39" fmla="*/ 5657 h 10378"/>
              <a:gd name="T40" fmla="*/ 6715 w 11055"/>
              <a:gd name="T41" fmla="*/ 5657 h 10378"/>
              <a:gd name="T42" fmla="*/ 6715 w 11055"/>
              <a:gd name="T43" fmla="*/ 5251 h 10378"/>
              <a:gd name="T44" fmla="*/ 5831 w 11055"/>
              <a:gd name="T45" fmla="*/ 5251 h 10378"/>
              <a:gd name="T46" fmla="*/ 5831 w 11055"/>
              <a:gd name="T47" fmla="*/ 4367 h 10378"/>
              <a:gd name="T48" fmla="*/ 6429 w 11055"/>
              <a:gd name="T49" fmla="*/ 3232 h 10378"/>
              <a:gd name="T50" fmla="*/ 4628 w 11055"/>
              <a:gd name="T51" fmla="*/ 3232 h 10378"/>
              <a:gd name="T52" fmla="*/ 2921 w 11055"/>
              <a:gd name="T53" fmla="*/ 4938 h 10378"/>
              <a:gd name="T54" fmla="*/ 2921 w 11055"/>
              <a:gd name="T55" fmla="*/ 6068 h 10378"/>
              <a:gd name="T56" fmla="*/ 4628 w 11055"/>
              <a:gd name="T57" fmla="*/ 7775 h 10378"/>
              <a:gd name="T58" fmla="*/ 5215 w 11055"/>
              <a:gd name="T59" fmla="*/ 7775 h 10378"/>
              <a:gd name="T60" fmla="*/ 4681 w 11055"/>
              <a:gd name="T61" fmla="*/ 9611 h 10378"/>
              <a:gd name="T62" fmla="*/ 2206 w 11055"/>
              <a:gd name="T63" fmla="*/ 9228 h 10378"/>
              <a:gd name="T64" fmla="*/ 2243 w 11055"/>
              <a:gd name="T65" fmla="*/ 8972 h 10378"/>
              <a:gd name="T66" fmla="*/ 1278 w 11055"/>
              <a:gd name="T67" fmla="*/ 8007 h 10378"/>
              <a:gd name="T68" fmla="*/ 313 w 11055"/>
              <a:gd name="T69" fmla="*/ 8972 h 10378"/>
              <a:gd name="T70" fmla="*/ 1278 w 11055"/>
              <a:gd name="T71" fmla="*/ 9937 h 10378"/>
              <a:gd name="T72" fmla="*/ 1884 w 11055"/>
              <a:gd name="T73" fmla="*/ 9722 h 10378"/>
              <a:gd name="T74" fmla="*/ 4026 w 11055"/>
              <a:gd name="T75" fmla="*/ 10378 h 10378"/>
              <a:gd name="T76" fmla="*/ 5020 w 11055"/>
              <a:gd name="T77" fmla="*/ 10092 h 10378"/>
              <a:gd name="T78" fmla="*/ 5806 w 11055"/>
              <a:gd name="T79" fmla="*/ 7775 h 10378"/>
              <a:gd name="T80" fmla="*/ 6430 w 11055"/>
              <a:gd name="T81" fmla="*/ 7775 h 10378"/>
              <a:gd name="T82" fmla="*/ 8136 w 11055"/>
              <a:gd name="T83" fmla="*/ 6068 h 10378"/>
              <a:gd name="T84" fmla="*/ 8136 w 11055"/>
              <a:gd name="T85" fmla="*/ 4938 h 10378"/>
              <a:gd name="T86" fmla="*/ 6429 w 11055"/>
              <a:gd name="T87" fmla="*/ 3232 h 10378"/>
              <a:gd name="T88" fmla="*/ 1628 w 11055"/>
              <a:gd name="T89" fmla="*/ 9106 h 10378"/>
              <a:gd name="T90" fmla="*/ 1541 w 11055"/>
              <a:gd name="T91" fmla="*/ 9202 h 10378"/>
              <a:gd name="T92" fmla="*/ 1518 w 11055"/>
              <a:gd name="T93" fmla="*/ 9260 h 10378"/>
              <a:gd name="T94" fmla="*/ 1276 w 11055"/>
              <a:gd name="T95" fmla="*/ 9348 h 10378"/>
              <a:gd name="T96" fmla="*/ 899 w 11055"/>
              <a:gd name="T97" fmla="*/ 8971 h 10378"/>
              <a:gd name="T98" fmla="*/ 1276 w 11055"/>
              <a:gd name="T99" fmla="*/ 8593 h 10378"/>
              <a:gd name="T100" fmla="*/ 1654 w 11055"/>
              <a:gd name="T101" fmla="*/ 8971 h 10378"/>
              <a:gd name="T102" fmla="*/ 1628 w 11055"/>
              <a:gd name="T103" fmla="*/ 9106 h 10378"/>
              <a:gd name="T104" fmla="*/ 7546 w 11055"/>
              <a:gd name="T105" fmla="*/ 6067 h 10378"/>
              <a:gd name="T106" fmla="*/ 6429 w 11055"/>
              <a:gd name="T107" fmla="*/ 7184 h 10378"/>
              <a:gd name="T108" fmla="*/ 4628 w 11055"/>
              <a:gd name="T109" fmla="*/ 7184 h 10378"/>
              <a:gd name="T110" fmla="*/ 3510 w 11055"/>
              <a:gd name="T111" fmla="*/ 6067 h 10378"/>
              <a:gd name="T112" fmla="*/ 3510 w 11055"/>
              <a:gd name="T113" fmla="*/ 4937 h 10378"/>
              <a:gd name="T114" fmla="*/ 4628 w 11055"/>
              <a:gd name="T115" fmla="*/ 3820 h 10378"/>
              <a:gd name="T116" fmla="*/ 6429 w 11055"/>
              <a:gd name="T117" fmla="*/ 3820 h 10378"/>
              <a:gd name="T118" fmla="*/ 7546 w 11055"/>
              <a:gd name="T119" fmla="*/ 4937 h 10378"/>
              <a:gd name="T120" fmla="*/ 7546 w 11055"/>
              <a:gd name="T121" fmla="*/ 6067 h 10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55" h="10378">
                <a:moveTo>
                  <a:pt x="10935" y="4752"/>
                </a:moveTo>
                <a:lnTo>
                  <a:pt x="5681" y="80"/>
                </a:lnTo>
                <a:cubicBezTo>
                  <a:pt x="5591" y="0"/>
                  <a:pt x="5464" y="0"/>
                  <a:pt x="5374" y="80"/>
                </a:cubicBezTo>
                <a:lnTo>
                  <a:pt x="120" y="4752"/>
                </a:lnTo>
                <a:cubicBezTo>
                  <a:pt x="16" y="4845"/>
                  <a:pt x="0" y="5012"/>
                  <a:pt x="85" y="5126"/>
                </a:cubicBezTo>
                <a:cubicBezTo>
                  <a:pt x="170" y="5240"/>
                  <a:pt x="323" y="5257"/>
                  <a:pt x="428" y="5163"/>
                </a:cubicBezTo>
                <a:lnTo>
                  <a:pt x="5528" y="627"/>
                </a:lnTo>
                <a:lnTo>
                  <a:pt x="10628" y="5163"/>
                </a:lnTo>
                <a:cubicBezTo>
                  <a:pt x="10673" y="5203"/>
                  <a:pt x="10728" y="5223"/>
                  <a:pt x="10781" y="5223"/>
                </a:cubicBezTo>
                <a:cubicBezTo>
                  <a:pt x="10851" y="5223"/>
                  <a:pt x="10921" y="5190"/>
                  <a:pt x="10970" y="5126"/>
                </a:cubicBezTo>
                <a:cubicBezTo>
                  <a:pt x="11055" y="5012"/>
                  <a:pt x="11039" y="4846"/>
                  <a:pt x="10935" y="4752"/>
                </a:cubicBezTo>
                <a:close/>
                <a:moveTo>
                  <a:pt x="5831" y="4367"/>
                </a:moveTo>
                <a:lnTo>
                  <a:pt x="5426" y="4367"/>
                </a:lnTo>
                <a:lnTo>
                  <a:pt x="5426" y="5251"/>
                </a:lnTo>
                <a:lnTo>
                  <a:pt x="4537" y="5251"/>
                </a:lnTo>
                <a:lnTo>
                  <a:pt x="4537" y="5657"/>
                </a:lnTo>
                <a:lnTo>
                  <a:pt x="5426" y="5657"/>
                </a:lnTo>
                <a:lnTo>
                  <a:pt x="5426" y="6545"/>
                </a:lnTo>
                <a:lnTo>
                  <a:pt x="5831" y="6545"/>
                </a:lnTo>
                <a:lnTo>
                  <a:pt x="5831" y="5657"/>
                </a:lnTo>
                <a:lnTo>
                  <a:pt x="6715" y="5657"/>
                </a:lnTo>
                <a:lnTo>
                  <a:pt x="6715" y="5251"/>
                </a:lnTo>
                <a:lnTo>
                  <a:pt x="5831" y="5251"/>
                </a:lnTo>
                <a:lnTo>
                  <a:pt x="5831" y="4367"/>
                </a:lnTo>
                <a:close/>
                <a:moveTo>
                  <a:pt x="6429" y="3232"/>
                </a:moveTo>
                <a:lnTo>
                  <a:pt x="4628" y="3232"/>
                </a:lnTo>
                <a:cubicBezTo>
                  <a:pt x="3688" y="3232"/>
                  <a:pt x="2921" y="3997"/>
                  <a:pt x="2921" y="4938"/>
                </a:cubicBezTo>
                <a:lnTo>
                  <a:pt x="2921" y="6068"/>
                </a:lnTo>
                <a:cubicBezTo>
                  <a:pt x="2921" y="7008"/>
                  <a:pt x="3686" y="7775"/>
                  <a:pt x="4628" y="7775"/>
                </a:cubicBezTo>
                <a:lnTo>
                  <a:pt x="5215" y="7775"/>
                </a:lnTo>
                <a:cubicBezTo>
                  <a:pt x="5259" y="8258"/>
                  <a:pt x="5229" y="9230"/>
                  <a:pt x="4681" y="9611"/>
                </a:cubicBezTo>
                <a:cubicBezTo>
                  <a:pt x="4200" y="9946"/>
                  <a:pt x="3346" y="9813"/>
                  <a:pt x="2206" y="9228"/>
                </a:cubicBezTo>
                <a:cubicBezTo>
                  <a:pt x="2229" y="9147"/>
                  <a:pt x="2243" y="9061"/>
                  <a:pt x="2243" y="8972"/>
                </a:cubicBezTo>
                <a:cubicBezTo>
                  <a:pt x="2243" y="8439"/>
                  <a:pt x="1810" y="8007"/>
                  <a:pt x="1278" y="8007"/>
                </a:cubicBezTo>
                <a:cubicBezTo>
                  <a:pt x="745" y="8007"/>
                  <a:pt x="313" y="8439"/>
                  <a:pt x="313" y="8972"/>
                </a:cubicBezTo>
                <a:cubicBezTo>
                  <a:pt x="313" y="9505"/>
                  <a:pt x="745" y="9937"/>
                  <a:pt x="1278" y="9937"/>
                </a:cubicBezTo>
                <a:cubicBezTo>
                  <a:pt x="1508" y="9937"/>
                  <a:pt x="1719" y="9856"/>
                  <a:pt x="1884" y="9722"/>
                </a:cubicBezTo>
                <a:cubicBezTo>
                  <a:pt x="2723" y="10158"/>
                  <a:pt x="3439" y="10378"/>
                  <a:pt x="4026" y="10378"/>
                </a:cubicBezTo>
                <a:cubicBezTo>
                  <a:pt x="4414" y="10378"/>
                  <a:pt x="4746" y="10283"/>
                  <a:pt x="5020" y="10092"/>
                </a:cubicBezTo>
                <a:cubicBezTo>
                  <a:pt x="5842" y="9518"/>
                  <a:pt x="5844" y="8285"/>
                  <a:pt x="5806" y="7775"/>
                </a:cubicBezTo>
                <a:lnTo>
                  <a:pt x="6430" y="7775"/>
                </a:lnTo>
                <a:cubicBezTo>
                  <a:pt x="7370" y="7775"/>
                  <a:pt x="8136" y="7009"/>
                  <a:pt x="8136" y="6068"/>
                </a:cubicBezTo>
                <a:lnTo>
                  <a:pt x="8136" y="4938"/>
                </a:lnTo>
                <a:cubicBezTo>
                  <a:pt x="8134" y="3997"/>
                  <a:pt x="7369" y="3232"/>
                  <a:pt x="6429" y="3232"/>
                </a:cubicBezTo>
                <a:close/>
                <a:moveTo>
                  <a:pt x="1628" y="9106"/>
                </a:moveTo>
                <a:cubicBezTo>
                  <a:pt x="1593" y="9131"/>
                  <a:pt x="1563" y="9162"/>
                  <a:pt x="1541" y="9202"/>
                </a:cubicBezTo>
                <a:cubicBezTo>
                  <a:pt x="1531" y="9221"/>
                  <a:pt x="1524" y="9240"/>
                  <a:pt x="1518" y="9260"/>
                </a:cubicBezTo>
                <a:cubicBezTo>
                  <a:pt x="1453" y="9315"/>
                  <a:pt x="1369" y="9348"/>
                  <a:pt x="1276" y="9348"/>
                </a:cubicBezTo>
                <a:cubicBezTo>
                  <a:pt x="1069" y="9348"/>
                  <a:pt x="899" y="9180"/>
                  <a:pt x="899" y="8971"/>
                </a:cubicBezTo>
                <a:cubicBezTo>
                  <a:pt x="899" y="8763"/>
                  <a:pt x="1067" y="8593"/>
                  <a:pt x="1276" y="8593"/>
                </a:cubicBezTo>
                <a:cubicBezTo>
                  <a:pt x="1484" y="8593"/>
                  <a:pt x="1654" y="8762"/>
                  <a:pt x="1654" y="8971"/>
                </a:cubicBezTo>
                <a:cubicBezTo>
                  <a:pt x="1654" y="9018"/>
                  <a:pt x="1644" y="9063"/>
                  <a:pt x="1628" y="9106"/>
                </a:cubicBezTo>
                <a:close/>
                <a:moveTo>
                  <a:pt x="7546" y="6067"/>
                </a:moveTo>
                <a:cubicBezTo>
                  <a:pt x="7546" y="6683"/>
                  <a:pt x="7045" y="7184"/>
                  <a:pt x="6429" y="7184"/>
                </a:cubicBezTo>
                <a:lnTo>
                  <a:pt x="4628" y="7184"/>
                </a:lnTo>
                <a:cubicBezTo>
                  <a:pt x="4011" y="7184"/>
                  <a:pt x="3510" y="6683"/>
                  <a:pt x="3510" y="6067"/>
                </a:cubicBezTo>
                <a:lnTo>
                  <a:pt x="3510" y="4937"/>
                </a:lnTo>
                <a:cubicBezTo>
                  <a:pt x="3510" y="4321"/>
                  <a:pt x="4011" y="3820"/>
                  <a:pt x="4628" y="3820"/>
                </a:cubicBezTo>
                <a:lnTo>
                  <a:pt x="6429" y="3820"/>
                </a:lnTo>
                <a:cubicBezTo>
                  <a:pt x="7045" y="3820"/>
                  <a:pt x="7546" y="4321"/>
                  <a:pt x="7546" y="4937"/>
                </a:cubicBezTo>
                <a:lnTo>
                  <a:pt x="7546" y="6067"/>
                </a:lnTo>
                <a:close/>
              </a:path>
            </a:pathLst>
          </a:custGeom>
          <a:solidFill>
            <a:schemeClr val="bg1"/>
          </a:solidFill>
          <a:ln w="25400">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endParaRPr lang="zh-CN" altLang="zh-CN">
              <a:solidFill>
                <a:srgbClr val="FFFFFF"/>
              </a:solidFill>
              <a:cs typeface="+mn-ea"/>
              <a:sym typeface="+mn-lt"/>
            </a:endParaRPr>
          </a:p>
        </p:txBody>
      </p:sp>
      <p:sp>
        <p:nvSpPr>
          <p:cNvPr id="9" name="椭圆 8"/>
          <p:cNvSpPr/>
          <p:nvPr/>
        </p:nvSpPr>
        <p:spPr>
          <a:xfrm>
            <a:off x="6732872" y="3756555"/>
            <a:ext cx="802674" cy="842651"/>
          </a:xfrm>
          <a:prstGeom prst="ellipse">
            <a:avLst/>
          </a:prstGeom>
          <a:solidFill>
            <a:srgbClr val="007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cs typeface="+mn-ea"/>
              <a:sym typeface="+mn-lt"/>
            </a:endParaRPr>
          </a:p>
        </p:txBody>
      </p:sp>
      <p:sp>
        <p:nvSpPr>
          <p:cNvPr id="10" name="太阳形 44"/>
          <p:cNvSpPr>
            <a:spLocks noChangeArrowheads="1"/>
          </p:cNvSpPr>
          <p:nvPr/>
        </p:nvSpPr>
        <p:spPr bwMode="auto">
          <a:xfrm>
            <a:off x="6900027" y="3999324"/>
            <a:ext cx="468364" cy="379063"/>
          </a:xfrm>
          <a:custGeom>
            <a:avLst/>
            <a:gdLst>
              <a:gd name="T0" fmla="*/ 11200 w 11200"/>
              <a:gd name="T1" fmla="*/ 4502 h 9063"/>
              <a:gd name="T2" fmla="*/ 10045 w 11200"/>
              <a:gd name="T3" fmla="*/ 4502 h 9063"/>
              <a:gd name="T4" fmla="*/ 10137 w 11200"/>
              <a:gd name="T5" fmla="*/ 3484 h 9063"/>
              <a:gd name="T6" fmla="*/ 8980 w 11200"/>
              <a:gd name="T7" fmla="*/ 660 h 9063"/>
              <a:gd name="T8" fmla="*/ 5614 w 11200"/>
              <a:gd name="T9" fmla="*/ 1268 h 9063"/>
              <a:gd name="T10" fmla="*/ 2324 w 11200"/>
              <a:gd name="T11" fmla="*/ 602 h 9063"/>
              <a:gd name="T12" fmla="*/ 1158 w 11200"/>
              <a:gd name="T13" fmla="*/ 3483 h 9063"/>
              <a:gd name="T14" fmla="*/ 1291 w 11200"/>
              <a:gd name="T15" fmla="*/ 4500 h 9063"/>
              <a:gd name="T16" fmla="*/ 0 w 11200"/>
              <a:gd name="T17" fmla="*/ 4500 h 9063"/>
              <a:gd name="T18" fmla="*/ 0 w 11200"/>
              <a:gd name="T19" fmla="*/ 5000 h 9063"/>
              <a:gd name="T20" fmla="*/ 1454 w 11200"/>
              <a:gd name="T21" fmla="*/ 5000 h 9063"/>
              <a:gd name="T22" fmla="*/ 1859 w 11200"/>
              <a:gd name="T23" fmla="*/ 5805 h 9063"/>
              <a:gd name="T24" fmla="*/ 3370 w 11200"/>
              <a:gd name="T25" fmla="*/ 7538 h 9063"/>
              <a:gd name="T26" fmla="*/ 5552 w 11200"/>
              <a:gd name="T27" fmla="*/ 9019 h 9063"/>
              <a:gd name="T28" fmla="*/ 5640 w 11200"/>
              <a:gd name="T29" fmla="*/ 9063 h 9063"/>
              <a:gd name="T30" fmla="*/ 5734 w 11200"/>
              <a:gd name="T31" fmla="*/ 9034 h 9063"/>
              <a:gd name="T32" fmla="*/ 7928 w 11200"/>
              <a:gd name="T33" fmla="*/ 7847 h 9063"/>
              <a:gd name="T34" fmla="*/ 9443 w 11200"/>
              <a:gd name="T35" fmla="*/ 6138 h 9063"/>
              <a:gd name="T36" fmla="*/ 9927 w 11200"/>
              <a:gd name="T37" fmla="*/ 5002 h 9063"/>
              <a:gd name="T38" fmla="*/ 11200 w 11200"/>
              <a:gd name="T39" fmla="*/ 5002 h 9063"/>
              <a:gd name="T40" fmla="*/ 11200 w 11200"/>
              <a:gd name="T41" fmla="*/ 4502 h 9063"/>
              <a:gd name="T42" fmla="*/ 1656 w 11200"/>
              <a:gd name="T43" fmla="*/ 3484 h 9063"/>
              <a:gd name="T44" fmla="*/ 2551 w 11200"/>
              <a:gd name="T45" fmla="*/ 1048 h 9063"/>
              <a:gd name="T46" fmla="*/ 3194 w 11200"/>
              <a:gd name="T47" fmla="*/ 907 h 9063"/>
              <a:gd name="T48" fmla="*/ 4386 w 11200"/>
              <a:gd name="T49" fmla="*/ 1184 h 9063"/>
              <a:gd name="T50" fmla="*/ 5465 w 11200"/>
              <a:gd name="T51" fmla="*/ 1772 h 9063"/>
              <a:gd name="T52" fmla="*/ 5608 w 11200"/>
              <a:gd name="T53" fmla="*/ 1873 h 9063"/>
              <a:gd name="T54" fmla="*/ 5753 w 11200"/>
              <a:gd name="T55" fmla="*/ 1774 h 9063"/>
              <a:gd name="T56" fmla="*/ 6855 w 11200"/>
              <a:gd name="T57" fmla="*/ 1207 h 9063"/>
              <a:gd name="T58" fmla="*/ 8749 w 11200"/>
              <a:gd name="T59" fmla="*/ 1103 h 9063"/>
              <a:gd name="T60" fmla="*/ 9639 w 11200"/>
              <a:gd name="T61" fmla="*/ 3484 h 9063"/>
              <a:gd name="T62" fmla="*/ 9538 w 11200"/>
              <a:gd name="T63" fmla="*/ 4502 h 9063"/>
              <a:gd name="T64" fmla="*/ 7484 w 11200"/>
              <a:gd name="T65" fmla="*/ 4502 h 9063"/>
              <a:gd name="T66" fmla="*/ 6752 w 11200"/>
              <a:gd name="T67" fmla="*/ 2265 h 9063"/>
              <a:gd name="T68" fmla="*/ 5804 w 11200"/>
              <a:gd name="T69" fmla="*/ 5487 h 9063"/>
              <a:gd name="T70" fmla="*/ 5442 w 11200"/>
              <a:gd name="T71" fmla="*/ 4295 h 9063"/>
              <a:gd name="T72" fmla="*/ 4782 w 11200"/>
              <a:gd name="T73" fmla="*/ 5179 h 9063"/>
              <a:gd name="T74" fmla="*/ 4133 w 11200"/>
              <a:gd name="T75" fmla="*/ 2102 h 9063"/>
              <a:gd name="T76" fmla="*/ 2943 w 11200"/>
              <a:gd name="T77" fmla="*/ 4502 h 9063"/>
              <a:gd name="T78" fmla="*/ 1810 w 11200"/>
              <a:gd name="T79" fmla="*/ 4502 h 9063"/>
              <a:gd name="T80" fmla="*/ 1656 w 11200"/>
              <a:gd name="T81" fmla="*/ 3484 h 9063"/>
              <a:gd name="T82" fmla="*/ 9015 w 11200"/>
              <a:gd name="T83" fmla="*/ 5880 h 9063"/>
              <a:gd name="T84" fmla="*/ 7634 w 11200"/>
              <a:gd name="T85" fmla="*/ 7443 h 9063"/>
              <a:gd name="T86" fmla="*/ 5683 w 11200"/>
              <a:gd name="T87" fmla="*/ 8524 h 9063"/>
              <a:gd name="T88" fmla="*/ 3699 w 11200"/>
              <a:gd name="T89" fmla="*/ 7160 h 9063"/>
              <a:gd name="T90" fmla="*/ 2285 w 11200"/>
              <a:gd name="T91" fmla="*/ 5544 h 9063"/>
              <a:gd name="T92" fmla="*/ 1997 w 11200"/>
              <a:gd name="T93" fmla="*/ 5002 h 9063"/>
              <a:gd name="T94" fmla="*/ 3251 w 11200"/>
              <a:gd name="T95" fmla="*/ 5002 h 9063"/>
              <a:gd name="T96" fmla="*/ 3939 w 11200"/>
              <a:gd name="T97" fmla="*/ 3615 h 9063"/>
              <a:gd name="T98" fmla="*/ 4518 w 11200"/>
              <a:gd name="T99" fmla="*/ 6363 h 9063"/>
              <a:gd name="T100" fmla="*/ 5249 w 11200"/>
              <a:gd name="T101" fmla="*/ 5385 h 9063"/>
              <a:gd name="T102" fmla="*/ 5812 w 11200"/>
              <a:gd name="T103" fmla="*/ 7230 h 9063"/>
              <a:gd name="T104" fmla="*/ 6777 w 11200"/>
              <a:gd name="T105" fmla="*/ 3950 h 9063"/>
              <a:gd name="T106" fmla="*/ 7122 w 11200"/>
              <a:gd name="T107" fmla="*/ 5003 h 9063"/>
              <a:gd name="T108" fmla="*/ 9404 w 11200"/>
              <a:gd name="T109" fmla="*/ 5003 h 9063"/>
              <a:gd name="T110" fmla="*/ 9015 w 11200"/>
              <a:gd name="T111" fmla="*/ 5880 h 9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0" h="9063">
                <a:moveTo>
                  <a:pt x="11200" y="4502"/>
                </a:moveTo>
                <a:lnTo>
                  <a:pt x="10045" y="4502"/>
                </a:lnTo>
                <a:cubicBezTo>
                  <a:pt x="10107" y="4173"/>
                  <a:pt x="10137" y="3833"/>
                  <a:pt x="10137" y="3484"/>
                </a:cubicBezTo>
                <a:cubicBezTo>
                  <a:pt x="10137" y="2017"/>
                  <a:pt x="9748" y="1067"/>
                  <a:pt x="8980" y="660"/>
                </a:cubicBezTo>
                <a:cubicBezTo>
                  <a:pt x="7791" y="32"/>
                  <a:pt x="6115" y="958"/>
                  <a:pt x="5614" y="1268"/>
                </a:cubicBezTo>
                <a:cubicBezTo>
                  <a:pt x="5124" y="949"/>
                  <a:pt x="3495" y="0"/>
                  <a:pt x="2324" y="602"/>
                </a:cubicBezTo>
                <a:cubicBezTo>
                  <a:pt x="1550" y="999"/>
                  <a:pt x="1158" y="1969"/>
                  <a:pt x="1158" y="3483"/>
                </a:cubicBezTo>
                <a:cubicBezTo>
                  <a:pt x="1158" y="3823"/>
                  <a:pt x="1203" y="4163"/>
                  <a:pt x="1291" y="4500"/>
                </a:cubicBezTo>
                <a:lnTo>
                  <a:pt x="0" y="4500"/>
                </a:lnTo>
                <a:lnTo>
                  <a:pt x="0" y="5000"/>
                </a:lnTo>
                <a:lnTo>
                  <a:pt x="1454" y="5000"/>
                </a:lnTo>
                <a:cubicBezTo>
                  <a:pt x="1560" y="5270"/>
                  <a:pt x="1695" y="5539"/>
                  <a:pt x="1859" y="5805"/>
                </a:cubicBezTo>
                <a:cubicBezTo>
                  <a:pt x="2225" y="6402"/>
                  <a:pt x="2734" y="6984"/>
                  <a:pt x="3370" y="7538"/>
                </a:cubicBezTo>
                <a:cubicBezTo>
                  <a:pt x="4447" y="8473"/>
                  <a:pt x="5508" y="8998"/>
                  <a:pt x="5552" y="9019"/>
                </a:cubicBezTo>
                <a:lnTo>
                  <a:pt x="5640" y="9063"/>
                </a:lnTo>
                <a:lnTo>
                  <a:pt x="5734" y="9034"/>
                </a:lnTo>
                <a:cubicBezTo>
                  <a:pt x="5779" y="9020"/>
                  <a:pt x="6848" y="8690"/>
                  <a:pt x="7928" y="7847"/>
                </a:cubicBezTo>
                <a:cubicBezTo>
                  <a:pt x="8567" y="7348"/>
                  <a:pt x="9077" y="6773"/>
                  <a:pt x="9443" y="6138"/>
                </a:cubicBezTo>
                <a:cubicBezTo>
                  <a:pt x="9650" y="5778"/>
                  <a:pt x="9812" y="5398"/>
                  <a:pt x="9927" y="5002"/>
                </a:cubicBezTo>
                <a:lnTo>
                  <a:pt x="11200" y="5002"/>
                </a:lnTo>
                <a:lnTo>
                  <a:pt x="11200" y="4502"/>
                </a:lnTo>
                <a:close/>
                <a:moveTo>
                  <a:pt x="1656" y="3484"/>
                </a:moveTo>
                <a:cubicBezTo>
                  <a:pt x="1656" y="2173"/>
                  <a:pt x="1958" y="1353"/>
                  <a:pt x="2551" y="1048"/>
                </a:cubicBezTo>
                <a:cubicBezTo>
                  <a:pt x="2748" y="947"/>
                  <a:pt x="2968" y="907"/>
                  <a:pt x="3194" y="907"/>
                </a:cubicBezTo>
                <a:cubicBezTo>
                  <a:pt x="3609" y="907"/>
                  <a:pt x="4043" y="1042"/>
                  <a:pt x="4386" y="1184"/>
                </a:cubicBezTo>
                <a:cubicBezTo>
                  <a:pt x="4989" y="1434"/>
                  <a:pt x="5455" y="1764"/>
                  <a:pt x="5465" y="1772"/>
                </a:cubicBezTo>
                <a:lnTo>
                  <a:pt x="5608" y="1873"/>
                </a:lnTo>
                <a:lnTo>
                  <a:pt x="5753" y="1774"/>
                </a:lnTo>
                <a:cubicBezTo>
                  <a:pt x="5758" y="1770"/>
                  <a:pt x="6234" y="1449"/>
                  <a:pt x="6855" y="1207"/>
                </a:cubicBezTo>
                <a:cubicBezTo>
                  <a:pt x="7850" y="819"/>
                  <a:pt x="8434" y="937"/>
                  <a:pt x="8749" y="1103"/>
                </a:cubicBezTo>
                <a:cubicBezTo>
                  <a:pt x="9340" y="1415"/>
                  <a:pt x="9639" y="2217"/>
                  <a:pt x="9639" y="3484"/>
                </a:cubicBezTo>
                <a:cubicBezTo>
                  <a:pt x="9639" y="3834"/>
                  <a:pt x="9605" y="4174"/>
                  <a:pt x="9538" y="4502"/>
                </a:cubicBezTo>
                <a:lnTo>
                  <a:pt x="7484" y="4502"/>
                </a:lnTo>
                <a:lnTo>
                  <a:pt x="6752" y="2265"/>
                </a:lnTo>
                <a:lnTo>
                  <a:pt x="5804" y="5487"/>
                </a:lnTo>
                <a:lnTo>
                  <a:pt x="5442" y="4295"/>
                </a:lnTo>
                <a:lnTo>
                  <a:pt x="4782" y="5179"/>
                </a:lnTo>
                <a:lnTo>
                  <a:pt x="4133" y="2102"/>
                </a:lnTo>
                <a:lnTo>
                  <a:pt x="2943" y="4502"/>
                </a:lnTo>
                <a:lnTo>
                  <a:pt x="1810" y="4502"/>
                </a:lnTo>
                <a:cubicBezTo>
                  <a:pt x="1708" y="4163"/>
                  <a:pt x="1657" y="3823"/>
                  <a:pt x="1656" y="3484"/>
                </a:cubicBezTo>
                <a:close/>
                <a:moveTo>
                  <a:pt x="9015" y="5880"/>
                </a:moveTo>
                <a:cubicBezTo>
                  <a:pt x="8683" y="6459"/>
                  <a:pt x="8218" y="6985"/>
                  <a:pt x="7634" y="7443"/>
                </a:cubicBezTo>
                <a:cubicBezTo>
                  <a:pt x="6803" y="8095"/>
                  <a:pt x="5959" y="8427"/>
                  <a:pt x="5683" y="8524"/>
                </a:cubicBezTo>
                <a:cubicBezTo>
                  <a:pt x="5409" y="8379"/>
                  <a:pt x="4552" y="7900"/>
                  <a:pt x="3699" y="7160"/>
                </a:cubicBezTo>
                <a:cubicBezTo>
                  <a:pt x="3100" y="6640"/>
                  <a:pt x="2625" y="6097"/>
                  <a:pt x="2285" y="5544"/>
                </a:cubicBezTo>
                <a:cubicBezTo>
                  <a:pt x="2174" y="5364"/>
                  <a:pt x="2079" y="5183"/>
                  <a:pt x="1997" y="5002"/>
                </a:cubicBezTo>
                <a:lnTo>
                  <a:pt x="3251" y="5002"/>
                </a:lnTo>
                <a:lnTo>
                  <a:pt x="3939" y="3615"/>
                </a:lnTo>
                <a:lnTo>
                  <a:pt x="4518" y="6363"/>
                </a:lnTo>
                <a:lnTo>
                  <a:pt x="5249" y="5385"/>
                </a:lnTo>
                <a:lnTo>
                  <a:pt x="5812" y="7230"/>
                </a:lnTo>
                <a:lnTo>
                  <a:pt x="6777" y="3950"/>
                </a:lnTo>
                <a:lnTo>
                  <a:pt x="7122" y="5003"/>
                </a:lnTo>
                <a:lnTo>
                  <a:pt x="9404" y="5003"/>
                </a:lnTo>
                <a:cubicBezTo>
                  <a:pt x="9305" y="5307"/>
                  <a:pt x="9175" y="5600"/>
                  <a:pt x="9015" y="5880"/>
                </a:cubicBezTo>
                <a:close/>
              </a:path>
            </a:pathLst>
          </a:custGeom>
          <a:solidFill>
            <a:schemeClr val="bg1"/>
          </a:solidFill>
          <a:ln w="25400">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endParaRPr lang="zh-CN" altLang="zh-CN">
              <a:solidFill>
                <a:srgbClr val="FFFFFF"/>
              </a:solidFill>
              <a:cs typeface="+mn-ea"/>
              <a:sym typeface="+mn-lt"/>
            </a:endParaRPr>
          </a:p>
        </p:txBody>
      </p:sp>
      <p:sp>
        <p:nvSpPr>
          <p:cNvPr id="31" name="文本框 30"/>
          <p:cNvSpPr txBox="1"/>
          <p:nvPr/>
        </p:nvSpPr>
        <p:spPr>
          <a:xfrm>
            <a:off x="2012021" y="3952786"/>
            <a:ext cx="1351280" cy="445135"/>
          </a:xfrm>
          <a:prstGeom prst="rect">
            <a:avLst/>
          </a:prstGeom>
          <a:noFill/>
        </p:spPr>
        <p:txBody>
          <a:bodyPr wrap="none" rtlCol="0">
            <a:spAutoFit/>
          </a:bodyPr>
          <a:p>
            <a:pPr algn="l"/>
            <a:r>
              <a:rPr lang="zh-CN" altLang="en-US" sz="2300" dirty="0">
                <a:solidFill>
                  <a:srgbClr val="007BC5"/>
                </a:solidFill>
                <a:latin typeface="微软雅黑" panose="020B0503020204020204" charset="-122"/>
                <a:ea typeface="微软雅黑" panose="020B0503020204020204" charset="-122"/>
                <a:cs typeface="+mn-ea"/>
                <a:sym typeface="+mn-lt"/>
              </a:rPr>
              <a:t>生物原料</a:t>
            </a:r>
            <a:endParaRPr lang="zh-CN" altLang="en-US" sz="2300" dirty="0">
              <a:solidFill>
                <a:srgbClr val="007BC5"/>
              </a:solidFill>
              <a:latin typeface="微软雅黑" panose="020B0503020204020204" charset="-122"/>
              <a:ea typeface="微软雅黑" panose="020B0503020204020204" charset="-122"/>
              <a:cs typeface="+mn-ea"/>
              <a:sym typeface="+mn-lt"/>
            </a:endParaRPr>
          </a:p>
        </p:txBody>
      </p:sp>
      <p:sp>
        <p:nvSpPr>
          <p:cNvPr id="34" name="文本框 33"/>
          <p:cNvSpPr txBox="1"/>
          <p:nvPr/>
        </p:nvSpPr>
        <p:spPr>
          <a:xfrm>
            <a:off x="498475" y="4320540"/>
            <a:ext cx="3885565" cy="1091565"/>
          </a:xfrm>
          <a:prstGeom prst="rect">
            <a:avLst/>
          </a:prstGeom>
          <a:noFill/>
        </p:spPr>
        <p:txBody>
          <a:bodyPr wrap="square" rtlCol="0">
            <a:spAutoFit/>
          </a:bodyPr>
          <a:p>
            <a:pPr algn="l">
              <a:lnSpc>
                <a:spcPct val="100000"/>
              </a:lnSpc>
            </a:pPr>
            <a:r>
              <a:rPr lang="zh-CN" altLang="en-US" sz="1300" b="1" dirty="0">
                <a:solidFill>
                  <a:srgbClr val="0070C0"/>
                </a:solidFill>
                <a:latin typeface="微软雅黑" panose="020B0503020204020204" charset="-122"/>
                <a:ea typeface="微软雅黑" panose="020B0503020204020204" charset="-122"/>
                <a:cs typeface="+mn-ea"/>
                <a:sym typeface="+mn-lt"/>
              </a:rPr>
              <a:t>核心逻辑</a:t>
            </a:r>
            <a:r>
              <a:rPr lang="en-US" altLang="zh-CN" sz="1300" b="1" dirty="0">
                <a:solidFill>
                  <a:srgbClr val="0070C0"/>
                </a:solidFill>
                <a:latin typeface="微软雅黑" panose="020B0503020204020204" charset="-122"/>
                <a:ea typeface="微软雅黑" panose="020B0503020204020204" charset="-122"/>
                <a:cs typeface="+mn-ea"/>
                <a:sym typeface="+mn-lt"/>
              </a:rPr>
              <a:t>：</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创新药、细胞治疗和分子诊断推动高端原料需求快速增长</a:t>
            </a:r>
            <a:r>
              <a:rPr lang="en-US" altLang="zh-CN" sz="1300" dirty="0">
                <a:solidFill>
                  <a:schemeClr val="tx1">
                    <a:lumMod val="85000"/>
                    <a:lumOff val="15000"/>
                  </a:schemeClr>
                </a:solidFill>
                <a:latin typeface="微软雅黑" panose="020B0503020204020204" charset="-122"/>
                <a:ea typeface="微软雅黑" panose="020B0503020204020204" charset="-122"/>
                <a:cs typeface="+mn-ea"/>
                <a:sym typeface="+mn-lt"/>
              </a:rPr>
              <a:t>。</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r>
              <a:rPr lang="zh-CN" altLang="en-US" sz="130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市场特点</a:t>
            </a:r>
            <a:r>
              <a:rPr lang="en-US" altLang="zh-CN" sz="130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a:t>
            </a: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mn-ea"/>
                <a:sym typeface="+mn-lt"/>
              </a:rPr>
              <a:t>认证周期长、</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客户黏性高</a:t>
            </a:r>
            <a:r>
              <a:rPr lang="en-US" altLang="zh-CN"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国产替代加速</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r>
              <a:rPr lang="zh-CN" altLang="en-US" sz="1300" b="1" dirty="0">
                <a:solidFill>
                  <a:srgbClr val="92D050"/>
                </a:solidFill>
                <a:latin typeface="微软雅黑" panose="020B0503020204020204" charset="-122"/>
                <a:ea typeface="微软雅黑" panose="020B0503020204020204" charset="-122"/>
                <a:cs typeface="+mn-ea"/>
                <a:sym typeface="+mn-lt"/>
              </a:rPr>
              <a:t>招商布局：</a:t>
            </a:r>
            <a:r>
              <a:rPr sz="1300" dirty="0">
                <a:solidFill>
                  <a:schemeClr val="tx1">
                    <a:lumMod val="85000"/>
                    <a:lumOff val="15000"/>
                  </a:schemeClr>
                </a:solidFill>
                <a:latin typeface="微软雅黑" panose="020B0503020204020204" charset="-122"/>
                <a:ea typeface="微软雅黑" panose="020B0503020204020204" charset="-122"/>
                <a:cs typeface="+mn-ea"/>
                <a:sym typeface="+mn-lt"/>
              </a:rPr>
              <a:t>培养基</a:t>
            </a:r>
            <a:r>
              <a:rPr lang="en-US"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300" dirty="0">
                <a:solidFill>
                  <a:schemeClr val="tx1">
                    <a:lumMod val="85000"/>
                    <a:lumOff val="15000"/>
                  </a:schemeClr>
                </a:solidFill>
                <a:latin typeface="微软雅黑" panose="020B0503020204020204" charset="-122"/>
                <a:ea typeface="微软雅黑" panose="020B0503020204020204" charset="-122"/>
                <a:cs typeface="+mn-ea"/>
                <a:sym typeface="+mn-lt"/>
              </a:rPr>
              <a:t>抗体</a:t>
            </a:r>
            <a:r>
              <a:rPr lang="en-US"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300" dirty="0">
                <a:solidFill>
                  <a:schemeClr val="tx1">
                    <a:lumMod val="85000"/>
                    <a:lumOff val="15000"/>
                  </a:schemeClr>
                </a:solidFill>
                <a:latin typeface="微软雅黑" panose="020B0503020204020204" charset="-122"/>
                <a:ea typeface="微软雅黑" panose="020B0503020204020204" charset="-122"/>
                <a:cs typeface="+mn-ea"/>
                <a:sym typeface="+mn-lt"/>
              </a:rPr>
              <a:t>原料酶</a:t>
            </a:r>
            <a:r>
              <a:rPr lang="en-US"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300" dirty="0">
                <a:solidFill>
                  <a:schemeClr val="tx1">
                    <a:lumMod val="85000"/>
                    <a:lumOff val="15000"/>
                  </a:schemeClr>
                </a:solidFill>
                <a:latin typeface="微软雅黑" panose="020B0503020204020204" charset="-122"/>
                <a:ea typeface="微软雅黑" panose="020B0503020204020204" charset="-122"/>
                <a:cs typeface="+mn-ea"/>
                <a:sym typeface="+mn-lt"/>
              </a:rPr>
              <a:t>质粒平台</a:t>
            </a:r>
            <a:endParaRPr sz="13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35" name="文本框 34"/>
          <p:cNvSpPr txBox="1"/>
          <p:nvPr/>
        </p:nvSpPr>
        <p:spPr>
          <a:xfrm>
            <a:off x="8257881" y="2040166"/>
            <a:ext cx="1856740" cy="445135"/>
          </a:xfrm>
          <a:prstGeom prst="rect">
            <a:avLst/>
          </a:prstGeom>
          <a:noFill/>
        </p:spPr>
        <p:txBody>
          <a:bodyPr wrap="none" rtlCol="0">
            <a:spAutoFit/>
          </a:bodyPr>
          <a:p>
            <a:pPr algn="l"/>
            <a:r>
              <a:rPr lang="zh-CN" altLang="en-US" sz="2300" dirty="0">
                <a:solidFill>
                  <a:srgbClr val="007BC5"/>
                </a:solidFill>
                <a:latin typeface="微软雅黑" panose="020B0503020204020204" charset="-122"/>
                <a:ea typeface="微软雅黑" panose="020B0503020204020204" charset="-122"/>
                <a:cs typeface="+mn-ea"/>
                <a:sym typeface="+mn-lt"/>
              </a:rPr>
              <a:t>CRO/CDMO</a:t>
            </a:r>
            <a:endParaRPr lang="zh-CN" altLang="en-US" sz="2300" dirty="0">
              <a:solidFill>
                <a:srgbClr val="007BC5"/>
              </a:solidFill>
              <a:latin typeface="微软雅黑" panose="020B0503020204020204" charset="-122"/>
              <a:ea typeface="微软雅黑" panose="020B0503020204020204" charset="-122"/>
              <a:cs typeface="+mn-ea"/>
              <a:sym typeface="+mn-lt"/>
            </a:endParaRPr>
          </a:p>
        </p:txBody>
      </p:sp>
      <p:sp>
        <p:nvSpPr>
          <p:cNvPr id="36" name="文本框 35"/>
          <p:cNvSpPr txBox="1"/>
          <p:nvPr/>
        </p:nvSpPr>
        <p:spPr>
          <a:xfrm>
            <a:off x="7535545" y="2376805"/>
            <a:ext cx="4039235" cy="1291590"/>
          </a:xfrm>
          <a:prstGeom prst="rect">
            <a:avLst/>
          </a:prstGeom>
          <a:noFill/>
        </p:spPr>
        <p:txBody>
          <a:bodyPr wrap="square" rtlCol="0">
            <a:spAutoFit/>
          </a:bodyPr>
          <a:p>
            <a:pPr algn="l">
              <a:lnSpc>
                <a:spcPct val="100000"/>
              </a:lnSpc>
            </a:pPr>
            <a:r>
              <a:rPr lang="zh-CN" altLang="en-US" sz="1300" b="1" dirty="0">
                <a:solidFill>
                  <a:srgbClr val="0070C0"/>
                </a:solidFill>
                <a:latin typeface="微软雅黑" panose="020B0503020204020204" charset="-122"/>
                <a:ea typeface="微软雅黑" panose="020B0503020204020204" charset="-122"/>
                <a:cs typeface="+mn-ea"/>
                <a:sym typeface="+mn-lt"/>
              </a:rPr>
              <a:t>核心逻辑</a:t>
            </a:r>
            <a:r>
              <a:rPr lang="en-US" altLang="zh-CN" sz="1300" b="1" dirty="0">
                <a:solidFill>
                  <a:srgbClr val="0070C0"/>
                </a:solidFill>
                <a:latin typeface="微软雅黑" panose="020B0503020204020204" charset="-122"/>
                <a:ea typeface="微软雅黑" panose="020B0503020204020204" charset="-122"/>
                <a:cs typeface="+mn-ea"/>
                <a:sym typeface="+mn-lt"/>
              </a:rPr>
              <a:t>：</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创新药研发复杂度提升，推动研发外包和产业化服务需求快速增长</a:t>
            </a:r>
            <a:r>
              <a:rPr lang="en-US" altLang="zh-CN" sz="1300" dirty="0">
                <a:solidFill>
                  <a:schemeClr val="tx1">
                    <a:lumMod val="85000"/>
                    <a:lumOff val="15000"/>
                  </a:schemeClr>
                </a:solidFill>
                <a:latin typeface="微软雅黑" panose="020B0503020204020204" charset="-122"/>
                <a:ea typeface="微软雅黑" panose="020B0503020204020204" charset="-122"/>
                <a:cs typeface="+mn-ea"/>
                <a:sym typeface="+mn-lt"/>
              </a:rPr>
              <a:t>。</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r>
              <a:rPr lang="zh-CN" altLang="en-US" sz="130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市场特点</a:t>
            </a:r>
            <a:r>
              <a:rPr lang="en-US" altLang="zh-CN" sz="130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a:t>
            </a: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mn-ea"/>
                <a:sym typeface="+mn-lt"/>
              </a:rPr>
              <a:t>全生命周期服务、</a:t>
            </a:r>
            <a:r>
              <a:rPr lang="zh-CN" altLang="en-US" sz="1300" dirty="0">
                <a:solidFill>
                  <a:schemeClr val="tx1">
                    <a:lumMod val="85000"/>
                    <a:lumOff val="15000"/>
                  </a:schemeClr>
                </a:solidFill>
                <a:effectLst/>
                <a:latin typeface="微软雅黑" panose="020B0503020204020204" charset="-122"/>
                <a:ea typeface="微软雅黑" panose="020B0503020204020204" charset="-122"/>
                <a:cs typeface="+mn-ea"/>
                <a:sym typeface="+mn-lt"/>
              </a:rPr>
              <a:t>与创新药管线高度绑定</a:t>
            </a: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mn-ea"/>
                <a:sym typeface="+mn-lt"/>
              </a:rPr>
              <a:t>、</a:t>
            </a:r>
            <a:r>
              <a:rPr lang="zh-CN" altLang="en-US" sz="1300" dirty="0">
                <a:solidFill>
                  <a:schemeClr val="tx1">
                    <a:lumMod val="85000"/>
                    <a:lumOff val="15000"/>
                  </a:schemeClr>
                </a:solidFill>
                <a:effectLst/>
                <a:latin typeface="微软雅黑" panose="020B0503020204020204" charset="-122"/>
                <a:ea typeface="微软雅黑" panose="020B0503020204020204" charset="-122"/>
                <a:cs typeface="+mn-ea"/>
                <a:sym typeface="+mn-lt"/>
              </a:rPr>
              <a:t>全球化需求持续增加</a:t>
            </a:r>
            <a:endParaRPr lang="zh-CN" altLang="en-US" sz="1300" b="1" dirty="0">
              <a:solidFill>
                <a:srgbClr val="92D050"/>
              </a:solidFill>
              <a:latin typeface="微软雅黑" panose="020B0503020204020204" charset="-122"/>
              <a:ea typeface="微软雅黑" panose="020B0503020204020204" charset="-122"/>
              <a:cs typeface="+mn-ea"/>
              <a:sym typeface="+mn-lt"/>
            </a:endParaRPr>
          </a:p>
          <a:p>
            <a:pPr algn="l">
              <a:lnSpc>
                <a:spcPct val="100000"/>
              </a:lnSpc>
            </a:pPr>
            <a:r>
              <a:rPr lang="zh-CN" altLang="en-US" sz="1300" b="1" dirty="0">
                <a:solidFill>
                  <a:srgbClr val="92D050"/>
                </a:solidFill>
                <a:latin typeface="微软雅黑" panose="020B0503020204020204" charset="-122"/>
                <a:ea typeface="微软雅黑" panose="020B0503020204020204" charset="-122"/>
                <a:cs typeface="+mn-ea"/>
                <a:sym typeface="+mn-lt"/>
              </a:rPr>
              <a:t>招商布局：</a:t>
            </a:r>
            <a:r>
              <a:rPr sz="1300" dirty="0">
                <a:solidFill>
                  <a:schemeClr val="tx1">
                    <a:lumMod val="85000"/>
                    <a:lumOff val="15000"/>
                  </a:schemeClr>
                </a:solidFill>
                <a:latin typeface="微软雅黑" panose="020B0503020204020204" charset="-122"/>
                <a:ea typeface="微软雅黑" panose="020B0503020204020204" charset="-122"/>
                <a:cs typeface="+mn-ea"/>
                <a:sym typeface="+mn-lt"/>
              </a:rPr>
              <a:t>临床CRO</a:t>
            </a:r>
            <a:r>
              <a:rPr lang="en-US"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300" dirty="0">
                <a:solidFill>
                  <a:schemeClr val="tx1">
                    <a:lumMod val="85000"/>
                    <a:lumOff val="15000"/>
                  </a:schemeClr>
                </a:solidFill>
                <a:latin typeface="微软雅黑" panose="020B0503020204020204" charset="-122"/>
                <a:ea typeface="微软雅黑" panose="020B0503020204020204" charset="-122"/>
                <a:cs typeface="+mn-ea"/>
                <a:sym typeface="+mn-lt"/>
              </a:rPr>
              <a:t>小分子CDMO</a:t>
            </a:r>
            <a:r>
              <a:rPr lang="en-US"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300" dirty="0">
                <a:solidFill>
                  <a:schemeClr val="tx1">
                    <a:lumMod val="85000"/>
                    <a:lumOff val="15000"/>
                  </a:schemeClr>
                </a:solidFill>
                <a:latin typeface="微软雅黑" panose="020B0503020204020204" charset="-122"/>
                <a:ea typeface="微软雅黑" panose="020B0503020204020204" charset="-122"/>
                <a:cs typeface="+mn-ea"/>
                <a:sym typeface="+mn-lt"/>
              </a:rPr>
              <a:t>生物药</a:t>
            </a:r>
            <a:r>
              <a:rPr lang="en-US"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300" dirty="0">
                <a:solidFill>
                  <a:schemeClr val="tx1">
                    <a:lumMod val="85000"/>
                    <a:lumOff val="15000"/>
                  </a:schemeClr>
                </a:solidFill>
                <a:latin typeface="微软雅黑" panose="020B0503020204020204" charset="-122"/>
                <a:ea typeface="微软雅黑" panose="020B0503020204020204" charset="-122"/>
                <a:cs typeface="+mn-ea"/>
                <a:sym typeface="+mn-lt"/>
              </a:rPr>
              <a:t>CDMO</a:t>
            </a:r>
            <a:r>
              <a:rPr lang="en-US"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300" dirty="0">
                <a:solidFill>
                  <a:schemeClr val="tx1">
                    <a:lumMod val="85000"/>
                    <a:lumOff val="15000"/>
                  </a:schemeClr>
                </a:solidFill>
                <a:latin typeface="微软雅黑" panose="020B0503020204020204" charset="-122"/>
                <a:ea typeface="微软雅黑" panose="020B0503020204020204" charset="-122"/>
                <a:cs typeface="+mn-ea"/>
                <a:sym typeface="+mn-lt"/>
              </a:rPr>
              <a:t>CGT生产平台</a:t>
            </a:r>
            <a:endParaRPr sz="13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43" name="文本框 42"/>
          <p:cNvSpPr txBox="1"/>
          <p:nvPr/>
        </p:nvSpPr>
        <p:spPr>
          <a:xfrm>
            <a:off x="8385516" y="3997236"/>
            <a:ext cx="1935480" cy="445135"/>
          </a:xfrm>
          <a:prstGeom prst="rect">
            <a:avLst/>
          </a:prstGeom>
          <a:noFill/>
        </p:spPr>
        <p:txBody>
          <a:bodyPr wrap="none" rtlCol="0">
            <a:spAutoFit/>
          </a:bodyPr>
          <a:p>
            <a:pPr algn="l"/>
            <a:r>
              <a:rPr lang="zh-CN" altLang="en-US" sz="2300" dirty="0">
                <a:solidFill>
                  <a:srgbClr val="007BC5"/>
                </a:solidFill>
                <a:latin typeface="微软雅黑" panose="020B0503020204020204" charset="-122"/>
                <a:ea typeface="微软雅黑" panose="020B0503020204020204" charset="-122"/>
                <a:cs typeface="+mn-ea"/>
                <a:sym typeface="+mn-lt"/>
              </a:rPr>
              <a:t>合成生物平台</a:t>
            </a:r>
            <a:endParaRPr lang="zh-CN" altLang="en-US" sz="2300" dirty="0">
              <a:solidFill>
                <a:srgbClr val="007BC5"/>
              </a:solidFill>
              <a:latin typeface="微软雅黑" panose="020B0503020204020204" charset="-122"/>
              <a:ea typeface="微软雅黑" panose="020B0503020204020204" charset="-122"/>
              <a:cs typeface="+mn-ea"/>
              <a:sym typeface="+mn-lt"/>
            </a:endParaRPr>
          </a:p>
        </p:txBody>
      </p:sp>
      <p:sp>
        <p:nvSpPr>
          <p:cNvPr id="44" name="文本框 43"/>
          <p:cNvSpPr txBox="1"/>
          <p:nvPr/>
        </p:nvSpPr>
        <p:spPr>
          <a:xfrm>
            <a:off x="7592695" y="4375785"/>
            <a:ext cx="4039870" cy="891540"/>
          </a:xfrm>
          <a:prstGeom prst="rect">
            <a:avLst/>
          </a:prstGeom>
          <a:noFill/>
        </p:spPr>
        <p:txBody>
          <a:bodyPr wrap="square" rtlCol="0">
            <a:spAutoFit/>
          </a:bodyPr>
          <a:p>
            <a:pPr algn="l">
              <a:lnSpc>
                <a:spcPct val="100000"/>
              </a:lnSpc>
            </a:pPr>
            <a:r>
              <a:rPr lang="zh-CN" altLang="en-US" sz="1300" b="1" dirty="0">
                <a:solidFill>
                  <a:srgbClr val="0070C0"/>
                </a:solidFill>
                <a:latin typeface="微软雅黑" panose="020B0503020204020204" charset="-122"/>
                <a:ea typeface="微软雅黑" panose="020B0503020204020204" charset="-122"/>
                <a:cs typeface="+mn-ea"/>
                <a:sym typeface="+mn-lt"/>
              </a:rPr>
              <a:t>核心逻辑</a:t>
            </a:r>
            <a:r>
              <a:rPr lang="en-US" altLang="zh-CN" sz="1300" b="1" dirty="0">
                <a:solidFill>
                  <a:srgbClr val="0070C0"/>
                </a:solidFill>
                <a:latin typeface="微软雅黑" panose="020B0503020204020204" charset="-122"/>
                <a:ea typeface="微软雅黑" panose="020B0503020204020204" charset="-122"/>
                <a:cs typeface="+mn-ea"/>
                <a:sym typeface="+mn-lt"/>
              </a:rPr>
              <a:t>：</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生物制造正从实验室走向规模化产业应用</a:t>
            </a:r>
            <a:r>
              <a:rPr lang="en-US" altLang="zh-CN" sz="1300" dirty="0">
                <a:solidFill>
                  <a:schemeClr val="tx1">
                    <a:lumMod val="85000"/>
                    <a:lumOff val="15000"/>
                  </a:schemeClr>
                </a:solidFill>
                <a:latin typeface="微软雅黑" panose="020B0503020204020204" charset="-122"/>
                <a:ea typeface="微软雅黑" panose="020B0503020204020204" charset="-122"/>
                <a:cs typeface="+mn-ea"/>
                <a:sym typeface="+mn-lt"/>
              </a:rPr>
              <a:t>。</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r>
              <a:rPr lang="zh-CN" altLang="en-US" sz="130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应用方向</a:t>
            </a:r>
            <a:r>
              <a:rPr lang="en-US" altLang="zh-CN" sz="130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a:t>
            </a:r>
            <a:r>
              <a:rPr sz="1300" dirty="0">
                <a:solidFill>
                  <a:schemeClr val="tx1">
                    <a:lumMod val="85000"/>
                    <a:lumOff val="15000"/>
                  </a:schemeClr>
                </a:solidFill>
                <a:effectLst/>
                <a:latin typeface="微软雅黑" panose="020B0503020204020204" charset="-122"/>
                <a:ea typeface="微软雅黑" panose="020B0503020204020204" charset="-122"/>
                <a:cs typeface="+mn-ea"/>
                <a:sym typeface="+mn-lt"/>
              </a:rPr>
              <a:t>生物基材料</a:t>
            </a:r>
            <a:r>
              <a:rPr lang="en-US" sz="1300" dirty="0">
                <a:solidFill>
                  <a:schemeClr val="tx1">
                    <a:lumMod val="85000"/>
                    <a:lumOff val="15000"/>
                  </a:schemeClr>
                </a:solidFill>
                <a:effectLst/>
                <a:latin typeface="微软雅黑" panose="020B0503020204020204" charset="-122"/>
                <a:ea typeface="微软雅黑" panose="020B0503020204020204" charset="-122"/>
                <a:cs typeface="+mn-ea"/>
                <a:sym typeface="+mn-lt"/>
              </a:rPr>
              <a:t>、</a:t>
            </a:r>
            <a:r>
              <a:rPr sz="1300" dirty="0">
                <a:solidFill>
                  <a:schemeClr val="tx1">
                    <a:lumMod val="85000"/>
                    <a:lumOff val="15000"/>
                  </a:schemeClr>
                </a:solidFill>
                <a:effectLst/>
                <a:latin typeface="微软雅黑" panose="020B0503020204020204" charset="-122"/>
                <a:ea typeface="微软雅黑" panose="020B0503020204020204" charset="-122"/>
                <a:cs typeface="+mn-ea"/>
                <a:sym typeface="+mn-lt"/>
              </a:rPr>
              <a:t>生物医药中间体</a:t>
            </a:r>
            <a:r>
              <a:rPr lang="en-US" sz="1300" dirty="0">
                <a:solidFill>
                  <a:schemeClr val="tx1">
                    <a:lumMod val="85000"/>
                    <a:lumOff val="15000"/>
                  </a:schemeClr>
                </a:solidFill>
                <a:effectLst/>
                <a:latin typeface="微软雅黑" panose="020B0503020204020204" charset="-122"/>
                <a:ea typeface="微软雅黑" panose="020B0503020204020204" charset="-122"/>
                <a:cs typeface="+mn-ea"/>
                <a:sym typeface="+mn-lt"/>
              </a:rPr>
              <a:t>、</a:t>
            </a:r>
            <a:r>
              <a:rPr sz="1300" dirty="0">
                <a:solidFill>
                  <a:schemeClr val="tx1">
                    <a:lumMod val="85000"/>
                    <a:lumOff val="15000"/>
                  </a:schemeClr>
                </a:solidFill>
                <a:effectLst/>
                <a:latin typeface="微软雅黑" panose="020B0503020204020204" charset="-122"/>
                <a:ea typeface="微软雅黑" panose="020B0503020204020204" charset="-122"/>
                <a:cs typeface="+mn-ea"/>
                <a:sym typeface="+mn-lt"/>
              </a:rPr>
              <a:t>酶制剂生产</a:t>
            </a:r>
            <a:r>
              <a:rPr lang="en-US" sz="1300" dirty="0">
                <a:solidFill>
                  <a:schemeClr val="tx1">
                    <a:lumMod val="85000"/>
                    <a:lumOff val="15000"/>
                  </a:schemeClr>
                </a:solidFill>
                <a:effectLst/>
                <a:latin typeface="微软雅黑" panose="020B0503020204020204" charset="-122"/>
                <a:ea typeface="微软雅黑" panose="020B0503020204020204" charset="-122"/>
                <a:cs typeface="+mn-ea"/>
                <a:sym typeface="+mn-lt"/>
              </a:rPr>
              <a:t>、</a:t>
            </a:r>
            <a:r>
              <a:rPr sz="1300" dirty="0">
                <a:solidFill>
                  <a:schemeClr val="tx1">
                    <a:lumMod val="85000"/>
                    <a:lumOff val="15000"/>
                  </a:schemeClr>
                </a:solidFill>
                <a:effectLst/>
                <a:latin typeface="微软雅黑" panose="020B0503020204020204" charset="-122"/>
                <a:ea typeface="微软雅黑" panose="020B0503020204020204" charset="-122"/>
                <a:cs typeface="+mn-ea"/>
                <a:sym typeface="+mn-lt"/>
              </a:rPr>
              <a:t>功能蛋白</a:t>
            </a:r>
            <a:endParaRPr sz="1300" dirty="0">
              <a:solidFill>
                <a:schemeClr val="tx1">
                  <a:lumMod val="85000"/>
                  <a:lumOff val="15000"/>
                </a:schemeClr>
              </a:solidFill>
              <a:effectLst/>
              <a:latin typeface="微软雅黑" panose="020B0503020204020204" charset="-122"/>
              <a:ea typeface="微软雅黑" panose="020B0503020204020204" charset="-122"/>
              <a:cs typeface="+mn-ea"/>
              <a:sym typeface="+mn-lt"/>
            </a:endParaRPr>
          </a:p>
          <a:p>
            <a:pPr algn="l">
              <a:lnSpc>
                <a:spcPct val="100000"/>
              </a:lnSpc>
            </a:pPr>
            <a:r>
              <a:rPr lang="zh-CN" altLang="en-US" sz="1300" b="1" dirty="0">
                <a:solidFill>
                  <a:srgbClr val="92D050"/>
                </a:solidFill>
                <a:latin typeface="微软雅黑" panose="020B0503020204020204" charset="-122"/>
                <a:ea typeface="微软雅黑" panose="020B0503020204020204" charset="-122"/>
                <a:cs typeface="+mn-ea"/>
                <a:sym typeface="+mn-lt"/>
              </a:rPr>
              <a:t>招商布局：</a:t>
            </a:r>
            <a:r>
              <a:rPr sz="1300" dirty="0">
                <a:solidFill>
                  <a:schemeClr val="tx1">
                    <a:lumMod val="85000"/>
                    <a:lumOff val="15000"/>
                  </a:schemeClr>
                </a:solidFill>
                <a:latin typeface="微软雅黑" panose="020B0503020204020204" charset="-122"/>
                <a:ea typeface="微软雅黑" panose="020B0503020204020204" charset="-122"/>
                <a:cs typeface="+mn-ea"/>
                <a:sym typeface="+mn-lt"/>
              </a:rPr>
              <a:t>属于未来产业方向，成长性突出</a:t>
            </a:r>
            <a:endParaRPr sz="13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87" name="任意多边形: 形状 86"/>
          <p:cNvSpPr/>
          <p:nvPr/>
        </p:nvSpPr>
        <p:spPr>
          <a:xfrm>
            <a:off x="6596415" y="2670664"/>
            <a:ext cx="250116" cy="233640"/>
          </a:xfrm>
          <a:custGeom>
            <a:avLst/>
            <a:gdLst>
              <a:gd name="connsiteX0" fmla="*/ 32467 w 307755"/>
              <a:gd name="connsiteY0" fmla="*/ 126977 h 287484"/>
              <a:gd name="connsiteX1" fmla="*/ 95458 w 307755"/>
              <a:gd name="connsiteY1" fmla="*/ 74121 h 287484"/>
              <a:gd name="connsiteX2" fmla="*/ 158449 w 307755"/>
              <a:gd name="connsiteY2" fmla="*/ 21265 h 287484"/>
              <a:gd name="connsiteX3" fmla="*/ 286490 w 307755"/>
              <a:gd name="connsiteY3" fmla="*/ 32467 h 287484"/>
              <a:gd name="connsiteX4" fmla="*/ 275288 w 307755"/>
              <a:gd name="connsiteY4" fmla="*/ 160508 h 287484"/>
              <a:gd name="connsiteX5" fmla="*/ 212297 w 307755"/>
              <a:gd name="connsiteY5" fmla="*/ 213364 h 287484"/>
              <a:gd name="connsiteX6" fmla="*/ 149306 w 307755"/>
              <a:gd name="connsiteY6" fmla="*/ 266220 h 287484"/>
              <a:gd name="connsiteX7" fmla="*/ 21265 w 307755"/>
              <a:gd name="connsiteY7" fmla="*/ 255017 h 287484"/>
              <a:gd name="connsiteX8" fmla="*/ 32467 w 307755"/>
              <a:gd name="connsiteY8" fmla="*/ 126977 h 28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755" h="287484">
                <a:moveTo>
                  <a:pt x="32467" y="126977"/>
                </a:moveTo>
                <a:lnTo>
                  <a:pt x="95458" y="74121"/>
                </a:lnTo>
                <a:lnTo>
                  <a:pt x="158449" y="21265"/>
                </a:lnTo>
                <a:cubicBezTo>
                  <a:pt x="196900" y="-10999"/>
                  <a:pt x="254226" y="-5984"/>
                  <a:pt x="286490" y="32467"/>
                </a:cubicBezTo>
                <a:cubicBezTo>
                  <a:pt x="318755" y="70918"/>
                  <a:pt x="313739" y="128244"/>
                  <a:pt x="275288" y="160508"/>
                </a:cubicBezTo>
                <a:lnTo>
                  <a:pt x="212297" y="213364"/>
                </a:lnTo>
                <a:lnTo>
                  <a:pt x="149306" y="266220"/>
                </a:lnTo>
                <a:cubicBezTo>
                  <a:pt x="110855" y="298484"/>
                  <a:pt x="53529" y="293469"/>
                  <a:pt x="21265" y="255017"/>
                </a:cubicBezTo>
                <a:cubicBezTo>
                  <a:pt x="-10999" y="216566"/>
                  <a:pt x="-5984" y="159241"/>
                  <a:pt x="32467" y="126977"/>
                </a:cubicBezTo>
                <a:close/>
              </a:path>
            </a:pathLst>
          </a:custGeom>
          <a:noFill/>
          <a:ln w="25400" cap="flat">
            <a:solidFill>
              <a:schemeClr val="bg1"/>
            </a:solidFill>
            <a:prstDash val="solid"/>
            <a:miter/>
          </a:ln>
        </p:spPr>
        <p:txBody>
          <a:bodyPr rtlCol="0" anchor="ctr"/>
          <a:p>
            <a:endParaRPr lang="zh-CN" altLang="en-US">
              <a:latin typeface="微软雅黑" panose="020B0503020204020204" charset="-122"/>
              <a:ea typeface="微软雅黑" panose="020B0503020204020204" charset="-122"/>
            </a:endParaRPr>
          </a:p>
        </p:txBody>
      </p:sp>
      <p:sp>
        <p:nvSpPr>
          <p:cNvPr id="88" name="任意多边形: 形状 87"/>
          <p:cNvSpPr/>
          <p:nvPr/>
        </p:nvSpPr>
        <p:spPr>
          <a:xfrm>
            <a:off x="6687156" y="2770415"/>
            <a:ext cx="45720" cy="54486"/>
          </a:xfrm>
          <a:custGeom>
            <a:avLst/>
            <a:gdLst>
              <a:gd name="connsiteX0" fmla="*/ 0 w 49662"/>
              <a:gd name="connsiteY0" fmla="*/ 0 h 59186"/>
              <a:gd name="connsiteX1" fmla="*/ 49663 w 49662"/>
              <a:gd name="connsiteY1" fmla="*/ 59187 h 59186"/>
            </a:gdLst>
            <a:ahLst/>
            <a:cxnLst>
              <a:cxn ang="0">
                <a:pos x="connsiteX0" y="connsiteY0"/>
              </a:cxn>
              <a:cxn ang="0">
                <a:pos x="connsiteX1" y="connsiteY1"/>
              </a:cxn>
            </a:cxnLst>
            <a:rect l="l" t="t" r="r" b="b"/>
            <a:pathLst>
              <a:path w="49662" h="59186">
                <a:moveTo>
                  <a:pt x="0" y="0"/>
                </a:moveTo>
                <a:lnTo>
                  <a:pt x="49663" y="59187"/>
                </a:lnTo>
              </a:path>
            </a:pathLst>
          </a:custGeom>
          <a:noFill/>
          <a:ln w="25400" cap="rnd">
            <a:solidFill>
              <a:schemeClr val="bg1"/>
            </a:solidFill>
            <a:prstDash val="solid"/>
            <a:round/>
          </a:ln>
        </p:spPr>
        <p:txBody>
          <a:bodyPr rtlCol="0" anchor="ctr"/>
          <a:p>
            <a:endParaRPr lang="zh-CN" altLang="en-US">
              <a:latin typeface="微软雅黑" panose="020B0503020204020204" charset="-122"/>
              <a:ea typeface="微软雅黑" panose="020B0503020204020204" charset="-122"/>
            </a:endParaRPr>
          </a:p>
        </p:txBody>
      </p:sp>
      <p:sp>
        <p:nvSpPr>
          <p:cNvPr id="46" name="文本框 45"/>
          <p:cNvSpPr txBox="1"/>
          <p:nvPr/>
        </p:nvSpPr>
        <p:spPr>
          <a:xfrm>
            <a:off x="5044781" y="5504091"/>
            <a:ext cx="2227580" cy="445135"/>
          </a:xfrm>
          <a:prstGeom prst="rect">
            <a:avLst/>
          </a:prstGeom>
          <a:noFill/>
        </p:spPr>
        <p:txBody>
          <a:bodyPr wrap="none" rtlCol="0">
            <a:spAutoFit/>
          </a:bodyPr>
          <a:p>
            <a:pPr algn="l"/>
            <a:r>
              <a:rPr lang="zh-CN" altLang="en-US" sz="2300" dirty="0">
                <a:solidFill>
                  <a:srgbClr val="007BC5"/>
                </a:solidFill>
                <a:latin typeface="微软雅黑" panose="020B0503020204020204" charset="-122"/>
                <a:ea typeface="微软雅黑" panose="020B0503020204020204" charset="-122"/>
                <a:cs typeface="+mn-ea"/>
                <a:sym typeface="+mn-lt"/>
              </a:rPr>
              <a:t>生物信息数据库</a:t>
            </a:r>
            <a:endParaRPr lang="zh-CN" altLang="en-US" sz="2300" dirty="0">
              <a:solidFill>
                <a:srgbClr val="007BC5"/>
              </a:solidFill>
              <a:latin typeface="微软雅黑" panose="020B0503020204020204" charset="-122"/>
              <a:ea typeface="微软雅黑" panose="020B0503020204020204" charset="-122"/>
              <a:cs typeface="+mn-ea"/>
              <a:sym typeface="+mn-lt"/>
            </a:endParaRPr>
          </a:p>
        </p:txBody>
      </p:sp>
      <p:sp>
        <p:nvSpPr>
          <p:cNvPr id="47" name="文本框 46"/>
          <p:cNvSpPr txBox="1"/>
          <p:nvPr/>
        </p:nvSpPr>
        <p:spPr>
          <a:xfrm>
            <a:off x="3960495" y="5918200"/>
            <a:ext cx="5217160" cy="1148080"/>
          </a:xfrm>
          <a:prstGeom prst="rect">
            <a:avLst/>
          </a:prstGeom>
          <a:noFill/>
        </p:spPr>
        <p:txBody>
          <a:bodyPr wrap="square" rtlCol="0">
            <a:spAutoFit/>
          </a:bodyPr>
          <a:p>
            <a:pPr algn="l">
              <a:lnSpc>
                <a:spcPct val="100000"/>
              </a:lnSpc>
            </a:pPr>
            <a:r>
              <a:rPr lang="zh-CN" altLang="en-US" sz="1300" b="1" dirty="0">
                <a:solidFill>
                  <a:srgbClr val="0070C0"/>
                </a:solidFill>
                <a:latin typeface="微软雅黑" panose="020B0503020204020204" charset="-122"/>
                <a:ea typeface="微软雅黑" panose="020B0503020204020204" charset="-122"/>
                <a:cs typeface="+mn-ea"/>
                <a:sym typeface="+mn-lt"/>
              </a:rPr>
              <a:t>核心逻辑</a:t>
            </a:r>
            <a:r>
              <a:rPr lang="en-US" altLang="zh-CN" sz="1300" b="1" dirty="0">
                <a:solidFill>
                  <a:srgbClr val="0070C0"/>
                </a:solidFill>
                <a:latin typeface="微软雅黑" panose="020B0503020204020204" charset="-122"/>
                <a:ea typeface="微软雅黑" panose="020B0503020204020204" charset="-122"/>
                <a:cs typeface="+mn-ea"/>
                <a:sym typeface="+mn-lt"/>
              </a:rPr>
              <a:t>：</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AI制药和精准医疗发展依赖高质量生物数据资源</a:t>
            </a:r>
            <a:r>
              <a:rPr lang="en-US" altLang="zh-CN" sz="1300" dirty="0">
                <a:solidFill>
                  <a:schemeClr val="tx1">
                    <a:lumMod val="85000"/>
                    <a:lumOff val="15000"/>
                  </a:schemeClr>
                </a:solidFill>
                <a:latin typeface="微软雅黑" panose="020B0503020204020204" charset="-122"/>
                <a:ea typeface="微软雅黑" panose="020B0503020204020204" charset="-122"/>
                <a:cs typeface="+mn-ea"/>
                <a:sym typeface="+mn-lt"/>
              </a:rPr>
              <a:t>。</a:t>
            </a:r>
            <a:endParaRPr lang="en-US" altLang="zh-CN"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r>
              <a:rPr lang="zh-CN" altLang="en-US" sz="130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应用方向</a:t>
            </a:r>
            <a:r>
              <a:rPr lang="en-US" altLang="zh-CN" sz="130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a:t>
            </a:r>
            <a:r>
              <a:rPr sz="1300" dirty="0">
                <a:solidFill>
                  <a:schemeClr val="tx1">
                    <a:lumMod val="85000"/>
                    <a:lumOff val="15000"/>
                  </a:schemeClr>
                </a:solidFill>
                <a:latin typeface="微软雅黑" panose="020B0503020204020204" charset="-122"/>
                <a:ea typeface="微软雅黑" panose="020B0503020204020204" charset="-122"/>
                <a:cs typeface="+mn-ea"/>
                <a:sym typeface="+mn-lt"/>
              </a:rPr>
              <a:t>基因数据库</a:t>
            </a:r>
            <a:r>
              <a:rPr lang="en-US"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300" dirty="0">
                <a:solidFill>
                  <a:schemeClr val="tx1">
                    <a:lumMod val="85000"/>
                    <a:lumOff val="15000"/>
                  </a:schemeClr>
                </a:solidFill>
                <a:latin typeface="微软雅黑" panose="020B0503020204020204" charset="-122"/>
                <a:ea typeface="微软雅黑" panose="020B0503020204020204" charset="-122"/>
                <a:cs typeface="+mn-ea"/>
                <a:sym typeface="+mn-lt"/>
              </a:rPr>
              <a:t>蛋白数据库</a:t>
            </a:r>
            <a:r>
              <a:rPr lang="en-US"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300" dirty="0">
                <a:solidFill>
                  <a:schemeClr val="tx1">
                    <a:lumMod val="85000"/>
                    <a:lumOff val="15000"/>
                  </a:schemeClr>
                </a:solidFill>
                <a:latin typeface="微软雅黑" panose="020B0503020204020204" charset="-122"/>
                <a:ea typeface="微软雅黑" panose="020B0503020204020204" charset="-122"/>
                <a:cs typeface="+mn-ea"/>
                <a:sym typeface="+mn-lt"/>
              </a:rPr>
              <a:t>医疗数据平台</a:t>
            </a:r>
            <a:r>
              <a:rPr lang="en-US" sz="13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300" dirty="0">
                <a:solidFill>
                  <a:schemeClr val="tx1">
                    <a:lumMod val="85000"/>
                    <a:lumOff val="15000"/>
                  </a:schemeClr>
                </a:solidFill>
                <a:latin typeface="微软雅黑" panose="020B0503020204020204" charset="-122"/>
                <a:ea typeface="微软雅黑" panose="020B0503020204020204" charset="-122"/>
                <a:cs typeface="+mn-ea"/>
                <a:sym typeface="+mn-lt"/>
              </a:rPr>
              <a:t>多组学数据库</a:t>
            </a:r>
            <a:endParaRPr lang="zh-CN" altLang="en-US" sz="1300" b="1" dirty="0">
              <a:solidFill>
                <a:srgbClr val="92D050"/>
              </a:solidFill>
              <a:latin typeface="微软雅黑" panose="020B0503020204020204" charset="-122"/>
              <a:ea typeface="微软雅黑" panose="020B0503020204020204" charset="-122"/>
              <a:cs typeface="+mn-ea"/>
              <a:sym typeface="+mn-lt"/>
            </a:endParaRPr>
          </a:p>
          <a:p>
            <a:pPr algn="l">
              <a:lnSpc>
                <a:spcPct val="100000"/>
              </a:lnSpc>
            </a:pPr>
            <a:r>
              <a:rPr lang="zh-CN" altLang="en-US" sz="1300" b="1" dirty="0">
                <a:solidFill>
                  <a:srgbClr val="92D050"/>
                </a:solidFill>
                <a:latin typeface="微软雅黑" panose="020B0503020204020204" charset="-122"/>
                <a:ea typeface="微软雅黑" panose="020B0503020204020204" charset="-122"/>
                <a:cs typeface="+mn-ea"/>
                <a:sym typeface="+mn-lt"/>
              </a:rPr>
              <a:t>招商布局：</a:t>
            </a:r>
            <a:r>
              <a:rPr sz="1300" dirty="0">
                <a:solidFill>
                  <a:schemeClr val="tx1">
                    <a:lumMod val="85000"/>
                    <a:lumOff val="15000"/>
                  </a:schemeClr>
                </a:solidFill>
                <a:latin typeface="微软雅黑" panose="020B0503020204020204" charset="-122"/>
                <a:ea typeface="微软雅黑" panose="020B0503020204020204" charset="-122"/>
                <a:cs typeface="+mn-ea"/>
                <a:sym typeface="+mn-lt"/>
              </a:rPr>
              <a:t>是AI医疗和创新药研发的重要底层支撑</a:t>
            </a:r>
            <a:endParaRPr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ts val="2000"/>
              </a:lnSpc>
            </a:pPr>
            <a:endParaRPr sz="13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64" name="椭圆 63"/>
          <p:cNvSpPr/>
          <p:nvPr>
            <p:custDataLst>
              <p:tags r:id="rId7"/>
            </p:custDataLst>
          </p:nvPr>
        </p:nvSpPr>
        <p:spPr>
          <a:xfrm>
            <a:off x="1463040" y="6303645"/>
            <a:ext cx="9714865" cy="353695"/>
          </a:xfrm>
          <a:prstGeom prst="ellipse">
            <a:avLst/>
          </a:prstGeom>
          <a:gradFill flip="none" rotWithShape="1">
            <a:gsLst>
              <a:gs pos="38000">
                <a:schemeClr val="accent1">
                  <a:lumMod val="40000"/>
                  <a:lumOff val="60000"/>
                  <a:alpha val="0"/>
                </a:schemeClr>
              </a:gs>
              <a:gs pos="100000">
                <a:schemeClr val="accent1">
                  <a:lumMod val="60000"/>
                  <a:lumOff val="40000"/>
                  <a:alpha val="60000"/>
                </a:schemeClr>
              </a:gs>
            </a:gsLst>
            <a:lin ang="5400000" scaled="1"/>
            <a:tileRect/>
          </a:gra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grpSp>
        <p:nvGrpSpPr>
          <p:cNvPr id="55" name="组合 54"/>
          <p:cNvGrpSpPr/>
          <p:nvPr/>
        </p:nvGrpSpPr>
        <p:grpSpPr>
          <a:xfrm>
            <a:off x="498475" y="198755"/>
            <a:ext cx="9058910" cy="706755"/>
            <a:chOff x="1128" y="733"/>
            <a:chExt cx="14266" cy="1113"/>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4"/>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5"/>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6"/>
              </p:custDataLst>
            </p:nvPr>
          </p:nvSpPr>
          <p:spPr>
            <a:xfrm>
              <a:off x="2076" y="733"/>
              <a:ext cx="13318" cy="1113"/>
            </a:xfrm>
            <a:prstGeom prst="rect">
              <a:avLst/>
            </a:prstGeom>
            <a:noFill/>
          </p:spPr>
          <p:txBody>
            <a:bodyPr wrap="square" rtlCol="0" anchor="t">
              <a:spAutoFit/>
            </a:bodyPr>
            <a:p>
              <a:pPr>
                <a:lnSpc>
                  <a:spcPct val="125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上游产业</a:t>
              </a: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机会判断</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graphicFrame>
        <p:nvGraphicFramePr>
          <p:cNvPr id="13" name="Table 0"/>
          <p:cNvGraphicFramePr>
            <a:graphicFrameLocks noGrp="1"/>
          </p:cNvGraphicFramePr>
          <p:nvPr>
            <p:custDataLst>
              <p:tags r:id="rId7"/>
            </p:custDataLst>
          </p:nvPr>
        </p:nvGraphicFramePr>
        <p:xfrm>
          <a:off x="498475" y="1059815"/>
          <a:ext cx="11143615" cy="4998085"/>
        </p:xfrm>
        <a:graphic>
          <a:graphicData uri="http://schemas.openxmlformats.org/drawingml/2006/table">
            <a:tbl>
              <a:tblPr/>
              <a:tblGrid>
                <a:gridCol w="1932388"/>
                <a:gridCol w="1725295"/>
                <a:gridCol w="1914525"/>
                <a:gridCol w="3020060"/>
                <a:gridCol w="2551347"/>
              </a:tblGrid>
              <a:tr h="396240">
                <a:tc>
                  <a:txBody>
                    <a:bodyPr/>
                    <a:p>
                      <a:pPr algn="l"/>
                      <a:r>
                        <a:rPr lang="zh-CN" altLang="en-US" sz="1400" b="1" u="none" dirty="0">
                          <a:solidFill>
                            <a:srgbClr val="FFFFFF"/>
                          </a:solidFill>
                          <a:latin typeface="微软雅黑" panose="020B0503020204020204" charset="-122"/>
                          <a:ea typeface="微软雅黑" panose="020B0503020204020204" charset="-122"/>
                          <a:cs typeface="Liter" pitchFamily="34" charset="-120"/>
                        </a:rPr>
                        <a:t>核心</a:t>
                      </a:r>
                      <a:r>
                        <a:rPr lang="en-US" sz="1400" b="1" u="none" dirty="0">
                          <a:solidFill>
                            <a:srgbClr val="FFFFFF"/>
                          </a:solidFill>
                          <a:latin typeface="微软雅黑" panose="020B0503020204020204" charset="-122"/>
                          <a:ea typeface="微软雅黑" panose="020B0503020204020204" charset="-122"/>
                          <a:cs typeface="Liter" pitchFamily="34" charset="-120"/>
                        </a:rPr>
                        <a:t>方向</a:t>
                      </a:r>
                      <a:endParaRPr lang="en-US" sz="1400" b="1" u="none" dirty="0">
                        <a:solidFill>
                          <a:srgbClr val="FFFFFF"/>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accent4">
                        <a:lumMod val="75000"/>
                      </a:schemeClr>
                    </a:solidFill>
                  </a:tcPr>
                </a:tc>
                <a:tc>
                  <a:txBody>
                    <a:bodyPr/>
                    <a:p>
                      <a:pPr algn="l"/>
                      <a:r>
                        <a:rPr lang="en-US" sz="1400" b="1" u="none" dirty="0">
                          <a:solidFill>
                            <a:srgbClr val="FFFFFF"/>
                          </a:solidFill>
                          <a:latin typeface="微软雅黑" panose="020B0503020204020204" charset="-122"/>
                          <a:ea typeface="微软雅黑" panose="020B0503020204020204" charset="-122"/>
                          <a:cs typeface="Liter" pitchFamily="34" charset="-120"/>
                        </a:rPr>
                        <a:t>技术壁垒</a:t>
                      </a:r>
                      <a:endParaRPr lang="en-US" sz="1400" b="1" u="none" dirty="0">
                        <a:solidFill>
                          <a:srgbClr val="FFFFFF"/>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accent4">
                        <a:lumMod val="75000"/>
                      </a:schemeClr>
                    </a:solidFill>
                  </a:tcPr>
                </a:tc>
                <a:tc>
                  <a:txBody>
                    <a:bodyPr/>
                    <a:p>
                      <a:pPr algn="l">
                        <a:buNone/>
                      </a:pPr>
                      <a:r>
                        <a:rPr lang="zh-CN" altLang="en-US" sz="1400" b="1" u="none" dirty="0">
                          <a:solidFill>
                            <a:srgbClr val="FFFFFF"/>
                          </a:solidFill>
                          <a:latin typeface="微软雅黑" panose="020B0503020204020204" charset="-122"/>
                          <a:ea typeface="微软雅黑" panose="020B0503020204020204" charset="-122"/>
                          <a:cs typeface="Liter" pitchFamily="34" charset="-120"/>
                        </a:rPr>
                        <a:t>市场</a:t>
                      </a:r>
                      <a:r>
                        <a:rPr lang="zh-CN" altLang="en-US" sz="1400" b="1" u="none" dirty="0">
                          <a:solidFill>
                            <a:srgbClr val="FFFFFF"/>
                          </a:solidFill>
                          <a:latin typeface="微软雅黑" panose="020B0503020204020204" charset="-122"/>
                          <a:ea typeface="微软雅黑" panose="020B0503020204020204" charset="-122"/>
                          <a:cs typeface="Liter" pitchFamily="34" charset="-120"/>
                        </a:rPr>
                        <a:t>空间</a:t>
                      </a:r>
                      <a:endParaRPr lang="zh-CN" altLang="en-US" sz="1400" b="1" u="none" dirty="0">
                        <a:solidFill>
                          <a:srgbClr val="FFFFFF"/>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accent4">
                        <a:lumMod val="75000"/>
                      </a:schemeClr>
                    </a:solidFill>
                  </a:tcPr>
                </a:tc>
                <a:tc>
                  <a:txBody>
                    <a:bodyPr/>
                    <a:p>
                      <a:pPr algn="l"/>
                      <a:r>
                        <a:rPr lang="en-US" sz="1400" b="1" u="none" dirty="0">
                          <a:solidFill>
                            <a:srgbClr val="FFFFFF"/>
                          </a:solidFill>
                          <a:latin typeface="微软雅黑" panose="020B0503020204020204" charset="-122"/>
                          <a:ea typeface="微软雅黑" panose="020B0503020204020204" charset="-122"/>
                          <a:cs typeface="Liter" pitchFamily="34" charset="-120"/>
                        </a:rPr>
                        <a:t>国产替代空间</a:t>
                      </a:r>
                      <a:endParaRPr lang="en-US" sz="1400" b="1" u="none" dirty="0">
                        <a:solidFill>
                          <a:srgbClr val="FFFFFF"/>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accent4">
                        <a:lumMod val="75000"/>
                      </a:schemeClr>
                    </a:solidFill>
                  </a:tcPr>
                </a:tc>
                <a:tc>
                  <a:txBody>
                    <a:bodyPr/>
                    <a:p>
                      <a:pPr algn="l"/>
                      <a:r>
                        <a:rPr lang="en-US" sz="1400" b="1" u="none" dirty="0">
                          <a:solidFill>
                            <a:srgbClr val="FFFFFF"/>
                          </a:solidFill>
                          <a:latin typeface="微软雅黑" panose="020B0503020204020204" charset="-122"/>
                          <a:ea typeface="微软雅黑" panose="020B0503020204020204" charset="-122"/>
                          <a:cs typeface="Liter" pitchFamily="34" charset="-120"/>
                        </a:rPr>
                        <a:t>与中游协同</a:t>
                      </a:r>
                      <a:endParaRPr lang="en-US" sz="1400" b="1" u="none" dirty="0">
                        <a:solidFill>
                          <a:srgbClr val="FFFFFF"/>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accent4">
                        <a:lumMod val="75000"/>
                      </a:schemeClr>
                    </a:solidFill>
                  </a:tcPr>
                </a:tc>
              </a:tr>
              <a:tr h="767715">
                <a:tc>
                  <a:txBody>
                    <a:bodyPr/>
                    <a:p>
                      <a:pPr algn="l"/>
                      <a:r>
                        <a:rPr lang="en-US" sz="1400" b="1" u="none" dirty="0">
                          <a:solidFill>
                            <a:srgbClr val="1A1A1A"/>
                          </a:solidFill>
                          <a:latin typeface="微软雅黑" panose="020B0503020204020204" charset="-122"/>
                          <a:ea typeface="微软雅黑" panose="020B0503020204020204" charset="-122"/>
                          <a:cs typeface="微软雅黑" panose="020B0503020204020204" charset="-122"/>
                        </a:rPr>
                        <a:t>高端科研仪器</a:t>
                      </a:r>
                      <a:endParaRPr lang="en-US" sz="1400" b="1" u="none" dirty="0">
                        <a:solidFill>
                          <a:srgbClr val="1A1A1A"/>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0070C0"/>
                          </a:solidFill>
                          <a:latin typeface="微软雅黑" panose="020B0503020204020204" charset="-122"/>
                          <a:ea typeface="微软雅黑" panose="020B0503020204020204" charset="-122"/>
                          <a:cs typeface="Liter" pitchFamily="34" charset="-120"/>
                        </a:rPr>
                        <a:t>★★★★★</a:t>
                      </a:r>
                      <a:endParaRPr lang="en-US" sz="1400" u="none" dirty="0">
                        <a:solidFill>
                          <a:srgbClr val="0070C0"/>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buNone/>
                      </a:pPr>
                      <a:r>
                        <a:rPr lang="en-US" altLang="en-US" sz="1400" u="none" dirty="0">
                          <a:solidFill>
                            <a:srgbClr val="0070C0"/>
                          </a:solidFill>
                          <a:latin typeface="微软雅黑" panose="020B0503020204020204" charset="-122"/>
                          <a:ea typeface="微软雅黑" panose="020B0503020204020204" charset="-122"/>
                          <a:cs typeface="Liter" pitchFamily="34" charset="-120"/>
                        </a:rPr>
                        <a:t>我国市场规模约</a:t>
                      </a:r>
                      <a:r>
                        <a:rPr lang="en-US" altLang="en-US" sz="1400" u="none" dirty="0">
                          <a:solidFill>
                            <a:srgbClr val="C00000"/>
                          </a:solidFill>
                          <a:latin typeface="微软雅黑" panose="020B0503020204020204" charset="-122"/>
                          <a:ea typeface="微软雅黑" panose="020B0503020204020204" charset="-122"/>
                          <a:cs typeface="Liter" pitchFamily="34" charset="-120"/>
                        </a:rPr>
                        <a:t>1200亿元</a:t>
                      </a:r>
                      <a:endParaRPr lang="en-US" altLang="en-US" sz="1400" u="none" dirty="0">
                        <a:solidFill>
                          <a:srgbClr val="C00000"/>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buClrTx/>
                        <a:buSzTx/>
                        <a:buFontTx/>
                      </a:pPr>
                      <a:r>
                        <a:rPr lang="en-US" sz="1400" dirty="0">
                          <a:solidFill>
                            <a:srgbClr val="1A1A1A"/>
                          </a:solidFill>
                          <a:latin typeface="微软雅黑" panose="020B0503020204020204" charset="-122"/>
                          <a:ea typeface="微软雅黑" panose="020B0503020204020204" charset="-122"/>
                          <a:cs typeface="微软雅黑" panose="020B0503020204020204" charset="-122"/>
                          <a:sym typeface="+mn-ea"/>
                        </a:rPr>
                        <a:t>高端质谱国产率</a:t>
                      </a:r>
                      <a:r>
                        <a:rPr lang="en-US" sz="1400" dirty="0">
                          <a:solidFill>
                            <a:srgbClr val="0070C0"/>
                          </a:solidFill>
                          <a:latin typeface="微软雅黑" panose="020B0503020204020204" charset="-122"/>
                          <a:ea typeface="微软雅黑" panose="020B0503020204020204" charset="-122"/>
                          <a:cs typeface="微软雅黑" panose="020B0503020204020204" charset="-122"/>
                          <a:sym typeface="+mn-ea"/>
                        </a:rPr>
                        <a:t>＜10%</a:t>
                      </a:r>
                      <a:r>
                        <a:rPr lang="en-US" sz="1400" dirty="0">
                          <a:solidFill>
                            <a:srgbClr val="1A1A1A"/>
                          </a:solidFill>
                          <a:latin typeface="微软雅黑" panose="020B0503020204020204" charset="-122"/>
                          <a:ea typeface="微软雅黑" panose="020B0503020204020204" charset="-122"/>
                          <a:cs typeface="微软雅黑" panose="020B0503020204020204" charset="-122"/>
                          <a:sym typeface="+mn-ea"/>
                        </a:rPr>
                        <a:t>，测序仪约</a:t>
                      </a:r>
                      <a:r>
                        <a:rPr lang="en-US" sz="1400" dirty="0">
                          <a:solidFill>
                            <a:srgbClr val="0070C0"/>
                          </a:solidFill>
                          <a:latin typeface="微软雅黑" panose="020B0503020204020204" charset="-122"/>
                          <a:ea typeface="微软雅黑" panose="020B0503020204020204" charset="-122"/>
                          <a:cs typeface="微软雅黑" panose="020B0503020204020204" charset="-122"/>
                          <a:sym typeface="+mn-ea"/>
                        </a:rPr>
                        <a:t>30%</a:t>
                      </a:r>
                      <a:endParaRPr lang="en-US" sz="1400" dirty="0">
                        <a:solidFill>
                          <a:srgbClr val="0070C0"/>
                        </a:solidFill>
                        <a:latin typeface="微软雅黑" panose="020B0503020204020204" charset="-122"/>
                        <a:ea typeface="微软雅黑" panose="020B0503020204020204" charset="-122"/>
                        <a:cs typeface="微软雅黑" panose="020B0503020204020204" charset="-122"/>
                        <a:sym typeface="+mn-ea"/>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2B4A76"/>
                          </a:solidFill>
                          <a:latin typeface="微软雅黑" panose="020B0503020204020204" charset="-122"/>
                          <a:ea typeface="微软雅黑" panose="020B0503020204020204" charset="-122"/>
                          <a:cs typeface="微软雅黑" panose="020B0503020204020204" charset="-122"/>
                        </a:rPr>
                        <a:t>创新药、精准医疗、AI医疗</a:t>
                      </a:r>
                      <a:endParaRPr lang="en-US" sz="1400" u="none" dirty="0">
                        <a:solidFill>
                          <a:srgbClr val="2B4A76"/>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r>
              <a:tr h="766445">
                <a:tc>
                  <a:txBody>
                    <a:bodyPr/>
                    <a:p>
                      <a:pPr algn="l"/>
                      <a:r>
                        <a:rPr lang="en-US" sz="1400" b="1" u="none" dirty="0">
                          <a:solidFill>
                            <a:srgbClr val="1A1A1A"/>
                          </a:solidFill>
                          <a:latin typeface="微软雅黑" panose="020B0503020204020204" charset="-122"/>
                          <a:ea typeface="微软雅黑" panose="020B0503020204020204" charset="-122"/>
                          <a:cs typeface="Liter" pitchFamily="34" charset="-120"/>
                        </a:rPr>
                        <a:t>生物原料</a:t>
                      </a:r>
                      <a:endParaRPr lang="en-US" sz="1400" b="1" u="none" dirty="0">
                        <a:solidFill>
                          <a:srgbClr val="1A1A1A"/>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0070C0"/>
                          </a:solidFill>
                          <a:latin typeface="微软雅黑" panose="020B0503020204020204" charset="-122"/>
                          <a:ea typeface="微软雅黑" panose="020B0503020204020204" charset="-122"/>
                          <a:cs typeface="Liter" pitchFamily="34" charset="-120"/>
                        </a:rPr>
                        <a:t>★★★★</a:t>
                      </a:r>
                      <a:endParaRPr lang="en-US" sz="1400" u="none" dirty="0">
                        <a:solidFill>
                          <a:srgbClr val="0070C0"/>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buNone/>
                      </a:pPr>
                      <a:r>
                        <a:rPr lang="en-US" altLang="en-US" sz="1400" u="none" dirty="0">
                          <a:solidFill>
                            <a:srgbClr val="0070C0"/>
                          </a:solidFill>
                          <a:latin typeface="微软雅黑" panose="020B0503020204020204" charset="-122"/>
                          <a:ea typeface="微软雅黑" panose="020B0503020204020204" charset="-122"/>
                          <a:cs typeface="Liter" pitchFamily="34" charset="-120"/>
                        </a:rPr>
                        <a:t>生物试剂市场规模</a:t>
                      </a:r>
                      <a:r>
                        <a:rPr lang="en-US" altLang="en-US" sz="1400" u="none" dirty="0">
                          <a:solidFill>
                            <a:srgbClr val="C00000"/>
                          </a:solidFill>
                          <a:latin typeface="微软雅黑" panose="020B0503020204020204" charset="-122"/>
                          <a:ea typeface="微软雅黑" panose="020B0503020204020204" charset="-122"/>
                          <a:cs typeface="Liter" pitchFamily="34" charset="-120"/>
                        </a:rPr>
                        <a:t>258亿元</a:t>
                      </a:r>
                      <a:endParaRPr lang="en-US" altLang="en-US" sz="1400" u="none" dirty="0">
                        <a:solidFill>
                          <a:srgbClr val="C00000"/>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1A1A1A"/>
                          </a:solidFill>
                          <a:latin typeface="微软雅黑" panose="020B0503020204020204" charset="-122"/>
                          <a:ea typeface="微软雅黑" panose="020B0503020204020204" charset="-122"/>
                          <a:cs typeface="微软雅黑" panose="020B0503020204020204" charset="-122"/>
                        </a:rPr>
                        <a:t>国产品牌整体市场份额约</a:t>
                      </a:r>
                      <a:r>
                        <a:rPr lang="en-US" sz="1400" u="none" dirty="0">
                          <a:solidFill>
                            <a:srgbClr val="0070C0"/>
                          </a:solidFill>
                          <a:latin typeface="微软雅黑" panose="020B0503020204020204" charset="-122"/>
                          <a:ea typeface="微软雅黑" panose="020B0503020204020204" charset="-122"/>
                          <a:cs typeface="微软雅黑" panose="020B0503020204020204" charset="-122"/>
                        </a:rPr>
                        <a:t>11%</a:t>
                      </a:r>
                      <a:r>
                        <a:rPr lang="en-US" sz="1400" u="none" dirty="0">
                          <a:solidFill>
                            <a:srgbClr val="1A1A1A"/>
                          </a:solidFill>
                          <a:latin typeface="微软雅黑" panose="020B0503020204020204" charset="-122"/>
                          <a:ea typeface="微软雅黑" panose="020B0503020204020204" charset="-122"/>
                          <a:cs typeface="微软雅黑" panose="020B0503020204020204" charset="-122"/>
                        </a:rPr>
                        <a:t>，培养基国产率约30%</a:t>
                      </a:r>
                      <a:endParaRPr lang="en-US" sz="1400" u="none" dirty="0">
                        <a:solidFill>
                          <a:srgbClr val="1A1A1A"/>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2B4A76"/>
                          </a:solidFill>
                          <a:latin typeface="微软雅黑" panose="020B0503020204020204" charset="-122"/>
                          <a:ea typeface="微软雅黑" panose="020B0503020204020204" charset="-122"/>
                          <a:cs typeface="微软雅黑" panose="020B0503020204020204" charset="-122"/>
                        </a:rPr>
                        <a:t>创新药、IVD、细胞治疗</a:t>
                      </a:r>
                      <a:endParaRPr lang="en-US" sz="1400" u="none" dirty="0">
                        <a:solidFill>
                          <a:srgbClr val="2B4A76"/>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r>
              <a:tr h="767080">
                <a:tc>
                  <a:txBody>
                    <a:bodyPr/>
                    <a:p>
                      <a:pPr algn="l"/>
                      <a:r>
                        <a:rPr lang="en-US" sz="1400" b="1" u="none" dirty="0">
                          <a:solidFill>
                            <a:srgbClr val="1A1A1A"/>
                          </a:solidFill>
                          <a:latin typeface="微软雅黑" panose="020B0503020204020204" charset="-122"/>
                          <a:ea typeface="微软雅黑" panose="020B0503020204020204" charset="-122"/>
                          <a:cs typeface="微软雅黑" panose="020B0503020204020204" charset="-122"/>
                        </a:rPr>
                        <a:t>CRO/CDMO</a:t>
                      </a:r>
                      <a:endParaRPr lang="en-US" sz="1400" b="1" u="none" dirty="0">
                        <a:solidFill>
                          <a:srgbClr val="1A1A1A"/>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0070C0"/>
                          </a:solidFill>
                          <a:latin typeface="微软雅黑" panose="020B0503020204020204" charset="-122"/>
                          <a:ea typeface="微软雅黑" panose="020B0503020204020204" charset="-122"/>
                          <a:cs typeface="Liter" pitchFamily="34" charset="-120"/>
                        </a:rPr>
                        <a:t>★★★★</a:t>
                      </a:r>
                      <a:endParaRPr lang="en-US" sz="1400" u="none" dirty="0">
                        <a:solidFill>
                          <a:srgbClr val="0070C0"/>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buNone/>
                      </a:pPr>
                      <a:r>
                        <a:rPr lang="en-US" altLang="en-US" sz="1400" u="none" dirty="0">
                          <a:solidFill>
                            <a:srgbClr val="0070C0"/>
                          </a:solidFill>
                          <a:latin typeface="微软雅黑" panose="020B0503020204020204" charset="-122"/>
                          <a:ea typeface="微软雅黑" panose="020B0503020204020204" charset="-122"/>
                          <a:cs typeface="Liter" pitchFamily="34" charset="-120"/>
                        </a:rPr>
                        <a:t>我国CXO市场规模约</a:t>
                      </a:r>
                      <a:r>
                        <a:rPr lang="en-US" altLang="en-US" sz="1400" u="none" dirty="0">
                          <a:solidFill>
                            <a:srgbClr val="C00000"/>
                          </a:solidFill>
                          <a:latin typeface="微软雅黑" panose="020B0503020204020204" charset="-122"/>
                          <a:ea typeface="微软雅黑" panose="020B0503020204020204" charset="-122"/>
                          <a:cs typeface="Liter" pitchFamily="34" charset="-120"/>
                        </a:rPr>
                        <a:t>3000亿元</a:t>
                      </a:r>
                      <a:endParaRPr lang="en-US" altLang="en-US" sz="1400" u="none" dirty="0">
                        <a:solidFill>
                          <a:srgbClr val="C00000"/>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1A1A1A"/>
                          </a:solidFill>
                          <a:latin typeface="微软雅黑" panose="020B0503020204020204" charset="-122"/>
                          <a:ea typeface="微软雅黑" panose="020B0503020204020204" charset="-122"/>
                          <a:cs typeface="微软雅黑" panose="020B0503020204020204" charset="-122"/>
                        </a:rPr>
                        <a:t>中国CXO全球市场占比约</a:t>
                      </a:r>
                      <a:r>
                        <a:rPr lang="en-US" sz="1400" u="none" dirty="0">
                          <a:solidFill>
                            <a:srgbClr val="0070C0"/>
                          </a:solidFill>
                          <a:latin typeface="微软雅黑" panose="020B0503020204020204" charset="-122"/>
                          <a:ea typeface="微软雅黑" panose="020B0503020204020204" charset="-122"/>
                          <a:cs typeface="微软雅黑" panose="020B0503020204020204" charset="-122"/>
                        </a:rPr>
                        <a:t>20%</a:t>
                      </a:r>
                      <a:r>
                        <a:rPr lang="en-US" sz="1400" u="none" dirty="0">
                          <a:solidFill>
                            <a:srgbClr val="1A1A1A"/>
                          </a:solidFill>
                          <a:latin typeface="微软雅黑" panose="020B0503020204020204" charset="-122"/>
                          <a:ea typeface="微软雅黑" panose="020B0503020204020204" charset="-122"/>
                          <a:cs typeface="微软雅黑" panose="020B0503020204020204" charset="-122"/>
                        </a:rPr>
                        <a:t>，持续提升</a:t>
                      </a:r>
                      <a:endParaRPr lang="en-US" sz="1400" u="none" dirty="0">
                        <a:solidFill>
                          <a:srgbClr val="1A1A1A"/>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2B4A76"/>
                          </a:solidFill>
                          <a:latin typeface="微软雅黑" panose="020B0503020204020204" charset="-122"/>
                          <a:ea typeface="微软雅黑" panose="020B0503020204020204" charset="-122"/>
                          <a:cs typeface="微软雅黑" panose="020B0503020204020204" charset="-122"/>
                        </a:rPr>
                        <a:t>创新药、生物药、CGT</a:t>
                      </a:r>
                      <a:endParaRPr lang="en-US" sz="1400" u="none" dirty="0">
                        <a:solidFill>
                          <a:srgbClr val="2B4A76"/>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r>
              <a:tr h="767080">
                <a:tc>
                  <a:txBody>
                    <a:bodyPr/>
                    <a:p>
                      <a:pPr algn="l"/>
                      <a:r>
                        <a:rPr lang="en-US" sz="1400" b="1" u="none" dirty="0">
                          <a:solidFill>
                            <a:srgbClr val="1A1A1A"/>
                          </a:solidFill>
                          <a:latin typeface="微软雅黑" panose="020B0503020204020204" charset="-122"/>
                          <a:ea typeface="微软雅黑" panose="020B0503020204020204" charset="-122"/>
                          <a:cs typeface="Liter" pitchFamily="34" charset="-120"/>
                        </a:rPr>
                        <a:t>合成生物平台</a:t>
                      </a:r>
                      <a:endParaRPr lang="en-US" sz="1400" b="1" u="none" dirty="0">
                        <a:solidFill>
                          <a:srgbClr val="1A1A1A"/>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dirty="0">
                          <a:solidFill>
                            <a:srgbClr val="0070C0"/>
                          </a:solidFill>
                          <a:latin typeface="微软雅黑" panose="020B0503020204020204" charset="-122"/>
                          <a:ea typeface="微软雅黑" panose="020B0503020204020204" charset="-122"/>
                          <a:cs typeface="Liter" pitchFamily="34" charset="-120"/>
                          <a:sym typeface="+mn-ea"/>
                        </a:rPr>
                        <a:t>★★★★</a:t>
                      </a:r>
                      <a:endParaRPr lang="en-US" sz="1400" u="none" dirty="0">
                        <a:solidFill>
                          <a:srgbClr val="1A1A1A"/>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buNone/>
                      </a:pPr>
                      <a:r>
                        <a:rPr lang="en-US" altLang="en-US" sz="1400" u="none" dirty="0">
                          <a:solidFill>
                            <a:srgbClr val="0070C0"/>
                          </a:solidFill>
                          <a:latin typeface="微软雅黑" panose="020B0503020204020204" charset="-122"/>
                          <a:ea typeface="微软雅黑" panose="020B0503020204020204" charset="-122"/>
                          <a:cs typeface="Liter" pitchFamily="34" charset="-120"/>
                        </a:rPr>
                        <a:t>生物制造市场规模约</a:t>
                      </a:r>
                      <a:r>
                        <a:rPr lang="en-US" altLang="en-US" sz="1400" u="none" dirty="0">
                          <a:solidFill>
                            <a:srgbClr val="C00000"/>
                          </a:solidFill>
                          <a:latin typeface="微软雅黑" panose="020B0503020204020204" charset="-122"/>
                          <a:ea typeface="微软雅黑" panose="020B0503020204020204" charset="-122"/>
                          <a:cs typeface="Liter" pitchFamily="34" charset="-120"/>
                        </a:rPr>
                        <a:t>500亿元</a:t>
                      </a:r>
                      <a:endParaRPr lang="en-US" altLang="en-US" sz="1400" u="none" dirty="0">
                        <a:solidFill>
                          <a:srgbClr val="C00000"/>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1A1A1A"/>
                          </a:solidFill>
                          <a:latin typeface="微软雅黑" panose="020B0503020204020204" charset="-122"/>
                          <a:ea typeface="微软雅黑" panose="020B0503020204020204" charset="-122"/>
                          <a:cs typeface="Liter" pitchFamily="34" charset="-120"/>
                        </a:rPr>
                        <a:t>生物制造产业处于导入期，国产平台快速布局</a:t>
                      </a:r>
                      <a:endParaRPr lang="en-US" sz="1400" u="none" dirty="0">
                        <a:solidFill>
                          <a:srgbClr val="1A1A1A"/>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2B4A76"/>
                          </a:solidFill>
                          <a:latin typeface="微软雅黑" panose="020B0503020204020204" charset="-122"/>
                          <a:ea typeface="微软雅黑" panose="020B0503020204020204" charset="-122"/>
                          <a:cs typeface="Liter" pitchFamily="34" charset="-120"/>
                        </a:rPr>
                        <a:t>生物医药、生物材料、原料药</a:t>
                      </a:r>
                      <a:endParaRPr lang="en-US" sz="1400" u="none" dirty="0">
                        <a:solidFill>
                          <a:srgbClr val="2B4A76"/>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r>
              <a:tr h="766445">
                <a:tc>
                  <a:txBody>
                    <a:bodyPr/>
                    <a:p>
                      <a:pPr algn="l"/>
                      <a:r>
                        <a:rPr lang="en-US" sz="1400" b="1" u="none" dirty="0">
                          <a:solidFill>
                            <a:srgbClr val="1A1A1A"/>
                          </a:solidFill>
                          <a:latin typeface="微软雅黑" panose="020B0503020204020204" charset="-122"/>
                          <a:ea typeface="微软雅黑" panose="020B0503020204020204" charset="-122"/>
                          <a:cs typeface="Liter" pitchFamily="34" charset="-120"/>
                        </a:rPr>
                        <a:t>生物信息数据库</a:t>
                      </a:r>
                      <a:endParaRPr lang="en-US" sz="1400" b="1" u="none" dirty="0">
                        <a:solidFill>
                          <a:srgbClr val="1A1A1A"/>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dirty="0">
                          <a:solidFill>
                            <a:srgbClr val="0070C0"/>
                          </a:solidFill>
                          <a:latin typeface="微软雅黑" panose="020B0503020204020204" charset="-122"/>
                          <a:ea typeface="微软雅黑" panose="020B0503020204020204" charset="-122"/>
                          <a:cs typeface="Liter" pitchFamily="34" charset="-120"/>
                          <a:sym typeface="+mn-ea"/>
                        </a:rPr>
                        <a:t>★★★★★</a:t>
                      </a:r>
                      <a:endParaRPr lang="en-US" sz="1400" u="none" dirty="0">
                        <a:solidFill>
                          <a:srgbClr val="1A1A1A"/>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buNone/>
                      </a:pPr>
                      <a:r>
                        <a:rPr lang="en-US" altLang="en-US" sz="1400" u="none" dirty="0">
                          <a:solidFill>
                            <a:srgbClr val="0070C0"/>
                          </a:solidFill>
                          <a:latin typeface="微软雅黑" panose="020B0503020204020204" charset="-122"/>
                          <a:ea typeface="微软雅黑" panose="020B0503020204020204" charset="-122"/>
                          <a:cs typeface="Liter" pitchFamily="34" charset="-120"/>
                        </a:rPr>
                        <a:t>数据服务市场保持</a:t>
                      </a:r>
                      <a:r>
                        <a:rPr lang="en-US" altLang="en-US" sz="1400" u="none" dirty="0">
                          <a:solidFill>
                            <a:srgbClr val="C00000"/>
                          </a:solidFill>
                          <a:latin typeface="微软雅黑" panose="020B0503020204020204" charset="-122"/>
                          <a:ea typeface="微软雅黑" panose="020B0503020204020204" charset="-122"/>
                          <a:cs typeface="Liter" pitchFamily="34" charset="-120"/>
                        </a:rPr>
                        <a:t>20%+增长</a:t>
                      </a:r>
                      <a:endParaRPr lang="en-US" altLang="en-US" sz="1400" u="none" dirty="0">
                        <a:solidFill>
                          <a:srgbClr val="C00000"/>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1A1A1A"/>
                          </a:solidFill>
                          <a:latin typeface="微软雅黑" panose="020B0503020204020204" charset="-122"/>
                          <a:ea typeface="微软雅黑" panose="020B0503020204020204" charset="-122"/>
                          <a:cs typeface="微软雅黑" panose="020B0503020204020204" charset="-122"/>
                        </a:rPr>
                        <a:t>医疗数据市场保持</a:t>
                      </a:r>
                      <a:r>
                        <a:rPr lang="en-US" sz="1400" u="none" dirty="0">
                          <a:solidFill>
                            <a:srgbClr val="0070C0"/>
                          </a:solidFill>
                          <a:latin typeface="微软雅黑" panose="020B0503020204020204" charset="-122"/>
                          <a:ea typeface="微软雅黑" panose="020B0503020204020204" charset="-122"/>
                          <a:cs typeface="微软雅黑" panose="020B0503020204020204" charset="-122"/>
                        </a:rPr>
                        <a:t>20%+增速</a:t>
                      </a:r>
                      <a:r>
                        <a:rPr lang="en-US" sz="1400" u="none" dirty="0">
                          <a:solidFill>
                            <a:srgbClr val="1A1A1A"/>
                          </a:solidFill>
                          <a:latin typeface="微软雅黑" panose="020B0503020204020204" charset="-122"/>
                          <a:ea typeface="微软雅黑" panose="020B0503020204020204" charset="-122"/>
                          <a:cs typeface="微软雅黑" panose="020B0503020204020204" charset="-122"/>
                        </a:rPr>
                        <a:t>，多组学数据库加速建设</a:t>
                      </a:r>
                      <a:endParaRPr lang="en-US" sz="1400" u="none" dirty="0">
                        <a:solidFill>
                          <a:srgbClr val="1A1A1A"/>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r>
                        <a:rPr lang="en-US" sz="1400" dirty="0">
                          <a:solidFill>
                            <a:srgbClr val="2B4A76"/>
                          </a:solidFill>
                          <a:latin typeface="微软雅黑" panose="020B0503020204020204" charset="-122"/>
                          <a:ea typeface="微软雅黑" panose="020B0503020204020204" charset="-122"/>
                          <a:cs typeface="Liter" pitchFamily="34" charset="-120"/>
                        </a:rPr>
                        <a:t>AI制药、精准医疗、医学大模型</a:t>
                      </a:r>
                      <a:endParaRPr lang="en-US" sz="1400" dirty="0">
                        <a:solidFill>
                          <a:srgbClr val="2B4A76"/>
                        </a:solidFill>
                        <a:latin typeface="微软雅黑" panose="020B0503020204020204" charset="-122"/>
                        <a:ea typeface="微软雅黑" panose="020B0503020204020204" charset="-122"/>
                        <a:cs typeface="Liter" pitchFamily="34" charset="-120"/>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r>
            </a:tbl>
          </a:graphicData>
        </a:graphic>
      </p:graphicFrame>
      <p:sp>
        <p:nvSpPr>
          <p:cNvPr id="10" name="圆角矩形 9"/>
          <p:cNvSpPr/>
          <p:nvPr/>
        </p:nvSpPr>
        <p:spPr>
          <a:xfrm>
            <a:off x="1163507" y="5624239"/>
            <a:ext cx="252000" cy="252000"/>
          </a:xfrm>
          <a:prstGeom prst="roundRect">
            <a:avLst/>
          </a:prstGeom>
          <a:gradFill>
            <a:gsLst>
              <a:gs pos="0">
                <a:srgbClr val="1A72A5"/>
              </a:gs>
              <a:gs pos="42000">
                <a:srgbClr val="1E8FC0">
                  <a:alpha val="90000"/>
                </a:srgbClr>
              </a:gs>
              <a:gs pos="21000">
                <a:srgbClr val="22ACDA">
                  <a:alpha val="70000"/>
                </a:srgbClr>
              </a:gs>
              <a:gs pos="66000">
                <a:srgbClr val="1A72A5">
                  <a:alpha val="95000"/>
                </a:srgbClr>
              </a:gs>
              <a:gs pos="100000">
                <a:srgbClr val="125C99"/>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p>
        </p:txBody>
      </p:sp>
      <p:sp>
        <p:nvSpPr>
          <p:cNvPr id="4" name="文本框 3"/>
          <p:cNvSpPr txBox="1"/>
          <p:nvPr/>
        </p:nvSpPr>
        <p:spPr>
          <a:xfrm>
            <a:off x="1451610" y="5525770"/>
            <a:ext cx="10005695" cy="875665"/>
          </a:xfrm>
          <a:prstGeom prst="rect">
            <a:avLst/>
          </a:prstGeom>
          <a:noFill/>
        </p:spPr>
        <p:txBody>
          <a:bodyPr wrap="square" rtlCol="0">
            <a:spAutoFit/>
          </a:bodyPr>
          <a:p>
            <a:r>
              <a:rPr lang="zh-CN" altLang="en-US" sz="1700">
                <a:latin typeface="微软雅黑" panose="020B0503020204020204" charset="-122"/>
                <a:ea typeface="微软雅黑" panose="020B0503020204020204" charset="-122"/>
                <a:cs typeface="微软雅黑" panose="020B0503020204020204" charset="-122"/>
              </a:rPr>
              <a:t>从市场空间、国产替代和产业协同角度看，高端科研仪器、生物原料和CRO/CDMO</a:t>
            </a:r>
            <a:r>
              <a:rPr lang="zh-CN" altLang="en-US" sz="1700">
                <a:latin typeface="微软雅黑" panose="020B0503020204020204" charset="-122"/>
                <a:ea typeface="微软雅黑" panose="020B0503020204020204" charset="-122"/>
                <a:cs typeface="微软雅黑" panose="020B0503020204020204" charset="-122"/>
              </a:rPr>
              <a:t>是生命健康</a:t>
            </a:r>
            <a:r>
              <a:rPr lang="zh-CN" altLang="en-US" sz="1700" b="1">
                <a:solidFill>
                  <a:srgbClr val="0070C0"/>
                </a:solidFill>
                <a:latin typeface="微软雅黑" panose="020B0503020204020204" charset="-122"/>
                <a:ea typeface="微软雅黑" panose="020B0503020204020204" charset="-122"/>
                <a:cs typeface="微软雅黑" panose="020B0503020204020204" charset="-122"/>
              </a:rPr>
              <a:t>上游最具产业化和招商价值的核心赛道</a:t>
            </a:r>
            <a:r>
              <a:rPr lang="zh-CN" altLang="en-US" sz="1700">
                <a:latin typeface="微软雅黑" panose="020B0503020204020204" charset="-122"/>
                <a:ea typeface="微软雅黑" panose="020B0503020204020204" charset="-122"/>
                <a:cs typeface="微软雅黑" panose="020B0503020204020204" charset="-122"/>
              </a:rPr>
              <a:t>；合成生物平台和生物信息数据库则代表</a:t>
            </a:r>
            <a:r>
              <a:rPr lang="zh-CN" altLang="en-US" sz="1700" b="1">
                <a:solidFill>
                  <a:srgbClr val="0070C0"/>
                </a:solidFill>
                <a:latin typeface="微软雅黑" panose="020B0503020204020204" charset="-122"/>
                <a:ea typeface="微软雅黑" panose="020B0503020204020204" charset="-122"/>
                <a:cs typeface="微软雅黑" panose="020B0503020204020204" charset="-122"/>
              </a:rPr>
              <a:t>未来技术平台方向，是培育新质生产力的重要抓手。</a:t>
            </a:r>
            <a:endParaRPr lang="zh-CN" altLang="en-US" sz="1700" b="1">
              <a:solidFill>
                <a:srgbClr val="0070C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descr="/Users/qian/Desktop/isdai-healththeme.jpgisdai-healththeme"/>
          <p:cNvPicPr>
            <a:picLocks noChangeAspect="1"/>
          </p:cNvPicPr>
          <p:nvPr/>
        </p:nvPicPr>
        <p:blipFill>
          <a:blip r:embed="rId1">
            <a:alphaModFix amt="90000"/>
          </a:blip>
          <a:srcRect l="8097" r="8097"/>
          <a:stretch>
            <a:fillRect/>
          </a:stretch>
        </p:blipFill>
        <p:spPr>
          <a:xfrm>
            <a:off x="0" y="1700530"/>
            <a:ext cx="5696585" cy="3654425"/>
          </a:xfrm>
          <a:prstGeom prst="rect">
            <a:avLst/>
          </a:prstGeom>
          <a:effectLst/>
        </p:spPr>
      </p:pic>
      <p:sp>
        <p:nvSpPr>
          <p:cNvPr id="35" name="文本框 34"/>
          <p:cNvSpPr txBox="1"/>
          <p:nvPr/>
        </p:nvSpPr>
        <p:spPr>
          <a:xfrm>
            <a:off x="643890" y="2239645"/>
            <a:ext cx="11548110" cy="3935730"/>
          </a:xfrm>
          <a:prstGeom prst="rect">
            <a:avLst/>
          </a:prstGeom>
          <a:solidFill>
            <a:schemeClr val="bg1">
              <a:alpha val="44000"/>
            </a:schemeClr>
          </a:solidFill>
          <a:ln>
            <a:noFill/>
          </a:ln>
        </p:spPr>
        <p:txBody>
          <a:bodyPr wrap="square" rtlCol="0">
            <a:normAutofit/>
          </a:bodyPr>
          <a:lstStyle/>
          <a:p>
            <a:pPr>
              <a:lnSpc>
                <a:spcPct val="140000"/>
              </a:lnSpc>
            </a:pPr>
            <a:endParaRPr lang="zh-CN" altLang="en-US" sz="2400" kern="100" dirty="0">
              <a:effectLst/>
              <a:latin typeface="+mn-ea"/>
              <a:cs typeface="汉仪尚巍手书W" panose="00020600040101010101" charset="-122"/>
            </a:endParaRPr>
          </a:p>
        </p:txBody>
      </p:sp>
      <p:sp>
        <p:nvSpPr>
          <p:cNvPr id="4" name="标题"/>
          <p:cNvSpPr>
            <a:spLocks noGrp="1"/>
          </p:cNvSpPr>
          <p:nvPr>
            <p:ph type="title"/>
            <p:custDataLst>
              <p:tags r:id="rId2"/>
            </p:custDataLst>
          </p:nvPr>
        </p:nvSpPr>
        <p:spPr>
          <a:xfrm>
            <a:off x="1019175" y="60801"/>
            <a:ext cx="1698625" cy="1081088"/>
          </a:xfrm>
        </p:spPr>
        <p:txBody>
          <a:bodyPr/>
          <a:lstStyle/>
          <a:p>
            <a:r>
              <a:rPr lang="zh-CN" altLang="en-US" sz="4800">
                <a:latin typeface="微软雅黑" panose="020B0503020204020204" charset="-122"/>
                <a:ea typeface="微软雅黑" panose="020B0503020204020204" charset="-122"/>
              </a:rPr>
              <a:t>目录</a:t>
            </a:r>
            <a:endParaRPr lang="zh-CN" altLang="en-US" sz="4800">
              <a:latin typeface="微软雅黑" panose="020B0503020204020204" charset="-122"/>
              <a:ea typeface="微软雅黑" panose="020B0503020204020204" charset="-122"/>
            </a:endParaRPr>
          </a:p>
        </p:txBody>
      </p:sp>
      <p:sp>
        <p:nvSpPr>
          <p:cNvPr id="40" name="任意多边形: 形状 39"/>
          <p:cNvSpPr/>
          <p:nvPr>
            <p:custDataLst>
              <p:tags r:id="rId3"/>
            </p:custDataLst>
          </p:nvPr>
        </p:nvSpPr>
        <p:spPr>
          <a:xfrm>
            <a:off x="2783205" y="646430"/>
            <a:ext cx="2828290" cy="397510"/>
          </a:xfrm>
          <a:custGeom>
            <a:avLst/>
            <a:gdLst/>
            <a:ahLst/>
            <a:cxnLst/>
            <a:rect l="l" t="t" r="r" b="b"/>
            <a:pathLst>
              <a:path w="3777444" h="536451">
                <a:moveTo>
                  <a:pt x="703511" y="95771"/>
                </a:moveTo>
                <a:cubicBezTo>
                  <a:pt x="660202" y="95771"/>
                  <a:pt x="626101" y="111845"/>
                  <a:pt x="601210" y="143992"/>
                </a:cubicBezTo>
                <a:cubicBezTo>
                  <a:pt x="576318" y="176138"/>
                  <a:pt x="563873" y="217773"/>
                  <a:pt x="563873" y="268896"/>
                </a:cubicBezTo>
                <a:cubicBezTo>
                  <a:pt x="563873" y="319348"/>
                  <a:pt x="576039" y="360592"/>
                  <a:pt x="600373" y="392628"/>
                </a:cubicBezTo>
                <a:cubicBezTo>
                  <a:pt x="624706" y="424663"/>
                  <a:pt x="658081" y="440681"/>
                  <a:pt x="700497" y="440681"/>
                </a:cubicBezTo>
                <a:cubicBezTo>
                  <a:pt x="743806" y="440681"/>
                  <a:pt x="777515" y="425333"/>
                  <a:pt x="801625" y="394637"/>
                </a:cubicBezTo>
                <a:cubicBezTo>
                  <a:pt x="825736" y="363941"/>
                  <a:pt x="837791" y="322697"/>
                  <a:pt x="837791" y="270905"/>
                </a:cubicBezTo>
                <a:cubicBezTo>
                  <a:pt x="837791" y="216880"/>
                  <a:pt x="826071" y="174185"/>
                  <a:pt x="802630" y="142820"/>
                </a:cubicBezTo>
                <a:cubicBezTo>
                  <a:pt x="779190" y="111454"/>
                  <a:pt x="746150" y="95771"/>
                  <a:pt x="703511" y="95771"/>
                </a:cubicBezTo>
                <a:close/>
                <a:moveTo>
                  <a:pt x="2974777" y="8707"/>
                </a:moveTo>
                <a:lnTo>
                  <a:pt x="3381301" y="8707"/>
                </a:lnTo>
                <a:lnTo>
                  <a:pt x="3381301" y="99120"/>
                </a:lnTo>
                <a:lnTo>
                  <a:pt x="3233291" y="99120"/>
                </a:lnTo>
                <a:lnTo>
                  <a:pt x="3233291" y="527410"/>
                </a:lnTo>
                <a:lnTo>
                  <a:pt x="3122451" y="527410"/>
                </a:lnTo>
                <a:lnTo>
                  <a:pt x="3122451" y="99120"/>
                </a:lnTo>
                <a:lnTo>
                  <a:pt x="2974777" y="99120"/>
                </a:lnTo>
                <a:close/>
                <a:moveTo>
                  <a:pt x="2442307" y="8707"/>
                </a:moveTo>
                <a:lnTo>
                  <a:pt x="2562857" y="8707"/>
                </a:lnTo>
                <a:lnTo>
                  <a:pt x="2774491" y="334864"/>
                </a:lnTo>
                <a:cubicBezTo>
                  <a:pt x="2788555" y="356518"/>
                  <a:pt x="2797150" y="370248"/>
                  <a:pt x="2800276" y="376052"/>
                </a:cubicBezTo>
                <a:lnTo>
                  <a:pt x="2801950" y="376052"/>
                </a:lnTo>
                <a:cubicBezTo>
                  <a:pt x="2799717" y="363550"/>
                  <a:pt x="2798601" y="339663"/>
                  <a:pt x="2798601" y="304391"/>
                </a:cubicBezTo>
                <a:lnTo>
                  <a:pt x="2798601" y="8707"/>
                </a:lnTo>
                <a:lnTo>
                  <a:pt x="2903413" y="8707"/>
                </a:lnTo>
                <a:lnTo>
                  <a:pt x="2903413" y="527410"/>
                </a:lnTo>
                <a:lnTo>
                  <a:pt x="2790230" y="527410"/>
                </a:lnTo>
                <a:lnTo>
                  <a:pt x="2570559" y="191877"/>
                </a:lnTo>
                <a:cubicBezTo>
                  <a:pt x="2559174" y="174464"/>
                  <a:pt x="2550914" y="160400"/>
                  <a:pt x="2545779" y="149684"/>
                </a:cubicBezTo>
                <a:lnTo>
                  <a:pt x="2544105" y="149684"/>
                </a:lnTo>
                <a:cubicBezTo>
                  <a:pt x="2546114" y="167544"/>
                  <a:pt x="2547119" y="195114"/>
                  <a:pt x="2547119" y="232396"/>
                </a:cubicBezTo>
                <a:lnTo>
                  <a:pt x="2547119" y="527410"/>
                </a:lnTo>
                <a:lnTo>
                  <a:pt x="2442307" y="527410"/>
                </a:lnTo>
                <a:close/>
                <a:moveTo>
                  <a:pt x="2051782" y="8707"/>
                </a:moveTo>
                <a:lnTo>
                  <a:pt x="2346796" y="8707"/>
                </a:lnTo>
                <a:lnTo>
                  <a:pt x="2346796" y="99120"/>
                </a:lnTo>
                <a:lnTo>
                  <a:pt x="2162287" y="99120"/>
                </a:lnTo>
                <a:lnTo>
                  <a:pt x="2162287" y="221345"/>
                </a:lnTo>
                <a:lnTo>
                  <a:pt x="2333737" y="221345"/>
                </a:lnTo>
                <a:lnTo>
                  <a:pt x="2333737" y="311423"/>
                </a:lnTo>
                <a:lnTo>
                  <a:pt x="2162287" y="311423"/>
                </a:lnTo>
                <a:lnTo>
                  <a:pt x="2162287" y="436997"/>
                </a:lnTo>
                <a:lnTo>
                  <a:pt x="2358851" y="436997"/>
                </a:lnTo>
                <a:lnTo>
                  <a:pt x="2358851" y="527410"/>
                </a:lnTo>
                <a:lnTo>
                  <a:pt x="2051782" y="527410"/>
                </a:lnTo>
                <a:close/>
                <a:moveTo>
                  <a:pt x="1574602" y="8707"/>
                </a:moveTo>
                <a:lnTo>
                  <a:pt x="1981126" y="8707"/>
                </a:lnTo>
                <a:lnTo>
                  <a:pt x="1981126" y="99120"/>
                </a:lnTo>
                <a:lnTo>
                  <a:pt x="1833116" y="99120"/>
                </a:lnTo>
                <a:lnTo>
                  <a:pt x="1833116" y="527410"/>
                </a:lnTo>
                <a:lnTo>
                  <a:pt x="1722276" y="527410"/>
                </a:lnTo>
                <a:lnTo>
                  <a:pt x="1722276" y="99120"/>
                </a:lnTo>
                <a:lnTo>
                  <a:pt x="1574602" y="99120"/>
                </a:lnTo>
                <a:close/>
                <a:moveTo>
                  <a:pt x="1042132" y="8707"/>
                </a:moveTo>
                <a:lnTo>
                  <a:pt x="1162683" y="8707"/>
                </a:lnTo>
                <a:lnTo>
                  <a:pt x="1374316" y="334864"/>
                </a:lnTo>
                <a:cubicBezTo>
                  <a:pt x="1388380" y="356518"/>
                  <a:pt x="1396975" y="370248"/>
                  <a:pt x="1400101" y="376052"/>
                </a:cubicBezTo>
                <a:lnTo>
                  <a:pt x="1401775" y="376052"/>
                </a:lnTo>
                <a:cubicBezTo>
                  <a:pt x="1399543" y="363550"/>
                  <a:pt x="1398426" y="339663"/>
                  <a:pt x="1398426" y="304391"/>
                </a:cubicBezTo>
                <a:lnTo>
                  <a:pt x="1398426" y="8707"/>
                </a:lnTo>
                <a:lnTo>
                  <a:pt x="1503239" y="8707"/>
                </a:lnTo>
                <a:lnTo>
                  <a:pt x="1503239" y="527410"/>
                </a:lnTo>
                <a:lnTo>
                  <a:pt x="1390055" y="527410"/>
                </a:lnTo>
                <a:lnTo>
                  <a:pt x="1170384" y="191877"/>
                </a:lnTo>
                <a:cubicBezTo>
                  <a:pt x="1158999" y="174464"/>
                  <a:pt x="1150739" y="160400"/>
                  <a:pt x="1145605" y="149684"/>
                </a:cubicBezTo>
                <a:lnTo>
                  <a:pt x="1143930" y="149684"/>
                </a:lnTo>
                <a:cubicBezTo>
                  <a:pt x="1145939" y="167544"/>
                  <a:pt x="1146944" y="195114"/>
                  <a:pt x="1146944" y="232396"/>
                </a:cubicBezTo>
                <a:lnTo>
                  <a:pt x="1146944" y="527410"/>
                </a:lnTo>
                <a:lnTo>
                  <a:pt x="1042132" y="527410"/>
                </a:lnTo>
                <a:close/>
                <a:moveTo>
                  <a:pt x="3627090" y="0"/>
                </a:moveTo>
                <a:cubicBezTo>
                  <a:pt x="3677766" y="0"/>
                  <a:pt x="3720294" y="6586"/>
                  <a:pt x="3754673" y="19757"/>
                </a:cubicBezTo>
                <a:lnTo>
                  <a:pt x="3754673" y="123565"/>
                </a:lnTo>
                <a:cubicBezTo>
                  <a:pt x="3719847" y="99901"/>
                  <a:pt x="3679106" y="88069"/>
                  <a:pt x="3632448" y="88069"/>
                </a:cubicBezTo>
                <a:cubicBezTo>
                  <a:pt x="3605212" y="88069"/>
                  <a:pt x="3583446" y="93037"/>
                  <a:pt x="3567150" y="102971"/>
                </a:cubicBezTo>
                <a:cubicBezTo>
                  <a:pt x="3550853" y="112905"/>
                  <a:pt x="3542705" y="126244"/>
                  <a:pt x="3542705" y="142987"/>
                </a:cubicBezTo>
                <a:cubicBezTo>
                  <a:pt x="3542705" y="156382"/>
                  <a:pt x="3548286" y="168716"/>
                  <a:pt x="3559448" y="179989"/>
                </a:cubicBezTo>
                <a:cubicBezTo>
                  <a:pt x="3570610" y="191263"/>
                  <a:pt x="3598180" y="206499"/>
                  <a:pt x="3642159" y="225698"/>
                </a:cubicBezTo>
                <a:cubicBezTo>
                  <a:pt x="3693728" y="247799"/>
                  <a:pt x="3729168" y="271128"/>
                  <a:pt x="3748478" y="295685"/>
                </a:cubicBezTo>
                <a:cubicBezTo>
                  <a:pt x="3767789" y="320241"/>
                  <a:pt x="3777444" y="349486"/>
                  <a:pt x="3777444" y="383419"/>
                </a:cubicBezTo>
                <a:cubicBezTo>
                  <a:pt x="3777444" y="433202"/>
                  <a:pt x="3759808" y="471153"/>
                  <a:pt x="3724535" y="497272"/>
                </a:cubicBezTo>
                <a:cubicBezTo>
                  <a:pt x="3689263" y="523392"/>
                  <a:pt x="3639145" y="536451"/>
                  <a:pt x="3574182" y="536451"/>
                </a:cubicBezTo>
                <a:cubicBezTo>
                  <a:pt x="3514799" y="536451"/>
                  <a:pt x="3466133" y="526852"/>
                  <a:pt x="3428181" y="507653"/>
                </a:cubicBezTo>
                <a:lnTo>
                  <a:pt x="3428181" y="396813"/>
                </a:lnTo>
                <a:cubicBezTo>
                  <a:pt x="3469928" y="431416"/>
                  <a:pt x="3517367" y="448717"/>
                  <a:pt x="3570498" y="448717"/>
                </a:cubicBezTo>
                <a:cubicBezTo>
                  <a:pt x="3600636" y="448717"/>
                  <a:pt x="3623295" y="443527"/>
                  <a:pt x="3638476" y="433146"/>
                </a:cubicBezTo>
                <a:cubicBezTo>
                  <a:pt x="3653656" y="422765"/>
                  <a:pt x="3661246" y="409427"/>
                  <a:pt x="3661246" y="393130"/>
                </a:cubicBezTo>
                <a:cubicBezTo>
                  <a:pt x="3661246" y="379066"/>
                  <a:pt x="3655219" y="365783"/>
                  <a:pt x="3643164" y="353281"/>
                </a:cubicBezTo>
                <a:cubicBezTo>
                  <a:pt x="3631109" y="340780"/>
                  <a:pt x="3599297" y="323813"/>
                  <a:pt x="3547728" y="302382"/>
                </a:cubicBezTo>
                <a:cubicBezTo>
                  <a:pt x="3466691" y="268003"/>
                  <a:pt x="3426172" y="217996"/>
                  <a:pt x="3426172" y="152363"/>
                </a:cubicBezTo>
                <a:cubicBezTo>
                  <a:pt x="3426172" y="104143"/>
                  <a:pt x="3444534" y="66694"/>
                  <a:pt x="3481257" y="40017"/>
                </a:cubicBezTo>
                <a:cubicBezTo>
                  <a:pt x="3517981" y="13339"/>
                  <a:pt x="3566592" y="0"/>
                  <a:pt x="3627090" y="0"/>
                </a:cubicBezTo>
                <a:close/>
                <a:moveTo>
                  <a:pt x="706859" y="0"/>
                </a:moveTo>
                <a:cubicBezTo>
                  <a:pt x="780976" y="0"/>
                  <a:pt x="840637" y="24669"/>
                  <a:pt x="885844" y="74005"/>
                </a:cubicBezTo>
                <a:cubicBezTo>
                  <a:pt x="931050" y="123342"/>
                  <a:pt x="953653" y="186742"/>
                  <a:pt x="953653" y="264208"/>
                </a:cubicBezTo>
                <a:cubicBezTo>
                  <a:pt x="953653" y="345021"/>
                  <a:pt x="930157" y="410599"/>
                  <a:pt x="883165" y="460940"/>
                </a:cubicBezTo>
                <a:cubicBezTo>
                  <a:pt x="836172" y="511281"/>
                  <a:pt x="774613" y="536451"/>
                  <a:pt x="698488" y="536451"/>
                </a:cubicBezTo>
                <a:cubicBezTo>
                  <a:pt x="624148" y="536451"/>
                  <a:pt x="563761" y="512062"/>
                  <a:pt x="517327" y="463284"/>
                </a:cubicBezTo>
                <a:cubicBezTo>
                  <a:pt x="470892" y="414505"/>
                  <a:pt x="447675" y="351718"/>
                  <a:pt x="447675" y="274923"/>
                </a:cubicBezTo>
                <a:cubicBezTo>
                  <a:pt x="447675" y="193663"/>
                  <a:pt x="471394" y="127527"/>
                  <a:pt x="518833" y="76517"/>
                </a:cubicBezTo>
                <a:cubicBezTo>
                  <a:pt x="566272" y="25506"/>
                  <a:pt x="628948" y="0"/>
                  <a:pt x="706859" y="0"/>
                </a:cubicBezTo>
                <a:close/>
                <a:moveTo>
                  <a:pt x="275258" y="0"/>
                </a:moveTo>
                <a:cubicBezTo>
                  <a:pt x="325934" y="0"/>
                  <a:pt x="368350" y="6586"/>
                  <a:pt x="402506" y="19757"/>
                </a:cubicBezTo>
                <a:lnTo>
                  <a:pt x="402506" y="126579"/>
                </a:lnTo>
                <a:cubicBezTo>
                  <a:pt x="367457" y="106040"/>
                  <a:pt x="327720" y="95771"/>
                  <a:pt x="283295" y="95771"/>
                </a:cubicBezTo>
                <a:cubicBezTo>
                  <a:pt x="232618" y="95771"/>
                  <a:pt x="192100" y="111956"/>
                  <a:pt x="161739" y="144326"/>
                </a:cubicBezTo>
                <a:cubicBezTo>
                  <a:pt x="131378" y="176697"/>
                  <a:pt x="116198" y="219001"/>
                  <a:pt x="116198" y="271240"/>
                </a:cubicBezTo>
                <a:cubicBezTo>
                  <a:pt x="116198" y="322139"/>
                  <a:pt x="130597" y="363104"/>
                  <a:pt x="159395" y="394135"/>
                </a:cubicBezTo>
                <a:cubicBezTo>
                  <a:pt x="188193" y="425165"/>
                  <a:pt x="227149" y="440681"/>
                  <a:pt x="276262" y="440681"/>
                </a:cubicBezTo>
                <a:cubicBezTo>
                  <a:pt x="322474" y="440681"/>
                  <a:pt x="364554" y="429518"/>
                  <a:pt x="402506" y="407194"/>
                </a:cubicBezTo>
                <a:lnTo>
                  <a:pt x="402506" y="508658"/>
                </a:lnTo>
                <a:cubicBezTo>
                  <a:pt x="364778" y="527187"/>
                  <a:pt x="315553" y="536451"/>
                  <a:pt x="254831" y="536451"/>
                </a:cubicBezTo>
                <a:cubicBezTo>
                  <a:pt x="176696" y="536451"/>
                  <a:pt x="114691" y="513067"/>
                  <a:pt x="68814" y="466298"/>
                </a:cubicBezTo>
                <a:cubicBezTo>
                  <a:pt x="22938" y="419528"/>
                  <a:pt x="0" y="357188"/>
                  <a:pt x="0" y="279276"/>
                </a:cubicBezTo>
                <a:cubicBezTo>
                  <a:pt x="0" y="197346"/>
                  <a:pt x="25617" y="130318"/>
                  <a:pt x="76851" y="78191"/>
                </a:cubicBezTo>
                <a:cubicBezTo>
                  <a:pt x="128085" y="26064"/>
                  <a:pt x="194221" y="0"/>
                  <a:pt x="275258" y="0"/>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00">
              <a:latin typeface="微软雅黑" panose="020B0503020204020204" charset="-122"/>
              <a:ea typeface="微软雅黑" panose="020B0503020204020204" charset="-122"/>
            </a:endParaRPr>
          </a:p>
        </p:txBody>
      </p:sp>
      <p:grpSp>
        <p:nvGrpSpPr>
          <p:cNvPr id="30" name="组合 29"/>
          <p:cNvGrpSpPr/>
          <p:nvPr>
            <p:custDataLst>
              <p:tags r:id="rId4"/>
            </p:custDataLst>
          </p:nvPr>
        </p:nvGrpSpPr>
        <p:grpSpPr>
          <a:xfrm>
            <a:off x="4761230" y="1925320"/>
            <a:ext cx="7056369" cy="1620833"/>
            <a:chOff x="10627" y="3019"/>
            <a:chExt cx="7983" cy="1709"/>
          </a:xfrm>
        </p:grpSpPr>
        <p:sp>
          <p:nvSpPr>
            <p:cNvPr id="2" name="矩形: 圆角 4"/>
            <p:cNvSpPr/>
            <p:nvPr>
              <p:custDataLst>
                <p:tags r:id="rId5"/>
              </p:custDataLst>
            </p:nvPr>
          </p:nvSpPr>
          <p:spPr>
            <a:xfrm>
              <a:off x="10627" y="3019"/>
              <a:ext cx="7983" cy="1709"/>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3600">
                <a:latin typeface="微软雅黑" panose="020B0503020204020204" charset="-122"/>
                <a:ea typeface="微软雅黑" panose="020B0503020204020204" charset="-122"/>
                <a:sym typeface="+mn-ea"/>
              </a:endParaRPr>
            </a:p>
          </p:txBody>
        </p:sp>
        <p:sp>
          <p:nvSpPr>
            <p:cNvPr id="3" name="任意多边形: 形状 18"/>
            <p:cNvSpPr/>
            <p:nvPr>
              <p:custDataLst>
                <p:tags r:id="rId6"/>
              </p:custDataLst>
            </p:nvPr>
          </p:nvSpPr>
          <p:spPr>
            <a:xfrm flipH="1">
              <a:off x="10627" y="3141"/>
              <a:ext cx="1970" cy="1468"/>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000">
                <a:latin typeface="微软雅黑" panose="020B0503020204020204" charset="-122"/>
                <a:ea typeface="微软雅黑" panose="020B0503020204020204" charset="-122"/>
                <a:sym typeface="+mn-ea"/>
              </a:endParaRPr>
            </a:p>
          </p:txBody>
        </p:sp>
        <p:sp>
          <p:nvSpPr>
            <p:cNvPr id="6" name="项标题"/>
            <p:cNvSpPr txBox="1"/>
            <p:nvPr>
              <p:custDataLst>
                <p:tags r:id="rId7"/>
              </p:custDataLst>
            </p:nvPr>
          </p:nvSpPr>
          <p:spPr>
            <a:xfrm>
              <a:off x="13160" y="3234"/>
              <a:ext cx="5139" cy="128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buClrTx/>
                <a:buSzTx/>
                <a:buFontTx/>
              </a:pPr>
              <a:r>
                <a:rPr lang="zh-CN" altLang="en-US" sz="4800" b="1" spc="300" dirty="0">
                  <a:solidFill>
                    <a:srgbClr val="44546A"/>
                  </a:solidFill>
                  <a:latin typeface="微软雅黑" panose="020B0503020204020204" charset="-122"/>
                  <a:ea typeface="微软雅黑" panose="020B0503020204020204" charset="-122"/>
                  <a:sym typeface="+mn-ea"/>
                </a:rPr>
                <a:t>产业链</a:t>
              </a:r>
              <a:r>
                <a:rPr lang="zh-CN" altLang="en-US" sz="4800" b="1" spc="300" dirty="0">
                  <a:solidFill>
                    <a:srgbClr val="44546A"/>
                  </a:solidFill>
                  <a:latin typeface="微软雅黑" panose="020B0503020204020204" charset="-122"/>
                  <a:ea typeface="微软雅黑" panose="020B0503020204020204" charset="-122"/>
                  <a:sym typeface="+mn-ea"/>
                </a:rPr>
                <a:t>中游</a:t>
              </a:r>
              <a:endParaRPr lang="zh-CN" altLang="en-US" sz="4800" b="1" spc="300" dirty="0">
                <a:solidFill>
                  <a:srgbClr val="44546A"/>
                </a:solidFill>
                <a:latin typeface="微软雅黑" panose="020B0503020204020204" charset="-122"/>
                <a:ea typeface="微软雅黑" panose="020B0503020204020204" charset="-122"/>
                <a:sym typeface="+mn-ea"/>
              </a:endParaRPr>
            </a:p>
          </p:txBody>
        </p:sp>
        <p:sp>
          <p:nvSpPr>
            <p:cNvPr id="7" name="序号"/>
            <p:cNvSpPr txBox="1"/>
            <p:nvPr>
              <p:custDataLst>
                <p:tags r:id="rId8"/>
              </p:custDataLst>
            </p:nvPr>
          </p:nvSpPr>
          <p:spPr>
            <a:xfrm>
              <a:off x="10961" y="3234"/>
              <a:ext cx="1734" cy="128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000" b="1" dirty="0">
                  <a:solidFill>
                    <a:schemeClr val="accent1"/>
                  </a:solidFill>
                  <a:latin typeface="微软雅黑" panose="020B0503020204020204" charset="-122"/>
                  <a:ea typeface="微软雅黑" panose="020B0503020204020204" charset="-122"/>
                </a:rPr>
                <a:t>02</a:t>
              </a:r>
              <a:endParaRPr lang="en-US" sz="6000" b="1" dirty="0">
                <a:solidFill>
                  <a:schemeClr val="accent1"/>
                </a:solidFill>
                <a:latin typeface="微软雅黑" panose="020B0503020204020204" charset="-122"/>
                <a:ea typeface="微软雅黑" panose="020B0503020204020204" charset="-122"/>
              </a:endParaRPr>
            </a:p>
          </p:txBody>
        </p:sp>
        <p:cxnSp>
          <p:nvCxnSpPr>
            <p:cNvPr id="34" name="直接连接符 33"/>
            <p:cNvCxnSpPr/>
            <p:nvPr>
              <p:custDataLst>
                <p:tags r:id="rId9"/>
              </p:custDataLst>
            </p:nvPr>
          </p:nvCxnSpPr>
          <p:spPr>
            <a:xfrm>
              <a:off x="12789" y="3652"/>
              <a:ext cx="0" cy="44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33" name="组合 132"/>
          <p:cNvGrpSpPr/>
          <p:nvPr/>
        </p:nvGrpSpPr>
        <p:grpSpPr>
          <a:xfrm>
            <a:off x="8975725" y="274955"/>
            <a:ext cx="2840990" cy="366395"/>
            <a:chOff x="11064" y="247"/>
            <a:chExt cx="7750" cy="814"/>
          </a:xfrm>
        </p:grpSpPr>
        <p:grpSp>
          <p:nvGrpSpPr>
            <p:cNvPr id="134" name="组合 10"/>
            <p:cNvGrpSpPr/>
            <p:nvPr/>
          </p:nvGrpSpPr>
          <p:grpSpPr>
            <a:xfrm>
              <a:off x="12344" y="247"/>
              <a:ext cx="6376" cy="656"/>
              <a:chOff x="6697011" y="412203"/>
              <a:chExt cx="3672216" cy="415778"/>
            </a:xfrm>
          </p:grpSpPr>
          <p:pic>
            <p:nvPicPr>
              <p:cNvPr id="135" name="Picture 3" descr="F:\中关村信息谷\信息谷资料\信息谷VI\logo-png.png"/>
              <p:cNvPicPr>
                <a:picLocks noChangeAspect="1" noChangeArrowheads="1"/>
              </p:cNvPicPr>
              <p:nvPr/>
            </p:nvPicPr>
            <p:blipFill>
              <a:blip r:embed="rId10" cstate="print"/>
              <a:srcRect/>
              <a:stretch>
                <a:fillRect/>
              </a:stretch>
            </p:blipFill>
            <p:spPr bwMode="auto">
              <a:xfrm>
                <a:off x="8713227" y="467941"/>
                <a:ext cx="1656000" cy="311029"/>
              </a:xfrm>
              <a:prstGeom prst="rect">
                <a:avLst/>
              </a:prstGeom>
              <a:noFill/>
            </p:spPr>
          </p:pic>
          <p:pic>
            <p:nvPicPr>
              <p:cNvPr id="151" name="Picture 3" descr="F:\中关村信息谷\信息谷资料\信息谷VI\PPT\LOGO02.png"/>
              <p:cNvPicPr>
                <a:picLocks noChangeAspect="1" noChangeArrowheads="1"/>
              </p:cNvPicPr>
              <p:nvPr/>
            </p:nvPicPr>
            <p:blipFill>
              <a:blip r:embed="rId11" cstate="print"/>
              <a:srcRect/>
              <a:stretch>
                <a:fillRect/>
              </a:stretch>
            </p:blipFill>
            <p:spPr bwMode="auto">
              <a:xfrm>
                <a:off x="6697011" y="412203"/>
                <a:ext cx="1728000" cy="415778"/>
              </a:xfrm>
              <a:prstGeom prst="rect">
                <a:avLst/>
              </a:prstGeom>
              <a:noFill/>
            </p:spPr>
          </p:pic>
        </p:grpSp>
        <p:pic>
          <p:nvPicPr>
            <p:cNvPr id="175" name="Picture 3" descr="F:\中关村信息谷\信息谷资料\信息谷VI\PPT\边条03.png"/>
            <p:cNvPicPr>
              <a:picLocks noChangeAspect="1" noChangeArrowheads="1"/>
            </p:cNvPicPr>
            <p:nvPr/>
          </p:nvPicPr>
          <p:blipFill>
            <a:blip r:embed="rId12" cstate="print"/>
            <a:srcRect/>
            <a:stretch>
              <a:fillRect/>
            </a:stretch>
          </p:blipFill>
          <p:spPr bwMode="auto">
            <a:xfrm flipV="1">
              <a:off x="11064" y="941"/>
              <a:ext cx="7751" cy="120"/>
            </a:xfrm>
            <a:prstGeom prst="rect">
              <a:avLst/>
            </a:prstGeom>
            <a:noFill/>
          </p:spPr>
        </p:pic>
      </p:grpSp>
      <p:grpSp>
        <p:nvGrpSpPr>
          <p:cNvPr id="31" name="组合 30"/>
          <p:cNvGrpSpPr/>
          <p:nvPr/>
        </p:nvGrpSpPr>
        <p:grpSpPr>
          <a:xfrm>
            <a:off x="7747635" y="3919855"/>
            <a:ext cx="3423194" cy="773247"/>
            <a:chOff x="10626" y="5184"/>
            <a:chExt cx="8248" cy="1709"/>
          </a:xfrm>
        </p:grpSpPr>
        <p:sp>
          <p:nvSpPr>
            <p:cNvPr id="18" name="矩形: 圆角 49"/>
            <p:cNvSpPr/>
            <p:nvPr>
              <p:custDataLst>
                <p:tags r:id="rId13"/>
              </p:custDataLst>
            </p:nvPr>
          </p:nvSpPr>
          <p:spPr>
            <a:xfrm>
              <a:off x="10626" y="5184"/>
              <a:ext cx="7983" cy="1709"/>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600">
                <a:latin typeface="微软雅黑" panose="020B0503020204020204" charset="-122"/>
                <a:ea typeface="微软雅黑" panose="020B0503020204020204" charset="-122"/>
                <a:sym typeface="+mn-ea"/>
              </a:endParaRPr>
            </a:p>
          </p:txBody>
        </p:sp>
        <p:sp>
          <p:nvSpPr>
            <p:cNvPr id="19" name="任意多边形: 形状 50"/>
            <p:cNvSpPr/>
            <p:nvPr>
              <p:custDataLst>
                <p:tags r:id="rId14"/>
              </p:custDataLst>
            </p:nvPr>
          </p:nvSpPr>
          <p:spPr>
            <a:xfrm flipH="1">
              <a:off x="10626" y="5306"/>
              <a:ext cx="1970" cy="1468"/>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20" name="项标题"/>
            <p:cNvSpPr txBox="1"/>
            <p:nvPr>
              <p:custDataLst>
                <p:tags r:id="rId15"/>
              </p:custDataLst>
            </p:nvPr>
          </p:nvSpPr>
          <p:spPr>
            <a:xfrm>
              <a:off x="13860" y="5399"/>
              <a:ext cx="5014" cy="128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buClrTx/>
                <a:buSzTx/>
                <a:buFontTx/>
              </a:pPr>
              <a:r>
                <a:rPr lang="zh-CN" altLang="en-US" sz="2400" b="1" spc="300" dirty="0">
                  <a:solidFill>
                    <a:srgbClr val="44546A"/>
                  </a:solidFill>
                  <a:latin typeface="微软雅黑" panose="020B0503020204020204" charset="-122"/>
                  <a:ea typeface="微软雅黑" panose="020B0503020204020204" charset="-122"/>
                  <a:sym typeface="+mn-ea"/>
                </a:rPr>
                <a:t>产业招商建议</a:t>
              </a:r>
              <a:endParaRPr lang="zh-CN" altLang="en-US" sz="2400" b="1" spc="300" dirty="0">
                <a:solidFill>
                  <a:srgbClr val="44546A"/>
                </a:solidFill>
                <a:latin typeface="微软雅黑" panose="020B0503020204020204" charset="-122"/>
                <a:ea typeface="微软雅黑" panose="020B0503020204020204" charset="-122"/>
                <a:sym typeface="+mn-ea"/>
              </a:endParaRPr>
            </a:p>
          </p:txBody>
        </p:sp>
        <p:sp>
          <p:nvSpPr>
            <p:cNvPr id="28" name="序号"/>
            <p:cNvSpPr txBox="1"/>
            <p:nvPr>
              <p:custDataLst>
                <p:tags r:id="rId16"/>
              </p:custDataLst>
            </p:nvPr>
          </p:nvSpPr>
          <p:spPr>
            <a:xfrm>
              <a:off x="10961" y="5399"/>
              <a:ext cx="1734" cy="128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200" b="1" dirty="0">
                  <a:solidFill>
                    <a:schemeClr val="accent1"/>
                  </a:solidFill>
                  <a:latin typeface="微软雅黑" panose="020B0503020204020204" charset="-122"/>
                  <a:ea typeface="微软雅黑" panose="020B0503020204020204" charset="-122"/>
                </a:rPr>
                <a:t>03</a:t>
              </a:r>
              <a:endParaRPr lang="en-US" sz="3200" b="1" dirty="0">
                <a:solidFill>
                  <a:schemeClr val="accent1"/>
                </a:solidFill>
                <a:latin typeface="微软雅黑" panose="020B0503020204020204" charset="-122"/>
                <a:ea typeface="微软雅黑" panose="020B0503020204020204" charset="-122"/>
              </a:endParaRPr>
            </a:p>
          </p:txBody>
        </p:sp>
        <p:cxnSp>
          <p:nvCxnSpPr>
            <p:cNvPr id="29" name="直接连接符 28"/>
            <p:cNvCxnSpPr/>
            <p:nvPr>
              <p:custDataLst>
                <p:tags r:id="rId17"/>
              </p:custDataLst>
            </p:nvPr>
          </p:nvCxnSpPr>
          <p:spPr>
            <a:xfrm>
              <a:off x="13232" y="5817"/>
              <a:ext cx="0" cy="44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spTree>
    <p:custDataLst>
      <p:tags r:id="rId1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 name="五边形 72"/>
          <p:cNvSpPr/>
          <p:nvPr/>
        </p:nvSpPr>
        <p:spPr>
          <a:xfrm>
            <a:off x="1564640" y="4874895"/>
            <a:ext cx="8995410" cy="601345"/>
          </a:xfrm>
          <a:prstGeom prst="homePlate">
            <a:avLst/>
          </a:prstGeom>
          <a:gradFill flip="none" rotWithShape="1">
            <a:gsLst>
              <a:gs pos="0">
                <a:schemeClr val="bg1"/>
              </a:gs>
              <a:gs pos="100000">
                <a:srgbClr val="31A6FF">
                  <a:alpha val="35000"/>
                </a:srgbClr>
              </a:gs>
            </a:gsLst>
            <a:lin ang="2700000" scaled="1"/>
            <a:tileRect/>
          </a:gradFill>
          <a:ln>
            <a:noFill/>
          </a:ln>
          <a:effectLst>
            <a:outerShdw blurRad="50800" dist="38100" algn="l" rotWithShape="0">
              <a:prstClr val="black">
                <a:alpha val="40000"/>
              </a:prstClr>
            </a:outerShdw>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2F2F2"/>
              </a:solidFill>
              <a:effectLst/>
              <a:uLnTx/>
              <a:uFillTx/>
              <a:latin typeface="Arial" panose="020B0604020202020204" pitchFamily="34" charset="0"/>
              <a:ea typeface="微软雅黑 Light" panose="020B0502040204020203" pitchFamily="34" charset="-122"/>
              <a:cs typeface="+mn-cs"/>
            </a:endParaRPr>
          </a:p>
        </p:txBody>
      </p:sp>
      <p:grpSp>
        <p:nvGrpSpPr>
          <p:cNvPr id="55" name="组合 54"/>
          <p:cNvGrpSpPr/>
          <p:nvPr/>
        </p:nvGrpSpPr>
        <p:grpSpPr>
          <a:xfrm>
            <a:off x="498475" y="189865"/>
            <a:ext cx="8279130" cy="730885"/>
            <a:chOff x="1128" y="719"/>
            <a:chExt cx="13038" cy="1151"/>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090" cy="1151"/>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中游产业结构</a:t>
              </a:r>
              <a:endParaRPr lang="zh-CN" altLang="en-US"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9" name="椭圆 8"/>
          <p:cNvSpPr/>
          <p:nvPr/>
        </p:nvSpPr>
        <p:spPr>
          <a:xfrm>
            <a:off x="4522470" y="1365792"/>
            <a:ext cx="1509485" cy="1509485"/>
          </a:xfrm>
          <a:prstGeom prst="ellipse">
            <a:avLst/>
          </a:prstGeom>
          <a:solidFill>
            <a:srgbClr val="007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3600" i="1" dirty="0">
                <a:cs typeface="+mn-ea"/>
                <a:sym typeface="+mn-lt"/>
              </a:rPr>
              <a:t>01</a:t>
            </a:r>
            <a:endParaRPr lang="zh-CN" altLang="en-US" sz="3600" i="1" dirty="0">
              <a:cs typeface="+mn-ea"/>
              <a:sym typeface="+mn-lt"/>
            </a:endParaRPr>
          </a:p>
        </p:txBody>
      </p:sp>
      <p:sp>
        <p:nvSpPr>
          <p:cNvPr id="10" name="椭圆 9"/>
          <p:cNvSpPr/>
          <p:nvPr/>
        </p:nvSpPr>
        <p:spPr>
          <a:xfrm>
            <a:off x="5792469" y="1365792"/>
            <a:ext cx="1509485" cy="1509485"/>
          </a:xfrm>
          <a:prstGeom prst="ellipse">
            <a:avLst/>
          </a:prstGeom>
          <a:solidFill>
            <a:srgbClr val="92D05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3600" i="1" dirty="0">
                <a:cs typeface="+mn-ea"/>
                <a:sym typeface="+mn-lt"/>
              </a:rPr>
              <a:t>03</a:t>
            </a:r>
            <a:endParaRPr lang="zh-CN" altLang="en-US" sz="3600" i="1" dirty="0">
              <a:cs typeface="+mn-ea"/>
              <a:sym typeface="+mn-lt"/>
            </a:endParaRPr>
          </a:p>
        </p:txBody>
      </p:sp>
      <p:sp>
        <p:nvSpPr>
          <p:cNvPr id="11" name="椭圆 10"/>
          <p:cNvSpPr/>
          <p:nvPr/>
        </p:nvSpPr>
        <p:spPr>
          <a:xfrm>
            <a:off x="4522470" y="2592249"/>
            <a:ext cx="1509485" cy="1509485"/>
          </a:xfrm>
          <a:prstGeom prst="ellipse">
            <a:avLst/>
          </a:prstGeom>
          <a:solidFill>
            <a:srgbClr val="92D05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3600" i="1" dirty="0">
                <a:cs typeface="+mn-ea"/>
                <a:sym typeface="+mn-lt"/>
              </a:rPr>
              <a:t>02</a:t>
            </a:r>
            <a:endParaRPr lang="zh-CN" altLang="en-US" sz="3600" i="1" dirty="0">
              <a:cs typeface="+mn-ea"/>
              <a:sym typeface="+mn-lt"/>
            </a:endParaRPr>
          </a:p>
        </p:txBody>
      </p:sp>
      <p:sp>
        <p:nvSpPr>
          <p:cNvPr id="13" name="文本框 12"/>
          <p:cNvSpPr txBox="1"/>
          <p:nvPr/>
        </p:nvSpPr>
        <p:spPr>
          <a:xfrm>
            <a:off x="1087120" y="1120775"/>
            <a:ext cx="3717925" cy="1373505"/>
          </a:xfrm>
          <a:prstGeom prst="rect">
            <a:avLst/>
          </a:prstGeom>
          <a:noFill/>
        </p:spPr>
        <p:txBody>
          <a:bodyPr wrap="square" rtlCol="0">
            <a:spAutoFit/>
          </a:bodyPr>
          <a:p>
            <a:pPr algn="l">
              <a:lnSpc>
                <a:spcPts val="2000"/>
              </a:lnSpc>
            </a:pPr>
            <a:r>
              <a:rPr lang="zh-CN" altLang="en-US" sz="1300" b="1" dirty="0">
                <a:solidFill>
                  <a:srgbClr val="0070C0"/>
                </a:solidFill>
                <a:latin typeface="微软雅黑" panose="020B0503020204020204" charset="-122"/>
                <a:ea typeface="微软雅黑" panose="020B0503020204020204" charset="-122"/>
                <a:cs typeface="+mn-ea"/>
                <a:sym typeface="+mn-lt"/>
              </a:rPr>
              <a:t>核心定位：</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创新成果商业化的核心载体。</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ts val="2000"/>
              </a:lnSpc>
            </a:pP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产业价值：</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300" dirty="0">
                <a:solidFill>
                  <a:schemeClr val="accent1">
                    <a:lumMod val="75000"/>
                  </a:schemeClr>
                </a:solidFill>
                <a:latin typeface="微软雅黑" panose="020B0503020204020204" charset="-122"/>
                <a:ea typeface="微软雅黑" panose="020B0503020204020204" charset="-122"/>
                <a:cs typeface="+mn-ea"/>
                <a:sym typeface="+mn-lt"/>
              </a:rPr>
              <a:t>技术壁垒最高</a:t>
            </a:r>
            <a:endParaRPr lang="zh-CN" altLang="en-US" sz="13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300" dirty="0">
                <a:solidFill>
                  <a:schemeClr val="accent1">
                    <a:lumMod val="75000"/>
                  </a:schemeClr>
                </a:solidFill>
                <a:latin typeface="微软雅黑" panose="020B0503020204020204" charset="-122"/>
                <a:ea typeface="微软雅黑" panose="020B0503020204020204" charset="-122"/>
                <a:cs typeface="+mn-ea"/>
                <a:sym typeface="+mn-lt"/>
              </a:rPr>
              <a:t>研发投入最大</a:t>
            </a:r>
            <a:endParaRPr lang="zh-CN" altLang="en-US" sz="13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300" dirty="0">
                <a:solidFill>
                  <a:schemeClr val="accent1">
                    <a:lumMod val="75000"/>
                  </a:schemeClr>
                </a:solidFill>
                <a:latin typeface="微软雅黑" panose="020B0503020204020204" charset="-122"/>
                <a:ea typeface="微软雅黑" panose="020B0503020204020204" charset="-122"/>
                <a:cs typeface="+mn-ea"/>
                <a:sym typeface="+mn-lt"/>
              </a:rPr>
              <a:t>利润贡献最高</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30" name="椭圆 29"/>
          <p:cNvSpPr/>
          <p:nvPr/>
        </p:nvSpPr>
        <p:spPr>
          <a:xfrm>
            <a:off x="5792469" y="2584993"/>
            <a:ext cx="1509485" cy="1509485"/>
          </a:xfrm>
          <a:prstGeom prst="ellipse">
            <a:avLst/>
          </a:prstGeom>
          <a:solidFill>
            <a:srgbClr val="007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3600" i="1" dirty="0">
                <a:cs typeface="+mn-ea"/>
                <a:sym typeface="+mn-lt"/>
              </a:rPr>
              <a:t>04</a:t>
            </a:r>
            <a:endParaRPr lang="zh-CN" altLang="en-US" sz="3600" i="1" dirty="0">
              <a:cs typeface="+mn-ea"/>
              <a:sym typeface="+mn-lt"/>
            </a:endParaRPr>
          </a:p>
        </p:txBody>
      </p:sp>
      <p:sp>
        <p:nvSpPr>
          <p:cNvPr id="23" name="矩形: 圆角 1"/>
          <p:cNvSpPr/>
          <p:nvPr/>
        </p:nvSpPr>
        <p:spPr>
          <a:xfrm>
            <a:off x="4400550" y="3900170"/>
            <a:ext cx="1391920" cy="433070"/>
          </a:xfrm>
          <a:prstGeom prst="roundRect">
            <a:avLst>
              <a:gd name="adj" fmla="val 8696"/>
            </a:avLst>
          </a:prstGeom>
          <a:solidFill>
            <a:srgbClr val="00B0F0">
              <a:alpha val="42000"/>
            </a:srgbClr>
          </a:solidFill>
          <a:ln w="28575" cap="flat" cmpd="dbl" algn="ctr">
            <a:solidFill>
              <a:schemeClr val="accent1">
                <a:shade val="50000"/>
              </a:schemeClr>
            </a:solidFill>
            <a:prstDash val="solid"/>
            <a:miter lim="800000"/>
          </a:ln>
          <a:effectLst/>
        </p:spPr>
        <p:txBody>
          <a:bodyPr rtlCol="0" anchor="ctr"/>
          <a:p>
            <a:pPr algn="ctr"/>
            <a:r>
              <a:rPr lang="zh-CN" altLang="en-US" sz="2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医疗器械</a:t>
            </a:r>
            <a:endParaRPr lang="zh-CN" altLang="en-US" sz="2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25" name="文本框 24"/>
          <p:cNvSpPr txBox="1"/>
          <p:nvPr/>
        </p:nvSpPr>
        <p:spPr>
          <a:xfrm>
            <a:off x="1087120" y="2915285"/>
            <a:ext cx="3717925" cy="1630045"/>
          </a:xfrm>
          <a:prstGeom prst="rect">
            <a:avLst/>
          </a:prstGeom>
          <a:noFill/>
        </p:spPr>
        <p:txBody>
          <a:bodyPr wrap="square" rtlCol="0">
            <a:spAutoFit/>
          </a:bodyPr>
          <a:p>
            <a:pPr algn="l">
              <a:lnSpc>
                <a:spcPts val="2000"/>
              </a:lnSpc>
            </a:pPr>
            <a:r>
              <a:rPr lang="zh-CN" altLang="en-US" sz="1300" b="1" dirty="0">
                <a:solidFill>
                  <a:srgbClr val="0070C0"/>
                </a:solidFill>
                <a:latin typeface="微软雅黑" panose="020B0503020204020204" charset="-122"/>
                <a:ea typeface="微软雅黑" panose="020B0503020204020204" charset="-122"/>
                <a:cs typeface="+mn-ea"/>
                <a:sym typeface="+mn-lt"/>
              </a:rPr>
              <a:t>核心定位：</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诊疗技术和高端制造的重要载体。</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ts val="2000"/>
              </a:lnSpc>
            </a:pP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产业价值：</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300" dirty="0">
                <a:solidFill>
                  <a:srgbClr val="0070C0"/>
                </a:solidFill>
                <a:latin typeface="微软雅黑" panose="020B0503020204020204" charset="-122"/>
                <a:ea typeface="微软雅黑" panose="020B0503020204020204" charset="-122"/>
                <a:cs typeface="+mn-ea"/>
                <a:sym typeface="+mn-lt"/>
              </a:rPr>
              <a:t>制造属性突出</a:t>
            </a:r>
            <a:endParaRPr lang="zh-CN" altLang="en-US" sz="1300" dirty="0">
              <a:solidFill>
                <a:srgbClr val="0070C0"/>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300" dirty="0">
                <a:solidFill>
                  <a:srgbClr val="0070C0"/>
                </a:solidFill>
                <a:latin typeface="微软雅黑" panose="020B0503020204020204" charset="-122"/>
                <a:ea typeface="微软雅黑" panose="020B0503020204020204" charset="-122"/>
                <a:cs typeface="+mn-ea"/>
                <a:sym typeface="+mn-lt"/>
              </a:rPr>
              <a:t>场景应用丰富</a:t>
            </a:r>
            <a:endParaRPr lang="zh-CN" altLang="en-US" sz="1300" dirty="0">
              <a:solidFill>
                <a:srgbClr val="0070C0"/>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300" dirty="0">
                <a:solidFill>
                  <a:srgbClr val="0070C0"/>
                </a:solidFill>
                <a:latin typeface="微软雅黑" panose="020B0503020204020204" charset="-122"/>
                <a:ea typeface="微软雅黑" panose="020B0503020204020204" charset="-122"/>
                <a:cs typeface="+mn-ea"/>
                <a:sym typeface="+mn-lt"/>
              </a:rPr>
              <a:t>国产替代空间大</a:t>
            </a:r>
            <a:endParaRPr lang="zh-CN" altLang="en-US" sz="1300" dirty="0">
              <a:solidFill>
                <a:srgbClr val="0070C0"/>
              </a:solidFill>
              <a:latin typeface="微软雅黑" panose="020B0503020204020204" charset="-122"/>
              <a:ea typeface="微软雅黑" panose="020B0503020204020204" charset="-122"/>
              <a:cs typeface="+mn-ea"/>
              <a:sym typeface="+mn-lt"/>
            </a:endParaRPr>
          </a:p>
          <a:p>
            <a:pPr algn="l">
              <a:lnSpc>
                <a:spcPts val="2000"/>
              </a:lnSpc>
            </a:pPr>
            <a:endParaRPr lang="zh-CN" altLang="en-US" sz="1300" dirty="0">
              <a:solidFill>
                <a:srgbClr val="0070C0"/>
              </a:solidFill>
              <a:latin typeface="微软雅黑" panose="020B0503020204020204" charset="-122"/>
              <a:ea typeface="微软雅黑" panose="020B0503020204020204" charset="-122"/>
              <a:cs typeface="+mn-ea"/>
              <a:sym typeface="+mn-lt"/>
            </a:endParaRPr>
          </a:p>
        </p:txBody>
      </p:sp>
      <p:sp>
        <p:nvSpPr>
          <p:cNvPr id="28" name="矩形: 圆角 1"/>
          <p:cNvSpPr/>
          <p:nvPr/>
        </p:nvSpPr>
        <p:spPr>
          <a:xfrm>
            <a:off x="6045835" y="1075690"/>
            <a:ext cx="1950720" cy="433070"/>
          </a:xfrm>
          <a:prstGeom prst="roundRect">
            <a:avLst>
              <a:gd name="adj" fmla="val 8696"/>
            </a:avLst>
          </a:prstGeom>
          <a:solidFill>
            <a:srgbClr val="00B0F0">
              <a:alpha val="42000"/>
            </a:srgbClr>
          </a:solidFill>
          <a:ln w="28575" cap="flat" cmpd="dbl" algn="ctr">
            <a:solidFill>
              <a:schemeClr val="accent1">
                <a:shade val="50000"/>
              </a:schemeClr>
            </a:solidFill>
            <a:prstDash val="solid"/>
            <a:miter lim="800000"/>
          </a:ln>
          <a:effectLst/>
        </p:spPr>
        <p:txBody>
          <a:bodyPr rtlCol="0" anchor="ctr"/>
          <a:p>
            <a:pPr algn="ctr"/>
            <a:r>
              <a:rPr lang="en-US" altLang="zh-CN" sz="2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 </a:t>
            </a:r>
            <a:r>
              <a:rPr lang="zh-CN" altLang="en-US" sz="2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IVD</a:t>
            </a:r>
            <a:r>
              <a:rPr lang="zh-CN" altLang="en-US" sz="17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（体外诊断）</a:t>
            </a:r>
            <a:endParaRPr lang="zh-CN" altLang="en-US" sz="17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29" name="文本框 28"/>
          <p:cNvSpPr txBox="1"/>
          <p:nvPr/>
        </p:nvSpPr>
        <p:spPr>
          <a:xfrm>
            <a:off x="8114665" y="1050925"/>
            <a:ext cx="3717925" cy="1373505"/>
          </a:xfrm>
          <a:prstGeom prst="rect">
            <a:avLst/>
          </a:prstGeom>
          <a:noFill/>
        </p:spPr>
        <p:txBody>
          <a:bodyPr wrap="square" rtlCol="0">
            <a:spAutoFit/>
          </a:bodyPr>
          <a:p>
            <a:pPr algn="l">
              <a:lnSpc>
                <a:spcPts val="2000"/>
              </a:lnSpc>
            </a:pPr>
            <a:r>
              <a:rPr lang="zh-CN" altLang="en-US" sz="1300" b="1" dirty="0">
                <a:solidFill>
                  <a:srgbClr val="0070C0"/>
                </a:solidFill>
                <a:latin typeface="微软雅黑" panose="020B0503020204020204" charset="-122"/>
                <a:ea typeface="微软雅黑" panose="020B0503020204020204" charset="-122"/>
                <a:cs typeface="+mn-ea"/>
                <a:sym typeface="+mn-lt"/>
              </a:rPr>
              <a:t>核心定位：</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疾病筛查和精准医疗入口。</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ts val="2000"/>
              </a:lnSpc>
            </a:pP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产业价值：</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300" dirty="0">
                <a:solidFill>
                  <a:srgbClr val="0070C0"/>
                </a:solidFill>
                <a:latin typeface="微软雅黑" panose="020B0503020204020204" charset="-122"/>
                <a:ea typeface="微软雅黑" panose="020B0503020204020204" charset="-122"/>
                <a:cs typeface="+mn-ea"/>
                <a:sym typeface="+mn-lt"/>
              </a:rPr>
              <a:t>市场需求稳定</a:t>
            </a:r>
            <a:endParaRPr lang="zh-CN" altLang="en-US" sz="1300" dirty="0">
              <a:solidFill>
                <a:srgbClr val="0070C0"/>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300" dirty="0">
                <a:solidFill>
                  <a:srgbClr val="0070C0"/>
                </a:solidFill>
                <a:latin typeface="微软雅黑" panose="020B0503020204020204" charset="-122"/>
                <a:ea typeface="微软雅黑" panose="020B0503020204020204" charset="-122"/>
                <a:cs typeface="+mn-ea"/>
                <a:sym typeface="+mn-lt"/>
              </a:rPr>
              <a:t>应用场景广泛</a:t>
            </a:r>
            <a:endParaRPr lang="zh-CN" altLang="en-US" sz="1300" dirty="0">
              <a:solidFill>
                <a:srgbClr val="0070C0"/>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300" dirty="0">
                <a:solidFill>
                  <a:srgbClr val="0070C0"/>
                </a:solidFill>
                <a:latin typeface="微软雅黑" panose="020B0503020204020204" charset="-122"/>
                <a:ea typeface="微软雅黑" panose="020B0503020204020204" charset="-122"/>
                <a:cs typeface="+mn-ea"/>
                <a:sym typeface="+mn-lt"/>
              </a:rPr>
              <a:t>与医疗服务高度协同</a:t>
            </a:r>
            <a:endParaRPr lang="zh-CN" altLang="en-US" sz="1300" dirty="0">
              <a:solidFill>
                <a:srgbClr val="0070C0"/>
              </a:solidFill>
              <a:latin typeface="微软雅黑" panose="020B0503020204020204" charset="-122"/>
              <a:ea typeface="微软雅黑" panose="020B0503020204020204" charset="-122"/>
              <a:cs typeface="+mn-ea"/>
              <a:sym typeface="+mn-lt"/>
            </a:endParaRPr>
          </a:p>
        </p:txBody>
      </p:sp>
      <p:sp>
        <p:nvSpPr>
          <p:cNvPr id="31" name="矩形: 圆角 1"/>
          <p:cNvSpPr/>
          <p:nvPr/>
        </p:nvSpPr>
        <p:spPr>
          <a:xfrm>
            <a:off x="6209030" y="3921760"/>
            <a:ext cx="1391920" cy="433070"/>
          </a:xfrm>
          <a:prstGeom prst="roundRect">
            <a:avLst>
              <a:gd name="adj" fmla="val 8696"/>
            </a:avLst>
          </a:prstGeom>
          <a:solidFill>
            <a:srgbClr val="00B0F0">
              <a:alpha val="42000"/>
            </a:srgbClr>
          </a:solidFill>
          <a:ln w="28575" cap="flat" cmpd="dbl" algn="ctr">
            <a:solidFill>
              <a:schemeClr val="accent1">
                <a:shade val="50000"/>
              </a:schemeClr>
            </a:solidFill>
            <a:prstDash val="solid"/>
            <a:miter lim="800000"/>
          </a:ln>
          <a:effectLst/>
        </p:spPr>
        <p:txBody>
          <a:bodyPr rtlCol="0" anchor="ctr"/>
          <a:p>
            <a:pPr algn="ctr"/>
            <a:r>
              <a:rPr lang="zh-CN" altLang="en-US" sz="2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AI医疗</a:t>
            </a:r>
            <a:endParaRPr lang="zh-CN" altLang="en-US" sz="2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32" name="文本框 31"/>
          <p:cNvSpPr txBox="1"/>
          <p:nvPr/>
        </p:nvSpPr>
        <p:spPr>
          <a:xfrm>
            <a:off x="7758430" y="2935605"/>
            <a:ext cx="3717925" cy="1373505"/>
          </a:xfrm>
          <a:prstGeom prst="rect">
            <a:avLst/>
          </a:prstGeom>
          <a:noFill/>
        </p:spPr>
        <p:txBody>
          <a:bodyPr wrap="square" rtlCol="0">
            <a:spAutoFit/>
          </a:bodyPr>
          <a:p>
            <a:pPr algn="l">
              <a:lnSpc>
                <a:spcPts val="2000"/>
              </a:lnSpc>
            </a:pPr>
            <a:r>
              <a:rPr lang="zh-CN" altLang="en-US" sz="1300" b="1" dirty="0">
                <a:solidFill>
                  <a:srgbClr val="0070C0"/>
                </a:solidFill>
                <a:latin typeface="微软雅黑" panose="020B0503020204020204" charset="-122"/>
                <a:ea typeface="微软雅黑" panose="020B0503020204020204" charset="-122"/>
                <a:cs typeface="+mn-ea"/>
                <a:sym typeface="+mn-lt"/>
              </a:rPr>
              <a:t>核心定位：</a:t>
            </a: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生命健康产业智能化升级的重要引擎。</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ts val="2000"/>
              </a:lnSpc>
            </a:pP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产业价值</a:t>
            </a:r>
            <a:r>
              <a:rPr lang="en-US" altLang="zh-CN" sz="1300" dirty="0">
                <a:solidFill>
                  <a:schemeClr val="tx1">
                    <a:lumMod val="85000"/>
                    <a:lumOff val="15000"/>
                  </a:schemeClr>
                </a:solidFill>
                <a:latin typeface="微软雅黑" panose="020B0503020204020204" charset="-122"/>
                <a:ea typeface="微软雅黑" panose="020B0503020204020204" charset="-122"/>
                <a:cs typeface="+mn-ea"/>
                <a:sym typeface="+mn-lt"/>
              </a:rPr>
              <a:t>：</a:t>
            </a:r>
            <a:endParaRPr lang="en-US" altLang="zh-CN"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300" dirty="0">
                <a:solidFill>
                  <a:srgbClr val="0070C0"/>
                </a:solidFill>
                <a:latin typeface="微软雅黑" panose="020B0503020204020204" charset="-122"/>
                <a:ea typeface="微软雅黑" panose="020B0503020204020204" charset="-122"/>
                <a:cs typeface="+mn-ea"/>
                <a:sym typeface="+mn-lt"/>
              </a:rPr>
              <a:t>数据驱动特征明显</a:t>
            </a:r>
            <a:endParaRPr lang="zh-CN" altLang="en-US" sz="1300" dirty="0">
              <a:solidFill>
                <a:srgbClr val="0070C0"/>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300" dirty="0">
                <a:solidFill>
                  <a:srgbClr val="0070C0"/>
                </a:solidFill>
                <a:latin typeface="微软雅黑" panose="020B0503020204020204" charset="-122"/>
                <a:ea typeface="微软雅黑" panose="020B0503020204020204" charset="-122"/>
                <a:cs typeface="+mn-ea"/>
                <a:sym typeface="+mn-lt"/>
              </a:rPr>
              <a:t>赋能全产业链</a:t>
            </a:r>
            <a:endParaRPr lang="zh-CN" altLang="en-US" sz="1300" dirty="0">
              <a:solidFill>
                <a:srgbClr val="0070C0"/>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300" dirty="0">
                <a:solidFill>
                  <a:srgbClr val="0070C0"/>
                </a:solidFill>
                <a:latin typeface="微软雅黑" panose="020B0503020204020204" charset="-122"/>
                <a:ea typeface="微软雅黑" panose="020B0503020204020204" charset="-122"/>
                <a:cs typeface="+mn-ea"/>
                <a:sym typeface="+mn-lt"/>
              </a:rPr>
              <a:t>成长性突出</a:t>
            </a:r>
            <a:endParaRPr lang="zh-CN" altLang="en-US" sz="1300" dirty="0">
              <a:solidFill>
                <a:srgbClr val="0070C0"/>
              </a:solidFill>
              <a:latin typeface="微软雅黑" panose="020B0503020204020204" charset="-122"/>
              <a:ea typeface="微软雅黑" panose="020B0503020204020204" charset="-122"/>
              <a:cs typeface="+mn-ea"/>
              <a:sym typeface="+mn-lt"/>
            </a:endParaRPr>
          </a:p>
        </p:txBody>
      </p:sp>
      <p:sp>
        <p:nvSpPr>
          <p:cNvPr id="59" name="矩形: 圆角 1"/>
          <p:cNvSpPr/>
          <p:nvPr/>
        </p:nvSpPr>
        <p:spPr>
          <a:xfrm>
            <a:off x="4522470" y="1075690"/>
            <a:ext cx="1158875" cy="433070"/>
          </a:xfrm>
          <a:prstGeom prst="roundRect">
            <a:avLst>
              <a:gd name="adj" fmla="val 8696"/>
            </a:avLst>
          </a:prstGeom>
          <a:solidFill>
            <a:srgbClr val="00B0F0">
              <a:alpha val="42000"/>
            </a:srgbClr>
          </a:solidFill>
          <a:ln w="28575" cap="flat" cmpd="dbl" algn="ctr">
            <a:solidFill>
              <a:schemeClr val="accent1">
                <a:shade val="50000"/>
              </a:schemeClr>
            </a:solidFill>
            <a:prstDash val="solid"/>
            <a:miter lim="800000"/>
          </a:ln>
          <a:effectLst/>
        </p:spPr>
        <p:txBody>
          <a:bodyPr rtlCol="0" anchor="ctr"/>
          <a:p>
            <a:pPr algn="ctr"/>
            <a:r>
              <a:rPr lang="zh-CN" altLang="en-US" sz="2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创新药</a:t>
            </a:r>
            <a:endParaRPr lang="zh-CN" altLang="en-US" sz="2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84" name="Shape 25"/>
          <p:cNvSpPr/>
          <p:nvPr/>
        </p:nvSpPr>
        <p:spPr>
          <a:xfrm>
            <a:off x="2623185" y="1745615"/>
            <a:ext cx="1778000" cy="839470"/>
          </a:xfrm>
          <a:prstGeom prst="roundRect">
            <a:avLst>
              <a:gd name="adj" fmla="val 10000"/>
            </a:avLst>
          </a:prstGeom>
          <a:solidFill>
            <a:srgbClr val="EFF6FF"/>
          </a:solidFill>
          <a:ln w="12700">
            <a:solidFill>
              <a:srgbClr val="BFDBFE"/>
            </a:solidFill>
            <a:prstDash val="solid"/>
          </a:ln>
        </p:spPr>
      </p:sp>
      <p:sp>
        <p:nvSpPr>
          <p:cNvPr id="42" name="文本框 41"/>
          <p:cNvSpPr txBox="1"/>
          <p:nvPr/>
        </p:nvSpPr>
        <p:spPr>
          <a:xfrm>
            <a:off x="2601595" y="1760220"/>
            <a:ext cx="1863090" cy="852805"/>
          </a:xfrm>
          <a:prstGeom prst="rect">
            <a:avLst/>
          </a:prstGeom>
          <a:noFill/>
        </p:spPr>
        <p:txBody>
          <a:bodyPr wrap="square" rtlCol="0">
            <a:spAutoFit/>
          </a:bodyPr>
          <a:p>
            <a:pPr algn="ctr">
              <a:lnSpc>
                <a:spcPct val="150000"/>
              </a:lnSpc>
            </a:pPr>
            <a:r>
              <a:rPr lang="zh-CN" altLang="en-US" sz="1300" b="1">
                <a:latin typeface="微软雅黑" panose="020B0503020204020204" charset="-122"/>
                <a:ea typeface="微软雅黑" panose="020B0503020204020204" charset="-122"/>
                <a:cs typeface="微软雅黑" panose="020B0503020204020204" charset="-122"/>
                <a:sym typeface="+mn-ea"/>
              </a:rPr>
              <a:t>我国</a:t>
            </a:r>
            <a:r>
              <a:rPr lang="en-US" altLang="zh-CN" sz="1300" b="1">
                <a:latin typeface="微软雅黑" panose="020B0503020204020204" charset="-122"/>
                <a:ea typeface="微软雅黑" panose="020B0503020204020204" charset="-122"/>
                <a:cs typeface="微软雅黑" panose="020B0503020204020204" charset="-122"/>
              </a:rPr>
              <a:t>2024</a:t>
            </a:r>
            <a:r>
              <a:rPr lang="zh-CN" altLang="en-US" sz="1300" b="1">
                <a:latin typeface="微软雅黑" panose="020B0503020204020204" charset="-122"/>
                <a:ea typeface="微软雅黑" panose="020B0503020204020204" charset="-122"/>
                <a:cs typeface="微软雅黑" panose="020B0503020204020204" charset="-122"/>
              </a:rPr>
              <a:t>年市场规模</a:t>
            </a:r>
            <a:r>
              <a:rPr lang="zh-CN" altLang="en-US" sz="2000" b="1">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6500亿元+</a:t>
            </a:r>
            <a:endParaRPr lang="zh-CN" altLang="en-US" sz="2000" b="1">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p:txBody>
      </p:sp>
      <p:sp>
        <p:nvSpPr>
          <p:cNvPr id="43" name="Shape 25"/>
          <p:cNvSpPr/>
          <p:nvPr/>
        </p:nvSpPr>
        <p:spPr>
          <a:xfrm>
            <a:off x="2774315" y="3445510"/>
            <a:ext cx="1509395" cy="718185"/>
          </a:xfrm>
          <a:prstGeom prst="roundRect">
            <a:avLst>
              <a:gd name="adj" fmla="val 10000"/>
            </a:avLst>
          </a:prstGeom>
          <a:solidFill>
            <a:srgbClr val="EFF6FF"/>
          </a:solidFill>
          <a:ln w="12700">
            <a:solidFill>
              <a:srgbClr val="BFDBFE"/>
            </a:solidFill>
            <a:prstDash val="solid"/>
          </a:ln>
        </p:spPr>
      </p:sp>
      <p:sp>
        <p:nvSpPr>
          <p:cNvPr id="44" name="文本框 43"/>
          <p:cNvSpPr txBox="1"/>
          <p:nvPr/>
        </p:nvSpPr>
        <p:spPr>
          <a:xfrm>
            <a:off x="2796540" y="3489325"/>
            <a:ext cx="1863090" cy="553085"/>
          </a:xfrm>
          <a:prstGeom prst="rect">
            <a:avLst/>
          </a:prstGeom>
          <a:noFill/>
        </p:spPr>
        <p:txBody>
          <a:bodyPr wrap="square" rtlCol="0">
            <a:spAutoFit/>
          </a:bodyPr>
          <a:p>
            <a:pPr>
              <a:lnSpc>
                <a:spcPct val="150000"/>
              </a:lnSpc>
            </a:pPr>
            <a:r>
              <a:rPr sz="2000" b="1">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1.3万亿元+</a:t>
            </a:r>
            <a:endParaRPr sz="2000" b="1">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p:txBody>
      </p:sp>
      <p:sp>
        <p:nvSpPr>
          <p:cNvPr id="45" name="Shape 25"/>
          <p:cNvSpPr/>
          <p:nvPr/>
        </p:nvSpPr>
        <p:spPr>
          <a:xfrm>
            <a:off x="10156825" y="1546860"/>
            <a:ext cx="1508760" cy="718185"/>
          </a:xfrm>
          <a:prstGeom prst="roundRect">
            <a:avLst>
              <a:gd name="adj" fmla="val 10000"/>
            </a:avLst>
          </a:prstGeom>
          <a:solidFill>
            <a:srgbClr val="EFF6FF"/>
          </a:solidFill>
          <a:ln w="12700">
            <a:solidFill>
              <a:srgbClr val="BFDBFE"/>
            </a:solidFill>
            <a:prstDash val="solid"/>
          </a:ln>
        </p:spPr>
      </p:sp>
      <p:sp>
        <p:nvSpPr>
          <p:cNvPr id="46" name="文本框 45"/>
          <p:cNvSpPr txBox="1"/>
          <p:nvPr/>
        </p:nvSpPr>
        <p:spPr>
          <a:xfrm>
            <a:off x="10171430" y="1590675"/>
            <a:ext cx="1863090" cy="553085"/>
          </a:xfrm>
          <a:prstGeom prst="rect">
            <a:avLst/>
          </a:prstGeom>
          <a:noFill/>
        </p:spPr>
        <p:txBody>
          <a:bodyPr wrap="square" rtlCol="0">
            <a:spAutoFit/>
          </a:bodyPr>
          <a:p>
            <a:pPr>
              <a:lnSpc>
                <a:spcPct val="150000"/>
              </a:lnSpc>
            </a:pPr>
            <a:r>
              <a:rPr lang="en-US" sz="2000" b="1">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1200</a:t>
            </a:r>
            <a:r>
              <a:rPr sz="2000" b="1">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亿元+</a:t>
            </a:r>
            <a:endParaRPr sz="2000" b="1">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p:txBody>
      </p:sp>
      <p:sp>
        <p:nvSpPr>
          <p:cNvPr id="47" name="Shape 25"/>
          <p:cNvSpPr/>
          <p:nvPr/>
        </p:nvSpPr>
        <p:spPr>
          <a:xfrm>
            <a:off x="10156825" y="3625215"/>
            <a:ext cx="1392555" cy="718185"/>
          </a:xfrm>
          <a:prstGeom prst="roundRect">
            <a:avLst>
              <a:gd name="adj" fmla="val 10000"/>
            </a:avLst>
          </a:prstGeom>
          <a:solidFill>
            <a:srgbClr val="EFF6FF"/>
          </a:solidFill>
          <a:ln w="12700">
            <a:solidFill>
              <a:srgbClr val="BFDBFE"/>
            </a:solidFill>
            <a:prstDash val="solid"/>
          </a:ln>
        </p:spPr>
      </p:sp>
      <p:sp>
        <p:nvSpPr>
          <p:cNvPr id="48" name="文本框 47"/>
          <p:cNvSpPr txBox="1"/>
          <p:nvPr/>
        </p:nvSpPr>
        <p:spPr>
          <a:xfrm>
            <a:off x="10222865" y="3669030"/>
            <a:ext cx="1863090" cy="553085"/>
          </a:xfrm>
          <a:prstGeom prst="rect">
            <a:avLst/>
          </a:prstGeom>
          <a:noFill/>
        </p:spPr>
        <p:txBody>
          <a:bodyPr wrap="square" rtlCol="0">
            <a:spAutoFit/>
          </a:bodyPr>
          <a:p>
            <a:pPr>
              <a:lnSpc>
                <a:spcPct val="150000"/>
              </a:lnSpc>
            </a:pPr>
            <a:r>
              <a:rPr lang="en-US" sz="2000" b="1">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140</a:t>
            </a:r>
            <a:r>
              <a:rPr sz="2000" b="1">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亿元</a:t>
            </a:r>
            <a:endParaRPr sz="2000" b="1">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p:txBody>
      </p:sp>
      <p:sp>
        <p:nvSpPr>
          <p:cNvPr id="60" name="Text 10"/>
          <p:cNvSpPr/>
          <p:nvPr/>
        </p:nvSpPr>
        <p:spPr>
          <a:xfrm>
            <a:off x="2921000" y="5030470"/>
            <a:ext cx="1158240" cy="319405"/>
          </a:xfrm>
          <a:prstGeom prst="rect">
            <a:avLst/>
          </a:prstGeom>
          <a:noFill/>
          <a:effectLst>
            <a:glow rad="63500">
              <a:schemeClr val="accent3">
                <a:satMod val="175000"/>
                <a:alpha val="40000"/>
              </a:schemeClr>
            </a:glow>
          </a:effectLst>
        </p:spPr>
        <p:txBody>
          <a:bodyPr wrap="none" lIns="0" tIns="0" rIns="0" bIns="0" rtlCol="0" anchor="ctr"/>
          <a:p>
            <a:pPr algn="l">
              <a:lnSpc>
                <a:spcPct val="100000"/>
              </a:lnSpc>
            </a:pPr>
            <a:r>
              <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rPr>
              <a:t>上游创新资源</a:t>
            </a:r>
            <a:endPar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endParaRPr>
          </a:p>
        </p:txBody>
      </p:sp>
      <p:sp>
        <p:nvSpPr>
          <p:cNvPr id="61" name="箭头: 右 36"/>
          <p:cNvSpPr/>
          <p:nvPr/>
        </p:nvSpPr>
        <p:spPr>
          <a:xfrm>
            <a:off x="4163060" y="5056505"/>
            <a:ext cx="319405" cy="269240"/>
          </a:xfrm>
          <a:prstGeom prst="rightArrow">
            <a:avLst/>
          </a:prstGeom>
          <a:gradFill flip="none" rotWithShape="1">
            <a:gsLst>
              <a:gs pos="0">
                <a:schemeClr val="bg1"/>
              </a:gs>
              <a:gs pos="98000">
                <a:srgbClr val="3DD3D2"/>
              </a:gs>
            </a:gsLst>
            <a:lin ang="0" scaled="1"/>
            <a:tileRect/>
          </a:gradFill>
          <a:ln w="12700" cap="flat" cmpd="sng" algn="ctr">
            <a:noFill/>
            <a:prstDash val="solid"/>
            <a:miter lim="800000"/>
          </a:ln>
          <a:effectLst/>
        </p:spPr>
        <p:txBody>
          <a:bodyPr rtlCol="0" anchor="ctr"/>
          <a:p>
            <a:pPr algn="ctr"/>
            <a:endParaRPr lang="zh-CN" altLang="en-US">
              <a:solidFill>
                <a:srgbClr val="FFFFFF"/>
              </a:solidFill>
              <a:latin typeface="Roboto Light" charset="0"/>
              <a:ea typeface="思源黑体 CN Regular" charset="0"/>
            </a:endParaRPr>
          </a:p>
        </p:txBody>
      </p:sp>
      <p:sp>
        <p:nvSpPr>
          <p:cNvPr id="62" name="Text 10"/>
          <p:cNvSpPr/>
          <p:nvPr/>
        </p:nvSpPr>
        <p:spPr>
          <a:xfrm>
            <a:off x="4555490" y="5037455"/>
            <a:ext cx="1158240" cy="319405"/>
          </a:xfrm>
          <a:prstGeom prst="rect">
            <a:avLst/>
          </a:prstGeom>
          <a:noFill/>
          <a:effectLst>
            <a:glow rad="63500">
              <a:schemeClr val="accent3">
                <a:satMod val="175000"/>
                <a:alpha val="40000"/>
              </a:schemeClr>
            </a:glow>
          </a:effectLst>
        </p:spPr>
        <p:txBody>
          <a:bodyPr wrap="none" lIns="0" tIns="0" rIns="0" bIns="0" rtlCol="0" anchor="ctr"/>
          <a:p>
            <a:pPr algn="l">
              <a:lnSpc>
                <a:spcPct val="100000"/>
              </a:lnSpc>
            </a:pPr>
            <a:r>
              <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rPr>
              <a:t>中游产品转化</a:t>
            </a:r>
            <a:endPar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endParaRPr>
          </a:p>
        </p:txBody>
      </p:sp>
      <p:sp>
        <p:nvSpPr>
          <p:cNvPr id="63" name="箭头: 右 36"/>
          <p:cNvSpPr/>
          <p:nvPr/>
        </p:nvSpPr>
        <p:spPr>
          <a:xfrm>
            <a:off x="5713730" y="5063490"/>
            <a:ext cx="319405" cy="269240"/>
          </a:xfrm>
          <a:prstGeom prst="rightArrow">
            <a:avLst/>
          </a:prstGeom>
          <a:gradFill flip="none" rotWithShape="1">
            <a:gsLst>
              <a:gs pos="0">
                <a:schemeClr val="bg1"/>
              </a:gs>
              <a:gs pos="98000">
                <a:srgbClr val="3DD3D2"/>
              </a:gs>
            </a:gsLst>
            <a:lin ang="0" scaled="1"/>
            <a:tileRect/>
          </a:gradFill>
          <a:ln w="12700" cap="flat" cmpd="sng" algn="ctr">
            <a:noFill/>
            <a:prstDash val="solid"/>
            <a:miter lim="800000"/>
          </a:ln>
          <a:effectLst/>
        </p:spPr>
        <p:txBody>
          <a:bodyPr rtlCol="0" anchor="ctr"/>
          <a:p>
            <a:pPr algn="ctr"/>
            <a:endParaRPr lang="zh-CN" altLang="en-US">
              <a:solidFill>
                <a:srgbClr val="FFFFFF"/>
              </a:solidFill>
              <a:latin typeface="Roboto Light" charset="0"/>
              <a:ea typeface="思源黑体 CN Regular" charset="0"/>
            </a:endParaRPr>
          </a:p>
        </p:txBody>
      </p:sp>
      <p:sp>
        <p:nvSpPr>
          <p:cNvPr id="64" name="Text 10"/>
          <p:cNvSpPr/>
          <p:nvPr/>
        </p:nvSpPr>
        <p:spPr>
          <a:xfrm>
            <a:off x="6156960" y="5013325"/>
            <a:ext cx="1158240" cy="319405"/>
          </a:xfrm>
          <a:prstGeom prst="rect">
            <a:avLst/>
          </a:prstGeom>
          <a:noFill/>
          <a:effectLst>
            <a:glow rad="63500">
              <a:schemeClr val="accent3">
                <a:satMod val="175000"/>
                <a:alpha val="40000"/>
              </a:schemeClr>
            </a:glow>
          </a:effectLst>
        </p:spPr>
        <p:txBody>
          <a:bodyPr wrap="none" lIns="0" tIns="0" rIns="0" bIns="0" rtlCol="0" anchor="ctr"/>
          <a:p>
            <a:pPr algn="l">
              <a:lnSpc>
                <a:spcPct val="100000"/>
              </a:lnSpc>
            </a:pPr>
            <a:r>
              <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rPr>
              <a:t>产业利润形成</a:t>
            </a:r>
            <a:endPar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endParaRPr>
          </a:p>
        </p:txBody>
      </p:sp>
      <p:sp>
        <p:nvSpPr>
          <p:cNvPr id="65" name="箭头: 右 36"/>
          <p:cNvSpPr/>
          <p:nvPr/>
        </p:nvSpPr>
        <p:spPr>
          <a:xfrm>
            <a:off x="7353300" y="5039360"/>
            <a:ext cx="319405" cy="269240"/>
          </a:xfrm>
          <a:prstGeom prst="rightArrow">
            <a:avLst/>
          </a:prstGeom>
          <a:gradFill flip="none" rotWithShape="1">
            <a:gsLst>
              <a:gs pos="0">
                <a:schemeClr val="bg1"/>
              </a:gs>
              <a:gs pos="98000">
                <a:srgbClr val="3DD3D2"/>
              </a:gs>
            </a:gsLst>
            <a:lin ang="0" scaled="1"/>
            <a:tileRect/>
          </a:gradFill>
          <a:ln w="12700" cap="flat" cmpd="sng" algn="ctr">
            <a:noFill/>
            <a:prstDash val="solid"/>
            <a:miter lim="800000"/>
          </a:ln>
          <a:effectLst/>
        </p:spPr>
        <p:txBody>
          <a:bodyPr rtlCol="0" anchor="ctr"/>
          <a:p>
            <a:pPr algn="ctr"/>
            <a:endParaRPr lang="zh-CN" altLang="en-US">
              <a:solidFill>
                <a:srgbClr val="FFFFFF"/>
              </a:solidFill>
              <a:latin typeface="Roboto Light" charset="0"/>
              <a:ea typeface="思源黑体 CN Regular" charset="0"/>
            </a:endParaRPr>
          </a:p>
        </p:txBody>
      </p:sp>
      <p:sp>
        <p:nvSpPr>
          <p:cNvPr id="68" name="Text 10"/>
          <p:cNvSpPr/>
          <p:nvPr/>
        </p:nvSpPr>
        <p:spPr>
          <a:xfrm>
            <a:off x="7756525" y="5013325"/>
            <a:ext cx="1158240" cy="319405"/>
          </a:xfrm>
          <a:prstGeom prst="rect">
            <a:avLst/>
          </a:prstGeom>
          <a:noFill/>
          <a:effectLst>
            <a:glow rad="63500">
              <a:schemeClr val="accent3">
                <a:satMod val="175000"/>
                <a:alpha val="40000"/>
              </a:schemeClr>
            </a:glow>
          </a:effectLst>
        </p:spPr>
        <p:txBody>
          <a:bodyPr wrap="none" lIns="0" tIns="0" rIns="0" bIns="0" rtlCol="0" anchor="ctr"/>
          <a:p>
            <a:pPr algn="l">
              <a:lnSpc>
                <a:spcPct val="100000"/>
              </a:lnSpc>
            </a:pPr>
            <a:r>
              <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rPr>
              <a:t>产业集群培育</a:t>
            </a:r>
            <a:endPar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endParaRPr>
          </a:p>
        </p:txBody>
      </p:sp>
      <p:sp>
        <p:nvSpPr>
          <p:cNvPr id="69" name="文本框 68"/>
          <p:cNvSpPr txBox="1"/>
          <p:nvPr/>
        </p:nvSpPr>
        <p:spPr>
          <a:xfrm>
            <a:off x="909320" y="5894705"/>
            <a:ext cx="10756265" cy="614045"/>
          </a:xfrm>
          <a:prstGeom prst="rect">
            <a:avLst/>
          </a:prstGeom>
        </p:spPr>
        <p:txBody>
          <a:bodyPr wrap="square">
            <a:spAutoFit/>
          </a:bodyPr>
          <a:p>
            <a:pPr algn="ctr"/>
            <a:r>
              <a:rPr lang="zh-CN" altLang="en-US" sz="1600">
                <a:latin typeface="微软雅黑" panose="020B0503020204020204" charset="-122"/>
                <a:ea typeface="微软雅黑" panose="020B0503020204020204" charset="-122"/>
                <a:cs typeface="微软雅黑" panose="020B0503020204020204" charset="-122"/>
              </a:rPr>
              <a:t>创新药</a:t>
            </a:r>
            <a:r>
              <a:rPr lang="zh-CN" altLang="en-US" b="1">
                <a:solidFill>
                  <a:schemeClr val="tx2">
                    <a:lumMod val="50000"/>
                    <a:lumOff val="50000"/>
                  </a:schemeClr>
                </a:solidFill>
                <a:latin typeface="微软雅黑" panose="020B0503020204020204" charset="-122"/>
                <a:ea typeface="微软雅黑" panose="020B0503020204020204" charset="-122"/>
                <a:cs typeface="微软雅黑" panose="020B0503020204020204" charset="-122"/>
              </a:rPr>
              <a:t>代表产业创新高度</a:t>
            </a:r>
            <a:r>
              <a:rPr lang="zh-CN" altLang="en-US" sz="1600">
                <a:latin typeface="微软雅黑" panose="020B0503020204020204" charset="-122"/>
                <a:ea typeface="微软雅黑" panose="020B0503020204020204" charset="-122"/>
                <a:cs typeface="微软雅黑" panose="020B0503020204020204" charset="-122"/>
              </a:rPr>
              <a:t>，医疗器械</a:t>
            </a:r>
            <a:r>
              <a:rPr lang="zh-CN" altLang="en-US" b="1">
                <a:solidFill>
                  <a:schemeClr val="tx2">
                    <a:lumMod val="50000"/>
                    <a:lumOff val="50000"/>
                  </a:schemeClr>
                </a:solidFill>
                <a:latin typeface="微软雅黑" panose="020B0503020204020204" charset="-122"/>
                <a:ea typeface="微软雅黑" panose="020B0503020204020204" charset="-122"/>
                <a:cs typeface="微软雅黑" panose="020B0503020204020204" charset="-122"/>
              </a:rPr>
              <a:t>体现高端制造能力</a:t>
            </a:r>
            <a:r>
              <a:rPr lang="zh-CN" altLang="en-US" sz="1600">
                <a:latin typeface="微软雅黑" panose="020B0503020204020204" charset="-122"/>
                <a:ea typeface="微软雅黑" panose="020B0503020204020204" charset="-122"/>
                <a:cs typeface="微软雅黑" panose="020B0503020204020204" charset="-122"/>
              </a:rPr>
              <a:t>，</a:t>
            </a:r>
            <a:r>
              <a:rPr lang="en-US" altLang="zh-CN" sz="1600">
                <a:latin typeface="微软雅黑" panose="020B0503020204020204" charset="-122"/>
                <a:ea typeface="微软雅黑" panose="020B0503020204020204" charset="-122"/>
                <a:cs typeface="微软雅黑" panose="020B0503020204020204" charset="-122"/>
              </a:rPr>
              <a:t>IVD</a:t>
            </a:r>
            <a:r>
              <a:rPr lang="zh-CN" altLang="en-US" b="1">
                <a:solidFill>
                  <a:schemeClr val="tx2">
                    <a:lumMod val="50000"/>
                    <a:lumOff val="50000"/>
                  </a:schemeClr>
                </a:solidFill>
                <a:latin typeface="微软雅黑" panose="020B0503020204020204" charset="-122"/>
                <a:ea typeface="微软雅黑" panose="020B0503020204020204" charset="-122"/>
                <a:cs typeface="微软雅黑" panose="020B0503020204020204" charset="-122"/>
              </a:rPr>
              <a:t>连接精准医疗入口</a:t>
            </a:r>
            <a:r>
              <a:rPr lang="zh-CN" altLang="en-US" sz="1600">
                <a:latin typeface="微软雅黑" panose="020B0503020204020204" charset="-122"/>
                <a:ea typeface="微软雅黑" panose="020B0503020204020204" charset="-122"/>
                <a:cs typeface="微软雅黑" panose="020B0503020204020204" charset="-122"/>
              </a:rPr>
              <a:t>，</a:t>
            </a:r>
            <a:r>
              <a:rPr lang="en-US" altLang="zh-CN" sz="1600">
                <a:latin typeface="微软雅黑" panose="020B0503020204020204" charset="-122"/>
                <a:ea typeface="微软雅黑" panose="020B0503020204020204" charset="-122"/>
                <a:cs typeface="微软雅黑" panose="020B0503020204020204" charset="-122"/>
              </a:rPr>
              <a:t>AI</a:t>
            </a:r>
            <a:r>
              <a:rPr lang="zh-CN" altLang="en-US" sz="1600">
                <a:latin typeface="微软雅黑" panose="020B0503020204020204" charset="-122"/>
                <a:ea typeface="微软雅黑" panose="020B0503020204020204" charset="-122"/>
                <a:cs typeface="微软雅黑" panose="020B0503020204020204" charset="-122"/>
              </a:rPr>
              <a:t>医疗</a:t>
            </a:r>
            <a:r>
              <a:rPr lang="zh-CN" altLang="en-US" b="1">
                <a:solidFill>
                  <a:schemeClr val="tx2">
                    <a:lumMod val="50000"/>
                    <a:lumOff val="50000"/>
                  </a:schemeClr>
                </a:solidFill>
                <a:latin typeface="微软雅黑" panose="020B0503020204020204" charset="-122"/>
                <a:ea typeface="微软雅黑" panose="020B0503020204020204" charset="-122"/>
                <a:cs typeface="微软雅黑" panose="020B0503020204020204" charset="-122"/>
              </a:rPr>
              <a:t>推动产业智能化升级</a:t>
            </a:r>
            <a:r>
              <a:rPr lang="zh-CN" altLang="en-US" sz="1600">
                <a:latin typeface="微软雅黑" panose="020B0503020204020204" charset="-122"/>
                <a:ea typeface="微软雅黑" panose="020B0503020204020204" charset="-122"/>
                <a:cs typeface="微软雅黑" panose="020B0503020204020204" charset="-122"/>
              </a:rPr>
              <a:t>。</a:t>
            </a:r>
            <a:r>
              <a:rPr lang="zh-CN" altLang="en-US" sz="1600" b="1">
                <a:latin typeface="微软雅黑" panose="020B0503020204020204" charset="-122"/>
                <a:ea typeface="微软雅黑" panose="020B0503020204020204" charset="-122"/>
                <a:cs typeface="微软雅黑" panose="020B0503020204020204" charset="-122"/>
              </a:rPr>
              <a:t>中游</a:t>
            </a:r>
            <a:r>
              <a:rPr lang="zh-CN" altLang="en-US" sz="1600">
                <a:latin typeface="微软雅黑" panose="020B0503020204020204" charset="-122"/>
                <a:ea typeface="微软雅黑" panose="020B0503020204020204" charset="-122"/>
                <a:cs typeface="微软雅黑" panose="020B0503020204020204" charset="-122"/>
              </a:rPr>
              <a:t>决定</a:t>
            </a:r>
            <a:r>
              <a:rPr lang="zh-CN" altLang="en-US" sz="1600" b="1">
                <a:solidFill>
                  <a:srgbClr val="216BFF"/>
                </a:solidFill>
                <a:latin typeface="微软雅黑" panose="020B0503020204020204" charset="-122"/>
                <a:ea typeface="微软雅黑" panose="020B0503020204020204" charset="-122"/>
                <a:cs typeface="微软雅黑" panose="020B0503020204020204" charset="-122"/>
              </a:rPr>
              <a:t>产业技术含量</a:t>
            </a:r>
            <a:r>
              <a:rPr lang="zh-CN" altLang="en-US" sz="1600">
                <a:latin typeface="微软雅黑" panose="020B0503020204020204" charset="-122"/>
                <a:ea typeface="微软雅黑" panose="020B0503020204020204" charset="-122"/>
                <a:cs typeface="微软雅黑" panose="020B0503020204020204" charset="-122"/>
              </a:rPr>
              <a:t>和</a:t>
            </a:r>
            <a:r>
              <a:rPr lang="zh-CN" altLang="en-US" sz="1600" b="1">
                <a:solidFill>
                  <a:srgbClr val="216BFF"/>
                </a:solidFill>
                <a:latin typeface="微软雅黑" panose="020B0503020204020204" charset="-122"/>
                <a:ea typeface="微软雅黑" panose="020B0503020204020204" charset="-122"/>
                <a:cs typeface="微软雅黑" panose="020B0503020204020204" charset="-122"/>
              </a:rPr>
              <a:t>利润水平</a:t>
            </a:r>
            <a:r>
              <a:rPr lang="zh-CN" altLang="en-US" sz="1600">
                <a:latin typeface="微软雅黑" panose="020B0503020204020204" charset="-122"/>
                <a:ea typeface="微软雅黑" panose="020B0503020204020204" charset="-122"/>
                <a:cs typeface="微软雅黑" panose="020B0503020204020204" charset="-122"/>
              </a:rPr>
              <a:t>，是生命健康产业集群培育和区域招商落地的</a:t>
            </a:r>
            <a:r>
              <a:rPr lang="zh-CN" altLang="en-US" sz="1600" b="1">
                <a:solidFill>
                  <a:srgbClr val="216BFF"/>
                </a:solidFill>
                <a:latin typeface="微软雅黑" panose="020B0503020204020204" charset="-122"/>
                <a:ea typeface="微软雅黑" panose="020B0503020204020204" charset="-122"/>
                <a:cs typeface="微软雅黑" panose="020B0503020204020204" charset="-122"/>
              </a:rPr>
              <a:t>关键抓手</a:t>
            </a:r>
            <a:r>
              <a:rPr lang="zh-CN" altLang="en-US" sz="1600">
                <a:latin typeface="微软雅黑" panose="020B0503020204020204" charset="-122"/>
                <a:ea typeface="微软雅黑" panose="020B0503020204020204" charset="-122"/>
                <a:cs typeface="微软雅黑" panose="020B0503020204020204" charset="-122"/>
              </a:rPr>
              <a:t>。</a:t>
            </a:r>
            <a:endParaRPr lang="zh-CN" altLang="en-US" sz="1600">
              <a:latin typeface="微软雅黑" panose="020B0503020204020204" charset="-122"/>
              <a:ea typeface="微软雅黑" panose="020B0503020204020204" charset="-122"/>
              <a:cs typeface="微软雅黑" panose="020B0503020204020204" charset="-122"/>
            </a:endParaRPr>
          </a:p>
        </p:txBody>
      </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8477250" cy="730885"/>
            <a:chOff x="1128" y="719"/>
            <a:chExt cx="13350" cy="1151"/>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402" cy="1151"/>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创新药：价值核心环节</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4" name="矩形 3"/>
          <p:cNvSpPr/>
          <p:nvPr/>
        </p:nvSpPr>
        <p:spPr>
          <a:xfrm>
            <a:off x="0" y="935990"/>
            <a:ext cx="12192000" cy="956945"/>
          </a:xfrm>
          <a:prstGeom prst="rect">
            <a:avLst/>
          </a:prstGeom>
          <a:solidFill>
            <a:srgbClr val="215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 name="文本框 5"/>
          <p:cNvSpPr txBox="1"/>
          <p:nvPr/>
        </p:nvSpPr>
        <p:spPr>
          <a:xfrm>
            <a:off x="664845" y="962660"/>
            <a:ext cx="10373995" cy="1610995"/>
          </a:xfrm>
          <a:prstGeom prst="rect">
            <a:avLst/>
          </a:prstGeom>
          <a:noFill/>
        </p:spPr>
        <p:txBody>
          <a:bodyPr wrap="square" rtlCol="0">
            <a:noAutofit/>
          </a:bodyPr>
          <a:p>
            <a:pPr algn="just">
              <a:lnSpc>
                <a:spcPct val="150000"/>
              </a:lnSpc>
            </a:pPr>
            <a:r>
              <a:rPr lang="zh-CN" altLang="en-US" sz="1600">
                <a:solidFill>
                  <a:schemeClr val="bg1"/>
                </a:solidFill>
                <a:latin typeface="微软雅黑" panose="020B0503020204020204" charset="-122"/>
                <a:ea typeface="微软雅黑" panose="020B0503020204020204" charset="-122"/>
                <a:cs typeface="微软雅黑" panose="020B0503020204020204" charset="-122"/>
              </a:rPr>
              <a:t>创新药具有</a:t>
            </a:r>
            <a:r>
              <a:rPr lang="zh-CN" altLang="en-US" sz="1600" b="1">
                <a:solidFill>
                  <a:schemeClr val="bg1"/>
                </a:solidFill>
                <a:latin typeface="微软雅黑" panose="020B0503020204020204" charset="-122"/>
                <a:ea typeface="微软雅黑" panose="020B0503020204020204" charset="-122"/>
                <a:cs typeface="微软雅黑" panose="020B0503020204020204" charset="-122"/>
              </a:rPr>
              <a:t>研发投入高、技术壁垒高、附加值高和国际化程度高</a:t>
            </a:r>
            <a:r>
              <a:rPr lang="zh-CN" altLang="en-US" sz="1600">
                <a:solidFill>
                  <a:schemeClr val="bg1"/>
                </a:solidFill>
                <a:latin typeface="微软雅黑" panose="020B0503020204020204" charset="-122"/>
                <a:ea typeface="微软雅黑" panose="020B0503020204020204" charset="-122"/>
                <a:cs typeface="微软雅黑" panose="020B0503020204020204" charset="-122"/>
              </a:rPr>
              <a:t>等特点，是生命健康产业技术创新能力和产业竞争力的重要体现。</a:t>
            </a:r>
            <a:endParaRPr lang="zh-CN" altLang="en-US" sz="1600">
              <a:solidFill>
                <a:schemeClr val="bg1"/>
              </a:solidFill>
              <a:latin typeface="微软雅黑" panose="020B0503020204020204" charset="-122"/>
              <a:ea typeface="微软雅黑" panose="020B0503020204020204" charset="-122"/>
              <a:cs typeface="微软雅黑" panose="020B0503020204020204" charset="-122"/>
            </a:endParaRPr>
          </a:p>
        </p:txBody>
      </p:sp>
      <p:cxnSp>
        <p:nvCxnSpPr>
          <p:cNvPr id="3" name="椭圆 8"/>
          <p:cNvCxnSpPr/>
          <p:nvPr/>
        </p:nvCxnSpPr>
        <p:spPr>
          <a:xfrm>
            <a:off x="0" y="3384569"/>
            <a:ext cx="12192000" cy="0"/>
          </a:xfrm>
          <a:prstGeom prst="line">
            <a:avLst/>
          </a:prstGeom>
          <a:noFill/>
          <a:ln w="57150" cap="flat" cmpd="sng" algn="ctr">
            <a:solidFill>
              <a:sysClr val="window" lastClr="FFFFFF">
                <a:lumMod val="95000"/>
              </a:sysClr>
            </a:solidFill>
            <a:prstDash val="solid"/>
            <a:miter lim="800000"/>
          </a:ln>
          <a:effectLst/>
        </p:spPr>
      </p:cxnSp>
      <p:sp>
        <p:nvSpPr>
          <p:cNvPr id="5" name="椭圆 1"/>
          <p:cNvSpPr/>
          <p:nvPr/>
        </p:nvSpPr>
        <p:spPr>
          <a:xfrm>
            <a:off x="1665351" y="3248211"/>
            <a:ext cx="272716" cy="27271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8" name="椭圆 9"/>
          <p:cNvSpPr/>
          <p:nvPr/>
        </p:nvSpPr>
        <p:spPr>
          <a:xfrm>
            <a:off x="3812496" y="3255530"/>
            <a:ext cx="272716" cy="272716"/>
          </a:xfrm>
          <a:prstGeom prst="ellipse">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9" name="椭圆 10"/>
          <p:cNvSpPr/>
          <p:nvPr/>
        </p:nvSpPr>
        <p:spPr>
          <a:xfrm>
            <a:off x="5959641" y="3248211"/>
            <a:ext cx="272716" cy="27271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10" name="椭圆 11"/>
          <p:cNvSpPr/>
          <p:nvPr/>
        </p:nvSpPr>
        <p:spPr>
          <a:xfrm>
            <a:off x="8106786" y="3255530"/>
            <a:ext cx="272716" cy="272716"/>
          </a:xfrm>
          <a:prstGeom prst="ellipse">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11" name="椭圆 7"/>
          <p:cNvSpPr/>
          <p:nvPr/>
        </p:nvSpPr>
        <p:spPr>
          <a:xfrm>
            <a:off x="10253933" y="3248211"/>
            <a:ext cx="272716" cy="27271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12" name="椭圆 6"/>
          <p:cNvSpPr/>
          <p:nvPr/>
        </p:nvSpPr>
        <p:spPr>
          <a:xfrm>
            <a:off x="1264340" y="2085788"/>
            <a:ext cx="1074738" cy="1074738"/>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13" name="椭圆 5"/>
          <p:cNvSpPr/>
          <p:nvPr/>
        </p:nvSpPr>
        <p:spPr>
          <a:xfrm>
            <a:off x="3411485" y="2085788"/>
            <a:ext cx="1074738" cy="1074738"/>
          </a:xfrm>
          <a:prstGeom prst="ellipse">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14" name="椭圆 4"/>
          <p:cNvSpPr/>
          <p:nvPr/>
        </p:nvSpPr>
        <p:spPr>
          <a:xfrm>
            <a:off x="5558630" y="2085788"/>
            <a:ext cx="1074738" cy="1074738"/>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15" name="椭圆 3"/>
          <p:cNvSpPr/>
          <p:nvPr/>
        </p:nvSpPr>
        <p:spPr>
          <a:xfrm>
            <a:off x="7705775" y="2085788"/>
            <a:ext cx="1074738" cy="1074738"/>
          </a:xfrm>
          <a:prstGeom prst="ellipse">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16" name="椭圆 2"/>
          <p:cNvSpPr/>
          <p:nvPr/>
        </p:nvSpPr>
        <p:spPr>
          <a:xfrm>
            <a:off x="9848877" y="2085788"/>
            <a:ext cx="1074738" cy="1074738"/>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35" name="文本框 40"/>
          <p:cNvSpPr txBox="1"/>
          <p:nvPr/>
        </p:nvSpPr>
        <p:spPr>
          <a:xfrm>
            <a:off x="664210" y="3564255"/>
            <a:ext cx="2186940" cy="8915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457200" algn="l" defTabSz="914400" rtl="0" eaLnBrk="1" fontAlgn="auto" latinLnBrk="0" hangingPunct="1">
              <a:lnSpc>
                <a:spcPct val="100000"/>
              </a:lnSpc>
              <a:spcBef>
                <a:spcPts val="0"/>
              </a:spcBef>
              <a:spcAft>
                <a:spcPts val="0"/>
              </a:spcAft>
              <a:buClrTx/>
              <a:buSzTx/>
              <a:buFontTx/>
              <a:buNone/>
              <a:defRPr/>
            </a:pPr>
            <a:r>
              <a:rPr kumimoji="0" lang="zh-CN" altLang="en-US" sz="13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抗体精准靶向与细胞毒药物结合，兼具靶向治疗和化疗优势，</a:t>
            </a:r>
            <a:r>
              <a:rPr kumimoji="0" lang="zh-CN" altLang="en-US" sz="13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是当前肿瘤创新药最活跃的技术路线之一。</a:t>
            </a:r>
            <a:endParaRPr kumimoji="0" lang="zh-CN" altLang="en-US" sz="13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73" name="文本框 72"/>
          <p:cNvSpPr txBox="1"/>
          <p:nvPr/>
        </p:nvSpPr>
        <p:spPr>
          <a:xfrm>
            <a:off x="1143635" y="2307590"/>
            <a:ext cx="1314450" cy="319405"/>
          </a:xfrm>
          <a:prstGeom prst="rect">
            <a:avLst/>
          </a:prstGeom>
          <a:noFill/>
        </p:spPr>
        <p:txBody>
          <a:bodyPr wrap="square" rtlCol="0">
            <a:noAutofit/>
          </a:bodyPr>
          <a:p>
            <a:pPr algn="ctr"/>
            <a:r>
              <a:rPr lang="zh-CN" altLang="en-US" sz="19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ADC药物</a:t>
            </a:r>
            <a:endParaRPr lang="zh-CN" altLang="en-US" sz="19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gn="ctr"/>
            <a:r>
              <a:rPr lang="zh-CN" altLang="en-US" sz="12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（抗体偶联药物）</a:t>
            </a:r>
            <a:endParaRPr lang="zh-CN" altLang="en-US" sz="12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74" name="文本框 73"/>
          <p:cNvSpPr txBox="1"/>
          <p:nvPr/>
        </p:nvSpPr>
        <p:spPr>
          <a:xfrm>
            <a:off x="711835" y="4495800"/>
            <a:ext cx="2139950" cy="1891665"/>
          </a:xfrm>
          <a:prstGeom prst="rect">
            <a:avLst/>
          </a:prstGeom>
          <a:noFill/>
        </p:spPr>
        <p:txBody>
          <a:bodyPr wrap="square" rtlCol="0">
            <a:spAutoFit/>
          </a:bodyPr>
          <a:p>
            <a:pPr algn="l">
              <a:lnSpc>
                <a:spcPct val="100000"/>
              </a:lnSpc>
            </a:pPr>
            <a:r>
              <a:rPr sz="1300" b="1">
                <a:latin typeface="微软雅黑" panose="020B0503020204020204" charset="-122"/>
                <a:ea typeface="微软雅黑" panose="020B0503020204020204" charset="-122"/>
                <a:cs typeface="微软雅黑" panose="020B0503020204020204" charset="-122"/>
                <a:sym typeface="汉仪君黑-45简" panose="020B0604020202020204" charset="-122"/>
              </a:rPr>
              <a:t>主要应用</a:t>
            </a:r>
            <a:r>
              <a:rPr lang="zh-CN" sz="1300" b="1">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肺癌</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乳腺癌</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胃癌</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尿路上皮癌等实体瘤治疗</a:t>
            </a:r>
            <a:endParaRPr sz="1300">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algn="l">
              <a:lnSpc>
                <a:spcPct val="100000"/>
              </a:lnSpc>
            </a:pP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代表企业</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a:t>
            </a:r>
            <a:endPar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荣昌生物</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科伦博泰</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百利天恒</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恒瑞医药</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endParaRPr lang="zh-CN" altLang="en-US"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78" name="文本框 40"/>
          <p:cNvSpPr txBox="1"/>
          <p:nvPr/>
        </p:nvSpPr>
        <p:spPr>
          <a:xfrm>
            <a:off x="2855595" y="3569970"/>
            <a:ext cx="2186940" cy="8915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457200" algn="l" defTabSz="914400" rtl="0" eaLnBrk="1" fontAlgn="auto" latinLnBrk="0" hangingPunct="1">
              <a:lnSpc>
                <a:spcPct val="100000"/>
              </a:lnSpc>
              <a:spcBef>
                <a:spcPts val="0"/>
              </a:spcBef>
              <a:spcAft>
                <a:spcPts val="0"/>
              </a:spcAft>
              <a:buClrTx/>
              <a:buSzTx/>
              <a:buFontTx/>
              <a:buNone/>
              <a:defRPr/>
            </a:pPr>
            <a:r>
              <a:rPr kumimoji="0" lang="zh-CN" altLang="en-US" sz="1300" b="1" i="0" u="none" strike="noStrike" kern="1200" cap="none" spc="0" normalizeH="0" baseline="0" noProof="0" dirty="0">
                <a:ln>
                  <a:noFill/>
                </a:ln>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可同时作用于两个靶点，增强治疗效果，</a:t>
            </a:r>
            <a:r>
              <a:rPr kumimoji="0" lang="zh-CN" altLang="en-US" sz="13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成为肿瘤和自身免疫疾病的重要技术方向。</a:t>
            </a:r>
            <a:endParaRPr kumimoji="0" lang="zh-CN" altLang="en-US" sz="13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79" name="文本框 78"/>
          <p:cNvSpPr txBox="1"/>
          <p:nvPr/>
        </p:nvSpPr>
        <p:spPr>
          <a:xfrm>
            <a:off x="3211195" y="2307590"/>
            <a:ext cx="1466215" cy="319405"/>
          </a:xfrm>
          <a:prstGeom prst="rect">
            <a:avLst/>
          </a:prstGeom>
          <a:noFill/>
        </p:spPr>
        <p:txBody>
          <a:bodyPr wrap="square" rtlCol="0">
            <a:noAutofit/>
          </a:bodyPr>
          <a:p>
            <a:pPr algn="ctr"/>
            <a:r>
              <a:rPr lang="zh-CN" altLang="en-US" sz="19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双抗</a:t>
            </a:r>
            <a:endParaRPr lang="zh-CN" altLang="en-US" sz="19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gn="ctr"/>
            <a:r>
              <a:rPr lang="zh-CN" altLang="en-US" sz="12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（双特异性抗体）</a:t>
            </a:r>
            <a:endParaRPr lang="zh-CN" altLang="en-US" sz="12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80" name="文本框 79"/>
          <p:cNvSpPr txBox="1"/>
          <p:nvPr/>
        </p:nvSpPr>
        <p:spPr>
          <a:xfrm>
            <a:off x="2903220" y="4501515"/>
            <a:ext cx="2139950" cy="1491615"/>
          </a:xfrm>
          <a:prstGeom prst="rect">
            <a:avLst/>
          </a:prstGeom>
          <a:noFill/>
        </p:spPr>
        <p:txBody>
          <a:bodyPr wrap="square" rtlCol="0">
            <a:spAutoFit/>
          </a:bodyPr>
          <a:p>
            <a:pPr algn="l">
              <a:lnSpc>
                <a:spcPct val="100000"/>
              </a:lnSpc>
            </a:pPr>
            <a:r>
              <a:rPr sz="1300" b="1">
                <a:latin typeface="微软雅黑" panose="020B0503020204020204" charset="-122"/>
                <a:ea typeface="微软雅黑" panose="020B0503020204020204" charset="-122"/>
                <a:cs typeface="微软雅黑" panose="020B0503020204020204" charset="-122"/>
                <a:sym typeface="汉仪君黑-45简" panose="020B0604020202020204" charset="-122"/>
              </a:rPr>
              <a:t>主要应用</a:t>
            </a:r>
            <a:r>
              <a:rPr lang="zh-CN" sz="1300" b="1">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血液肿瘤</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实体瘤</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自身免疫疾病</a:t>
            </a:r>
            <a:endParaRPr sz="1300">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algn="l">
              <a:lnSpc>
                <a:spcPct val="100000"/>
              </a:lnSpc>
            </a:pP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代表企业</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a:t>
            </a:r>
            <a:endPar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康方生物</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信达生物</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百济神州</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恒瑞医药</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81" name="文本框 40"/>
          <p:cNvSpPr txBox="1"/>
          <p:nvPr/>
        </p:nvSpPr>
        <p:spPr>
          <a:xfrm>
            <a:off x="5016500" y="3544570"/>
            <a:ext cx="2186940" cy="8915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457200" algn="l" defTabSz="914400" rtl="0" eaLnBrk="1" fontAlgn="auto" latinLnBrk="0" hangingPunct="1">
              <a:lnSpc>
                <a:spcPct val="100000"/>
              </a:lnSpc>
              <a:spcBef>
                <a:spcPts val="0"/>
              </a:spcBef>
              <a:spcAft>
                <a:spcPts val="0"/>
              </a:spcAft>
              <a:buClrTx/>
              <a:buSzTx/>
              <a:buFontTx/>
              <a:buNone/>
              <a:defRPr/>
            </a:pPr>
            <a:r>
              <a:rPr kumimoji="0" lang="zh-CN" altLang="en-US" sz="1300" b="1" i="0" u="none" strike="noStrike" kern="1200" cap="none" spc="0" normalizeH="0" baseline="0" noProof="0" dirty="0">
                <a:ln>
                  <a:noFill/>
                </a:ln>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通过基因工程改造T细胞，</a:t>
            </a:r>
            <a:r>
              <a:rPr kumimoji="0" lang="zh-CN" altLang="en-US" sz="13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实现精准免疫治疗，是细胞与基因治疗（CGT）的代表方向。</a:t>
            </a:r>
            <a:endParaRPr kumimoji="0" lang="zh-CN" altLang="en-US" sz="13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82" name="文本框 81"/>
          <p:cNvSpPr txBox="1"/>
          <p:nvPr/>
        </p:nvSpPr>
        <p:spPr>
          <a:xfrm>
            <a:off x="5458460" y="2307590"/>
            <a:ext cx="1249045" cy="319405"/>
          </a:xfrm>
          <a:prstGeom prst="rect">
            <a:avLst/>
          </a:prstGeom>
          <a:noFill/>
        </p:spPr>
        <p:txBody>
          <a:bodyPr wrap="square" rtlCol="0">
            <a:noAutofit/>
          </a:bodyPr>
          <a:p>
            <a:pPr algn="ctr"/>
            <a:r>
              <a:rPr lang="zh-CN" altLang="en-US" sz="19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CAR-T</a:t>
            </a:r>
            <a:endParaRPr lang="zh-CN" altLang="en-US" sz="19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gn="ctr"/>
            <a:r>
              <a:rPr lang="zh-CN" altLang="en-US" sz="12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（细胞治疗）</a:t>
            </a:r>
            <a:endParaRPr lang="zh-CN" altLang="en-US" sz="12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83" name="文本框 82"/>
          <p:cNvSpPr txBox="1"/>
          <p:nvPr/>
        </p:nvSpPr>
        <p:spPr>
          <a:xfrm>
            <a:off x="5064125" y="4476115"/>
            <a:ext cx="2139950" cy="1291590"/>
          </a:xfrm>
          <a:prstGeom prst="rect">
            <a:avLst/>
          </a:prstGeom>
          <a:noFill/>
        </p:spPr>
        <p:txBody>
          <a:bodyPr wrap="square" rtlCol="0">
            <a:spAutoFit/>
          </a:bodyPr>
          <a:p>
            <a:pPr algn="l">
              <a:lnSpc>
                <a:spcPct val="100000"/>
              </a:lnSpc>
            </a:pPr>
            <a:r>
              <a:rPr sz="1300" b="1">
                <a:latin typeface="微软雅黑" panose="020B0503020204020204" charset="-122"/>
                <a:ea typeface="微软雅黑" panose="020B0503020204020204" charset="-122"/>
                <a:cs typeface="微软雅黑" panose="020B0503020204020204" charset="-122"/>
                <a:sym typeface="汉仪君黑-45简" panose="020B0604020202020204" charset="-122"/>
              </a:rPr>
              <a:t>主要应用</a:t>
            </a:r>
            <a:r>
              <a:rPr lang="zh-CN" sz="1300" b="1">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白血病</a:t>
            </a:r>
            <a:r>
              <a:rPr lang="zh-CN" sz="1300" b="1">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淋巴瘤</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多发性骨髓瘤</a:t>
            </a:r>
            <a:endParaRPr sz="1300">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algn="l">
              <a:lnSpc>
                <a:spcPct val="100000"/>
              </a:lnSpc>
            </a:pP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代表企业</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a:t>
            </a:r>
            <a:endPar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传奇生物</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药明巨诺</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科济药业</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84" name="文本框 40"/>
          <p:cNvSpPr txBox="1"/>
          <p:nvPr/>
        </p:nvSpPr>
        <p:spPr>
          <a:xfrm>
            <a:off x="7158355" y="3569970"/>
            <a:ext cx="2186940" cy="6915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457200" algn="l" defTabSz="914400" rtl="0" eaLnBrk="1" fontAlgn="auto" latinLnBrk="0" hangingPunct="1">
              <a:lnSpc>
                <a:spcPct val="100000"/>
              </a:lnSpc>
              <a:spcBef>
                <a:spcPts val="0"/>
              </a:spcBef>
              <a:spcAft>
                <a:spcPts val="0"/>
              </a:spcAft>
              <a:buClrTx/>
              <a:buSzTx/>
              <a:buFontTx/>
              <a:buNone/>
              <a:defRPr/>
            </a:pPr>
            <a:r>
              <a:rPr kumimoji="0" lang="zh-CN" altLang="en-US" sz="1300" b="1" i="0" u="none" strike="noStrike" kern="1200" cap="none" spc="0" normalizeH="0" baseline="0" noProof="0" dirty="0">
                <a:ln>
                  <a:noFill/>
                </a:ln>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以核酸分子作为治疗载体，</a:t>
            </a:r>
            <a:r>
              <a:rPr kumimoji="0" lang="zh-CN" altLang="en-US" sz="13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具备开发周期短、平台化能力强等优势。</a:t>
            </a:r>
            <a:endParaRPr kumimoji="0" lang="zh-CN" altLang="en-US" sz="13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85" name="文本框 84"/>
          <p:cNvSpPr txBox="1"/>
          <p:nvPr/>
        </p:nvSpPr>
        <p:spPr>
          <a:xfrm>
            <a:off x="7513955" y="2307590"/>
            <a:ext cx="1466215" cy="319405"/>
          </a:xfrm>
          <a:prstGeom prst="rect">
            <a:avLst/>
          </a:prstGeom>
          <a:noFill/>
        </p:spPr>
        <p:txBody>
          <a:bodyPr wrap="square" rtlCol="0">
            <a:noAutofit/>
          </a:bodyPr>
          <a:p>
            <a:pPr algn="ctr"/>
            <a:r>
              <a:rPr lang="zh-CN" altLang="en-US" sz="19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核酸药物</a:t>
            </a:r>
            <a:r>
              <a:rPr lang="zh-CN" altLang="en-US" sz="12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（mRNA、siRNA等）</a:t>
            </a:r>
            <a:endParaRPr lang="zh-CN" altLang="en-US" sz="12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86" name="文本框 85"/>
          <p:cNvSpPr txBox="1"/>
          <p:nvPr/>
        </p:nvSpPr>
        <p:spPr>
          <a:xfrm>
            <a:off x="7205980" y="4501515"/>
            <a:ext cx="2139950" cy="1291590"/>
          </a:xfrm>
          <a:prstGeom prst="rect">
            <a:avLst/>
          </a:prstGeom>
          <a:noFill/>
        </p:spPr>
        <p:txBody>
          <a:bodyPr wrap="square" rtlCol="0">
            <a:spAutoFit/>
          </a:bodyPr>
          <a:p>
            <a:pPr algn="l">
              <a:lnSpc>
                <a:spcPct val="100000"/>
              </a:lnSpc>
            </a:pPr>
            <a:r>
              <a:rPr sz="1300" b="1">
                <a:latin typeface="微软雅黑" panose="020B0503020204020204" charset="-122"/>
                <a:ea typeface="微软雅黑" panose="020B0503020204020204" charset="-122"/>
                <a:cs typeface="微软雅黑" panose="020B0503020204020204" charset="-122"/>
                <a:sym typeface="汉仪君黑-45简" panose="020B0604020202020204" charset="-122"/>
              </a:rPr>
              <a:t>主要应用</a:t>
            </a:r>
            <a:r>
              <a:rPr lang="zh-CN" sz="1300" b="1">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传染病疫苗</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肿瘤治疗</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罕见病治疗</a:t>
            </a:r>
            <a:endParaRPr sz="1300">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algn="l">
              <a:lnSpc>
                <a:spcPct val="100000"/>
              </a:lnSpc>
            </a:pP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代表企业</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a:t>
            </a:r>
            <a:endPar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艾博生物</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斯微生物</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瑞博生物</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87" name="文本框 40"/>
          <p:cNvSpPr txBox="1"/>
          <p:nvPr/>
        </p:nvSpPr>
        <p:spPr>
          <a:xfrm>
            <a:off x="9322435" y="3537585"/>
            <a:ext cx="2186940" cy="6915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457200" algn="l" defTabSz="914400" rtl="0" eaLnBrk="1" fontAlgn="auto" latinLnBrk="0" hangingPunct="1">
              <a:lnSpc>
                <a:spcPct val="100000"/>
              </a:lnSpc>
              <a:spcBef>
                <a:spcPts val="0"/>
              </a:spcBef>
              <a:spcAft>
                <a:spcPts val="0"/>
              </a:spcAft>
              <a:buClrTx/>
              <a:buSzTx/>
              <a:buFontTx/>
              <a:buNone/>
              <a:defRPr/>
            </a:pPr>
            <a:r>
              <a:rPr kumimoji="0" lang="zh-CN" altLang="en-US" sz="1300" b="1" i="0" u="none" strike="noStrike" kern="1200" cap="none" spc="0" normalizeH="0" baseline="0" noProof="0" dirty="0">
                <a:ln>
                  <a:noFill/>
                </a:ln>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技术成熟、适应症广、商业化能力强，</a:t>
            </a:r>
            <a:r>
              <a:rPr kumimoji="0" lang="zh-CN" altLang="en-US" sz="13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仍是创新药产业的重要组成部分。</a:t>
            </a:r>
            <a:endParaRPr kumimoji="0" lang="zh-CN" altLang="en-US" sz="13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88" name="文本框 87"/>
          <p:cNvSpPr txBox="1"/>
          <p:nvPr/>
        </p:nvSpPr>
        <p:spPr>
          <a:xfrm>
            <a:off x="9764395" y="2300605"/>
            <a:ext cx="1249045" cy="319405"/>
          </a:xfrm>
          <a:prstGeom prst="rect">
            <a:avLst/>
          </a:prstGeom>
          <a:noFill/>
        </p:spPr>
        <p:txBody>
          <a:bodyPr wrap="square" rtlCol="0">
            <a:noAutofit/>
          </a:bodyPr>
          <a:p>
            <a:pPr algn="ctr"/>
            <a:r>
              <a:rPr lang="zh-CN" altLang="en-US" sz="19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小分子创新药</a:t>
            </a:r>
            <a:endParaRPr lang="zh-CN" altLang="en-US" sz="19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89" name="文本框 88"/>
          <p:cNvSpPr txBox="1"/>
          <p:nvPr/>
        </p:nvSpPr>
        <p:spPr>
          <a:xfrm>
            <a:off x="9370060" y="4469130"/>
            <a:ext cx="2139950" cy="1691640"/>
          </a:xfrm>
          <a:prstGeom prst="rect">
            <a:avLst/>
          </a:prstGeom>
          <a:noFill/>
        </p:spPr>
        <p:txBody>
          <a:bodyPr wrap="square" rtlCol="0">
            <a:spAutoFit/>
          </a:bodyPr>
          <a:p>
            <a:pPr algn="l">
              <a:lnSpc>
                <a:spcPct val="100000"/>
              </a:lnSpc>
            </a:pPr>
            <a:r>
              <a:rPr sz="1300" b="1">
                <a:latin typeface="微软雅黑" panose="020B0503020204020204" charset="-122"/>
                <a:ea typeface="微软雅黑" panose="020B0503020204020204" charset="-122"/>
                <a:cs typeface="微软雅黑" panose="020B0503020204020204" charset="-122"/>
                <a:sym typeface="汉仪君黑-45简" panose="020B0604020202020204" charset="-122"/>
              </a:rPr>
              <a:t>主要应用</a:t>
            </a:r>
            <a:r>
              <a:rPr lang="zh-CN" sz="1300" b="1">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肿瘤</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糖尿病</a:t>
            </a:r>
            <a:endParaRPr sz="1300">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algn="l">
              <a:lnSpc>
                <a:spcPct val="100000"/>
              </a:lnSpc>
            </a:pP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心脑血管疾病</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自身免疫疾病</a:t>
            </a:r>
            <a:endParaRPr sz="1300">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algn="l">
              <a:lnSpc>
                <a:spcPct val="100000"/>
              </a:lnSpc>
            </a:pPr>
            <a:r>
              <a:rPr sz="1300">
                <a:latin typeface="微软雅黑" panose="020B0503020204020204" charset="-122"/>
                <a:ea typeface="微软雅黑" panose="020B0503020204020204" charset="-122"/>
                <a:cs typeface="微软雅黑" panose="020B0503020204020204" charset="-122"/>
                <a:sym typeface="汉仪君黑-45简" panose="020B0604020202020204" charset="-122"/>
              </a:rPr>
              <a:t>代表企业</a:t>
            </a:r>
            <a:r>
              <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rPr>
              <a:t>：</a:t>
            </a:r>
            <a:endParaRPr lang="zh-CN" sz="1300">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恒瑞医药</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百济神州</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先声药业</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a:p>
            <a:pPr marL="285750" indent="-285750" algn="l">
              <a:lnSpc>
                <a:spcPct val="100000"/>
              </a:lnSpc>
              <a:buFont typeface="Arial" panose="020B0604020202020204" pitchFamily="34" charset="0"/>
              <a:buChar char="•"/>
            </a:pPr>
            <a:r>
              <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石药集团</a:t>
            </a:r>
            <a:endParaRPr sz="1300">
              <a:solidFill>
                <a:srgbClr val="0070C0"/>
              </a:solidFill>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111" name="文本框 110"/>
          <p:cNvSpPr txBox="1"/>
          <p:nvPr/>
        </p:nvSpPr>
        <p:spPr>
          <a:xfrm>
            <a:off x="2224405" y="6180455"/>
            <a:ext cx="7769860" cy="583565"/>
          </a:xfrm>
          <a:prstGeom prst="rect">
            <a:avLst/>
          </a:prstGeom>
        </p:spPr>
        <p:txBody>
          <a:bodyPr wrap="square">
            <a:spAutoFit/>
          </a:bodyPr>
          <a:p>
            <a:pPr algn="ctr"/>
            <a:r>
              <a:rPr lang="zh-CN" altLang="en-US" sz="1600">
                <a:latin typeface="微软雅黑" panose="020B0503020204020204" charset="-122"/>
                <a:ea typeface="微软雅黑" panose="020B0503020204020204" charset="-122"/>
                <a:cs typeface="微软雅黑" panose="020B0503020204020204" charset="-122"/>
              </a:rPr>
              <a:t>创新药研发带动</a:t>
            </a:r>
            <a:r>
              <a:rPr lang="zh-CN" altLang="en-US" sz="1600" b="1">
                <a:latin typeface="微软雅黑" panose="020B0503020204020204" charset="-122"/>
                <a:ea typeface="微软雅黑" panose="020B0503020204020204" charset="-122"/>
                <a:cs typeface="微软雅黑" panose="020B0503020204020204" charset="-122"/>
              </a:rPr>
              <a:t>生物原料、科研仪器、</a:t>
            </a:r>
            <a:r>
              <a:rPr lang="en-US" altLang="zh-CN" sz="1600" b="1">
                <a:latin typeface="微软雅黑" panose="020B0503020204020204" charset="-122"/>
                <a:ea typeface="微软雅黑" panose="020B0503020204020204" charset="-122"/>
                <a:cs typeface="微软雅黑" panose="020B0503020204020204" charset="-122"/>
              </a:rPr>
              <a:t>CRO/CDMO</a:t>
            </a:r>
            <a:r>
              <a:rPr lang="zh-CN" altLang="en-US" sz="1600" b="1">
                <a:solidFill>
                  <a:srgbClr val="216BFF"/>
                </a:solidFill>
                <a:latin typeface="微软雅黑" panose="020B0503020204020204" charset="-122"/>
                <a:ea typeface="微软雅黑" panose="020B0503020204020204" charset="-122"/>
                <a:cs typeface="微软雅黑" panose="020B0503020204020204" charset="-122"/>
              </a:rPr>
              <a:t>需求增长</a:t>
            </a:r>
            <a:r>
              <a:rPr lang="zh-CN" altLang="en-US" sz="1600">
                <a:latin typeface="微软雅黑" panose="020B0503020204020204" charset="-122"/>
                <a:ea typeface="微软雅黑" panose="020B0503020204020204" charset="-122"/>
                <a:cs typeface="微软雅黑" panose="020B0503020204020204" charset="-122"/>
              </a:rPr>
              <a:t>，推动</a:t>
            </a:r>
            <a:r>
              <a:rPr lang="zh-CN" altLang="en-US" sz="1600" b="1">
                <a:latin typeface="微软雅黑" panose="020B0503020204020204" charset="-122"/>
                <a:ea typeface="微软雅黑" panose="020B0503020204020204" charset="-122"/>
                <a:cs typeface="微软雅黑" panose="020B0503020204020204" charset="-122"/>
              </a:rPr>
              <a:t>精准医疗、</a:t>
            </a:r>
            <a:r>
              <a:rPr lang="en-US" altLang="zh-CN" sz="1600" b="1">
                <a:latin typeface="微软雅黑" panose="020B0503020204020204" charset="-122"/>
                <a:ea typeface="微软雅黑" panose="020B0503020204020204" charset="-122"/>
                <a:cs typeface="微软雅黑" panose="020B0503020204020204" charset="-122"/>
              </a:rPr>
              <a:t>AI</a:t>
            </a:r>
            <a:r>
              <a:rPr lang="zh-CN" altLang="en-US" sz="1600" b="1">
                <a:latin typeface="微软雅黑" panose="020B0503020204020204" charset="-122"/>
                <a:ea typeface="微软雅黑" panose="020B0503020204020204" charset="-122"/>
                <a:cs typeface="微软雅黑" panose="020B0503020204020204" charset="-122"/>
              </a:rPr>
              <a:t>制药和高端医疗服务</a:t>
            </a:r>
            <a:r>
              <a:rPr lang="zh-CN" altLang="en-US" sz="1600">
                <a:latin typeface="微软雅黑" panose="020B0503020204020204" charset="-122"/>
                <a:ea typeface="微软雅黑" panose="020B0503020204020204" charset="-122"/>
                <a:cs typeface="微软雅黑" panose="020B0503020204020204" charset="-122"/>
              </a:rPr>
              <a:t>发展，形成生命健康产业创新生态。</a:t>
            </a:r>
            <a:endParaRPr lang="zh-CN" altLang="en-US" sz="1600">
              <a:latin typeface="微软雅黑" panose="020B0503020204020204" charset="-122"/>
              <a:ea typeface="微软雅黑" panose="020B0503020204020204" charset="-122"/>
              <a:cs typeface="微软雅黑" panose="020B0503020204020204" charset="-122"/>
            </a:endParaRPr>
          </a:p>
        </p:txBody>
      </p:sp>
      <p:grpSp>
        <p:nvGrpSpPr>
          <p:cNvPr id="112" name="组合 111"/>
          <p:cNvGrpSpPr/>
          <p:nvPr/>
        </p:nvGrpSpPr>
        <p:grpSpPr>
          <a:xfrm>
            <a:off x="8975725" y="274955"/>
            <a:ext cx="2840990" cy="366395"/>
            <a:chOff x="11064" y="247"/>
            <a:chExt cx="7750" cy="814"/>
          </a:xfrm>
        </p:grpSpPr>
        <p:grpSp>
          <p:nvGrpSpPr>
            <p:cNvPr id="113" name="组合 10"/>
            <p:cNvGrpSpPr/>
            <p:nvPr/>
          </p:nvGrpSpPr>
          <p:grpSpPr>
            <a:xfrm>
              <a:off x="12344" y="247"/>
              <a:ext cx="6376" cy="656"/>
              <a:chOff x="6697011" y="412203"/>
              <a:chExt cx="3672216" cy="415778"/>
            </a:xfrm>
          </p:grpSpPr>
          <p:pic>
            <p:nvPicPr>
              <p:cNvPr id="114"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115"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116"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0" name="图片 49"/>
          <p:cNvPicPr>
            <a:picLocks noChangeAspect="1"/>
          </p:cNvPicPr>
          <p:nvPr/>
        </p:nvPicPr>
        <p:blipFill rotWithShape="1">
          <a:blip r:embed="rId1">
            <a:extLst>
              <a:ext uri="{28A0092B-C50C-407E-A947-70E740481C1C}">
                <a14:useLocalDpi xmlns:a14="http://schemas.microsoft.com/office/drawing/2010/main" val="0"/>
              </a:ext>
            </a:extLst>
          </a:blip>
          <a:srcRect b="16480"/>
          <a:stretch>
            <a:fillRect/>
          </a:stretch>
        </p:blipFill>
        <p:spPr>
          <a:xfrm>
            <a:off x="1136015" y="5189220"/>
            <a:ext cx="2735580" cy="1522730"/>
          </a:xfrm>
          <a:prstGeom prst="rect">
            <a:avLst/>
          </a:prstGeom>
        </p:spPr>
      </p:pic>
      <p:sp>
        <p:nvSpPr>
          <p:cNvPr id="47" name="矩形 46"/>
          <p:cNvSpPr/>
          <p:nvPr/>
        </p:nvSpPr>
        <p:spPr>
          <a:xfrm rot="5400000">
            <a:off x="7448550" y="5280025"/>
            <a:ext cx="1517650" cy="233680"/>
          </a:xfrm>
          <a:prstGeom prst="rect">
            <a:avLst/>
          </a:prstGeom>
          <a:solidFill>
            <a:srgbClr val="406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8" name="矩形: 圆角 12"/>
          <p:cNvSpPr/>
          <p:nvPr/>
        </p:nvSpPr>
        <p:spPr>
          <a:xfrm>
            <a:off x="8227060" y="4274820"/>
            <a:ext cx="3307080" cy="2130425"/>
          </a:xfrm>
          <a:prstGeom prst="roundRect">
            <a:avLst>
              <a:gd name="adj" fmla="val 3430"/>
            </a:avLst>
          </a:prstGeom>
          <a:solidFill>
            <a:schemeClr val="bg1"/>
          </a:solidFill>
          <a:ln>
            <a:noFill/>
          </a:ln>
          <a:effectLst>
            <a:outerShdw blurRad="63500" sx="101000" sy="101000" algn="c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9" name="矩形 48"/>
          <p:cNvSpPr/>
          <p:nvPr/>
        </p:nvSpPr>
        <p:spPr>
          <a:xfrm>
            <a:off x="8528685" y="4468495"/>
            <a:ext cx="2718435" cy="1689735"/>
          </a:xfrm>
          <a:prstGeom prst="rect">
            <a:avLst/>
          </a:prstGeom>
        </p:spPr>
        <p:txBody>
          <a:bodyPr wrap="square">
            <a:spAutoFit/>
          </a:bodyPr>
          <a:p>
            <a:pPr indent="0" algn="l">
              <a:lnSpc>
                <a:spcPct val="130000"/>
              </a:lnSpc>
              <a:buFont typeface="Wingdings" panose="05000000000000000000" charset="0"/>
              <a:buNone/>
            </a:pPr>
            <a:r>
              <a:rPr lang="zh-CN" altLang="en-US" sz="1500">
                <a:solidFill>
                  <a:srgbClr val="2F3032"/>
                </a:solidFill>
                <a:latin typeface="微软雅黑 Light" panose="020B0502040204020203" pitchFamily="34" charset="-122"/>
                <a:ea typeface="微软雅黑 Light" panose="020B0502040204020203" pitchFamily="34" charset="-122"/>
              </a:rPr>
              <a:t>核酸药物：</a:t>
            </a:r>
            <a:r>
              <a:rPr lang="zh-CN" altLang="en-US" sz="1300">
                <a:solidFill>
                  <a:srgbClr val="2F3032"/>
                </a:solidFill>
                <a:latin typeface="微软雅黑 Light" panose="020B0502040204020203" pitchFamily="34" charset="-122"/>
                <a:ea typeface="微软雅黑 Light" panose="020B0502040204020203" pitchFamily="34" charset="-122"/>
              </a:rPr>
              <a:t>平台型技术机会</a:t>
            </a:r>
            <a:endParaRPr lang="zh-CN" altLang="en-US" sz="1300">
              <a:solidFill>
                <a:srgbClr val="2F3032"/>
              </a:solidFill>
              <a:latin typeface="微软雅黑 Light" panose="020B0502040204020203" pitchFamily="34" charset="-122"/>
              <a:ea typeface="微软雅黑 Light" panose="020B0502040204020203" pitchFamily="34" charset="-122"/>
            </a:endParaRPr>
          </a:p>
          <a:p>
            <a:pPr marL="285750" indent="-285750" algn="l">
              <a:lnSpc>
                <a:spcPct val="130000"/>
              </a:lnSpc>
              <a:buFont typeface="Wingdings" panose="05000000000000000000" charset="0"/>
              <a:buChar char=""/>
            </a:pPr>
            <a:r>
              <a:rPr lang="zh-CN" altLang="en-US" sz="1300">
                <a:solidFill>
                  <a:schemeClr val="tx1">
                    <a:lumMod val="85000"/>
                    <a:lumOff val="15000"/>
                  </a:schemeClr>
                </a:solidFill>
                <a:latin typeface="微软雅黑 Light" panose="020B0502040204020203" pitchFamily="34" charset="-122"/>
                <a:ea typeface="微软雅黑 Light" panose="020B0502040204020203" pitchFamily="34" charset="-122"/>
              </a:rPr>
              <a:t>开发效率高</a:t>
            </a:r>
            <a:endParaRPr lang="zh-CN" altLang="en-US" sz="1300">
              <a:solidFill>
                <a:schemeClr val="tx1">
                  <a:lumMod val="85000"/>
                  <a:lumOff val="15000"/>
                </a:schemeClr>
              </a:solidFill>
              <a:latin typeface="微软雅黑 Light" panose="020B0502040204020203" pitchFamily="34" charset="-122"/>
              <a:ea typeface="微软雅黑 Light" panose="020B0502040204020203" pitchFamily="34" charset="-122"/>
            </a:endParaRPr>
          </a:p>
          <a:p>
            <a:pPr marL="171450" indent="-171450" algn="l">
              <a:lnSpc>
                <a:spcPct val="130000"/>
              </a:lnSpc>
              <a:buFont typeface="Wingdings" panose="05000000000000000000" charset="0"/>
              <a:buChar char=""/>
            </a:pPr>
            <a:r>
              <a:rPr lang="zh-CN" altLang="en-US" sz="1300">
                <a:solidFill>
                  <a:schemeClr val="tx1">
                    <a:lumMod val="85000"/>
                    <a:lumOff val="15000"/>
                  </a:schemeClr>
                </a:solidFill>
                <a:latin typeface="微软雅黑 Light" panose="020B0502040204020203" pitchFamily="34" charset="-122"/>
                <a:ea typeface="微软雅黑 Light" panose="020B0502040204020203" pitchFamily="34" charset="-122"/>
              </a:rPr>
              <a:t>适应症扩展能力强</a:t>
            </a:r>
            <a:endParaRPr lang="zh-CN" altLang="en-US" sz="1300">
              <a:solidFill>
                <a:schemeClr val="tx1">
                  <a:lumMod val="85000"/>
                  <a:lumOff val="15000"/>
                </a:schemeClr>
              </a:solidFill>
              <a:latin typeface="微软雅黑 Light" panose="020B0502040204020203" pitchFamily="34" charset="-122"/>
              <a:ea typeface="微软雅黑 Light" panose="020B0502040204020203" pitchFamily="34" charset="-122"/>
            </a:endParaRPr>
          </a:p>
          <a:p>
            <a:pPr marL="171450" indent="-171450" algn="l">
              <a:lnSpc>
                <a:spcPct val="130000"/>
              </a:lnSpc>
              <a:buFont typeface="Wingdings" panose="05000000000000000000" charset="0"/>
              <a:buChar char=""/>
            </a:pPr>
            <a:r>
              <a:rPr lang="zh-CN" altLang="en-US" sz="1300">
                <a:solidFill>
                  <a:schemeClr val="tx1">
                    <a:lumMod val="85000"/>
                    <a:lumOff val="15000"/>
                  </a:schemeClr>
                </a:solidFill>
                <a:latin typeface="微软雅黑 Light" panose="020B0502040204020203" pitchFamily="34" charset="-122"/>
                <a:ea typeface="微软雅黑 Light" panose="020B0502040204020203" pitchFamily="34" charset="-122"/>
              </a:rPr>
              <a:t>平台化属性突出</a:t>
            </a:r>
            <a:endParaRPr lang="zh-CN" altLang="en-US" sz="1300">
              <a:solidFill>
                <a:schemeClr val="tx1">
                  <a:lumMod val="85000"/>
                  <a:lumOff val="15000"/>
                </a:schemeClr>
              </a:solidFill>
              <a:latin typeface="微软雅黑 Light" panose="020B0502040204020203" pitchFamily="34" charset="-122"/>
              <a:ea typeface="微软雅黑 Light" panose="020B0502040204020203" pitchFamily="34" charset="-122"/>
            </a:endParaRPr>
          </a:p>
          <a:p>
            <a:pPr marL="171450" indent="-171450" algn="l">
              <a:lnSpc>
                <a:spcPct val="130000"/>
              </a:lnSpc>
              <a:buFont typeface="Wingdings" panose="05000000000000000000" charset="0"/>
              <a:buChar char=""/>
            </a:pPr>
            <a:r>
              <a:rPr lang="zh-CN" altLang="en-US" sz="1300">
                <a:gradFill>
                  <a:gsLst>
                    <a:gs pos="0">
                      <a:srgbClr val="007BD3"/>
                    </a:gs>
                    <a:gs pos="100000">
                      <a:srgbClr val="034373"/>
                    </a:gs>
                  </a:gsLst>
                  <a:lin scaled="0"/>
                </a:gradFill>
                <a:latin typeface="微软雅黑 Light" panose="020B0502040204020203" pitchFamily="34" charset="-122"/>
                <a:ea typeface="微软雅黑 Light" panose="020B0502040204020203" pitchFamily="34" charset="-122"/>
              </a:rPr>
              <a:t>有望成为下一代创新药重要技术平台</a:t>
            </a:r>
            <a:endParaRPr lang="zh-CN" altLang="en-US" sz="1300">
              <a:gradFill>
                <a:gsLst>
                  <a:gs pos="0">
                    <a:srgbClr val="007BD3"/>
                  </a:gs>
                  <a:gs pos="100000">
                    <a:srgbClr val="034373"/>
                  </a:gs>
                </a:gsLst>
                <a:lin scaled="0"/>
              </a:gradFill>
              <a:latin typeface="微软雅黑 Light" panose="020B0502040204020203" pitchFamily="34" charset="-122"/>
              <a:ea typeface="微软雅黑 Light" panose="020B0502040204020203" pitchFamily="34" charset="-122"/>
            </a:endParaRPr>
          </a:p>
        </p:txBody>
      </p:sp>
      <p:sp>
        <p:nvSpPr>
          <p:cNvPr id="45" name="矩形 44"/>
          <p:cNvSpPr/>
          <p:nvPr/>
        </p:nvSpPr>
        <p:spPr>
          <a:xfrm rot="5400000">
            <a:off x="7256145" y="2788920"/>
            <a:ext cx="1920875" cy="233680"/>
          </a:xfrm>
          <a:prstGeom prst="rect">
            <a:avLst/>
          </a:prstGeom>
          <a:solidFill>
            <a:srgbClr val="406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55" name="组合 54"/>
          <p:cNvGrpSpPr/>
          <p:nvPr/>
        </p:nvGrpSpPr>
        <p:grpSpPr>
          <a:xfrm>
            <a:off x="498475" y="189865"/>
            <a:ext cx="9455150" cy="891540"/>
            <a:chOff x="1128" y="719"/>
            <a:chExt cx="14890" cy="1404"/>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2"/>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3"/>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4"/>
              </p:custDataLst>
            </p:nvPr>
          </p:nvSpPr>
          <p:spPr>
            <a:xfrm>
              <a:off x="2076" y="719"/>
              <a:ext cx="13942" cy="1404"/>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创新药技术路线</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中国创新药正在从传统小分子药物向ADC、双抗、CGT和核酸药物升级</a:t>
              </a:r>
              <a:endPar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10" name="矩形: 圆角 9"/>
          <p:cNvSpPr/>
          <p:nvPr/>
        </p:nvSpPr>
        <p:spPr>
          <a:xfrm>
            <a:off x="520700" y="1582420"/>
            <a:ext cx="4029710" cy="4067175"/>
          </a:xfrm>
          <a:prstGeom prst="roundRect">
            <a:avLst>
              <a:gd name="adj" fmla="val 3430"/>
            </a:avLst>
          </a:prstGeom>
          <a:solidFill>
            <a:schemeClr val="bg1"/>
          </a:solidFill>
          <a:ln>
            <a:noFill/>
          </a:ln>
          <a:effectLst>
            <a:outerShdw blurRad="63500" sx="101000" sy="101000" algn="c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260035" y="4125342"/>
            <a:ext cx="2568102" cy="233464"/>
          </a:xfrm>
          <a:prstGeom prst="rect">
            <a:avLst/>
          </a:prstGeom>
          <a:solidFill>
            <a:srgbClr val="406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p:cNvSpPr/>
          <p:nvPr/>
        </p:nvSpPr>
        <p:spPr>
          <a:xfrm>
            <a:off x="4841875" y="1582420"/>
            <a:ext cx="3307080" cy="2595245"/>
          </a:xfrm>
          <a:prstGeom prst="roundRect">
            <a:avLst>
              <a:gd name="adj" fmla="val 3430"/>
            </a:avLst>
          </a:prstGeom>
          <a:solidFill>
            <a:schemeClr val="bg1"/>
          </a:solidFill>
          <a:ln>
            <a:noFill/>
          </a:ln>
          <a:effectLst>
            <a:outerShdw blurRad="63500" sx="101000" sy="101000" algn="c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24230" y="2583815"/>
            <a:ext cx="2217420" cy="2971165"/>
          </a:xfrm>
          <a:prstGeom prst="rect">
            <a:avLst/>
          </a:prstGeom>
        </p:spPr>
        <p:txBody>
          <a:bodyPr wrap="square">
            <a:spAutoFit/>
          </a:bodyPr>
          <a:lstStyle/>
          <a:p>
            <a:pPr algn="ctr">
              <a:lnSpc>
                <a:spcPct val="130000"/>
              </a:lnSpc>
            </a:pPr>
            <a:r>
              <a:rPr lang="zh-CN" altLang="en-US" sz="1500">
                <a:solidFill>
                  <a:srgbClr val="2F3032"/>
                </a:solidFill>
                <a:latin typeface="微软雅黑 Light" panose="020B0502040204020203" pitchFamily="34" charset="-122"/>
                <a:ea typeface="微软雅黑 Light" panose="020B0502040204020203" pitchFamily="34" charset="-122"/>
              </a:rPr>
              <a:t>传统小分子药物</a:t>
            </a:r>
            <a:endParaRPr lang="zh-CN" altLang="en-US" sz="1500">
              <a:solidFill>
                <a:srgbClr val="2F3032"/>
              </a:solidFill>
              <a:latin typeface="微软雅黑 Light" panose="020B0502040204020203" pitchFamily="34" charset="-122"/>
              <a:ea typeface="微软雅黑 Light" panose="020B0502040204020203" pitchFamily="34" charset="-122"/>
            </a:endParaRPr>
          </a:p>
          <a:p>
            <a:pPr algn="ctr">
              <a:lnSpc>
                <a:spcPct val="130000"/>
              </a:lnSpc>
            </a:pPr>
            <a:r>
              <a:rPr lang="zh-CN" altLang="en-US" b="1">
                <a:solidFill>
                  <a:srgbClr val="2F3032"/>
                </a:solidFill>
                <a:effectLst>
                  <a:glow rad="63500">
                    <a:schemeClr val="accent3">
                      <a:satMod val="175000"/>
                      <a:alpha val="40000"/>
                    </a:schemeClr>
                  </a:glow>
                </a:effectLst>
                <a:latin typeface="微软雅黑 Light" panose="020B0502040204020203" pitchFamily="34" charset="-122"/>
                <a:ea typeface="微软雅黑 Light" panose="020B0502040204020203" pitchFamily="34" charset="-122"/>
              </a:rPr>
              <a:t>↓</a:t>
            </a:r>
            <a:endParaRPr lang="zh-CN" altLang="en-US" b="1">
              <a:solidFill>
                <a:srgbClr val="2F3032"/>
              </a:solidFill>
              <a:effectLst>
                <a:glow rad="63500">
                  <a:schemeClr val="accent3">
                    <a:satMod val="175000"/>
                    <a:alpha val="40000"/>
                  </a:schemeClr>
                </a:glow>
              </a:effectLst>
              <a:latin typeface="微软雅黑 Light" panose="020B0502040204020203" pitchFamily="34" charset="-122"/>
              <a:ea typeface="微软雅黑 Light" panose="020B0502040204020203" pitchFamily="34" charset="-122"/>
            </a:endParaRPr>
          </a:p>
          <a:p>
            <a:pPr algn="ctr">
              <a:lnSpc>
                <a:spcPct val="130000"/>
              </a:lnSpc>
            </a:pPr>
            <a:r>
              <a:rPr lang="zh-CN" altLang="en-US" sz="1500">
                <a:solidFill>
                  <a:srgbClr val="2F3032"/>
                </a:solidFill>
                <a:latin typeface="微软雅黑 Light" panose="020B0502040204020203" pitchFamily="34" charset="-122"/>
                <a:ea typeface="微软雅黑 Light" panose="020B0502040204020203" pitchFamily="34" charset="-122"/>
              </a:rPr>
              <a:t>精准靶向药物（ADC、双抗）</a:t>
            </a:r>
            <a:endParaRPr lang="zh-CN" altLang="en-US" sz="1500">
              <a:solidFill>
                <a:srgbClr val="2F3032"/>
              </a:solidFill>
              <a:latin typeface="微软雅黑 Light" panose="020B0502040204020203" pitchFamily="34" charset="-122"/>
              <a:ea typeface="微软雅黑 Light" panose="020B0502040204020203" pitchFamily="34" charset="-122"/>
            </a:endParaRPr>
          </a:p>
          <a:p>
            <a:pPr algn="ctr">
              <a:lnSpc>
                <a:spcPct val="130000"/>
              </a:lnSpc>
              <a:buClrTx/>
              <a:buSzTx/>
              <a:buFontTx/>
            </a:pPr>
            <a:r>
              <a:rPr lang="zh-CN" altLang="en-US" sz="1800" b="1">
                <a:solidFill>
                  <a:srgbClr val="2F3032"/>
                </a:solidFill>
                <a:effectLst>
                  <a:glow rad="63500">
                    <a:schemeClr val="accent3">
                      <a:satMod val="175000"/>
                      <a:alpha val="40000"/>
                    </a:schemeClr>
                  </a:glow>
                </a:effectLst>
                <a:latin typeface="微软雅黑 Light" panose="020B0502040204020203" pitchFamily="34" charset="-122"/>
                <a:ea typeface="微软雅黑 Light" panose="020B0502040204020203" pitchFamily="34" charset="-122"/>
              </a:rPr>
              <a:t>↓</a:t>
            </a:r>
            <a:endParaRPr lang="zh-CN" altLang="en-US" sz="1800" b="1">
              <a:solidFill>
                <a:srgbClr val="2F3032"/>
              </a:solidFill>
              <a:effectLst>
                <a:glow rad="63500">
                  <a:schemeClr val="accent3">
                    <a:satMod val="175000"/>
                    <a:alpha val="40000"/>
                  </a:schemeClr>
                </a:glow>
              </a:effectLst>
              <a:latin typeface="微软雅黑 Light" panose="020B0502040204020203" pitchFamily="34" charset="-122"/>
              <a:ea typeface="微软雅黑 Light" panose="020B0502040204020203" pitchFamily="34" charset="-122"/>
            </a:endParaRPr>
          </a:p>
          <a:p>
            <a:pPr algn="ctr">
              <a:lnSpc>
                <a:spcPct val="130000"/>
              </a:lnSpc>
            </a:pPr>
            <a:r>
              <a:rPr lang="zh-CN" altLang="en-US" sz="1500">
                <a:solidFill>
                  <a:srgbClr val="2F3032"/>
                </a:solidFill>
                <a:latin typeface="微软雅黑 Light" panose="020B0502040204020203" pitchFamily="34" charset="-122"/>
                <a:ea typeface="微软雅黑 Light" panose="020B0502040204020203" pitchFamily="34" charset="-122"/>
              </a:rPr>
              <a:t>细胞与基因治疗（CGT）</a:t>
            </a:r>
            <a:endParaRPr lang="zh-CN" altLang="en-US" sz="1500">
              <a:solidFill>
                <a:srgbClr val="2F3032"/>
              </a:solidFill>
              <a:latin typeface="微软雅黑 Light" panose="020B0502040204020203" pitchFamily="34" charset="-122"/>
              <a:ea typeface="微软雅黑 Light" panose="020B0502040204020203" pitchFamily="34" charset="-122"/>
            </a:endParaRPr>
          </a:p>
          <a:p>
            <a:pPr algn="ctr">
              <a:lnSpc>
                <a:spcPct val="130000"/>
              </a:lnSpc>
              <a:buClrTx/>
              <a:buSzTx/>
              <a:buFontTx/>
            </a:pPr>
            <a:r>
              <a:rPr lang="zh-CN" altLang="en-US" sz="1800" b="1">
                <a:solidFill>
                  <a:srgbClr val="2F3032"/>
                </a:solidFill>
                <a:effectLst>
                  <a:glow rad="63500">
                    <a:schemeClr val="accent3">
                      <a:satMod val="175000"/>
                      <a:alpha val="40000"/>
                    </a:schemeClr>
                  </a:glow>
                </a:effectLst>
                <a:latin typeface="微软雅黑 Light" panose="020B0502040204020203" pitchFamily="34" charset="-122"/>
                <a:ea typeface="微软雅黑 Light" panose="020B0502040204020203" pitchFamily="34" charset="-122"/>
              </a:rPr>
              <a:t>↓</a:t>
            </a:r>
            <a:endParaRPr lang="zh-CN" altLang="en-US" sz="1800" b="1">
              <a:solidFill>
                <a:srgbClr val="2F3032"/>
              </a:solidFill>
              <a:effectLst>
                <a:glow rad="63500">
                  <a:schemeClr val="accent3">
                    <a:satMod val="175000"/>
                    <a:alpha val="40000"/>
                  </a:schemeClr>
                </a:glow>
              </a:effectLst>
              <a:latin typeface="微软雅黑 Light" panose="020B0502040204020203" pitchFamily="34" charset="-122"/>
              <a:ea typeface="微软雅黑 Light" panose="020B0502040204020203" pitchFamily="34" charset="-122"/>
            </a:endParaRPr>
          </a:p>
          <a:p>
            <a:pPr algn="ctr">
              <a:lnSpc>
                <a:spcPct val="130000"/>
              </a:lnSpc>
            </a:pPr>
            <a:r>
              <a:rPr lang="zh-CN" altLang="en-US" sz="1500">
                <a:solidFill>
                  <a:srgbClr val="2F3032"/>
                </a:solidFill>
                <a:latin typeface="微软雅黑 Light" panose="020B0502040204020203" pitchFamily="34" charset="-122"/>
                <a:ea typeface="微软雅黑 Light" panose="020B0502040204020203" pitchFamily="34" charset="-122"/>
              </a:rPr>
              <a:t>核酸药物平台（mRNA、siRNA）</a:t>
            </a:r>
            <a:endParaRPr lang="zh-CN" altLang="en-US" sz="1500">
              <a:solidFill>
                <a:srgbClr val="2F3032"/>
              </a:solidFill>
              <a:latin typeface="微软雅黑 Light" panose="020B0502040204020203" pitchFamily="34" charset="-122"/>
              <a:ea typeface="微软雅黑 Light" panose="020B0502040204020203" pitchFamily="34" charset="-122"/>
            </a:endParaRPr>
          </a:p>
        </p:txBody>
      </p:sp>
      <p:sp>
        <p:nvSpPr>
          <p:cNvPr id="21" name="矩形 20"/>
          <p:cNvSpPr/>
          <p:nvPr/>
        </p:nvSpPr>
        <p:spPr>
          <a:xfrm>
            <a:off x="1101725" y="2278380"/>
            <a:ext cx="1854835" cy="383540"/>
          </a:xfrm>
          <a:prstGeom prst="rect">
            <a:avLst/>
          </a:prstGeom>
          <a:noFill/>
        </p:spPr>
        <p:txBody>
          <a:bodyPr wrap="square" rtlCol="0">
            <a:spAutoFit/>
          </a:bodyPr>
          <a:lstStyle/>
          <a:p>
            <a:r>
              <a:rPr lang="zh-CN" altLang="en-US" sz="1900" b="1">
                <a:solidFill>
                  <a:srgbClr val="406FE9"/>
                </a:solidFill>
                <a:latin typeface="微软雅黑" panose="020B0503020204020204" charset="-122"/>
                <a:ea typeface="微软雅黑" panose="020B0503020204020204" charset="-122"/>
              </a:rPr>
              <a:t>技术演进路径</a:t>
            </a:r>
            <a:endParaRPr lang="zh-CN" altLang="en-US" sz="1900" b="1">
              <a:solidFill>
                <a:srgbClr val="406FE9"/>
              </a:solidFill>
              <a:latin typeface="微软雅黑" panose="020B0503020204020204" charset="-122"/>
              <a:ea typeface="微软雅黑" panose="020B0503020204020204" charset="-122"/>
            </a:endParaRPr>
          </a:p>
        </p:txBody>
      </p:sp>
      <p:sp>
        <p:nvSpPr>
          <p:cNvPr id="25" name="矩形 24"/>
          <p:cNvSpPr/>
          <p:nvPr/>
        </p:nvSpPr>
        <p:spPr>
          <a:xfrm>
            <a:off x="5109210" y="2394585"/>
            <a:ext cx="2795270" cy="1144270"/>
          </a:xfrm>
          <a:prstGeom prst="rect">
            <a:avLst/>
          </a:prstGeom>
        </p:spPr>
        <p:txBody>
          <a:bodyPr wrap="square">
            <a:noAutofit/>
          </a:bodyPr>
          <a:lstStyle/>
          <a:p>
            <a:pPr algn="l">
              <a:lnSpc>
                <a:spcPct val="130000"/>
              </a:lnSpc>
            </a:pPr>
            <a:r>
              <a:rPr lang="zh-CN" altLang="en-US" sz="1500" b="1">
                <a:solidFill>
                  <a:srgbClr val="2F3032"/>
                </a:solidFill>
                <a:latin typeface="微软雅黑 Light" panose="020B0502040204020203" pitchFamily="34" charset="-122"/>
                <a:ea typeface="微软雅黑 Light" panose="020B0502040204020203" pitchFamily="34" charset="-122"/>
              </a:rPr>
              <a:t>ADC：</a:t>
            </a:r>
            <a:r>
              <a:rPr lang="zh-CN" altLang="en-US" sz="1300">
                <a:solidFill>
                  <a:srgbClr val="2F3032"/>
                </a:solidFill>
                <a:latin typeface="微软雅黑 Light" panose="020B0502040204020203" pitchFamily="34" charset="-122"/>
                <a:ea typeface="微软雅黑 Light" panose="020B0502040204020203" pitchFamily="34" charset="-122"/>
              </a:rPr>
              <a:t>当前突破最快</a:t>
            </a:r>
            <a:endParaRPr lang="zh-CN" altLang="en-US" sz="1300">
              <a:solidFill>
                <a:srgbClr val="2F3032"/>
              </a:solidFill>
              <a:latin typeface="微软雅黑 Light" panose="020B0502040204020203" pitchFamily="34" charset="-122"/>
              <a:ea typeface="微软雅黑 Light" panose="020B0502040204020203" pitchFamily="34" charset="-122"/>
            </a:endParaRPr>
          </a:p>
          <a:p>
            <a:pPr marL="171450" indent="-171450" algn="l">
              <a:lnSpc>
                <a:spcPct val="130000"/>
              </a:lnSpc>
              <a:buFont typeface="Wingdings" panose="05000000000000000000" charset="0"/>
              <a:buChar char=""/>
            </a:pPr>
            <a:r>
              <a:rPr lang="zh-CN" altLang="en-US" sz="1300">
                <a:solidFill>
                  <a:srgbClr val="2F3032"/>
                </a:solidFill>
                <a:latin typeface="微软雅黑 Light" panose="020B0502040204020203" pitchFamily="34" charset="-122"/>
                <a:ea typeface="微软雅黑 Light" panose="020B0502040204020203" pitchFamily="34" charset="-122"/>
              </a:rPr>
              <a:t>商业化路径成熟</a:t>
            </a:r>
            <a:endParaRPr lang="zh-CN" altLang="en-US" sz="1300">
              <a:solidFill>
                <a:srgbClr val="2F3032"/>
              </a:solidFill>
              <a:latin typeface="微软雅黑 Light" panose="020B0502040204020203" pitchFamily="34" charset="-122"/>
              <a:ea typeface="微软雅黑 Light" panose="020B0502040204020203" pitchFamily="34" charset="-122"/>
            </a:endParaRPr>
          </a:p>
          <a:p>
            <a:pPr marL="171450" indent="-171450" algn="l">
              <a:lnSpc>
                <a:spcPct val="130000"/>
              </a:lnSpc>
              <a:buFont typeface="Wingdings" panose="05000000000000000000" charset="0"/>
              <a:buChar char=""/>
            </a:pPr>
            <a:r>
              <a:rPr lang="zh-CN" altLang="en-US" sz="1300">
                <a:solidFill>
                  <a:srgbClr val="2F3032"/>
                </a:solidFill>
                <a:latin typeface="微软雅黑 Light" panose="020B0502040204020203" pitchFamily="34" charset="-122"/>
                <a:ea typeface="微软雅黑 Light" panose="020B0502040204020203" pitchFamily="34" charset="-122"/>
              </a:rPr>
              <a:t>临床价值验证充分</a:t>
            </a:r>
            <a:endParaRPr lang="zh-CN" altLang="en-US" sz="1300">
              <a:solidFill>
                <a:srgbClr val="2F3032"/>
              </a:solidFill>
              <a:latin typeface="微软雅黑 Light" panose="020B0502040204020203" pitchFamily="34" charset="-122"/>
              <a:ea typeface="微软雅黑 Light" panose="020B0502040204020203" pitchFamily="34" charset="-122"/>
            </a:endParaRPr>
          </a:p>
          <a:p>
            <a:pPr marL="171450" indent="-171450" algn="l">
              <a:lnSpc>
                <a:spcPct val="130000"/>
              </a:lnSpc>
              <a:buFont typeface="Wingdings" panose="05000000000000000000" charset="0"/>
              <a:buChar char=""/>
            </a:pPr>
            <a:r>
              <a:rPr lang="zh-CN" altLang="en-US" sz="1300">
                <a:solidFill>
                  <a:srgbClr val="2F3032"/>
                </a:solidFill>
                <a:latin typeface="微软雅黑 Light" panose="020B0502040204020203" pitchFamily="34" charset="-122"/>
                <a:ea typeface="微软雅黑 Light" panose="020B0502040204020203" pitchFamily="34" charset="-122"/>
              </a:rPr>
              <a:t>全球授权合作活跃</a:t>
            </a:r>
            <a:endParaRPr lang="zh-CN" altLang="en-US" sz="1300">
              <a:solidFill>
                <a:srgbClr val="2F3032"/>
              </a:solidFill>
              <a:latin typeface="微软雅黑 Light" panose="020B0502040204020203" pitchFamily="34" charset="-122"/>
              <a:ea typeface="微软雅黑 Light" panose="020B0502040204020203" pitchFamily="34" charset="-122"/>
            </a:endParaRPr>
          </a:p>
          <a:p>
            <a:pPr marL="171450" indent="-171450" algn="l">
              <a:lnSpc>
                <a:spcPct val="130000"/>
              </a:lnSpc>
              <a:buFont typeface="Wingdings" panose="05000000000000000000" charset="0"/>
              <a:buChar char=""/>
            </a:pPr>
            <a:r>
              <a:rPr lang="zh-CN" altLang="en-US" sz="1300">
                <a:gradFill>
                  <a:gsLst>
                    <a:gs pos="0">
                      <a:srgbClr val="007BD3"/>
                    </a:gs>
                    <a:gs pos="100000">
                      <a:srgbClr val="034373"/>
                    </a:gs>
                  </a:gsLst>
                  <a:lin scaled="0"/>
                </a:gradFill>
                <a:latin typeface="微软雅黑 Light" panose="020B0502040204020203" pitchFamily="34" charset="-122"/>
                <a:ea typeface="微软雅黑 Light" panose="020B0502040204020203" pitchFamily="34" charset="-122"/>
              </a:rPr>
              <a:t>已成为我国创新药国际化突破的重要方向</a:t>
            </a:r>
            <a:endParaRPr lang="zh-CN" altLang="en-US" sz="1300">
              <a:gradFill>
                <a:gsLst>
                  <a:gs pos="0">
                    <a:srgbClr val="007BD3"/>
                  </a:gs>
                  <a:gs pos="100000">
                    <a:srgbClr val="034373"/>
                  </a:gs>
                </a:gsLst>
                <a:lin scaled="0"/>
              </a:gradFill>
              <a:latin typeface="微软雅黑 Light" panose="020B0502040204020203" pitchFamily="34" charset="-122"/>
              <a:ea typeface="微软雅黑 Light" panose="020B0502040204020203" pitchFamily="34" charset="-122"/>
            </a:endParaRPr>
          </a:p>
        </p:txBody>
      </p:sp>
      <p:sp>
        <p:nvSpPr>
          <p:cNvPr id="26" name="矩形 25"/>
          <p:cNvSpPr/>
          <p:nvPr/>
        </p:nvSpPr>
        <p:spPr>
          <a:xfrm>
            <a:off x="5537835" y="2065020"/>
            <a:ext cx="2178685" cy="383540"/>
          </a:xfrm>
          <a:prstGeom prst="rect">
            <a:avLst/>
          </a:prstGeom>
          <a:noFill/>
        </p:spPr>
        <p:txBody>
          <a:bodyPr wrap="square" rtlCol="0">
            <a:spAutoFit/>
          </a:bodyPr>
          <a:lstStyle/>
          <a:p>
            <a:pPr algn="l">
              <a:buClrTx/>
              <a:buSzTx/>
              <a:buFontTx/>
            </a:pPr>
            <a:r>
              <a:rPr lang="zh-CN" altLang="en-US" sz="1900" b="1">
                <a:solidFill>
                  <a:srgbClr val="406FE9"/>
                </a:solidFill>
                <a:latin typeface="微软雅黑" panose="020B0503020204020204" charset="-122"/>
                <a:ea typeface="微软雅黑" panose="020B0503020204020204" charset="-122"/>
              </a:rPr>
              <a:t>技术路线产业判断</a:t>
            </a:r>
            <a:endParaRPr lang="zh-CN" altLang="en-US" sz="1900" b="1">
              <a:solidFill>
                <a:srgbClr val="406FE9"/>
              </a:solidFill>
              <a:latin typeface="微软雅黑" panose="020B0503020204020204" charset="-122"/>
              <a:ea typeface="微软雅黑" panose="020B0503020204020204" charset="-122"/>
            </a:endParaRPr>
          </a:p>
        </p:txBody>
      </p:sp>
      <p:sp>
        <p:nvSpPr>
          <p:cNvPr id="32" name="椭圆 31"/>
          <p:cNvSpPr/>
          <p:nvPr/>
        </p:nvSpPr>
        <p:spPr>
          <a:xfrm>
            <a:off x="1521951" y="1129511"/>
            <a:ext cx="904673" cy="904673"/>
          </a:xfrm>
          <a:prstGeom prst="ellipse">
            <a:avLst/>
          </a:prstGeom>
          <a:solidFill>
            <a:schemeClr val="bg1"/>
          </a:solidFill>
          <a:ln w="19050">
            <a:solidFill>
              <a:srgbClr val="406F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6074091" y="1129511"/>
            <a:ext cx="904673" cy="904673"/>
          </a:xfrm>
          <a:prstGeom prst="ellipse">
            <a:avLst/>
          </a:prstGeom>
          <a:solidFill>
            <a:srgbClr val="406FE9"/>
          </a:solidFill>
          <a:ln w="19050">
            <a:solidFill>
              <a:srgbClr val="406F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business-bars-graphic_70650"/>
          <p:cNvSpPr>
            <a:spLocks noChangeAspect="1"/>
          </p:cNvSpPr>
          <p:nvPr/>
        </p:nvSpPr>
        <p:spPr bwMode="auto">
          <a:xfrm>
            <a:off x="1880364" y="1427059"/>
            <a:ext cx="221043" cy="309575"/>
          </a:xfrm>
          <a:custGeom>
            <a:avLst/>
            <a:gdLst>
              <a:gd name="connsiteX0" fmla="*/ 154403 w 432307"/>
              <a:gd name="connsiteY0" fmla="*/ 499109 h 605451"/>
              <a:gd name="connsiteX1" fmla="*/ 277904 w 432307"/>
              <a:gd name="connsiteY1" fmla="*/ 499109 h 605451"/>
              <a:gd name="connsiteX2" fmla="*/ 287248 w 432307"/>
              <a:gd name="connsiteY2" fmla="*/ 513435 h 605451"/>
              <a:gd name="connsiteX3" fmla="*/ 277904 w 432307"/>
              <a:gd name="connsiteY3" fmla="*/ 527762 h 605451"/>
              <a:gd name="connsiteX4" fmla="*/ 287248 w 432307"/>
              <a:gd name="connsiteY4" fmla="*/ 542184 h 605451"/>
              <a:gd name="connsiteX5" fmla="*/ 277904 w 432307"/>
              <a:gd name="connsiteY5" fmla="*/ 556511 h 605451"/>
              <a:gd name="connsiteX6" fmla="*/ 287248 w 432307"/>
              <a:gd name="connsiteY6" fmla="*/ 570837 h 605451"/>
              <a:gd name="connsiteX7" fmla="*/ 271449 w 432307"/>
              <a:gd name="connsiteY7" fmla="*/ 586606 h 605451"/>
              <a:gd name="connsiteX8" fmla="*/ 268078 w 432307"/>
              <a:gd name="connsiteY8" fmla="*/ 586606 h 605451"/>
              <a:gd name="connsiteX9" fmla="*/ 239081 w 432307"/>
              <a:gd name="connsiteY9" fmla="*/ 605451 h 605451"/>
              <a:gd name="connsiteX10" fmla="*/ 193226 w 432307"/>
              <a:gd name="connsiteY10" fmla="*/ 605451 h 605451"/>
              <a:gd name="connsiteX11" fmla="*/ 164229 w 432307"/>
              <a:gd name="connsiteY11" fmla="*/ 586606 h 605451"/>
              <a:gd name="connsiteX12" fmla="*/ 160761 w 432307"/>
              <a:gd name="connsiteY12" fmla="*/ 586606 h 605451"/>
              <a:gd name="connsiteX13" fmla="*/ 145059 w 432307"/>
              <a:gd name="connsiteY13" fmla="*/ 570837 h 605451"/>
              <a:gd name="connsiteX14" fmla="*/ 154403 w 432307"/>
              <a:gd name="connsiteY14" fmla="*/ 556511 h 605451"/>
              <a:gd name="connsiteX15" fmla="*/ 145059 w 432307"/>
              <a:gd name="connsiteY15" fmla="*/ 542184 h 605451"/>
              <a:gd name="connsiteX16" fmla="*/ 154403 w 432307"/>
              <a:gd name="connsiteY16" fmla="*/ 527762 h 605451"/>
              <a:gd name="connsiteX17" fmla="*/ 145059 w 432307"/>
              <a:gd name="connsiteY17" fmla="*/ 513435 h 605451"/>
              <a:gd name="connsiteX18" fmla="*/ 154403 w 432307"/>
              <a:gd name="connsiteY18" fmla="*/ 499109 h 605451"/>
              <a:gd name="connsiteX19" fmla="*/ 396249 w 432307"/>
              <a:gd name="connsiteY19" fmla="*/ 337144 h 605451"/>
              <a:gd name="connsiteX20" fmla="*/ 426219 w 432307"/>
              <a:gd name="connsiteY20" fmla="*/ 354378 h 605451"/>
              <a:gd name="connsiteX21" fmla="*/ 430651 w 432307"/>
              <a:gd name="connsiteY21" fmla="*/ 371035 h 605451"/>
              <a:gd name="connsiteX22" fmla="*/ 420148 w 432307"/>
              <a:gd name="connsiteY22" fmla="*/ 377101 h 605451"/>
              <a:gd name="connsiteX23" fmla="*/ 414077 w 432307"/>
              <a:gd name="connsiteY23" fmla="*/ 375464 h 605451"/>
              <a:gd name="connsiteX24" fmla="*/ 384107 w 432307"/>
              <a:gd name="connsiteY24" fmla="*/ 358133 h 605451"/>
              <a:gd name="connsiteX25" fmla="*/ 379578 w 432307"/>
              <a:gd name="connsiteY25" fmla="*/ 341573 h 605451"/>
              <a:gd name="connsiteX26" fmla="*/ 396249 w 432307"/>
              <a:gd name="connsiteY26" fmla="*/ 337144 h 605451"/>
              <a:gd name="connsiteX27" fmla="*/ 36058 w 432307"/>
              <a:gd name="connsiteY27" fmla="*/ 337144 h 605451"/>
              <a:gd name="connsiteX28" fmla="*/ 52729 w 432307"/>
              <a:gd name="connsiteY28" fmla="*/ 341573 h 605451"/>
              <a:gd name="connsiteX29" fmla="*/ 48200 w 432307"/>
              <a:gd name="connsiteY29" fmla="*/ 358133 h 605451"/>
              <a:gd name="connsiteX30" fmla="*/ 18230 w 432307"/>
              <a:gd name="connsiteY30" fmla="*/ 375464 h 605451"/>
              <a:gd name="connsiteX31" fmla="*/ 12159 w 432307"/>
              <a:gd name="connsiteY31" fmla="*/ 377101 h 605451"/>
              <a:gd name="connsiteX32" fmla="*/ 1656 w 432307"/>
              <a:gd name="connsiteY32" fmla="*/ 371035 h 605451"/>
              <a:gd name="connsiteX33" fmla="*/ 6088 w 432307"/>
              <a:gd name="connsiteY33" fmla="*/ 354378 h 605451"/>
              <a:gd name="connsiteX34" fmla="*/ 18230 w 432307"/>
              <a:gd name="connsiteY34" fmla="*/ 119232 h 605451"/>
              <a:gd name="connsiteX35" fmla="*/ 48200 w 432307"/>
              <a:gd name="connsiteY35" fmla="*/ 136535 h 605451"/>
              <a:gd name="connsiteX36" fmla="*/ 52729 w 432307"/>
              <a:gd name="connsiteY36" fmla="*/ 153069 h 605451"/>
              <a:gd name="connsiteX37" fmla="*/ 42129 w 432307"/>
              <a:gd name="connsiteY37" fmla="*/ 159125 h 605451"/>
              <a:gd name="connsiteX38" fmla="*/ 36058 w 432307"/>
              <a:gd name="connsiteY38" fmla="*/ 157491 h 605451"/>
              <a:gd name="connsiteX39" fmla="*/ 6088 w 432307"/>
              <a:gd name="connsiteY39" fmla="*/ 140188 h 605451"/>
              <a:gd name="connsiteX40" fmla="*/ 1656 w 432307"/>
              <a:gd name="connsiteY40" fmla="*/ 123654 h 605451"/>
              <a:gd name="connsiteX41" fmla="*/ 18230 w 432307"/>
              <a:gd name="connsiteY41" fmla="*/ 119232 h 605451"/>
              <a:gd name="connsiteX42" fmla="*/ 414077 w 432307"/>
              <a:gd name="connsiteY42" fmla="*/ 119232 h 605451"/>
              <a:gd name="connsiteX43" fmla="*/ 430651 w 432307"/>
              <a:gd name="connsiteY43" fmla="*/ 123654 h 605451"/>
              <a:gd name="connsiteX44" fmla="*/ 426219 w 432307"/>
              <a:gd name="connsiteY44" fmla="*/ 140188 h 605451"/>
              <a:gd name="connsiteX45" fmla="*/ 396249 w 432307"/>
              <a:gd name="connsiteY45" fmla="*/ 157491 h 605451"/>
              <a:gd name="connsiteX46" fmla="*/ 390178 w 432307"/>
              <a:gd name="connsiteY46" fmla="*/ 159125 h 605451"/>
              <a:gd name="connsiteX47" fmla="*/ 379578 w 432307"/>
              <a:gd name="connsiteY47" fmla="*/ 153069 h 605451"/>
              <a:gd name="connsiteX48" fmla="*/ 384107 w 432307"/>
              <a:gd name="connsiteY48" fmla="*/ 136535 h 605451"/>
              <a:gd name="connsiteX49" fmla="*/ 216153 w 432307"/>
              <a:gd name="connsiteY49" fmla="*/ 94416 h 605451"/>
              <a:gd name="connsiteX50" fmla="*/ 372067 w 432307"/>
              <a:gd name="connsiteY50" fmla="*/ 250212 h 605451"/>
              <a:gd name="connsiteX51" fmla="*/ 335376 w 432307"/>
              <a:gd name="connsiteY51" fmla="*/ 361866 h 605451"/>
              <a:gd name="connsiteX52" fmla="*/ 301285 w 432307"/>
              <a:gd name="connsiteY52" fmla="*/ 462269 h 605451"/>
              <a:gd name="connsiteX53" fmla="*/ 286935 w 432307"/>
              <a:gd name="connsiteY53" fmla="*/ 476598 h 605451"/>
              <a:gd name="connsiteX54" fmla="*/ 284046 w 432307"/>
              <a:gd name="connsiteY54" fmla="*/ 476598 h 605451"/>
              <a:gd name="connsiteX55" fmla="*/ 148163 w 432307"/>
              <a:gd name="connsiteY55" fmla="*/ 476598 h 605451"/>
              <a:gd name="connsiteX56" fmla="*/ 145371 w 432307"/>
              <a:gd name="connsiteY56" fmla="*/ 476598 h 605451"/>
              <a:gd name="connsiteX57" fmla="*/ 131021 w 432307"/>
              <a:gd name="connsiteY57" fmla="*/ 462269 h 605451"/>
              <a:gd name="connsiteX58" fmla="*/ 97316 w 432307"/>
              <a:gd name="connsiteY58" fmla="*/ 363501 h 605451"/>
              <a:gd name="connsiteX59" fmla="*/ 60239 w 432307"/>
              <a:gd name="connsiteY59" fmla="*/ 250212 h 605451"/>
              <a:gd name="connsiteX60" fmla="*/ 216153 w 432307"/>
              <a:gd name="connsiteY60" fmla="*/ 94416 h 605451"/>
              <a:gd name="connsiteX61" fmla="*/ 216154 w 432307"/>
              <a:gd name="connsiteY61" fmla="*/ 0 h 605451"/>
              <a:gd name="connsiteX62" fmla="*/ 228256 w 432307"/>
              <a:gd name="connsiteY62" fmla="*/ 12117 h 605451"/>
              <a:gd name="connsiteX63" fmla="*/ 228256 w 432307"/>
              <a:gd name="connsiteY63" fmla="*/ 46735 h 605451"/>
              <a:gd name="connsiteX64" fmla="*/ 216154 w 432307"/>
              <a:gd name="connsiteY64" fmla="*/ 58852 h 605451"/>
              <a:gd name="connsiteX65" fmla="*/ 204052 w 432307"/>
              <a:gd name="connsiteY65" fmla="*/ 46735 h 605451"/>
              <a:gd name="connsiteX66" fmla="*/ 204052 w 432307"/>
              <a:gd name="connsiteY66" fmla="*/ 12117 h 605451"/>
              <a:gd name="connsiteX67" fmla="*/ 216154 w 432307"/>
              <a:gd name="connsiteY67" fmla="*/ 0 h 60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32307" h="605451">
                <a:moveTo>
                  <a:pt x="154403" y="499109"/>
                </a:moveTo>
                <a:lnTo>
                  <a:pt x="277904" y="499109"/>
                </a:lnTo>
                <a:cubicBezTo>
                  <a:pt x="283395" y="501513"/>
                  <a:pt x="287248" y="507089"/>
                  <a:pt x="287248" y="513435"/>
                </a:cubicBezTo>
                <a:cubicBezTo>
                  <a:pt x="287248" y="519877"/>
                  <a:pt x="283395" y="525358"/>
                  <a:pt x="277904" y="527762"/>
                </a:cubicBezTo>
                <a:cubicBezTo>
                  <a:pt x="283395" y="530262"/>
                  <a:pt x="287248" y="535742"/>
                  <a:pt x="287248" y="542184"/>
                </a:cubicBezTo>
                <a:cubicBezTo>
                  <a:pt x="287248" y="548530"/>
                  <a:pt x="283395" y="554011"/>
                  <a:pt x="277904" y="556511"/>
                </a:cubicBezTo>
                <a:cubicBezTo>
                  <a:pt x="283395" y="558914"/>
                  <a:pt x="287248" y="564395"/>
                  <a:pt x="287248" y="570837"/>
                </a:cubicBezTo>
                <a:cubicBezTo>
                  <a:pt x="287248" y="579491"/>
                  <a:pt x="280216" y="586606"/>
                  <a:pt x="271449" y="586606"/>
                </a:cubicBezTo>
                <a:lnTo>
                  <a:pt x="268078" y="586606"/>
                </a:lnTo>
                <a:cubicBezTo>
                  <a:pt x="263165" y="597663"/>
                  <a:pt x="251990" y="605451"/>
                  <a:pt x="239081" y="605451"/>
                </a:cubicBezTo>
                <a:lnTo>
                  <a:pt x="193226" y="605451"/>
                </a:lnTo>
                <a:cubicBezTo>
                  <a:pt x="180221" y="605451"/>
                  <a:pt x="169143" y="597663"/>
                  <a:pt x="164229" y="586606"/>
                </a:cubicBezTo>
                <a:lnTo>
                  <a:pt x="160761" y="586606"/>
                </a:lnTo>
                <a:cubicBezTo>
                  <a:pt x="152091" y="586606"/>
                  <a:pt x="145059" y="579491"/>
                  <a:pt x="145059" y="570837"/>
                </a:cubicBezTo>
                <a:cubicBezTo>
                  <a:pt x="145059" y="564395"/>
                  <a:pt x="148912" y="558914"/>
                  <a:pt x="154403" y="556511"/>
                </a:cubicBezTo>
                <a:cubicBezTo>
                  <a:pt x="148912" y="554011"/>
                  <a:pt x="145059" y="548530"/>
                  <a:pt x="145059" y="542184"/>
                </a:cubicBezTo>
                <a:cubicBezTo>
                  <a:pt x="145059" y="535742"/>
                  <a:pt x="148912" y="530262"/>
                  <a:pt x="154403" y="527762"/>
                </a:cubicBezTo>
                <a:cubicBezTo>
                  <a:pt x="148912" y="525358"/>
                  <a:pt x="145059" y="519877"/>
                  <a:pt x="145059" y="513435"/>
                </a:cubicBezTo>
                <a:cubicBezTo>
                  <a:pt x="145059" y="507089"/>
                  <a:pt x="148912" y="501513"/>
                  <a:pt x="154403" y="499109"/>
                </a:cubicBezTo>
                <a:close/>
                <a:moveTo>
                  <a:pt x="396249" y="337144"/>
                </a:moveTo>
                <a:lnTo>
                  <a:pt x="426219" y="354378"/>
                </a:lnTo>
                <a:cubicBezTo>
                  <a:pt x="432000" y="357748"/>
                  <a:pt x="434024" y="365258"/>
                  <a:pt x="430651" y="371035"/>
                </a:cubicBezTo>
                <a:cubicBezTo>
                  <a:pt x="428435" y="374886"/>
                  <a:pt x="424291" y="377101"/>
                  <a:pt x="420148" y="377101"/>
                </a:cubicBezTo>
                <a:cubicBezTo>
                  <a:pt x="418028" y="377101"/>
                  <a:pt x="416004" y="376620"/>
                  <a:pt x="414077" y="375464"/>
                </a:cubicBezTo>
                <a:lnTo>
                  <a:pt x="384107" y="358133"/>
                </a:lnTo>
                <a:cubicBezTo>
                  <a:pt x="378229" y="354860"/>
                  <a:pt x="376302" y="347350"/>
                  <a:pt x="379578" y="341573"/>
                </a:cubicBezTo>
                <a:cubicBezTo>
                  <a:pt x="382951" y="335796"/>
                  <a:pt x="390371" y="333774"/>
                  <a:pt x="396249" y="337144"/>
                </a:cubicBezTo>
                <a:close/>
                <a:moveTo>
                  <a:pt x="36058" y="337144"/>
                </a:moveTo>
                <a:cubicBezTo>
                  <a:pt x="41839" y="333774"/>
                  <a:pt x="49356" y="335796"/>
                  <a:pt x="52729" y="341573"/>
                </a:cubicBezTo>
                <a:cubicBezTo>
                  <a:pt x="56005" y="347350"/>
                  <a:pt x="54078" y="354860"/>
                  <a:pt x="48200" y="358133"/>
                </a:cubicBezTo>
                <a:lnTo>
                  <a:pt x="18230" y="375464"/>
                </a:lnTo>
                <a:cubicBezTo>
                  <a:pt x="16303" y="376620"/>
                  <a:pt x="14183" y="377101"/>
                  <a:pt x="12159" y="377101"/>
                </a:cubicBezTo>
                <a:cubicBezTo>
                  <a:pt x="7919" y="377101"/>
                  <a:pt x="3872" y="374886"/>
                  <a:pt x="1656" y="371035"/>
                </a:cubicBezTo>
                <a:cubicBezTo>
                  <a:pt x="-1717" y="365258"/>
                  <a:pt x="210" y="357748"/>
                  <a:pt x="6088" y="354378"/>
                </a:cubicBezTo>
                <a:close/>
                <a:moveTo>
                  <a:pt x="18230" y="119232"/>
                </a:moveTo>
                <a:lnTo>
                  <a:pt x="48200" y="136535"/>
                </a:lnTo>
                <a:cubicBezTo>
                  <a:pt x="54078" y="139804"/>
                  <a:pt x="56005" y="147301"/>
                  <a:pt x="52729" y="153069"/>
                </a:cubicBezTo>
                <a:cubicBezTo>
                  <a:pt x="50416" y="156914"/>
                  <a:pt x="46369" y="159125"/>
                  <a:pt x="42129" y="159125"/>
                </a:cubicBezTo>
                <a:cubicBezTo>
                  <a:pt x="40105" y="159125"/>
                  <a:pt x="37985" y="158644"/>
                  <a:pt x="36058" y="157491"/>
                </a:cubicBezTo>
                <a:lnTo>
                  <a:pt x="6088" y="140188"/>
                </a:lnTo>
                <a:cubicBezTo>
                  <a:pt x="210" y="136920"/>
                  <a:pt x="-1717" y="129422"/>
                  <a:pt x="1656" y="123654"/>
                </a:cubicBezTo>
                <a:cubicBezTo>
                  <a:pt x="4932" y="117887"/>
                  <a:pt x="12448" y="115868"/>
                  <a:pt x="18230" y="119232"/>
                </a:cubicBezTo>
                <a:close/>
                <a:moveTo>
                  <a:pt x="414077" y="119232"/>
                </a:moveTo>
                <a:cubicBezTo>
                  <a:pt x="419859" y="115868"/>
                  <a:pt x="427279" y="117887"/>
                  <a:pt x="430651" y="123654"/>
                </a:cubicBezTo>
                <a:cubicBezTo>
                  <a:pt x="434024" y="129422"/>
                  <a:pt x="432097" y="136920"/>
                  <a:pt x="426219" y="140188"/>
                </a:cubicBezTo>
                <a:lnTo>
                  <a:pt x="396249" y="157491"/>
                </a:lnTo>
                <a:cubicBezTo>
                  <a:pt x="394322" y="158644"/>
                  <a:pt x="392202" y="159125"/>
                  <a:pt x="390178" y="159125"/>
                </a:cubicBezTo>
                <a:cubicBezTo>
                  <a:pt x="385938" y="159125"/>
                  <a:pt x="381891" y="156914"/>
                  <a:pt x="379578" y="153069"/>
                </a:cubicBezTo>
                <a:cubicBezTo>
                  <a:pt x="376302" y="147301"/>
                  <a:pt x="378229" y="139804"/>
                  <a:pt x="384107" y="136535"/>
                </a:cubicBezTo>
                <a:close/>
                <a:moveTo>
                  <a:pt x="216153" y="94416"/>
                </a:moveTo>
                <a:cubicBezTo>
                  <a:pt x="302151" y="94416"/>
                  <a:pt x="372067" y="164332"/>
                  <a:pt x="372067" y="250212"/>
                </a:cubicBezTo>
                <a:cubicBezTo>
                  <a:pt x="372067" y="288777"/>
                  <a:pt x="353384" y="325899"/>
                  <a:pt x="335376" y="361866"/>
                </a:cubicBezTo>
                <a:cubicBezTo>
                  <a:pt x="317849" y="396680"/>
                  <a:pt x="301285" y="429667"/>
                  <a:pt x="301285" y="462269"/>
                </a:cubicBezTo>
                <a:cubicBezTo>
                  <a:pt x="301285" y="470155"/>
                  <a:pt x="294832" y="476598"/>
                  <a:pt x="286935" y="476598"/>
                </a:cubicBezTo>
                <a:lnTo>
                  <a:pt x="284046" y="476598"/>
                </a:lnTo>
                <a:lnTo>
                  <a:pt x="148163" y="476598"/>
                </a:lnTo>
                <a:lnTo>
                  <a:pt x="145371" y="476598"/>
                </a:lnTo>
                <a:cubicBezTo>
                  <a:pt x="137377" y="476598"/>
                  <a:pt x="131021" y="470155"/>
                  <a:pt x="131021" y="462269"/>
                </a:cubicBezTo>
                <a:cubicBezTo>
                  <a:pt x="131021" y="431013"/>
                  <a:pt x="114650" y="398219"/>
                  <a:pt x="97316" y="363501"/>
                </a:cubicBezTo>
                <a:cubicBezTo>
                  <a:pt x="79018" y="326860"/>
                  <a:pt x="60239" y="289065"/>
                  <a:pt x="60239" y="250212"/>
                </a:cubicBezTo>
                <a:cubicBezTo>
                  <a:pt x="60239" y="164332"/>
                  <a:pt x="130155" y="94416"/>
                  <a:pt x="216153" y="94416"/>
                </a:cubicBezTo>
                <a:close/>
                <a:moveTo>
                  <a:pt x="216154" y="0"/>
                </a:moveTo>
                <a:cubicBezTo>
                  <a:pt x="222877" y="0"/>
                  <a:pt x="228256" y="5385"/>
                  <a:pt x="228256" y="12117"/>
                </a:cubicBezTo>
                <a:lnTo>
                  <a:pt x="228256" y="46735"/>
                </a:lnTo>
                <a:cubicBezTo>
                  <a:pt x="228256" y="53371"/>
                  <a:pt x="222877" y="58852"/>
                  <a:pt x="216154" y="58852"/>
                </a:cubicBezTo>
                <a:cubicBezTo>
                  <a:pt x="209431" y="58852"/>
                  <a:pt x="204052" y="53371"/>
                  <a:pt x="204052" y="46735"/>
                </a:cubicBezTo>
                <a:lnTo>
                  <a:pt x="204052" y="12117"/>
                </a:lnTo>
                <a:cubicBezTo>
                  <a:pt x="204052" y="5385"/>
                  <a:pt x="209431" y="0"/>
                  <a:pt x="216154" y="0"/>
                </a:cubicBezTo>
                <a:close/>
              </a:path>
            </a:pathLst>
          </a:custGeom>
          <a:solidFill>
            <a:srgbClr val="406FE9"/>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business-bars-graphic_70650"/>
          <p:cNvSpPr>
            <a:spLocks noChangeAspect="1"/>
          </p:cNvSpPr>
          <p:nvPr/>
        </p:nvSpPr>
        <p:spPr bwMode="auto">
          <a:xfrm>
            <a:off x="6382818" y="1423034"/>
            <a:ext cx="309575" cy="284466"/>
          </a:xfrm>
          <a:custGeom>
            <a:avLst/>
            <a:gdLst>
              <a:gd name="connsiteX0" fmla="*/ 366665 w 604675"/>
              <a:gd name="connsiteY0" fmla="*/ 388199 h 555632"/>
              <a:gd name="connsiteX1" fmla="*/ 366665 w 604675"/>
              <a:gd name="connsiteY1" fmla="*/ 481413 h 555632"/>
              <a:gd name="connsiteX2" fmla="*/ 426977 w 604675"/>
              <a:gd name="connsiteY2" fmla="*/ 481413 h 555632"/>
              <a:gd name="connsiteX3" fmla="*/ 426977 w 604675"/>
              <a:gd name="connsiteY3" fmla="*/ 388199 h 555632"/>
              <a:gd name="connsiteX4" fmla="*/ 189710 w 604675"/>
              <a:gd name="connsiteY4" fmla="*/ 388199 h 555632"/>
              <a:gd name="connsiteX5" fmla="*/ 189710 w 604675"/>
              <a:gd name="connsiteY5" fmla="*/ 481413 h 555632"/>
              <a:gd name="connsiteX6" fmla="*/ 250022 w 604675"/>
              <a:gd name="connsiteY6" fmla="*/ 481413 h 555632"/>
              <a:gd name="connsiteX7" fmla="*/ 250022 w 604675"/>
              <a:gd name="connsiteY7" fmla="*/ 388199 h 555632"/>
              <a:gd name="connsiteX8" fmla="*/ 366665 w 604675"/>
              <a:gd name="connsiteY8" fmla="*/ 291853 h 555632"/>
              <a:gd name="connsiteX9" fmla="*/ 366665 w 604675"/>
              <a:gd name="connsiteY9" fmla="*/ 385067 h 555632"/>
              <a:gd name="connsiteX10" fmla="*/ 426977 w 604675"/>
              <a:gd name="connsiteY10" fmla="*/ 385067 h 555632"/>
              <a:gd name="connsiteX11" fmla="*/ 426977 w 604675"/>
              <a:gd name="connsiteY11" fmla="*/ 291853 h 555632"/>
              <a:gd name="connsiteX12" fmla="*/ 189710 w 604675"/>
              <a:gd name="connsiteY12" fmla="*/ 291853 h 555632"/>
              <a:gd name="connsiteX13" fmla="*/ 189710 w 604675"/>
              <a:gd name="connsiteY13" fmla="*/ 385067 h 555632"/>
              <a:gd name="connsiteX14" fmla="*/ 250022 w 604675"/>
              <a:gd name="connsiteY14" fmla="*/ 385067 h 555632"/>
              <a:gd name="connsiteX15" fmla="*/ 250022 w 604675"/>
              <a:gd name="connsiteY15" fmla="*/ 291853 h 555632"/>
              <a:gd name="connsiteX16" fmla="*/ 257380 w 604675"/>
              <a:gd name="connsiteY16" fmla="*/ 53277 h 555632"/>
              <a:gd name="connsiteX17" fmla="*/ 359428 w 604675"/>
              <a:gd name="connsiteY17" fmla="*/ 53277 h 555632"/>
              <a:gd name="connsiteX18" fmla="*/ 366665 w 604675"/>
              <a:gd name="connsiteY18" fmla="*/ 60503 h 555632"/>
              <a:gd name="connsiteX19" fmla="*/ 366665 w 604675"/>
              <a:gd name="connsiteY19" fmla="*/ 96030 h 555632"/>
              <a:gd name="connsiteX20" fmla="*/ 557612 w 604675"/>
              <a:gd name="connsiteY20" fmla="*/ 96030 h 555632"/>
              <a:gd name="connsiteX21" fmla="*/ 559301 w 604675"/>
              <a:gd name="connsiteY21" fmla="*/ 97596 h 555632"/>
              <a:gd name="connsiteX22" fmla="*/ 557612 w 604675"/>
              <a:gd name="connsiteY22" fmla="*/ 99162 h 555632"/>
              <a:gd name="connsiteX23" fmla="*/ 366665 w 604675"/>
              <a:gd name="connsiteY23" fmla="*/ 99162 h 555632"/>
              <a:gd name="connsiteX24" fmla="*/ 366665 w 604675"/>
              <a:gd name="connsiteY24" fmla="*/ 192376 h 555632"/>
              <a:gd name="connsiteX25" fmla="*/ 557612 w 604675"/>
              <a:gd name="connsiteY25" fmla="*/ 192376 h 555632"/>
              <a:gd name="connsiteX26" fmla="*/ 559301 w 604675"/>
              <a:gd name="connsiteY26" fmla="*/ 193942 h 555632"/>
              <a:gd name="connsiteX27" fmla="*/ 557612 w 604675"/>
              <a:gd name="connsiteY27" fmla="*/ 195507 h 555632"/>
              <a:gd name="connsiteX28" fmla="*/ 366665 w 604675"/>
              <a:gd name="connsiteY28" fmla="*/ 195507 h 555632"/>
              <a:gd name="connsiteX29" fmla="*/ 366665 w 604675"/>
              <a:gd name="connsiteY29" fmla="*/ 288722 h 555632"/>
              <a:gd name="connsiteX30" fmla="*/ 426977 w 604675"/>
              <a:gd name="connsiteY30" fmla="*/ 288722 h 555632"/>
              <a:gd name="connsiteX31" fmla="*/ 426977 w 604675"/>
              <a:gd name="connsiteY31" fmla="*/ 237177 h 555632"/>
              <a:gd name="connsiteX32" fmla="*/ 434214 w 604675"/>
              <a:gd name="connsiteY32" fmla="*/ 229830 h 555632"/>
              <a:gd name="connsiteX33" fmla="*/ 536262 w 604675"/>
              <a:gd name="connsiteY33" fmla="*/ 229830 h 555632"/>
              <a:gd name="connsiteX34" fmla="*/ 543620 w 604675"/>
              <a:gd name="connsiteY34" fmla="*/ 237177 h 555632"/>
              <a:gd name="connsiteX35" fmla="*/ 543620 w 604675"/>
              <a:gd name="connsiteY35" fmla="*/ 288722 h 555632"/>
              <a:gd name="connsiteX36" fmla="*/ 557612 w 604675"/>
              <a:gd name="connsiteY36" fmla="*/ 288722 h 555632"/>
              <a:gd name="connsiteX37" fmla="*/ 559301 w 604675"/>
              <a:gd name="connsiteY37" fmla="*/ 290287 h 555632"/>
              <a:gd name="connsiteX38" fmla="*/ 557612 w 604675"/>
              <a:gd name="connsiteY38" fmla="*/ 291853 h 555632"/>
              <a:gd name="connsiteX39" fmla="*/ 543620 w 604675"/>
              <a:gd name="connsiteY39" fmla="*/ 291853 h 555632"/>
              <a:gd name="connsiteX40" fmla="*/ 543620 w 604675"/>
              <a:gd name="connsiteY40" fmla="*/ 385067 h 555632"/>
              <a:gd name="connsiteX41" fmla="*/ 557612 w 604675"/>
              <a:gd name="connsiteY41" fmla="*/ 385067 h 555632"/>
              <a:gd name="connsiteX42" fmla="*/ 559301 w 604675"/>
              <a:gd name="connsiteY42" fmla="*/ 386633 h 555632"/>
              <a:gd name="connsiteX43" fmla="*/ 557612 w 604675"/>
              <a:gd name="connsiteY43" fmla="*/ 388199 h 555632"/>
              <a:gd name="connsiteX44" fmla="*/ 543620 w 604675"/>
              <a:gd name="connsiteY44" fmla="*/ 388199 h 555632"/>
              <a:gd name="connsiteX45" fmla="*/ 543620 w 604675"/>
              <a:gd name="connsiteY45" fmla="*/ 481413 h 555632"/>
              <a:gd name="connsiteX46" fmla="*/ 557612 w 604675"/>
              <a:gd name="connsiteY46" fmla="*/ 481413 h 555632"/>
              <a:gd name="connsiteX47" fmla="*/ 559301 w 604675"/>
              <a:gd name="connsiteY47" fmla="*/ 482979 h 555632"/>
              <a:gd name="connsiteX48" fmla="*/ 557612 w 604675"/>
              <a:gd name="connsiteY48" fmla="*/ 484544 h 555632"/>
              <a:gd name="connsiteX49" fmla="*/ 543620 w 604675"/>
              <a:gd name="connsiteY49" fmla="*/ 484544 h 555632"/>
              <a:gd name="connsiteX50" fmla="*/ 536262 w 604675"/>
              <a:gd name="connsiteY50" fmla="*/ 491770 h 555632"/>
              <a:gd name="connsiteX51" fmla="*/ 434214 w 604675"/>
              <a:gd name="connsiteY51" fmla="*/ 491770 h 555632"/>
              <a:gd name="connsiteX52" fmla="*/ 426977 w 604675"/>
              <a:gd name="connsiteY52" fmla="*/ 484544 h 555632"/>
              <a:gd name="connsiteX53" fmla="*/ 366665 w 604675"/>
              <a:gd name="connsiteY53" fmla="*/ 484544 h 555632"/>
              <a:gd name="connsiteX54" fmla="*/ 359428 w 604675"/>
              <a:gd name="connsiteY54" fmla="*/ 491770 h 555632"/>
              <a:gd name="connsiteX55" fmla="*/ 257380 w 604675"/>
              <a:gd name="connsiteY55" fmla="*/ 491770 h 555632"/>
              <a:gd name="connsiteX56" fmla="*/ 250022 w 604675"/>
              <a:gd name="connsiteY56" fmla="*/ 484544 h 555632"/>
              <a:gd name="connsiteX57" fmla="*/ 189710 w 604675"/>
              <a:gd name="connsiteY57" fmla="*/ 484544 h 555632"/>
              <a:gd name="connsiteX58" fmla="*/ 182473 w 604675"/>
              <a:gd name="connsiteY58" fmla="*/ 491770 h 555632"/>
              <a:gd name="connsiteX59" fmla="*/ 80425 w 604675"/>
              <a:gd name="connsiteY59" fmla="*/ 491770 h 555632"/>
              <a:gd name="connsiteX60" fmla="*/ 73187 w 604675"/>
              <a:gd name="connsiteY60" fmla="*/ 484544 h 555632"/>
              <a:gd name="connsiteX61" fmla="*/ 47012 w 604675"/>
              <a:gd name="connsiteY61" fmla="*/ 484544 h 555632"/>
              <a:gd name="connsiteX62" fmla="*/ 45444 w 604675"/>
              <a:gd name="connsiteY62" fmla="*/ 482979 h 555632"/>
              <a:gd name="connsiteX63" fmla="*/ 47012 w 604675"/>
              <a:gd name="connsiteY63" fmla="*/ 481413 h 555632"/>
              <a:gd name="connsiteX64" fmla="*/ 73187 w 604675"/>
              <a:gd name="connsiteY64" fmla="*/ 481413 h 555632"/>
              <a:gd name="connsiteX65" fmla="*/ 73187 w 604675"/>
              <a:gd name="connsiteY65" fmla="*/ 388199 h 555632"/>
              <a:gd name="connsiteX66" fmla="*/ 47012 w 604675"/>
              <a:gd name="connsiteY66" fmla="*/ 388199 h 555632"/>
              <a:gd name="connsiteX67" fmla="*/ 45444 w 604675"/>
              <a:gd name="connsiteY67" fmla="*/ 386633 h 555632"/>
              <a:gd name="connsiteX68" fmla="*/ 47012 w 604675"/>
              <a:gd name="connsiteY68" fmla="*/ 385067 h 555632"/>
              <a:gd name="connsiteX69" fmla="*/ 73187 w 604675"/>
              <a:gd name="connsiteY69" fmla="*/ 385067 h 555632"/>
              <a:gd name="connsiteX70" fmla="*/ 73187 w 604675"/>
              <a:gd name="connsiteY70" fmla="*/ 291853 h 555632"/>
              <a:gd name="connsiteX71" fmla="*/ 47012 w 604675"/>
              <a:gd name="connsiteY71" fmla="*/ 291853 h 555632"/>
              <a:gd name="connsiteX72" fmla="*/ 45444 w 604675"/>
              <a:gd name="connsiteY72" fmla="*/ 290287 h 555632"/>
              <a:gd name="connsiteX73" fmla="*/ 47012 w 604675"/>
              <a:gd name="connsiteY73" fmla="*/ 288722 h 555632"/>
              <a:gd name="connsiteX74" fmla="*/ 73187 w 604675"/>
              <a:gd name="connsiteY74" fmla="*/ 288722 h 555632"/>
              <a:gd name="connsiteX75" fmla="*/ 73187 w 604675"/>
              <a:gd name="connsiteY75" fmla="*/ 237177 h 555632"/>
              <a:gd name="connsiteX76" fmla="*/ 80425 w 604675"/>
              <a:gd name="connsiteY76" fmla="*/ 229830 h 555632"/>
              <a:gd name="connsiteX77" fmla="*/ 182473 w 604675"/>
              <a:gd name="connsiteY77" fmla="*/ 229830 h 555632"/>
              <a:gd name="connsiteX78" fmla="*/ 189710 w 604675"/>
              <a:gd name="connsiteY78" fmla="*/ 237177 h 555632"/>
              <a:gd name="connsiteX79" fmla="*/ 189710 w 604675"/>
              <a:gd name="connsiteY79" fmla="*/ 288722 h 555632"/>
              <a:gd name="connsiteX80" fmla="*/ 250022 w 604675"/>
              <a:gd name="connsiteY80" fmla="*/ 288722 h 555632"/>
              <a:gd name="connsiteX81" fmla="*/ 250022 w 604675"/>
              <a:gd name="connsiteY81" fmla="*/ 195507 h 555632"/>
              <a:gd name="connsiteX82" fmla="*/ 47012 w 604675"/>
              <a:gd name="connsiteY82" fmla="*/ 195507 h 555632"/>
              <a:gd name="connsiteX83" fmla="*/ 45444 w 604675"/>
              <a:gd name="connsiteY83" fmla="*/ 193942 h 555632"/>
              <a:gd name="connsiteX84" fmla="*/ 47012 w 604675"/>
              <a:gd name="connsiteY84" fmla="*/ 192376 h 555632"/>
              <a:gd name="connsiteX85" fmla="*/ 250022 w 604675"/>
              <a:gd name="connsiteY85" fmla="*/ 192376 h 555632"/>
              <a:gd name="connsiteX86" fmla="*/ 250022 w 604675"/>
              <a:gd name="connsiteY86" fmla="*/ 99162 h 555632"/>
              <a:gd name="connsiteX87" fmla="*/ 47012 w 604675"/>
              <a:gd name="connsiteY87" fmla="*/ 99162 h 555632"/>
              <a:gd name="connsiteX88" fmla="*/ 45444 w 604675"/>
              <a:gd name="connsiteY88" fmla="*/ 97596 h 555632"/>
              <a:gd name="connsiteX89" fmla="*/ 47012 w 604675"/>
              <a:gd name="connsiteY89" fmla="*/ 96030 h 555632"/>
              <a:gd name="connsiteX90" fmla="*/ 250022 w 604675"/>
              <a:gd name="connsiteY90" fmla="*/ 96030 h 555632"/>
              <a:gd name="connsiteX91" fmla="*/ 250022 w 604675"/>
              <a:gd name="connsiteY91" fmla="*/ 60503 h 555632"/>
              <a:gd name="connsiteX92" fmla="*/ 257380 w 604675"/>
              <a:gd name="connsiteY92" fmla="*/ 53277 h 555632"/>
              <a:gd name="connsiteX93" fmla="*/ 16043 w 604675"/>
              <a:gd name="connsiteY93" fmla="*/ 0 h 555632"/>
              <a:gd name="connsiteX94" fmla="*/ 32206 w 604675"/>
              <a:gd name="connsiteY94" fmla="*/ 16020 h 555632"/>
              <a:gd name="connsiteX95" fmla="*/ 32206 w 604675"/>
              <a:gd name="connsiteY95" fmla="*/ 523593 h 555632"/>
              <a:gd name="connsiteX96" fmla="*/ 588632 w 604675"/>
              <a:gd name="connsiteY96" fmla="*/ 523593 h 555632"/>
              <a:gd name="connsiteX97" fmla="*/ 604675 w 604675"/>
              <a:gd name="connsiteY97" fmla="*/ 539612 h 555632"/>
              <a:gd name="connsiteX98" fmla="*/ 588632 w 604675"/>
              <a:gd name="connsiteY98" fmla="*/ 555632 h 555632"/>
              <a:gd name="connsiteX99" fmla="*/ 16043 w 604675"/>
              <a:gd name="connsiteY99" fmla="*/ 555632 h 555632"/>
              <a:gd name="connsiteX100" fmla="*/ 0 w 604675"/>
              <a:gd name="connsiteY100" fmla="*/ 539612 h 555632"/>
              <a:gd name="connsiteX101" fmla="*/ 0 w 604675"/>
              <a:gd name="connsiteY101" fmla="*/ 16020 h 555632"/>
              <a:gd name="connsiteX102" fmla="*/ 16043 w 604675"/>
              <a:gd name="connsiteY102" fmla="*/ 0 h 555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4675" h="555632">
                <a:moveTo>
                  <a:pt x="366665" y="388199"/>
                </a:moveTo>
                <a:lnTo>
                  <a:pt x="366665" y="481413"/>
                </a:lnTo>
                <a:lnTo>
                  <a:pt x="426977" y="481413"/>
                </a:lnTo>
                <a:lnTo>
                  <a:pt x="426977" y="388199"/>
                </a:lnTo>
                <a:close/>
                <a:moveTo>
                  <a:pt x="189710" y="388199"/>
                </a:moveTo>
                <a:lnTo>
                  <a:pt x="189710" y="481413"/>
                </a:lnTo>
                <a:lnTo>
                  <a:pt x="250022" y="481413"/>
                </a:lnTo>
                <a:lnTo>
                  <a:pt x="250022" y="388199"/>
                </a:lnTo>
                <a:close/>
                <a:moveTo>
                  <a:pt x="366665" y="291853"/>
                </a:moveTo>
                <a:lnTo>
                  <a:pt x="366665" y="385067"/>
                </a:lnTo>
                <a:lnTo>
                  <a:pt x="426977" y="385067"/>
                </a:lnTo>
                <a:lnTo>
                  <a:pt x="426977" y="291853"/>
                </a:lnTo>
                <a:close/>
                <a:moveTo>
                  <a:pt x="189710" y="291853"/>
                </a:moveTo>
                <a:lnTo>
                  <a:pt x="189710" y="385067"/>
                </a:lnTo>
                <a:lnTo>
                  <a:pt x="250022" y="385067"/>
                </a:lnTo>
                <a:lnTo>
                  <a:pt x="250022" y="291853"/>
                </a:lnTo>
                <a:close/>
                <a:moveTo>
                  <a:pt x="257380" y="53277"/>
                </a:moveTo>
                <a:lnTo>
                  <a:pt x="359428" y="53277"/>
                </a:lnTo>
                <a:cubicBezTo>
                  <a:pt x="363408" y="53277"/>
                  <a:pt x="366665" y="56529"/>
                  <a:pt x="366665" y="60503"/>
                </a:cubicBezTo>
                <a:lnTo>
                  <a:pt x="366665" y="96030"/>
                </a:lnTo>
                <a:lnTo>
                  <a:pt x="557612" y="96030"/>
                </a:lnTo>
                <a:cubicBezTo>
                  <a:pt x="558577" y="96030"/>
                  <a:pt x="559301" y="96753"/>
                  <a:pt x="559301" y="97596"/>
                </a:cubicBezTo>
                <a:cubicBezTo>
                  <a:pt x="559301" y="98439"/>
                  <a:pt x="558577" y="99162"/>
                  <a:pt x="557612" y="99162"/>
                </a:cubicBezTo>
                <a:lnTo>
                  <a:pt x="366665" y="99162"/>
                </a:lnTo>
                <a:lnTo>
                  <a:pt x="366665" y="192376"/>
                </a:lnTo>
                <a:lnTo>
                  <a:pt x="557612" y="192376"/>
                </a:lnTo>
                <a:cubicBezTo>
                  <a:pt x="558577" y="192376"/>
                  <a:pt x="559301" y="193099"/>
                  <a:pt x="559301" y="193942"/>
                </a:cubicBezTo>
                <a:cubicBezTo>
                  <a:pt x="559301" y="194785"/>
                  <a:pt x="558577" y="195507"/>
                  <a:pt x="557612" y="195507"/>
                </a:cubicBezTo>
                <a:lnTo>
                  <a:pt x="366665" y="195507"/>
                </a:lnTo>
                <a:lnTo>
                  <a:pt x="366665" y="288722"/>
                </a:lnTo>
                <a:lnTo>
                  <a:pt x="426977" y="288722"/>
                </a:lnTo>
                <a:lnTo>
                  <a:pt x="426977" y="237177"/>
                </a:lnTo>
                <a:cubicBezTo>
                  <a:pt x="426977" y="233082"/>
                  <a:pt x="430234" y="229830"/>
                  <a:pt x="434214" y="229830"/>
                </a:cubicBezTo>
                <a:lnTo>
                  <a:pt x="536262" y="229830"/>
                </a:lnTo>
                <a:cubicBezTo>
                  <a:pt x="540363" y="229830"/>
                  <a:pt x="543620" y="233082"/>
                  <a:pt x="543620" y="237177"/>
                </a:cubicBezTo>
                <a:lnTo>
                  <a:pt x="543620" y="288722"/>
                </a:lnTo>
                <a:lnTo>
                  <a:pt x="557612" y="288722"/>
                </a:lnTo>
                <a:cubicBezTo>
                  <a:pt x="558577" y="288722"/>
                  <a:pt x="559301" y="289444"/>
                  <a:pt x="559301" y="290287"/>
                </a:cubicBezTo>
                <a:cubicBezTo>
                  <a:pt x="559301" y="291130"/>
                  <a:pt x="558577" y="291853"/>
                  <a:pt x="557612" y="291853"/>
                </a:cubicBezTo>
                <a:lnTo>
                  <a:pt x="543620" y="291853"/>
                </a:lnTo>
                <a:lnTo>
                  <a:pt x="543620" y="385067"/>
                </a:lnTo>
                <a:lnTo>
                  <a:pt x="557612" y="385067"/>
                </a:lnTo>
                <a:cubicBezTo>
                  <a:pt x="558577" y="385067"/>
                  <a:pt x="559301" y="385790"/>
                  <a:pt x="559301" y="386633"/>
                </a:cubicBezTo>
                <a:cubicBezTo>
                  <a:pt x="559301" y="387476"/>
                  <a:pt x="558577" y="388199"/>
                  <a:pt x="557612" y="388199"/>
                </a:cubicBezTo>
                <a:lnTo>
                  <a:pt x="543620" y="388199"/>
                </a:lnTo>
                <a:lnTo>
                  <a:pt x="543620" y="481413"/>
                </a:lnTo>
                <a:lnTo>
                  <a:pt x="557612" y="481413"/>
                </a:lnTo>
                <a:cubicBezTo>
                  <a:pt x="558577" y="481413"/>
                  <a:pt x="559301" y="482136"/>
                  <a:pt x="559301" y="482979"/>
                </a:cubicBezTo>
                <a:cubicBezTo>
                  <a:pt x="559301" y="483822"/>
                  <a:pt x="558577" y="484544"/>
                  <a:pt x="557612" y="484544"/>
                </a:cubicBezTo>
                <a:lnTo>
                  <a:pt x="543620" y="484544"/>
                </a:lnTo>
                <a:cubicBezTo>
                  <a:pt x="543499" y="488518"/>
                  <a:pt x="540243" y="491770"/>
                  <a:pt x="536262" y="491770"/>
                </a:cubicBezTo>
                <a:lnTo>
                  <a:pt x="434214" y="491770"/>
                </a:lnTo>
                <a:cubicBezTo>
                  <a:pt x="430234" y="491770"/>
                  <a:pt x="426977" y="488518"/>
                  <a:pt x="426977" y="484544"/>
                </a:cubicBezTo>
                <a:lnTo>
                  <a:pt x="366665" y="484544"/>
                </a:lnTo>
                <a:cubicBezTo>
                  <a:pt x="366665" y="488518"/>
                  <a:pt x="363408" y="491770"/>
                  <a:pt x="359428" y="491770"/>
                </a:cubicBezTo>
                <a:lnTo>
                  <a:pt x="257380" y="491770"/>
                </a:lnTo>
                <a:cubicBezTo>
                  <a:pt x="253399" y="491770"/>
                  <a:pt x="250142" y="488518"/>
                  <a:pt x="250022" y="484544"/>
                </a:cubicBezTo>
                <a:lnTo>
                  <a:pt x="189710" y="484544"/>
                </a:lnTo>
                <a:cubicBezTo>
                  <a:pt x="189710" y="488518"/>
                  <a:pt x="186453" y="491770"/>
                  <a:pt x="182473" y="491770"/>
                </a:cubicBezTo>
                <a:lnTo>
                  <a:pt x="80425" y="491770"/>
                </a:lnTo>
                <a:cubicBezTo>
                  <a:pt x="76444" y="491770"/>
                  <a:pt x="73187" y="488518"/>
                  <a:pt x="73187" y="484544"/>
                </a:cubicBezTo>
                <a:lnTo>
                  <a:pt x="47012" y="484544"/>
                </a:lnTo>
                <a:cubicBezTo>
                  <a:pt x="46168" y="484544"/>
                  <a:pt x="45444" y="483822"/>
                  <a:pt x="45444" y="482979"/>
                </a:cubicBezTo>
                <a:cubicBezTo>
                  <a:pt x="45444" y="482136"/>
                  <a:pt x="46168" y="481413"/>
                  <a:pt x="47012" y="481413"/>
                </a:cubicBezTo>
                <a:lnTo>
                  <a:pt x="73187" y="481413"/>
                </a:lnTo>
                <a:lnTo>
                  <a:pt x="73187" y="388199"/>
                </a:lnTo>
                <a:lnTo>
                  <a:pt x="47012" y="388199"/>
                </a:lnTo>
                <a:cubicBezTo>
                  <a:pt x="46168" y="388199"/>
                  <a:pt x="45444" y="387476"/>
                  <a:pt x="45444" y="386633"/>
                </a:cubicBezTo>
                <a:cubicBezTo>
                  <a:pt x="45444" y="385790"/>
                  <a:pt x="46168" y="385067"/>
                  <a:pt x="47012" y="385067"/>
                </a:cubicBezTo>
                <a:lnTo>
                  <a:pt x="73187" y="385067"/>
                </a:lnTo>
                <a:lnTo>
                  <a:pt x="73187" y="291853"/>
                </a:lnTo>
                <a:lnTo>
                  <a:pt x="47012" y="291853"/>
                </a:lnTo>
                <a:cubicBezTo>
                  <a:pt x="46168" y="291853"/>
                  <a:pt x="45444" y="291130"/>
                  <a:pt x="45444" y="290287"/>
                </a:cubicBezTo>
                <a:cubicBezTo>
                  <a:pt x="45444" y="289444"/>
                  <a:pt x="46168" y="288722"/>
                  <a:pt x="47012" y="288722"/>
                </a:cubicBezTo>
                <a:lnTo>
                  <a:pt x="73187" y="288722"/>
                </a:lnTo>
                <a:lnTo>
                  <a:pt x="73187" y="237177"/>
                </a:lnTo>
                <a:cubicBezTo>
                  <a:pt x="73187" y="233082"/>
                  <a:pt x="76444" y="229830"/>
                  <a:pt x="80425" y="229830"/>
                </a:cubicBezTo>
                <a:lnTo>
                  <a:pt x="182473" y="229830"/>
                </a:lnTo>
                <a:cubicBezTo>
                  <a:pt x="186453" y="229830"/>
                  <a:pt x="189710" y="233082"/>
                  <a:pt x="189710" y="237177"/>
                </a:cubicBezTo>
                <a:lnTo>
                  <a:pt x="189710" y="288722"/>
                </a:lnTo>
                <a:lnTo>
                  <a:pt x="250022" y="288722"/>
                </a:lnTo>
                <a:lnTo>
                  <a:pt x="250022" y="195507"/>
                </a:lnTo>
                <a:lnTo>
                  <a:pt x="47012" y="195507"/>
                </a:lnTo>
                <a:cubicBezTo>
                  <a:pt x="46168" y="195507"/>
                  <a:pt x="45444" y="194785"/>
                  <a:pt x="45444" y="193942"/>
                </a:cubicBezTo>
                <a:cubicBezTo>
                  <a:pt x="45444" y="193099"/>
                  <a:pt x="46168" y="192376"/>
                  <a:pt x="47012" y="192376"/>
                </a:cubicBezTo>
                <a:lnTo>
                  <a:pt x="250022" y="192376"/>
                </a:lnTo>
                <a:lnTo>
                  <a:pt x="250022" y="99162"/>
                </a:lnTo>
                <a:lnTo>
                  <a:pt x="47012" y="99162"/>
                </a:lnTo>
                <a:cubicBezTo>
                  <a:pt x="46168" y="99162"/>
                  <a:pt x="45444" y="98439"/>
                  <a:pt x="45444" y="97596"/>
                </a:cubicBezTo>
                <a:cubicBezTo>
                  <a:pt x="45444" y="96753"/>
                  <a:pt x="46168" y="96030"/>
                  <a:pt x="47012" y="96030"/>
                </a:cubicBezTo>
                <a:lnTo>
                  <a:pt x="250022" y="96030"/>
                </a:lnTo>
                <a:lnTo>
                  <a:pt x="250022" y="60503"/>
                </a:lnTo>
                <a:cubicBezTo>
                  <a:pt x="250022" y="56529"/>
                  <a:pt x="253279" y="53277"/>
                  <a:pt x="257380" y="53277"/>
                </a:cubicBezTo>
                <a:close/>
                <a:moveTo>
                  <a:pt x="16043" y="0"/>
                </a:moveTo>
                <a:cubicBezTo>
                  <a:pt x="24969" y="0"/>
                  <a:pt x="32206" y="7227"/>
                  <a:pt x="32206" y="16020"/>
                </a:cubicBezTo>
                <a:lnTo>
                  <a:pt x="32206" y="523593"/>
                </a:lnTo>
                <a:lnTo>
                  <a:pt x="588632" y="523593"/>
                </a:lnTo>
                <a:cubicBezTo>
                  <a:pt x="597558" y="523593"/>
                  <a:pt x="604675" y="530699"/>
                  <a:pt x="604675" y="539612"/>
                </a:cubicBezTo>
                <a:cubicBezTo>
                  <a:pt x="604675" y="548526"/>
                  <a:pt x="597558" y="555632"/>
                  <a:pt x="588632" y="555632"/>
                </a:cubicBezTo>
                <a:lnTo>
                  <a:pt x="16043" y="555632"/>
                </a:lnTo>
                <a:cubicBezTo>
                  <a:pt x="7237" y="555632"/>
                  <a:pt x="0" y="548526"/>
                  <a:pt x="0" y="539612"/>
                </a:cubicBezTo>
                <a:lnTo>
                  <a:pt x="0" y="16020"/>
                </a:lnTo>
                <a:cubicBezTo>
                  <a:pt x="0" y="7227"/>
                  <a:pt x="7237" y="0"/>
                  <a:pt x="16043" y="0"/>
                </a:cubicBezTo>
                <a:close/>
              </a:path>
            </a:pathLst>
          </a:custGeom>
          <a:solidFill>
            <a:schemeClr val="bg1"/>
          </a:solidFill>
          <a:ln>
            <a:noFill/>
          </a:ln>
        </p:spPr>
      </p:sp>
      <p:sp>
        <p:nvSpPr>
          <p:cNvPr id="39" name="虚尾箭头 38"/>
          <p:cNvSpPr/>
          <p:nvPr/>
        </p:nvSpPr>
        <p:spPr>
          <a:xfrm>
            <a:off x="2936240" y="2758440"/>
            <a:ext cx="329565" cy="109220"/>
          </a:xfrm>
          <a:prstGeom prst="stripedRightArrow">
            <a:avLst/>
          </a:prstGeom>
          <a:solidFill>
            <a:srgbClr val="DEF5FA">
              <a:lumMod val="50000"/>
            </a:srgbClr>
          </a:solidFill>
        </p:spPr>
        <p:style>
          <a:lnRef idx="2">
            <a:sysClr val="window" lastClr="FFFFFF"/>
          </a:lnRef>
          <a:fillRef idx="1">
            <a:srgbClr val="2DA2BF"/>
          </a:fillRef>
          <a:effectRef idx="1">
            <a:srgbClr val="2DA2BF"/>
          </a:effectRef>
          <a:fontRef idx="minor">
            <a:sysClr val="window" lastClr="FFFFFF"/>
          </a:fontRef>
        </p:style>
        <p:txBody>
          <a:bodyPr rtlCol="0" anchor="ctr"/>
          <a:p>
            <a:pPr algn="ctr"/>
            <a:endParaRPr lang="zh-CN" altLang="en-US"/>
          </a:p>
        </p:txBody>
      </p:sp>
      <p:sp>
        <p:nvSpPr>
          <p:cNvPr id="6" name="文本框 5"/>
          <p:cNvSpPr txBox="1"/>
          <p:nvPr/>
        </p:nvSpPr>
        <p:spPr>
          <a:xfrm>
            <a:off x="3222625" y="2661920"/>
            <a:ext cx="1204595" cy="321945"/>
          </a:xfrm>
          <a:prstGeom prst="rect">
            <a:avLst/>
          </a:prstGeom>
          <a:noFill/>
        </p:spPr>
        <p:txBody>
          <a:bodyPr wrap="square" rtlCol="0">
            <a:spAutoFit/>
          </a:bodyPr>
          <a:p>
            <a:pPr algn="ctr"/>
            <a:r>
              <a:rPr lang="zh-CN" altLang="en-US"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单靶点治疗</a:t>
            </a:r>
            <a:endParaRPr lang="zh-CN" altLang="en-US"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 name="虚尾箭头 7"/>
          <p:cNvSpPr/>
          <p:nvPr/>
        </p:nvSpPr>
        <p:spPr>
          <a:xfrm>
            <a:off x="2942590" y="3465830"/>
            <a:ext cx="329565" cy="109220"/>
          </a:xfrm>
          <a:prstGeom prst="stripedRightArrow">
            <a:avLst/>
          </a:prstGeom>
          <a:solidFill>
            <a:srgbClr val="DEF5FA">
              <a:lumMod val="50000"/>
            </a:srgbClr>
          </a:solidFill>
        </p:spPr>
        <p:style>
          <a:lnRef idx="2">
            <a:sysClr val="window" lastClr="FFFFFF"/>
          </a:lnRef>
          <a:fillRef idx="1">
            <a:srgbClr val="2DA2BF"/>
          </a:fillRef>
          <a:effectRef idx="1">
            <a:srgbClr val="2DA2BF"/>
          </a:effectRef>
          <a:fontRef idx="minor">
            <a:sysClr val="window" lastClr="FFFFFF"/>
          </a:fontRef>
        </p:style>
        <p:txBody>
          <a:bodyPr rtlCol="0" anchor="ctr"/>
          <a:p>
            <a:pPr algn="ctr"/>
            <a:endParaRPr lang="zh-CN" altLang="en-US"/>
          </a:p>
        </p:txBody>
      </p:sp>
      <p:sp>
        <p:nvSpPr>
          <p:cNvPr id="11" name="文本框 10"/>
          <p:cNvSpPr txBox="1"/>
          <p:nvPr/>
        </p:nvSpPr>
        <p:spPr>
          <a:xfrm>
            <a:off x="3228975" y="3369310"/>
            <a:ext cx="1204595" cy="321945"/>
          </a:xfrm>
          <a:prstGeom prst="rect">
            <a:avLst/>
          </a:prstGeom>
          <a:noFill/>
        </p:spPr>
        <p:txBody>
          <a:bodyPr wrap="square" rtlCol="0">
            <a:spAutoFit/>
          </a:bodyPr>
          <a:p>
            <a:pPr algn="ctr"/>
            <a:r>
              <a:rPr lang="zh-CN" altLang="en-US"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精准治疗</a:t>
            </a:r>
            <a:endParaRPr lang="zh-CN" altLang="en-US"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4" name="虚尾箭头 13"/>
          <p:cNvSpPr/>
          <p:nvPr/>
        </p:nvSpPr>
        <p:spPr>
          <a:xfrm>
            <a:off x="2955290" y="4359275"/>
            <a:ext cx="329565" cy="109220"/>
          </a:xfrm>
          <a:prstGeom prst="stripedRightArrow">
            <a:avLst/>
          </a:prstGeom>
          <a:solidFill>
            <a:srgbClr val="DEF5FA">
              <a:lumMod val="50000"/>
            </a:srgbClr>
          </a:solidFill>
        </p:spPr>
        <p:style>
          <a:lnRef idx="2">
            <a:sysClr val="window" lastClr="FFFFFF"/>
          </a:lnRef>
          <a:fillRef idx="1">
            <a:srgbClr val="2DA2BF"/>
          </a:fillRef>
          <a:effectRef idx="1">
            <a:srgbClr val="2DA2BF"/>
          </a:effectRef>
          <a:fontRef idx="minor">
            <a:sysClr val="window" lastClr="FFFFFF"/>
          </a:fontRef>
        </p:style>
        <p:txBody>
          <a:bodyPr rtlCol="0" anchor="ctr"/>
          <a:p>
            <a:pPr algn="ctr"/>
            <a:endParaRPr lang="zh-CN" altLang="en-US"/>
          </a:p>
        </p:txBody>
      </p:sp>
      <p:sp>
        <p:nvSpPr>
          <p:cNvPr id="24" name="虚尾箭头 23"/>
          <p:cNvSpPr/>
          <p:nvPr/>
        </p:nvSpPr>
        <p:spPr>
          <a:xfrm>
            <a:off x="2964180" y="5035550"/>
            <a:ext cx="329565" cy="109220"/>
          </a:xfrm>
          <a:prstGeom prst="stripedRightArrow">
            <a:avLst/>
          </a:prstGeom>
          <a:solidFill>
            <a:srgbClr val="DEF5FA">
              <a:lumMod val="50000"/>
            </a:srgbClr>
          </a:solidFill>
        </p:spPr>
        <p:style>
          <a:lnRef idx="2">
            <a:sysClr val="window" lastClr="FFFFFF"/>
          </a:lnRef>
          <a:fillRef idx="1">
            <a:srgbClr val="2DA2BF"/>
          </a:fillRef>
          <a:effectRef idx="1">
            <a:srgbClr val="2DA2BF"/>
          </a:effectRef>
          <a:fontRef idx="minor">
            <a:sysClr val="window" lastClr="FFFFFF"/>
          </a:fontRef>
        </p:style>
        <p:txBody>
          <a:bodyPr rtlCol="0" anchor="ctr"/>
          <a:p>
            <a:pPr algn="ctr"/>
            <a:endParaRPr lang="zh-CN" altLang="en-US"/>
          </a:p>
        </p:txBody>
      </p:sp>
      <p:grpSp>
        <p:nvGrpSpPr>
          <p:cNvPr id="38" name="组合 37"/>
          <p:cNvGrpSpPr/>
          <p:nvPr/>
        </p:nvGrpSpPr>
        <p:grpSpPr>
          <a:xfrm>
            <a:off x="3241675" y="4262755"/>
            <a:ext cx="1212850" cy="997585"/>
            <a:chOff x="5105" y="6922"/>
            <a:chExt cx="1910" cy="1571"/>
          </a:xfrm>
        </p:grpSpPr>
        <p:sp>
          <p:nvSpPr>
            <p:cNvPr id="19" name="文本框 18"/>
            <p:cNvSpPr txBox="1"/>
            <p:nvPr/>
          </p:nvSpPr>
          <p:spPr>
            <a:xfrm>
              <a:off x="5105" y="6922"/>
              <a:ext cx="1897" cy="507"/>
            </a:xfrm>
            <a:prstGeom prst="rect">
              <a:avLst/>
            </a:prstGeom>
            <a:noFill/>
          </p:spPr>
          <p:txBody>
            <a:bodyPr wrap="square" rtlCol="0">
              <a:spAutoFit/>
            </a:bodyPr>
            <a:p>
              <a:pPr algn="ctr"/>
              <a:r>
                <a:rPr lang="zh-CN" altLang="en-US"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个体化治疗</a:t>
              </a:r>
              <a:endParaRPr lang="zh-CN" altLang="en-US"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9" name="文本框 28"/>
            <p:cNvSpPr txBox="1"/>
            <p:nvPr/>
          </p:nvSpPr>
          <p:spPr>
            <a:xfrm>
              <a:off x="5119" y="7987"/>
              <a:ext cx="1897" cy="507"/>
            </a:xfrm>
            <a:prstGeom prst="rect">
              <a:avLst/>
            </a:prstGeom>
            <a:noFill/>
          </p:spPr>
          <p:txBody>
            <a:bodyPr wrap="square" rtlCol="0">
              <a:spAutoFit/>
            </a:bodyPr>
            <a:p>
              <a:pPr algn="ctr"/>
              <a:r>
                <a:rPr lang="zh-CN" altLang="en-US"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平台化治疗</a:t>
              </a:r>
              <a:endParaRPr lang="zh-CN" altLang="en-US"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sp>
        <p:nvSpPr>
          <p:cNvPr id="42" name="矩形: 圆角 12"/>
          <p:cNvSpPr/>
          <p:nvPr/>
        </p:nvSpPr>
        <p:spPr>
          <a:xfrm>
            <a:off x="4834255" y="4274820"/>
            <a:ext cx="3307080" cy="2130425"/>
          </a:xfrm>
          <a:prstGeom prst="roundRect">
            <a:avLst>
              <a:gd name="adj" fmla="val 3430"/>
            </a:avLst>
          </a:prstGeom>
          <a:solidFill>
            <a:schemeClr val="bg1"/>
          </a:solidFill>
          <a:ln>
            <a:noFill/>
          </a:ln>
          <a:effectLst>
            <a:outerShdw blurRad="63500" sx="101000" sy="101000" algn="c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矩形 42"/>
          <p:cNvSpPr/>
          <p:nvPr/>
        </p:nvSpPr>
        <p:spPr>
          <a:xfrm>
            <a:off x="5109210" y="4391660"/>
            <a:ext cx="2718435" cy="1949450"/>
          </a:xfrm>
          <a:prstGeom prst="rect">
            <a:avLst/>
          </a:prstGeom>
        </p:spPr>
        <p:txBody>
          <a:bodyPr wrap="square">
            <a:spAutoFit/>
          </a:bodyPr>
          <a:p>
            <a:pPr indent="0" algn="l">
              <a:lnSpc>
                <a:spcPct val="130000"/>
              </a:lnSpc>
              <a:buFont typeface="Wingdings" panose="05000000000000000000" charset="0"/>
              <a:buNone/>
            </a:pPr>
            <a:r>
              <a:rPr lang="zh-CN" altLang="en-US" sz="1500" b="1">
                <a:solidFill>
                  <a:srgbClr val="2F3032"/>
                </a:solidFill>
                <a:latin typeface="微软雅黑 Light" panose="020B0502040204020203" pitchFamily="34" charset="-122"/>
                <a:ea typeface="微软雅黑 Light" panose="020B0502040204020203" pitchFamily="34" charset="-122"/>
              </a:rPr>
              <a:t>双抗：</a:t>
            </a:r>
            <a:r>
              <a:rPr lang="zh-CN" altLang="en-US" sz="1300">
                <a:solidFill>
                  <a:srgbClr val="2F3032"/>
                </a:solidFill>
                <a:latin typeface="微软雅黑 Light" panose="020B0502040204020203" pitchFamily="34" charset="-122"/>
                <a:ea typeface="微软雅黑 Light" panose="020B0502040204020203" pitchFamily="34" charset="-122"/>
              </a:rPr>
              <a:t>肿瘤与自免领域加速放量商业化路径成熟</a:t>
            </a:r>
            <a:endParaRPr lang="zh-CN" altLang="en-US" sz="1300">
              <a:solidFill>
                <a:srgbClr val="2F3032"/>
              </a:solidFill>
              <a:latin typeface="微软雅黑 Light" panose="020B0502040204020203" pitchFamily="34" charset="-122"/>
              <a:ea typeface="微软雅黑 Light" panose="020B0502040204020203" pitchFamily="34" charset="-122"/>
            </a:endParaRPr>
          </a:p>
          <a:p>
            <a:pPr marL="171450" indent="-171450" algn="l">
              <a:lnSpc>
                <a:spcPct val="130000"/>
              </a:lnSpc>
              <a:buFont typeface="Wingdings" panose="05000000000000000000" charset="0"/>
              <a:buChar char=""/>
            </a:pPr>
            <a:r>
              <a:rPr lang="zh-CN" altLang="en-US" sz="1300">
                <a:solidFill>
                  <a:srgbClr val="2F3032"/>
                </a:solidFill>
                <a:latin typeface="微软雅黑 Light" panose="020B0502040204020203" pitchFamily="34" charset="-122"/>
                <a:ea typeface="微软雅黑 Light" panose="020B0502040204020203" pitchFamily="34" charset="-122"/>
              </a:rPr>
              <a:t>靶点组合丰富</a:t>
            </a:r>
            <a:endParaRPr lang="zh-CN" altLang="en-US" sz="1300">
              <a:solidFill>
                <a:srgbClr val="2F3032"/>
              </a:solidFill>
              <a:latin typeface="微软雅黑 Light" panose="020B0502040204020203" pitchFamily="34" charset="-122"/>
              <a:ea typeface="微软雅黑 Light" panose="020B0502040204020203" pitchFamily="34" charset="-122"/>
            </a:endParaRPr>
          </a:p>
          <a:p>
            <a:pPr marL="171450" indent="-171450" algn="l">
              <a:lnSpc>
                <a:spcPct val="130000"/>
              </a:lnSpc>
              <a:buFont typeface="Wingdings" panose="05000000000000000000" charset="0"/>
              <a:buChar char=""/>
            </a:pPr>
            <a:r>
              <a:rPr lang="zh-CN" altLang="en-US" sz="1300">
                <a:solidFill>
                  <a:srgbClr val="2F3032"/>
                </a:solidFill>
                <a:latin typeface="微软雅黑 Light" panose="020B0502040204020203" pitchFamily="34" charset="-122"/>
                <a:ea typeface="微软雅黑 Light" panose="020B0502040204020203" pitchFamily="34" charset="-122"/>
              </a:rPr>
              <a:t>适应症持续扩展</a:t>
            </a:r>
            <a:endParaRPr lang="zh-CN" altLang="en-US" sz="1300">
              <a:solidFill>
                <a:srgbClr val="2F3032"/>
              </a:solidFill>
              <a:latin typeface="微软雅黑 Light" panose="020B0502040204020203" pitchFamily="34" charset="-122"/>
              <a:ea typeface="微软雅黑 Light" panose="020B0502040204020203" pitchFamily="34" charset="-122"/>
            </a:endParaRPr>
          </a:p>
          <a:p>
            <a:pPr marL="171450" indent="-171450" algn="l">
              <a:lnSpc>
                <a:spcPct val="130000"/>
              </a:lnSpc>
              <a:buFont typeface="Wingdings" panose="05000000000000000000" charset="0"/>
              <a:buChar char=""/>
            </a:pPr>
            <a:r>
              <a:rPr lang="zh-CN" altLang="en-US" sz="1300">
                <a:solidFill>
                  <a:srgbClr val="2F3032"/>
                </a:solidFill>
                <a:latin typeface="微软雅黑 Light" panose="020B0502040204020203" pitchFamily="34" charset="-122"/>
                <a:ea typeface="微软雅黑 Light" panose="020B0502040204020203" pitchFamily="34" charset="-122"/>
              </a:rPr>
              <a:t>差异化竞争明显</a:t>
            </a:r>
            <a:endParaRPr lang="zh-CN" altLang="en-US" sz="1300">
              <a:solidFill>
                <a:srgbClr val="2F3032"/>
              </a:solidFill>
              <a:latin typeface="微软雅黑 Light" panose="020B0502040204020203" pitchFamily="34" charset="-122"/>
              <a:ea typeface="微软雅黑 Light" panose="020B0502040204020203" pitchFamily="34" charset="-122"/>
            </a:endParaRPr>
          </a:p>
          <a:p>
            <a:pPr marL="171450" indent="-171450" algn="l">
              <a:lnSpc>
                <a:spcPct val="130000"/>
              </a:lnSpc>
              <a:buFont typeface="Wingdings" panose="05000000000000000000" charset="0"/>
              <a:buChar char=""/>
            </a:pPr>
            <a:r>
              <a:rPr lang="zh-CN" altLang="en-US" sz="1300">
                <a:gradFill>
                  <a:gsLst>
                    <a:gs pos="0">
                      <a:srgbClr val="007BD3"/>
                    </a:gs>
                    <a:gs pos="100000">
                      <a:srgbClr val="034373"/>
                    </a:gs>
                  </a:gsLst>
                  <a:lin scaled="0"/>
                </a:gradFill>
                <a:latin typeface="微软雅黑 Light" panose="020B0502040204020203" pitchFamily="34" charset="-122"/>
                <a:ea typeface="微软雅黑 Light" panose="020B0502040204020203" pitchFamily="34" charset="-122"/>
              </a:rPr>
              <a:t>有望成为下一阶段肿瘤创新药的重要增量方向。</a:t>
            </a:r>
            <a:endParaRPr lang="zh-CN" altLang="en-US" sz="1300">
              <a:gradFill>
                <a:gsLst>
                  <a:gs pos="0">
                    <a:srgbClr val="007BD3"/>
                  </a:gs>
                  <a:gs pos="100000">
                    <a:srgbClr val="034373"/>
                  </a:gs>
                </a:gsLst>
                <a:lin scaled="0"/>
              </a:gradFill>
              <a:latin typeface="微软雅黑 Light" panose="020B0502040204020203" pitchFamily="34" charset="-122"/>
              <a:ea typeface="微软雅黑 Light" panose="020B0502040204020203" pitchFamily="34" charset="-122"/>
            </a:endParaRPr>
          </a:p>
        </p:txBody>
      </p:sp>
      <p:sp>
        <p:nvSpPr>
          <p:cNvPr id="44" name="矩形: 圆角 12"/>
          <p:cNvSpPr/>
          <p:nvPr/>
        </p:nvSpPr>
        <p:spPr>
          <a:xfrm>
            <a:off x="8236585" y="1582420"/>
            <a:ext cx="3307080" cy="2595245"/>
          </a:xfrm>
          <a:prstGeom prst="roundRect">
            <a:avLst>
              <a:gd name="adj" fmla="val 3430"/>
            </a:avLst>
          </a:prstGeom>
          <a:solidFill>
            <a:schemeClr val="bg1"/>
          </a:solidFill>
          <a:ln>
            <a:noFill/>
          </a:ln>
          <a:effectLst>
            <a:outerShdw blurRad="63500" sx="101000" sy="101000" algn="c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6" name="矩形 45"/>
          <p:cNvSpPr/>
          <p:nvPr/>
        </p:nvSpPr>
        <p:spPr>
          <a:xfrm>
            <a:off x="8538210" y="1917065"/>
            <a:ext cx="2718435" cy="1949450"/>
          </a:xfrm>
          <a:prstGeom prst="rect">
            <a:avLst/>
          </a:prstGeom>
        </p:spPr>
        <p:txBody>
          <a:bodyPr wrap="square">
            <a:spAutoFit/>
          </a:bodyPr>
          <a:p>
            <a:pPr indent="0" algn="l">
              <a:lnSpc>
                <a:spcPct val="130000"/>
              </a:lnSpc>
              <a:buFont typeface="Wingdings" panose="05000000000000000000" charset="0"/>
              <a:buNone/>
            </a:pPr>
            <a:r>
              <a:rPr lang="zh-CN" altLang="en-US" sz="1500" b="1">
                <a:solidFill>
                  <a:srgbClr val="2F3032"/>
                </a:solidFill>
                <a:latin typeface="微软雅黑 Light" panose="020B0502040204020203" pitchFamily="34" charset="-122"/>
                <a:ea typeface="微软雅黑 Light" panose="020B0502040204020203" pitchFamily="34" charset="-122"/>
              </a:rPr>
              <a:t>CGT：</a:t>
            </a:r>
            <a:r>
              <a:rPr lang="zh-CN" altLang="en-US" sz="1300">
                <a:solidFill>
                  <a:srgbClr val="2F3032"/>
                </a:solidFill>
                <a:latin typeface="微软雅黑 Light" panose="020B0502040204020203" pitchFamily="34" charset="-122"/>
                <a:ea typeface="微软雅黑 Light" panose="020B0502040204020203" pitchFamily="34" charset="-122"/>
              </a:rPr>
              <a:t>打开新治疗范式</a:t>
            </a:r>
            <a:endParaRPr lang="zh-CN" altLang="en-US" sz="1300">
              <a:solidFill>
                <a:srgbClr val="2F3032"/>
              </a:solidFill>
              <a:latin typeface="微软雅黑 Light" panose="020B0502040204020203" pitchFamily="34" charset="-122"/>
              <a:ea typeface="微软雅黑 Light" panose="020B0502040204020203" pitchFamily="34" charset="-122"/>
            </a:endParaRPr>
          </a:p>
          <a:p>
            <a:pPr indent="0" algn="l">
              <a:lnSpc>
                <a:spcPct val="130000"/>
              </a:lnSpc>
              <a:buFont typeface="Wingdings" panose="05000000000000000000" charset="0"/>
              <a:buNone/>
            </a:pPr>
            <a:r>
              <a:rPr lang="zh-CN" altLang="en-US" sz="1300">
                <a:solidFill>
                  <a:srgbClr val="2F3032"/>
                </a:solidFill>
                <a:latin typeface="微软雅黑 Light" panose="020B0502040204020203" pitchFamily="34" charset="-122"/>
                <a:ea typeface="微软雅黑 Light" panose="020B0502040204020203" pitchFamily="34" charset="-122"/>
              </a:rPr>
              <a:t>商业化路径成熟</a:t>
            </a:r>
            <a:endParaRPr lang="zh-CN" altLang="en-US" sz="1300">
              <a:solidFill>
                <a:srgbClr val="2F3032"/>
              </a:solidFill>
              <a:latin typeface="微软雅黑 Light" panose="020B0502040204020203" pitchFamily="34" charset="-122"/>
              <a:ea typeface="微软雅黑 Light" panose="020B0502040204020203" pitchFamily="34" charset="-122"/>
            </a:endParaRPr>
          </a:p>
          <a:p>
            <a:pPr marL="171450" indent="-171450" algn="l">
              <a:lnSpc>
                <a:spcPct val="130000"/>
              </a:lnSpc>
              <a:buFont typeface="Wingdings" panose="05000000000000000000" charset="0"/>
              <a:buChar char=""/>
            </a:pPr>
            <a:r>
              <a:rPr lang="zh-CN" altLang="en-US" sz="1300">
                <a:solidFill>
                  <a:schemeClr val="tx1">
                    <a:lumMod val="85000"/>
                    <a:lumOff val="15000"/>
                  </a:schemeClr>
                </a:solidFill>
                <a:latin typeface="微软雅黑 Light" panose="020B0502040204020203" pitchFamily="34" charset="-122"/>
                <a:ea typeface="微软雅黑 Light" panose="020B0502040204020203" pitchFamily="34" charset="-122"/>
              </a:rPr>
              <a:t>个体化治疗能力突出</a:t>
            </a:r>
            <a:endParaRPr lang="zh-CN" altLang="en-US" sz="1300">
              <a:solidFill>
                <a:schemeClr val="tx1">
                  <a:lumMod val="85000"/>
                  <a:lumOff val="15000"/>
                </a:schemeClr>
              </a:solidFill>
              <a:latin typeface="微软雅黑 Light" panose="020B0502040204020203" pitchFamily="34" charset="-122"/>
              <a:ea typeface="微软雅黑 Light" panose="020B0502040204020203" pitchFamily="34" charset="-122"/>
            </a:endParaRPr>
          </a:p>
          <a:p>
            <a:pPr marL="171450" indent="-171450" algn="l">
              <a:lnSpc>
                <a:spcPct val="130000"/>
              </a:lnSpc>
              <a:buFont typeface="Wingdings" panose="05000000000000000000" charset="0"/>
              <a:buChar char=""/>
            </a:pPr>
            <a:r>
              <a:rPr lang="zh-CN" altLang="en-US" sz="1300">
                <a:solidFill>
                  <a:schemeClr val="tx1">
                    <a:lumMod val="85000"/>
                    <a:lumOff val="15000"/>
                  </a:schemeClr>
                </a:solidFill>
                <a:latin typeface="微软雅黑 Light" panose="020B0502040204020203" pitchFamily="34" charset="-122"/>
                <a:ea typeface="微软雅黑 Light" panose="020B0502040204020203" pitchFamily="34" charset="-122"/>
              </a:rPr>
              <a:t>技术壁垒高</a:t>
            </a:r>
            <a:endParaRPr lang="zh-CN" altLang="en-US" sz="1300">
              <a:solidFill>
                <a:schemeClr val="tx1">
                  <a:lumMod val="85000"/>
                  <a:lumOff val="15000"/>
                </a:schemeClr>
              </a:solidFill>
              <a:latin typeface="微软雅黑 Light" panose="020B0502040204020203" pitchFamily="34" charset="-122"/>
              <a:ea typeface="微软雅黑 Light" panose="020B0502040204020203" pitchFamily="34" charset="-122"/>
            </a:endParaRPr>
          </a:p>
          <a:p>
            <a:pPr marL="171450" indent="-171450" algn="l">
              <a:lnSpc>
                <a:spcPct val="130000"/>
              </a:lnSpc>
              <a:buFont typeface="Wingdings" panose="05000000000000000000" charset="0"/>
              <a:buChar char=""/>
            </a:pPr>
            <a:r>
              <a:rPr lang="zh-CN" altLang="en-US" sz="1300">
                <a:solidFill>
                  <a:schemeClr val="tx1">
                    <a:lumMod val="85000"/>
                    <a:lumOff val="15000"/>
                  </a:schemeClr>
                </a:solidFill>
                <a:latin typeface="微软雅黑 Light" panose="020B0502040204020203" pitchFamily="34" charset="-122"/>
                <a:ea typeface="微软雅黑 Light" panose="020B0502040204020203" pitchFamily="34" charset="-122"/>
              </a:rPr>
              <a:t>产业链长判断</a:t>
            </a:r>
            <a:endParaRPr lang="zh-CN" altLang="en-US" sz="1300">
              <a:solidFill>
                <a:schemeClr val="tx1">
                  <a:lumMod val="85000"/>
                  <a:lumOff val="15000"/>
                </a:schemeClr>
              </a:solidFill>
              <a:latin typeface="微软雅黑 Light" panose="020B0502040204020203" pitchFamily="34" charset="-122"/>
              <a:ea typeface="微软雅黑 Light" panose="020B0502040204020203" pitchFamily="34" charset="-122"/>
            </a:endParaRPr>
          </a:p>
          <a:p>
            <a:pPr marL="171450" indent="-171450" algn="l">
              <a:lnSpc>
                <a:spcPct val="130000"/>
              </a:lnSpc>
              <a:buFont typeface="Wingdings" panose="05000000000000000000" charset="0"/>
              <a:buChar char=""/>
            </a:pPr>
            <a:r>
              <a:rPr lang="zh-CN" altLang="en-US" sz="1300">
                <a:gradFill>
                  <a:gsLst>
                    <a:gs pos="0">
                      <a:srgbClr val="007BD3"/>
                    </a:gs>
                    <a:gs pos="100000">
                      <a:srgbClr val="034373"/>
                    </a:gs>
                  </a:gsLst>
                  <a:lin scaled="0"/>
                </a:gradFill>
                <a:latin typeface="微软雅黑 Light" panose="020B0502040204020203" pitchFamily="34" charset="-122"/>
                <a:ea typeface="微软雅黑 Light" panose="020B0502040204020203" pitchFamily="34" charset="-122"/>
              </a:rPr>
              <a:t>仍处于产业培育期，是未来高成长赛道。</a:t>
            </a:r>
            <a:endParaRPr lang="zh-CN" altLang="en-US" sz="1300">
              <a:gradFill>
                <a:gsLst>
                  <a:gs pos="0">
                    <a:srgbClr val="007BD3"/>
                  </a:gs>
                  <a:gs pos="100000">
                    <a:srgbClr val="034373"/>
                  </a:gs>
                </a:gsLst>
                <a:lin scaled="0"/>
              </a:gradFill>
              <a:latin typeface="微软雅黑 Light" panose="020B0502040204020203" pitchFamily="34" charset="-122"/>
              <a:ea typeface="微软雅黑 Light" panose="020B0502040204020203" pitchFamily="34" charset="-122"/>
            </a:endParaRPr>
          </a:p>
        </p:txBody>
      </p:sp>
      <p:grpSp>
        <p:nvGrpSpPr>
          <p:cNvPr id="51" name="组合 50"/>
          <p:cNvGrpSpPr/>
          <p:nvPr/>
        </p:nvGrpSpPr>
        <p:grpSpPr>
          <a:xfrm>
            <a:off x="8975725" y="274955"/>
            <a:ext cx="2840990" cy="366395"/>
            <a:chOff x="11064" y="247"/>
            <a:chExt cx="7750" cy="814"/>
          </a:xfrm>
        </p:grpSpPr>
        <p:grpSp>
          <p:nvGrpSpPr>
            <p:cNvPr id="52" name="组合 10"/>
            <p:cNvGrpSpPr/>
            <p:nvPr/>
          </p:nvGrpSpPr>
          <p:grpSpPr>
            <a:xfrm>
              <a:off x="12344" y="247"/>
              <a:ext cx="6376" cy="656"/>
              <a:chOff x="6697011" y="412203"/>
              <a:chExt cx="3672216" cy="415778"/>
            </a:xfrm>
          </p:grpSpPr>
          <p:pic>
            <p:nvPicPr>
              <p:cNvPr id="53" name="Picture 3" descr="F:\中关村信息谷\信息谷资料\信息谷VI\logo-png.png"/>
              <p:cNvPicPr>
                <a:picLocks noChangeAspect="1" noChangeArrowheads="1"/>
              </p:cNvPicPr>
              <p:nvPr/>
            </p:nvPicPr>
            <p:blipFill>
              <a:blip r:embed="rId5" cstate="print"/>
              <a:srcRect/>
              <a:stretch>
                <a:fillRect/>
              </a:stretch>
            </p:blipFill>
            <p:spPr bwMode="auto">
              <a:xfrm>
                <a:off x="8713227" y="467941"/>
                <a:ext cx="1656000" cy="311029"/>
              </a:xfrm>
              <a:prstGeom prst="rect">
                <a:avLst/>
              </a:prstGeom>
              <a:noFill/>
            </p:spPr>
          </p:pic>
          <p:pic>
            <p:nvPicPr>
              <p:cNvPr id="54" name="Picture 3" descr="F:\中关村信息谷\信息谷资料\信息谷VI\PPT\LOGO02.png"/>
              <p:cNvPicPr>
                <a:picLocks noChangeAspect="1" noChangeArrowheads="1"/>
              </p:cNvPicPr>
              <p:nvPr/>
            </p:nvPicPr>
            <p:blipFill>
              <a:blip r:embed="rId6" cstate="print"/>
              <a:srcRect/>
              <a:stretch>
                <a:fillRect/>
              </a:stretch>
            </p:blipFill>
            <p:spPr bwMode="auto">
              <a:xfrm>
                <a:off x="6697011" y="412203"/>
                <a:ext cx="1728000" cy="415778"/>
              </a:xfrm>
              <a:prstGeom prst="rect">
                <a:avLst/>
              </a:prstGeom>
              <a:noFill/>
            </p:spPr>
          </p:pic>
        </p:grpSp>
        <p:pic>
          <p:nvPicPr>
            <p:cNvPr id="59" name="Picture 3" descr="F:\中关村信息谷\信息谷资料\信息谷VI\PPT\边条03.png"/>
            <p:cNvPicPr>
              <a:picLocks noChangeAspect="1" noChangeArrowheads="1"/>
            </p:cNvPicPr>
            <p:nvPr/>
          </p:nvPicPr>
          <p:blipFill>
            <a:blip r:embed="rId7" cstate="print"/>
            <a:srcRect/>
            <a:stretch>
              <a:fillRect/>
            </a:stretch>
          </p:blipFill>
          <p:spPr bwMode="auto">
            <a:xfrm flipV="1">
              <a:off x="11064" y="941"/>
              <a:ext cx="7751" cy="120"/>
            </a:xfrm>
            <a:prstGeom prst="rect">
              <a:avLst/>
            </a:prstGeom>
            <a:noFill/>
          </p:spPr>
        </p:pic>
      </p:grpSp>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grpSp>
        <p:nvGrpSpPr>
          <p:cNvPr id="55" name="组合 54"/>
          <p:cNvGrpSpPr/>
          <p:nvPr/>
        </p:nvGrpSpPr>
        <p:grpSpPr>
          <a:xfrm>
            <a:off x="498475" y="198755"/>
            <a:ext cx="9058910" cy="706755"/>
            <a:chOff x="1128" y="733"/>
            <a:chExt cx="14266" cy="1113"/>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4"/>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5"/>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6"/>
              </p:custDataLst>
            </p:nvPr>
          </p:nvSpPr>
          <p:spPr>
            <a:xfrm>
              <a:off x="2076" y="733"/>
              <a:ext cx="13318" cy="1113"/>
            </a:xfrm>
            <a:prstGeom prst="rect">
              <a:avLst/>
            </a:prstGeom>
            <a:noFill/>
          </p:spPr>
          <p:txBody>
            <a:bodyPr wrap="square" rtlCol="0" anchor="t">
              <a:spAutoFit/>
            </a:bodyPr>
            <a:p>
              <a:pPr>
                <a:lnSpc>
                  <a:spcPct val="125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创新药技术路线</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graphicFrame>
        <p:nvGraphicFramePr>
          <p:cNvPr id="13" name="Table 0"/>
          <p:cNvGraphicFramePr>
            <a:graphicFrameLocks noGrp="1"/>
          </p:cNvGraphicFramePr>
          <p:nvPr>
            <p:custDataLst>
              <p:tags r:id="rId7"/>
            </p:custDataLst>
          </p:nvPr>
        </p:nvGraphicFramePr>
        <p:xfrm>
          <a:off x="498475" y="1059815"/>
          <a:ext cx="11143615" cy="4998085"/>
        </p:xfrm>
        <a:graphic>
          <a:graphicData uri="http://schemas.openxmlformats.org/drawingml/2006/table">
            <a:tbl>
              <a:tblPr/>
              <a:tblGrid>
                <a:gridCol w="1932388"/>
                <a:gridCol w="1725295"/>
                <a:gridCol w="1714500"/>
                <a:gridCol w="3220085"/>
                <a:gridCol w="2551347"/>
              </a:tblGrid>
              <a:tr h="396240">
                <a:tc>
                  <a:txBody>
                    <a:bodyPr/>
                    <a:p>
                      <a:pPr algn="l"/>
                      <a:r>
                        <a:rPr sz="1400" b="1" u="none" dirty="0">
                          <a:solidFill>
                            <a:srgbClr val="FFFFFF"/>
                          </a:solidFill>
                          <a:latin typeface="微软雅黑" panose="020B0503020204020204" charset="-122"/>
                          <a:ea typeface="微软雅黑" panose="020B0503020204020204" charset="-122"/>
                          <a:cs typeface="Liter" pitchFamily="34" charset="-120"/>
                        </a:rPr>
                        <a:t>技术路线</a:t>
                      </a:r>
                      <a:endParaRPr sz="1400" b="1" u="none" dirty="0">
                        <a:solidFill>
                          <a:srgbClr val="FFFFFF"/>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accent4">
                        <a:lumMod val="75000"/>
                      </a:schemeClr>
                    </a:solidFill>
                  </a:tcPr>
                </a:tc>
                <a:tc>
                  <a:txBody>
                    <a:bodyPr/>
                    <a:p>
                      <a:pPr algn="l"/>
                      <a:r>
                        <a:rPr lang="en-US" sz="1400" b="1" u="none" dirty="0">
                          <a:solidFill>
                            <a:srgbClr val="FFFFFF"/>
                          </a:solidFill>
                          <a:latin typeface="微软雅黑" panose="020B0503020204020204" charset="-122"/>
                          <a:ea typeface="微软雅黑" panose="020B0503020204020204" charset="-122"/>
                          <a:cs typeface="Liter" pitchFamily="34" charset="-120"/>
                        </a:rPr>
                        <a:t>产业成熟度</a:t>
                      </a:r>
                      <a:endParaRPr lang="en-US" sz="1400" b="1" u="none" dirty="0">
                        <a:solidFill>
                          <a:srgbClr val="FFFFFF"/>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accent4">
                        <a:lumMod val="75000"/>
                      </a:schemeClr>
                    </a:solidFill>
                  </a:tcPr>
                </a:tc>
                <a:tc>
                  <a:txBody>
                    <a:bodyPr/>
                    <a:p>
                      <a:pPr algn="l">
                        <a:buNone/>
                      </a:pPr>
                      <a:r>
                        <a:rPr lang="zh-CN" altLang="en-US" sz="1400" b="1" u="none" dirty="0">
                          <a:solidFill>
                            <a:srgbClr val="FFFFFF"/>
                          </a:solidFill>
                          <a:latin typeface="微软雅黑" panose="020B0503020204020204" charset="-122"/>
                          <a:ea typeface="微软雅黑" panose="020B0503020204020204" charset="-122"/>
                          <a:cs typeface="Liter" pitchFamily="34" charset="-120"/>
                        </a:rPr>
                        <a:t>应用方向</a:t>
                      </a:r>
                      <a:endParaRPr lang="zh-CN" altLang="en-US" sz="1400" b="1" u="none" dirty="0">
                        <a:solidFill>
                          <a:srgbClr val="FFFFFF"/>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accent4">
                        <a:lumMod val="75000"/>
                      </a:schemeClr>
                    </a:solidFill>
                  </a:tcPr>
                </a:tc>
                <a:tc>
                  <a:txBody>
                    <a:bodyPr/>
                    <a:p>
                      <a:pPr algn="l"/>
                      <a:r>
                        <a:rPr lang="en-US" sz="1400" b="1" u="none" dirty="0">
                          <a:solidFill>
                            <a:srgbClr val="FFFFFF"/>
                          </a:solidFill>
                          <a:latin typeface="微软雅黑" panose="020B0503020204020204" charset="-122"/>
                          <a:ea typeface="微软雅黑" panose="020B0503020204020204" charset="-122"/>
                          <a:cs typeface="Liter" pitchFamily="34" charset="-120"/>
                        </a:rPr>
                        <a:t>技术成熟度</a:t>
                      </a:r>
                      <a:endParaRPr lang="en-US" sz="1400" b="1" u="none" dirty="0">
                        <a:solidFill>
                          <a:srgbClr val="FFFFFF"/>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accent4">
                        <a:lumMod val="75000"/>
                      </a:schemeClr>
                    </a:solidFill>
                  </a:tcPr>
                </a:tc>
                <a:tc>
                  <a:txBody>
                    <a:bodyPr/>
                    <a:p>
                      <a:pPr algn="l"/>
                      <a:r>
                        <a:rPr lang="en-US" sz="1400" b="1" u="none" dirty="0">
                          <a:solidFill>
                            <a:srgbClr val="FFFFFF"/>
                          </a:solidFill>
                          <a:latin typeface="微软雅黑" panose="020B0503020204020204" charset="-122"/>
                          <a:ea typeface="微软雅黑" panose="020B0503020204020204" charset="-122"/>
                          <a:cs typeface="Liter" pitchFamily="34" charset="-120"/>
                        </a:rPr>
                        <a:t>与</a:t>
                      </a:r>
                      <a:r>
                        <a:rPr lang="zh-CN" altLang="en-US" sz="1400" b="1" u="none" dirty="0">
                          <a:solidFill>
                            <a:srgbClr val="FFFFFF"/>
                          </a:solidFill>
                          <a:latin typeface="微软雅黑" panose="020B0503020204020204" charset="-122"/>
                          <a:ea typeface="微软雅黑" panose="020B0503020204020204" charset="-122"/>
                          <a:cs typeface="Liter" pitchFamily="34" charset="-120"/>
                        </a:rPr>
                        <a:t>上</a:t>
                      </a:r>
                      <a:r>
                        <a:rPr lang="en-US" sz="1400" b="1" u="none" dirty="0">
                          <a:solidFill>
                            <a:srgbClr val="FFFFFF"/>
                          </a:solidFill>
                          <a:latin typeface="微软雅黑" panose="020B0503020204020204" charset="-122"/>
                          <a:ea typeface="微软雅黑" panose="020B0503020204020204" charset="-122"/>
                          <a:cs typeface="Liter" pitchFamily="34" charset="-120"/>
                        </a:rPr>
                        <a:t>游协同</a:t>
                      </a:r>
                      <a:endParaRPr lang="en-US" sz="1400" b="1" u="none" dirty="0">
                        <a:solidFill>
                          <a:srgbClr val="FFFFFF"/>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accent4">
                        <a:lumMod val="75000"/>
                      </a:schemeClr>
                    </a:solidFill>
                  </a:tcPr>
                </a:tc>
              </a:tr>
              <a:tr h="767715">
                <a:tc>
                  <a:txBody>
                    <a:bodyPr/>
                    <a:p>
                      <a:pPr algn="l"/>
                      <a:r>
                        <a:rPr lang="en-US" sz="1400" b="1" u="none" dirty="0">
                          <a:solidFill>
                            <a:srgbClr val="1A1A1A"/>
                          </a:solidFill>
                          <a:latin typeface="微软雅黑" panose="020B0503020204020204" charset="-122"/>
                          <a:ea typeface="微软雅黑" panose="020B0503020204020204" charset="-122"/>
                          <a:cs typeface="微软雅黑" panose="020B0503020204020204" charset="-122"/>
                        </a:rPr>
                        <a:t>ADC</a:t>
                      </a:r>
                      <a:endParaRPr lang="en-US" sz="1400" b="1" u="none" dirty="0">
                        <a:solidFill>
                          <a:srgbClr val="1A1A1A"/>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0070C0"/>
                          </a:solidFill>
                          <a:latin typeface="微软雅黑" panose="020B0503020204020204" charset="-122"/>
                          <a:ea typeface="微软雅黑" panose="020B0503020204020204" charset="-122"/>
                          <a:cs typeface="Liter" pitchFamily="34" charset="-120"/>
                        </a:rPr>
                        <a:t>★★★★★</a:t>
                      </a:r>
                      <a:endParaRPr lang="en-US" sz="1400" u="none" dirty="0">
                        <a:solidFill>
                          <a:srgbClr val="0070C0"/>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buNone/>
                      </a:pPr>
                      <a:r>
                        <a:rPr lang="en-US" altLang="en-US" sz="1400" u="none" dirty="0">
                          <a:latin typeface="微软雅黑" panose="020B0503020204020204" charset="-122"/>
                          <a:ea typeface="微软雅黑" panose="020B0503020204020204" charset="-122"/>
                          <a:cs typeface="Liter" pitchFamily="34" charset="-120"/>
                        </a:rPr>
                        <a:t>肿瘤治疗</a:t>
                      </a:r>
                      <a:endParaRPr lang="en-US" altLang="en-US" sz="1400" u="none" dirty="0">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buClrTx/>
                        <a:buSzTx/>
                        <a:buFontTx/>
                      </a:pPr>
                      <a:r>
                        <a:rPr lang="zh-CN" altLang="en-US" sz="1400" dirty="0">
                          <a:solidFill>
                            <a:srgbClr val="0070C0"/>
                          </a:solidFill>
                          <a:latin typeface="微软雅黑" panose="020B0503020204020204" charset="-122"/>
                          <a:ea typeface="微软雅黑" panose="020B0503020204020204" charset="-122"/>
                          <a:cs typeface="微软雅黑" panose="020B0503020204020204" charset="-122"/>
                          <a:sym typeface="+mn-ea"/>
                        </a:rPr>
                        <a:t>我国</a:t>
                      </a:r>
                      <a:r>
                        <a:rPr lang="en-US" sz="1400" dirty="0">
                          <a:solidFill>
                            <a:srgbClr val="0070C0"/>
                          </a:solidFill>
                          <a:latin typeface="微软雅黑" panose="020B0503020204020204" charset="-122"/>
                          <a:ea typeface="微软雅黑" panose="020B0503020204020204" charset="-122"/>
                          <a:cs typeface="微软雅黑" panose="020B0503020204020204" charset="-122"/>
                          <a:sym typeface="+mn-ea"/>
                        </a:rPr>
                        <a:t>ADC临床管线数量</a:t>
                      </a:r>
                      <a:r>
                        <a:rPr lang="en-US" sz="1400" dirty="0">
                          <a:solidFill>
                            <a:srgbClr val="C00000"/>
                          </a:solidFill>
                          <a:latin typeface="微软雅黑" panose="020B0503020204020204" charset="-122"/>
                          <a:ea typeface="微软雅黑" panose="020B0503020204020204" charset="-122"/>
                          <a:cs typeface="微软雅黑" panose="020B0503020204020204" charset="-122"/>
                          <a:sym typeface="+mn-ea"/>
                        </a:rPr>
                        <a:t>占全球40%以上，全球第一</a:t>
                      </a:r>
                      <a:endParaRPr lang="en-US" sz="1400" dirty="0">
                        <a:solidFill>
                          <a:srgbClr val="C00000"/>
                        </a:solidFill>
                        <a:latin typeface="微软雅黑" panose="020B0503020204020204" charset="-122"/>
                        <a:ea typeface="微软雅黑" panose="020B0503020204020204" charset="-122"/>
                        <a:cs typeface="微软雅黑" panose="020B0503020204020204" charset="-122"/>
                        <a:sym typeface="+mn-ea"/>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2B4A76"/>
                          </a:solidFill>
                          <a:latin typeface="微软雅黑" panose="020B0503020204020204" charset="-122"/>
                          <a:ea typeface="微软雅黑" panose="020B0503020204020204" charset="-122"/>
                          <a:cs typeface="微软雅黑" panose="020B0503020204020204" charset="-122"/>
                        </a:rPr>
                        <a:t>生物原料、抗体平台、CDMO</a:t>
                      </a:r>
                      <a:endParaRPr lang="en-US" sz="1400" u="none" dirty="0">
                        <a:solidFill>
                          <a:srgbClr val="2B4A76"/>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r>
              <a:tr h="766445">
                <a:tc>
                  <a:txBody>
                    <a:bodyPr/>
                    <a:p>
                      <a:pPr algn="l"/>
                      <a:r>
                        <a:rPr lang="en-US" sz="1400" b="1" u="none" dirty="0">
                          <a:solidFill>
                            <a:srgbClr val="1A1A1A"/>
                          </a:solidFill>
                          <a:latin typeface="微软雅黑" panose="020B0503020204020204" charset="-122"/>
                          <a:ea typeface="微软雅黑" panose="020B0503020204020204" charset="-122"/>
                          <a:cs typeface="Liter" pitchFamily="34" charset="-120"/>
                        </a:rPr>
                        <a:t>双抗</a:t>
                      </a:r>
                      <a:endParaRPr lang="en-US" sz="1400" b="1" u="none" dirty="0">
                        <a:solidFill>
                          <a:srgbClr val="1A1A1A"/>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0070C0"/>
                          </a:solidFill>
                          <a:latin typeface="微软雅黑" panose="020B0503020204020204" charset="-122"/>
                          <a:ea typeface="微软雅黑" panose="020B0503020204020204" charset="-122"/>
                          <a:cs typeface="Liter" pitchFamily="34" charset="-120"/>
                        </a:rPr>
                        <a:t>★★★★</a:t>
                      </a:r>
                      <a:endParaRPr lang="en-US" sz="1400" u="none" dirty="0">
                        <a:solidFill>
                          <a:srgbClr val="0070C0"/>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buNone/>
                      </a:pPr>
                      <a:r>
                        <a:rPr lang="en-US" altLang="en-US" sz="1400" u="none" dirty="0">
                          <a:latin typeface="微软雅黑" panose="020B0503020204020204" charset="-122"/>
                          <a:ea typeface="微软雅黑" panose="020B0503020204020204" charset="-122"/>
                          <a:cs typeface="Liter" pitchFamily="34" charset="-120"/>
                        </a:rPr>
                        <a:t>肿瘤、自身免疫</a:t>
                      </a:r>
                      <a:endParaRPr lang="en-US" altLang="en-US" sz="1400" u="none" dirty="0">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zh-CN" altLang="en-US" sz="1400" u="none" dirty="0">
                          <a:solidFill>
                            <a:srgbClr val="0070C0"/>
                          </a:solidFill>
                          <a:latin typeface="微软雅黑" panose="020B0503020204020204" charset="-122"/>
                          <a:ea typeface="微软雅黑" panose="020B0503020204020204" charset="-122"/>
                          <a:cs typeface="微软雅黑" panose="020B0503020204020204" charset="-122"/>
                        </a:rPr>
                        <a:t>我</a:t>
                      </a:r>
                      <a:r>
                        <a:rPr lang="en-US" sz="1400" u="none" dirty="0">
                          <a:solidFill>
                            <a:srgbClr val="0070C0"/>
                          </a:solidFill>
                          <a:latin typeface="微软雅黑" panose="020B0503020204020204" charset="-122"/>
                          <a:ea typeface="微软雅黑" panose="020B0503020204020204" charset="-122"/>
                          <a:cs typeface="微软雅黑" panose="020B0503020204020204" charset="-122"/>
                        </a:rPr>
                        <a:t>国双抗在研管线数量</a:t>
                      </a:r>
                      <a:r>
                        <a:rPr lang="en-US" sz="1400" u="none" dirty="0">
                          <a:solidFill>
                            <a:srgbClr val="C00000"/>
                          </a:solidFill>
                          <a:latin typeface="微软雅黑" panose="020B0503020204020204" charset="-122"/>
                          <a:ea typeface="微软雅黑" panose="020B0503020204020204" charset="-122"/>
                          <a:cs typeface="微软雅黑" panose="020B0503020204020204" charset="-122"/>
                        </a:rPr>
                        <a:t>仅次于美国</a:t>
                      </a:r>
                      <a:r>
                        <a:rPr lang="en-US" sz="1400" u="none" dirty="0">
                          <a:solidFill>
                            <a:srgbClr val="0070C0"/>
                          </a:solidFill>
                          <a:latin typeface="微软雅黑" panose="020B0503020204020204" charset="-122"/>
                          <a:ea typeface="微软雅黑" panose="020B0503020204020204" charset="-122"/>
                          <a:cs typeface="微软雅黑" panose="020B0503020204020204" charset="-122"/>
                        </a:rPr>
                        <a:t>，进入临床转化加速期</a:t>
                      </a:r>
                      <a:endParaRPr lang="en-US" sz="1400" u="none" dirty="0">
                        <a:solidFill>
                          <a:srgbClr val="0070C0"/>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2B4A76"/>
                          </a:solidFill>
                          <a:latin typeface="微软雅黑" panose="020B0503020204020204" charset="-122"/>
                          <a:ea typeface="微软雅黑" panose="020B0503020204020204" charset="-122"/>
                          <a:cs typeface="微软雅黑" panose="020B0503020204020204" charset="-122"/>
                        </a:rPr>
                        <a:t>抗体工程、科研仪器、CRO</a:t>
                      </a:r>
                      <a:endParaRPr lang="en-US" sz="1400" u="none" dirty="0">
                        <a:solidFill>
                          <a:srgbClr val="2B4A76"/>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r>
              <a:tr h="767080">
                <a:tc>
                  <a:txBody>
                    <a:bodyPr/>
                    <a:p>
                      <a:pPr algn="l"/>
                      <a:r>
                        <a:rPr lang="en-US" sz="1400" b="1" u="none" dirty="0">
                          <a:solidFill>
                            <a:srgbClr val="1A1A1A"/>
                          </a:solidFill>
                          <a:latin typeface="微软雅黑" panose="020B0503020204020204" charset="-122"/>
                          <a:ea typeface="微软雅黑" panose="020B0503020204020204" charset="-122"/>
                          <a:cs typeface="微软雅黑" panose="020B0503020204020204" charset="-122"/>
                        </a:rPr>
                        <a:t>CAR-T</a:t>
                      </a:r>
                      <a:endParaRPr lang="en-US" sz="1400" b="1" u="none" dirty="0">
                        <a:solidFill>
                          <a:srgbClr val="1A1A1A"/>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0070C0"/>
                          </a:solidFill>
                          <a:latin typeface="微软雅黑" panose="020B0503020204020204" charset="-122"/>
                          <a:ea typeface="微软雅黑" panose="020B0503020204020204" charset="-122"/>
                          <a:cs typeface="Liter" pitchFamily="34" charset="-120"/>
                        </a:rPr>
                        <a:t>★★★</a:t>
                      </a:r>
                      <a:endParaRPr lang="en-US" sz="1400" u="none" dirty="0">
                        <a:solidFill>
                          <a:srgbClr val="0070C0"/>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buNone/>
                      </a:pPr>
                      <a:r>
                        <a:rPr lang="en-US" altLang="en-US" sz="1400" u="none" dirty="0">
                          <a:solidFill>
                            <a:schemeClr val="tx1">
                              <a:lumMod val="85000"/>
                              <a:lumOff val="15000"/>
                            </a:schemeClr>
                          </a:solidFill>
                          <a:latin typeface="微软雅黑" panose="020B0503020204020204" charset="-122"/>
                          <a:ea typeface="微软雅黑" panose="020B0503020204020204" charset="-122"/>
                          <a:cs typeface="Liter" pitchFamily="34" charset="-120"/>
                        </a:rPr>
                        <a:t>血液肿瘤</a:t>
                      </a:r>
                      <a:endParaRPr lang="en-US" altLang="en-US" sz="1400" u="none" dirty="0">
                        <a:solidFill>
                          <a:schemeClr val="tx1">
                            <a:lumMod val="85000"/>
                            <a:lumOff val="15000"/>
                          </a:schemeClr>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0070C0"/>
                          </a:solidFill>
                          <a:latin typeface="微软雅黑" panose="020B0503020204020204" charset="-122"/>
                          <a:ea typeface="微软雅黑" panose="020B0503020204020204" charset="-122"/>
                          <a:cs typeface="微软雅黑" panose="020B0503020204020204" charset="-122"/>
                        </a:rPr>
                        <a:t>已获批多款CAR-T产品，适应症以血液瘤为主</a:t>
                      </a:r>
                      <a:endParaRPr lang="en-US" sz="1400" u="none" dirty="0">
                        <a:solidFill>
                          <a:srgbClr val="0070C0"/>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2B4A76"/>
                          </a:solidFill>
                          <a:latin typeface="微软雅黑" panose="020B0503020204020204" charset="-122"/>
                          <a:ea typeface="微软雅黑" panose="020B0503020204020204" charset="-122"/>
                          <a:cs typeface="微软雅黑" panose="020B0503020204020204" charset="-122"/>
                        </a:rPr>
                        <a:t>细胞培养基、质粒、CGT CDMO</a:t>
                      </a:r>
                      <a:endParaRPr lang="en-US" sz="1400" u="none" dirty="0">
                        <a:solidFill>
                          <a:srgbClr val="2B4A76"/>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r>
              <a:tr h="767080">
                <a:tc>
                  <a:txBody>
                    <a:bodyPr/>
                    <a:p>
                      <a:pPr algn="l"/>
                      <a:r>
                        <a:rPr lang="en-US" sz="1400" b="1" u="none" dirty="0">
                          <a:solidFill>
                            <a:srgbClr val="1A1A1A"/>
                          </a:solidFill>
                          <a:latin typeface="微软雅黑" panose="020B0503020204020204" charset="-122"/>
                          <a:ea typeface="微软雅黑" panose="020B0503020204020204" charset="-122"/>
                          <a:cs typeface="Liter" pitchFamily="34" charset="-120"/>
                        </a:rPr>
                        <a:t>AAV基因治疗</a:t>
                      </a:r>
                      <a:endParaRPr lang="en-US" sz="1400" b="1" u="none" dirty="0">
                        <a:solidFill>
                          <a:srgbClr val="1A1A1A"/>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dirty="0">
                          <a:solidFill>
                            <a:srgbClr val="0070C0"/>
                          </a:solidFill>
                          <a:latin typeface="微软雅黑" panose="020B0503020204020204" charset="-122"/>
                          <a:ea typeface="微软雅黑" panose="020B0503020204020204" charset="-122"/>
                          <a:cs typeface="Liter" pitchFamily="34" charset="-120"/>
                          <a:sym typeface="+mn-ea"/>
                        </a:rPr>
                        <a:t>★★</a:t>
                      </a:r>
                      <a:endParaRPr lang="en-US" sz="1400" u="none" dirty="0">
                        <a:solidFill>
                          <a:srgbClr val="1A1A1A"/>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buNone/>
                      </a:pPr>
                      <a:r>
                        <a:rPr lang="en-US" altLang="en-US" sz="1400" u="none" dirty="0">
                          <a:solidFill>
                            <a:schemeClr val="tx1">
                              <a:lumMod val="85000"/>
                              <a:lumOff val="15000"/>
                            </a:schemeClr>
                          </a:solidFill>
                          <a:latin typeface="微软雅黑" panose="020B0503020204020204" charset="-122"/>
                          <a:ea typeface="微软雅黑" panose="020B0503020204020204" charset="-122"/>
                          <a:cs typeface="Liter" pitchFamily="34" charset="-120"/>
                        </a:rPr>
                        <a:t>遗传病</a:t>
                      </a:r>
                      <a:endParaRPr lang="en-US" altLang="en-US" sz="1400" u="none" dirty="0">
                        <a:solidFill>
                          <a:schemeClr val="tx1">
                            <a:lumMod val="85000"/>
                            <a:lumOff val="15000"/>
                          </a:schemeClr>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0070C0"/>
                          </a:solidFill>
                          <a:latin typeface="微软雅黑" panose="020B0503020204020204" charset="-122"/>
                          <a:ea typeface="微软雅黑" panose="020B0503020204020204" charset="-122"/>
                          <a:cs typeface="Liter" pitchFamily="34" charset="-120"/>
                        </a:rPr>
                        <a:t>全球获批AAV基因治疗产品</a:t>
                      </a:r>
                      <a:r>
                        <a:rPr lang="en-US" sz="1400" u="none" dirty="0">
                          <a:solidFill>
                            <a:srgbClr val="C00000"/>
                          </a:solidFill>
                          <a:latin typeface="微软雅黑" panose="020B0503020204020204" charset="-122"/>
                          <a:ea typeface="微软雅黑" panose="020B0503020204020204" charset="-122"/>
                          <a:cs typeface="Liter" pitchFamily="34" charset="-120"/>
                        </a:rPr>
                        <a:t>不足10款</a:t>
                      </a:r>
                      <a:r>
                        <a:rPr lang="en-US" sz="1400" u="none" dirty="0">
                          <a:solidFill>
                            <a:srgbClr val="0070C0"/>
                          </a:solidFill>
                          <a:latin typeface="微软雅黑" panose="020B0503020204020204" charset="-122"/>
                          <a:ea typeface="微软雅黑" panose="020B0503020204020204" charset="-122"/>
                          <a:cs typeface="Liter" pitchFamily="34" charset="-120"/>
                        </a:rPr>
                        <a:t>；国内AAV药物尚处临床研究和早期转化阶段</a:t>
                      </a:r>
                      <a:endParaRPr lang="en-US" sz="1400" u="none" dirty="0">
                        <a:solidFill>
                          <a:srgbClr val="0070C0"/>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2B4A76"/>
                          </a:solidFill>
                          <a:latin typeface="微软雅黑" panose="020B0503020204020204" charset="-122"/>
                          <a:ea typeface="微软雅黑" panose="020B0503020204020204" charset="-122"/>
                          <a:cs typeface="Liter" pitchFamily="34" charset="-120"/>
                        </a:rPr>
                        <a:t>载体平台、质粒原料、基因递送技术</a:t>
                      </a:r>
                      <a:endParaRPr lang="en-US" sz="1400" u="none" dirty="0">
                        <a:solidFill>
                          <a:srgbClr val="2B4A76"/>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r>
              <a:tr h="766445">
                <a:tc>
                  <a:txBody>
                    <a:bodyPr/>
                    <a:p>
                      <a:pPr algn="l"/>
                      <a:r>
                        <a:rPr lang="en-US" sz="1400" b="1" u="none" dirty="0">
                          <a:solidFill>
                            <a:srgbClr val="1A1A1A"/>
                          </a:solidFill>
                          <a:latin typeface="微软雅黑" panose="020B0503020204020204" charset="-122"/>
                          <a:ea typeface="微软雅黑" panose="020B0503020204020204" charset="-122"/>
                          <a:cs typeface="Liter" pitchFamily="34" charset="-120"/>
                        </a:rPr>
                        <a:t>siRNA/mRNA</a:t>
                      </a:r>
                      <a:endParaRPr lang="en-US" sz="1400" b="1" u="none" dirty="0">
                        <a:solidFill>
                          <a:srgbClr val="1A1A1A"/>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dirty="0">
                          <a:solidFill>
                            <a:srgbClr val="0070C0"/>
                          </a:solidFill>
                          <a:latin typeface="微软雅黑" panose="020B0503020204020204" charset="-122"/>
                          <a:ea typeface="微软雅黑" panose="020B0503020204020204" charset="-122"/>
                          <a:cs typeface="Liter" pitchFamily="34" charset="-120"/>
                          <a:sym typeface="+mn-ea"/>
                        </a:rPr>
                        <a:t>★★★★</a:t>
                      </a:r>
                      <a:endParaRPr lang="en-US" sz="1400" u="none" dirty="0">
                        <a:solidFill>
                          <a:srgbClr val="1A1A1A"/>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buNone/>
                      </a:pPr>
                      <a:r>
                        <a:rPr lang="en-US" altLang="en-US" sz="1400" u="none" dirty="0">
                          <a:solidFill>
                            <a:schemeClr val="tx1">
                              <a:lumMod val="85000"/>
                              <a:lumOff val="15000"/>
                            </a:schemeClr>
                          </a:solidFill>
                          <a:latin typeface="微软雅黑" panose="020B0503020204020204" charset="-122"/>
                          <a:ea typeface="微软雅黑" panose="020B0503020204020204" charset="-122"/>
                          <a:cs typeface="Liter" pitchFamily="34" charset="-120"/>
                        </a:rPr>
                        <a:t>罕见病、疫苗</a:t>
                      </a:r>
                      <a:endParaRPr lang="en-US" altLang="en-US" sz="1400" u="none" dirty="0">
                        <a:solidFill>
                          <a:schemeClr val="tx1">
                            <a:lumMod val="85000"/>
                            <a:lumOff val="15000"/>
                          </a:schemeClr>
                        </a:solidFill>
                        <a:latin typeface="微软雅黑" panose="020B0503020204020204" charset="-122"/>
                        <a:ea typeface="微软雅黑" panose="020B0503020204020204" charset="-122"/>
                        <a:cs typeface="Liter" pitchFamily="34" charset="-120"/>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pPr algn="l"/>
                      <a:r>
                        <a:rPr lang="en-US" sz="1400" u="none" dirty="0">
                          <a:solidFill>
                            <a:srgbClr val="0070C0"/>
                          </a:solidFill>
                          <a:latin typeface="微软雅黑" panose="020B0503020204020204" charset="-122"/>
                          <a:ea typeface="微软雅黑" panose="020B0503020204020204" charset="-122"/>
                          <a:cs typeface="微软雅黑" panose="020B0503020204020204" charset="-122"/>
                        </a:rPr>
                        <a:t>国内多家企业布局mRNA和siRNA平台，肿瘤疫苗研发持续推进</a:t>
                      </a:r>
                      <a:endParaRPr lang="en-US" sz="1400" u="none" dirty="0">
                        <a:solidFill>
                          <a:srgbClr val="0070C0"/>
                        </a:solidFill>
                        <a:latin typeface="微软雅黑" panose="020B0503020204020204" charset="-122"/>
                        <a:ea typeface="微软雅黑" panose="020B0503020204020204" charset="-122"/>
                        <a:cs typeface="微软雅黑" panose="020B0503020204020204" charset="-122"/>
                      </a:endParaRPr>
                    </a:p>
                  </a:txBody>
                  <a:tcPr marT="0" marB="0" anchor="ctr">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c>
                  <a:txBody>
                    <a:bodyPr/>
                    <a:p>
                      <a:r>
                        <a:rPr lang="en-US" sz="1400" dirty="0">
                          <a:solidFill>
                            <a:srgbClr val="2B4A76"/>
                          </a:solidFill>
                          <a:latin typeface="微软雅黑" panose="020B0503020204020204" charset="-122"/>
                          <a:ea typeface="微软雅黑" panose="020B0503020204020204" charset="-122"/>
                          <a:cs typeface="Liter" pitchFamily="34" charset="-120"/>
                        </a:rPr>
                        <a:t>A原料酶、核酸原料、生物信息数据库</a:t>
                      </a:r>
                      <a:endParaRPr lang="en-US" sz="1400" dirty="0">
                        <a:solidFill>
                          <a:srgbClr val="2B4A76"/>
                        </a:solidFill>
                        <a:latin typeface="微软雅黑" panose="020B0503020204020204" charset="-122"/>
                        <a:ea typeface="微软雅黑" panose="020B0503020204020204" charset="-122"/>
                        <a:cs typeface="Liter" pitchFamily="34" charset="-120"/>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bg1"/>
                    </a:solidFill>
                  </a:tcPr>
                </a:tc>
              </a:tr>
            </a:tbl>
          </a:graphicData>
        </a:graphic>
      </p:graphicFrame>
      <p:sp>
        <p:nvSpPr>
          <p:cNvPr id="10" name="圆角矩形 9"/>
          <p:cNvSpPr/>
          <p:nvPr/>
        </p:nvSpPr>
        <p:spPr>
          <a:xfrm>
            <a:off x="1163507" y="5624239"/>
            <a:ext cx="252000" cy="252000"/>
          </a:xfrm>
          <a:prstGeom prst="roundRect">
            <a:avLst/>
          </a:prstGeom>
          <a:gradFill>
            <a:gsLst>
              <a:gs pos="0">
                <a:srgbClr val="1A72A5"/>
              </a:gs>
              <a:gs pos="42000">
                <a:srgbClr val="1E8FC0">
                  <a:alpha val="90000"/>
                </a:srgbClr>
              </a:gs>
              <a:gs pos="21000">
                <a:srgbClr val="22ACDA">
                  <a:alpha val="70000"/>
                </a:srgbClr>
              </a:gs>
              <a:gs pos="66000">
                <a:srgbClr val="1A72A5">
                  <a:alpha val="95000"/>
                </a:srgbClr>
              </a:gs>
              <a:gs pos="100000">
                <a:srgbClr val="125C99"/>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p>
        </p:txBody>
      </p:sp>
      <p:sp>
        <p:nvSpPr>
          <p:cNvPr id="4" name="文本框 3"/>
          <p:cNvSpPr txBox="1"/>
          <p:nvPr/>
        </p:nvSpPr>
        <p:spPr>
          <a:xfrm>
            <a:off x="1451610" y="5525770"/>
            <a:ext cx="10005695" cy="937260"/>
          </a:xfrm>
          <a:prstGeom prst="rect">
            <a:avLst/>
          </a:prstGeom>
          <a:noFill/>
        </p:spPr>
        <p:txBody>
          <a:bodyPr wrap="square" rtlCol="0">
            <a:spAutoFit/>
          </a:bodyPr>
          <a:p>
            <a:r>
              <a:rPr lang="zh-CN" altLang="en-US" sz="1700">
                <a:latin typeface="微软雅黑" panose="020B0503020204020204" charset="-122"/>
                <a:ea typeface="微软雅黑" panose="020B0503020204020204" charset="-122"/>
                <a:cs typeface="微软雅黑" panose="020B0503020204020204" charset="-122"/>
              </a:rPr>
              <a:t>创新药技术路线演进本质上是</a:t>
            </a:r>
            <a:r>
              <a:rPr lang="zh-CN" altLang="en-US" sz="1700" b="1">
                <a:solidFill>
                  <a:srgbClr val="0070C0"/>
                </a:solidFill>
                <a:latin typeface="微软雅黑" panose="020B0503020204020204" charset="-122"/>
                <a:ea typeface="微软雅黑" panose="020B0503020204020204" charset="-122"/>
                <a:cs typeface="微软雅黑" panose="020B0503020204020204" charset="-122"/>
              </a:rPr>
              <a:t>上游技术平台能力的竞争</a:t>
            </a:r>
            <a:r>
              <a:rPr lang="zh-CN" altLang="en-US" sz="1700">
                <a:latin typeface="微软雅黑" panose="020B0503020204020204" charset="-122"/>
                <a:ea typeface="微软雅黑" panose="020B0503020204020204" charset="-122"/>
                <a:cs typeface="微软雅黑" panose="020B0503020204020204" charset="-122"/>
              </a:rPr>
              <a:t>。ADC依赖抗体工程和CDMO体系，CGT依赖细胞培养和质粒平台，核酸药物依赖原料酶和生物信息数据库支撑，</a:t>
            </a:r>
            <a:r>
              <a:rPr lang="zh-CN" altLang="en-US" sz="1700" b="1">
                <a:solidFill>
                  <a:srgbClr val="0070C0"/>
                </a:solidFill>
                <a:latin typeface="微软雅黑" panose="020B0503020204020204" charset="-122"/>
                <a:ea typeface="微软雅黑" panose="020B0503020204020204" charset="-122"/>
                <a:cs typeface="微软雅黑" panose="020B0503020204020204" charset="-122"/>
              </a:rPr>
              <a:t>中游</a:t>
            </a:r>
            <a:r>
              <a:rPr lang="zh-CN" altLang="en-US" sz="1900" b="1">
                <a:solidFill>
                  <a:srgbClr val="216BFF"/>
                </a:solidFill>
                <a:latin typeface="微软雅黑" panose="020B0503020204020204" charset="-122"/>
                <a:ea typeface="微软雅黑" panose="020B0503020204020204" charset="-122"/>
                <a:cs typeface="微软雅黑" panose="020B0503020204020204" charset="-122"/>
              </a:rPr>
              <a:t>创新药突破</a:t>
            </a:r>
            <a:r>
              <a:rPr lang="zh-CN" altLang="en-US" sz="1700" b="1">
                <a:solidFill>
                  <a:srgbClr val="0070C0"/>
                </a:solidFill>
                <a:latin typeface="微软雅黑" panose="020B0503020204020204" charset="-122"/>
                <a:ea typeface="微软雅黑" panose="020B0503020204020204" charset="-122"/>
                <a:cs typeface="微软雅黑" panose="020B0503020204020204" charset="-122"/>
              </a:rPr>
              <a:t>与上游</a:t>
            </a:r>
            <a:r>
              <a:rPr lang="zh-CN" altLang="en-US" sz="1900" b="1">
                <a:solidFill>
                  <a:srgbClr val="216BFF"/>
                </a:solidFill>
                <a:latin typeface="微软雅黑" panose="020B0503020204020204" charset="-122"/>
                <a:ea typeface="微软雅黑" panose="020B0503020204020204" charset="-122"/>
                <a:cs typeface="微软雅黑" panose="020B0503020204020204" charset="-122"/>
              </a:rPr>
              <a:t>创新资源供给</a:t>
            </a:r>
            <a:r>
              <a:rPr lang="zh-CN" altLang="en-US" sz="1700" b="1">
                <a:solidFill>
                  <a:srgbClr val="0070C0"/>
                </a:solidFill>
                <a:latin typeface="微软雅黑" panose="020B0503020204020204" charset="-122"/>
                <a:ea typeface="微软雅黑" panose="020B0503020204020204" charset="-122"/>
                <a:cs typeface="微软雅黑" panose="020B0503020204020204" charset="-122"/>
              </a:rPr>
              <a:t>呈现高度协同发展关系。</a:t>
            </a:r>
            <a:endParaRPr lang="zh-CN" altLang="en-US" sz="1700" b="1">
              <a:solidFill>
                <a:srgbClr val="0070C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10473055" cy="891540"/>
            <a:chOff x="1128" y="719"/>
            <a:chExt cx="16493" cy="1404"/>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5545" cy="1404"/>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创新药产业格局</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zh-CN" altLang="en-US" sz="2000" cap="all"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中国创新药企业已形成</a:t>
              </a:r>
              <a:r>
                <a:rPr lang="zh-CN" altLang="en-US" sz="2000" cap="all" noProof="0" dirty="0">
                  <a:ln>
                    <a:noFill/>
                  </a:ln>
                  <a:solidFill>
                    <a:srgbClr val="0070C0"/>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“传统药企转型+Biotech创新+全球BD出海”</a:t>
              </a:r>
              <a:r>
                <a:rPr lang="zh-CN" altLang="en-US" sz="2000" cap="all"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的多元格局</a:t>
              </a:r>
              <a:endParaRPr lang="zh-CN" altLang="en-US" sz="2000" cap="all"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4" name="矩形: 圆角 3"/>
          <p:cNvSpPr/>
          <p:nvPr/>
        </p:nvSpPr>
        <p:spPr>
          <a:xfrm>
            <a:off x="604837" y="1211300"/>
            <a:ext cx="10982325" cy="1052502"/>
          </a:xfrm>
          <a:prstGeom prst="roundRect">
            <a:avLst>
              <a:gd name="adj" fmla="val 50000"/>
            </a:avLst>
          </a:prstGeom>
          <a:solidFill>
            <a:srgbClr val="D9E3FB"/>
          </a:solidFill>
          <a:ln w="12700" cap="flat">
            <a:noFill/>
            <a:miter lim="400000"/>
          </a:ln>
          <a:effectLst/>
        </p:spPr>
        <p:txBody>
          <a:bodyPr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5" name="矩形: 圆角 4"/>
          <p:cNvSpPr/>
          <p:nvPr/>
        </p:nvSpPr>
        <p:spPr>
          <a:xfrm>
            <a:off x="604837" y="2477431"/>
            <a:ext cx="10982325" cy="1052502"/>
          </a:xfrm>
          <a:prstGeom prst="roundRect">
            <a:avLst>
              <a:gd name="adj" fmla="val 50000"/>
            </a:avLst>
          </a:prstGeom>
          <a:solidFill>
            <a:srgbClr val="D9E3FB"/>
          </a:solidFill>
          <a:ln w="12700" cap="flat">
            <a:noFill/>
            <a:miter lim="400000"/>
          </a:ln>
          <a:effectLst/>
        </p:spPr>
        <p:txBody>
          <a:bodyPr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6" name="矩形: 圆角 5"/>
          <p:cNvSpPr/>
          <p:nvPr/>
        </p:nvSpPr>
        <p:spPr>
          <a:xfrm>
            <a:off x="604837" y="3743562"/>
            <a:ext cx="10982325" cy="1052502"/>
          </a:xfrm>
          <a:prstGeom prst="roundRect">
            <a:avLst>
              <a:gd name="adj" fmla="val 50000"/>
            </a:avLst>
          </a:prstGeom>
          <a:solidFill>
            <a:srgbClr val="D9E3FB"/>
          </a:solidFill>
          <a:ln w="12700" cap="flat">
            <a:noFill/>
            <a:miter lim="400000"/>
          </a:ln>
          <a:effectLst/>
        </p:spPr>
        <p:txBody>
          <a:bodyPr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3" name="箭头: 五边形 6"/>
          <p:cNvSpPr/>
          <p:nvPr/>
        </p:nvSpPr>
        <p:spPr>
          <a:xfrm rot="5400000">
            <a:off x="1630680" y="1239520"/>
            <a:ext cx="1349375" cy="1120140"/>
          </a:xfrm>
          <a:prstGeom prst="homePlate">
            <a:avLst>
              <a:gd name="adj" fmla="val 19899"/>
            </a:avLst>
          </a:prstGeom>
          <a:solidFill>
            <a:srgbClr val="406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8" name="箭头: V 形 7"/>
          <p:cNvSpPr/>
          <p:nvPr/>
        </p:nvSpPr>
        <p:spPr>
          <a:xfrm rot="5400000">
            <a:off x="1624733" y="2462282"/>
            <a:ext cx="1361375" cy="1120271"/>
          </a:xfrm>
          <a:prstGeom prst="chevron">
            <a:avLst>
              <a:gd name="adj" fmla="val 14290"/>
            </a:avLst>
          </a:prstGeom>
          <a:solidFill>
            <a:srgbClr val="406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9" name="箭头: V 形 8"/>
          <p:cNvSpPr/>
          <p:nvPr/>
        </p:nvSpPr>
        <p:spPr>
          <a:xfrm rot="5400000">
            <a:off x="1624732" y="3709677"/>
            <a:ext cx="1361375" cy="1120271"/>
          </a:xfrm>
          <a:prstGeom prst="chevron">
            <a:avLst>
              <a:gd name="adj" fmla="val 14290"/>
            </a:avLst>
          </a:prstGeom>
          <a:solidFill>
            <a:srgbClr val="406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10" name="文本框 9"/>
          <p:cNvSpPr txBox="1"/>
          <p:nvPr/>
        </p:nvSpPr>
        <p:spPr>
          <a:xfrm>
            <a:off x="1025460" y="1475941"/>
            <a:ext cx="1028700" cy="523220"/>
          </a:xfrm>
          <a:prstGeom prst="rect">
            <a:avLst/>
          </a:prstGeom>
          <a:noFill/>
        </p:spPr>
        <p:txBody>
          <a:bodyPr wrap="square" rtlCol="0">
            <a:spAutoFit/>
          </a:bodyPr>
          <a:lstStyle/>
          <a:p>
            <a:r>
              <a:rPr lang="en-US" altLang="zh-CN" sz="2800" dirty="0">
                <a:solidFill>
                  <a:srgbClr val="406FE9"/>
                </a:solidFill>
                <a:latin typeface="微软雅黑" panose="020B0503020204020204" charset="-122"/>
                <a:ea typeface="微软雅黑" panose="020B0503020204020204" charset="-122"/>
              </a:rPr>
              <a:t>01</a:t>
            </a:r>
            <a:endParaRPr lang="en-US" altLang="zh-CN" sz="2800" dirty="0">
              <a:solidFill>
                <a:srgbClr val="406FE9"/>
              </a:solidFill>
              <a:latin typeface="微软雅黑" panose="020B0503020204020204" charset="-122"/>
              <a:ea typeface="微软雅黑" panose="020B0503020204020204" charset="-122"/>
            </a:endParaRPr>
          </a:p>
        </p:txBody>
      </p:sp>
      <p:sp>
        <p:nvSpPr>
          <p:cNvPr id="11" name="文本框 10"/>
          <p:cNvSpPr txBox="1"/>
          <p:nvPr/>
        </p:nvSpPr>
        <p:spPr>
          <a:xfrm>
            <a:off x="1025460" y="2763838"/>
            <a:ext cx="1028700" cy="523220"/>
          </a:xfrm>
          <a:prstGeom prst="rect">
            <a:avLst/>
          </a:prstGeom>
          <a:noFill/>
        </p:spPr>
        <p:txBody>
          <a:bodyPr wrap="square" rtlCol="0">
            <a:spAutoFit/>
          </a:bodyPr>
          <a:lstStyle/>
          <a:p>
            <a:r>
              <a:rPr lang="en-US" altLang="zh-CN" sz="2800" dirty="0">
                <a:solidFill>
                  <a:srgbClr val="406FE9"/>
                </a:solidFill>
                <a:latin typeface="微软雅黑" panose="020B0503020204020204" charset="-122"/>
                <a:ea typeface="微软雅黑" panose="020B0503020204020204" charset="-122"/>
              </a:rPr>
              <a:t>02</a:t>
            </a:r>
            <a:endParaRPr lang="en-US" altLang="zh-CN" sz="2800" dirty="0">
              <a:solidFill>
                <a:srgbClr val="406FE9"/>
              </a:solidFill>
              <a:latin typeface="微软雅黑" panose="020B0503020204020204" charset="-122"/>
              <a:ea typeface="微软雅黑" panose="020B0503020204020204" charset="-122"/>
            </a:endParaRPr>
          </a:p>
        </p:txBody>
      </p:sp>
      <p:sp>
        <p:nvSpPr>
          <p:cNvPr id="12" name="文本框 11"/>
          <p:cNvSpPr txBox="1"/>
          <p:nvPr/>
        </p:nvSpPr>
        <p:spPr>
          <a:xfrm>
            <a:off x="1025460" y="4051735"/>
            <a:ext cx="1028700" cy="523220"/>
          </a:xfrm>
          <a:prstGeom prst="rect">
            <a:avLst/>
          </a:prstGeom>
          <a:noFill/>
        </p:spPr>
        <p:txBody>
          <a:bodyPr wrap="square" rtlCol="0">
            <a:spAutoFit/>
          </a:bodyPr>
          <a:lstStyle/>
          <a:p>
            <a:r>
              <a:rPr lang="en-US" altLang="zh-CN" sz="2800" dirty="0">
                <a:solidFill>
                  <a:srgbClr val="406FE9"/>
                </a:solidFill>
                <a:latin typeface="微软雅黑" panose="020B0503020204020204" charset="-122"/>
                <a:ea typeface="微软雅黑" panose="020B0503020204020204" charset="-122"/>
              </a:rPr>
              <a:t>03</a:t>
            </a:r>
            <a:endParaRPr lang="en-US" altLang="zh-CN" sz="2800" dirty="0">
              <a:solidFill>
                <a:srgbClr val="406FE9"/>
              </a:solidFill>
              <a:latin typeface="微软雅黑" panose="020B0503020204020204" charset="-122"/>
              <a:ea typeface="微软雅黑" panose="020B0503020204020204" charset="-122"/>
            </a:endParaRPr>
          </a:p>
        </p:txBody>
      </p:sp>
      <p:sp>
        <p:nvSpPr>
          <p:cNvPr id="13" name="文本框 12"/>
          <p:cNvSpPr txBox="1"/>
          <p:nvPr/>
        </p:nvSpPr>
        <p:spPr>
          <a:xfrm>
            <a:off x="1608839" y="1371524"/>
            <a:ext cx="1435699" cy="645160"/>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lnSpc>
                <a:spcPct val="100000"/>
              </a:lnSpc>
            </a:pPr>
            <a:r>
              <a:rPr lang="zh-CN" altLang="en-US" sz="1800" b="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传统药企创新转型</a:t>
            </a:r>
            <a:endParaRPr lang="zh-CN" altLang="en-US" sz="1800" b="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4" name="文本框 13"/>
          <p:cNvSpPr txBox="1"/>
          <p:nvPr/>
        </p:nvSpPr>
        <p:spPr>
          <a:xfrm>
            <a:off x="1657350" y="2647315"/>
            <a:ext cx="1278255" cy="645160"/>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lnSpc>
                <a:spcPct val="100000"/>
              </a:lnSpc>
            </a:pPr>
            <a:r>
              <a:rPr lang="zh-CN" altLang="en-US" sz="1800" b="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Biotech创新企业</a:t>
            </a:r>
            <a:endParaRPr lang="zh-CN" altLang="en-US" sz="1800" b="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5" name="文本框 14"/>
          <p:cNvSpPr txBox="1"/>
          <p:nvPr/>
        </p:nvSpPr>
        <p:spPr>
          <a:xfrm>
            <a:off x="1603252" y="3922522"/>
            <a:ext cx="1435699" cy="645160"/>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lnSpc>
                <a:spcPct val="100000"/>
              </a:lnSpc>
            </a:pPr>
            <a:r>
              <a:rPr lang="zh-CN" altLang="en-US" sz="1800" b="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全球BD出海企业</a:t>
            </a:r>
            <a:endParaRPr lang="zh-CN" altLang="en-US" sz="1800" b="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6" name="矩形 15"/>
          <p:cNvSpPr/>
          <p:nvPr/>
        </p:nvSpPr>
        <p:spPr>
          <a:xfrm>
            <a:off x="3002915" y="1206500"/>
            <a:ext cx="4271645" cy="1050290"/>
          </a:xfrm>
          <a:prstGeom prst="rect">
            <a:avLst/>
          </a:prstGeom>
        </p:spPr>
        <p:txBody>
          <a:bodyPr wrap="square">
            <a:spAutoFit/>
          </a:bodyPr>
          <a:lstStyle/>
          <a:p>
            <a:pPr>
              <a:lnSpc>
                <a:spcPct val="130000"/>
              </a:lnSpc>
            </a:pPr>
            <a:r>
              <a:rPr lang="zh-CN" altLang="en-US"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代表企业：</a:t>
            </a:r>
            <a:r>
              <a:rPr lang="zh-CN" altLang="en-US" sz="1200">
                <a:solidFill>
                  <a:srgbClr val="0070C0"/>
                </a:solidFill>
                <a:latin typeface="微软雅黑" panose="020B0503020204020204" charset="-122"/>
                <a:ea typeface="微软雅黑" panose="020B0503020204020204" charset="-122"/>
                <a:cs typeface="微软雅黑" panose="020B0503020204020204" charset="-122"/>
              </a:rPr>
              <a:t>恒瑞医药</a:t>
            </a:r>
            <a:endParaRPr lang="zh-CN" altLang="en-US" sz="1200">
              <a:solidFill>
                <a:srgbClr val="0070C0"/>
              </a:solidFill>
              <a:latin typeface="微软雅黑" panose="020B0503020204020204" charset="-122"/>
              <a:ea typeface="微软雅黑" panose="020B0503020204020204" charset="-122"/>
              <a:cs typeface="微软雅黑" panose="020B0503020204020204" charset="-122"/>
            </a:endParaRPr>
          </a:p>
          <a:p>
            <a:pPr>
              <a:lnSpc>
                <a:spcPct val="130000"/>
              </a:lnSpc>
            </a:pPr>
            <a:r>
              <a:rPr lang="zh-CN" altLang="en-US"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转型路径</a:t>
            </a:r>
            <a:r>
              <a:rPr lang="en-US" altLang="zh-CN"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仿制药龙头</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 </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创新药研发</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 </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国际化布局</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30000"/>
              </a:lnSpc>
            </a:pPr>
            <a:r>
              <a:rPr lang="zh-CN" altLang="en-US"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核心特点</a:t>
            </a:r>
            <a:r>
              <a:rPr lang="en-US" altLang="zh-CN"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研发投入持续提升</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建立多技术路线创新管线</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创新药收入占比持续提高</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9" name="文本框 18"/>
          <p:cNvSpPr txBox="1"/>
          <p:nvPr/>
        </p:nvSpPr>
        <p:spPr>
          <a:xfrm>
            <a:off x="7273925" y="1393190"/>
            <a:ext cx="3868420" cy="691515"/>
          </a:xfrm>
          <a:prstGeom prst="rect">
            <a:avLst/>
          </a:prstGeom>
          <a:noFill/>
        </p:spPr>
        <p:txBody>
          <a:bodyPr wrap="square" rtlCol="0">
            <a:spAutoFit/>
          </a:bodyPr>
          <a:p>
            <a:pPr marL="285750" indent="-285750">
              <a:buFont typeface="Wingdings" panose="05000000000000000000" charset="0"/>
              <a:buChar char=""/>
            </a:pPr>
            <a:r>
              <a:rPr lang="zh-CN" altLang="en-US" sz="1300">
                <a:solidFill>
                  <a:schemeClr val="accent1">
                    <a:lumMod val="75000"/>
                  </a:schemeClr>
                </a:solidFill>
                <a:effectLst/>
                <a:latin typeface="微软雅黑" panose="020B0503020204020204" charset="-122"/>
                <a:ea typeface="微软雅黑" panose="020B0503020204020204" charset="-122"/>
              </a:rPr>
              <a:t>2024年恒瑞医药</a:t>
            </a:r>
            <a:r>
              <a:rPr lang="zh-CN" altLang="en-US" sz="1300" b="1">
                <a:solidFill>
                  <a:schemeClr val="accent1">
                    <a:lumMod val="75000"/>
                  </a:schemeClr>
                </a:solidFill>
                <a:effectLst/>
                <a:latin typeface="微软雅黑" panose="020B0503020204020204" charset="-122"/>
                <a:ea typeface="微软雅黑" panose="020B0503020204020204" charset="-122"/>
              </a:rPr>
              <a:t>研发投入</a:t>
            </a:r>
            <a:r>
              <a:rPr lang="zh-CN" altLang="en-US" sz="1300">
                <a:solidFill>
                  <a:srgbClr val="C00000"/>
                </a:solidFill>
                <a:effectLst/>
                <a:latin typeface="微软雅黑" panose="020B0503020204020204" charset="-122"/>
                <a:ea typeface="微软雅黑" panose="020B0503020204020204" charset="-122"/>
              </a:rPr>
              <a:t>超过80亿元</a:t>
            </a:r>
            <a:r>
              <a:rPr lang="en-US" altLang="zh-CN" sz="1300">
                <a:solidFill>
                  <a:schemeClr val="accent1">
                    <a:lumMod val="75000"/>
                  </a:schemeClr>
                </a:solidFill>
                <a:effectLst/>
                <a:latin typeface="微软雅黑" panose="020B0503020204020204" charset="-122"/>
                <a:ea typeface="微软雅黑" panose="020B0503020204020204" charset="-122"/>
              </a:rPr>
              <a:t>；</a:t>
            </a:r>
            <a:r>
              <a:rPr lang="zh-CN" altLang="en-US" sz="1300">
                <a:solidFill>
                  <a:schemeClr val="accent1">
                    <a:lumMod val="75000"/>
                  </a:schemeClr>
                </a:solidFill>
                <a:effectLst/>
                <a:latin typeface="微软雅黑" panose="020B0503020204020204" charset="-122"/>
                <a:ea typeface="微软雅黑" panose="020B0503020204020204" charset="-122"/>
              </a:rPr>
              <a:t>累计</a:t>
            </a:r>
            <a:r>
              <a:rPr lang="zh-CN" altLang="en-US" sz="1300" b="1">
                <a:solidFill>
                  <a:schemeClr val="accent1">
                    <a:lumMod val="75000"/>
                  </a:schemeClr>
                </a:solidFill>
                <a:effectLst/>
                <a:latin typeface="微软雅黑" panose="020B0503020204020204" charset="-122"/>
                <a:ea typeface="微软雅黑" panose="020B0503020204020204" charset="-122"/>
              </a:rPr>
              <a:t>获批创新药</a:t>
            </a:r>
            <a:r>
              <a:rPr lang="zh-CN" altLang="en-US" sz="1300">
                <a:solidFill>
                  <a:srgbClr val="C00000"/>
                </a:solidFill>
                <a:effectLst/>
                <a:latin typeface="微软雅黑" panose="020B0503020204020204" charset="-122"/>
                <a:ea typeface="微软雅黑" panose="020B0503020204020204" charset="-122"/>
              </a:rPr>
              <a:t>20款以上</a:t>
            </a:r>
            <a:r>
              <a:rPr lang="zh-CN" altLang="en-US" sz="1300">
                <a:solidFill>
                  <a:schemeClr val="accent1">
                    <a:lumMod val="75000"/>
                  </a:schemeClr>
                </a:solidFill>
                <a:effectLst/>
                <a:latin typeface="微软雅黑" panose="020B0503020204020204" charset="-122"/>
                <a:ea typeface="微软雅黑" panose="020B0503020204020204" charset="-122"/>
              </a:rPr>
              <a:t>。</a:t>
            </a:r>
            <a:endParaRPr lang="zh-CN" altLang="en-US" sz="1300">
              <a:solidFill>
                <a:schemeClr val="accent1">
                  <a:lumMod val="75000"/>
                </a:schemeClr>
              </a:solidFill>
              <a:effectLst/>
              <a:latin typeface="微软雅黑" panose="020B0503020204020204" charset="-122"/>
              <a:ea typeface="微软雅黑" panose="020B0503020204020204" charset="-122"/>
            </a:endParaRPr>
          </a:p>
          <a:p>
            <a:pPr marL="285750" indent="-285750">
              <a:buFont typeface="Wingdings" panose="05000000000000000000" charset="0"/>
              <a:buChar char=""/>
            </a:pPr>
            <a:r>
              <a:rPr lang="zh-CN" altLang="en-US" sz="1300">
                <a:solidFill>
                  <a:schemeClr val="accent1">
                    <a:lumMod val="75000"/>
                  </a:schemeClr>
                </a:solidFill>
                <a:effectLst/>
                <a:latin typeface="微软雅黑" panose="020B0503020204020204" charset="-122"/>
                <a:ea typeface="微软雅黑" panose="020B0503020204020204" charset="-122"/>
              </a:rPr>
              <a:t>代表中国传统药企由制造能力向创新能力升级。</a:t>
            </a:r>
            <a:endParaRPr lang="zh-CN" altLang="en-US" sz="1300">
              <a:solidFill>
                <a:schemeClr val="accent1">
                  <a:lumMod val="75000"/>
                </a:schemeClr>
              </a:solidFill>
              <a:effectLst/>
              <a:latin typeface="微软雅黑" panose="020B0503020204020204" charset="-122"/>
              <a:ea typeface="微软雅黑" panose="020B0503020204020204" charset="-122"/>
            </a:endParaRPr>
          </a:p>
        </p:txBody>
      </p:sp>
      <p:sp>
        <p:nvSpPr>
          <p:cNvPr id="20" name="矩形 19"/>
          <p:cNvSpPr/>
          <p:nvPr/>
        </p:nvSpPr>
        <p:spPr>
          <a:xfrm>
            <a:off x="3008630" y="2502535"/>
            <a:ext cx="4271645" cy="810260"/>
          </a:xfrm>
          <a:prstGeom prst="rect">
            <a:avLst/>
          </a:prstGeom>
        </p:spPr>
        <p:txBody>
          <a:bodyPr wrap="square">
            <a:spAutoFit/>
          </a:bodyPr>
          <a:p>
            <a:pPr>
              <a:lnSpc>
                <a:spcPct val="130000"/>
              </a:lnSpc>
            </a:pPr>
            <a:r>
              <a:rPr lang="zh-CN" altLang="en-US"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代表企业：</a:t>
            </a:r>
            <a:r>
              <a:rPr lang="zh-CN" altLang="en-US" sz="1200">
                <a:solidFill>
                  <a:srgbClr val="0070C0"/>
                </a:solidFill>
                <a:latin typeface="微软雅黑" panose="020B0503020204020204" charset="-122"/>
                <a:ea typeface="微软雅黑" panose="020B0503020204020204" charset="-122"/>
                <a:cs typeface="微软雅黑" panose="020B0503020204020204" charset="-122"/>
              </a:rPr>
              <a:t>百济神州</a:t>
            </a:r>
            <a:endParaRPr lang="zh-CN" altLang="en-US" sz="1200">
              <a:solidFill>
                <a:srgbClr val="0070C0"/>
              </a:solidFill>
              <a:latin typeface="微软雅黑" panose="020B0503020204020204" charset="-122"/>
              <a:ea typeface="微软雅黑" panose="020B0503020204020204" charset="-122"/>
              <a:cs typeface="微软雅黑" panose="020B0503020204020204" charset="-122"/>
            </a:endParaRPr>
          </a:p>
          <a:p>
            <a:pPr>
              <a:lnSpc>
                <a:spcPct val="130000"/>
              </a:lnSpc>
            </a:pPr>
            <a:r>
              <a:rPr lang="zh-CN" altLang="en-US"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核心特点</a:t>
            </a:r>
            <a:r>
              <a:rPr lang="en-US" altLang="zh-CN"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原创研发能力突出</a:t>
            </a:r>
            <a:r>
              <a:rPr 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全球多中心临床布局</a:t>
            </a:r>
            <a:r>
              <a:rPr 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商业化能力持续提升</a:t>
            </a:r>
            <a:endParaRPr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21" name="文本框 20"/>
          <p:cNvSpPr txBox="1"/>
          <p:nvPr/>
        </p:nvSpPr>
        <p:spPr>
          <a:xfrm>
            <a:off x="7486015" y="2482215"/>
            <a:ext cx="3668395" cy="1091565"/>
          </a:xfrm>
          <a:prstGeom prst="rect">
            <a:avLst/>
          </a:prstGeom>
          <a:noFill/>
        </p:spPr>
        <p:txBody>
          <a:bodyPr wrap="square" rtlCol="0">
            <a:spAutoFit/>
          </a:bodyPr>
          <a:p>
            <a:pPr marL="285750" indent="-285750">
              <a:buFont typeface="Wingdings" panose="05000000000000000000" charset="0"/>
              <a:buChar char=""/>
            </a:pPr>
            <a:r>
              <a:rPr lang="zh-CN" altLang="en-US" sz="1300">
                <a:solidFill>
                  <a:schemeClr val="accent1">
                    <a:lumMod val="75000"/>
                  </a:schemeClr>
                </a:solidFill>
                <a:effectLst/>
                <a:latin typeface="微软雅黑" panose="020B0503020204020204" charset="-122"/>
                <a:ea typeface="微软雅黑" panose="020B0503020204020204" charset="-122"/>
              </a:rPr>
              <a:t>百济神州</a:t>
            </a:r>
            <a:r>
              <a:rPr lang="zh-CN" altLang="en-US" sz="1300" b="1">
                <a:solidFill>
                  <a:schemeClr val="accent1">
                    <a:lumMod val="75000"/>
                  </a:schemeClr>
                </a:solidFill>
                <a:effectLst/>
                <a:latin typeface="微软雅黑" panose="020B0503020204020204" charset="-122"/>
                <a:ea typeface="微软雅黑" panose="020B0503020204020204" charset="-122"/>
              </a:rPr>
              <a:t>自主研发产品</a:t>
            </a:r>
            <a:r>
              <a:rPr lang="zh-CN" altLang="en-US" sz="1300">
                <a:solidFill>
                  <a:schemeClr val="accent1">
                    <a:lumMod val="75000"/>
                  </a:schemeClr>
                </a:solidFill>
                <a:effectLst/>
                <a:latin typeface="微软雅黑" panose="020B0503020204020204" charset="-122"/>
                <a:ea typeface="微软雅黑" panose="020B0503020204020204" charset="-122"/>
              </a:rPr>
              <a:t>已进入全球</a:t>
            </a:r>
            <a:r>
              <a:rPr lang="zh-CN" altLang="en-US" sz="1300">
                <a:solidFill>
                  <a:srgbClr val="C00000"/>
                </a:solidFill>
                <a:effectLst/>
                <a:latin typeface="微软雅黑" panose="020B0503020204020204" charset="-122"/>
                <a:ea typeface="微软雅黑" panose="020B0503020204020204" charset="-122"/>
              </a:rPr>
              <a:t>70多个</a:t>
            </a:r>
            <a:r>
              <a:rPr lang="zh-CN" altLang="en-US" sz="1300">
                <a:solidFill>
                  <a:schemeClr val="accent1">
                    <a:lumMod val="75000"/>
                  </a:schemeClr>
                </a:solidFill>
                <a:effectLst/>
                <a:latin typeface="微软雅黑" panose="020B0503020204020204" charset="-122"/>
                <a:ea typeface="微软雅黑" panose="020B0503020204020204" charset="-122"/>
              </a:rPr>
              <a:t>国家和地区市场</a:t>
            </a:r>
            <a:r>
              <a:rPr lang="en-US" altLang="zh-CN" sz="1300">
                <a:solidFill>
                  <a:schemeClr val="accent1">
                    <a:lumMod val="75000"/>
                  </a:schemeClr>
                </a:solidFill>
                <a:effectLst/>
                <a:latin typeface="微软雅黑" panose="020B0503020204020204" charset="-122"/>
                <a:ea typeface="微软雅黑" panose="020B0503020204020204" charset="-122"/>
              </a:rPr>
              <a:t>；</a:t>
            </a:r>
            <a:r>
              <a:rPr lang="zh-CN" altLang="en-US" sz="1300">
                <a:solidFill>
                  <a:schemeClr val="accent1">
                    <a:lumMod val="75000"/>
                  </a:schemeClr>
                </a:solidFill>
                <a:effectLst/>
                <a:latin typeface="微软雅黑" panose="020B0503020204020204" charset="-122"/>
                <a:ea typeface="微软雅黑" panose="020B0503020204020204" charset="-122"/>
              </a:rPr>
              <a:t>BTK抑制剂泽布替尼全球销售持续增长。</a:t>
            </a:r>
            <a:endParaRPr lang="zh-CN" altLang="en-US" sz="1300">
              <a:solidFill>
                <a:schemeClr val="accent1">
                  <a:lumMod val="75000"/>
                </a:schemeClr>
              </a:solidFill>
              <a:effectLst/>
              <a:latin typeface="微软雅黑" panose="020B0503020204020204" charset="-122"/>
              <a:ea typeface="微软雅黑" panose="020B0503020204020204" charset="-122"/>
            </a:endParaRPr>
          </a:p>
          <a:p>
            <a:pPr marL="285750" indent="-285750">
              <a:buFont typeface="Wingdings" panose="05000000000000000000" charset="0"/>
              <a:buChar char=""/>
            </a:pPr>
            <a:r>
              <a:rPr lang="zh-CN" altLang="en-US" sz="1300">
                <a:solidFill>
                  <a:schemeClr val="accent1">
                    <a:lumMod val="75000"/>
                  </a:schemeClr>
                </a:solidFill>
                <a:effectLst/>
                <a:latin typeface="微软雅黑" panose="020B0503020204020204" charset="-122"/>
                <a:ea typeface="微软雅黑" panose="020B0503020204020204" charset="-122"/>
              </a:rPr>
              <a:t>代表中国Biotech企业逐步进入全球创新药竞争第一梯队</a:t>
            </a:r>
            <a:endParaRPr lang="zh-CN" altLang="en-US" sz="1300">
              <a:solidFill>
                <a:schemeClr val="accent1">
                  <a:lumMod val="75000"/>
                </a:schemeClr>
              </a:solidFill>
              <a:effectLst/>
              <a:latin typeface="微软雅黑" panose="020B0503020204020204" charset="-122"/>
              <a:ea typeface="微软雅黑" panose="020B0503020204020204" charset="-122"/>
            </a:endParaRPr>
          </a:p>
        </p:txBody>
      </p:sp>
      <p:sp>
        <p:nvSpPr>
          <p:cNvPr id="22" name="矩形 21"/>
          <p:cNvSpPr/>
          <p:nvPr/>
        </p:nvSpPr>
        <p:spPr>
          <a:xfrm>
            <a:off x="3039110" y="3812540"/>
            <a:ext cx="1631315" cy="810260"/>
          </a:xfrm>
          <a:prstGeom prst="rect">
            <a:avLst/>
          </a:prstGeom>
        </p:spPr>
        <p:txBody>
          <a:bodyPr wrap="square">
            <a:spAutoFit/>
          </a:bodyPr>
          <a:p>
            <a:pPr>
              <a:lnSpc>
                <a:spcPct val="130000"/>
              </a:lnSpc>
            </a:pPr>
            <a:r>
              <a:rPr lang="zh-CN" altLang="en-US"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代表企业：</a:t>
            </a:r>
            <a:r>
              <a:rPr lang="zh-CN" altLang="en-US" sz="1200">
                <a:solidFill>
                  <a:srgbClr val="0070C0"/>
                </a:solidFill>
                <a:latin typeface="微软雅黑" panose="020B0503020204020204" charset="-122"/>
                <a:ea typeface="微软雅黑" panose="020B0503020204020204" charset="-122"/>
                <a:cs typeface="微软雅黑" panose="020B0503020204020204" charset="-122"/>
              </a:rPr>
              <a:t>荣昌生物</a:t>
            </a:r>
            <a:endParaRPr lang="zh-CN" altLang="en-US" sz="1200">
              <a:solidFill>
                <a:srgbClr val="0070C0"/>
              </a:solidFill>
              <a:latin typeface="微软雅黑" panose="020B0503020204020204" charset="-122"/>
              <a:ea typeface="微软雅黑" panose="020B0503020204020204" charset="-122"/>
              <a:cs typeface="微软雅黑" panose="020B0503020204020204" charset="-122"/>
            </a:endParaRPr>
          </a:p>
          <a:p>
            <a:pPr>
              <a:lnSpc>
                <a:spcPct val="130000"/>
              </a:lnSpc>
            </a:pPr>
            <a:r>
              <a:rPr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核心方向</a:t>
            </a:r>
            <a:r>
              <a:rPr lang="en-US"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ADC创新药国际授权</a:t>
            </a:r>
            <a:endParaRPr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23" name="文本框 22"/>
          <p:cNvSpPr txBox="1"/>
          <p:nvPr/>
        </p:nvSpPr>
        <p:spPr>
          <a:xfrm>
            <a:off x="8537575" y="4035425"/>
            <a:ext cx="2959100" cy="291465"/>
          </a:xfrm>
          <a:prstGeom prst="rect">
            <a:avLst/>
          </a:prstGeom>
          <a:noFill/>
        </p:spPr>
        <p:txBody>
          <a:bodyPr wrap="square" rtlCol="0">
            <a:spAutoFit/>
          </a:bodyPr>
          <a:p>
            <a:pPr marL="285750" indent="-285750">
              <a:buFont typeface="Wingdings" panose="05000000000000000000" charset="0"/>
              <a:buChar char=""/>
            </a:pPr>
            <a:r>
              <a:rPr lang="zh-CN" altLang="en-US" sz="1300">
                <a:solidFill>
                  <a:schemeClr val="accent1">
                    <a:lumMod val="75000"/>
                  </a:schemeClr>
                </a:solidFill>
                <a:effectLst/>
                <a:latin typeface="微软雅黑" panose="020B0503020204020204" charset="-122"/>
                <a:ea typeface="微软雅黑" panose="020B0503020204020204" charset="-122"/>
              </a:rPr>
              <a:t>代表中国CGT企业</a:t>
            </a:r>
            <a:r>
              <a:rPr lang="zh-CN" altLang="en-US" sz="1300" b="1">
                <a:solidFill>
                  <a:schemeClr val="accent1">
                    <a:lumMod val="75000"/>
                  </a:schemeClr>
                </a:solidFill>
                <a:effectLst/>
                <a:latin typeface="微软雅黑" panose="020B0503020204020204" charset="-122"/>
                <a:ea typeface="微软雅黑" panose="020B0503020204020204" charset="-122"/>
              </a:rPr>
              <a:t>全球化突破</a:t>
            </a:r>
            <a:endParaRPr lang="zh-CN" altLang="en-US" sz="1300" b="1">
              <a:solidFill>
                <a:schemeClr val="accent1">
                  <a:lumMod val="75000"/>
                </a:schemeClr>
              </a:solidFill>
              <a:effectLst/>
              <a:latin typeface="微软雅黑" panose="020B0503020204020204" charset="-122"/>
              <a:ea typeface="微软雅黑" panose="020B0503020204020204" charset="-122"/>
            </a:endParaRPr>
          </a:p>
        </p:txBody>
      </p:sp>
      <p:sp>
        <p:nvSpPr>
          <p:cNvPr id="24" name="矩形 23"/>
          <p:cNvSpPr/>
          <p:nvPr/>
        </p:nvSpPr>
        <p:spPr>
          <a:xfrm>
            <a:off x="4843780" y="3812540"/>
            <a:ext cx="1631315" cy="810260"/>
          </a:xfrm>
          <a:prstGeom prst="rect">
            <a:avLst/>
          </a:prstGeom>
        </p:spPr>
        <p:txBody>
          <a:bodyPr wrap="square">
            <a:spAutoFit/>
          </a:bodyPr>
          <a:p>
            <a:pPr>
              <a:lnSpc>
                <a:spcPct val="130000"/>
              </a:lnSpc>
            </a:pPr>
            <a:r>
              <a:rPr lang="zh-CN" altLang="en-US"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代表企业：</a:t>
            </a:r>
            <a:r>
              <a:rPr lang="zh-CN" altLang="en-US" sz="1200">
                <a:solidFill>
                  <a:srgbClr val="0070C0"/>
                </a:solidFill>
                <a:latin typeface="微软雅黑" panose="020B0503020204020204" charset="-122"/>
                <a:ea typeface="微软雅黑" panose="020B0503020204020204" charset="-122"/>
                <a:cs typeface="微软雅黑" panose="020B0503020204020204" charset="-122"/>
              </a:rPr>
              <a:t>科伦博泰</a:t>
            </a:r>
            <a:r>
              <a:rPr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核心方向</a:t>
            </a:r>
            <a:r>
              <a:rPr lang="en-US"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ADC技术平台和国际授权合作</a:t>
            </a:r>
            <a:endParaRPr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25" name="矩形 24"/>
          <p:cNvSpPr/>
          <p:nvPr/>
        </p:nvSpPr>
        <p:spPr>
          <a:xfrm>
            <a:off x="6648450" y="3812540"/>
            <a:ext cx="1631315" cy="810260"/>
          </a:xfrm>
          <a:prstGeom prst="rect">
            <a:avLst/>
          </a:prstGeom>
        </p:spPr>
        <p:txBody>
          <a:bodyPr wrap="square">
            <a:spAutoFit/>
          </a:bodyPr>
          <a:p>
            <a:pPr>
              <a:lnSpc>
                <a:spcPct val="130000"/>
              </a:lnSpc>
            </a:pPr>
            <a:r>
              <a:rPr lang="zh-CN" altLang="en-US"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代表企业：</a:t>
            </a:r>
            <a:r>
              <a:rPr lang="zh-CN" altLang="en-US" sz="1200">
                <a:solidFill>
                  <a:srgbClr val="0070C0"/>
                </a:solidFill>
                <a:latin typeface="微软雅黑" panose="020B0503020204020204" charset="-122"/>
                <a:ea typeface="微软雅黑" panose="020B0503020204020204" charset="-122"/>
                <a:cs typeface="微软雅黑" panose="020B0503020204020204" charset="-122"/>
              </a:rPr>
              <a:t>传奇生物</a:t>
            </a:r>
            <a:r>
              <a:rPr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核心方向</a:t>
            </a:r>
            <a:r>
              <a:rPr lang="en-US" sz="1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CAR-T全球商业化</a:t>
            </a:r>
            <a:endParaRPr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33" name="圆角矩形 32"/>
          <p:cNvSpPr/>
          <p:nvPr/>
        </p:nvSpPr>
        <p:spPr>
          <a:xfrm>
            <a:off x="664845" y="5113020"/>
            <a:ext cx="3733165" cy="1459865"/>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8" name="文本框 27"/>
          <p:cNvSpPr txBox="1"/>
          <p:nvPr/>
        </p:nvSpPr>
        <p:spPr>
          <a:xfrm>
            <a:off x="706755" y="5282565"/>
            <a:ext cx="3668395" cy="1045210"/>
          </a:xfrm>
          <a:prstGeom prst="rect">
            <a:avLst/>
          </a:prstGeom>
          <a:noFill/>
        </p:spPr>
        <p:txBody>
          <a:bodyPr wrap="square" rtlCol="0">
            <a:spAutoFit/>
          </a:bodyPr>
          <a:p>
            <a:r>
              <a:rPr lang="zh-CN" altLang="en-US" sz="1400" b="1">
                <a:solidFill>
                  <a:srgbClr val="216BFF"/>
                </a:solidFill>
                <a:latin typeface="微软雅黑" panose="020B0503020204020204" charset="-122"/>
                <a:ea typeface="微软雅黑" panose="020B0503020204020204" charset="-122"/>
                <a:cs typeface="微软雅黑" panose="020B0503020204020204" charset="-122"/>
              </a:rPr>
              <a:t>中国创新药产业竞争力持续提升</a:t>
            </a:r>
            <a:endParaRPr lang="zh-CN" altLang="en-US" sz="1400" b="1">
              <a:solidFill>
                <a:srgbClr val="216BFF"/>
              </a:solidFill>
              <a:latin typeface="微软雅黑" panose="020B0503020204020204" charset="-122"/>
              <a:ea typeface="微软雅黑" panose="020B0503020204020204" charset="-122"/>
              <a:cs typeface="微软雅黑" panose="020B0503020204020204" charset="-122"/>
            </a:endParaRPr>
          </a:p>
          <a:p>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buFont typeface="Arial" panose="020B0604020202020204" pitchFamily="34" charset="0"/>
              <a:buChar char="•"/>
            </a:pPr>
            <a:r>
              <a:rPr lang="zh-CN" altLang="en-US" sz="1200">
                <a:latin typeface="微软雅黑" panose="020B0503020204020204" charset="-122"/>
                <a:ea typeface="微软雅黑" panose="020B0503020204020204" charset="-122"/>
                <a:cs typeface="微软雅黑" panose="020B0503020204020204" charset="-122"/>
              </a:rPr>
              <a:t>中国创新药IND申报数量连续</a:t>
            </a:r>
            <a:r>
              <a:rPr lang="zh-CN" altLang="en-US" sz="1200">
                <a:solidFill>
                  <a:srgbClr val="C00000"/>
                </a:solidFill>
                <a:latin typeface="微软雅黑" panose="020B0503020204020204" charset="-122"/>
                <a:ea typeface="微软雅黑" panose="020B0503020204020204" charset="-122"/>
                <a:cs typeface="微软雅黑" panose="020B0503020204020204" charset="-122"/>
              </a:rPr>
              <a:t>多年位居全球前列</a:t>
            </a:r>
            <a:endParaRPr lang="zh-CN" altLang="en-US" sz="1200">
              <a:solidFill>
                <a:srgbClr val="C00000"/>
              </a:solidFill>
              <a:latin typeface="微软雅黑" panose="020B0503020204020204" charset="-122"/>
              <a:ea typeface="微软雅黑" panose="020B0503020204020204" charset="-122"/>
              <a:cs typeface="微软雅黑" panose="020B0503020204020204" charset="-122"/>
            </a:endParaRPr>
          </a:p>
          <a:p>
            <a:pPr marL="171450" indent="-171450">
              <a:buFont typeface="Arial" panose="020B0604020202020204" pitchFamily="34" charset="0"/>
              <a:buChar char="•"/>
            </a:pPr>
            <a:r>
              <a:rPr lang="zh-CN" altLang="en-US" sz="1200">
                <a:latin typeface="微软雅黑" panose="020B0503020204020204" charset="-122"/>
                <a:ea typeface="微软雅黑" panose="020B0503020204020204" charset="-122"/>
                <a:cs typeface="微软雅黑" panose="020B0503020204020204" charset="-122"/>
              </a:rPr>
              <a:t>中国企业参与全球多中心临床试验数量</a:t>
            </a:r>
            <a:r>
              <a:rPr lang="zh-CN" altLang="en-US" sz="1200">
                <a:solidFill>
                  <a:srgbClr val="C00000"/>
                </a:solidFill>
                <a:latin typeface="微软雅黑" panose="020B0503020204020204" charset="-122"/>
                <a:ea typeface="微软雅黑" panose="020B0503020204020204" charset="-122"/>
                <a:cs typeface="微软雅黑" panose="020B0503020204020204" charset="-122"/>
              </a:rPr>
              <a:t>持续增加</a:t>
            </a:r>
            <a:r>
              <a:rPr lang="zh-CN" altLang="en-US" sz="1200">
                <a:latin typeface="微软雅黑" panose="020B0503020204020204" charset="-122"/>
                <a:ea typeface="微软雅黑" panose="020B0503020204020204" charset="-122"/>
                <a:cs typeface="微软雅黑" panose="020B0503020204020204" charset="-122"/>
              </a:rPr>
              <a:t>；创新药海外授权交易数量</a:t>
            </a:r>
            <a:r>
              <a:rPr lang="zh-CN" altLang="en-US" sz="1200">
                <a:solidFill>
                  <a:srgbClr val="C00000"/>
                </a:solidFill>
                <a:latin typeface="微软雅黑" panose="020B0503020204020204" charset="-122"/>
                <a:ea typeface="微软雅黑" panose="020B0503020204020204" charset="-122"/>
                <a:cs typeface="微软雅黑" panose="020B0503020204020204" charset="-122"/>
              </a:rPr>
              <a:t>保持快速增长</a:t>
            </a:r>
            <a:r>
              <a:rPr lang="zh-CN" altLang="en-US" sz="1200">
                <a:latin typeface="微软雅黑" panose="020B0503020204020204" charset="-122"/>
                <a:ea typeface="微软雅黑" panose="020B0503020204020204" charset="-122"/>
                <a:cs typeface="微软雅黑" panose="020B0503020204020204" charset="-122"/>
              </a:rPr>
              <a:t>。</a:t>
            </a:r>
            <a:endParaRPr lang="zh-CN" altLang="en-US" sz="1200">
              <a:latin typeface="微软雅黑" panose="020B0503020204020204" charset="-122"/>
              <a:ea typeface="微软雅黑" panose="020B0503020204020204" charset="-122"/>
              <a:cs typeface="微软雅黑" panose="020B0503020204020204" charset="-122"/>
            </a:endParaRPr>
          </a:p>
        </p:txBody>
      </p:sp>
      <p:sp>
        <p:nvSpPr>
          <p:cNvPr id="29" name="圆角矩形 28"/>
          <p:cNvSpPr/>
          <p:nvPr/>
        </p:nvSpPr>
        <p:spPr>
          <a:xfrm>
            <a:off x="4670425" y="5129530"/>
            <a:ext cx="6711315" cy="749935"/>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30" name="文本框 29"/>
          <p:cNvSpPr txBox="1"/>
          <p:nvPr/>
        </p:nvSpPr>
        <p:spPr>
          <a:xfrm>
            <a:off x="4786630" y="5179060"/>
            <a:ext cx="6537960" cy="306705"/>
          </a:xfrm>
          <a:prstGeom prst="rect">
            <a:avLst/>
          </a:prstGeom>
          <a:noFill/>
        </p:spPr>
        <p:txBody>
          <a:bodyPr wrap="square" rtlCol="0">
            <a:spAutoFit/>
          </a:bodyPr>
          <a:p>
            <a:r>
              <a:rPr lang="zh-CN" altLang="en-US" sz="1400" b="1">
                <a:solidFill>
                  <a:srgbClr val="FF3300"/>
                </a:solidFill>
                <a:latin typeface="微软雅黑" panose="020B0503020204020204" charset="-122"/>
                <a:ea typeface="微软雅黑" panose="020B0503020204020204" charset="-122"/>
                <a:cs typeface="微软雅黑" panose="020B0503020204020204" charset="-122"/>
              </a:rPr>
              <a:t>竞争趋势</a:t>
            </a:r>
            <a:endParaRPr lang="zh-CN" altLang="en-US" sz="1400" b="1">
              <a:solidFill>
                <a:srgbClr val="FF3300"/>
              </a:solidFill>
              <a:latin typeface="微软雅黑" panose="020B0503020204020204" charset="-122"/>
              <a:ea typeface="微软雅黑" panose="020B0503020204020204" charset="-122"/>
              <a:cs typeface="微软雅黑" panose="020B0503020204020204" charset="-122"/>
            </a:endParaRPr>
          </a:p>
        </p:txBody>
      </p:sp>
      <p:sp>
        <p:nvSpPr>
          <p:cNvPr id="60" name="Text 10"/>
          <p:cNvSpPr/>
          <p:nvPr/>
        </p:nvSpPr>
        <p:spPr>
          <a:xfrm>
            <a:off x="4844415" y="5519420"/>
            <a:ext cx="1158240" cy="319405"/>
          </a:xfrm>
          <a:prstGeom prst="rect">
            <a:avLst/>
          </a:prstGeom>
          <a:noFill/>
          <a:effectLst>
            <a:glow rad="63500">
              <a:schemeClr val="accent3">
                <a:satMod val="175000"/>
                <a:alpha val="40000"/>
              </a:schemeClr>
            </a:glow>
          </a:effectLst>
        </p:spPr>
        <p:txBody>
          <a:bodyPr wrap="none" lIns="0" tIns="0" rIns="0" bIns="0" rtlCol="0" anchor="ctr"/>
          <a:p>
            <a:pPr algn="l">
              <a:lnSpc>
                <a:spcPct val="100000"/>
              </a:lnSpc>
            </a:pPr>
            <a:r>
              <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rPr>
              <a:t>单品种竞争</a:t>
            </a:r>
            <a:endPar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endParaRPr>
          </a:p>
        </p:txBody>
      </p:sp>
      <p:sp>
        <p:nvSpPr>
          <p:cNvPr id="61" name="箭头: 右 36"/>
          <p:cNvSpPr/>
          <p:nvPr/>
        </p:nvSpPr>
        <p:spPr>
          <a:xfrm>
            <a:off x="5748655" y="5545455"/>
            <a:ext cx="319405" cy="269240"/>
          </a:xfrm>
          <a:prstGeom prst="rightArrow">
            <a:avLst/>
          </a:prstGeom>
          <a:gradFill flip="none" rotWithShape="1">
            <a:gsLst>
              <a:gs pos="0">
                <a:schemeClr val="bg1"/>
              </a:gs>
              <a:gs pos="98000">
                <a:srgbClr val="0070C0"/>
              </a:gs>
            </a:gsLst>
            <a:lin ang="0" scaled="1"/>
            <a:tileRect/>
          </a:gradFill>
          <a:ln w="12700" cap="flat" cmpd="sng" algn="ctr">
            <a:noFill/>
            <a:prstDash val="solid"/>
            <a:miter lim="800000"/>
          </a:ln>
          <a:effectLst/>
        </p:spPr>
        <p:txBody>
          <a:bodyPr rtlCol="0" anchor="ctr"/>
          <a:p>
            <a:pPr algn="ctr"/>
            <a:endParaRPr lang="zh-CN" altLang="en-US">
              <a:solidFill>
                <a:srgbClr val="FFFFFF"/>
              </a:solidFill>
              <a:latin typeface="Roboto Light" charset="0"/>
              <a:ea typeface="思源黑体 CN Regular" charset="0"/>
            </a:endParaRPr>
          </a:p>
        </p:txBody>
      </p:sp>
      <p:sp>
        <p:nvSpPr>
          <p:cNvPr id="62" name="Text 10"/>
          <p:cNvSpPr/>
          <p:nvPr/>
        </p:nvSpPr>
        <p:spPr>
          <a:xfrm>
            <a:off x="6137275" y="5526405"/>
            <a:ext cx="1158240" cy="319405"/>
          </a:xfrm>
          <a:prstGeom prst="rect">
            <a:avLst/>
          </a:prstGeom>
          <a:noFill/>
          <a:effectLst>
            <a:glow rad="63500">
              <a:schemeClr val="accent3">
                <a:satMod val="175000"/>
                <a:alpha val="40000"/>
              </a:schemeClr>
            </a:glow>
          </a:effectLst>
        </p:spPr>
        <p:txBody>
          <a:bodyPr wrap="none" lIns="0" tIns="0" rIns="0" bIns="0" rtlCol="0" anchor="ctr"/>
          <a:p>
            <a:pPr algn="l">
              <a:lnSpc>
                <a:spcPct val="100000"/>
              </a:lnSpc>
            </a:pPr>
            <a:r>
              <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rPr>
              <a:t>研发管线竞争</a:t>
            </a:r>
            <a:endPar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endParaRPr>
          </a:p>
        </p:txBody>
      </p:sp>
      <p:sp>
        <p:nvSpPr>
          <p:cNvPr id="63" name="箭头: 右 36"/>
          <p:cNvSpPr/>
          <p:nvPr/>
        </p:nvSpPr>
        <p:spPr>
          <a:xfrm>
            <a:off x="7228205" y="5545455"/>
            <a:ext cx="319405" cy="269240"/>
          </a:xfrm>
          <a:prstGeom prst="rightArrow">
            <a:avLst/>
          </a:prstGeom>
          <a:gradFill flip="none" rotWithShape="1">
            <a:gsLst>
              <a:gs pos="0">
                <a:schemeClr val="bg1"/>
              </a:gs>
              <a:gs pos="98000">
                <a:srgbClr val="0070C0"/>
              </a:gs>
            </a:gsLst>
            <a:lin ang="0" scaled="1"/>
            <a:tileRect/>
          </a:gradFill>
          <a:ln w="12700" cap="flat" cmpd="sng" algn="ctr">
            <a:noFill/>
            <a:prstDash val="solid"/>
            <a:miter lim="800000"/>
          </a:ln>
          <a:effectLst/>
        </p:spPr>
        <p:txBody>
          <a:bodyPr rtlCol="0" anchor="ctr"/>
          <a:p>
            <a:pPr algn="ctr"/>
            <a:endParaRPr lang="zh-CN" altLang="en-US">
              <a:solidFill>
                <a:srgbClr val="FFFFFF"/>
              </a:solidFill>
              <a:latin typeface="Roboto Light" charset="0"/>
              <a:ea typeface="思源黑体 CN Regular" charset="0"/>
            </a:endParaRPr>
          </a:p>
        </p:txBody>
      </p:sp>
      <p:sp>
        <p:nvSpPr>
          <p:cNvPr id="64" name="Text 10"/>
          <p:cNvSpPr/>
          <p:nvPr/>
        </p:nvSpPr>
        <p:spPr>
          <a:xfrm>
            <a:off x="7625715" y="5502275"/>
            <a:ext cx="1158240" cy="319405"/>
          </a:xfrm>
          <a:prstGeom prst="rect">
            <a:avLst/>
          </a:prstGeom>
          <a:noFill/>
          <a:effectLst>
            <a:glow rad="63500">
              <a:schemeClr val="accent3">
                <a:satMod val="175000"/>
                <a:alpha val="40000"/>
              </a:schemeClr>
            </a:glow>
          </a:effectLst>
        </p:spPr>
        <p:txBody>
          <a:bodyPr wrap="none" lIns="0" tIns="0" rIns="0" bIns="0" rtlCol="0" anchor="ctr"/>
          <a:p>
            <a:pPr algn="l">
              <a:lnSpc>
                <a:spcPct val="100000"/>
              </a:lnSpc>
            </a:pPr>
            <a:r>
              <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rPr>
              <a:t>临床开发竞争</a:t>
            </a:r>
            <a:endPar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endParaRPr>
          </a:p>
        </p:txBody>
      </p:sp>
      <p:sp>
        <p:nvSpPr>
          <p:cNvPr id="65" name="箭头: 右 36"/>
          <p:cNvSpPr/>
          <p:nvPr/>
        </p:nvSpPr>
        <p:spPr>
          <a:xfrm>
            <a:off x="8707755" y="5519420"/>
            <a:ext cx="319405" cy="269240"/>
          </a:xfrm>
          <a:prstGeom prst="rightArrow">
            <a:avLst/>
          </a:prstGeom>
          <a:gradFill flip="none" rotWithShape="1">
            <a:gsLst>
              <a:gs pos="0">
                <a:schemeClr val="bg1"/>
              </a:gs>
              <a:gs pos="98000">
                <a:srgbClr val="0070C0"/>
              </a:gs>
            </a:gsLst>
            <a:lin ang="0" scaled="1"/>
            <a:tileRect/>
          </a:gradFill>
          <a:ln w="12700" cap="flat" cmpd="sng" algn="ctr">
            <a:noFill/>
            <a:prstDash val="solid"/>
            <a:miter lim="800000"/>
          </a:ln>
          <a:effectLst/>
        </p:spPr>
        <p:txBody>
          <a:bodyPr rtlCol="0" anchor="ctr"/>
          <a:p>
            <a:pPr algn="ctr"/>
            <a:endParaRPr lang="zh-CN" altLang="en-US">
              <a:solidFill>
                <a:srgbClr val="FFFFFF"/>
              </a:solidFill>
              <a:latin typeface="Roboto Light" charset="0"/>
              <a:ea typeface="思源黑体 CN Regular" charset="0"/>
            </a:endParaRPr>
          </a:p>
        </p:txBody>
      </p:sp>
      <p:sp>
        <p:nvSpPr>
          <p:cNvPr id="68" name="Text 10"/>
          <p:cNvSpPr/>
          <p:nvPr/>
        </p:nvSpPr>
        <p:spPr>
          <a:xfrm>
            <a:off x="9057005" y="5502275"/>
            <a:ext cx="1158240" cy="319405"/>
          </a:xfrm>
          <a:prstGeom prst="rect">
            <a:avLst/>
          </a:prstGeom>
          <a:noFill/>
          <a:effectLst>
            <a:glow rad="63500">
              <a:schemeClr val="accent3">
                <a:satMod val="175000"/>
                <a:alpha val="40000"/>
              </a:schemeClr>
            </a:glow>
          </a:effectLst>
        </p:spPr>
        <p:txBody>
          <a:bodyPr wrap="none" lIns="0" tIns="0" rIns="0" bIns="0" rtlCol="0" anchor="ctr"/>
          <a:p>
            <a:pPr algn="l">
              <a:lnSpc>
                <a:spcPct val="100000"/>
              </a:lnSpc>
            </a:pPr>
            <a:r>
              <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rPr>
              <a:t>商业化竞争</a:t>
            </a:r>
            <a:endPar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endParaRPr>
          </a:p>
        </p:txBody>
      </p:sp>
      <p:sp>
        <p:nvSpPr>
          <p:cNvPr id="31" name="箭头: 右 36"/>
          <p:cNvSpPr/>
          <p:nvPr/>
        </p:nvSpPr>
        <p:spPr>
          <a:xfrm>
            <a:off x="9992360" y="5536565"/>
            <a:ext cx="319405" cy="269240"/>
          </a:xfrm>
          <a:prstGeom prst="rightArrow">
            <a:avLst/>
          </a:prstGeom>
          <a:gradFill flip="none" rotWithShape="1">
            <a:gsLst>
              <a:gs pos="0">
                <a:schemeClr val="bg1"/>
              </a:gs>
              <a:gs pos="98000">
                <a:srgbClr val="0070C0"/>
              </a:gs>
            </a:gsLst>
            <a:lin ang="0" scaled="1"/>
            <a:tileRect/>
          </a:gradFill>
          <a:ln w="12700" cap="flat" cmpd="sng" algn="ctr">
            <a:noFill/>
            <a:prstDash val="solid"/>
            <a:miter lim="800000"/>
          </a:ln>
          <a:effectLst/>
        </p:spPr>
        <p:txBody>
          <a:bodyPr rtlCol="0" anchor="ctr"/>
          <a:p>
            <a:pPr algn="ctr"/>
            <a:endParaRPr lang="zh-CN" altLang="en-US">
              <a:solidFill>
                <a:srgbClr val="FFFFFF"/>
              </a:solidFill>
              <a:latin typeface="Roboto Light" charset="0"/>
              <a:ea typeface="思源黑体 CN Regular" charset="0"/>
            </a:endParaRPr>
          </a:p>
        </p:txBody>
      </p:sp>
      <p:sp>
        <p:nvSpPr>
          <p:cNvPr id="32" name="Text 10"/>
          <p:cNvSpPr/>
          <p:nvPr/>
        </p:nvSpPr>
        <p:spPr>
          <a:xfrm>
            <a:off x="10360660" y="5485765"/>
            <a:ext cx="1158240" cy="319405"/>
          </a:xfrm>
          <a:prstGeom prst="rect">
            <a:avLst/>
          </a:prstGeom>
          <a:noFill/>
          <a:effectLst>
            <a:glow rad="63500">
              <a:schemeClr val="accent3">
                <a:satMod val="175000"/>
                <a:alpha val="40000"/>
              </a:schemeClr>
            </a:glow>
          </a:effectLst>
        </p:spPr>
        <p:txBody>
          <a:bodyPr wrap="none" lIns="0" tIns="0" rIns="0" bIns="0" rtlCol="0" anchor="ctr"/>
          <a:p>
            <a:pPr algn="l">
              <a:lnSpc>
                <a:spcPct val="100000"/>
              </a:lnSpc>
            </a:pPr>
            <a:r>
              <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rPr>
              <a:t>国际化竞争</a:t>
            </a:r>
            <a:endParaRPr lang="en-US" sz="1400" dirty="0">
              <a:solidFill>
                <a:schemeClr val="tx1">
                  <a:lumMod val="85000"/>
                  <a:lumOff val="1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Liter" pitchFamily="34" charset="-120"/>
              <a:sym typeface="+mn-ea"/>
            </a:endParaRPr>
          </a:p>
        </p:txBody>
      </p:sp>
      <p:sp>
        <p:nvSpPr>
          <p:cNvPr id="84" name="Shape 25"/>
          <p:cNvSpPr/>
          <p:nvPr/>
        </p:nvSpPr>
        <p:spPr>
          <a:xfrm>
            <a:off x="4670425" y="5943600"/>
            <a:ext cx="6711950" cy="621665"/>
          </a:xfrm>
          <a:prstGeom prst="roundRect">
            <a:avLst>
              <a:gd name="adj" fmla="val 10000"/>
            </a:avLst>
          </a:prstGeom>
          <a:solidFill>
            <a:srgbClr val="EFF6FF"/>
          </a:solidFill>
          <a:ln w="12700">
            <a:solidFill>
              <a:srgbClr val="BFDBFE"/>
            </a:solidFill>
            <a:prstDash val="solid"/>
          </a:ln>
        </p:spPr>
      </p:sp>
      <p:sp>
        <p:nvSpPr>
          <p:cNvPr id="34" name="文本框 33"/>
          <p:cNvSpPr txBox="1"/>
          <p:nvPr/>
        </p:nvSpPr>
        <p:spPr>
          <a:xfrm>
            <a:off x="4786630" y="6021070"/>
            <a:ext cx="1028700" cy="306705"/>
          </a:xfrm>
          <a:prstGeom prst="rect">
            <a:avLst/>
          </a:prstGeom>
          <a:noFill/>
        </p:spPr>
        <p:txBody>
          <a:bodyPr wrap="square" rtlCol="0">
            <a:spAutoFit/>
          </a:bodyPr>
          <a:p>
            <a:r>
              <a:rPr lang="zh-CN" altLang="en-US" sz="1400" b="1">
                <a:solidFill>
                  <a:srgbClr val="216BFF"/>
                </a:solidFill>
                <a:latin typeface="微软雅黑" panose="020B0503020204020204" charset="-122"/>
                <a:ea typeface="微软雅黑" panose="020B0503020204020204" charset="-122"/>
                <a:cs typeface="微软雅黑" panose="020B0503020204020204" charset="-122"/>
              </a:rPr>
              <a:t>核心能力</a:t>
            </a:r>
            <a:endParaRPr lang="zh-CN" altLang="en-US" sz="1400" b="1">
              <a:solidFill>
                <a:srgbClr val="216BFF"/>
              </a:solidFill>
              <a:latin typeface="微软雅黑" panose="020B0503020204020204" charset="-122"/>
              <a:ea typeface="微软雅黑" panose="020B0503020204020204" charset="-122"/>
              <a:cs typeface="微软雅黑" panose="020B0503020204020204" charset="-122"/>
            </a:endParaRPr>
          </a:p>
        </p:txBody>
      </p:sp>
      <p:sp>
        <p:nvSpPr>
          <p:cNvPr id="35" name="文本框 34"/>
          <p:cNvSpPr txBox="1"/>
          <p:nvPr/>
        </p:nvSpPr>
        <p:spPr>
          <a:xfrm>
            <a:off x="5860415" y="6042025"/>
            <a:ext cx="1278255" cy="460375"/>
          </a:xfrm>
          <a:prstGeom prst="rect">
            <a:avLst/>
          </a:prstGeom>
          <a:noFill/>
        </p:spPr>
        <p:txBody>
          <a:bodyPr wrap="square" rtlCol="0">
            <a:spAutoFit/>
          </a:bodyPr>
          <a:p>
            <a:r>
              <a:rPr lang="zh-CN" altLang="en-US" sz="1200">
                <a:solidFill>
                  <a:schemeClr val="tx1">
                    <a:lumMod val="75000"/>
                    <a:lumOff val="25000"/>
                  </a:schemeClr>
                </a:solidFill>
                <a:latin typeface="微软雅黑" panose="020B0503020204020204" charset="-122"/>
                <a:ea typeface="微软雅黑" panose="020B0503020204020204" charset="-122"/>
              </a:rPr>
              <a:t>管线布局能力</a:t>
            </a:r>
            <a:r>
              <a:rPr lang="zh-CN" altLang="en-US" sz="1200" b="1">
                <a:solidFill>
                  <a:srgbClr val="C00000"/>
                </a:solidFill>
                <a:latin typeface="微软雅黑" panose="020B0503020204020204" charset="-122"/>
                <a:ea typeface="微软雅黑" panose="020B0503020204020204" charset="-122"/>
              </a:rPr>
              <a:t>决定持续创新能力</a:t>
            </a:r>
            <a:endParaRPr lang="zh-CN" altLang="en-US" sz="1200" b="1">
              <a:solidFill>
                <a:srgbClr val="C00000"/>
              </a:solidFill>
              <a:latin typeface="微软雅黑" panose="020B0503020204020204" charset="-122"/>
              <a:ea typeface="微软雅黑" panose="020B0503020204020204" charset="-122"/>
            </a:endParaRPr>
          </a:p>
        </p:txBody>
      </p:sp>
      <p:sp>
        <p:nvSpPr>
          <p:cNvPr id="36" name="文本框 35"/>
          <p:cNvSpPr txBox="1"/>
          <p:nvPr/>
        </p:nvSpPr>
        <p:spPr>
          <a:xfrm>
            <a:off x="7259320" y="6042025"/>
            <a:ext cx="1278255" cy="460375"/>
          </a:xfrm>
          <a:prstGeom prst="rect">
            <a:avLst/>
          </a:prstGeom>
          <a:noFill/>
        </p:spPr>
        <p:txBody>
          <a:bodyPr wrap="square" rtlCol="0">
            <a:spAutoFit/>
          </a:bodyPr>
          <a:p>
            <a:r>
              <a:rPr lang="zh-CN" altLang="en-US" sz="1200">
                <a:solidFill>
                  <a:schemeClr val="tx1">
                    <a:lumMod val="75000"/>
                    <a:lumOff val="25000"/>
                  </a:schemeClr>
                </a:solidFill>
                <a:latin typeface="微软雅黑" panose="020B0503020204020204" charset="-122"/>
                <a:ea typeface="微软雅黑" panose="020B0503020204020204" charset="-122"/>
              </a:rPr>
              <a:t>临床开发能力</a:t>
            </a:r>
            <a:r>
              <a:rPr lang="zh-CN" altLang="en-US" sz="1200" b="1">
                <a:solidFill>
                  <a:srgbClr val="C00000"/>
                </a:solidFill>
                <a:latin typeface="微软雅黑" panose="020B0503020204020204" charset="-122"/>
                <a:ea typeface="微软雅黑" panose="020B0503020204020204" charset="-122"/>
              </a:rPr>
              <a:t>决定产品上市效率</a:t>
            </a:r>
            <a:endParaRPr lang="zh-CN" altLang="en-US" sz="1200" b="1">
              <a:solidFill>
                <a:srgbClr val="C00000"/>
              </a:solidFill>
              <a:latin typeface="微软雅黑" panose="020B0503020204020204" charset="-122"/>
              <a:ea typeface="微软雅黑" panose="020B0503020204020204" charset="-122"/>
            </a:endParaRPr>
          </a:p>
        </p:txBody>
      </p:sp>
      <p:sp>
        <p:nvSpPr>
          <p:cNvPr id="37" name="文本框 36"/>
          <p:cNvSpPr txBox="1"/>
          <p:nvPr/>
        </p:nvSpPr>
        <p:spPr>
          <a:xfrm>
            <a:off x="8664575" y="6042025"/>
            <a:ext cx="1278255" cy="460375"/>
          </a:xfrm>
          <a:prstGeom prst="rect">
            <a:avLst/>
          </a:prstGeom>
          <a:noFill/>
        </p:spPr>
        <p:txBody>
          <a:bodyPr wrap="square" rtlCol="0">
            <a:spAutoFit/>
          </a:bodyPr>
          <a:p>
            <a:r>
              <a:rPr lang="zh-CN" altLang="en-US" sz="1200">
                <a:solidFill>
                  <a:schemeClr val="tx1">
                    <a:lumMod val="75000"/>
                    <a:lumOff val="25000"/>
                  </a:schemeClr>
                </a:solidFill>
                <a:latin typeface="微软雅黑" panose="020B0503020204020204" charset="-122"/>
                <a:ea typeface="微软雅黑" panose="020B0503020204020204" charset="-122"/>
              </a:rPr>
              <a:t>商业化能力</a:t>
            </a:r>
            <a:r>
              <a:rPr lang="zh-CN" altLang="en-US" sz="1200" b="1">
                <a:solidFill>
                  <a:srgbClr val="C00000"/>
                </a:solidFill>
                <a:latin typeface="微软雅黑" panose="020B0503020204020204" charset="-122"/>
                <a:ea typeface="微软雅黑" panose="020B0503020204020204" charset="-122"/>
              </a:rPr>
              <a:t>决定价值兑现能力</a:t>
            </a:r>
            <a:endParaRPr lang="zh-CN" altLang="en-US" sz="1200" b="1">
              <a:solidFill>
                <a:srgbClr val="C00000"/>
              </a:solidFill>
              <a:latin typeface="微软雅黑" panose="020B0503020204020204" charset="-122"/>
              <a:ea typeface="微软雅黑" panose="020B0503020204020204" charset="-122"/>
            </a:endParaRPr>
          </a:p>
        </p:txBody>
      </p:sp>
      <p:sp>
        <p:nvSpPr>
          <p:cNvPr id="38" name="文本框 37"/>
          <p:cNvSpPr txBox="1"/>
          <p:nvPr/>
        </p:nvSpPr>
        <p:spPr>
          <a:xfrm>
            <a:off x="10046335" y="6042025"/>
            <a:ext cx="1278255" cy="460375"/>
          </a:xfrm>
          <a:prstGeom prst="rect">
            <a:avLst/>
          </a:prstGeom>
          <a:noFill/>
        </p:spPr>
        <p:txBody>
          <a:bodyPr wrap="square" rtlCol="0">
            <a:spAutoFit/>
          </a:bodyPr>
          <a:p>
            <a:r>
              <a:rPr lang="zh-CN" altLang="en-US" sz="1200">
                <a:solidFill>
                  <a:schemeClr val="tx1">
                    <a:lumMod val="75000"/>
                    <a:lumOff val="25000"/>
                  </a:schemeClr>
                </a:solidFill>
                <a:latin typeface="微软雅黑" panose="020B0503020204020204" charset="-122"/>
                <a:ea typeface="微软雅黑" panose="020B0503020204020204" charset="-122"/>
              </a:rPr>
              <a:t>国际化能力</a:t>
            </a:r>
            <a:r>
              <a:rPr lang="zh-CN" altLang="en-US" sz="1200" b="1">
                <a:solidFill>
                  <a:srgbClr val="C00000"/>
                </a:solidFill>
                <a:latin typeface="微软雅黑" panose="020B0503020204020204" charset="-122"/>
                <a:ea typeface="微软雅黑" panose="020B0503020204020204" charset="-122"/>
              </a:rPr>
              <a:t>决定全球竞争力</a:t>
            </a:r>
            <a:endParaRPr lang="zh-CN" altLang="en-US" sz="1200" b="1">
              <a:solidFill>
                <a:srgbClr val="C00000"/>
              </a:solidFill>
              <a:latin typeface="微软雅黑" panose="020B0503020204020204" charset="-122"/>
              <a:ea typeface="微软雅黑" panose="020B0503020204020204" charset="-122"/>
            </a:endParaRPr>
          </a:p>
        </p:txBody>
      </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9" name="图片 38"/>
          <p:cNvPicPr>
            <a:picLocks noChangeAspect="1"/>
          </p:cNvPicPr>
          <p:nvPr/>
        </p:nvPicPr>
        <p:blipFill rotWithShape="1">
          <a:blip r:embed="rId1">
            <a:alphaModFix amt="19000"/>
            <a:extLst>
              <a:ext uri="{28A0092B-C50C-407E-A947-70E740481C1C}">
                <a14:useLocalDpi xmlns:a14="http://schemas.microsoft.com/office/drawing/2010/main" val="0"/>
              </a:ext>
            </a:extLst>
          </a:blip>
          <a:srcRect b="29687"/>
          <a:stretch>
            <a:fillRect/>
          </a:stretch>
        </p:blipFill>
        <p:spPr>
          <a:xfrm>
            <a:off x="0" y="0"/>
            <a:ext cx="12192000" cy="6858000"/>
          </a:xfrm>
          <a:prstGeom prst="rect">
            <a:avLst/>
          </a:prstGeom>
        </p:spPr>
      </p:pic>
      <p:sp>
        <p:nvSpPr>
          <p:cNvPr id="5" name="六边形 4"/>
          <p:cNvSpPr/>
          <p:nvPr/>
        </p:nvSpPr>
        <p:spPr>
          <a:xfrm rot="5400000">
            <a:off x="4524035" y="1617564"/>
            <a:ext cx="1328129" cy="1144938"/>
          </a:xfrm>
          <a:prstGeom prst="hexagon">
            <a:avLst/>
          </a:prstGeom>
          <a:solidFill>
            <a:srgbClr val="5D84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6FE9"/>
              </a:solidFill>
            </a:endParaRPr>
          </a:p>
        </p:txBody>
      </p:sp>
      <p:sp>
        <p:nvSpPr>
          <p:cNvPr id="6" name="六边形 5"/>
          <p:cNvSpPr/>
          <p:nvPr/>
        </p:nvSpPr>
        <p:spPr>
          <a:xfrm rot="5400000">
            <a:off x="5734569" y="1617564"/>
            <a:ext cx="1328129" cy="1144938"/>
          </a:xfrm>
          <a:prstGeom prst="hexagon">
            <a:avLst/>
          </a:prstGeom>
          <a:solidFill>
            <a:srgbClr val="406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6FE9"/>
              </a:solidFill>
            </a:endParaRPr>
          </a:p>
        </p:txBody>
      </p:sp>
      <p:sp>
        <p:nvSpPr>
          <p:cNvPr id="7" name="椭圆 6"/>
          <p:cNvSpPr/>
          <p:nvPr/>
        </p:nvSpPr>
        <p:spPr>
          <a:xfrm>
            <a:off x="4439085" y="1998111"/>
            <a:ext cx="353091" cy="353091"/>
          </a:xfrm>
          <a:prstGeom prst="ellipse">
            <a:avLst/>
          </a:prstGeom>
          <a:solidFill>
            <a:srgbClr val="5D84EB"/>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思源宋体 Medium" panose="02020500000000000000" pitchFamily="18" charset="-122"/>
                <a:ea typeface="思源宋体 Medium" panose="02020500000000000000" pitchFamily="18" charset="-122"/>
              </a:rPr>
              <a:t>1</a:t>
            </a:r>
            <a:endParaRPr lang="zh-CN" altLang="en-US" sz="1400" b="1" dirty="0">
              <a:latin typeface="思源宋体 Medium" panose="02020500000000000000" pitchFamily="18" charset="-122"/>
              <a:ea typeface="思源宋体 Medium" panose="02020500000000000000" pitchFamily="18" charset="-122"/>
            </a:endParaRPr>
          </a:p>
        </p:txBody>
      </p:sp>
      <p:sp>
        <p:nvSpPr>
          <p:cNvPr id="8" name="椭圆 7"/>
          <p:cNvSpPr/>
          <p:nvPr/>
        </p:nvSpPr>
        <p:spPr>
          <a:xfrm>
            <a:off x="6794557" y="2013487"/>
            <a:ext cx="353091" cy="353091"/>
          </a:xfrm>
          <a:prstGeom prst="ellipse">
            <a:avLst/>
          </a:prstGeom>
          <a:solidFill>
            <a:srgbClr val="406FE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1400" b="1" dirty="0">
                <a:latin typeface="思源宋体 Medium" panose="02020500000000000000" pitchFamily="18" charset="-122"/>
                <a:ea typeface="思源宋体 Medium" panose="02020500000000000000" pitchFamily="18" charset="-122"/>
              </a:rPr>
              <a:t>2</a:t>
            </a:r>
            <a:endParaRPr lang="zh-CN" altLang="en-US" sz="1400" b="1" dirty="0">
              <a:latin typeface="思源宋体 Medium" panose="02020500000000000000" pitchFamily="18" charset="-122"/>
              <a:ea typeface="思源宋体 Medium" panose="02020500000000000000" pitchFamily="18" charset="-122"/>
            </a:endParaRPr>
          </a:p>
        </p:txBody>
      </p:sp>
      <p:sp>
        <p:nvSpPr>
          <p:cNvPr id="9" name="六边形 8"/>
          <p:cNvSpPr/>
          <p:nvPr/>
        </p:nvSpPr>
        <p:spPr>
          <a:xfrm rot="5400000">
            <a:off x="5129302" y="2769147"/>
            <a:ext cx="1328129" cy="1144938"/>
          </a:xfrm>
          <a:prstGeom prst="hexagon">
            <a:avLst/>
          </a:prstGeom>
          <a:solidFill>
            <a:srgbClr val="406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6FE9"/>
              </a:solidFill>
            </a:endParaRPr>
          </a:p>
        </p:txBody>
      </p:sp>
      <p:sp>
        <p:nvSpPr>
          <p:cNvPr id="10" name="六边形 9"/>
          <p:cNvSpPr/>
          <p:nvPr/>
        </p:nvSpPr>
        <p:spPr>
          <a:xfrm rot="5400000">
            <a:off x="6339836" y="2769147"/>
            <a:ext cx="1328129" cy="1144938"/>
          </a:xfrm>
          <a:prstGeom prst="hexagon">
            <a:avLst/>
          </a:prstGeom>
          <a:solidFill>
            <a:srgbClr val="5D84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6FE9"/>
              </a:solidFill>
            </a:endParaRPr>
          </a:p>
        </p:txBody>
      </p:sp>
      <p:sp>
        <p:nvSpPr>
          <p:cNvPr id="11" name="椭圆 10"/>
          <p:cNvSpPr/>
          <p:nvPr/>
        </p:nvSpPr>
        <p:spPr>
          <a:xfrm>
            <a:off x="5044352" y="3149693"/>
            <a:ext cx="353091" cy="353091"/>
          </a:xfrm>
          <a:prstGeom prst="ellipse">
            <a:avLst/>
          </a:prstGeom>
          <a:solidFill>
            <a:srgbClr val="406FE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思源宋体 Medium" panose="02020500000000000000" pitchFamily="18" charset="-122"/>
                <a:ea typeface="思源宋体 Medium" panose="02020500000000000000" pitchFamily="18" charset="-122"/>
              </a:rPr>
              <a:t>3</a:t>
            </a:r>
            <a:endParaRPr lang="zh-CN" altLang="en-US" sz="1400" b="1" dirty="0">
              <a:latin typeface="思源宋体 Medium" panose="02020500000000000000" pitchFamily="18" charset="-122"/>
              <a:ea typeface="思源宋体 Medium" panose="02020500000000000000" pitchFamily="18" charset="-122"/>
            </a:endParaRPr>
          </a:p>
        </p:txBody>
      </p:sp>
      <p:sp>
        <p:nvSpPr>
          <p:cNvPr id="12" name="椭圆 11"/>
          <p:cNvSpPr/>
          <p:nvPr/>
        </p:nvSpPr>
        <p:spPr>
          <a:xfrm>
            <a:off x="7399824" y="3165069"/>
            <a:ext cx="353091" cy="353091"/>
          </a:xfrm>
          <a:prstGeom prst="ellipse">
            <a:avLst/>
          </a:prstGeom>
          <a:solidFill>
            <a:srgbClr val="5D84EB"/>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1400" b="1" dirty="0">
                <a:latin typeface="思源宋体 Medium" panose="02020500000000000000" pitchFamily="18" charset="-122"/>
                <a:ea typeface="思源宋体 Medium" panose="02020500000000000000" pitchFamily="18" charset="-122"/>
              </a:rPr>
              <a:t>4</a:t>
            </a:r>
            <a:endParaRPr lang="zh-CN" altLang="en-US" sz="1400" b="1" dirty="0">
              <a:latin typeface="思源宋体 Medium" panose="02020500000000000000" pitchFamily="18" charset="-122"/>
              <a:ea typeface="思源宋体 Medium" panose="02020500000000000000" pitchFamily="18" charset="-122"/>
            </a:endParaRPr>
          </a:p>
        </p:txBody>
      </p:sp>
      <p:sp>
        <p:nvSpPr>
          <p:cNvPr id="13" name="六边形 12"/>
          <p:cNvSpPr/>
          <p:nvPr/>
        </p:nvSpPr>
        <p:spPr>
          <a:xfrm rot="5400000">
            <a:off x="5732440" y="3899774"/>
            <a:ext cx="1328129" cy="1144938"/>
          </a:xfrm>
          <a:prstGeom prst="hexagon">
            <a:avLst/>
          </a:prstGeom>
          <a:solidFill>
            <a:srgbClr val="5D84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6FE9"/>
              </a:solidFill>
            </a:endParaRPr>
          </a:p>
        </p:txBody>
      </p:sp>
      <p:sp>
        <p:nvSpPr>
          <p:cNvPr id="15" name="椭圆 14"/>
          <p:cNvSpPr/>
          <p:nvPr/>
        </p:nvSpPr>
        <p:spPr>
          <a:xfrm>
            <a:off x="5647490" y="4280321"/>
            <a:ext cx="353091" cy="353091"/>
          </a:xfrm>
          <a:prstGeom prst="ellipse">
            <a:avLst/>
          </a:prstGeom>
          <a:solidFill>
            <a:srgbClr val="5D84EB"/>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思源宋体 Medium" panose="02020500000000000000" pitchFamily="18" charset="-122"/>
                <a:ea typeface="思源宋体 Medium" panose="02020500000000000000" pitchFamily="18" charset="-122"/>
              </a:rPr>
              <a:t>5</a:t>
            </a:r>
            <a:endParaRPr lang="zh-CN" altLang="en-US" sz="1400" b="1" dirty="0">
              <a:latin typeface="思源宋体 Medium" panose="02020500000000000000" pitchFamily="18" charset="-122"/>
              <a:ea typeface="思源宋体 Medium" panose="02020500000000000000" pitchFamily="18" charset="-122"/>
            </a:endParaRPr>
          </a:p>
        </p:txBody>
      </p:sp>
      <p:sp>
        <p:nvSpPr>
          <p:cNvPr id="17" name="businessman_126340"/>
          <p:cNvSpPr>
            <a:spLocks noChangeAspect="1"/>
          </p:cNvSpPr>
          <p:nvPr/>
        </p:nvSpPr>
        <p:spPr bwMode="auto">
          <a:xfrm>
            <a:off x="5025363" y="1978532"/>
            <a:ext cx="409732" cy="430228"/>
          </a:xfrm>
          <a:custGeom>
            <a:avLst/>
            <a:gdLst>
              <a:gd name="connsiteX0" fmla="*/ 510101 w 577807"/>
              <a:gd name="connsiteY0" fmla="*/ 468052 h 606710"/>
              <a:gd name="connsiteX1" fmla="*/ 466708 w 577807"/>
              <a:gd name="connsiteY1" fmla="*/ 511097 h 606710"/>
              <a:gd name="connsiteX2" fmla="*/ 448566 w 577807"/>
              <a:gd name="connsiteY2" fmla="*/ 492889 h 606710"/>
              <a:gd name="connsiteX3" fmla="*/ 429582 w 577807"/>
              <a:gd name="connsiteY3" fmla="*/ 511750 h 606710"/>
              <a:gd name="connsiteX4" fmla="*/ 447818 w 577807"/>
              <a:gd name="connsiteY4" fmla="*/ 529865 h 606710"/>
              <a:gd name="connsiteX5" fmla="*/ 466615 w 577807"/>
              <a:gd name="connsiteY5" fmla="*/ 548819 h 606710"/>
              <a:gd name="connsiteX6" fmla="*/ 485599 w 577807"/>
              <a:gd name="connsiteY6" fmla="*/ 530051 h 606710"/>
              <a:gd name="connsiteX7" fmla="*/ 528991 w 577807"/>
              <a:gd name="connsiteY7" fmla="*/ 486913 h 606710"/>
              <a:gd name="connsiteX8" fmla="*/ 479333 w 577807"/>
              <a:gd name="connsiteY8" fmla="*/ 409974 h 606710"/>
              <a:gd name="connsiteX9" fmla="*/ 577807 w 577807"/>
              <a:gd name="connsiteY9" fmla="*/ 508389 h 606710"/>
              <a:gd name="connsiteX10" fmla="*/ 479333 w 577807"/>
              <a:gd name="connsiteY10" fmla="*/ 606710 h 606710"/>
              <a:gd name="connsiteX11" fmla="*/ 380859 w 577807"/>
              <a:gd name="connsiteY11" fmla="*/ 508389 h 606710"/>
              <a:gd name="connsiteX12" fmla="*/ 479333 w 577807"/>
              <a:gd name="connsiteY12" fmla="*/ 409974 h 606710"/>
              <a:gd name="connsiteX13" fmla="*/ 156092 w 577807"/>
              <a:gd name="connsiteY13" fmla="*/ 299045 h 606710"/>
              <a:gd name="connsiteX14" fmla="*/ 201451 w 577807"/>
              <a:gd name="connsiteY14" fmla="*/ 442283 h 606710"/>
              <a:gd name="connsiteX15" fmla="*/ 207717 w 577807"/>
              <a:gd name="connsiteY15" fmla="*/ 461705 h 606710"/>
              <a:gd name="connsiteX16" fmla="*/ 228012 w 577807"/>
              <a:gd name="connsiteY16" fmla="*/ 404186 h 606710"/>
              <a:gd name="connsiteX17" fmla="*/ 240263 w 577807"/>
              <a:gd name="connsiteY17" fmla="*/ 335928 h 606710"/>
              <a:gd name="connsiteX18" fmla="*/ 240357 w 577807"/>
              <a:gd name="connsiteY18" fmla="*/ 335928 h 606710"/>
              <a:gd name="connsiteX19" fmla="*/ 240544 w 577807"/>
              <a:gd name="connsiteY19" fmla="*/ 335928 h 606710"/>
              <a:gd name="connsiteX20" fmla="*/ 240638 w 577807"/>
              <a:gd name="connsiteY20" fmla="*/ 335928 h 606710"/>
              <a:gd name="connsiteX21" fmla="*/ 240731 w 577807"/>
              <a:gd name="connsiteY21" fmla="*/ 335928 h 606710"/>
              <a:gd name="connsiteX22" fmla="*/ 252983 w 577807"/>
              <a:gd name="connsiteY22" fmla="*/ 404186 h 606710"/>
              <a:gd name="connsiteX23" fmla="*/ 273277 w 577807"/>
              <a:gd name="connsiteY23" fmla="*/ 461705 h 606710"/>
              <a:gd name="connsiteX24" fmla="*/ 279544 w 577807"/>
              <a:gd name="connsiteY24" fmla="*/ 442283 h 606710"/>
              <a:gd name="connsiteX25" fmla="*/ 324903 w 577807"/>
              <a:gd name="connsiteY25" fmla="*/ 299045 h 606710"/>
              <a:gd name="connsiteX26" fmla="*/ 419082 w 577807"/>
              <a:gd name="connsiteY26" fmla="*/ 344519 h 606710"/>
              <a:gd name="connsiteX27" fmla="*/ 462009 w 577807"/>
              <a:gd name="connsiteY27" fmla="*/ 375799 h 606710"/>
              <a:gd name="connsiteX28" fmla="*/ 343140 w 577807"/>
              <a:gd name="connsiteY28" fmla="*/ 508393 h 606710"/>
              <a:gd name="connsiteX29" fmla="*/ 343795 w 577807"/>
              <a:gd name="connsiteY29" fmla="*/ 521185 h 606710"/>
              <a:gd name="connsiteX30" fmla="*/ 240918 w 577807"/>
              <a:gd name="connsiteY30" fmla="*/ 521185 h 606710"/>
              <a:gd name="connsiteX31" fmla="*/ 240263 w 577807"/>
              <a:gd name="connsiteY31" fmla="*/ 521185 h 606710"/>
              <a:gd name="connsiteX32" fmla="*/ 0 w 577807"/>
              <a:gd name="connsiteY32" fmla="*/ 521185 h 606710"/>
              <a:gd name="connsiteX33" fmla="*/ 61913 w 577807"/>
              <a:gd name="connsiteY33" fmla="*/ 344519 h 606710"/>
              <a:gd name="connsiteX34" fmla="*/ 156092 w 577807"/>
              <a:gd name="connsiteY34" fmla="*/ 299045 h 606710"/>
              <a:gd name="connsiteX35" fmla="*/ 240564 w 577807"/>
              <a:gd name="connsiteY35" fmla="*/ 48 h 606710"/>
              <a:gd name="connsiteX36" fmla="*/ 352492 w 577807"/>
              <a:gd name="connsiteY36" fmla="*/ 114519 h 606710"/>
              <a:gd name="connsiteX37" fmla="*/ 241312 w 577807"/>
              <a:gd name="connsiteY37" fmla="*/ 289307 h 606710"/>
              <a:gd name="connsiteX38" fmla="*/ 240564 w 577807"/>
              <a:gd name="connsiteY38" fmla="*/ 289307 h 606710"/>
              <a:gd name="connsiteX39" fmla="*/ 239815 w 577807"/>
              <a:gd name="connsiteY39" fmla="*/ 289307 h 606710"/>
              <a:gd name="connsiteX40" fmla="*/ 128542 w 577807"/>
              <a:gd name="connsiteY40" fmla="*/ 114519 h 606710"/>
              <a:gd name="connsiteX41" fmla="*/ 240564 w 577807"/>
              <a:gd name="connsiteY41" fmla="*/ 48 h 606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7807" h="606710">
                <a:moveTo>
                  <a:pt x="510101" y="468052"/>
                </a:moveTo>
                <a:lnTo>
                  <a:pt x="466708" y="511097"/>
                </a:lnTo>
                <a:lnTo>
                  <a:pt x="448566" y="492889"/>
                </a:lnTo>
                <a:lnTo>
                  <a:pt x="429582" y="511750"/>
                </a:lnTo>
                <a:lnTo>
                  <a:pt x="447818" y="529865"/>
                </a:lnTo>
                <a:lnTo>
                  <a:pt x="466615" y="548819"/>
                </a:lnTo>
                <a:lnTo>
                  <a:pt x="485599" y="530051"/>
                </a:lnTo>
                <a:lnTo>
                  <a:pt x="528991" y="486913"/>
                </a:lnTo>
                <a:close/>
                <a:moveTo>
                  <a:pt x="479333" y="409974"/>
                </a:moveTo>
                <a:cubicBezTo>
                  <a:pt x="533667" y="409974"/>
                  <a:pt x="577807" y="454046"/>
                  <a:pt x="577807" y="508389"/>
                </a:cubicBezTo>
                <a:cubicBezTo>
                  <a:pt x="577807" y="562638"/>
                  <a:pt x="533667" y="606710"/>
                  <a:pt x="479333" y="606710"/>
                </a:cubicBezTo>
                <a:cubicBezTo>
                  <a:pt x="425000" y="606710"/>
                  <a:pt x="380859" y="562638"/>
                  <a:pt x="380859" y="508389"/>
                </a:cubicBezTo>
                <a:cubicBezTo>
                  <a:pt x="380859" y="454046"/>
                  <a:pt x="425000" y="409974"/>
                  <a:pt x="479333" y="409974"/>
                </a:cubicBezTo>
                <a:close/>
                <a:moveTo>
                  <a:pt x="156092" y="299045"/>
                </a:moveTo>
                <a:lnTo>
                  <a:pt x="201451" y="442283"/>
                </a:lnTo>
                <a:lnTo>
                  <a:pt x="207717" y="461705"/>
                </a:lnTo>
                <a:lnTo>
                  <a:pt x="228012" y="404186"/>
                </a:lnTo>
                <a:cubicBezTo>
                  <a:pt x="181437" y="339010"/>
                  <a:pt x="231566" y="336022"/>
                  <a:pt x="240263" y="335928"/>
                </a:cubicBezTo>
                <a:lnTo>
                  <a:pt x="240357" y="335928"/>
                </a:lnTo>
                <a:lnTo>
                  <a:pt x="240544" y="335928"/>
                </a:lnTo>
                <a:lnTo>
                  <a:pt x="240638" y="335928"/>
                </a:lnTo>
                <a:lnTo>
                  <a:pt x="240731" y="335928"/>
                </a:lnTo>
                <a:cubicBezTo>
                  <a:pt x="249522" y="336022"/>
                  <a:pt x="299651" y="339196"/>
                  <a:pt x="252983" y="404186"/>
                </a:cubicBezTo>
                <a:lnTo>
                  <a:pt x="273277" y="461705"/>
                </a:lnTo>
                <a:lnTo>
                  <a:pt x="279544" y="442283"/>
                </a:lnTo>
                <a:lnTo>
                  <a:pt x="324903" y="299045"/>
                </a:lnTo>
                <a:cubicBezTo>
                  <a:pt x="324903" y="299045"/>
                  <a:pt x="360255" y="322109"/>
                  <a:pt x="419082" y="344519"/>
                </a:cubicBezTo>
                <a:cubicBezTo>
                  <a:pt x="439376" y="351895"/>
                  <a:pt x="452844" y="362073"/>
                  <a:pt x="462009" y="375799"/>
                </a:cubicBezTo>
                <a:cubicBezTo>
                  <a:pt x="395233" y="383083"/>
                  <a:pt x="343140" y="439762"/>
                  <a:pt x="343140" y="508393"/>
                </a:cubicBezTo>
                <a:cubicBezTo>
                  <a:pt x="343140" y="512688"/>
                  <a:pt x="343420" y="516983"/>
                  <a:pt x="343795" y="521185"/>
                </a:cubicBezTo>
                <a:lnTo>
                  <a:pt x="240918" y="521185"/>
                </a:lnTo>
                <a:lnTo>
                  <a:pt x="240263" y="521185"/>
                </a:lnTo>
                <a:lnTo>
                  <a:pt x="0" y="521185"/>
                </a:lnTo>
                <a:cubicBezTo>
                  <a:pt x="1216" y="421367"/>
                  <a:pt x="-2805" y="368049"/>
                  <a:pt x="61913" y="344519"/>
                </a:cubicBezTo>
                <a:cubicBezTo>
                  <a:pt x="120833" y="322109"/>
                  <a:pt x="156092" y="299045"/>
                  <a:pt x="156092" y="299045"/>
                </a:cubicBezTo>
                <a:close/>
                <a:moveTo>
                  <a:pt x="240564" y="48"/>
                </a:moveTo>
                <a:cubicBezTo>
                  <a:pt x="250008" y="-325"/>
                  <a:pt x="347162" y="-1352"/>
                  <a:pt x="352492" y="114519"/>
                </a:cubicBezTo>
                <a:cubicBezTo>
                  <a:pt x="352492" y="114519"/>
                  <a:pt x="371474" y="288000"/>
                  <a:pt x="241312" y="289307"/>
                </a:cubicBezTo>
                <a:lnTo>
                  <a:pt x="240564" y="289307"/>
                </a:lnTo>
                <a:lnTo>
                  <a:pt x="239815" y="289307"/>
                </a:lnTo>
                <a:cubicBezTo>
                  <a:pt x="109747" y="288000"/>
                  <a:pt x="128542" y="114519"/>
                  <a:pt x="128542" y="114519"/>
                </a:cubicBezTo>
                <a:cubicBezTo>
                  <a:pt x="133778" y="-1352"/>
                  <a:pt x="230932" y="-325"/>
                  <a:pt x="240564" y="48"/>
                </a:cubicBezTo>
                <a:close/>
              </a:path>
            </a:pathLst>
          </a:custGeom>
          <a:solidFill>
            <a:schemeClr val="bg1"/>
          </a:solidFill>
          <a:ln>
            <a:noFill/>
          </a:ln>
        </p:spPr>
      </p:sp>
      <p:sp>
        <p:nvSpPr>
          <p:cNvPr id="18" name="businessman_126340"/>
          <p:cNvSpPr>
            <a:spLocks noChangeAspect="1"/>
          </p:cNvSpPr>
          <p:nvPr/>
        </p:nvSpPr>
        <p:spPr bwMode="auto">
          <a:xfrm>
            <a:off x="6188294" y="2051222"/>
            <a:ext cx="430229" cy="335071"/>
          </a:xfrm>
          <a:custGeom>
            <a:avLst/>
            <a:gdLst>
              <a:gd name="T0" fmla="*/ 2312 w 2608"/>
              <a:gd name="T1" fmla="*/ 1968 h 2034"/>
              <a:gd name="T2" fmla="*/ 2246 w 2608"/>
              <a:gd name="T3" fmla="*/ 2034 h 2034"/>
              <a:gd name="T4" fmla="*/ 2156 w 2608"/>
              <a:gd name="T5" fmla="*/ 2034 h 2034"/>
              <a:gd name="T6" fmla="*/ 1905 w 2608"/>
              <a:gd name="T7" fmla="*/ 2034 h 2034"/>
              <a:gd name="T8" fmla="*/ 228 w 2608"/>
              <a:gd name="T9" fmla="*/ 2034 h 2034"/>
              <a:gd name="T10" fmla="*/ 0 w 2608"/>
              <a:gd name="T11" fmla="*/ 1806 h 2034"/>
              <a:gd name="T12" fmla="*/ 0 w 2608"/>
              <a:gd name="T13" fmla="*/ 1537 h 2034"/>
              <a:gd name="T14" fmla="*/ 228 w 2608"/>
              <a:gd name="T15" fmla="*/ 1309 h 2034"/>
              <a:gd name="T16" fmla="*/ 1905 w 2608"/>
              <a:gd name="T17" fmla="*/ 1309 h 2034"/>
              <a:gd name="T18" fmla="*/ 2156 w 2608"/>
              <a:gd name="T19" fmla="*/ 1309 h 2034"/>
              <a:gd name="T20" fmla="*/ 2246 w 2608"/>
              <a:gd name="T21" fmla="*/ 1309 h 2034"/>
              <a:gd name="T22" fmla="*/ 2312 w 2608"/>
              <a:gd name="T23" fmla="*/ 1376 h 2034"/>
              <a:gd name="T24" fmla="*/ 2246 w 2608"/>
              <a:gd name="T25" fmla="*/ 1442 h 2034"/>
              <a:gd name="T26" fmla="*/ 2222 w 2608"/>
              <a:gd name="T27" fmla="*/ 1442 h 2034"/>
              <a:gd name="T28" fmla="*/ 2222 w 2608"/>
              <a:gd name="T29" fmla="*/ 1901 h 2034"/>
              <a:gd name="T30" fmla="*/ 2246 w 2608"/>
              <a:gd name="T31" fmla="*/ 1901 h 2034"/>
              <a:gd name="T32" fmla="*/ 2312 w 2608"/>
              <a:gd name="T33" fmla="*/ 1968 h 2034"/>
              <a:gd name="T34" fmla="*/ 2608 w 2608"/>
              <a:gd name="T35" fmla="*/ 1134 h 2034"/>
              <a:gd name="T36" fmla="*/ 2541 w 2608"/>
              <a:gd name="T37" fmla="*/ 1201 h 2034"/>
              <a:gd name="T38" fmla="*/ 2437 w 2608"/>
              <a:gd name="T39" fmla="*/ 1201 h 2034"/>
              <a:gd name="T40" fmla="*/ 2201 w 2608"/>
              <a:gd name="T41" fmla="*/ 1201 h 2034"/>
              <a:gd name="T42" fmla="*/ 809 w 2608"/>
              <a:gd name="T43" fmla="*/ 1201 h 2034"/>
              <a:gd name="T44" fmla="*/ 597 w 2608"/>
              <a:gd name="T45" fmla="*/ 989 h 2034"/>
              <a:gd name="T46" fmla="*/ 597 w 2608"/>
              <a:gd name="T47" fmla="*/ 795 h 2034"/>
              <a:gd name="T48" fmla="*/ 809 w 2608"/>
              <a:gd name="T49" fmla="*/ 583 h 2034"/>
              <a:gd name="T50" fmla="*/ 2201 w 2608"/>
              <a:gd name="T51" fmla="*/ 583 h 2034"/>
              <a:gd name="T52" fmla="*/ 2437 w 2608"/>
              <a:gd name="T53" fmla="*/ 583 h 2034"/>
              <a:gd name="T54" fmla="*/ 2541 w 2608"/>
              <a:gd name="T55" fmla="*/ 583 h 2034"/>
              <a:gd name="T56" fmla="*/ 2608 w 2608"/>
              <a:gd name="T57" fmla="*/ 650 h 2034"/>
              <a:gd name="T58" fmla="*/ 2541 w 2608"/>
              <a:gd name="T59" fmla="*/ 717 h 2034"/>
              <a:gd name="T60" fmla="*/ 2504 w 2608"/>
              <a:gd name="T61" fmla="*/ 717 h 2034"/>
              <a:gd name="T62" fmla="*/ 2504 w 2608"/>
              <a:gd name="T63" fmla="*/ 1068 h 2034"/>
              <a:gd name="T64" fmla="*/ 2541 w 2608"/>
              <a:gd name="T65" fmla="*/ 1068 h 2034"/>
              <a:gd name="T66" fmla="*/ 2608 w 2608"/>
              <a:gd name="T67" fmla="*/ 1134 h 2034"/>
              <a:gd name="T68" fmla="*/ 2201 w 2608"/>
              <a:gd name="T69" fmla="*/ 1068 h 2034"/>
              <a:gd name="T70" fmla="*/ 2371 w 2608"/>
              <a:gd name="T71" fmla="*/ 1068 h 2034"/>
              <a:gd name="T72" fmla="*/ 2371 w 2608"/>
              <a:gd name="T73" fmla="*/ 717 h 2034"/>
              <a:gd name="T74" fmla="*/ 2201 w 2608"/>
              <a:gd name="T75" fmla="*/ 717 h 2034"/>
              <a:gd name="T76" fmla="*/ 809 w 2608"/>
              <a:gd name="T77" fmla="*/ 717 h 2034"/>
              <a:gd name="T78" fmla="*/ 730 w 2608"/>
              <a:gd name="T79" fmla="*/ 795 h 2034"/>
              <a:gd name="T80" fmla="*/ 730 w 2608"/>
              <a:gd name="T81" fmla="*/ 989 h 2034"/>
              <a:gd name="T82" fmla="*/ 809 w 2608"/>
              <a:gd name="T83" fmla="*/ 1068 h 2034"/>
              <a:gd name="T84" fmla="*/ 2201 w 2608"/>
              <a:gd name="T85" fmla="*/ 1068 h 2034"/>
              <a:gd name="T86" fmla="*/ 2036 w 2608"/>
              <a:gd name="T87" fmla="*/ 0 h 2034"/>
              <a:gd name="T88" fmla="*/ 607 w 2608"/>
              <a:gd name="T89" fmla="*/ 0 h 2034"/>
              <a:gd name="T90" fmla="*/ 296 w 2608"/>
              <a:gd name="T91" fmla="*/ 0 h 2034"/>
              <a:gd name="T92" fmla="*/ 209 w 2608"/>
              <a:gd name="T93" fmla="*/ 0 h 2034"/>
              <a:gd name="T94" fmla="*/ 142 w 2608"/>
              <a:gd name="T95" fmla="*/ 66 h 2034"/>
              <a:gd name="T96" fmla="*/ 209 w 2608"/>
              <a:gd name="T97" fmla="*/ 133 h 2034"/>
              <a:gd name="T98" fmla="*/ 229 w 2608"/>
              <a:gd name="T99" fmla="*/ 133 h 2034"/>
              <a:gd name="T100" fmla="*/ 229 w 2608"/>
              <a:gd name="T101" fmla="*/ 362 h 2034"/>
              <a:gd name="T102" fmla="*/ 209 w 2608"/>
              <a:gd name="T103" fmla="*/ 362 h 2034"/>
              <a:gd name="T104" fmla="*/ 142 w 2608"/>
              <a:gd name="T105" fmla="*/ 429 h 2034"/>
              <a:gd name="T106" fmla="*/ 209 w 2608"/>
              <a:gd name="T107" fmla="*/ 495 h 2034"/>
              <a:gd name="T108" fmla="*/ 296 w 2608"/>
              <a:gd name="T109" fmla="*/ 495 h 2034"/>
              <a:gd name="T110" fmla="*/ 296 w 2608"/>
              <a:gd name="T111" fmla="*/ 495 h 2034"/>
              <a:gd name="T112" fmla="*/ 2036 w 2608"/>
              <a:gd name="T113" fmla="*/ 495 h 2034"/>
              <a:gd name="T114" fmla="*/ 2263 w 2608"/>
              <a:gd name="T115" fmla="*/ 268 h 2034"/>
              <a:gd name="T116" fmla="*/ 2263 w 2608"/>
              <a:gd name="T117" fmla="*/ 227 h 2034"/>
              <a:gd name="T118" fmla="*/ 2036 w 2608"/>
              <a:gd name="T119" fmla="*/ 0 h 2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08" h="2034">
                <a:moveTo>
                  <a:pt x="2312" y="1968"/>
                </a:moveTo>
                <a:cubicBezTo>
                  <a:pt x="2312" y="2004"/>
                  <a:pt x="2283" y="2034"/>
                  <a:pt x="2246" y="2034"/>
                </a:cubicBezTo>
                <a:lnTo>
                  <a:pt x="2156" y="2034"/>
                </a:lnTo>
                <a:lnTo>
                  <a:pt x="1905" y="2034"/>
                </a:lnTo>
                <a:lnTo>
                  <a:pt x="228" y="2034"/>
                </a:lnTo>
                <a:cubicBezTo>
                  <a:pt x="102" y="2034"/>
                  <a:pt x="0" y="1932"/>
                  <a:pt x="0" y="1806"/>
                </a:cubicBezTo>
                <a:lnTo>
                  <a:pt x="0" y="1537"/>
                </a:lnTo>
                <a:cubicBezTo>
                  <a:pt x="0" y="1411"/>
                  <a:pt x="102" y="1309"/>
                  <a:pt x="228" y="1309"/>
                </a:cubicBezTo>
                <a:lnTo>
                  <a:pt x="1905" y="1309"/>
                </a:lnTo>
                <a:lnTo>
                  <a:pt x="2156" y="1309"/>
                </a:lnTo>
                <a:lnTo>
                  <a:pt x="2246" y="1309"/>
                </a:lnTo>
                <a:cubicBezTo>
                  <a:pt x="2283" y="1309"/>
                  <a:pt x="2312" y="1339"/>
                  <a:pt x="2312" y="1376"/>
                </a:cubicBezTo>
                <a:cubicBezTo>
                  <a:pt x="2312" y="1412"/>
                  <a:pt x="2283" y="1442"/>
                  <a:pt x="2246" y="1442"/>
                </a:cubicBezTo>
                <a:lnTo>
                  <a:pt x="2222" y="1442"/>
                </a:lnTo>
                <a:lnTo>
                  <a:pt x="2222" y="1901"/>
                </a:lnTo>
                <a:lnTo>
                  <a:pt x="2246" y="1901"/>
                </a:lnTo>
                <a:cubicBezTo>
                  <a:pt x="2283" y="1901"/>
                  <a:pt x="2312" y="1931"/>
                  <a:pt x="2312" y="1968"/>
                </a:cubicBezTo>
                <a:close/>
                <a:moveTo>
                  <a:pt x="2608" y="1134"/>
                </a:moveTo>
                <a:cubicBezTo>
                  <a:pt x="2608" y="1171"/>
                  <a:pt x="2578" y="1201"/>
                  <a:pt x="2541" y="1201"/>
                </a:cubicBezTo>
                <a:lnTo>
                  <a:pt x="2437" y="1201"/>
                </a:lnTo>
                <a:lnTo>
                  <a:pt x="2201" y="1201"/>
                </a:lnTo>
                <a:lnTo>
                  <a:pt x="809" y="1201"/>
                </a:lnTo>
                <a:cubicBezTo>
                  <a:pt x="692" y="1201"/>
                  <a:pt x="597" y="1106"/>
                  <a:pt x="597" y="989"/>
                </a:cubicBezTo>
                <a:lnTo>
                  <a:pt x="597" y="795"/>
                </a:lnTo>
                <a:cubicBezTo>
                  <a:pt x="597" y="678"/>
                  <a:pt x="692" y="583"/>
                  <a:pt x="809" y="583"/>
                </a:cubicBezTo>
                <a:lnTo>
                  <a:pt x="2201" y="583"/>
                </a:lnTo>
                <a:lnTo>
                  <a:pt x="2437" y="583"/>
                </a:lnTo>
                <a:lnTo>
                  <a:pt x="2541" y="583"/>
                </a:lnTo>
                <a:cubicBezTo>
                  <a:pt x="2578" y="583"/>
                  <a:pt x="2608" y="613"/>
                  <a:pt x="2608" y="650"/>
                </a:cubicBezTo>
                <a:cubicBezTo>
                  <a:pt x="2608" y="687"/>
                  <a:pt x="2578" y="717"/>
                  <a:pt x="2541" y="717"/>
                </a:cubicBezTo>
                <a:lnTo>
                  <a:pt x="2504" y="717"/>
                </a:lnTo>
                <a:lnTo>
                  <a:pt x="2504" y="1068"/>
                </a:lnTo>
                <a:lnTo>
                  <a:pt x="2541" y="1068"/>
                </a:lnTo>
                <a:cubicBezTo>
                  <a:pt x="2578" y="1068"/>
                  <a:pt x="2608" y="1098"/>
                  <a:pt x="2608" y="1134"/>
                </a:cubicBezTo>
                <a:close/>
                <a:moveTo>
                  <a:pt x="2201" y="1068"/>
                </a:moveTo>
                <a:lnTo>
                  <a:pt x="2371" y="1068"/>
                </a:lnTo>
                <a:lnTo>
                  <a:pt x="2371" y="717"/>
                </a:lnTo>
                <a:lnTo>
                  <a:pt x="2201" y="717"/>
                </a:lnTo>
                <a:lnTo>
                  <a:pt x="809" y="717"/>
                </a:lnTo>
                <a:cubicBezTo>
                  <a:pt x="765" y="717"/>
                  <a:pt x="730" y="752"/>
                  <a:pt x="730" y="795"/>
                </a:cubicBezTo>
                <a:lnTo>
                  <a:pt x="730" y="989"/>
                </a:lnTo>
                <a:cubicBezTo>
                  <a:pt x="730" y="1033"/>
                  <a:pt x="765" y="1068"/>
                  <a:pt x="809" y="1068"/>
                </a:cubicBezTo>
                <a:lnTo>
                  <a:pt x="2201" y="1068"/>
                </a:lnTo>
                <a:close/>
                <a:moveTo>
                  <a:pt x="2036" y="0"/>
                </a:moveTo>
                <a:lnTo>
                  <a:pt x="607" y="0"/>
                </a:lnTo>
                <a:lnTo>
                  <a:pt x="296" y="0"/>
                </a:lnTo>
                <a:lnTo>
                  <a:pt x="209" y="0"/>
                </a:lnTo>
                <a:cubicBezTo>
                  <a:pt x="172" y="0"/>
                  <a:pt x="142" y="29"/>
                  <a:pt x="142" y="66"/>
                </a:cubicBezTo>
                <a:cubicBezTo>
                  <a:pt x="142" y="103"/>
                  <a:pt x="172" y="133"/>
                  <a:pt x="209" y="133"/>
                </a:cubicBezTo>
                <a:lnTo>
                  <a:pt x="229" y="133"/>
                </a:lnTo>
                <a:lnTo>
                  <a:pt x="229" y="362"/>
                </a:lnTo>
                <a:lnTo>
                  <a:pt x="209" y="362"/>
                </a:lnTo>
                <a:cubicBezTo>
                  <a:pt x="172" y="362"/>
                  <a:pt x="142" y="392"/>
                  <a:pt x="142" y="429"/>
                </a:cubicBezTo>
                <a:cubicBezTo>
                  <a:pt x="142" y="466"/>
                  <a:pt x="172" y="495"/>
                  <a:pt x="209" y="495"/>
                </a:cubicBezTo>
                <a:lnTo>
                  <a:pt x="296" y="495"/>
                </a:lnTo>
                <a:cubicBezTo>
                  <a:pt x="296" y="495"/>
                  <a:pt x="296" y="495"/>
                  <a:pt x="296" y="495"/>
                </a:cubicBezTo>
                <a:lnTo>
                  <a:pt x="2036" y="495"/>
                </a:lnTo>
                <a:cubicBezTo>
                  <a:pt x="2161" y="495"/>
                  <a:pt x="2263" y="393"/>
                  <a:pt x="2263" y="268"/>
                </a:cubicBezTo>
                <a:lnTo>
                  <a:pt x="2263" y="227"/>
                </a:lnTo>
                <a:cubicBezTo>
                  <a:pt x="2263" y="102"/>
                  <a:pt x="2161" y="0"/>
                  <a:pt x="2036"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思源宋体 Medium" panose="02020500000000000000" pitchFamily="18" charset="-122"/>
              <a:ea typeface="思源宋体 Medium" panose="02020500000000000000" pitchFamily="18" charset="-122"/>
            </a:endParaRPr>
          </a:p>
        </p:txBody>
      </p:sp>
      <p:sp>
        <p:nvSpPr>
          <p:cNvPr id="19" name="businessman_126340"/>
          <p:cNvSpPr>
            <a:spLocks noChangeAspect="1"/>
          </p:cNvSpPr>
          <p:nvPr/>
        </p:nvSpPr>
        <p:spPr bwMode="auto">
          <a:xfrm>
            <a:off x="5652405" y="3072951"/>
            <a:ext cx="430229" cy="429577"/>
          </a:xfrm>
          <a:custGeom>
            <a:avLst/>
            <a:gdLst>
              <a:gd name="connsiteX0" fmla="*/ 303044 w 606086"/>
              <a:gd name="connsiteY0" fmla="*/ 250225 h 605169"/>
              <a:gd name="connsiteX1" fmla="*/ 355509 w 606086"/>
              <a:gd name="connsiteY1" fmla="*/ 302585 h 605169"/>
              <a:gd name="connsiteX2" fmla="*/ 303044 w 606086"/>
              <a:gd name="connsiteY2" fmla="*/ 354944 h 605169"/>
              <a:gd name="connsiteX3" fmla="*/ 250578 w 606086"/>
              <a:gd name="connsiteY3" fmla="*/ 302585 h 605169"/>
              <a:gd name="connsiteX4" fmla="*/ 303044 w 606086"/>
              <a:gd name="connsiteY4" fmla="*/ 250225 h 605169"/>
              <a:gd name="connsiteX5" fmla="*/ 303043 w 606086"/>
              <a:gd name="connsiteY5" fmla="*/ 225734 h 605169"/>
              <a:gd name="connsiteX6" fmla="*/ 226088 w 606086"/>
              <a:gd name="connsiteY6" fmla="*/ 302585 h 605169"/>
              <a:gd name="connsiteX7" fmla="*/ 303043 w 606086"/>
              <a:gd name="connsiteY7" fmla="*/ 379435 h 605169"/>
              <a:gd name="connsiteX8" fmla="*/ 379998 w 606086"/>
              <a:gd name="connsiteY8" fmla="*/ 302585 h 605169"/>
              <a:gd name="connsiteX9" fmla="*/ 303043 w 606086"/>
              <a:gd name="connsiteY9" fmla="*/ 225734 h 605169"/>
              <a:gd name="connsiteX10" fmla="*/ 303043 w 606086"/>
              <a:gd name="connsiteY10" fmla="*/ 173450 h 605169"/>
              <a:gd name="connsiteX11" fmla="*/ 432354 w 606086"/>
              <a:gd name="connsiteY11" fmla="*/ 302585 h 605169"/>
              <a:gd name="connsiteX12" fmla="*/ 303043 w 606086"/>
              <a:gd name="connsiteY12" fmla="*/ 431719 h 605169"/>
              <a:gd name="connsiteX13" fmla="*/ 173732 w 606086"/>
              <a:gd name="connsiteY13" fmla="*/ 302585 h 605169"/>
              <a:gd name="connsiteX14" fmla="*/ 303043 w 606086"/>
              <a:gd name="connsiteY14" fmla="*/ 173450 h 605169"/>
              <a:gd name="connsiteX15" fmla="*/ 303043 w 606086"/>
              <a:gd name="connsiteY15" fmla="*/ 148975 h 605169"/>
              <a:gd name="connsiteX16" fmla="*/ 149204 w 606086"/>
              <a:gd name="connsiteY16" fmla="*/ 302585 h 605169"/>
              <a:gd name="connsiteX17" fmla="*/ 303043 w 606086"/>
              <a:gd name="connsiteY17" fmla="*/ 456194 h 605169"/>
              <a:gd name="connsiteX18" fmla="*/ 456882 w 606086"/>
              <a:gd name="connsiteY18" fmla="*/ 302585 h 605169"/>
              <a:gd name="connsiteX19" fmla="*/ 303043 w 606086"/>
              <a:gd name="connsiteY19" fmla="*/ 148975 h 605169"/>
              <a:gd name="connsiteX20" fmla="*/ 303043 w 606086"/>
              <a:gd name="connsiteY20" fmla="*/ 89830 h 605169"/>
              <a:gd name="connsiteX21" fmla="*/ 516115 w 606086"/>
              <a:gd name="connsiteY21" fmla="*/ 302585 h 605169"/>
              <a:gd name="connsiteX22" fmla="*/ 303043 w 606086"/>
              <a:gd name="connsiteY22" fmla="*/ 515339 h 605169"/>
              <a:gd name="connsiteX23" fmla="*/ 89971 w 606086"/>
              <a:gd name="connsiteY23" fmla="*/ 302585 h 605169"/>
              <a:gd name="connsiteX24" fmla="*/ 303043 w 606086"/>
              <a:gd name="connsiteY24" fmla="*/ 89830 h 605169"/>
              <a:gd name="connsiteX25" fmla="*/ 303043 w 606086"/>
              <a:gd name="connsiteY25" fmla="*/ 65263 h 605169"/>
              <a:gd name="connsiteX26" fmla="*/ 65362 w 606086"/>
              <a:gd name="connsiteY26" fmla="*/ 302585 h 605169"/>
              <a:gd name="connsiteX27" fmla="*/ 303043 w 606086"/>
              <a:gd name="connsiteY27" fmla="*/ 539906 h 605169"/>
              <a:gd name="connsiteX28" fmla="*/ 540724 w 606086"/>
              <a:gd name="connsiteY28" fmla="*/ 302585 h 605169"/>
              <a:gd name="connsiteX29" fmla="*/ 303043 w 606086"/>
              <a:gd name="connsiteY29" fmla="*/ 65263 h 605169"/>
              <a:gd name="connsiteX30" fmla="*/ 303043 w 606086"/>
              <a:gd name="connsiteY30" fmla="*/ 0 h 605169"/>
              <a:gd name="connsiteX31" fmla="*/ 606086 w 606086"/>
              <a:gd name="connsiteY31" fmla="*/ 302585 h 605169"/>
              <a:gd name="connsiteX32" fmla="*/ 303043 w 606086"/>
              <a:gd name="connsiteY32" fmla="*/ 605169 h 605169"/>
              <a:gd name="connsiteX33" fmla="*/ 0 w 606086"/>
              <a:gd name="connsiteY33" fmla="*/ 302585 h 605169"/>
              <a:gd name="connsiteX34" fmla="*/ 303043 w 606086"/>
              <a:gd name="connsiteY34" fmla="*/ 0 h 605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6086" h="605169">
                <a:moveTo>
                  <a:pt x="303044" y="250225"/>
                </a:moveTo>
                <a:cubicBezTo>
                  <a:pt x="331923" y="250225"/>
                  <a:pt x="355509" y="273671"/>
                  <a:pt x="355509" y="302585"/>
                </a:cubicBezTo>
                <a:cubicBezTo>
                  <a:pt x="355509" y="331498"/>
                  <a:pt x="332016" y="354944"/>
                  <a:pt x="303044" y="354944"/>
                </a:cubicBezTo>
                <a:cubicBezTo>
                  <a:pt x="274071" y="354944"/>
                  <a:pt x="250578" y="331498"/>
                  <a:pt x="250578" y="302585"/>
                </a:cubicBezTo>
                <a:cubicBezTo>
                  <a:pt x="250578" y="273671"/>
                  <a:pt x="274164" y="250225"/>
                  <a:pt x="303044" y="250225"/>
                </a:cubicBezTo>
                <a:close/>
                <a:moveTo>
                  <a:pt x="303043" y="225734"/>
                </a:moveTo>
                <a:cubicBezTo>
                  <a:pt x="260713" y="225734"/>
                  <a:pt x="226088" y="260312"/>
                  <a:pt x="226088" y="302585"/>
                </a:cubicBezTo>
                <a:cubicBezTo>
                  <a:pt x="226088" y="344857"/>
                  <a:pt x="260713" y="379435"/>
                  <a:pt x="303043" y="379435"/>
                </a:cubicBezTo>
                <a:cubicBezTo>
                  <a:pt x="345373" y="379435"/>
                  <a:pt x="379998" y="344857"/>
                  <a:pt x="379998" y="302585"/>
                </a:cubicBezTo>
                <a:cubicBezTo>
                  <a:pt x="379998" y="260312"/>
                  <a:pt x="345373" y="225734"/>
                  <a:pt x="303043" y="225734"/>
                </a:cubicBezTo>
                <a:close/>
                <a:moveTo>
                  <a:pt x="303043" y="173450"/>
                </a:moveTo>
                <a:cubicBezTo>
                  <a:pt x="374243" y="173450"/>
                  <a:pt x="432354" y="231482"/>
                  <a:pt x="432354" y="302585"/>
                </a:cubicBezTo>
                <a:cubicBezTo>
                  <a:pt x="432354" y="373687"/>
                  <a:pt x="374243" y="431719"/>
                  <a:pt x="303043" y="431719"/>
                </a:cubicBezTo>
                <a:cubicBezTo>
                  <a:pt x="231843" y="431719"/>
                  <a:pt x="173732" y="373687"/>
                  <a:pt x="173732" y="302585"/>
                </a:cubicBezTo>
                <a:cubicBezTo>
                  <a:pt x="173732" y="231482"/>
                  <a:pt x="231843" y="173450"/>
                  <a:pt x="303043" y="173450"/>
                </a:cubicBezTo>
                <a:close/>
                <a:moveTo>
                  <a:pt x="303043" y="148975"/>
                </a:moveTo>
                <a:cubicBezTo>
                  <a:pt x="218464" y="148975"/>
                  <a:pt x="149204" y="218132"/>
                  <a:pt x="149204" y="302585"/>
                </a:cubicBezTo>
                <a:cubicBezTo>
                  <a:pt x="149204" y="387037"/>
                  <a:pt x="217907" y="456194"/>
                  <a:pt x="303043" y="456194"/>
                </a:cubicBezTo>
                <a:cubicBezTo>
                  <a:pt x="388179" y="456194"/>
                  <a:pt x="456882" y="387037"/>
                  <a:pt x="456882" y="302585"/>
                </a:cubicBezTo>
                <a:cubicBezTo>
                  <a:pt x="456882" y="218132"/>
                  <a:pt x="387622" y="148975"/>
                  <a:pt x="303043" y="148975"/>
                </a:cubicBezTo>
                <a:close/>
                <a:moveTo>
                  <a:pt x="303043" y="89830"/>
                </a:moveTo>
                <a:cubicBezTo>
                  <a:pt x="420395" y="89830"/>
                  <a:pt x="516115" y="185407"/>
                  <a:pt x="516115" y="302585"/>
                </a:cubicBezTo>
                <a:cubicBezTo>
                  <a:pt x="516115" y="419762"/>
                  <a:pt x="420395" y="515339"/>
                  <a:pt x="303043" y="515339"/>
                </a:cubicBezTo>
                <a:cubicBezTo>
                  <a:pt x="185691" y="515339"/>
                  <a:pt x="89971" y="419762"/>
                  <a:pt x="89971" y="302585"/>
                </a:cubicBezTo>
                <a:cubicBezTo>
                  <a:pt x="89971" y="185407"/>
                  <a:pt x="185691" y="89830"/>
                  <a:pt x="303043" y="89830"/>
                </a:cubicBezTo>
                <a:close/>
                <a:moveTo>
                  <a:pt x="303043" y="65263"/>
                </a:moveTo>
                <a:cubicBezTo>
                  <a:pt x="172226" y="65263"/>
                  <a:pt x="65362" y="171965"/>
                  <a:pt x="65362" y="302585"/>
                </a:cubicBezTo>
                <a:cubicBezTo>
                  <a:pt x="65362" y="433204"/>
                  <a:pt x="172226" y="539906"/>
                  <a:pt x="303043" y="539906"/>
                </a:cubicBezTo>
                <a:cubicBezTo>
                  <a:pt x="433860" y="539906"/>
                  <a:pt x="540724" y="433204"/>
                  <a:pt x="540724" y="302585"/>
                </a:cubicBezTo>
                <a:cubicBezTo>
                  <a:pt x="540724" y="171965"/>
                  <a:pt x="433860" y="65263"/>
                  <a:pt x="303043" y="65263"/>
                </a:cubicBezTo>
                <a:close/>
                <a:moveTo>
                  <a:pt x="303043" y="0"/>
                </a:moveTo>
                <a:cubicBezTo>
                  <a:pt x="470441" y="0"/>
                  <a:pt x="606086" y="135440"/>
                  <a:pt x="606086" y="302585"/>
                </a:cubicBezTo>
                <a:cubicBezTo>
                  <a:pt x="606086" y="469729"/>
                  <a:pt x="470441" y="605169"/>
                  <a:pt x="303043" y="605169"/>
                </a:cubicBezTo>
                <a:cubicBezTo>
                  <a:pt x="135645" y="605169"/>
                  <a:pt x="0" y="469729"/>
                  <a:pt x="0" y="302585"/>
                </a:cubicBezTo>
                <a:cubicBezTo>
                  <a:pt x="0" y="135440"/>
                  <a:pt x="135645" y="0"/>
                  <a:pt x="303043" y="0"/>
                </a:cubicBezTo>
                <a:close/>
              </a:path>
            </a:pathLst>
          </a:custGeom>
          <a:solidFill>
            <a:schemeClr val="bg1"/>
          </a:solidFill>
          <a:ln>
            <a:noFill/>
          </a:ln>
        </p:spPr>
        <p:txBody>
          <a:bodyPr/>
          <a:lstStyle/>
          <a:p>
            <a:endParaRPr lang="zh-CN" altLang="en-US">
              <a:latin typeface="思源宋体 Medium" panose="02020500000000000000" pitchFamily="18" charset="-122"/>
              <a:ea typeface="思源宋体 Medium" panose="02020500000000000000" pitchFamily="18" charset="-122"/>
            </a:endParaRPr>
          </a:p>
        </p:txBody>
      </p:sp>
      <p:sp>
        <p:nvSpPr>
          <p:cNvPr id="20" name="businessman_126340"/>
          <p:cNvSpPr>
            <a:spLocks noChangeAspect="1"/>
          </p:cNvSpPr>
          <p:nvPr/>
        </p:nvSpPr>
        <p:spPr bwMode="auto">
          <a:xfrm>
            <a:off x="6825584" y="3141883"/>
            <a:ext cx="430229" cy="341932"/>
          </a:xfrm>
          <a:custGeom>
            <a:avLst/>
            <a:gdLst>
              <a:gd name="T0" fmla="*/ 2462 w 2529"/>
              <a:gd name="T1" fmla="*/ 1879 h 2013"/>
              <a:gd name="T2" fmla="*/ 2359 w 2529"/>
              <a:gd name="T3" fmla="*/ 1879 h 2013"/>
              <a:gd name="T4" fmla="*/ 2359 w 2529"/>
              <a:gd name="T5" fmla="*/ 67 h 2013"/>
              <a:gd name="T6" fmla="*/ 2293 w 2529"/>
              <a:gd name="T7" fmla="*/ 0 h 2013"/>
              <a:gd name="T8" fmla="*/ 1966 w 2529"/>
              <a:gd name="T9" fmla="*/ 0 h 2013"/>
              <a:gd name="T10" fmla="*/ 1899 w 2529"/>
              <a:gd name="T11" fmla="*/ 67 h 2013"/>
              <a:gd name="T12" fmla="*/ 1899 w 2529"/>
              <a:gd name="T13" fmla="*/ 1879 h 2013"/>
              <a:gd name="T14" fmla="*/ 1791 w 2529"/>
              <a:gd name="T15" fmla="*/ 1879 h 2013"/>
              <a:gd name="T16" fmla="*/ 1791 w 2529"/>
              <a:gd name="T17" fmla="*/ 328 h 2013"/>
              <a:gd name="T18" fmla="*/ 1724 w 2529"/>
              <a:gd name="T19" fmla="*/ 261 h 2013"/>
              <a:gd name="T20" fmla="*/ 1397 w 2529"/>
              <a:gd name="T21" fmla="*/ 261 h 2013"/>
              <a:gd name="T22" fmla="*/ 1331 w 2529"/>
              <a:gd name="T23" fmla="*/ 328 h 2013"/>
              <a:gd name="T24" fmla="*/ 1331 w 2529"/>
              <a:gd name="T25" fmla="*/ 1879 h 2013"/>
              <a:gd name="T26" fmla="*/ 1222 w 2529"/>
              <a:gd name="T27" fmla="*/ 1879 h 2013"/>
              <a:gd name="T28" fmla="*/ 1222 w 2529"/>
              <a:gd name="T29" fmla="*/ 734 h 2013"/>
              <a:gd name="T30" fmla="*/ 1156 w 2529"/>
              <a:gd name="T31" fmla="*/ 667 h 2013"/>
              <a:gd name="T32" fmla="*/ 829 w 2529"/>
              <a:gd name="T33" fmla="*/ 667 h 2013"/>
              <a:gd name="T34" fmla="*/ 762 w 2529"/>
              <a:gd name="T35" fmla="*/ 734 h 2013"/>
              <a:gd name="T36" fmla="*/ 762 w 2529"/>
              <a:gd name="T37" fmla="*/ 1879 h 2013"/>
              <a:gd name="T38" fmla="*/ 654 w 2529"/>
              <a:gd name="T39" fmla="*/ 1879 h 2013"/>
              <a:gd name="T40" fmla="*/ 654 w 2529"/>
              <a:gd name="T41" fmla="*/ 1107 h 2013"/>
              <a:gd name="T42" fmla="*/ 587 w 2529"/>
              <a:gd name="T43" fmla="*/ 1040 h 2013"/>
              <a:gd name="T44" fmla="*/ 260 w 2529"/>
              <a:gd name="T45" fmla="*/ 1040 h 2013"/>
              <a:gd name="T46" fmla="*/ 194 w 2529"/>
              <a:gd name="T47" fmla="*/ 1107 h 2013"/>
              <a:gd name="T48" fmla="*/ 194 w 2529"/>
              <a:gd name="T49" fmla="*/ 1879 h 2013"/>
              <a:gd name="T50" fmla="*/ 67 w 2529"/>
              <a:gd name="T51" fmla="*/ 1879 h 2013"/>
              <a:gd name="T52" fmla="*/ 0 w 2529"/>
              <a:gd name="T53" fmla="*/ 1946 h 2013"/>
              <a:gd name="T54" fmla="*/ 67 w 2529"/>
              <a:gd name="T55" fmla="*/ 2013 h 2013"/>
              <a:gd name="T56" fmla="*/ 260 w 2529"/>
              <a:gd name="T57" fmla="*/ 2013 h 2013"/>
              <a:gd name="T58" fmla="*/ 587 w 2529"/>
              <a:gd name="T59" fmla="*/ 2013 h 2013"/>
              <a:gd name="T60" fmla="*/ 829 w 2529"/>
              <a:gd name="T61" fmla="*/ 2013 h 2013"/>
              <a:gd name="T62" fmla="*/ 1156 w 2529"/>
              <a:gd name="T63" fmla="*/ 2013 h 2013"/>
              <a:gd name="T64" fmla="*/ 1397 w 2529"/>
              <a:gd name="T65" fmla="*/ 2013 h 2013"/>
              <a:gd name="T66" fmla="*/ 1724 w 2529"/>
              <a:gd name="T67" fmla="*/ 2013 h 2013"/>
              <a:gd name="T68" fmla="*/ 1966 w 2529"/>
              <a:gd name="T69" fmla="*/ 2013 h 2013"/>
              <a:gd name="T70" fmla="*/ 2293 w 2529"/>
              <a:gd name="T71" fmla="*/ 2013 h 2013"/>
              <a:gd name="T72" fmla="*/ 2462 w 2529"/>
              <a:gd name="T73" fmla="*/ 2013 h 2013"/>
              <a:gd name="T74" fmla="*/ 2529 w 2529"/>
              <a:gd name="T75" fmla="*/ 1946 h 2013"/>
              <a:gd name="T76" fmla="*/ 2462 w 2529"/>
              <a:gd name="T77" fmla="*/ 187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29" h="2013">
                <a:moveTo>
                  <a:pt x="2462" y="1879"/>
                </a:moveTo>
                <a:lnTo>
                  <a:pt x="2359" y="1879"/>
                </a:lnTo>
                <a:lnTo>
                  <a:pt x="2359" y="67"/>
                </a:lnTo>
                <a:cubicBezTo>
                  <a:pt x="2359" y="30"/>
                  <a:pt x="2329" y="0"/>
                  <a:pt x="2293" y="0"/>
                </a:cubicBezTo>
                <a:lnTo>
                  <a:pt x="1966" y="0"/>
                </a:lnTo>
                <a:cubicBezTo>
                  <a:pt x="1929" y="0"/>
                  <a:pt x="1899" y="30"/>
                  <a:pt x="1899" y="67"/>
                </a:cubicBezTo>
                <a:lnTo>
                  <a:pt x="1899" y="1879"/>
                </a:lnTo>
                <a:lnTo>
                  <a:pt x="1791" y="1879"/>
                </a:lnTo>
                <a:lnTo>
                  <a:pt x="1791" y="328"/>
                </a:lnTo>
                <a:cubicBezTo>
                  <a:pt x="1791" y="291"/>
                  <a:pt x="1761" y="261"/>
                  <a:pt x="1724" y="261"/>
                </a:cubicBezTo>
                <a:lnTo>
                  <a:pt x="1397" y="261"/>
                </a:lnTo>
                <a:cubicBezTo>
                  <a:pt x="1361" y="261"/>
                  <a:pt x="1331" y="291"/>
                  <a:pt x="1331" y="328"/>
                </a:cubicBezTo>
                <a:lnTo>
                  <a:pt x="1331" y="1879"/>
                </a:lnTo>
                <a:lnTo>
                  <a:pt x="1222" y="1879"/>
                </a:lnTo>
                <a:lnTo>
                  <a:pt x="1222" y="734"/>
                </a:lnTo>
                <a:cubicBezTo>
                  <a:pt x="1222" y="697"/>
                  <a:pt x="1192" y="667"/>
                  <a:pt x="1156" y="667"/>
                </a:cubicBezTo>
                <a:lnTo>
                  <a:pt x="829" y="667"/>
                </a:lnTo>
                <a:cubicBezTo>
                  <a:pt x="792" y="667"/>
                  <a:pt x="762" y="697"/>
                  <a:pt x="762" y="734"/>
                </a:cubicBezTo>
                <a:lnTo>
                  <a:pt x="762" y="1879"/>
                </a:lnTo>
                <a:lnTo>
                  <a:pt x="654" y="1879"/>
                </a:lnTo>
                <a:lnTo>
                  <a:pt x="654" y="1107"/>
                </a:lnTo>
                <a:cubicBezTo>
                  <a:pt x="654" y="1070"/>
                  <a:pt x="624" y="1040"/>
                  <a:pt x="587" y="1040"/>
                </a:cubicBezTo>
                <a:lnTo>
                  <a:pt x="260" y="1040"/>
                </a:lnTo>
                <a:cubicBezTo>
                  <a:pt x="224" y="1040"/>
                  <a:pt x="194" y="1070"/>
                  <a:pt x="194" y="1107"/>
                </a:cubicBezTo>
                <a:lnTo>
                  <a:pt x="194" y="1879"/>
                </a:lnTo>
                <a:lnTo>
                  <a:pt x="67" y="1879"/>
                </a:lnTo>
                <a:cubicBezTo>
                  <a:pt x="30" y="1879"/>
                  <a:pt x="0" y="1909"/>
                  <a:pt x="0" y="1946"/>
                </a:cubicBezTo>
                <a:cubicBezTo>
                  <a:pt x="0" y="1983"/>
                  <a:pt x="30" y="2013"/>
                  <a:pt x="67" y="2013"/>
                </a:cubicBezTo>
                <a:lnTo>
                  <a:pt x="260" y="2013"/>
                </a:lnTo>
                <a:lnTo>
                  <a:pt x="587" y="2013"/>
                </a:lnTo>
                <a:lnTo>
                  <a:pt x="829" y="2013"/>
                </a:lnTo>
                <a:lnTo>
                  <a:pt x="1156" y="2013"/>
                </a:lnTo>
                <a:lnTo>
                  <a:pt x="1397" y="2013"/>
                </a:lnTo>
                <a:lnTo>
                  <a:pt x="1724" y="2013"/>
                </a:lnTo>
                <a:lnTo>
                  <a:pt x="1966" y="2013"/>
                </a:lnTo>
                <a:lnTo>
                  <a:pt x="2293" y="2013"/>
                </a:lnTo>
                <a:lnTo>
                  <a:pt x="2462" y="2013"/>
                </a:lnTo>
                <a:cubicBezTo>
                  <a:pt x="2499" y="2013"/>
                  <a:pt x="2529" y="1983"/>
                  <a:pt x="2529" y="1946"/>
                </a:cubicBezTo>
                <a:cubicBezTo>
                  <a:pt x="2529" y="1909"/>
                  <a:pt x="2499" y="1879"/>
                  <a:pt x="2462" y="1879"/>
                </a:cubicBezTo>
                <a:close/>
              </a:path>
            </a:pathLst>
          </a:custGeom>
          <a:solidFill>
            <a:schemeClr val="bg1"/>
          </a:solidFill>
          <a:ln>
            <a:noFill/>
          </a:ln>
        </p:spPr>
        <p:txBody>
          <a:bodyPr/>
          <a:lstStyle/>
          <a:p>
            <a:endParaRPr lang="zh-CN" altLang="en-US">
              <a:latin typeface="思源宋体 Medium" panose="02020500000000000000" pitchFamily="18" charset="-122"/>
              <a:ea typeface="思源宋体 Medium" panose="02020500000000000000" pitchFamily="18" charset="-122"/>
            </a:endParaRPr>
          </a:p>
        </p:txBody>
      </p:sp>
      <p:sp>
        <p:nvSpPr>
          <p:cNvPr id="21" name="businessman_126340"/>
          <p:cNvSpPr>
            <a:spLocks noChangeAspect="1"/>
          </p:cNvSpPr>
          <p:nvPr/>
        </p:nvSpPr>
        <p:spPr bwMode="auto">
          <a:xfrm>
            <a:off x="6261770" y="4232236"/>
            <a:ext cx="417776" cy="430228"/>
          </a:xfrm>
          <a:custGeom>
            <a:avLst/>
            <a:gdLst>
              <a:gd name="connsiteX0" fmla="*/ 204318 w 590797"/>
              <a:gd name="connsiteY0" fmla="*/ 320467 h 608406"/>
              <a:gd name="connsiteX1" fmla="*/ 131187 w 590797"/>
              <a:gd name="connsiteY1" fmla="*/ 393358 h 608406"/>
              <a:gd name="connsiteX2" fmla="*/ 204318 w 590797"/>
              <a:gd name="connsiteY2" fmla="*/ 466249 h 608406"/>
              <a:gd name="connsiteX3" fmla="*/ 277314 w 590797"/>
              <a:gd name="connsiteY3" fmla="*/ 393358 h 608406"/>
              <a:gd name="connsiteX4" fmla="*/ 204318 w 590797"/>
              <a:gd name="connsiteY4" fmla="*/ 320467 h 608406"/>
              <a:gd name="connsiteX5" fmla="*/ 532443 w 590797"/>
              <a:gd name="connsiteY5" fmla="*/ 180620 h 608406"/>
              <a:gd name="connsiteX6" fmla="*/ 512814 w 590797"/>
              <a:gd name="connsiteY6" fmla="*/ 202765 h 608406"/>
              <a:gd name="connsiteX7" fmla="*/ 534998 w 590797"/>
              <a:gd name="connsiteY7" fmla="*/ 222360 h 608406"/>
              <a:gd name="connsiteX8" fmla="*/ 554761 w 590797"/>
              <a:gd name="connsiteY8" fmla="*/ 200215 h 608406"/>
              <a:gd name="connsiteX9" fmla="*/ 532443 w 590797"/>
              <a:gd name="connsiteY9" fmla="*/ 180620 h 608406"/>
              <a:gd name="connsiteX10" fmla="*/ 173264 w 590797"/>
              <a:gd name="connsiteY10" fmla="*/ 178310 h 608406"/>
              <a:gd name="connsiteX11" fmla="*/ 235237 w 590797"/>
              <a:gd name="connsiteY11" fmla="*/ 178310 h 608406"/>
              <a:gd name="connsiteX12" fmla="*/ 251637 w 590797"/>
              <a:gd name="connsiteY12" fmla="*/ 191599 h 608406"/>
              <a:gd name="connsiteX13" fmla="*/ 259434 w 590797"/>
              <a:gd name="connsiteY13" fmla="*/ 229723 h 608406"/>
              <a:gd name="connsiteX14" fmla="*/ 266290 w 590797"/>
              <a:gd name="connsiteY14" fmla="*/ 232273 h 608406"/>
              <a:gd name="connsiteX15" fmla="*/ 312804 w 590797"/>
              <a:gd name="connsiteY15" fmla="*/ 259255 h 608406"/>
              <a:gd name="connsiteX16" fmla="*/ 318450 w 590797"/>
              <a:gd name="connsiteY16" fmla="*/ 263819 h 608406"/>
              <a:gd name="connsiteX17" fmla="*/ 355553 w 590797"/>
              <a:gd name="connsiteY17" fmla="*/ 251604 h 608406"/>
              <a:gd name="connsiteX18" fmla="*/ 360795 w 590797"/>
              <a:gd name="connsiteY18" fmla="*/ 250664 h 608406"/>
              <a:gd name="connsiteX19" fmla="*/ 375314 w 590797"/>
              <a:gd name="connsiteY19" fmla="*/ 259121 h 608406"/>
              <a:gd name="connsiteX20" fmla="*/ 406233 w 590797"/>
              <a:gd name="connsiteY20" fmla="*/ 312681 h 608406"/>
              <a:gd name="connsiteX21" fmla="*/ 402872 w 590797"/>
              <a:gd name="connsiteY21" fmla="*/ 333488 h 608406"/>
              <a:gd name="connsiteX22" fmla="*/ 373835 w 590797"/>
              <a:gd name="connsiteY22" fmla="*/ 359262 h 608406"/>
              <a:gd name="connsiteX23" fmla="*/ 374911 w 590797"/>
              <a:gd name="connsiteY23" fmla="*/ 366511 h 608406"/>
              <a:gd name="connsiteX24" fmla="*/ 377062 w 590797"/>
              <a:gd name="connsiteY24" fmla="*/ 393358 h 608406"/>
              <a:gd name="connsiteX25" fmla="*/ 374911 w 590797"/>
              <a:gd name="connsiteY25" fmla="*/ 420340 h 608406"/>
              <a:gd name="connsiteX26" fmla="*/ 373835 w 590797"/>
              <a:gd name="connsiteY26" fmla="*/ 427454 h 608406"/>
              <a:gd name="connsiteX27" fmla="*/ 402872 w 590797"/>
              <a:gd name="connsiteY27" fmla="*/ 453228 h 608406"/>
              <a:gd name="connsiteX28" fmla="*/ 406233 w 590797"/>
              <a:gd name="connsiteY28" fmla="*/ 474035 h 608406"/>
              <a:gd name="connsiteX29" fmla="*/ 375314 w 590797"/>
              <a:gd name="connsiteY29" fmla="*/ 527729 h 608406"/>
              <a:gd name="connsiteX30" fmla="*/ 360795 w 590797"/>
              <a:gd name="connsiteY30" fmla="*/ 536052 h 608406"/>
              <a:gd name="connsiteX31" fmla="*/ 355553 w 590797"/>
              <a:gd name="connsiteY31" fmla="*/ 535247 h 608406"/>
              <a:gd name="connsiteX32" fmla="*/ 318450 w 590797"/>
              <a:gd name="connsiteY32" fmla="*/ 522897 h 608406"/>
              <a:gd name="connsiteX33" fmla="*/ 312804 w 590797"/>
              <a:gd name="connsiteY33" fmla="*/ 527461 h 608406"/>
              <a:gd name="connsiteX34" fmla="*/ 266290 w 590797"/>
              <a:gd name="connsiteY34" fmla="*/ 554443 h 608406"/>
              <a:gd name="connsiteX35" fmla="*/ 259434 w 590797"/>
              <a:gd name="connsiteY35" fmla="*/ 556993 h 608406"/>
              <a:gd name="connsiteX36" fmla="*/ 251637 w 590797"/>
              <a:gd name="connsiteY36" fmla="*/ 595117 h 608406"/>
              <a:gd name="connsiteX37" fmla="*/ 235237 w 590797"/>
              <a:gd name="connsiteY37" fmla="*/ 608406 h 608406"/>
              <a:gd name="connsiteX38" fmla="*/ 173264 w 590797"/>
              <a:gd name="connsiteY38" fmla="*/ 608406 h 608406"/>
              <a:gd name="connsiteX39" fmla="*/ 156864 w 590797"/>
              <a:gd name="connsiteY39" fmla="*/ 595117 h 608406"/>
              <a:gd name="connsiteX40" fmla="*/ 149067 w 590797"/>
              <a:gd name="connsiteY40" fmla="*/ 557127 h 608406"/>
              <a:gd name="connsiteX41" fmla="*/ 142211 w 590797"/>
              <a:gd name="connsiteY41" fmla="*/ 554443 h 608406"/>
              <a:gd name="connsiteX42" fmla="*/ 95697 w 590797"/>
              <a:gd name="connsiteY42" fmla="*/ 527595 h 608406"/>
              <a:gd name="connsiteX43" fmla="*/ 90051 w 590797"/>
              <a:gd name="connsiteY43" fmla="*/ 522897 h 608406"/>
              <a:gd name="connsiteX44" fmla="*/ 52948 w 590797"/>
              <a:gd name="connsiteY44" fmla="*/ 535247 h 608406"/>
              <a:gd name="connsiteX45" fmla="*/ 47706 w 590797"/>
              <a:gd name="connsiteY45" fmla="*/ 536052 h 608406"/>
              <a:gd name="connsiteX46" fmla="*/ 33321 w 590797"/>
              <a:gd name="connsiteY46" fmla="*/ 527729 h 608406"/>
              <a:gd name="connsiteX47" fmla="*/ 2268 w 590797"/>
              <a:gd name="connsiteY47" fmla="*/ 474169 h 608406"/>
              <a:gd name="connsiteX48" fmla="*/ 5629 w 590797"/>
              <a:gd name="connsiteY48" fmla="*/ 453362 h 608406"/>
              <a:gd name="connsiteX49" fmla="*/ 34666 w 590797"/>
              <a:gd name="connsiteY49" fmla="*/ 427454 h 608406"/>
              <a:gd name="connsiteX50" fmla="*/ 33590 w 590797"/>
              <a:gd name="connsiteY50" fmla="*/ 420340 h 608406"/>
              <a:gd name="connsiteX51" fmla="*/ 31439 w 590797"/>
              <a:gd name="connsiteY51" fmla="*/ 393358 h 608406"/>
              <a:gd name="connsiteX52" fmla="*/ 33590 w 590797"/>
              <a:gd name="connsiteY52" fmla="*/ 366511 h 608406"/>
              <a:gd name="connsiteX53" fmla="*/ 34666 w 590797"/>
              <a:gd name="connsiteY53" fmla="*/ 359262 h 608406"/>
              <a:gd name="connsiteX54" fmla="*/ 5629 w 590797"/>
              <a:gd name="connsiteY54" fmla="*/ 333488 h 608406"/>
              <a:gd name="connsiteX55" fmla="*/ 2268 w 590797"/>
              <a:gd name="connsiteY55" fmla="*/ 312681 h 608406"/>
              <a:gd name="connsiteX56" fmla="*/ 33187 w 590797"/>
              <a:gd name="connsiteY56" fmla="*/ 259121 h 608406"/>
              <a:gd name="connsiteX57" fmla="*/ 47706 w 590797"/>
              <a:gd name="connsiteY57" fmla="*/ 250664 h 608406"/>
              <a:gd name="connsiteX58" fmla="*/ 52948 w 590797"/>
              <a:gd name="connsiteY58" fmla="*/ 251604 h 608406"/>
              <a:gd name="connsiteX59" fmla="*/ 90051 w 590797"/>
              <a:gd name="connsiteY59" fmla="*/ 263819 h 608406"/>
              <a:gd name="connsiteX60" fmla="*/ 95697 w 590797"/>
              <a:gd name="connsiteY60" fmla="*/ 259255 h 608406"/>
              <a:gd name="connsiteX61" fmla="*/ 142211 w 590797"/>
              <a:gd name="connsiteY61" fmla="*/ 232408 h 608406"/>
              <a:gd name="connsiteX62" fmla="*/ 149067 w 590797"/>
              <a:gd name="connsiteY62" fmla="*/ 229723 h 608406"/>
              <a:gd name="connsiteX63" fmla="*/ 156864 w 590797"/>
              <a:gd name="connsiteY63" fmla="*/ 191734 h 608406"/>
              <a:gd name="connsiteX64" fmla="*/ 173264 w 590797"/>
              <a:gd name="connsiteY64" fmla="*/ 178310 h 608406"/>
              <a:gd name="connsiteX65" fmla="*/ 538897 w 590797"/>
              <a:gd name="connsiteY65" fmla="*/ 142102 h 608406"/>
              <a:gd name="connsiteX66" fmla="*/ 542930 w 590797"/>
              <a:gd name="connsiteY66" fmla="*/ 145055 h 608406"/>
              <a:gd name="connsiteX67" fmla="*/ 545753 w 590797"/>
              <a:gd name="connsiteY67" fmla="*/ 155926 h 608406"/>
              <a:gd name="connsiteX68" fmla="*/ 563097 w 590797"/>
              <a:gd name="connsiteY68" fmla="*/ 164649 h 608406"/>
              <a:gd name="connsiteX69" fmla="*/ 573584 w 590797"/>
              <a:gd name="connsiteY69" fmla="*/ 160355 h 608406"/>
              <a:gd name="connsiteX70" fmla="*/ 578289 w 590797"/>
              <a:gd name="connsiteY70" fmla="*/ 161831 h 608406"/>
              <a:gd name="connsiteX71" fmla="*/ 587835 w 590797"/>
              <a:gd name="connsiteY71" fmla="*/ 176326 h 608406"/>
              <a:gd name="connsiteX72" fmla="*/ 587297 w 590797"/>
              <a:gd name="connsiteY72" fmla="*/ 181157 h 608406"/>
              <a:gd name="connsiteX73" fmla="*/ 579365 w 590797"/>
              <a:gd name="connsiteY73" fmla="*/ 189076 h 608406"/>
              <a:gd name="connsiteX74" fmla="*/ 580844 w 590797"/>
              <a:gd name="connsiteY74" fmla="*/ 198739 h 608406"/>
              <a:gd name="connsiteX75" fmla="*/ 580440 w 590797"/>
              <a:gd name="connsiteY75" fmla="*/ 208536 h 608406"/>
              <a:gd name="connsiteX76" fmla="*/ 589314 w 590797"/>
              <a:gd name="connsiteY76" fmla="*/ 215515 h 608406"/>
              <a:gd name="connsiteX77" fmla="*/ 590389 w 590797"/>
              <a:gd name="connsiteY77" fmla="*/ 220212 h 608406"/>
              <a:gd name="connsiteX78" fmla="*/ 582726 w 590797"/>
              <a:gd name="connsiteY78" fmla="*/ 235646 h 608406"/>
              <a:gd name="connsiteX79" fmla="*/ 578155 w 590797"/>
              <a:gd name="connsiteY79" fmla="*/ 237660 h 608406"/>
              <a:gd name="connsiteX80" fmla="*/ 567265 w 590797"/>
              <a:gd name="connsiteY80" fmla="*/ 234707 h 608406"/>
              <a:gd name="connsiteX81" fmla="*/ 550997 w 590797"/>
              <a:gd name="connsiteY81" fmla="*/ 245444 h 608406"/>
              <a:gd name="connsiteX82" fmla="*/ 549383 w 590797"/>
              <a:gd name="connsiteY82" fmla="*/ 256583 h 608406"/>
              <a:gd name="connsiteX83" fmla="*/ 545753 w 590797"/>
              <a:gd name="connsiteY83" fmla="*/ 259804 h 608406"/>
              <a:gd name="connsiteX84" fmla="*/ 528544 w 590797"/>
              <a:gd name="connsiteY84" fmla="*/ 260878 h 608406"/>
              <a:gd name="connsiteX85" fmla="*/ 524511 w 590797"/>
              <a:gd name="connsiteY85" fmla="*/ 257925 h 608406"/>
              <a:gd name="connsiteX86" fmla="*/ 521688 w 590797"/>
              <a:gd name="connsiteY86" fmla="*/ 247054 h 608406"/>
              <a:gd name="connsiteX87" fmla="*/ 504344 w 590797"/>
              <a:gd name="connsiteY87" fmla="*/ 238331 h 608406"/>
              <a:gd name="connsiteX88" fmla="*/ 493857 w 590797"/>
              <a:gd name="connsiteY88" fmla="*/ 242625 h 608406"/>
              <a:gd name="connsiteX89" fmla="*/ 489152 w 590797"/>
              <a:gd name="connsiteY89" fmla="*/ 241149 h 608406"/>
              <a:gd name="connsiteX90" fmla="*/ 479606 w 590797"/>
              <a:gd name="connsiteY90" fmla="*/ 226789 h 608406"/>
              <a:gd name="connsiteX91" fmla="*/ 480144 w 590797"/>
              <a:gd name="connsiteY91" fmla="*/ 221823 h 608406"/>
              <a:gd name="connsiteX92" fmla="*/ 488076 w 590797"/>
              <a:gd name="connsiteY92" fmla="*/ 213904 h 608406"/>
              <a:gd name="connsiteX93" fmla="*/ 486597 w 590797"/>
              <a:gd name="connsiteY93" fmla="*/ 204241 h 608406"/>
              <a:gd name="connsiteX94" fmla="*/ 487001 w 590797"/>
              <a:gd name="connsiteY94" fmla="*/ 194444 h 608406"/>
              <a:gd name="connsiteX95" fmla="*/ 478127 w 590797"/>
              <a:gd name="connsiteY95" fmla="*/ 187465 h 608406"/>
              <a:gd name="connsiteX96" fmla="*/ 477052 w 590797"/>
              <a:gd name="connsiteY96" fmla="*/ 182768 h 608406"/>
              <a:gd name="connsiteX97" fmla="*/ 484850 w 590797"/>
              <a:gd name="connsiteY97" fmla="*/ 167334 h 608406"/>
              <a:gd name="connsiteX98" fmla="*/ 489286 w 590797"/>
              <a:gd name="connsiteY98" fmla="*/ 165320 h 608406"/>
              <a:gd name="connsiteX99" fmla="*/ 500176 w 590797"/>
              <a:gd name="connsiteY99" fmla="*/ 168273 h 608406"/>
              <a:gd name="connsiteX100" fmla="*/ 516444 w 590797"/>
              <a:gd name="connsiteY100" fmla="*/ 157536 h 608406"/>
              <a:gd name="connsiteX101" fmla="*/ 518058 w 590797"/>
              <a:gd name="connsiteY101" fmla="*/ 146397 h 608406"/>
              <a:gd name="connsiteX102" fmla="*/ 521688 w 590797"/>
              <a:gd name="connsiteY102" fmla="*/ 143176 h 608406"/>
              <a:gd name="connsiteX103" fmla="*/ 376508 w 590797"/>
              <a:gd name="connsiteY103" fmla="*/ 67611 h 608406"/>
              <a:gd name="connsiteX104" fmla="*/ 356075 w 590797"/>
              <a:gd name="connsiteY104" fmla="*/ 115265 h 608406"/>
              <a:gd name="connsiteX105" fmla="*/ 403662 w 590797"/>
              <a:gd name="connsiteY105" fmla="*/ 135669 h 608406"/>
              <a:gd name="connsiteX106" fmla="*/ 424095 w 590797"/>
              <a:gd name="connsiteY106" fmla="*/ 88015 h 608406"/>
              <a:gd name="connsiteX107" fmla="*/ 376508 w 590797"/>
              <a:gd name="connsiteY107" fmla="*/ 67611 h 608406"/>
              <a:gd name="connsiteX108" fmla="*/ 365754 w 590797"/>
              <a:gd name="connsiteY108" fmla="*/ 493 h 608406"/>
              <a:gd name="connsiteX109" fmla="*/ 374088 w 590797"/>
              <a:gd name="connsiteY109" fmla="*/ 3044 h 608406"/>
              <a:gd name="connsiteX110" fmla="*/ 384842 w 590797"/>
              <a:gd name="connsiteY110" fmla="*/ 19420 h 608406"/>
              <a:gd name="connsiteX111" fmla="*/ 418315 w 590797"/>
              <a:gd name="connsiteY111" fmla="*/ 24253 h 608406"/>
              <a:gd name="connsiteX112" fmla="*/ 433505 w 590797"/>
              <a:gd name="connsiteY112" fmla="*/ 11635 h 608406"/>
              <a:gd name="connsiteX113" fmla="*/ 442108 w 590797"/>
              <a:gd name="connsiteY113" fmla="*/ 11500 h 608406"/>
              <a:gd name="connsiteX114" fmla="*/ 465633 w 590797"/>
              <a:gd name="connsiteY114" fmla="*/ 30025 h 608406"/>
              <a:gd name="connsiteX115" fmla="*/ 467515 w 590797"/>
              <a:gd name="connsiteY115" fmla="*/ 38482 h 608406"/>
              <a:gd name="connsiteX116" fmla="*/ 458777 w 590797"/>
              <a:gd name="connsiteY116" fmla="*/ 55933 h 608406"/>
              <a:gd name="connsiteX117" fmla="*/ 466709 w 590797"/>
              <a:gd name="connsiteY117" fmla="*/ 71101 h 608406"/>
              <a:gd name="connsiteX118" fmla="*/ 471414 w 590797"/>
              <a:gd name="connsiteY118" fmla="*/ 87478 h 608406"/>
              <a:gd name="connsiteX119" fmla="*/ 489830 w 590797"/>
              <a:gd name="connsiteY119" fmla="*/ 94056 h 608406"/>
              <a:gd name="connsiteX120" fmla="*/ 494266 w 590797"/>
              <a:gd name="connsiteY120" fmla="*/ 101439 h 608406"/>
              <a:gd name="connsiteX121" fmla="*/ 489965 w 590797"/>
              <a:gd name="connsiteY121" fmla="*/ 131239 h 608406"/>
              <a:gd name="connsiteX122" fmla="*/ 483647 w 590797"/>
              <a:gd name="connsiteY122" fmla="*/ 137011 h 608406"/>
              <a:gd name="connsiteX123" fmla="*/ 464020 w 590797"/>
              <a:gd name="connsiteY123" fmla="*/ 138219 h 608406"/>
              <a:gd name="connsiteX124" fmla="*/ 443049 w 590797"/>
              <a:gd name="connsiteY124" fmla="*/ 164798 h 608406"/>
              <a:gd name="connsiteX125" fmla="*/ 446545 w 590797"/>
              <a:gd name="connsiteY125" fmla="*/ 184128 h 608406"/>
              <a:gd name="connsiteX126" fmla="*/ 442243 w 590797"/>
              <a:gd name="connsiteY126" fmla="*/ 191645 h 608406"/>
              <a:gd name="connsiteX127" fmla="*/ 414416 w 590797"/>
              <a:gd name="connsiteY127" fmla="*/ 202787 h 608406"/>
              <a:gd name="connsiteX128" fmla="*/ 406216 w 590797"/>
              <a:gd name="connsiteY128" fmla="*/ 200236 h 608406"/>
              <a:gd name="connsiteX129" fmla="*/ 395328 w 590797"/>
              <a:gd name="connsiteY129" fmla="*/ 183860 h 608406"/>
              <a:gd name="connsiteX130" fmla="*/ 361855 w 590797"/>
              <a:gd name="connsiteY130" fmla="*/ 179027 h 608406"/>
              <a:gd name="connsiteX131" fmla="*/ 346799 w 590797"/>
              <a:gd name="connsiteY131" fmla="*/ 191645 h 608406"/>
              <a:gd name="connsiteX132" fmla="*/ 338062 w 590797"/>
              <a:gd name="connsiteY132" fmla="*/ 191780 h 608406"/>
              <a:gd name="connsiteX133" fmla="*/ 314537 w 590797"/>
              <a:gd name="connsiteY133" fmla="*/ 173255 h 608406"/>
              <a:gd name="connsiteX134" fmla="*/ 312655 w 590797"/>
              <a:gd name="connsiteY134" fmla="*/ 164798 h 608406"/>
              <a:gd name="connsiteX135" fmla="*/ 321393 w 590797"/>
              <a:gd name="connsiteY135" fmla="*/ 147213 h 608406"/>
              <a:gd name="connsiteX136" fmla="*/ 313461 w 590797"/>
              <a:gd name="connsiteY136" fmla="*/ 132179 h 608406"/>
              <a:gd name="connsiteX137" fmla="*/ 308891 w 590797"/>
              <a:gd name="connsiteY137" fmla="*/ 115802 h 608406"/>
              <a:gd name="connsiteX138" fmla="*/ 290340 w 590797"/>
              <a:gd name="connsiteY138" fmla="*/ 109090 h 608406"/>
              <a:gd name="connsiteX139" fmla="*/ 285904 w 590797"/>
              <a:gd name="connsiteY139" fmla="*/ 101707 h 608406"/>
              <a:gd name="connsiteX140" fmla="*/ 290205 w 590797"/>
              <a:gd name="connsiteY140" fmla="*/ 72041 h 608406"/>
              <a:gd name="connsiteX141" fmla="*/ 296523 w 590797"/>
              <a:gd name="connsiteY141" fmla="*/ 66269 h 608406"/>
              <a:gd name="connsiteX142" fmla="*/ 316284 w 590797"/>
              <a:gd name="connsiteY142" fmla="*/ 65061 h 608406"/>
              <a:gd name="connsiteX143" fmla="*/ 337121 w 590797"/>
              <a:gd name="connsiteY143" fmla="*/ 38482 h 608406"/>
              <a:gd name="connsiteX144" fmla="*/ 333625 w 590797"/>
              <a:gd name="connsiteY144" fmla="*/ 19152 h 608406"/>
              <a:gd name="connsiteX145" fmla="*/ 337927 w 590797"/>
              <a:gd name="connsiteY145" fmla="*/ 11635 h 608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90797" h="608406">
                <a:moveTo>
                  <a:pt x="204318" y="320467"/>
                </a:moveTo>
                <a:cubicBezTo>
                  <a:pt x="163988" y="320467"/>
                  <a:pt x="131187" y="353221"/>
                  <a:pt x="131187" y="393358"/>
                </a:cubicBezTo>
                <a:cubicBezTo>
                  <a:pt x="131187" y="433629"/>
                  <a:pt x="163988" y="466249"/>
                  <a:pt x="204318" y="466249"/>
                </a:cubicBezTo>
                <a:cubicBezTo>
                  <a:pt x="244513" y="466249"/>
                  <a:pt x="277314" y="433629"/>
                  <a:pt x="277314" y="393358"/>
                </a:cubicBezTo>
                <a:cubicBezTo>
                  <a:pt x="277314" y="353221"/>
                  <a:pt x="244513" y="320467"/>
                  <a:pt x="204318" y="320467"/>
                </a:cubicBezTo>
                <a:close/>
                <a:moveTo>
                  <a:pt x="532443" y="180620"/>
                </a:moveTo>
                <a:cubicBezTo>
                  <a:pt x="520881" y="181291"/>
                  <a:pt x="512142" y="191223"/>
                  <a:pt x="512814" y="202765"/>
                </a:cubicBezTo>
                <a:cubicBezTo>
                  <a:pt x="513486" y="214307"/>
                  <a:pt x="523435" y="223031"/>
                  <a:pt x="534998" y="222360"/>
                </a:cubicBezTo>
                <a:cubicBezTo>
                  <a:pt x="546560" y="221689"/>
                  <a:pt x="555434" y="211757"/>
                  <a:pt x="554761" y="200215"/>
                </a:cubicBezTo>
                <a:cubicBezTo>
                  <a:pt x="554089" y="188673"/>
                  <a:pt x="544140" y="179949"/>
                  <a:pt x="532443" y="180620"/>
                </a:cubicBezTo>
                <a:close/>
                <a:moveTo>
                  <a:pt x="173264" y="178310"/>
                </a:moveTo>
                <a:lnTo>
                  <a:pt x="235237" y="178310"/>
                </a:lnTo>
                <a:cubicBezTo>
                  <a:pt x="243168" y="178310"/>
                  <a:pt x="250024" y="183948"/>
                  <a:pt x="251637" y="191599"/>
                </a:cubicBezTo>
                <a:lnTo>
                  <a:pt x="259434" y="229723"/>
                </a:lnTo>
                <a:lnTo>
                  <a:pt x="266290" y="232273"/>
                </a:lnTo>
                <a:cubicBezTo>
                  <a:pt x="283094" y="238851"/>
                  <a:pt x="298688" y="247845"/>
                  <a:pt x="312804" y="259255"/>
                </a:cubicBezTo>
                <a:lnTo>
                  <a:pt x="318450" y="263819"/>
                </a:lnTo>
                <a:lnTo>
                  <a:pt x="355553" y="251604"/>
                </a:lnTo>
                <a:cubicBezTo>
                  <a:pt x="357166" y="250932"/>
                  <a:pt x="359048" y="250664"/>
                  <a:pt x="360795" y="250664"/>
                </a:cubicBezTo>
                <a:cubicBezTo>
                  <a:pt x="366710" y="250664"/>
                  <a:pt x="372222" y="253886"/>
                  <a:pt x="375314" y="259121"/>
                </a:cubicBezTo>
                <a:lnTo>
                  <a:pt x="406233" y="312681"/>
                </a:lnTo>
                <a:cubicBezTo>
                  <a:pt x="410266" y="319528"/>
                  <a:pt x="408787" y="328253"/>
                  <a:pt x="402872" y="333488"/>
                </a:cubicBezTo>
                <a:lnTo>
                  <a:pt x="373835" y="359262"/>
                </a:lnTo>
                <a:lnTo>
                  <a:pt x="374911" y="366511"/>
                </a:lnTo>
                <a:cubicBezTo>
                  <a:pt x="376389" y="375370"/>
                  <a:pt x="377062" y="384364"/>
                  <a:pt x="377062" y="393358"/>
                </a:cubicBezTo>
                <a:cubicBezTo>
                  <a:pt x="377062" y="402352"/>
                  <a:pt x="376389" y="411480"/>
                  <a:pt x="374911" y="420340"/>
                </a:cubicBezTo>
                <a:lnTo>
                  <a:pt x="373835" y="427454"/>
                </a:lnTo>
                <a:lnTo>
                  <a:pt x="402872" y="453228"/>
                </a:lnTo>
                <a:cubicBezTo>
                  <a:pt x="408787" y="458463"/>
                  <a:pt x="410266" y="467188"/>
                  <a:pt x="406233" y="474035"/>
                </a:cubicBezTo>
                <a:lnTo>
                  <a:pt x="375314" y="527729"/>
                </a:lnTo>
                <a:cubicBezTo>
                  <a:pt x="372356" y="532830"/>
                  <a:pt x="366710" y="536052"/>
                  <a:pt x="360795" y="536052"/>
                </a:cubicBezTo>
                <a:cubicBezTo>
                  <a:pt x="359048" y="536052"/>
                  <a:pt x="357166" y="535784"/>
                  <a:pt x="355553" y="535247"/>
                </a:cubicBezTo>
                <a:lnTo>
                  <a:pt x="318450" y="522897"/>
                </a:lnTo>
                <a:lnTo>
                  <a:pt x="312804" y="527461"/>
                </a:lnTo>
                <a:cubicBezTo>
                  <a:pt x="298823" y="538871"/>
                  <a:pt x="283094" y="547999"/>
                  <a:pt x="266290" y="554443"/>
                </a:cubicBezTo>
                <a:lnTo>
                  <a:pt x="259434" y="556993"/>
                </a:lnTo>
                <a:lnTo>
                  <a:pt x="251637" y="595117"/>
                </a:lnTo>
                <a:cubicBezTo>
                  <a:pt x="250024" y="602902"/>
                  <a:pt x="243168" y="608406"/>
                  <a:pt x="235237" y="608406"/>
                </a:cubicBezTo>
                <a:lnTo>
                  <a:pt x="173264" y="608406"/>
                </a:lnTo>
                <a:cubicBezTo>
                  <a:pt x="165333" y="608406"/>
                  <a:pt x="158477" y="602768"/>
                  <a:pt x="156864" y="595117"/>
                </a:cubicBezTo>
                <a:lnTo>
                  <a:pt x="149067" y="557127"/>
                </a:lnTo>
                <a:lnTo>
                  <a:pt x="142211" y="554443"/>
                </a:lnTo>
                <a:cubicBezTo>
                  <a:pt x="125407" y="547999"/>
                  <a:pt x="109813" y="538871"/>
                  <a:pt x="95697" y="527595"/>
                </a:cubicBezTo>
                <a:lnTo>
                  <a:pt x="90051" y="522897"/>
                </a:lnTo>
                <a:lnTo>
                  <a:pt x="52948" y="535247"/>
                </a:lnTo>
                <a:cubicBezTo>
                  <a:pt x="51335" y="535784"/>
                  <a:pt x="49588" y="536052"/>
                  <a:pt x="47706" y="536052"/>
                </a:cubicBezTo>
                <a:cubicBezTo>
                  <a:pt x="41791" y="536052"/>
                  <a:pt x="36279" y="532830"/>
                  <a:pt x="33321" y="527729"/>
                </a:cubicBezTo>
                <a:lnTo>
                  <a:pt x="2268" y="474169"/>
                </a:lnTo>
                <a:cubicBezTo>
                  <a:pt x="-1631" y="467323"/>
                  <a:pt x="-286" y="458597"/>
                  <a:pt x="5629" y="453362"/>
                </a:cubicBezTo>
                <a:lnTo>
                  <a:pt x="34666" y="427454"/>
                </a:lnTo>
                <a:lnTo>
                  <a:pt x="33590" y="420340"/>
                </a:lnTo>
                <a:cubicBezTo>
                  <a:pt x="32112" y="411480"/>
                  <a:pt x="31439" y="402352"/>
                  <a:pt x="31439" y="393358"/>
                </a:cubicBezTo>
                <a:cubicBezTo>
                  <a:pt x="31439" y="384364"/>
                  <a:pt x="32246" y="375370"/>
                  <a:pt x="33590" y="366511"/>
                </a:cubicBezTo>
                <a:lnTo>
                  <a:pt x="34666" y="359262"/>
                </a:lnTo>
                <a:lnTo>
                  <a:pt x="5629" y="333488"/>
                </a:lnTo>
                <a:cubicBezTo>
                  <a:pt x="-286" y="328253"/>
                  <a:pt x="-1765" y="319528"/>
                  <a:pt x="2268" y="312681"/>
                </a:cubicBezTo>
                <a:lnTo>
                  <a:pt x="33187" y="259121"/>
                </a:lnTo>
                <a:cubicBezTo>
                  <a:pt x="36279" y="253886"/>
                  <a:pt x="41791" y="250664"/>
                  <a:pt x="47706" y="250664"/>
                </a:cubicBezTo>
                <a:cubicBezTo>
                  <a:pt x="49453" y="250664"/>
                  <a:pt x="51335" y="251067"/>
                  <a:pt x="52948" y="251604"/>
                </a:cubicBezTo>
                <a:lnTo>
                  <a:pt x="90051" y="263819"/>
                </a:lnTo>
                <a:lnTo>
                  <a:pt x="95697" y="259255"/>
                </a:lnTo>
                <a:cubicBezTo>
                  <a:pt x="109813" y="247845"/>
                  <a:pt x="125407" y="238851"/>
                  <a:pt x="142211" y="232408"/>
                </a:cubicBezTo>
                <a:lnTo>
                  <a:pt x="149067" y="229723"/>
                </a:lnTo>
                <a:lnTo>
                  <a:pt x="156864" y="191734"/>
                </a:lnTo>
                <a:cubicBezTo>
                  <a:pt x="158477" y="183948"/>
                  <a:pt x="165333" y="178310"/>
                  <a:pt x="173264" y="178310"/>
                </a:cubicBezTo>
                <a:close/>
                <a:moveTo>
                  <a:pt x="538897" y="142102"/>
                </a:moveTo>
                <a:cubicBezTo>
                  <a:pt x="540779" y="141968"/>
                  <a:pt x="542392" y="143176"/>
                  <a:pt x="542930" y="145055"/>
                </a:cubicBezTo>
                <a:lnTo>
                  <a:pt x="545753" y="155926"/>
                </a:lnTo>
                <a:cubicBezTo>
                  <a:pt x="552207" y="157536"/>
                  <a:pt x="558122" y="160623"/>
                  <a:pt x="563097" y="164649"/>
                </a:cubicBezTo>
                <a:lnTo>
                  <a:pt x="573584" y="160355"/>
                </a:lnTo>
                <a:cubicBezTo>
                  <a:pt x="575331" y="159684"/>
                  <a:pt x="577348" y="160355"/>
                  <a:pt x="578289" y="161831"/>
                </a:cubicBezTo>
                <a:lnTo>
                  <a:pt x="587835" y="176326"/>
                </a:lnTo>
                <a:cubicBezTo>
                  <a:pt x="588776" y="177802"/>
                  <a:pt x="588642" y="179815"/>
                  <a:pt x="587297" y="181157"/>
                </a:cubicBezTo>
                <a:lnTo>
                  <a:pt x="579365" y="189076"/>
                </a:lnTo>
                <a:cubicBezTo>
                  <a:pt x="580171" y="192162"/>
                  <a:pt x="580709" y="195383"/>
                  <a:pt x="580844" y="198739"/>
                </a:cubicBezTo>
                <a:cubicBezTo>
                  <a:pt x="581113" y="202094"/>
                  <a:pt x="580978" y="205315"/>
                  <a:pt x="580440" y="208536"/>
                </a:cubicBezTo>
                <a:lnTo>
                  <a:pt x="589314" y="215515"/>
                </a:lnTo>
                <a:cubicBezTo>
                  <a:pt x="590793" y="216589"/>
                  <a:pt x="591196" y="218602"/>
                  <a:pt x="590389" y="220212"/>
                </a:cubicBezTo>
                <a:lnTo>
                  <a:pt x="582726" y="235646"/>
                </a:lnTo>
                <a:cubicBezTo>
                  <a:pt x="581785" y="237257"/>
                  <a:pt x="579903" y="238196"/>
                  <a:pt x="578155" y="237660"/>
                </a:cubicBezTo>
                <a:lnTo>
                  <a:pt x="567265" y="234707"/>
                </a:lnTo>
                <a:cubicBezTo>
                  <a:pt x="562694" y="239270"/>
                  <a:pt x="557181" y="243028"/>
                  <a:pt x="550997" y="245444"/>
                </a:cubicBezTo>
                <a:lnTo>
                  <a:pt x="549383" y="256583"/>
                </a:lnTo>
                <a:cubicBezTo>
                  <a:pt x="549115" y="258328"/>
                  <a:pt x="547636" y="259804"/>
                  <a:pt x="545753" y="259804"/>
                </a:cubicBezTo>
                <a:lnTo>
                  <a:pt x="528544" y="260878"/>
                </a:lnTo>
                <a:cubicBezTo>
                  <a:pt x="526662" y="261012"/>
                  <a:pt x="525049" y="259804"/>
                  <a:pt x="524511" y="257925"/>
                </a:cubicBezTo>
                <a:lnTo>
                  <a:pt x="521688" y="247054"/>
                </a:lnTo>
                <a:cubicBezTo>
                  <a:pt x="515234" y="245444"/>
                  <a:pt x="509319" y="242357"/>
                  <a:pt x="504344" y="238331"/>
                </a:cubicBezTo>
                <a:lnTo>
                  <a:pt x="493857" y="242625"/>
                </a:lnTo>
                <a:cubicBezTo>
                  <a:pt x="492110" y="243296"/>
                  <a:pt x="490093" y="242625"/>
                  <a:pt x="489152" y="241149"/>
                </a:cubicBezTo>
                <a:lnTo>
                  <a:pt x="479606" y="226789"/>
                </a:lnTo>
                <a:cubicBezTo>
                  <a:pt x="478665" y="225178"/>
                  <a:pt x="478799" y="223165"/>
                  <a:pt x="480144" y="221823"/>
                </a:cubicBezTo>
                <a:lnTo>
                  <a:pt x="488076" y="213904"/>
                </a:lnTo>
                <a:cubicBezTo>
                  <a:pt x="487270" y="210818"/>
                  <a:pt x="486732" y="207597"/>
                  <a:pt x="486597" y="204241"/>
                </a:cubicBezTo>
                <a:cubicBezTo>
                  <a:pt x="486328" y="200886"/>
                  <a:pt x="486463" y="197665"/>
                  <a:pt x="487001" y="194444"/>
                </a:cubicBezTo>
                <a:lnTo>
                  <a:pt x="478127" y="187465"/>
                </a:lnTo>
                <a:cubicBezTo>
                  <a:pt x="476648" y="186391"/>
                  <a:pt x="476245" y="184378"/>
                  <a:pt x="477052" y="182768"/>
                </a:cubicBezTo>
                <a:lnTo>
                  <a:pt x="484850" y="167334"/>
                </a:lnTo>
                <a:cubicBezTo>
                  <a:pt x="485656" y="165723"/>
                  <a:pt x="487538" y="164784"/>
                  <a:pt x="489286" y="165320"/>
                </a:cubicBezTo>
                <a:lnTo>
                  <a:pt x="500176" y="168273"/>
                </a:lnTo>
                <a:cubicBezTo>
                  <a:pt x="504747" y="163710"/>
                  <a:pt x="510260" y="159952"/>
                  <a:pt x="516444" y="157536"/>
                </a:cubicBezTo>
                <a:lnTo>
                  <a:pt x="518058" y="146397"/>
                </a:lnTo>
                <a:cubicBezTo>
                  <a:pt x="518327" y="144652"/>
                  <a:pt x="519805" y="143176"/>
                  <a:pt x="521688" y="143176"/>
                </a:cubicBezTo>
                <a:close/>
                <a:moveTo>
                  <a:pt x="376508" y="67611"/>
                </a:moveTo>
                <a:cubicBezTo>
                  <a:pt x="357688" y="75128"/>
                  <a:pt x="348547" y="96472"/>
                  <a:pt x="356075" y="115265"/>
                </a:cubicBezTo>
                <a:cubicBezTo>
                  <a:pt x="363603" y="133924"/>
                  <a:pt x="384977" y="143052"/>
                  <a:pt x="403662" y="135669"/>
                </a:cubicBezTo>
                <a:cubicBezTo>
                  <a:pt x="422482" y="128152"/>
                  <a:pt x="431623" y="106808"/>
                  <a:pt x="424095" y="88015"/>
                </a:cubicBezTo>
                <a:cubicBezTo>
                  <a:pt x="416702" y="69356"/>
                  <a:pt x="395328" y="60094"/>
                  <a:pt x="376508" y="67611"/>
                </a:cubicBezTo>
                <a:close/>
                <a:moveTo>
                  <a:pt x="365754" y="493"/>
                </a:moveTo>
                <a:cubicBezTo>
                  <a:pt x="368845" y="-715"/>
                  <a:pt x="372206" y="359"/>
                  <a:pt x="374088" y="3044"/>
                </a:cubicBezTo>
                <a:lnTo>
                  <a:pt x="384842" y="19420"/>
                </a:lnTo>
                <a:cubicBezTo>
                  <a:pt x="396403" y="18749"/>
                  <a:pt x="407829" y="20494"/>
                  <a:pt x="418315" y="24253"/>
                </a:cubicBezTo>
                <a:lnTo>
                  <a:pt x="433505" y="11635"/>
                </a:lnTo>
                <a:cubicBezTo>
                  <a:pt x="435925" y="9487"/>
                  <a:pt x="439554" y="9487"/>
                  <a:pt x="442108" y="11500"/>
                </a:cubicBezTo>
                <a:lnTo>
                  <a:pt x="465633" y="30025"/>
                </a:lnTo>
                <a:cubicBezTo>
                  <a:pt x="468187" y="32039"/>
                  <a:pt x="468994" y="35529"/>
                  <a:pt x="467515" y="38482"/>
                </a:cubicBezTo>
                <a:lnTo>
                  <a:pt x="458777" y="55933"/>
                </a:lnTo>
                <a:cubicBezTo>
                  <a:pt x="461869" y="60631"/>
                  <a:pt x="464558" y="65732"/>
                  <a:pt x="466709" y="71101"/>
                </a:cubicBezTo>
                <a:cubicBezTo>
                  <a:pt x="468860" y="76471"/>
                  <a:pt x="470338" y="81974"/>
                  <a:pt x="471414" y="87478"/>
                </a:cubicBezTo>
                <a:lnTo>
                  <a:pt x="489830" y="94056"/>
                </a:lnTo>
                <a:cubicBezTo>
                  <a:pt x="492922" y="95264"/>
                  <a:pt x="494804" y="98351"/>
                  <a:pt x="494266" y="101439"/>
                </a:cubicBezTo>
                <a:lnTo>
                  <a:pt x="489965" y="131239"/>
                </a:lnTo>
                <a:cubicBezTo>
                  <a:pt x="489561" y="134461"/>
                  <a:pt x="486873" y="136877"/>
                  <a:pt x="483647" y="137011"/>
                </a:cubicBezTo>
                <a:lnTo>
                  <a:pt x="464020" y="138219"/>
                </a:lnTo>
                <a:cubicBezTo>
                  <a:pt x="458912" y="148287"/>
                  <a:pt x="451922" y="157415"/>
                  <a:pt x="443049" y="164798"/>
                </a:cubicBezTo>
                <a:lnTo>
                  <a:pt x="446545" y="184128"/>
                </a:lnTo>
                <a:cubicBezTo>
                  <a:pt x="447082" y="187350"/>
                  <a:pt x="445335" y="190437"/>
                  <a:pt x="442243" y="191645"/>
                </a:cubicBezTo>
                <a:lnTo>
                  <a:pt x="414416" y="202787"/>
                </a:lnTo>
                <a:cubicBezTo>
                  <a:pt x="411325" y="203995"/>
                  <a:pt x="407964" y="202921"/>
                  <a:pt x="406216" y="200236"/>
                </a:cubicBezTo>
                <a:lnTo>
                  <a:pt x="395328" y="183860"/>
                </a:lnTo>
                <a:cubicBezTo>
                  <a:pt x="383767" y="184531"/>
                  <a:pt x="372475" y="182786"/>
                  <a:pt x="361855" y="179027"/>
                </a:cubicBezTo>
                <a:lnTo>
                  <a:pt x="346799" y="191645"/>
                </a:lnTo>
                <a:cubicBezTo>
                  <a:pt x="344245" y="193793"/>
                  <a:pt x="340616" y="193793"/>
                  <a:pt x="338062" y="191780"/>
                </a:cubicBezTo>
                <a:lnTo>
                  <a:pt x="314537" y="173255"/>
                </a:lnTo>
                <a:cubicBezTo>
                  <a:pt x="311983" y="171241"/>
                  <a:pt x="311176" y="167751"/>
                  <a:pt x="312655" y="164798"/>
                </a:cubicBezTo>
                <a:lnTo>
                  <a:pt x="321393" y="147213"/>
                </a:lnTo>
                <a:cubicBezTo>
                  <a:pt x="318301" y="142649"/>
                  <a:pt x="315612" y="137548"/>
                  <a:pt x="313461" y="132179"/>
                </a:cubicBezTo>
                <a:cubicBezTo>
                  <a:pt x="311311" y="126809"/>
                  <a:pt x="309832" y="121306"/>
                  <a:pt x="308891" y="115802"/>
                </a:cubicBezTo>
                <a:lnTo>
                  <a:pt x="290340" y="109090"/>
                </a:lnTo>
                <a:cubicBezTo>
                  <a:pt x="287248" y="108016"/>
                  <a:pt x="285366" y="104929"/>
                  <a:pt x="285904" y="101707"/>
                </a:cubicBezTo>
                <a:lnTo>
                  <a:pt x="290205" y="72041"/>
                </a:lnTo>
                <a:cubicBezTo>
                  <a:pt x="290609" y="68819"/>
                  <a:pt x="293297" y="66403"/>
                  <a:pt x="296523" y="66269"/>
                </a:cubicBezTo>
                <a:lnTo>
                  <a:pt x="316284" y="65061"/>
                </a:lnTo>
                <a:cubicBezTo>
                  <a:pt x="321258" y="54993"/>
                  <a:pt x="328248" y="45865"/>
                  <a:pt x="337121" y="38482"/>
                </a:cubicBezTo>
                <a:lnTo>
                  <a:pt x="333625" y="19152"/>
                </a:lnTo>
                <a:cubicBezTo>
                  <a:pt x="333088" y="15930"/>
                  <a:pt x="334835" y="12843"/>
                  <a:pt x="337927" y="11635"/>
                </a:cubicBezTo>
                <a:close/>
              </a:path>
            </a:pathLst>
          </a:custGeom>
          <a:solidFill>
            <a:schemeClr val="bg1"/>
          </a:solidFill>
          <a:ln>
            <a:noFill/>
          </a:ln>
        </p:spPr>
        <p:txBody>
          <a:bodyPr/>
          <a:lstStyle/>
          <a:p>
            <a:endParaRPr lang="zh-CN" altLang="en-US">
              <a:latin typeface="思源宋体 Medium" panose="02020500000000000000" pitchFamily="18" charset="-122"/>
              <a:ea typeface="思源宋体 Medium" panose="02020500000000000000" pitchFamily="18" charset="-122"/>
            </a:endParaRPr>
          </a:p>
        </p:txBody>
      </p:sp>
      <p:cxnSp>
        <p:nvCxnSpPr>
          <p:cNvPr id="23" name="直接连接符 22"/>
          <p:cNvCxnSpPr>
            <a:stCxn id="8" idx="6"/>
          </p:cNvCxnSpPr>
          <p:nvPr/>
        </p:nvCxnSpPr>
        <p:spPr>
          <a:xfrm>
            <a:off x="7147648" y="2190033"/>
            <a:ext cx="900000" cy="0"/>
          </a:xfrm>
          <a:prstGeom prst="line">
            <a:avLst/>
          </a:prstGeom>
          <a:ln>
            <a:solidFill>
              <a:srgbClr val="406FE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7729776" y="3340068"/>
            <a:ext cx="899343" cy="1546"/>
          </a:xfrm>
          <a:prstGeom prst="line">
            <a:avLst/>
          </a:prstGeom>
          <a:ln>
            <a:solidFill>
              <a:srgbClr val="406FE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3546509" y="2168389"/>
            <a:ext cx="899343" cy="1546"/>
          </a:xfrm>
          <a:prstGeom prst="line">
            <a:avLst/>
          </a:prstGeom>
          <a:ln>
            <a:solidFill>
              <a:srgbClr val="406FE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4147626" y="3330381"/>
            <a:ext cx="899343" cy="1546"/>
          </a:xfrm>
          <a:prstGeom prst="line">
            <a:avLst/>
          </a:prstGeom>
          <a:ln>
            <a:solidFill>
              <a:srgbClr val="406FE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flipV="1">
            <a:off x="4757015" y="4446604"/>
            <a:ext cx="899343" cy="1546"/>
          </a:xfrm>
          <a:prstGeom prst="line">
            <a:avLst/>
          </a:prstGeom>
          <a:ln>
            <a:solidFill>
              <a:srgbClr val="406FE9"/>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1611803" y="1439308"/>
            <a:ext cx="1550386" cy="306705"/>
          </a:xfrm>
          <a:prstGeom prst="rect">
            <a:avLst/>
          </a:prstGeom>
          <a:noFill/>
        </p:spPr>
        <p:txBody>
          <a:bodyPr wrap="square" rtlCol="0">
            <a:spAutoFit/>
          </a:bodyPr>
          <a:lstStyle/>
          <a:p>
            <a:r>
              <a:rPr lang="zh-CN" altLang="en-US" sz="1400" dirty="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影像设备</a:t>
            </a:r>
            <a:endParaRPr lang="zh-CN" altLang="en-US" sz="1400" dirty="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33" name="矩形 32"/>
          <p:cNvSpPr/>
          <p:nvPr/>
        </p:nvSpPr>
        <p:spPr>
          <a:xfrm>
            <a:off x="568960" y="1761490"/>
            <a:ext cx="3079750" cy="691515"/>
          </a:xfrm>
          <a:prstGeom prst="rect">
            <a:avLst/>
          </a:prstGeom>
        </p:spPr>
        <p:txBody>
          <a:bodyPr wrap="square">
            <a:spAutoFit/>
          </a:bodyPr>
          <a:lstStyle/>
          <a:p>
            <a:pPr marL="342900" indent="-342900" algn="l">
              <a:lnSpc>
                <a:spcPct val="100000"/>
              </a:lnSpc>
              <a:buFont typeface="Arial" panose="020B0604020202020204" pitchFamily="34" charset="0"/>
              <a:buChar char="•"/>
            </a:pPr>
            <a:r>
              <a:rPr lang="en-US" altLang="zh-CN" sz="1300" b="1">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应用场景：</a:t>
            </a:r>
            <a:r>
              <a:rPr lang="en-US" altLang="zh-CN" sz="1300">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CT、MRI、超声、DR</a:t>
            </a:r>
            <a:endParaRPr lang="en-US" altLang="zh-CN" sz="1300">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342900" indent="-342900" algn="l">
              <a:lnSpc>
                <a:spcPct val="100000"/>
              </a:lnSpc>
              <a:buFont typeface="Arial" panose="020B0604020202020204" pitchFamily="34" charset="0"/>
              <a:buChar char="•"/>
            </a:pPr>
            <a:r>
              <a:rPr lang="zh-CN" altLang="en-US" sz="1300" b="1">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代表企业</a:t>
            </a:r>
            <a:r>
              <a:rPr lang="en-US" altLang="zh-CN" sz="1300" b="1">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a:t>
            </a:r>
            <a:r>
              <a:rPr lang="en-US" altLang="zh-CN" sz="1300">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联影医疗、万东医疗、开立医疗</a:t>
            </a:r>
            <a:endParaRPr lang="en-US" altLang="zh-CN" sz="1300">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31" name="矩形 30"/>
          <p:cNvSpPr/>
          <p:nvPr/>
        </p:nvSpPr>
        <p:spPr>
          <a:xfrm>
            <a:off x="1118317" y="1250102"/>
            <a:ext cx="655949" cy="584775"/>
          </a:xfrm>
          <a:prstGeom prst="rect">
            <a:avLst/>
          </a:prstGeom>
        </p:spPr>
        <p:txBody>
          <a:bodyPr wrap="none">
            <a:spAutoFit/>
          </a:bodyPr>
          <a:lstStyle/>
          <a:p>
            <a:pPr algn="ctr"/>
            <a:r>
              <a:rPr lang="en-US" altLang="zh-CN" sz="3200" dirty="0">
                <a:solidFill>
                  <a:srgbClr val="406FE9"/>
                </a:solidFill>
                <a:latin typeface="思源宋体 Medium" panose="02020500000000000000" pitchFamily="18" charset="-122"/>
                <a:ea typeface="思源宋体 Medium" panose="02020500000000000000" pitchFamily="18" charset="-122"/>
              </a:rPr>
              <a:t>01</a:t>
            </a:r>
            <a:endParaRPr lang="zh-CN" altLang="en-US" sz="3200" dirty="0">
              <a:solidFill>
                <a:srgbClr val="406FE9"/>
              </a:solidFill>
              <a:latin typeface="思源宋体 Medium" panose="02020500000000000000" pitchFamily="18" charset="-122"/>
              <a:ea typeface="思源宋体 Medium" panose="02020500000000000000" pitchFamily="18" charset="-122"/>
            </a:endParaRPr>
          </a:p>
        </p:txBody>
      </p:sp>
      <p:sp>
        <p:nvSpPr>
          <p:cNvPr id="37" name="矩形 36"/>
          <p:cNvSpPr/>
          <p:nvPr/>
        </p:nvSpPr>
        <p:spPr>
          <a:xfrm>
            <a:off x="2310855" y="2608976"/>
            <a:ext cx="1550386" cy="306705"/>
          </a:xfrm>
          <a:prstGeom prst="rect">
            <a:avLst/>
          </a:prstGeom>
          <a:noFill/>
        </p:spPr>
        <p:txBody>
          <a:bodyPr wrap="square" rtlCol="0">
            <a:spAutoFit/>
          </a:bodyPr>
          <a:lstStyle/>
          <a:p>
            <a:r>
              <a:rPr lang="zh-CN" altLang="en-US" sz="1400">
                <a:solidFill>
                  <a:srgbClr val="406FE9"/>
                </a:solidFill>
                <a:effectLst>
                  <a:outerShdw blurRad="38100" dist="38100" dir="2700000" algn="tl">
                    <a:srgbClr val="000000">
                      <a:alpha val="43137"/>
                    </a:srgbClr>
                  </a:outerShdw>
                </a:effectLst>
                <a:latin typeface="微软雅黑" panose="020B0503020204020204" charset="-122"/>
                <a:ea typeface="微软雅黑" panose="020B0503020204020204" charset="-122"/>
              </a:rPr>
              <a:t>手术机器人</a:t>
            </a:r>
            <a:endParaRPr lang="zh-CN" altLang="en-US" sz="1400">
              <a:solidFill>
                <a:srgbClr val="406FE9"/>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8" name="矩形 37"/>
          <p:cNvSpPr/>
          <p:nvPr/>
        </p:nvSpPr>
        <p:spPr>
          <a:xfrm>
            <a:off x="1465580" y="2851150"/>
            <a:ext cx="2602865" cy="1129665"/>
          </a:xfrm>
          <a:prstGeom prst="rect">
            <a:avLst/>
          </a:prstGeom>
        </p:spPr>
        <p:txBody>
          <a:bodyPr wrap="square">
            <a:spAutoFit/>
          </a:bodyPr>
          <a:lstStyle/>
          <a:p>
            <a:pPr>
              <a:lnSpc>
                <a:spcPct val="130000"/>
              </a:lnSpc>
            </a:pPr>
            <a:r>
              <a:rPr lang="zh-CN" altLang="en-US" sz="1300" b="1">
                <a:solidFill>
                  <a:schemeClr val="tx1">
                    <a:lumMod val="75000"/>
                    <a:lumOff val="25000"/>
                  </a:schemeClr>
                </a:solidFill>
                <a:latin typeface="微软雅黑" panose="020B0503020204020204" charset="-122"/>
                <a:ea typeface="微软雅黑" panose="020B0503020204020204" charset="-122"/>
              </a:rPr>
              <a:t>应用场景</a:t>
            </a:r>
            <a:r>
              <a:rPr lang="en-US" altLang="zh-CN" sz="1300" b="1">
                <a:solidFill>
                  <a:schemeClr val="tx1">
                    <a:lumMod val="75000"/>
                    <a:lumOff val="25000"/>
                  </a:schemeClr>
                </a:solidFill>
                <a:latin typeface="微软雅黑" panose="020B0503020204020204" charset="-122"/>
                <a:ea typeface="微软雅黑" panose="020B0503020204020204" charset="-122"/>
              </a:rPr>
              <a:t>：</a:t>
            </a:r>
            <a:r>
              <a:rPr lang="zh-CN" altLang="en-US" sz="1300">
                <a:solidFill>
                  <a:schemeClr val="tx1">
                    <a:lumMod val="75000"/>
                    <a:lumOff val="25000"/>
                  </a:schemeClr>
                </a:solidFill>
                <a:latin typeface="微软雅黑" panose="020B0503020204020204" charset="-122"/>
                <a:ea typeface="微软雅黑" panose="020B0503020204020204" charset="-122"/>
              </a:rPr>
              <a:t>腔镜手术</a:t>
            </a:r>
            <a:r>
              <a:rPr lang="en-US" altLang="zh-CN" sz="1300">
                <a:solidFill>
                  <a:schemeClr val="tx1">
                    <a:lumMod val="75000"/>
                    <a:lumOff val="25000"/>
                  </a:schemeClr>
                </a:solidFill>
                <a:latin typeface="微软雅黑" panose="020B0503020204020204" charset="-122"/>
                <a:ea typeface="微软雅黑" panose="020B0503020204020204" charset="-122"/>
              </a:rPr>
              <a:t>、</a:t>
            </a:r>
            <a:r>
              <a:rPr lang="zh-CN" altLang="en-US" sz="1300">
                <a:solidFill>
                  <a:schemeClr val="tx1">
                    <a:lumMod val="75000"/>
                    <a:lumOff val="25000"/>
                  </a:schemeClr>
                </a:solidFill>
                <a:latin typeface="微软雅黑" panose="020B0503020204020204" charset="-122"/>
                <a:ea typeface="微软雅黑" panose="020B0503020204020204" charset="-122"/>
              </a:rPr>
              <a:t>骨科手术</a:t>
            </a:r>
            <a:r>
              <a:rPr lang="en-US" altLang="zh-CN" sz="1300">
                <a:solidFill>
                  <a:schemeClr val="tx1">
                    <a:lumMod val="75000"/>
                    <a:lumOff val="25000"/>
                  </a:schemeClr>
                </a:solidFill>
                <a:latin typeface="微软雅黑" panose="020B0503020204020204" charset="-122"/>
                <a:ea typeface="微软雅黑" panose="020B0503020204020204" charset="-122"/>
              </a:rPr>
              <a:t>、</a:t>
            </a:r>
            <a:r>
              <a:rPr lang="zh-CN" altLang="en-US" sz="1300">
                <a:solidFill>
                  <a:schemeClr val="tx1">
                    <a:lumMod val="75000"/>
                    <a:lumOff val="25000"/>
                  </a:schemeClr>
                </a:solidFill>
                <a:latin typeface="微软雅黑" panose="020B0503020204020204" charset="-122"/>
                <a:ea typeface="微软雅黑" panose="020B0503020204020204" charset="-122"/>
              </a:rPr>
              <a:t>神经外科</a:t>
            </a:r>
            <a:r>
              <a:rPr lang="en-US" altLang="zh-CN" sz="1300">
                <a:solidFill>
                  <a:schemeClr val="tx1">
                    <a:lumMod val="75000"/>
                    <a:lumOff val="25000"/>
                  </a:schemeClr>
                </a:solidFill>
                <a:latin typeface="微软雅黑" panose="020B0503020204020204" charset="-122"/>
                <a:ea typeface="微软雅黑" panose="020B0503020204020204" charset="-122"/>
              </a:rPr>
              <a:t>、</a:t>
            </a:r>
            <a:r>
              <a:rPr lang="zh-CN" altLang="en-US" sz="1300">
                <a:solidFill>
                  <a:schemeClr val="tx1">
                    <a:lumMod val="75000"/>
                    <a:lumOff val="25000"/>
                  </a:schemeClr>
                </a:solidFill>
                <a:latin typeface="微软雅黑" panose="020B0503020204020204" charset="-122"/>
                <a:ea typeface="微软雅黑" panose="020B0503020204020204" charset="-122"/>
              </a:rPr>
              <a:t>血管介入</a:t>
            </a:r>
            <a:endParaRPr lang="zh-CN" altLang="en-US" sz="1300">
              <a:solidFill>
                <a:schemeClr val="tx1">
                  <a:lumMod val="75000"/>
                  <a:lumOff val="25000"/>
                </a:schemeClr>
              </a:solidFill>
              <a:latin typeface="微软雅黑" panose="020B0503020204020204" charset="-122"/>
              <a:ea typeface="微软雅黑" panose="020B0503020204020204" charset="-122"/>
            </a:endParaRPr>
          </a:p>
          <a:p>
            <a:pPr>
              <a:lnSpc>
                <a:spcPct val="130000"/>
              </a:lnSpc>
            </a:pPr>
            <a:r>
              <a:rPr lang="zh-CN" altLang="en-US" sz="1300" b="1">
                <a:solidFill>
                  <a:schemeClr val="tx1">
                    <a:lumMod val="75000"/>
                    <a:lumOff val="25000"/>
                  </a:schemeClr>
                </a:solidFill>
                <a:latin typeface="微软雅黑" panose="020B0503020204020204" charset="-122"/>
                <a:ea typeface="微软雅黑" panose="020B0503020204020204" charset="-122"/>
              </a:rPr>
              <a:t>代表企业</a:t>
            </a:r>
            <a:r>
              <a:rPr lang="en-US" altLang="zh-CN" sz="1300" b="1">
                <a:solidFill>
                  <a:schemeClr val="tx1">
                    <a:lumMod val="75000"/>
                    <a:lumOff val="25000"/>
                  </a:schemeClr>
                </a:solidFill>
                <a:latin typeface="微软雅黑" panose="020B0503020204020204" charset="-122"/>
                <a:ea typeface="微软雅黑" panose="020B0503020204020204" charset="-122"/>
              </a:rPr>
              <a:t>：</a:t>
            </a:r>
            <a:r>
              <a:rPr lang="zh-CN" altLang="en-US" sz="1300">
                <a:solidFill>
                  <a:srgbClr val="0070C0"/>
                </a:solidFill>
                <a:latin typeface="微软雅黑" panose="020B0503020204020204" charset="-122"/>
                <a:ea typeface="微软雅黑" panose="020B0503020204020204" charset="-122"/>
              </a:rPr>
              <a:t>微创机器人</a:t>
            </a:r>
            <a:r>
              <a:rPr lang="en-US" altLang="zh-CN" sz="1300">
                <a:solidFill>
                  <a:srgbClr val="0070C0"/>
                </a:solidFill>
                <a:latin typeface="微软雅黑" panose="020B0503020204020204" charset="-122"/>
                <a:ea typeface="微软雅黑" panose="020B0503020204020204" charset="-122"/>
              </a:rPr>
              <a:t>、</a:t>
            </a:r>
            <a:r>
              <a:rPr lang="zh-CN" altLang="en-US" sz="1300">
                <a:solidFill>
                  <a:srgbClr val="0070C0"/>
                </a:solidFill>
                <a:latin typeface="微软雅黑" panose="020B0503020204020204" charset="-122"/>
                <a:ea typeface="微软雅黑" panose="020B0503020204020204" charset="-122"/>
              </a:rPr>
              <a:t>天智航</a:t>
            </a:r>
            <a:r>
              <a:rPr lang="en-US" altLang="zh-CN" sz="1300">
                <a:solidFill>
                  <a:srgbClr val="0070C0"/>
                </a:solidFill>
                <a:latin typeface="微软雅黑" panose="020B0503020204020204" charset="-122"/>
                <a:ea typeface="微软雅黑" panose="020B0503020204020204" charset="-122"/>
              </a:rPr>
              <a:t>、</a:t>
            </a:r>
            <a:r>
              <a:rPr lang="zh-CN" altLang="en-US" sz="1300">
                <a:solidFill>
                  <a:srgbClr val="0070C0"/>
                </a:solidFill>
                <a:latin typeface="微软雅黑" panose="020B0503020204020204" charset="-122"/>
                <a:ea typeface="微软雅黑" panose="020B0503020204020204" charset="-122"/>
              </a:rPr>
              <a:t>精锋医疗</a:t>
            </a:r>
            <a:endParaRPr lang="zh-CN" altLang="en-US" sz="1300">
              <a:solidFill>
                <a:srgbClr val="0070C0"/>
              </a:solidFill>
              <a:latin typeface="微软雅黑" panose="020B0503020204020204" charset="-122"/>
              <a:ea typeface="微软雅黑" panose="020B0503020204020204" charset="-122"/>
            </a:endParaRPr>
          </a:p>
        </p:txBody>
      </p:sp>
      <p:sp>
        <p:nvSpPr>
          <p:cNvPr id="36" name="矩形 35"/>
          <p:cNvSpPr/>
          <p:nvPr/>
        </p:nvSpPr>
        <p:spPr>
          <a:xfrm>
            <a:off x="1817369" y="2419770"/>
            <a:ext cx="655949" cy="584775"/>
          </a:xfrm>
          <a:prstGeom prst="rect">
            <a:avLst/>
          </a:prstGeom>
        </p:spPr>
        <p:txBody>
          <a:bodyPr wrap="none">
            <a:spAutoFit/>
          </a:bodyPr>
          <a:lstStyle/>
          <a:p>
            <a:pPr algn="ctr"/>
            <a:r>
              <a:rPr lang="en-US" altLang="zh-CN" sz="3200" dirty="0">
                <a:solidFill>
                  <a:srgbClr val="406FE9"/>
                </a:solidFill>
                <a:latin typeface="思源宋体 Medium" panose="02020500000000000000" pitchFamily="18" charset="-122"/>
                <a:ea typeface="思源宋体 Medium" panose="02020500000000000000" pitchFamily="18" charset="-122"/>
              </a:rPr>
              <a:t>03</a:t>
            </a:r>
            <a:endParaRPr lang="zh-CN" altLang="en-US" sz="3200" dirty="0">
              <a:solidFill>
                <a:srgbClr val="406FE9"/>
              </a:solidFill>
              <a:latin typeface="思源宋体 Medium" panose="02020500000000000000" pitchFamily="18" charset="-122"/>
              <a:ea typeface="思源宋体 Medium" panose="02020500000000000000" pitchFamily="18" charset="-122"/>
            </a:endParaRPr>
          </a:p>
        </p:txBody>
      </p:sp>
      <p:sp>
        <p:nvSpPr>
          <p:cNvPr id="42" name="矩形 41"/>
          <p:cNvSpPr/>
          <p:nvPr/>
        </p:nvSpPr>
        <p:spPr>
          <a:xfrm>
            <a:off x="3311036" y="4049476"/>
            <a:ext cx="1550386" cy="306705"/>
          </a:xfrm>
          <a:prstGeom prst="rect">
            <a:avLst/>
          </a:prstGeom>
          <a:noFill/>
        </p:spPr>
        <p:txBody>
          <a:bodyPr wrap="square" rtlCol="0">
            <a:spAutoFit/>
          </a:bodyPr>
          <a:lstStyle/>
          <a:p>
            <a:r>
              <a:rPr lang="zh-CN" altLang="en-US" sz="1400">
                <a:solidFill>
                  <a:srgbClr val="406FE9"/>
                </a:solidFill>
                <a:effectLst>
                  <a:outerShdw blurRad="38100" dist="38100" dir="2700000" algn="tl">
                    <a:srgbClr val="000000">
                      <a:alpha val="43137"/>
                    </a:srgbClr>
                  </a:outerShdw>
                </a:effectLst>
                <a:latin typeface="微软雅黑" panose="020B0503020204020204" charset="-122"/>
                <a:ea typeface="微软雅黑" panose="020B0503020204020204" charset="-122"/>
              </a:rPr>
              <a:t>高值耗材</a:t>
            </a:r>
            <a:endParaRPr lang="zh-CN" altLang="en-US" sz="1400">
              <a:solidFill>
                <a:srgbClr val="406FE9"/>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3" name="矩形 42"/>
          <p:cNvSpPr/>
          <p:nvPr/>
        </p:nvSpPr>
        <p:spPr>
          <a:xfrm>
            <a:off x="2220595" y="4282440"/>
            <a:ext cx="2626995" cy="1129665"/>
          </a:xfrm>
          <a:prstGeom prst="rect">
            <a:avLst/>
          </a:prstGeom>
        </p:spPr>
        <p:txBody>
          <a:bodyPr wrap="square">
            <a:spAutoFit/>
          </a:bodyPr>
          <a:lstStyle/>
          <a:p>
            <a:pPr>
              <a:lnSpc>
                <a:spcPct val="130000"/>
              </a:lnSpc>
            </a:pPr>
            <a:r>
              <a:rPr lang="zh-CN" altLang="en-US" sz="1300" b="1">
                <a:solidFill>
                  <a:schemeClr val="tx1">
                    <a:lumMod val="75000"/>
                    <a:lumOff val="25000"/>
                  </a:schemeClr>
                </a:solidFill>
                <a:latin typeface="微软雅黑" panose="020B0503020204020204" charset="-122"/>
                <a:ea typeface="微软雅黑" panose="020B0503020204020204" charset="-122"/>
              </a:rPr>
              <a:t>应用场景</a:t>
            </a:r>
            <a:r>
              <a:rPr lang="en-US" altLang="zh-CN" sz="1300" b="1">
                <a:solidFill>
                  <a:schemeClr val="tx1">
                    <a:lumMod val="75000"/>
                    <a:lumOff val="25000"/>
                  </a:schemeClr>
                </a:solidFill>
                <a:latin typeface="微软雅黑" panose="020B0503020204020204" charset="-122"/>
                <a:ea typeface="微软雅黑" panose="020B0503020204020204" charset="-122"/>
              </a:rPr>
              <a:t>：</a:t>
            </a:r>
            <a:r>
              <a:rPr lang="zh-CN" altLang="en-US" sz="1300">
                <a:solidFill>
                  <a:schemeClr val="tx1">
                    <a:lumMod val="75000"/>
                    <a:lumOff val="25000"/>
                  </a:schemeClr>
                </a:solidFill>
                <a:latin typeface="微软雅黑" panose="020B0503020204020204" charset="-122"/>
                <a:ea typeface="微软雅黑" panose="020B0503020204020204" charset="-122"/>
              </a:rPr>
              <a:t>心血管介入、骨科植入、神经介入、电生理</a:t>
            </a:r>
            <a:endParaRPr lang="zh-CN" altLang="en-US" sz="1300">
              <a:solidFill>
                <a:schemeClr val="tx1">
                  <a:lumMod val="75000"/>
                  <a:lumOff val="25000"/>
                </a:schemeClr>
              </a:solidFill>
              <a:latin typeface="微软雅黑" panose="020B0503020204020204" charset="-122"/>
              <a:ea typeface="微软雅黑" panose="020B0503020204020204" charset="-122"/>
            </a:endParaRPr>
          </a:p>
          <a:p>
            <a:pPr>
              <a:lnSpc>
                <a:spcPct val="130000"/>
              </a:lnSpc>
            </a:pPr>
            <a:r>
              <a:rPr lang="zh-CN" altLang="en-US" sz="1300" b="1">
                <a:solidFill>
                  <a:schemeClr val="tx1">
                    <a:lumMod val="75000"/>
                    <a:lumOff val="25000"/>
                  </a:schemeClr>
                </a:solidFill>
                <a:latin typeface="微软雅黑" panose="020B0503020204020204" charset="-122"/>
                <a:ea typeface="微软雅黑" panose="020B0503020204020204" charset="-122"/>
              </a:rPr>
              <a:t>代表企业</a:t>
            </a:r>
            <a:r>
              <a:rPr lang="en-US" altLang="zh-CN" sz="1300" b="1">
                <a:solidFill>
                  <a:schemeClr val="tx1">
                    <a:lumMod val="75000"/>
                    <a:lumOff val="25000"/>
                  </a:schemeClr>
                </a:solidFill>
                <a:latin typeface="微软雅黑" panose="020B0503020204020204" charset="-122"/>
                <a:ea typeface="微软雅黑" panose="020B0503020204020204" charset="-122"/>
              </a:rPr>
              <a:t>：</a:t>
            </a:r>
            <a:r>
              <a:rPr lang="zh-CN" altLang="en-US" sz="1300">
                <a:solidFill>
                  <a:srgbClr val="0070C0"/>
                </a:solidFill>
                <a:latin typeface="微软雅黑" panose="020B0503020204020204" charset="-122"/>
                <a:ea typeface="微软雅黑" panose="020B0503020204020204" charset="-122"/>
              </a:rPr>
              <a:t>乐普医疗</a:t>
            </a:r>
            <a:r>
              <a:rPr lang="en-US" altLang="zh-CN" sz="1300">
                <a:solidFill>
                  <a:srgbClr val="0070C0"/>
                </a:solidFill>
                <a:latin typeface="微软雅黑" panose="020B0503020204020204" charset="-122"/>
                <a:ea typeface="微软雅黑" panose="020B0503020204020204" charset="-122"/>
              </a:rPr>
              <a:t>、</a:t>
            </a:r>
            <a:r>
              <a:rPr lang="zh-CN" altLang="en-US" sz="1300">
                <a:solidFill>
                  <a:srgbClr val="0070C0"/>
                </a:solidFill>
                <a:latin typeface="微软雅黑" panose="020B0503020204020204" charset="-122"/>
                <a:ea typeface="微软雅黑" panose="020B0503020204020204" charset="-122"/>
              </a:rPr>
              <a:t>惠泰医疗</a:t>
            </a:r>
            <a:r>
              <a:rPr lang="en-US" altLang="zh-CN" sz="1300">
                <a:solidFill>
                  <a:srgbClr val="0070C0"/>
                </a:solidFill>
                <a:latin typeface="微软雅黑" panose="020B0503020204020204" charset="-122"/>
                <a:ea typeface="微软雅黑" panose="020B0503020204020204" charset="-122"/>
              </a:rPr>
              <a:t>、</a:t>
            </a:r>
            <a:r>
              <a:rPr lang="zh-CN" altLang="en-US" sz="1300">
                <a:solidFill>
                  <a:srgbClr val="0070C0"/>
                </a:solidFill>
                <a:latin typeface="微软雅黑" panose="020B0503020204020204" charset="-122"/>
                <a:ea typeface="微软雅黑" panose="020B0503020204020204" charset="-122"/>
              </a:rPr>
              <a:t>沛嘉医疗</a:t>
            </a:r>
            <a:r>
              <a:rPr lang="en-US" altLang="zh-CN" sz="1300">
                <a:solidFill>
                  <a:srgbClr val="0070C0"/>
                </a:solidFill>
                <a:latin typeface="微软雅黑" panose="020B0503020204020204" charset="-122"/>
                <a:ea typeface="微软雅黑" panose="020B0503020204020204" charset="-122"/>
              </a:rPr>
              <a:t>、</a:t>
            </a:r>
            <a:r>
              <a:rPr lang="zh-CN" altLang="en-US" sz="1300">
                <a:solidFill>
                  <a:srgbClr val="0070C0"/>
                </a:solidFill>
                <a:latin typeface="微软雅黑" panose="020B0503020204020204" charset="-122"/>
                <a:ea typeface="微软雅黑" panose="020B0503020204020204" charset="-122"/>
              </a:rPr>
              <a:t>心脉医疗</a:t>
            </a:r>
            <a:endParaRPr lang="zh-CN" altLang="en-US" sz="1300">
              <a:solidFill>
                <a:srgbClr val="0070C0"/>
              </a:solidFill>
              <a:latin typeface="微软雅黑" panose="020B0503020204020204" charset="-122"/>
              <a:ea typeface="微软雅黑" panose="020B0503020204020204" charset="-122"/>
            </a:endParaRPr>
          </a:p>
        </p:txBody>
      </p:sp>
      <p:sp>
        <p:nvSpPr>
          <p:cNvPr id="41" name="矩形 40"/>
          <p:cNvSpPr/>
          <p:nvPr/>
        </p:nvSpPr>
        <p:spPr>
          <a:xfrm>
            <a:off x="2817550" y="3860270"/>
            <a:ext cx="655949" cy="584775"/>
          </a:xfrm>
          <a:prstGeom prst="rect">
            <a:avLst/>
          </a:prstGeom>
        </p:spPr>
        <p:txBody>
          <a:bodyPr wrap="none">
            <a:spAutoFit/>
          </a:bodyPr>
          <a:lstStyle/>
          <a:p>
            <a:pPr algn="ctr"/>
            <a:r>
              <a:rPr lang="en-US" altLang="zh-CN" sz="3200" dirty="0">
                <a:solidFill>
                  <a:srgbClr val="406FE9"/>
                </a:solidFill>
                <a:latin typeface="思源宋体 Medium" panose="02020500000000000000" pitchFamily="18" charset="-122"/>
                <a:ea typeface="思源宋体 Medium" panose="02020500000000000000" pitchFamily="18" charset="-122"/>
              </a:rPr>
              <a:t>05</a:t>
            </a:r>
            <a:endParaRPr lang="zh-CN" altLang="en-US" sz="3200" dirty="0">
              <a:solidFill>
                <a:srgbClr val="406FE9"/>
              </a:solidFill>
              <a:latin typeface="思源宋体 Medium" panose="02020500000000000000" pitchFamily="18" charset="-122"/>
              <a:ea typeface="思源宋体 Medium" panose="02020500000000000000" pitchFamily="18" charset="-122"/>
            </a:endParaRPr>
          </a:p>
        </p:txBody>
      </p:sp>
      <p:sp>
        <p:nvSpPr>
          <p:cNvPr id="47" name="矩形 46"/>
          <p:cNvSpPr/>
          <p:nvPr/>
        </p:nvSpPr>
        <p:spPr>
          <a:xfrm>
            <a:off x="8646480" y="1698536"/>
            <a:ext cx="1550386" cy="306705"/>
          </a:xfrm>
          <a:prstGeom prst="rect">
            <a:avLst/>
          </a:prstGeom>
          <a:noFill/>
        </p:spPr>
        <p:txBody>
          <a:bodyPr wrap="square" rtlCol="0">
            <a:spAutoFit/>
          </a:bodyPr>
          <a:lstStyle/>
          <a:p>
            <a:pPr algn="l">
              <a:buClrTx/>
              <a:buSzTx/>
              <a:buFontTx/>
            </a:pPr>
            <a:r>
              <a:rPr lang="zh-CN" altLang="en-US" sz="1400" dirty="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rPr>
              <a:t>IVD（体外诊断）</a:t>
            </a:r>
            <a:endParaRPr lang="zh-CN" altLang="en-US" sz="1400" dirty="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8" name="矩形 47"/>
          <p:cNvSpPr/>
          <p:nvPr/>
        </p:nvSpPr>
        <p:spPr>
          <a:xfrm>
            <a:off x="8159115" y="1931670"/>
            <a:ext cx="2853690" cy="1129665"/>
          </a:xfrm>
          <a:prstGeom prst="rect">
            <a:avLst/>
          </a:prstGeom>
        </p:spPr>
        <p:txBody>
          <a:bodyPr wrap="square">
            <a:spAutoFit/>
          </a:bodyPr>
          <a:lstStyle/>
          <a:p>
            <a:pPr>
              <a:lnSpc>
                <a:spcPct val="130000"/>
              </a:lnSpc>
            </a:pP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应用场景</a:t>
            </a:r>
            <a:r>
              <a:rPr lang="en-US" altLang="zh-CN"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分子诊断</a:t>
            </a:r>
            <a:r>
              <a:rPr lang="en-US" altLang="zh-CN"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免疫诊断</a:t>
            </a:r>
            <a:r>
              <a:rPr lang="en-US" altLang="zh-CN"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POCT</a:t>
            </a:r>
            <a:r>
              <a:rPr lang="en-US" altLang="zh-CN"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基因检测</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30000"/>
              </a:lnSpc>
            </a:pPr>
            <a:r>
              <a:rPr lang="zh-CN" altLang="en-US" sz="13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代表企业</a:t>
            </a:r>
            <a:r>
              <a:rPr lang="en-US" altLang="zh-CN" sz="13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汉仪君黑-45简" panose="020B0604020202020204" charset="-122"/>
              </a:rPr>
              <a:t>：</a:t>
            </a:r>
            <a:r>
              <a:rPr sz="1300">
                <a:solidFill>
                  <a:srgbClr val="0070C0"/>
                </a:solidFill>
                <a:latin typeface="微软雅黑" panose="020B0503020204020204" charset="-122"/>
                <a:ea typeface="微软雅黑" panose="020B0503020204020204" charset="-122"/>
                <a:cs typeface="微软雅黑" panose="020B0503020204020204" charset="-122"/>
              </a:rPr>
              <a:t>安图生物</a:t>
            </a:r>
            <a:r>
              <a:rPr lang="en-US" sz="1300">
                <a:solidFill>
                  <a:srgbClr val="0070C0"/>
                </a:solidFill>
                <a:latin typeface="微软雅黑" panose="020B0503020204020204" charset="-122"/>
                <a:ea typeface="微软雅黑" panose="020B0503020204020204" charset="-122"/>
                <a:cs typeface="微软雅黑" panose="020B0503020204020204" charset="-122"/>
              </a:rPr>
              <a:t>、</a:t>
            </a:r>
            <a:r>
              <a:rPr sz="1300">
                <a:solidFill>
                  <a:srgbClr val="0070C0"/>
                </a:solidFill>
                <a:latin typeface="微软雅黑" panose="020B0503020204020204" charset="-122"/>
                <a:ea typeface="微软雅黑" panose="020B0503020204020204" charset="-122"/>
                <a:cs typeface="微软雅黑" panose="020B0503020204020204" charset="-122"/>
              </a:rPr>
              <a:t>新产业生物</a:t>
            </a:r>
            <a:r>
              <a:rPr lang="en-US" sz="1300">
                <a:solidFill>
                  <a:srgbClr val="0070C0"/>
                </a:solidFill>
                <a:latin typeface="微软雅黑" panose="020B0503020204020204" charset="-122"/>
                <a:ea typeface="微软雅黑" panose="020B0503020204020204" charset="-122"/>
                <a:cs typeface="微软雅黑" panose="020B0503020204020204" charset="-122"/>
              </a:rPr>
              <a:t>、</a:t>
            </a:r>
            <a:endParaRPr sz="1300">
              <a:solidFill>
                <a:srgbClr val="0070C0"/>
              </a:solidFill>
              <a:latin typeface="微软雅黑" panose="020B0503020204020204" charset="-122"/>
              <a:ea typeface="微软雅黑" panose="020B0503020204020204" charset="-122"/>
              <a:cs typeface="微软雅黑" panose="020B0503020204020204" charset="-122"/>
            </a:endParaRPr>
          </a:p>
          <a:p>
            <a:pPr>
              <a:lnSpc>
                <a:spcPct val="130000"/>
              </a:lnSpc>
            </a:pPr>
            <a:r>
              <a:rPr sz="1300">
                <a:solidFill>
                  <a:srgbClr val="0070C0"/>
                </a:solidFill>
                <a:latin typeface="微软雅黑" panose="020B0503020204020204" charset="-122"/>
                <a:ea typeface="微软雅黑" panose="020B0503020204020204" charset="-122"/>
                <a:cs typeface="微软雅黑" panose="020B0503020204020204" charset="-122"/>
              </a:rPr>
              <a:t>透景生命</a:t>
            </a:r>
            <a:r>
              <a:rPr lang="en-US" sz="1300">
                <a:solidFill>
                  <a:srgbClr val="0070C0"/>
                </a:solidFill>
                <a:latin typeface="微软雅黑" panose="020B0503020204020204" charset="-122"/>
                <a:ea typeface="微软雅黑" panose="020B0503020204020204" charset="-122"/>
                <a:cs typeface="微软雅黑" panose="020B0503020204020204" charset="-122"/>
              </a:rPr>
              <a:t>、</a:t>
            </a:r>
            <a:r>
              <a:rPr sz="1300">
                <a:solidFill>
                  <a:srgbClr val="0070C0"/>
                </a:solidFill>
                <a:latin typeface="微软雅黑" panose="020B0503020204020204" charset="-122"/>
                <a:ea typeface="微软雅黑" panose="020B0503020204020204" charset="-122"/>
                <a:cs typeface="微软雅黑" panose="020B0503020204020204" charset="-122"/>
              </a:rPr>
              <a:t>亚辉龙</a:t>
            </a:r>
            <a:endParaRPr sz="1300">
              <a:solidFill>
                <a:srgbClr val="0070C0"/>
              </a:solidFill>
              <a:latin typeface="微软雅黑" panose="020B0503020204020204" charset="-122"/>
              <a:ea typeface="微软雅黑" panose="020B0503020204020204" charset="-122"/>
              <a:cs typeface="微软雅黑" panose="020B0503020204020204" charset="-122"/>
            </a:endParaRPr>
          </a:p>
        </p:txBody>
      </p:sp>
      <p:sp>
        <p:nvSpPr>
          <p:cNvPr id="46" name="矩形 45"/>
          <p:cNvSpPr/>
          <p:nvPr/>
        </p:nvSpPr>
        <p:spPr>
          <a:xfrm>
            <a:off x="8152994" y="1509330"/>
            <a:ext cx="655949" cy="584775"/>
          </a:xfrm>
          <a:prstGeom prst="rect">
            <a:avLst/>
          </a:prstGeom>
        </p:spPr>
        <p:txBody>
          <a:bodyPr wrap="none">
            <a:spAutoFit/>
          </a:bodyPr>
          <a:lstStyle/>
          <a:p>
            <a:pPr algn="ctr"/>
            <a:r>
              <a:rPr lang="en-US" altLang="zh-CN" sz="3200" dirty="0">
                <a:solidFill>
                  <a:srgbClr val="406FE9"/>
                </a:solidFill>
                <a:latin typeface="思源宋体 Medium" panose="02020500000000000000" pitchFamily="18" charset="-122"/>
                <a:ea typeface="思源宋体 Medium" panose="02020500000000000000" pitchFamily="18" charset="-122"/>
              </a:rPr>
              <a:t>02</a:t>
            </a:r>
            <a:endParaRPr lang="zh-CN" altLang="en-US" sz="3200" dirty="0">
              <a:solidFill>
                <a:srgbClr val="406FE9"/>
              </a:solidFill>
              <a:latin typeface="思源宋体 Medium" panose="02020500000000000000" pitchFamily="18" charset="-122"/>
              <a:ea typeface="思源宋体 Medium" panose="02020500000000000000" pitchFamily="18" charset="-122"/>
            </a:endParaRPr>
          </a:p>
        </p:txBody>
      </p:sp>
      <p:sp>
        <p:nvSpPr>
          <p:cNvPr id="52" name="矩形 51"/>
          <p:cNvSpPr/>
          <p:nvPr/>
        </p:nvSpPr>
        <p:spPr>
          <a:xfrm>
            <a:off x="9269599" y="3214321"/>
            <a:ext cx="1550386" cy="306705"/>
          </a:xfrm>
          <a:prstGeom prst="rect">
            <a:avLst/>
          </a:prstGeom>
          <a:noFill/>
        </p:spPr>
        <p:txBody>
          <a:bodyPr wrap="square" rtlCol="0">
            <a:spAutoFit/>
          </a:bodyPr>
          <a:lstStyle/>
          <a:p>
            <a:r>
              <a:rPr lang="zh-CN" altLang="en-US" sz="1400">
                <a:solidFill>
                  <a:srgbClr val="406FE9"/>
                </a:solidFill>
                <a:effectLst>
                  <a:outerShdw blurRad="38100" dist="38100" dir="2700000" algn="tl">
                    <a:srgbClr val="000000">
                      <a:alpha val="43137"/>
                    </a:srgbClr>
                  </a:outerShdw>
                </a:effectLst>
                <a:latin typeface="微软雅黑" panose="020B0503020204020204" charset="-122"/>
                <a:ea typeface="微软雅黑" panose="020B0503020204020204" charset="-122"/>
              </a:rPr>
              <a:t>智能监护</a:t>
            </a:r>
            <a:endParaRPr lang="zh-CN" altLang="en-US" sz="1400">
              <a:solidFill>
                <a:srgbClr val="406FE9"/>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53" name="矩形 52"/>
          <p:cNvSpPr/>
          <p:nvPr/>
        </p:nvSpPr>
        <p:spPr>
          <a:xfrm>
            <a:off x="8782685" y="3447415"/>
            <a:ext cx="2627630" cy="1129665"/>
          </a:xfrm>
          <a:prstGeom prst="rect">
            <a:avLst/>
          </a:prstGeom>
        </p:spPr>
        <p:txBody>
          <a:bodyPr wrap="square">
            <a:spAutoFit/>
          </a:bodyPr>
          <a:lstStyle/>
          <a:p>
            <a:pPr>
              <a:lnSpc>
                <a:spcPct val="130000"/>
              </a:lnSpc>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应用场景</a:t>
            </a: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ICU</a:t>
            </a:r>
            <a:r>
              <a:rPr lang="en-US" altLang="zh-CN"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急诊</a:t>
            </a:r>
            <a:r>
              <a:rPr lang="en-US" altLang="zh-CN"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远程监护</a:t>
            </a:r>
            <a:r>
              <a:rPr lang="en-US" altLang="zh-CN"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家庭健康管理</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30000"/>
              </a:lnSpc>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代表企业</a:t>
            </a:r>
            <a:r>
              <a:rPr lang="en-US" altLang="zh-CN"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sz="1300">
                <a:solidFill>
                  <a:srgbClr val="0070C0"/>
                </a:solidFill>
                <a:latin typeface="微软雅黑" panose="020B0503020204020204" charset="-122"/>
                <a:ea typeface="微软雅黑" panose="020B0503020204020204" charset="-122"/>
                <a:cs typeface="微软雅黑" panose="020B0503020204020204" charset="-122"/>
              </a:rPr>
              <a:t>迈瑞医疗</a:t>
            </a:r>
            <a:r>
              <a:rPr lang="en-US" sz="1300">
                <a:solidFill>
                  <a:srgbClr val="0070C0"/>
                </a:solidFill>
                <a:latin typeface="微软雅黑" panose="020B0503020204020204" charset="-122"/>
                <a:ea typeface="微软雅黑" panose="020B0503020204020204" charset="-122"/>
                <a:cs typeface="微软雅黑" panose="020B0503020204020204" charset="-122"/>
              </a:rPr>
              <a:t>、</a:t>
            </a:r>
            <a:r>
              <a:rPr sz="1300">
                <a:solidFill>
                  <a:srgbClr val="0070C0"/>
                </a:solidFill>
                <a:latin typeface="微软雅黑" panose="020B0503020204020204" charset="-122"/>
                <a:ea typeface="微软雅黑" panose="020B0503020204020204" charset="-122"/>
                <a:cs typeface="微软雅黑" panose="020B0503020204020204" charset="-122"/>
              </a:rPr>
              <a:t>理邦仪器</a:t>
            </a:r>
            <a:r>
              <a:rPr lang="en-US" sz="1300">
                <a:solidFill>
                  <a:srgbClr val="0070C0"/>
                </a:solidFill>
                <a:latin typeface="微软雅黑" panose="020B0503020204020204" charset="-122"/>
                <a:ea typeface="微软雅黑" panose="020B0503020204020204" charset="-122"/>
                <a:cs typeface="微软雅黑" panose="020B0503020204020204" charset="-122"/>
              </a:rPr>
              <a:t>、</a:t>
            </a:r>
            <a:r>
              <a:rPr sz="1300">
                <a:solidFill>
                  <a:srgbClr val="0070C0"/>
                </a:solidFill>
                <a:latin typeface="微软雅黑" panose="020B0503020204020204" charset="-122"/>
                <a:ea typeface="微软雅黑" panose="020B0503020204020204" charset="-122"/>
                <a:cs typeface="微软雅黑" panose="020B0503020204020204" charset="-122"/>
              </a:rPr>
              <a:t>鱼跃医疗</a:t>
            </a:r>
            <a:endParaRPr sz="1300">
              <a:solidFill>
                <a:srgbClr val="0070C0"/>
              </a:solidFill>
              <a:latin typeface="微软雅黑" panose="020B0503020204020204" charset="-122"/>
              <a:ea typeface="微软雅黑" panose="020B0503020204020204" charset="-122"/>
              <a:cs typeface="微软雅黑" panose="020B0503020204020204" charset="-122"/>
            </a:endParaRPr>
          </a:p>
        </p:txBody>
      </p:sp>
      <p:sp>
        <p:nvSpPr>
          <p:cNvPr id="51" name="矩形 50"/>
          <p:cNvSpPr/>
          <p:nvPr/>
        </p:nvSpPr>
        <p:spPr>
          <a:xfrm>
            <a:off x="8776113" y="3025115"/>
            <a:ext cx="655949" cy="584775"/>
          </a:xfrm>
          <a:prstGeom prst="rect">
            <a:avLst/>
          </a:prstGeom>
        </p:spPr>
        <p:txBody>
          <a:bodyPr wrap="none">
            <a:spAutoFit/>
          </a:bodyPr>
          <a:lstStyle/>
          <a:p>
            <a:pPr algn="ctr"/>
            <a:r>
              <a:rPr lang="en-US" altLang="zh-CN" sz="3200" dirty="0">
                <a:solidFill>
                  <a:srgbClr val="406FE9"/>
                </a:solidFill>
                <a:latin typeface="思源宋体 Medium" panose="02020500000000000000" pitchFamily="18" charset="-122"/>
                <a:ea typeface="思源宋体 Medium" panose="02020500000000000000" pitchFamily="18" charset="-122"/>
              </a:rPr>
              <a:t>04</a:t>
            </a:r>
            <a:endParaRPr lang="zh-CN" altLang="en-US" sz="3200" dirty="0">
              <a:solidFill>
                <a:srgbClr val="406FE9"/>
              </a:solidFill>
              <a:latin typeface="思源宋体 Medium" panose="02020500000000000000" pitchFamily="18" charset="-122"/>
              <a:ea typeface="思源宋体 Medium" panose="02020500000000000000" pitchFamily="18" charset="-122"/>
            </a:endParaRPr>
          </a:p>
        </p:txBody>
      </p:sp>
      <p:sp>
        <p:nvSpPr>
          <p:cNvPr id="2" name="文本框 1"/>
          <p:cNvSpPr txBox="1"/>
          <p:nvPr>
            <p:custDataLst>
              <p:tags r:id="rId2"/>
            </p:custDataLst>
          </p:nvPr>
        </p:nvSpPr>
        <p:spPr>
          <a:xfrm>
            <a:off x="1100455" y="189865"/>
            <a:ext cx="10730230" cy="891540"/>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医疗器械：诊疗核心载体</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医疗器械是生命健康产业中最具制造属性、场景属性和国产替代逻辑的核心环节</a:t>
            </a:r>
            <a:endPar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3" name="椭圆 2"/>
          <p:cNvSpPr/>
          <p:nvPr>
            <p:custDataLst>
              <p:tags r:id="rId3"/>
            </p:custDataLst>
          </p:nvPr>
        </p:nvSpPr>
        <p:spPr>
          <a:xfrm>
            <a:off x="664957" y="421640"/>
            <a:ext cx="319293" cy="319405"/>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 name="椭圆 3"/>
          <p:cNvSpPr/>
          <p:nvPr>
            <p:custDataLst>
              <p:tags r:id="rId4"/>
            </p:custDataLst>
          </p:nvPr>
        </p:nvSpPr>
        <p:spPr>
          <a:xfrm>
            <a:off x="498475" y="421640"/>
            <a:ext cx="319293" cy="319405"/>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29" name="文本框 28"/>
          <p:cNvSpPr txBox="1"/>
          <p:nvPr/>
        </p:nvSpPr>
        <p:spPr>
          <a:xfrm>
            <a:off x="1438275" y="5904865"/>
            <a:ext cx="9188450" cy="645160"/>
          </a:xfrm>
          <a:prstGeom prst="rect">
            <a:avLst/>
          </a:prstGeom>
        </p:spPr>
        <p:txBody>
          <a:bodyPr wrap="square">
            <a:spAutoFit/>
          </a:bodyPr>
          <a:p>
            <a:pPr algn="ctr"/>
            <a:r>
              <a:rPr lang="zh-CN" altLang="en-US">
                <a:latin typeface="微软雅黑" panose="020B0503020204020204" charset="-122"/>
                <a:ea typeface="微软雅黑" panose="020B0503020204020204" charset="-122"/>
              </a:rPr>
              <a:t>影像设备、IVD、手术机器人、智能监护和高值耗材共同构成生命健康产业中</a:t>
            </a:r>
            <a:r>
              <a:rPr lang="zh-CN" altLang="en-US" b="1">
                <a:solidFill>
                  <a:srgbClr val="0070C0"/>
                </a:solidFill>
                <a:latin typeface="微软雅黑" panose="020B0503020204020204" charset="-122"/>
                <a:ea typeface="微软雅黑" panose="020B0503020204020204" charset="-122"/>
              </a:rPr>
              <a:t>最具产业承载能力和区域招商价值的核心赛道</a:t>
            </a:r>
            <a:r>
              <a:rPr lang="zh-CN" altLang="en-US" b="1">
                <a:solidFill>
                  <a:srgbClr val="0070C0"/>
                </a:solidFill>
                <a:latin typeface="微软雅黑" panose="020B0503020204020204" charset="-122"/>
                <a:ea typeface="微软雅黑" panose="020B0503020204020204" charset="-122"/>
              </a:rPr>
              <a:t>，是培育生命健康产业集群的重要抓手。</a:t>
            </a:r>
            <a:endParaRPr lang="zh-CN" altLang="en-US" b="1">
              <a:solidFill>
                <a:srgbClr val="0070C0"/>
              </a:solidFill>
              <a:latin typeface="微软雅黑" panose="020B0503020204020204" charset="-122"/>
              <a:ea typeface="微软雅黑" panose="020B0503020204020204" charset="-122"/>
            </a:endParaRPr>
          </a:p>
        </p:txBody>
      </p:sp>
      <p:grpSp>
        <p:nvGrpSpPr>
          <p:cNvPr id="50" name="组合 49"/>
          <p:cNvGrpSpPr/>
          <p:nvPr/>
        </p:nvGrpSpPr>
        <p:grpSpPr>
          <a:xfrm>
            <a:off x="8975725" y="274955"/>
            <a:ext cx="2840990" cy="366395"/>
            <a:chOff x="11064" y="247"/>
            <a:chExt cx="7750" cy="814"/>
          </a:xfrm>
        </p:grpSpPr>
        <p:grpSp>
          <p:nvGrpSpPr>
            <p:cNvPr id="30" name="组合 10"/>
            <p:cNvGrpSpPr/>
            <p:nvPr/>
          </p:nvGrpSpPr>
          <p:grpSpPr>
            <a:xfrm>
              <a:off x="12344" y="247"/>
              <a:ext cx="6376" cy="656"/>
              <a:chOff x="6697011" y="412203"/>
              <a:chExt cx="3672216" cy="415778"/>
            </a:xfrm>
          </p:grpSpPr>
          <p:pic>
            <p:nvPicPr>
              <p:cNvPr id="34" name="Picture 3" descr="F:\中关村信息谷\信息谷资料\信息谷VI\logo-png.png"/>
              <p:cNvPicPr>
                <a:picLocks noChangeAspect="1" noChangeArrowheads="1"/>
              </p:cNvPicPr>
              <p:nvPr/>
            </p:nvPicPr>
            <p:blipFill>
              <a:blip r:embed="rId5" cstate="print"/>
              <a:srcRect/>
              <a:stretch>
                <a:fillRect/>
              </a:stretch>
            </p:blipFill>
            <p:spPr bwMode="auto">
              <a:xfrm>
                <a:off x="8713227" y="467941"/>
                <a:ext cx="1656000" cy="311029"/>
              </a:xfrm>
              <a:prstGeom prst="rect">
                <a:avLst/>
              </a:prstGeom>
              <a:noFill/>
            </p:spPr>
          </p:pic>
          <p:pic>
            <p:nvPicPr>
              <p:cNvPr id="35" name="Picture 3" descr="F:\中关村信息谷\信息谷资料\信息谷VI\PPT\LOGO02.png"/>
              <p:cNvPicPr>
                <a:picLocks noChangeAspect="1" noChangeArrowheads="1"/>
              </p:cNvPicPr>
              <p:nvPr/>
            </p:nvPicPr>
            <p:blipFill>
              <a:blip r:embed="rId6"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7" cstate="print"/>
            <a:srcRect/>
            <a:stretch>
              <a:fillRect/>
            </a:stretch>
          </p:blipFill>
          <p:spPr bwMode="auto">
            <a:xfrm flipV="1">
              <a:off x="11064" y="941"/>
              <a:ext cx="7751" cy="120"/>
            </a:xfrm>
            <a:prstGeom prst="rect">
              <a:avLst/>
            </a:prstGeom>
            <a:noFill/>
          </p:spPr>
        </p:pic>
      </p:grpSp>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8477250" cy="1370965"/>
            <a:chOff x="1128" y="719"/>
            <a:chExt cx="13350" cy="2159"/>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402" cy="2159"/>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医疗器械产业结构</a:t>
              </a:r>
              <a:r>
                <a:rPr lang="en-US" altLang="zh-CN"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国产替代与场景升级驱动产业重构</a:t>
              </a:r>
              <a:endParaRPr lang="en-US" altLang="zh-CN"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aphicFrame>
        <p:nvGraphicFramePr>
          <p:cNvPr id="3" name="Table 0"/>
          <p:cNvGraphicFramePr>
            <a:graphicFrameLocks noGrp="1"/>
          </p:cNvGraphicFramePr>
          <p:nvPr>
            <p:custDataLst>
              <p:tags r:id="rId4"/>
            </p:custDataLst>
          </p:nvPr>
        </p:nvGraphicFramePr>
        <p:xfrm>
          <a:off x="498475" y="1560830"/>
          <a:ext cx="11143615" cy="4998085"/>
        </p:xfrm>
        <a:graphic>
          <a:graphicData uri="http://schemas.openxmlformats.org/drawingml/2006/table">
            <a:tbl>
              <a:tblPr>
                <a:effectLst/>
                <a:tableStyleId>{5940675A-B579-460E-94D1-54222C63F5DA}</a:tableStyleId>
              </a:tblPr>
              <a:tblGrid>
                <a:gridCol w="1560195"/>
                <a:gridCol w="2097488"/>
                <a:gridCol w="1914525"/>
                <a:gridCol w="3020060"/>
                <a:gridCol w="2551347"/>
              </a:tblGrid>
              <a:tr h="396240">
                <a:tc>
                  <a:txBody>
                    <a:bodyPr/>
                    <a:p>
                      <a:r>
                        <a:rPr lang="zh-CN" altLang="en-US" sz="1400" b="1">
                          <a:solidFill>
                            <a:schemeClr val="bg1"/>
                          </a:solidFill>
                          <a:latin typeface="微软雅黑" panose="020B0503020204020204" charset="-122"/>
                          <a:ea typeface="微软雅黑" panose="020B0503020204020204" charset="-122"/>
                        </a:rPr>
                        <a:t>细分方向</a:t>
                      </a:r>
                      <a:endParaRPr lang="zh-CN" altLang="en-US" sz="1400" b="1">
                        <a:solidFill>
                          <a:schemeClr val="bg1"/>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rgbClr val="39639D">
                        <a:lumMod val="75000"/>
                      </a:srgbClr>
                    </a:solidFill>
                  </a:tcPr>
                </a:tc>
                <a:tc>
                  <a:txBody>
                    <a:bodyPr/>
                    <a:p>
                      <a:r>
                        <a:rPr lang="zh-CN" altLang="en-US" sz="1400" b="1">
                          <a:solidFill>
                            <a:schemeClr val="bg1"/>
                          </a:solidFill>
                          <a:latin typeface="微软雅黑" panose="020B0503020204020204" charset="-122"/>
                          <a:ea typeface="微软雅黑" panose="020B0503020204020204" charset="-122"/>
                        </a:rPr>
                        <a:t>核心驱动力</a:t>
                      </a:r>
                      <a:endParaRPr lang="zh-CN" altLang="en-US" sz="1400" b="1">
                        <a:solidFill>
                          <a:schemeClr val="bg1"/>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rgbClr val="39639D">
                        <a:lumMod val="75000"/>
                      </a:srgbClr>
                    </a:solidFill>
                  </a:tcPr>
                </a:tc>
                <a:tc>
                  <a:txBody>
                    <a:bodyPr/>
                    <a:p>
                      <a:r>
                        <a:rPr lang="zh-CN" altLang="en-US" sz="1400" b="1">
                          <a:solidFill>
                            <a:schemeClr val="bg1"/>
                          </a:solidFill>
                          <a:latin typeface="微软雅黑" panose="020B0503020204020204" charset="-122"/>
                          <a:ea typeface="微软雅黑" panose="020B0503020204020204" charset="-122"/>
                        </a:rPr>
                        <a:t>国产化特征</a:t>
                      </a:r>
                      <a:endParaRPr lang="zh-CN" altLang="en-US" sz="1400" b="1">
                        <a:solidFill>
                          <a:schemeClr val="bg1"/>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rgbClr val="39639D">
                        <a:lumMod val="75000"/>
                      </a:srgbClr>
                    </a:solidFill>
                  </a:tcPr>
                </a:tc>
                <a:tc>
                  <a:txBody>
                    <a:bodyPr/>
                    <a:p>
                      <a:r>
                        <a:rPr lang="zh-CN" altLang="en-US" sz="1400" b="1">
                          <a:solidFill>
                            <a:schemeClr val="bg1"/>
                          </a:solidFill>
                          <a:latin typeface="微软雅黑" panose="020B0503020204020204" charset="-122"/>
                          <a:ea typeface="微软雅黑" panose="020B0503020204020204" charset="-122"/>
                        </a:rPr>
                        <a:t>场景需求</a:t>
                      </a:r>
                      <a:endParaRPr lang="zh-CN" altLang="en-US" sz="1400" b="1">
                        <a:solidFill>
                          <a:schemeClr val="bg1"/>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rgbClr val="39639D">
                        <a:lumMod val="75000"/>
                      </a:srgbClr>
                    </a:solidFill>
                  </a:tcPr>
                </a:tc>
                <a:tc>
                  <a:txBody>
                    <a:bodyPr/>
                    <a:p>
                      <a:r>
                        <a:rPr lang="zh-CN" altLang="en-US" sz="1400" b="1">
                          <a:solidFill>
                            <a:schemeClr val="bg1"/>
                          </a:solidFill>
                          <a:latin typeface="微软雅黑" panose="020B0503020204020204" charset="-122"/>
                          <a:ea typeface="微软雅黑" panose="020B0503020204020204" charset="-122"/>
                        </a:rPr>
                        <a:t>招商机会</a:t>
                      </a:r>
                      <a:endParaRPr lang="zh-CN" altLang="en-US" sz="1400" b="1">
                        <a:solidFill>
                          <a:schemeClr val="bg1"/>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rgbClr val="39639D">
                        <a:lumMod val="75000"/>
                      </a:srgbClr>
                    </a:solidFill>
                  </a:tcPr>
                </a:tc>
              </a:tr>
              <a:tr h="767715">
                <a:tc>
                  <a:txBody>
                    <a:bodyPr/>
                    <a:p>
                      <a:r>
                        <a:rPr lang="zh-CN" altLang="en-US" sz="1400" b="1">
                          <a:latin typeface="微软雅黑" panose="020B0503020204020204" charset="-122"/>
                          <a:ea typeface="微软雅黑" panose="020B0503020204020204" charset="-122"/>
                        </a:rPr>
                        <a:t>医学影像</a:t>
                      </a:r>
                      <a:endParaRPr lang="zh-CN" altLang="en-US" sz="1400" b="1">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solidFill>
                            <a:srgbClr val="0070C0"/>
                          </a:solidFill>
                          <a:latin typeface="微软雅黑" panose="020B0503020204020204" charset="-122"/>
                          <a:ea typeface="微软雅黑" panose="020B0503020204020204" charset="-122"/>
                          <a:cs typeface="微软雅黑" panose="020B0503020204020204" charset="-122"/>
                        </a:rPr>
                        <a:t>国产替代</a:t>
                      </a:r>
                      <a:r>
                        <a:rPr lang="en-US" altLang="zh-CN" sz="1400">
                          <a:solidFill>
                            <a:srgbClr val="0070C0"/>
                          </a:solidFill>
                          <a:latin typeface="微软雅黑" panose="020B0503020204020204" charset="-122"/>
                          <a:ea typeface="微软雅黑" panose="020B0503020204020204" charset="-122"/>
                          <a:cs typeface="微软雅黑" panose="020B0503020204020204" charset="-122"/>
                        </a:rPr>
                        <a:t>+AI</a:t>
                      </a:r>
                      <a:r>
                        <a:rPr lang="zh-CN" altLang="en-US" sz="1400">
                          <a:solidFill>
                            <a:srgbClr val="0070C0"/>
                          </a:solidFill>
                          <a:latin typeface="微软雅黑" panose="020B0503020204020204" charset="-122"/>
                          <a:ea typeface="微软雅黑" panose="020B0503020204020204" charset="-122"/>
                          <a:cs typeface="微软雅黑" panose="020B0503020204020204" charset="-122"/>
                        </a:rPr>
                        <a:t>升级</a:t>
                      </a:r>
                      <a:endParaRPr lang="zh-CN" altLang="en-US" sz="1400">
                        <a:solidFill>
                          <a:srgbClr val="0070C0"/>
                        </a:solidFill>
                        <a:latin typeface="微软雅黑" panose="020B0503020204020204" charset="-122"/>
                        <a:ea typeface="微软雅黑" panose="020B0503020204020204" charset="-122"/>
                        <a:cs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latin typeface="微软雅黑" panose="020B0503020204020204" charset="-122"/>
                          <a:ea typeface="微软雅黑" panose="020B0503020204020204" charset="-122"/>
                          <a:cs typeface="微软雅黑" panose="020B0503020204020204" charset="-122"/>
                        </a:rPr>
                        <a:t>高端</a:t>
                      </a:r>
                      <a:r>
                        <a:rPr lang="en-US" altLang="zh-CN" sz="1400">
                          <a:latin typeface="微软雅黑" panose="020B0503020204020204" charset="-122"/>
                          <a:ea typeface="微软雅黑" panose="020B0503020204020204" charset="-122"/>
                          <a:cs typeface="微软雅黑" panose="020B0503020204020204" charset="-122"/>
                        </a:rPr>
                        <a:t>CT</a:t>
                      </a:r>
                      <a:r>
                        <a:rPr lang="zh-CN" altLang="en-US" sz="1400">
                          <a:latin typeface="微软雅黑" panose="020B0503020204020204" charset="-122"/>
                          <a:ea typeface="微软雅黑" panose="020B0503020204020204" charset="-122"/>
                          <a:cs typeface="微软雅黑" panose="020B0503020204020204" charset="-122"/>
                        </a:rPr>
                        <a:t>、</a:t>
                      </a:r>
                      <a:r>
                        <a:rPr lang="en-US" altLang="zh-CN" sz="1400">
                          <a:latin typeface="微软雅黑" panose="020B0503020204020204" charset="-122"/>
                          <a:ea typeface="微软雅黑" panose="020B0503020204020204" charset="-122"/>
                          <a:cs typeface="微软雅黑" panose="020B0503020204020204" charset="-122"/>
                        </a:rPr>
                        <a:t>MRI</a:t>
                      </a:r>
                      <a:r>
                        <a:rPr lang="zh-CN" altLang="en-US" sz="1400">
                          <a:latin typeface="微软雅黑" panose="020B0503020204020204" charset="-122"/>
                          <a:ea typeface="微软雅黑" panose="020B0503020204020204" charset="-122"/>
                          <a:cs typeface="微软雅黑" panose="020B0503020204020204" charset="-122"/>
                        </a:rPr>
                        <a:t>国产份额持续提升</a:t>
                      </a:r>
                      <a:endParaRPr lang="zh-CN" altLang="en-US" sz="1400">
                        <a:latin typeface="微软雅黑" panose="020B0503020204020204" charset="-122"/>
                        <a:ea typeface="微软雅黑" panose="020B0503020204020204" charset="-122"/>
                        <a:cs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latin typeface="微软雅黑" panose="020B0503020204020204" charset="-122"/>
                          <a:ea typeface="微软雅黑" panose="020B0503020204020204" charset="-122"/>
                        </a:rPr>
                        <a:t>三甲医院、区域医学中心</a:t>
                      </a:r>
                      <a:endParaRPr lang="zh-CN" altLang="en-US" sz="14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solidFill>
                            <a:srgbClr val="216BFF"/>
                          </a:solidFill>
                          <a:latin typeface="微软雅黑" panose="020B0503020204020204" charset="-122"/>
                          <a:ea typeface="微软雅黑" panose="020B0503020204020204" charset="-122"/>
                          <a:cs typeface="微软雅黑" panose="020B0503020204020204" charset="-122"/>
                        </a:rPr>
                        <a:t>高端影像设备、</a:t>
                      </a:r>
                      <a:r>
                        <a:rPr lang="en-US" altLang="zh-CN" sz="1400">
                          <a:solidFill>
                            <a:srgbClr val="216BFF"/>
                          </a:solidFill>
                          <a:latin typeface="微软雅黑" panose="020B0503020204020204" charset="-122"/>
                          <a:ea typeface="微软雅黑" panose="020B0503020204020204" charset="-122"/>
                          <a:cs typeface="微软雅黑" panose="020B0503020204020204" charset="-122"/>
                        </a:rPr>
                        <a:t>AI</a:t>
                      </a:r>
                      <a:r>
                        <a:rPr lang="zh-CN" altLang="en-US" sz="1400">
                          <a:solidFill>
                            <a:srgbClr val="216BFF"/>
                          </a:solidFill>
                          <a:latin typeface="微软雅黑" panose="020B0503020204020204" charset="-122"/>
                          <a:ea typeface="微软雅黑" panose="020B0503020204020204" charset="-122"/>
                          <a:cs typeface="微软雅黑" panose="020B0503020204020204" charset="-122"/>
                        </a:rPr>
                        <a:t>辅助诊断</a:t>
                      </a:r>
                      <a:endParaRPr lang="zh-CN" altLang="en-US" sz="1400">
                        <a:solidFill>
                          <a:srgbClr val="216BFF"/>
                        </a:solidFill>
                        <a:latin typeface="微软雅黑" panose="020B0503020204020204" charset="-122"/>
                        <a:ea typeface="微软雅黑" panose="020B0503020204020204" charset="-122"/>
                        <a:cs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r>
              <a:tr h="766445">
                <a:tc>
                  <a:txBody>
                    <a:bodyPr/>
                    <a:p>
                      <a:r>
                        <a:rPr lang="en-US" altLang="zh-CN" sz="1400" b="1">
                          <a:latin typeface="微软雅黑" panose="020B0503020204020204" charset="-122"/>
                          <a:ea typeface="微软雅黑" panose="020B0503020204020204" charset="-122"/>
                        </a:rPr>
                        <a:t>IVD</a:t>
                      </a:r>
                      <a:endParaRPr lang="en-US" altLang="zh-CN" sz="1400" b="1">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solidFill>
                            <a:srgbClr val="0070C0"/>
                          </a:solidFill>
                          <a:latin typeface="微软雅黑" panose="020B0503020204020204" charset="-122"/>
                          <a:ea typeface="微软雅黑" panose="020B0503020204020204" charset="-122"/>
                          <a:cs typeface="微软雅黑" panose="020B0503020204020204" charset="-122"/>
                        </a:rPr>
                        <a:t>基层扩容</a:t>
                      </a:r>
                      <a:r>
                        <a:rPr lang="en-US" altLang="zh-CN" sz="1400">
                          <a:solidFill>
                            <a:srgbClr val="0070C0"/>
                          </a:solidFill>
                          <a:latin typeface="微软雅黑" panose="020B0503020204020204" charset="-122"/>
                          <a:ea typeface="微软雅黑" panose="020B0503020204020204" charset="-122"/>
                          <a:cs typeface="微软雅黑" panose="020B0503020204020204" charset="-122"/>
                        </a:rPr>
                        <a:t>+</a:t>
                      </a:r>
                      <a:r>
                        <a:rPr lang="zh-CN" altLang="en-US" sz="1400">
                          <a:solidFill>
                            <a:srgbClr val="0070C0"/>
                          </a:solidFill>
                          <a:latin typeface="微软雅黑" panose="020B0503020204020204" charset="-122"/>
                          <a:ea typeface="微软雅黑" panose="020B0503020204020204" charset="-122"/>
                          <a:cs typeface="微软雅黑" panose="020B0503020204020204" charset="-122"/>
                        </a:rPr>
                        <a:t>精准医疗</a:t>
                      </a:r>
                      <a:endParaRPr lang="zh-CN" altLang="en-US" sz="1400">
                        <a:solidFill>
                          <a:srgbClr val="0070C0"/>
                        </a:solidFill>
                        <a:latin typeface="微软雅黑" panose="020B0503020204020204" charset="-122"/>
                        <a:ea typeface="微软雅黑" panose="020B0503020204020204" charset="-122"/>
                        <a:cs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latin typeface="微软雅黑" panose="020B0503020204020204" charset="-122"/>
                          <a:ea typeface="微软雅黑" panose="020B0503020204020204" charset="-122"/>
                          <a:cs typeface="微软雅黑" panose="020B0503020204020204" charset="-122"/>
                        </a:rPr>
                        <a:t>分子诊断和</a:t>
                      </a:r>
                      <a:r>
                        <a:rPr lang="en-US" altLang="zh-CN" sz="1400">
                          <a:latin typeface="微软雅黑" panose="020B0503020204020204" charset="-122"/>
                          <a:ea typeface="微软雅黑" panose="020B0503020204020204" charset="-122"/>
                          <a:cs typeface="微软雅黑" panose="020B0503020204020204" charset="-122"/>
                        </a:rPr>
                        <a:t>POCT</a:t>
                      </a:r>
                      <a:r>
                        <a:rPr lang="zh-CN" altLang="en-US" sz="1400">
                          <a:latin typeface="微软雅黑" panose="020B0503020204020204" charset="-122"/>
                          <a:ea typeface="微软雅黑" panose="020B0503020204020204" charset="-122"/>
                          <a:cs typeface="微软雅黑" panose="020B0503020204020204" charset="-122"/>
                        </a:rPr>
                        <a:t>国产替代加快</a:t>
                      </a:r>
                      <a:endParaRPr lang="zh-CN" altLang="en-US" sz="1400">
                        <a:latin typeface="微软雅黑" panose="020B0503020204020204" charset="-122"/>
                        <a:ea typeface="微软雅黑" panose="020B0503020204020204" charset="-122"/>
                        <a:cs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latin typeface="微软雅黑" panose="020B0503020204020204" charset="-122"/>
                          <a:ea typeface="微软雅黑" panose="020B0503020204020204" charset="-122"/>
                        </a:rPr>
                        <a:t>基层医疗、体检中心、精准医疗</a:t>
                      </a:r>
                      <a:endParaRPr lang="zh-CN" altLang="en-US" sz="14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solidFill>
                            <a:srgbClr val="216BFF"/>
                          </a:solidFill>
                          <a:latin typeface="微软雅黑" panose="020B0503020204020204" charset="-122"/>
                          <a:ea typeface="微软雅黑" panose="020B0503020204020204" charset="-122"/>
                          <a:cs typeface="微软雅黑" panose="020B0503020204020204" charset="-122"/>
                        </a:rPr>
                        <a:t>分子诊断、</a:t>
                      </a:r>
                      <a:r>
                        <a:rPr lang="en-US" altLang="zh-CN" sz="1400">
                          <a:solidFill>
                            <a:srgbClr val="216BFF"/>
                          </a:solidFill>
                          <a:latin typeface="微软雅黑" panose="020B0503020204020204" charset="-122"/>
                          <a:ea typeface="微软雅黑" panose="020B0503020204020204" charset="-122"/>
                          <a:cs typeface="微软雅黑" panose="020B0503020204020204" charset="-122"/>
                        </a:rPr>
                        <a:t>POCT</a:t>
                      </a:r>
                      <a:r>
                        <a:rPr lang="zh-CN" altLang="en-US" sz="1400">
                          <a:solidFill>
                            <a:srgbClr val="216BFF"/>
                          </a:solidFill>
                          <a:latin typeface="微软雅黑" panose="020B0503020204020204" charset="-122"/>
                          <a:ea typeface="微软雅黑" panose="020B0503020204020204" charset="-122"/>
                          <a:cs typeface="微软雅黑" panose="020B0503020204020204" charset="-122"/>
                        </a:rPr>
                        <a:t>平台</a:t>
                      </a:r>
                      <a:endParaRPr lang="zh-CN" altLang="en-US" sz="1400">
                        <a:solidFill>
                          <a:srgbClr val="216BFF"/>
                        </a:solidFill>
                        <a:latin typeface="微软雅黑" panose="020B0503020204020204" charset="-122"/>
                        <a:ea typeface="微软雅黑" panose="020B0503020204020204" charset="-122"/>
                        <a:cs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r>
              <a:tr h="767080">
                <a:tc>
                  <a:txBody>
                    <a:bodyPr/>
                    <a:p>
                      <a:r>
                        <a:rPr lang="zh-CN" altLang="en-US" sz="1400" b="1">
                          <a:latin typeface="微软雅黑" panose="020B0503020204020204" charset="-122"/>
                          <a:ea typeface="微软雅黑" panose="020B0503020204020204" charset="-122"/>
                        </a:rPr>
                        <a:t>手术机器人</a:t>
                      </a:r>
                      <a:endParaRPr lang="zh-CN" altLang="en-US" sz="1400" b="1">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solidFill>
                            <a:srgbClr val="0070C0"/>
                          </a:solidFill>
                          <a:latin typeface="微软雅黑" panose="020B0503020204020204" charset="-122"/>
                          <a:ea typeface="微软雅黑" panose="020B0503020204020204" charset="-122"/>
                        </a:rPr>
                        <a:t>高端装备突破</a:t>
                      </a:r>
                      <a:endParaRPr lang="zh-CN" altLang="en-US" sz="1400">
                        <a:solidFill>
                          <a:srgbClr val="0070C0"/>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latin typeface="微软雅黑" panose="020B0503020204020204" charset="-122"/>
                          <a:ea typeface="微软雅黑" panose="020B0503020204020204" charset="-122"/>
                        </a:rPr>
                        <a:t>国产腔镜和骨科机器人进入商业化阶段</a:t>
                      </a:r>
                      <a:endParaRPr lang="zh-CN" altLang="en-US" sz="14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latin typeface="微软雅黑" panose="020B0503020204020204" charset="-122"/>
                          <a:ea typeface="微软雅黑" panose="020B0503020204020204" charset="-122"/>
                        </a:rPr>
                        <a:t>三甲医院、专科医院</a:t>
                      </a:r>
                      <a:endParaRPr lang="zh-CN" altLang="en-US" sz="14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solidFill>
                            <a:srgbClr val="216BFF"/>
                          </a:solidFill>
                          <a:latin typeface="微软雅黑" panose="020B0503020204020204" charset="-122"/>
                          <a:ea typeface="微软雅黑" panose="020B0503020204020204" charset="-122"/>
                        </a:rPr>
                        <a:t>手术机器人、核心零部件</a:t>
                      </a:r>
                      <a:endParaRPr lang="zh-CN" altLang="en-US" sz="1400">
                        <a:solidFill>
                          <a:srgbClr val="216BFF"/>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r>
              <a:tr h="767080">
                <a:tc>
                  <a:txBody>
                    <a:bodyPr/>
                    <a:p>
                      <a:r>
                        <a:rPr lang="zh-CN" altLang="en-US" sz="1400" b="1">
                          <a:latin typeface="微软雅黑" panose="020B0503020204020204" charset="-122"/>
                          <a:ea typeface="微软雅黑" panose="020B0503020204020204" charset="-122"/>
                        </a:rPr>
                        <a:t>智能监护</a:t>
                      </a:r>
                      <a:endParaRPr lang="zh-CN" altLang="en-US" sz="1400" b="1">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solidFill>
                            <a:srgbClr val="0070C0"/>
                          </a:solidFill>
                          <a:latin typeface="微软雅黑" panose="020B0503020204020204" charset="-122"/>
                          <a:ea typeface="微软雅黑" panose="020B0503020204020204" charset="-122"/>
                        </a:rPr>
                        <a:t>院内外一体化</a:t>
                      </a:r>
                      <a:endParaRPr lang="zh-CN" altLang="en-US" sz="1400">
                        <a:solidFill>
                          <a:srgbClr val="0070C0"/>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latin typeface="微软雅黑" panose="020B0503020204020204" charset="-122"/>
                          <a:ea typeface="微软雅黑" panose="020B0503020204020204" charset="-122"/>
                        </a:rPr>
                        <a:t>国产监护设备竞争力持续增强</a:t>
                      </a:r>
                      <a:endParaRPr lang="zh-CN" altLang="en-US" sz="14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en-US" altLang="zh-CN" sz="1400">
                          <a:latin typeface="微软雅黑" panose="020B0503020204020204" charset="-122"/>
                          <a:ea typeface="微软雅黑" panose="020B0503020204020204" charset="-122"/>
                          <a:cs typeface="微软雅黑" panose="020B0503020204020204" charset="-122"/>
                        </a:rPr>
                        <a:t>ICU</a:t>
                      </a:r>
                      <a:r>
                        <a:rPr lang="zh-CN" altLang="en-US" sz="1400">
                          <a:latin typeface="微软雅黑" panose="020B0503020204020204" charset="-122"/>
                          <a:ea typeface="微软雅黑" panose="020B0503020204020204" charset="-122"/>
                          <a:cs typeface="微软雅黑" panose="020B0503020204020204" charset="-122"/>
                        </a:rPr>
                        <a:t>、居家医疗、远程医疗</a:t>
                      </a:r>
                      <a:endParaRPr lang="zh-CN" altLang="en-US" sz="1400">
                        <a:latin typeface="微软雅黑" panose="020B0503020204020204" charset="-122"/>
                        <a:ea typeface="微软雅黑" panose="020B0503020204020204" charset="-122"/>
                        <a:cs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solidFill>
                            <a:srgbClr val="216BFF"/>
                          </a:solidFill>
                          <a:latin typeface="微软雅黑" panose="020B0503020204020204" charset="-122"/>
                          <a:ea typeface="微软雅黑" panose="020B0503020204020204" charset="-122"/>
                        </a:rPr>
                        <a:t>智慧医疗、健康管理设备</a:t>
                      </a:r>
                      <a:endParaRPr lang="zh-CN" altLang="en-US" sz="1400">
                        <a:solidFill>
                          <a:srgbClr val="216BFF"/>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r>
              <a:tr h="766445">
                <a:tc>
                  <a:txBody>
                    <a:bodyPr/>
                    <a:p>
                      <a:r>
                        <a:rPr lang="zh-CN" altLang="en-US" sz="1400" b="1">
                          <a:latin typeface="微软雅黑" panose="020B0503020204020204" charset="-122"/>
                          <a:ea typeface="微软雅黑" panose="020B0503020204020204" charset="-122"/>
                        </a:rPr>
                        <a:t>高值耗材</a:t>
                      </a:r>
                      <a:endParaRPr lang="zh-CN" altLang="en-US" sz="1400" b="1">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solidFill>
                            <a:srgbClr val="0070C0"/>
                          </a:solidFill>
                          <a:latin typeface="微软雅黑" panose="020B0503020204020204" charset="-122"/>
                          <a:ea typeface="微软雅黑" panose="020B0503020204020204" charset="-122"/>
                        </a:rPr>
                        <a:t>集采重塑格局</a:t>
                      </a:r>
                      <a:endParaRPr lang="zh-CN" altLang="en-US" sz="1400">
                        <a:solidFill>
                          <a:srgbClr val="0070C0"/>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latin typeface="微软雅黑" panose="020B0503020204020204" charset="-122"/>
                          <a:ea typeface="微软雅黑" panose="020B0503020204020204" charset="-122"/>
                        </a:rPr>
                        <a:t>国产品牌市场份额持续提升</a:t>
                      </a:r>
                      <a:endParaRPr lang="zh-CN" altLang="en-US" sz="14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latin typeface="微软雅黑" panose="020B0503020204020204" charset="-122"/>
                          <a:ea typeface="微软雅黑" panose="020B0503020204020204" charset="-122"/>
                        </a:rPr>
                        <a:t>心血管、骨科、神经介入</a:t>
                      </a:r>
                      <a:endParaRPr lang="zh-CN" altLang="en-US" sz="14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400">
                          <a:solidFill>
                            <a:srgbClr val="216BFF"/>
                          </a:solidFill>
                          <a:latin typeface="微软雅黑" panose="020B0503020204020204" charset="-122"/>
                          <a:ea typeface="微软雅黑" panose="020B0503020204020204" charset="-122"/>
                        </a:rPr>
                        <a:t>介入器械、专科耗材</a:t>
                      </a:r>
                      <a:endParaRPr lang="zh-CN" altLang="en-US" sz="1400">
                        <a:solidFill>
                          <a:srgbClr val="216BFF"/>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r>
            </a:tbl>
          </a:graphicData>
        </a:graphic>
      </p:graphicFrame>
      <p:sp>
        <p:nvSpPr>
          <p:cNvPr id="10" name="圆角矩形 9"/>
          <p:cNvSpPr/>
          <p:nvPr/>
        </p:nvSpPr>
        <p:spPr>
          <a:xfrm>
            <a:off x="1163507" y="6017304"/>
            <a:ext cx="252000" cy="252000"/>
          </a:xfrm>
          <a:prstGeom prst="roundRect">
            <a:avLst/>
          </a:prstGeom>
          <a:gradFill>
            <a:gsLst>
              <a:gs pos="0">
                <a:srgbClr val="1A72A5"/>
              </a:gs>
              <a:gs pos="42000">
                <a:srgbClr val="1E8FC0">
                  <a:alpha val="90000"/>
                </a:srgbClr>
              </a:gs>
              <a:gs pos="21000">
                <a:srgbClr val="22ACDA">
                  <a:alpha val="70000"/>
                </a:srgbClr>
              </a:gs>
              <a:gs pos="66000">
                <a:srgbClr val="1A72A5">
                  <a:alpha val="95000"/>
                </a:srgbClr>
              </a:gs>
              <a:gs pos="100000">
                <a:srgbClr val="125C99"/>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p>
        </p:txBody>
      </p:sp>
      <p:sp>
        <p:nvSpPr>
          <p:cNvPr id="6" name="文本框 5"/>
          <p:cNvSpPr txBox="1"/>
          <p:nvPr/>
        </p:nvSpPr>
        <p:spPr>
          <a:xfrm>
            <a:off x="1451610" y="5880735"/>
            <a:ext cx="10005695" cy="875665"/>
          </a:xfrm>
          <a:prstGeom prst="rect">
            <a:avLst/>
          </a:prstGeom>
          <a:noFill/>
        </p:spPr>
        <p:txBody>
          <a:bodyPr wrap="square" rtlCol="0">
            <a:spAutoFit/>
          </a:bodyPr>
          <a:p>
            <a:r>
              <a:rPr lang="zh-CN" altLang="en-US" sz="1700">
                <a:latin typeface="微软雅黑" panose="020B0503020204020204" charset="-122"/>
                <a:ea typeface="微软雅黑" panose="020B0503020204020204" charset="-122"/>
                <a:cs typeface="微软雅黑" panose="020B0503020204020204" charset="-122"/>
              </a:rPr>
              <a:t>医疗器械细分赛道呈现</a:t>
            </a:r>
            <a:r>
              <a:rPr lang="zh-CN" altLang="en-US" sz="1700" b="1">
                <a:solidFill>
                  <a:srgbClr val="0070C0"/>
                </a:solidFill>
                <a:latin typeface="微软雅黑" panose="020B0503020204020204" charset="-122"/>
                <a:ea typeface="微软雅黑" panose="020B0503020204020204" charset="-122"/>
                <a:cs typeface="微软雅黑" panose="020B0503020204020204" charset="-122"/>
              </a:rPr>
              <a:t>“高端化、智能化、国产化”</a:t>
            </a:r>
            <a:r>
              <a:rPr lang="zh-CN" altLang="en-US" sz="1700">
                <a:latin typeface="微软雅黑" panose="020B0503020204020204" charset="-122"/>
                <a:ea typeface="微软雅黑" panose="020B0503020204020204" charset="-122"/>
                <a:cs typeface="微软雅黑" panose="020B0503020204020204" charset="-122"/>
              </a:rPr>
              <a:t>发展趋势，其中</a:t>
            </a:r>
            <a:r>
              <a:rPr lang="zh-CN" altLang="en-US" sz="1700" b="1">
                <a:latin typeface="微软雅黑" panose="020B0503020204020204" charset="-122"/>
                <a:ea typeface="微软雅黑" panose="020B0503020204020204" charset="-122"/>
                <a:cs typeface="微软雅黑" panose="020B0503020204020204" charset="-122"/>
              </a:rPr>
              <a:t>医学影像、IVD和手术机器人</a:t>
            </a:r>
            <a:r>
              <a:rPr lang="zh-CN" altLang="en-US" sz="1700">
                <a:solidFill>
                  <a:srgbClr val="FF3300"/>
                </a:solidFill>
                <a:latin typeface="微软雅黑" panose="020B0503020204020204" charset="-122"/>
                <a:ea typeface="微软雅黑" panose="020B0503020204020204" charset="-122"/>
                <a:cs typeface="微软雅黑" panose="020B0503020204020204" charset="-122"/>
              </a:rPr>
              <a:t>技术壁垒较高</a:t>
            </a:r>
            <a:r>
              <a:rPr lang="zh-CN" altLang="en-US" sz="1700">
                <a:latin typeface="微软雅黑" panose="020B0503020204020204" charset="-122"/>
                <a:ea typeface="微软雅黑" panose="020B0503020204020204" charset="-122"/>
                <a:cs typeface="微软雅黑" panose="020B0503020204020204" charset="-122"/>
              </a:rPr>
              <a:t>，</a:t>
            </a:r>
            <a:r>
              <a:rPr lang="zh-CN" altLang="en-US" sz="1700" b="1">
                <a:latin typeface="微软雅黑" panose="020B0503020204020204" charset="-122"/>
                <a:ea typeface="微软雅黑" panose="020B0503020204020204" charset="-122"/>
                <a:cs typeface="微软雅黑" panose="020B0503020204020204" charset="-122"/>
              </a:rPr>
              <a:t>智能监护和高值耗材场景需求丰富</a:t>
            </a:r>
            <a:r>
              <a:rPr lang="zh-CN" altLang="en-US" sz="1700">
                <a:latin typeface="微软雅黑" panose="020B0503020204020204" charset="-122"/>
                <a:ea typeface="微软雅黑" panose="020B0503020204020204" charset="-122"/>
                <a:cs typeface="微软雅黑" panose="020B0503020204020204" charset="-122"/>
              </a:rPr>
              <a:t>，是生命健康产业中最具区域承接能力和招商导入价值的核心方向。</a:t>
            </a:r>
            <a:endParaRPr lang="zh-CN" altLang="en-US" sz="1700">
              <a:latin typeface="微软雅黑" panose="020B0503020204020204" charset="-122"/>
              <a:ea typeface="微软雅黑" panose="020B0503020204020204" charset="-122"/>
              <a:cs typeface="微软雅黑" panose="020B0503020204020204" charset="-122"/>
            </a:endParaRPr>
          </a:p>
        </p:txBody>
      </p:sp>
      <p:grpSp>
        <p:nvGrpSpPr>
          <p:cNvPr id="50" name="组合 49"/>
          <p:cNvGrpSpPr/>
          <p:nvPr/>
        </p:nvGrpSpPr>
        <p:grpSpPr>
          <a:xfrm>
            <a:off x="8975725" y="274955"/>
            <a:ext cx="2840990" cy="366395"/>
            <a:chOff x="11064" y="247"/>
            <a:chExt cx="7750" cy="814"/>
          </a:xfrm>
        </p:grpSpPr>
        <p:grpSp>
          <p:nvGrpSpPr>
            <p:cNvPr id="30" name="组合 10"/>
            <p:cNvGrpSpPr/>
            <p:nvPr/>
          </p:nvGrpSpPr>
          <p:grpSpPr>
            <a:xfrm>
              <a:off x="12344" y="247"/>
              <a:ext cx="6376" cy="656"/>
              <a:chOff x="6697011" y="412203"/>
              <a:chExt cx="3672216" cy="415778"/>
            </a:xfrm>
          </p:grpSpPr>
          <p:pic>
            <p:nvPicPr>
              <p:cNvPr id="34" name="Picture 3" descr="F:\中关村信息谷\信息谷资料\信息谷VI\logo-png.png"/>
              <p:cNvPicPr>
                <a:picLocks noChangeAspect="1" noChangeArrowheads="1"/>
              </p:cNvPicPr>
              <p:nvPr/>
            </p:nvPicPr>
            <p:blipFill>
              <a:blip r:embed="rId5" cstate="print"/>
              <a:srcRect/>
              <a:stretch>
                <a:fillRect/>
              </a:stretch>
            </p:blipFill>
            <p:spPr bwMode="auto">
              <a:xfrm>
                <a:off x="8713227" y="467941"/>
                <a:ext cx="1656000" cy="311029"/>
              </a:xfrm>
              <a:prstGeom prst="rect">
                <a:avLst/>
              </a:prstGeom>
              <a:noFill/>
            </p:spPr>
          </p:pic>
          <p:pic>
            <p:nvPicPr>
              <p:cNvPr id="35" name="Picture 3" descr="F:\中关村信息谷\信息谷资料\信息谷VI\PPT\LOGO02.png"/>
              <p:cNvPicPr>
                <a:picLocks noChangeAspect="1" noChangeArrowheads="1"/>
              </p:cNvPicPr>
              <p:nvPr/>
            </p:nvPicPr>
            <p:blipFill>
              <a:blip r:embed="rId6"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7" cstate="print"/>
            <a:srcRect/>
            <a:stretch>
              <a:fillRect/>
            </a:stretch>
          </p:blipFill>
          <p:spPr bwMode="auto">
            <a:xfrm flipV="1">
              <a:off x="11064" y="941"/>
              <a:ext cx="7751" cy="120"/>
            </a:xfrm>
            <a:prstGeom prst="rect">
              <a:avLst/>
            </a:prstGeom>
            <a:noFill/>
          </p:spPr>
        </p:pic>
      </p:grpSp>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Shape 25"/>
          <p:cNvSpPr/>
          <p:nvPr/>
        </p:nvSpPr>
        <p:spPr>
          <a:xfrm>
            <a:off x="359410" y="2967355"/>
            <a:ext cx="2665095" cy="718185"/>
          </a:xfrm>
          <a:prstGeom prst="roundRect">
            <a:avLst>
              <a:gd name="adj" fmla="val 10000"/>
            </a:avLst>
          </a:prstGeom>
          <a:solidFill>
            <a:srgbClr val="EFF6FF"/>
          </a:solidFill>
          <a:ln w="12700">
            <a:solidFill>
              <a:srgbClr val="BFDBFE"/>
            </a:solidFill>
            <a:prstDash val="solid"/>
          </a:ln>
        </p:spPr>
      </p:sp>
      <p:sp>
        <p:nvSpPr>
          <p:cNvPr id="101" name="Shape 25"/>
          <p:cNvSpPr/>
          <p:nvPr/>
        </p:nvSpPr>
        <p:spPr>
          <a:xfrm>
            <a:off x="3386455" y="2972435"/>
            <a:ext cx="2665095" cy="718185"/>
          </a:xfrm>
          <a:prstGeom prst="roundRect">
            <a:avLst>
              <a:gd name="adj" fmla="val 10000"/>
            </a:avLst>
          </a:prstGeom>
          <a:solidFill>
            <a:srgbClr val="EFF6FF"/>
          </a:solidFill>
          <a:ln w="12700">
            <a:solidFill>
              <a:srgbClr val="BFDBFE"/>
            </a:solidFill>
            <a:prstDash val="solid"/>
          </a:ln>
        </p:spPr>
      </p:sp>
      <p:cxnSp>
        <p:nvCxnSpPr>
          <p:cNvPr id="3" name="椭圆 8"/>
          <p:cNvCxnSpPr/>
          <p:nvPr/>
        </p:nvCxnSpPr>
        <p:spPr>
          <a:xfrm>
            <a:off x="101600" y="2886729"/>
            <a:ext cx="12192000" cy="0"/>
          </a:xfrm>
          <a:prstGeom prst="line">
            <a:avLst/>
          </a:prstGeom>
          <a:noFill/>
          <a:ln w="57150" cap="flat" cmpd="sng" algn="ctr">
            <a:solidFill>
              <a:sysClr val="window" lastClr="FFFFFF">
                <a:lumMod val="95000"/>
              </a:sysClr>
            </a:solidFill>
            <a:prstDash val="solid"/>
            <a:miter lim="800000"/>
          </a:ln>
          <a:effectLst/>
        </p:spPr>
      </p:cxnSp>
      <p:sp>
        <p:nvSpPr>
          <p:cNvPr id="4" name="椭圆 1"/>
          <p:cNvSpPr/>
          <p:nvPr/>
        </p:nvSpPr>
        <p:spPr>
          <a:xfrm>
            <a:off x="1586611" y="2699571"/>
            <a:ext cx="272716" cy="27271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5" name="椭圆 9"/>
          <p:cNvSpPr/>
          <p:nvPr/>
        </p:nvSpPr>
        <p:spPr>
          <a:xfrm>
            <a:off x="4544016" y="2706890"/>
            <a:ext cx="272716" cy="272716"/>
          </a:xfrm>
          <a:prstGeom prst="ellipse">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6" name="椭圆 10"/>
          <p:cNvSpPr/>
          <p:nvPr/>
        </p:nvSpPr>
        <p:spPr>
          <a:xfrm>
            <a:off x="7476021" y="2698936"/>
            <a:ext cx="272716" cy="27271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8" name="椭圆 11"/>
          <p:cNvSpPr/>
          <p:nvPr/>
        </p:nvSpPr>
        <p:spPr>
          <a:xfrm>
            <a:off x="10357226" y="2706890"/>
            <a:ext cx="272716" cy="272716"/>
          </a:xfrm>
          <a:prstGeom prst="ellipse">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9" name="椭圆 6"/>
          <p:cNvSpPr/>
          <p:nvPr/>
        </p:nvSpPr>
        <p:spPr>
          <a:xfrm>
            <a:off x="1148135" y="1239333"/>
            <a:ext cx="1074738" cy="1074738"/>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10" name="椭圆 5"/>
          <p:cNvSpPr/>
          <p:nvPr/>
        </p:nvSpPr>
        <p:spPr>
          <a:xfrm>
            <a:off x="4173855" y="1239520"/>
            <a:ext cx="1075055" cy="1075055"/>
          </a:xfrm>
          <a:prstGeom prst="ellipse">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11" name="椭圆 4"/>
          <p:cNvSpPr/>
          <p:nvPr/>
        </p:nvSpPr>
        <p:spPr>
          <a:xfrm>
            <a:off x="7075010" y="1238698"/>
            <a:ext cx="1074738" cy="1074738"/>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12" name="椭圆 3"/>
          <p:cNvSpPr/>
          <p:nvPr/>
        </p:nvSpPr>
        <p:spPr>
          <a:xfrm>
            <a:off x="9956215" y="1239333"/>
            <a:ext cx="1074738" cy="1074738"/>
          </a:xfrm>
          <a:prstGeom prst="ellipse">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grpSp>
        <p:nvGrpSpPr>
          <p:cNvPr id="16" name="组合 15"/>
          <p:cNvGrpSpPr/>
          <p:nvPr/>
        </p:nvGrpSpPr>
        <p:grpSpPr>
          <a:xfrm rot="0">
            <a:off x="4544060" y="1579245"/>
            <a:ext cx="317500" cy="409575"/>
            <a:chOff x="7850188" y="11258551"/>
            <a:chExt cx="317500" cy="409575"/>
          </a:xfrm>
        </p:grpSpPr>
        <p:sp>
          <p:nvSpPr>
            <p:cNvPr id="17" name="任意多边形: 形状 232"/>
            <p:cNvSpPr>
              <a:spLocks noChangeShapeType="1"/>
            </p:cNvSpPr>
            <p:nvPr/>
          </p:nvSpPr>
          <p:spPr bwMode="auto">
            <a:xfrm>
              <a:off x="7915275" y="11480801"/>
              <a:ext cx="149225"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 name="任意多边形: 形状 233"/>
            <p:cNvSpPr>
              <a:spLocks noChangeShapeType="1"/>
            </p:cNvSpPr>
            <p:nvPr/>
          </p:nvSpPr>
          <p:spPr bwMode="auto">
            <a:xfrm>
              <a:off x="7915275" y="11534776"/>
              <a:ext cx="149225"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 name="任意多边形: 形状 234"/>
            <p:cNvSpPr>
              <a:spLocks noChangeShapeType="1"/>
            </p:cNvSpPr>
            <p:nvPr/>
          </p:nvSpPr>
          <p:spPr bwMode="auto">
            <a:xfrm>
              <a:off x="7915275" y="11590339"/>
              <a:ext cx="149225"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 name="任意多边形: 形状 235"/>
            <p:cNvSpPr/>
            <p:nvPr/>
          </p:nvSpPr>
          <p:spPr bwMode="auto">
            <a:xfrm>
              <a:off x="7850188" y="11296651"/>
              <a:ext cx="277813" cy="371475"/>
            </a:xfrm>
            <a:custGeom>
              <a:avLst/>
              <a:gdLst>
                <a:gd name="T0" fmla="*/ 157 w 173"/>
                <a:gd name="T1" fmla="*/ 0 h 231"/>
                <a:gd name="T2" fmla="*/ 45 w 173"/>
                <a:gd name="T3" fmla="*/ 0 h 231"/>
                <a:gd name="T4" fmla="*/ 0 w 173"/>
                <a:gd name="T5" fmla="*/ 38 h 231"/>
                <a:gd name="T6" fmla="*/ 0 w 173"/>
                <a:gd name="T7" fmla="*/ 215 h 231"/>
                <a:gd name="T8" fmla="*/ 16 w 173"/>
                <a:gd name="T9" fmla="*/ 231 h 231"/>
                <a:gd name="T10" fmla="*/ 157 w 173"/>
                <a:gd name="T11" fmla="*/ 231 h 231"/>
                <a:gd name="T12" fmla="*/ 173 w 173"/>
                <a:gd name="T13" fmla="*/ 215 h 231"/>
                <a:gd name="T14" fmla="*/ 173 w 173"/>
                <a:gd name="T15" fmla="*/ 16 h 231"/>
                <a:gd name="T16" fmla="*/ 157 w 173"/>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 h="231">
                  <a:moveTo>
                    <a:pt x="157" y="0"/>
                  </a:moveTo>
                  <a:cubicBezTo>
                    <a:pt x="45" y="0"/>
                    <a:pt x="45" y="0"/>
                    <a:pt x="45" y="0"/>
                  </a:cubicBezTo>
                  <a:cubicBezTo>
                    <a:pt x="0" y="38"/>
                    <a:pt x="0" y="38"/>
                    <a:pt x="0" y="38"/>
                  </a:cubicBezTo>
                  <a:cubicBezTo>
                    <a:pt x="0" y="215"/>
                    <a:pt x="0" y="215"/>
                    <a:pt x="0" y="215"/>
                  </a:cubicBezTo>
                  <a:cubicBezTo>
                    <a:pt x="0" y="224"/>
                    <a:pt x="7" y="231"/>
                    <a:pt x="16" y="231"/>
                  </a:cubicBezTo>
                  <a:cubicBezTo>
                    <a:pt x="157" y="231"/>
                    <a:pt x="157" y="231"/>
                    <a:pt x="157" y="231"/>
                  </a:cubicBezTo>
                  <a:cubicBezTo>
                    <a:pt x="166" y="231"/>
                    <a:pt x="173" y="224"/>
                    <a:pt x="173" y="215"/>
                  </a:cubicBezTo>
                  <a:cubicBezTo>
                    <a:pt x="173" y="16"/>
                    <a:pt x="173" y="16"/>
                    <a:pt x="173" y="16"/>
                  </a:cubicBezTo>
                  <a:cubicBezTo>
                    <a:pt x="173" y="7"/>
                    <a:pt x="166" y="0"/>
                    <a:pt x="157" y="0"/>
                  </a:cubicBezTo>
                  <a:close/>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21" name="任意多边形: 形状 236"/>
            <p:cNvSpPr/>
            <p:nvPr/>
          </p:nvSpPr>
          <p:spPr bwMode="auto">
            <a:xfrm>
              <a:off x="7896225" y="11301414"/>
              <a:ext cx="49213" cy="79375"/>
            </a:xfrm>
            <a:custGeom>
              <a:avLst/>
              <a:gdLst>
                <a:gd name="T0" fmla="*/ 31 w 31"/>
                <a:gd name="T1" fmla="*/ 0 h 50"/>
                <a:gd name="T2" fmla="*/ 31 w 31"/>
                <a:gd name="T3" fmla="*/ 50 h 50"/>
                <a:gd name="T4" fmla="*/ 0 w 31"/>
                <a:gd name="T5" fmla="*/ 50 h 50"/>
              </a:gdLst>
              <a:ahLst/>
              <a:cxnLst>
                <a:cxn ang="0">
                  <a:pos x="T0" y="T1"/>
                </a:cxn>
                <a:cxn ang="0">
                  <a:pos x="T2" y="T3"/>
                </a:cxn>
                <a:cxn ang="0">
                  <a:pos x="T4" y="T5"/>
                </a:cxn>
              </a:cxnLst>
              <a:rect l="0" t="0" r="r" b="b"/>
              <a:pathLst>
                <a:path w="31" h="50">
                  <a:moveTo>
                    <a:pt x="31" y="0"/>
                  </a:moveTo>
                  <a:lnTo>
                    <a:pt x="31" y="50"/>
                  </a:lnTo>
                  <a:lnTo>
                    <a:pt x="0" y="50"/>
                  </a:lnTo>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22" name="任意多边形: 形状 237"/>
            <p:cNvSpPr/>
            <p:nvPr/>
          </p:nvSpPr>
          <p:spPr bwMode="auto">
            <a:xfrm>
              <a:off x="7947025" y="11258551"/>
              <a:ext cx="220663" cy="315913"/>
            </a:xfrm>
            <a:custGeom>
              <a:avLst/>
              <a:gdLst>
                <a:gd name="T0" fmla="*/ 0 w 137"/>
                <a:gd name="T1" fmla="*/ 0 h 197"/>
                <a:gd name="T2" fmla="*/ 113 w 137"/>
                <a:gd name="T3" fmla="*/ 0 h 197"/>
                <a:gd name="T4" fmla="*/ 137 w 137"/>
                <a:gd name="T5" fmla="*/ 24 h 197"/>
                <a:gd name="T6" fmla="*/ 137 w 137"/>
                <a:gd name="T7" fmla="*/ 197 h 197"/>
              </a:gdLst>
              <a:ahLst/>
              <a:cxnLst>
                <a:cxn ang="0">
                  <a:pos x="T0" y="T1"/>
                </a:cxn>
                <a:cxn ang="0">
                  <a:pos x="T2" y="T3"/>
                </a:cxn>
                <a:cxn ang="0">
                  <a:pos x="T4" y="T5"/>
                </a:cxn>
                <a:cxn ang="0">
                  <a:pos x="T6" y="T7"/>
                </a:cxn>
              </a:cxnLst>
              <a:rect l="0" t="0" r="r" b="b"/>
              <a:pathLst>
                <a:path w="137" h="197">
                  <a:moveTo>
                    <a:pt x="0" y="0"/>
                  </a:moveTo>
                  <a:cubicBezTo>
                    <a:pt x="113" y="0"/>
                    <a:pt x="113" y="0"/>
                    <a:pt x="113" y="0"/>
                  </a:cubicBezTo>
                  <a:cubicBezTo>
                    <a:pt x="126" y="0"/>
                    <a:pt x="137" y="11"/>
                    <a:pt x="137" y="24"/>
                  </a:cubicBezTo>
                  <a:cubicBezTo>
                    <a:pt x="137" y="197"/>
                    <a:pt x="137" y="197"/>
                    <a:pt x="137" y="197"/>
                  </a:cubicBezTo>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nvGrpSpPr>
          <p:cNvPr id="23" name="组合 22"/>
          <p:cNvGrpSpPr/>
          <p:nvPr/>
        </p:nvGrpSpPr>
        <p:grpSpPr>
          <a:xfrm rot="0">
            <a:off x="10282396" y="1630251"/>
            <a:ext cx="412750" cy="358775"/>
            <a:chOff x="7791450" y="11998326"/>
            <a:chExt cx="412750" cy="358775"/>
          </a:xfrm>
        </p:grpSpPr>
        <p:sp>
          <p:nvSpPr>
            <p:cNvPr id="24" name="任意多边形: 形状 280"/>
            <p:cNvSpPr/>
            <p:nvPr/>
          </p:nvSpPr>
          <p:spPr bwMode="auto">
            <a:xfrm>
              <a:off x="8023225" y="11998326"/>
              <a:ext cx="180975" cy="358775"/>
            </a:xfrm>
            <a:custGeom>
              <a:avLst/>
              <a:gdLst>
                <a:gd name="T0" fmla="*/ 0 w 112"/>
                <a:gd name="T1" fmla="*/ 223 h 223"/>
                <a:gd name="T2" fmla="*/ 16 w 112"/>
                <a:gd name="T3" fmla="*/ 223 h 223"/>
                <a:gd name="T4" fmla="*/ 21 w 112"/>
                <a:gd name="T5" fmla="*/ 193 h 223"/>
                <a:gd name="T6" fmla="*/ 43 w 112"/>
                <a:gd name="T7" fmla="*/ 184 h 223"/>
                <a:gd name="T8" fmla="*/ 68 w 112"/>
                <a:gd name="T9" fmla="*/ 202 h 223"/>
                <a:gd name="T10" fmla="*/ 91 w 112"/>
                <a:gd name="T11" fmla="*/ 179 h 223"/>
                <a:gd name="T12" fmla="*/ 73 w 112"/>
                <a:gd name="T13" fmla="*/ 155 h 223"/>
                <a:gd name="T14" fmla="*/ 82 w 112"/>
                <a:gd name="T15" fmla="*/ 132 h 223"/>
                <a:gd name="T16" fmla="*/ 112 w 112"/>
                <a:gd name="T17" fmla="*/ 127 h 223"/>
                <a:gd name="T18" fmla="*/ 112 w 112"/>
                <a:gd name="T19" fmla="*/ 96 h 223"/>
                <a:gd name="T20" fmla="*/ 82 w 112"/>
                <a:gd name="T21" fmla="*/ 91 h 223"/>
                <a:gd name="T22" fmla="*/ 73 w 112"/>
                <a:gd name="T23" fmla="*/ 69 h 223"/>
                <a:gd name="T24" fmla="*/ 91 w 112"/>
                <a:gd name="T25" fmla="*/ 44 h 223"/>
                <a:gd name="T26" fmla="*/ 68 w 112"/>
                <a:gd name="T27" fmla="*/ 21 h 223"/>
                <a:gd name="T28" fmla="*/ 43 w 112"/>
                <a:gd name="T29" fmla="*/ 39 h 223"/>
                <a:gd name="T30" fmla="*/ 21 w 112"/>
                <a:gd name="T31" fmla="*/ 30 h 223"/>
                <a:gd name="T32" fmla="*/ 16 w 112"/>
                <a:gd name="T33" fmla="*/ 0 h 223"/>
                <a:gd name="T34" fmla="*/ 0 w 112"/>
                <a:gd name="T3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223">
                  <a:moveTo>
                    <a:pt x="0" y="223"/>
                  </a:moveTo>
                  <a:cubicBezTo>
                    <a:pt x="16" y="223"/>
                    <a:pt x="16" y="223"/>
                    <a:pt x="16" y="223"/>
                  </a:cubicBezTo>
                  <a:cubicBezTo>
                    <a:pt x="21" y="193"/>
                    <a:pt x="21" y="193"/>
                    <a:pt x="21" y="193"/>
                  </a:cubicBezTo>
                  <a:cubicBezTo>
                    <a:pt x="29" y="191"/>
                    <a:pt x="37" y="188"/>
                    <a:pt x="43" y="184"/>
                  </a:cubicBezTo>
                  <a:cubicBezTo>
                    <a:pt x="68" y="202"/>
                    <a:pt x="68" y="202"/>
                    <a:pt x="68" y="202"/>
                  </a:cubicBezTo>
                  <a:cubicBezTo>
                    <a:pt x="91" y="179"/>
                    <a:pt x="91" y="179"/>
                    <a:pt x="91" y="179"/>
                  </a:cubicBezTo>
                  <a:cubicBezTo>
                    <a:pt x="73" y="155"/>
                    <a:pt x="73" y="155"/>
                    <a:pt x="73" y="155"/>
                  </a:cubicBezTo>
                  <a:cubicBezTo>
                    <a:pt x="77" y="148"/>
                    <a:pt x="80" y="140"/>
                    <a:pt x="82" y="132"/>
                  </a:cubicBezTo>
                  <a:cubicBezTo>
                    <a:pt x="112" y="127"/>
                    <a:pt x="112" y="127"/>
                    <a:pt x="112" y="127"/>
                  </a:cubicBezTo>
                  <a:cubicBezTo>
                    <a:pt x="112" y="96"/>
                    <a:pt x="112" y="96"/>
                    <a:pt x="112" y="96"/>
                  </a:cubicBezTo>
                  <a:cubicBezTo>
                    <a:pt x="82" y="91"/>
                    <a:pt x="82" y="91"/>
                    <a:pt x="82" y="91"/>
                  </a:cubicBezTo>
                  <a:cubicBezTo>
                    <a:pt x="80" y="83"/>
                    <a:pt x="77" y="75"/>
                    <a:pt x="73" y="69"/>
                  </a:cubicBezTo>
                  <a:cubicBezTo>
                    <a:pt x="91" y="44"/>
                    <a:pt x="91" y="44"/>
                    <a:pt x="91" y="44"/>
                  </a:cubicBezTo>
                  <a:cubicBezTo>
                    <a:pt x="68" y="21"/>
                    <a:pt x="68" y="21"/>
                    <a:pt x="68" y="21"/>
                  </a:cubicBezTo>
                  <a:cubicBezTo>
                    <a:pt x="43" y="39"/>
                    <a:pt x="43" y="39"/>
                    <a:pt x="43" y="39"/>
                  </a:cubicBezTo>
                  <a:cubicBezTo>
                    <a:pt x="37" y="35"/>
                    <a:pt x="29" y="32"/>
                    <a:pt x="21" y="30"/>
                  </a:cubicBezTo>
                  <a:cubicBezTo>
                    <a:pt x="16" y="0"/>
                    <a:pt x="16" y="0"/>
                    <a:pt x="16" y="0"/>
                  </a:cubicBezTo>
                  <a:cubicBezTo>
                    <a:pt x="0" y="0"/>
                    <a:pt x="0" y="0"/>
                    <a:pt x="0" y="0"/>
                  </a:cubicBez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25" name="任意多边形: 形状 281"/>
            <p:cNvSpPr/>
            <p:nvPr/>
          </p:nvSpPr>
          <p:spPr bwMode="auto">
            <a:xfrm>
              <a:off x="8023225" y="12117389"/>
              <a:ext cx="61913" cy="120650"/>
            </a:xfrm>
            <a:custGeom>
              <a:avLst/>
              <a:gdLst>
                <a:gd name="T0" fmla="*/ 0 w 38"/>
                <a:gd name="T1" fmla="*/ 0 h 75"/>
                <a:gd name="T2" fmla="*/ 38 w 38"/>
                <a:gd name="T3" fmla="*/ 38 h 75"/>
                <a:gd name="T4" fmla="*/ 0 w 38"/>
                <a:gd name="T5" fmla="*/ 75 h 75"/>
              </a:gdLst>
              <a:ahLst/>
              <a:cxnLst>
                <a:cxn ang="0">
                  <a:pos x="T0" y="T1"/>
                </a:cxn>
                <a:cxn ang="0">
                  <a:pos x="T2" y="T3"/>
                </a:cxn>
                <a:cxn ang="0">
                  <a:pos x="T4" y="T5"/>
                </a:cxn>
              </a:cxnLst>
              <a:rect l="0" t="0" r="r" b="b"/>
              <a:pathLst>
                <a:path w="38" h="75">
                  <a:moveTo>
                    <a:pt x="0" y="0"/>
                  </a:moveTo>
                  <a:cubicBezTo>
                    <a:pt x="21" y="0"/>
                    <a:pt x="38" y="17"/>
                    <a:pt x="38" y="38"/>
                  </a:cubicBezTo>
                  <a:cubicBezTo>
                    <a:pt x="38" y="58"/>
                    <a:pt x="21" y="75"/>
                    <a:pt x="0" y="75"/>
                  </a:cubicBez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26" name="任意多边形: 形状 282"/>
            <p:cNvSpPr>
              <a:spLocks noChangeShapeType="1"/>
            </p:cNvSpPr>
            <p:nvPr/>
          </p:nvSpPr>
          <p:spPr bwMode="auto">
            <a:xfrm>
              <a:off x="7813675" y="12176126"/>
              <a:ext cx="177800" cy="0"/>
            </a:xfrm>
            <a:prstGeom prst="line">
              <a:avLst/>
            </a:prstGeom>
            <a:noFill/>
            <a:ln w="15875" cap="flat">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 name="任意多边形: 形状 283"/>
            <p:cNvSpPr/>
            <p:nvPr/>
          </p:nvSpPr>
          <p:spPr bwMode="auto">
            <a:xfrm>
              <a:off x="7791450" y="11998326"/>
              <a:ext cx="187325" cy="358775"/>
            </a:xfrm>
            <a:custGeom>
              <a:avLst/>
              <a:gdLst>
                <a:gd name="T0" fmla="*/ 116 w 116"/>
                <a:gd name="T1" fmla="*/ 223 h 223"/>
                <a:gd name="T2" fmla="*/ 116 w 116"/>
                <a:gd name="T3" fmla="*/ 0 h 223"/>
              </a:gdLst>
              <a:ahLst/>
              <a:cxnLst>
                <a:cxn ang="0">
                  <a:pos x="T0" y="T1"/>
                </a:cxn>
                <a:cxn ang="0">
                  <a:pos x="T2" y="T3"/>
                </a:cxn>
              </a:cxnLst>
              <a:rect l="0" t="0" r="r" b="b"/>
              <a:pathLst>
                <a:path w="116" h="223">
                  <a:moveTo>
                    <a:pt x="116" y="223"/>
                  </a:moveTo>
                  <a:cubicBezTo>
                    <a:pt x="105" y="214"/>
                    <a:pt x="0" y="121"/>
                    <a:pt x="116" y="0"/>
                  </a:cubicBez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5" name="任意多边形: 形状 284"/>
            <p:cNvSpPr/>
            <p:nvPr/>
          </p:nvSpPr>
          <p:spPr bwMode="auto">
            <a:xfrm>
              <a:off x="7856538" y="12065001"/>
              <a:ext cx="133350" cy="38100"/>
            </a:xfrm>
            <a:custGeom>
              <a:avLst/>
              <a:gdLst>
                <a:gd name="T0" fmla="*/ 0 w 83"/>
                <a:gd name="T1" fmla="*/ 0 h 24"/>
                <a:gd name="T2" fmla="*/ 83 w 83"/>
                <a:gd name="T3" fmla="*/ 24 h 24"/>
              </a:gdLst>
              <a:ahLst/>
              <a:cxnLst>
                <a:cxn ang="0">
                  <a:pos x="T0" y="T1"/>
                </a:cxn>
                <a:cxn ang="0">
                  <a:pos x="T2" y="T3"/>
                </a:cxn>
              </a:cxnLst>
              <a:rect l="0" t="0" r="r" b="b"/>
              <a:pathLst>
                <a:path w="83" h="24">
                  <a:moveTo>
                    <a:pt x="0" y="0"/>
                  </a:moveTo>
                  <a:cubicBezTo>
                    <a:pt x="19" y="11"/>
                    <a:pt x="48" y="24"/>
                    <a:pt x="83" y="24"/>
                  </a:cubicBez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6" name="任意多边形: 形状 285"/>
            <p:cNvSpPr/>
            <p:nvPr/>
          </p:nvSpPr>
          <p:spPr bwMode="auto">
            <a:xfrm>
              <a:off x="7854950" y="12252326"/>
              <a:ext cx="134938" cy="38100"/>
            </a:xfrm>
            <a:custGeom>
              <a:avLst/>
              <a:gdLst>
                <a:gd name="T0" fmla="*/ 0 w 84"/>
                <a:gd name="T1" fmla="*/ 24 h 24"/>
                <a:gd name="T2" fmla="*/ 84 w 84"/>
                <a:gd name="T3" fmla="*/ 0 h 24"/>
              </a:gdLst>
              <a:ahLst/>
              <a:cxnLst>
                <a:cxn ang="0">
                  <a:pos x="T0" y="T1"/>
                </a:cxn>
                <a:cxn ang="0">
                  <a:pos x="T2" y="T3"/>
                </a:cxn>
              </a:cxnLst>
              <a:rect l="0" t="0" r="r" b="b"/>
              <a:pathLst>
                <a:path w="84" h="24">
                  <a:moveTo>
                    <a:pt x="0" y="24"/>
                  </a:moveTo>
                  <a:cubicBezTo>
                    <a:pt x="20" y="13"/>
                    <a:pt x="49" y="0"/>
                    <a:pt x="84" y="0"/>
                  </a:cubicBez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7" name="任意多边形: 形状 286"/>
            <p:cNvSpPr/>
            <p:nvPr/>
          </p:nvSpPr>
          <p:spPr bwMode="auto">
            <a:xfrm>
              <a:off x="7812088" y="11998326"/>
              <a:ext cx="179388" cy="358775"/>
            </a:xfrm>
            <a:custGeom>
              <a:avLst/>
              <a:gdLst>
                <a:gd name="T0" fmla="*/ 112 w 112"/>
                <a:gd name="T1" fmla="*/ 223 h 223"/>
                <a:gd name="T2" fmla="*/ 0 w 112"/>
                <a:gd name="T3" fmla="*/ 112 h 223"/>
                <a:gd name="T4" fmla="*/ 112 w 112"/>
                <a:gd name="T5" fmla="*/ 0 h 223"/>
                <a:gd name="T6" fmla="*/ 112 w 112"/>
                <a:gd name="T7" fmla="*/ 223 h 223"/>
              </a:gdLst>
              <a:ahLst/>
              <a:cxnLst>
                <a:cxn ang="0">
                  <a:pos x="T0" y="T1"/>
                </a:cxn>
                <a:cxn ang="0">
                  <a:pos x="T2" y="T3"/>
                </a:cxn>
                <a:cxn ang="0">
                  <a:pos x="T4" y="T5"/>
                </a:cxn>
                <a:cxn ang="0">
                  <a:pos x="T6" y="T7"/>
                </a:cxn>
              </a:cxnLst>
              <a:rect l="0" t="0" r="r" b="b"/>
              <a:pathLst>
                <a:path w="112" h="223">
                  <a:moveTo>
                    <a:pt x="112" y="223"/>
                  </a:moveTo>
                  <a:cubicBezTo>
                    <a:pt x="50" y="223"/>
                    <a:pt x="0" y="173"/>
                    <a:pt x="0" y="112"/>
                  </a:cubicBezTo>
                  <a:cubicBezTo>
                    <a:pt x="0" y="50"/>
                    <a:pt x="50" y="0"/>
                    <a:pt x="112" y="0"/>
                  </a:cubicBezTo>
                  <a:lnTo>
                    <a:pt x="112" y="223"/>
                  </a:lnTo>
                  <a:close/>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nvGrpSpPr>
          <p:cNvPr id="48" name="组合 47"/>
          <p:cNvGrpSpPr/>
          <p:nvPr/>
        </p:nvGrpSpPr>
        <p:grpSpPr>
          <a:xfrm rot="0">
            <a:off x="7449026" y="1642316"/>
            <a:ext cx="340995" cy="346075"/>
            <a:chOff x="8662988" y="11290301"/>
            <a:chExt cx="341312" cy="346075"/>
          </a:xfrm>
        </p:grpSpPr>
        <p:sp>
          <p:nvSpPr>
            <p:cNvPr id="49" name="任意多边形: 形状 311"/>
            <p:cNvSpPr/>
            <p:nvPr/>
          </p:nvSpPr>
          <p:spPr bwMode="auto">
            <a:xfrm>
              <a:off x="8780463" y="11290301"/>
              <a:ext cx="106363" cy="346075"/>
            </a:xfrm>
            <a:custGeom>
              <a:avLst/>
              <a:gdLst>
                <a:gd name="T0" fmla="*/ 66 w 66"/>
                <a:gd name="T1" fmla="*/ 203 h 215"/>
                <a:gd name="T2" fmla="*/ 54 w 66"/>
                <a:gd name="T3" fmla="*/ 215 h 215"/>
                <a:gd name="T4" fmla="*/ 12 w 66"/>
                <a:gd name="T5" fmla="*/ 215 h 215"/>
                <a:gd name="T6" fmla="*/ 0 w 66"/>
                <a:gd name="T7" fmla="*/ 203 h 215"/>
                <a:gd name="T8" fmla="*/ 0 w 66"/>
                <a:gd name="T9" fmla="*/ 12 h 215"/>
                <a:gd name="T10" fmla="*/ 12 w 66"/>
                <a:gd name="T11" fmla="*/ 0 h 215"/>
                <a:gd name="T12" fmla="*/ 54 w 66"/>
                <a:gd name="T13" fmla="*/ 0 h 215"/>
                <a:gd name="T14" fmla="*/ 66 w 66"/>
                <a:gd name="T15" fmla="*/ 12 h 215"/>
                <a:gd name="T16" fmla="*/ 66 w 66"/>
                <a:gd name="T17" fmla="*/ 20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215">
                  <a:moveTo>
                    <a:pt x="66" y="203"/>
                  </a:moveTo>
                  <a:cubicBezTo>
                    <a:pt x="66" y="210"/>
                    <a:pt x="60" y="215"/>
                    <a:pt x="54" y="215"/>
                  </a:cubicBezTo>
                  <a:cubicBezTo>
                    <a:pt x="12" y="215"/>
                    <a:pt x="12" y="215"/>
                    <a:pt x="12" y="215"/>
                  </a:cubicBezTo>
                  <a:cubicBezTo>
                    <a:pt x="5" y="215"/>
                    <a:pt x="0" y="210"/>
                    <a:pt x="0" y="203"/>
                  </a:cubicBezTo>
                  <a:cubicBezTo>
                    <a:pt x="0" y="12"/>
                    <a:pt x="0" y="12"/>
                    <a:pt x="0" y="12"/>
                  </a:cubicBezTo>
                  <a:cubicBezTo>
                    <a:pt x="0" y="5"/>
                    <a:pt x="5" y="0"/>
                    <a:pt x="12" y="0"/>
                  </a:cubicBezTo>
                  <a:cubicBezTo>
                    <a:pt x="54" y="0"/>
                    <a:pt x="54" y="0"/>
                    <a:pt x="54" y="0"/>
                  </a:cubicBezTo>
                  <a:cubicBezTo>
                    <a:pt x="60" y="0"/>
                    <a:pt x="66" y="5"/>
                    <a:pt x="66" y="12"/>
                  </a:cubicBezTo>
                  <a:lnTo>
                    <a:pt x="66" y="203"/>
                  </a:lnTo>
                  <a:close/>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50" name="任意多边形: 形状 312"/>
            <p:cNvSpPr>
              <a:spLocks noChangeShapeType="1"/>
            </p:cNvSpPr>
            <p:nvPr/>
          </p:nvSpPr>
          <p:spPr bwMode="auto">
            <a:xfrm flipH="1">
              <a:off x="8782050" y="11344276"/>
              <a:ext cx="103188"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 name="任意多边形: 形状 313"/>
            <p:cNvSpPr>
              <a:spLocks noChangeShapeType="1"/>
            </p:cNvSpPr>
            <p:nvPr/>
          </p:nvSpPr>
          <p:spPr bwMode="auto">
            <a:xfrm flipH="1">
              <a:off x="8782050" y="11455401"/>
              <a:ext cx="103188"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2" name="任意多边形: 形状 314"/>
            <p:cNvSpPr>
              <a:spLocks noChangeArrowheads="1"/>
            </p:cNvSpPr>
            <p:nvPr/>
          </p:nvSpPr>
          <p:spPr bwMode="auto">
            <a:xfrm>
              <a:off x="8828088" y="11571289"/>
              <a:ext cx="9525" cy="11113"/>
            </a:xfrm>
            <a:prstGeom prst="ellipse">
              <a:avLst/>
            </a:prstGeom>
            <a:solidFill>
              <a:srgbClr val="475257"/>
            </a:solidFill>
            <a:ln w="15875" cap="flat">
              <a:solidFill>
                <a:srgbClr val="475257"/>
              </a:solidFill>
              <a:prstDash val="solid"/>
              <a:miter lim="800000"/>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53" name="任意多边形: 形状 315"/>
            <p:cNvSpPr/>
            <p:nvPr/>
          </p:nvSpPr>
          <p:spPr bwMode="auto">
            <a:xfrm>
              <a:off x="8915400" y="11290301"/>
              <a:ext cx="88900" cy="346075"/>
            </a:xfrm>
            <a:custGeom>
              <a:avLst/>
              <a:gdLst>
                <a:gd name="T0" fmla="*/ 0 w 55"/>
                <a:gd name="T1" fmla="*/ 0 h 215"/>
                <a:gd name="T2" fmla="*/ 43 w 55"/>
                <a:gd name="T3" fmla="*/ 0 h 215"/>
                <a:gd name="T4" fmla="*/ 55 w 55"/>
                <a:gd name="T5" fmla="*/ 12 h 215"/>
                <a:gd name="T6" fmla="*/ 55 w 55"/>
                <a:gd name="T7" fmla="*/ 203 h 215"/>
                <a:gd name="T8" fmla="*/ 43 w 55"/>
                <a:gd name="T9" fmla="*/ 215 h 215"/>
                <a:gd name="T10" fmla="*/ 0 w 55"/>
                <a:gd name="T11" fmla="*/ 215 h 215"/>
              </a:gdLst>
              <a:ahLst/>
              <a:cxnLst>
                <a:cxn ang="0">
                  <a:pos x="T0" y="T1"/>
                </a:cxn>
                <a:cxn ang="0">
                  <a:pos x="T2" y="T3"/>
                </a:cxn>
                <a:cxn ang="0">
                  <a:pos x="T4" y="T5"/>
                </a:cxn>
                <a:cxn ang="0">
                  <a:pos x="T6" y="T7"/>
                </a:cxn>
                <a:cxn ang="0">
                  <a:pos x="T8" y="T9"/>
                </a:cxn>
                <a:cxn ang="0">
                  <a:pos x="T10" y="T11"/>
                </a:cxn>
              </a:cxnLst>
              <a:rect l="0" t="0" r="r" b="b"/>
              <a:pathLst>
                <a:path w="55" h="215">
                  <a:moveTo>
                    <a:pt x="0" y="0"/>
                  </a:moveTo>
                  <a:cubicBezTo>
                    <a:pt x="43" y="0"/>
                    <a:pt x="43" y="0"/>
                    <a:pt x="43" y="0"/>
                  </a:cubicBezTo>
                  <a:cubicBezTo>
                    <a:pt x="49" y="0"/>
                    <a:pt x="55" y="5"/>
                    <a:pt x="55" y="12"/>
                  </a:cubicBezTo>
                  <a:cubicBezTo>
                    <a:pt x="55" y="203"/>
                    <a:pt x="55" y="203"/>
                    <a:pt x="55" y="203"/>
                  </a:cubicBezTo>
                  <a:cubicBezTo>
                    <a:pt x="55" y="210"/>
                    <a:pt x="49" y="215"/>
                    <a:pt x="43" y="215"/>
                  </a:cubicBezTo>
                  <a:cubicBezTo>
                    <a:pt x="0" y="215"/>
                    <a:pt x="0" y="215"/>
                    <a:pt x="0" y="215"/>
                  </a:cubicBez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54" name="任意多边形: 形状 316"/>
            <p:cNvSpPr>
              <a:spLocks noChangeShapeType="1"/>
            </p:cNvSpPr>
            <p:nvPr/>
          </p:nvSpPr>
          <p:spPr bwMode="auto">
            <a:xfrm flipH="1">
              <a:off x="8915400" y="11344276"/>
              <a:ext cx="84138"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 name="任意多边形: 形状 317"/>
            <p:cNvSpPr>
              <a:spLocks noChangeShapeType="1"/>
            </p:cNvSpPr>
            <p:nvPr/>
          </p:nvSpPr>
          <p:spPr bwMode="auto">
            <a:xfrm flipH="1">
              <a:off x="8915400" y="11455401"/>
              <a:ext cx="84138"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 name="任意多边形: 形状 318"/>
            <p:cNvSpPr>
              <a:spLocks noChangeArrowheads="1"/>
            </p:cNvSpPr>
            <p:nvPr/>
          </p:nvSpPr>
          <p:spPr bwMode="auto">
            <a:xfrm>
              <a:off x="8943975" y="11571289"/>
              <a:ext cx="9525" cy="11113"/>
            </a:xfrm>
            <a:prstGeom prst="ellipse">
              <a:avLst/>
            </a:prstGeom>
            <a:solidFill>
              <a:srgbClr val="475257"/>
            </a:solidFill>
            <a:ln w="15875" cap="flat">
              <a:solidFill>
                <a:srgbClr val="475257"/>
              </a:solidFill>
              <a:prstDash val="solid"/>
              <a:miter lim="800000"/>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5" name="任意多边形: 形状 319"/>
            <p:cNvSpPr/>
            <p:nvPr/>
          </p:nvSpPr>
          <p:spPr bwMode="auto">
            <a:xfrm>
              <a:off x="8662988" y="11290301"/>
              <a:ext cx="87313" cy="346075"/>
            </a:xfrm>
            <a:custGeom>
              <a:avLst/>
              <a:gdLst>
                <a:gd name="T0" fmla="*/ 55 w 55"/>
                <a:gd name="T1" fmla="*/ 0 h 215"/>
                <a:gd name="T2" fmla="*/ 12 w 55"/>
                <a:gd name="T3" fmla="*/ 0 h 215"/>
                <a:gd name="T4" fmla="*/ 0 w 55"/>
                <a:gd name="T5" fmla="*/ 12 h 215"/>
                <a:gd name="T6" fmla="*/ 0 w 55"/>
                <a:gd name="T7" fmla="*/ 203 h 215"/>
                <a:gd name="T8" fmla="*/ 12 w 55"/>
                <a:gd name="T9" fmla="*/ 215 h 215"/>
                <a:gd name="T10" fmla="*/ 55 w 55"/>
                <a:gd name="T11" fmla="*/ 215 h 215"/>
              </a:gdLst>
              <a:ahLst/>
              <a:cxnLst>
                <a:cxn ang="0">
                  <a:pos x="T0" y="T1"/>
                </a:cxn>
                <a:cxn ang="0">
                  <a:pos x="T2" y="T3"/>
                </a:cxn>
                <a:cxn ang="0">
                  <a:pos x="T4" y="T5"/>
                </a:cxn>
                <a:cxn ang="0">
                  <a:pos x="T6" y="T7"/>
                </a:cxn>
                <a:cxn ang="0">
                  <a:pos x="T8" y="T9"/>
                </a:cxn>
                <a:cxn ang="0">
                  <a:pos x="T10" y="T11"/>
                </a:cxn>
              </a:cxnLst>
              <a:rect l="0" t="0" r="r" b="b"/>
              <a:pathLst>
                <a:path w="55" h="215">
                  <a:moveTo>
                    <a:pt x="55" y="0"/>
                  </a:moveTo>
                  <a:cubicBezTo>
                    <a:pt x="12" y="0"/>
                    <a:pt x="12" y="0"/>
                    <a:pt x="12" y="0"/>
                  </a:cubicBezTo>
                  <a:cubicBezTo>
                    <a:pt x="5" y="0"/>
                    <a:pt x="0" y="5"/>
                    <a:pt x="0" y="12"/>
                  </a:cubicBezTo>
                  <a:cubicBezTo>
                    <a:pt x="0" y="203"/>
                    <a:pt x="0" y="203"/>
                    <a:pt x="0" y="203"/>
                  </a:cubicBezTo>
                  <a:cubicBezTo>
                    <a:pt x="0" y="210"/>
                    <a:pt x="5" y="215"/>
                    <a:pt x="12" y="215"/>
                  </a:cubicBezTo>
                  <a:cubicBezTo>
                    <a:pt x="55" y="215"/>
                    <a:pt x="55" y="215"/>
                    <a:pt x="55" y="215"/>
                  </a:cubicBez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28" name="任意多边形: 形状 320"/>
            <p:cNvSpPr>
              <a:spLocks noChangeShapeType="1"/>
            </p:cNvSpPr>
            <p:nvPr/>
          </p:nvSpPr>
          <p:spPr bwMode="auto">
            <a:xfrm>
              <a:off x="8666163" y="11344276"/>
              <a:ext cx="84138"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 name="任意多边形: 形状 321"/>
            <p:cNvSpPr>
              <a:spLocks noChangeShapeType="1"/>
            </p:cNvSpPr>
            <p:nvPr/>
          </p:nvSpPr>
          <p:spPr bwMode="auto">
            <a:xfrm>
              <a:off x="8666163" y="11455401"/>
              <a:ext cx="84138"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 name="任意多边形: 形状 322"/>
            <p:cNvSpPr>
              <a:spLocks noChangeArrowheads="1"/>
            </p:cNvSpPr>
            <p:nvPr/>
          </p:nvSpPr>
          <p:spPr bwMode="auto">
            <a:xfrm>
              <a:off x="8712200" y="11571289"/>
              <a:ext cx="9525" cy="11113"/>
            </a:xfrm>
            <a:prstGeom prst="ellipse">
              <a:avLst/>
            </a:prstGeom>
            <a:solidFill>
              <a:srgbClr val="475257"/>
            </a:solidFill>
            <a:ln w="15875" cap="flat">
              <a:solidFill>
                <a:srgbClr val="475257"/>
              </a:solidFill>
              <a:prstDash val="solid"/>
              <a:miter lim="800000"/>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nvGrpSpPr>
          <p:cNvPr id="61" name="组合 60"/>
          <p:cNvGrpSpPr/>
          <p:nvPr/>
        </p:nvGrpSpPr>
        <p:grpSpPr>
          <a:xfrm rot="0">
            <a:off x="1531461" y="1617551"/>
            <a:ext cx="387350" cy="371475"/>
            <a:chOff x="6989763" y="11277601"/>
            <a:chExt cx="387350" cy="371475"/>
          </a:xfrm>
        </p:grpSpPr>
        <p:sp>
          <p:nvSpPr>
            <p:cNvPr id="62" name="任意多边形: 形状 375"/>
            <p:cNvSpPr/>
            <p:nvPr/>
          </p:nvSpPr>
          <p:spPr bwMode="auto">
            <a:xfrm>
              <a:off x="6989763" y="11277601"/>
              <a:ext cx="277813" cy="371475"/>
            </a:xfrm>
            <a:custGeom>
              <a:avLst/>
              <a:gdLst>
                <a:gd name="T0" fmla="*/ 173 w 173"/>
                <a:gd name="T1" fmla="*/ 58 h 231"/>
                <a:gd name="T2" fmla="*/ 173 w 173"/>
                <a:gd name="T3" fmla="*/ 16 h 231"/>
                <a:gd name="T4" fmla="*/ 157 w 173"/>
                <a:gd name="T5" fmla="*/ 0 h 231"/>
                <a:gd name="T6" fmla="*/ 44 w 173"/>
                <a:gd name="T7" fmla="*/ 0 h 231"/>
                <a:gd name="T8" fmla="*/ 0 w 173"/>
                <a:gd name="T9" fmla="*/ 39 h 231"/>
                <a:gd name="T10" fmla="*/ 0 w 173"/>
                <a:gd name="T11" fmla="*/ 215 h 231"/>
                <a:gd name="T12" fmla="*/ 16 w 173"/>
                <a:gd name="T13" fmla="*/ 231 h 231"/>
                <a:gd name="T14" fmla="*/ 157 w 173"/>
                <a:gd name="T15" fmla="*/ 231 h 231"/>
                <a:gd name="T16" fmla="*/ 173 w 173"/>
                <a:gd name="T17" fmla="*/ 215 h 231"/>
                <a:gd name="T18" fmla="*/ 173 w 173"/>
                <a:gd name="T19" fmla="*/ 20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231">
                  <a:moveTo>
                    <a:pt x="173" y="58"/>
                  </a:moveTo>
                  <a:cubicBezTo>
                    <a:pt x="173" y="16"/>
                    <a:pt x="173" y="16"/>
                    <a:pt x="173" y="16"/>
                  </a:cubicBezTo>
                  <a:cubicBezTo>
                    <a:pt x="173" y="7"/>
                    <a:pt x="166" y="0"/>
                    <a:pt x="157" y="0"/>
                  </a:cubicBezTo>
                  <a:cubicBezTo>
                    <a:pt x="44" y="0"/>
                    <a:pt x="44" y="0"/>
                    <a:pt x="44" y="0"/>
                  </a:cubicBezTo>
                  <a:cubicBezTo>
                    <a:pt x="0" y="39"/>
                    <a:pt x="0" y="39"/>
                    <a:pt x="0" y="39"/>
                  </a:cubicBezTo>
                  <a:cubicBezTo>
                    <a:pt x="0" y="215"/>
                    <a:pt x="0" y="215"/>
                    <a:pt x="0" y="215"/>
                  </a:cubicBezTo>
                  <a:cubicBezTo>
                    <a:pt x="0" y="224"/>
                    <a:pt x="7" y="231"/>
                    <a:pt x="16" y="231"/>
                  </a:cubicBezTo>
                  <a:cubicBezTo>
                    <a:pt x="157" y="231"/>
                    <a:pt x="157" y="231"/>
                    <a:pt x="157" y="231"/>
                  </a:cubicBezTo>
                  <a:cubicBezTo>
                    <a:pt x="166" y="231"/>
                    <a:pt x="173" y="224"/>
                    <a:pt x="173" y="215"/>
                  </a:cubicBezTo>
                  <a:cubicBezTo>
                    <a:pt x="173" y="205"/>
                    <a:pt x="173" y="205"/>
                    <a:pt x="173" y="205"/>
                  </a:cubicBez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63" name="任意多边形: 形状 376"/>
            <p:cNvSpPr/>
            <p:nvPr/>
          </p:nvSpPr>
          <p:spPr bwMode="auto">
            <a:xfrm>
              <a:off x="7035800" y="11282364"/>
              <a:ext cx="47625" cy="79375"/>
            </a:xfrm>
            <a:custGeom>
              <a:avLst/>
              <a:gdLst>
                <a:gd name="T0" fmla="*/ 30 w 30"/>
                <a:gd name="T1" fmla="*/ 0 h 50"/>
                <a:gd name="T2" fmla="*/ 30 w 30"/>
                <a:gd name="T3" fmla="*/ 50 h 50"/>
                <a:gd name="T4" fmla="*/ 0 w 30"/>
                <a:gd name="T5" fmla="*/ 50 h 50"/>
              </a:gdLst>
              <a:ahLst/>
              <a:cxnLst>
                <a:cxn ang="0">
                  <a:pos x="T0" y="T1"/>
                </a:cxn>
                <a:cxn ang="0">
                  <a:pos x="T2" y="T3"/>
                </a:cxn>
                <a:cxn ang="0">
                  <a:pos x="T4" y="T5"/>
                </a:cxn>
              </a:cxnLst>
              <a:rect l="0" t="0" r="r" b="b"/>
              <a:pathLst>
                <a:path w="30" h="50">
                  <a:moveTo>
                    <a:pt x="30" y="0"/>
                  </a:moveTo>
                  <a:lnTo>
                    <a:pt x="30" y="50"/>
                  </a:lnTo>
                  <a:lnTo>
                    <a:pt x="0" y="50"/>
                  </a:ln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64" name="任意多边形: 形状 377"/>
            <p:cNvSpPr>
              <a:spLocks noChangeArrowheads="1"/>
            </p:cNvSpPr>
            <p:nvPr/>
          </p:nvSpPr>
          <p:spPr bwMode="auto">
            <a:xfrm>
              <a:off x="7199313" y="11401426"/>
              <a:ext cx="177800" cy="177800"/>
            </a:xfrm>
            <a:prstGeom prst="ellipse">
              <a:avLst/>
            </a:pr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65" name="任意多边形: 形状 378"/>
            <p:cNvSpPr/>
            <p:nvPr/>
          </p:nvSpPr>
          <p:spPr bwMode="auto">
            <a:xfrm>
              <a:off x="7248525" y="11455401"/>
              <a:ext cx="82550" cy="60325"/>
            </a:xfrm>
            <a:custGeom>
              <a:avLst/>
              <a:gdLst>
                <a:gd name="T0" fmla="*/ 0 w 52"/>
                <a:gd name="T1" fmla="*/ 20 h 38"/>
                <a:gd name="T2" fmla="*/ 22 w 52"/>
                <a:gd name="T3" fmla="*/ 38 h 38"/>
                <a:gd name="T4" fmla="*/ 52 w 52"/>
                <a:gd name="T5" fmla="*/ 0 h 38"/>
              </a:gdLst>
              <a:ahLst/>
              <a:cxnLst>
                <a:cxn ang="0">
                  <a:pos x="T0" y="T1"/>
                </a:cxn>
                <a:cxn ang="0">
                  <a:pos x="T2" y="T3"/>
                </a:cxn>
                <a:cxn ang="0">
                  <a:pos x="T4" y="T5"/>
                </a:cxn>
              </a:cxnLst>
              <a:rect l="0" t="0" r="r" b="b"/>
              <a:pathLst>
                <a:path w="52" h="38">
                  <a:moveTo>
                    <a:pt x="0" y="20"/>
                  </a:moveTo>
                  <a:lnTo>
                    <a:pt x="22" y="38"/>
                  </a:lnTo>
                  <a:lnTo>
                    <a:pt x="52" y="0"/>
                  </a:ln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66" name="任意多边形: 形状 379"/>
            <p:cNvSpPr>
              <a:spLocks noChangeArrowheads="1"/>
            </p:cNvSpPr>
            <p:nvPr/>
          </p:nvSpPr>
          <p:spPr bwMode="auto">
            <a:xfrm>
              <a:off x="7045325" y="11461751"/>
              <a:ext cx="4763" cy="4763"/>
            </a:xfrm>
            <a:prstGeom prst="rect">
              <a:avLst/>
            </a:prstGeom>
            <a:solidFill>
              <a:srgbClr val="475257"/>
            </a:solidFill>
            <a:ln w="15875" cap="flat">
              <a:solidFill>
                <a:srgbClr val="475257"/>
              </a:solidFill>
              <a:prstDash val="solid"/>
              <a:miter lim="800000"/>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67" name="任意多边形: 形状 380"/>
            <p:cNvSpPr>
              <a:spLocks noChangeShapeType="1"/>
            </p:cNvSpPr>
            <p:nvPr/>
          </p:nvSpPr>
          <p:spPr bwMode="auto">
            <a:xfrm>
              <a:off x="7088188" y="11464926"/>
              <a:ext cx="85725"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 name="任意多边形: 形状 381"/>
            <p:cNvSpPr>
              <a:spLocks noChangeArrowheads="1"/>
            </p:cNvSpPr>
            <p:nvPr/>
          </p:nvSpPr>
          <p:spPr bwMode="auto">
            <a:xfrm>
              <a:off x="7045325" y="11512551"/>
              <a:ext cx="4763" cy="4763"/>
            </a:xfrm>
            <a:prstGeom prst="rect">
              <a:avLst/>
            </a:prstGeom>
            <a:solidFill>
              <a:srgbClr val="475257"/>
            </a:solidFill>
            <a:ln w="15875" cap="flat">
              <a:solidFill>
                <a:srgbClr val="475257"/>
              </a:solidFill>
              <a:prstDash val="solid"/>
              <a:miter lim="800000"/>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69" name="任意多边形: 形状 382"/>
            <p:cNvSpPr>
              <a:spLocks noChangeShapeType="1"/>
            </p:cNvSpPr>
            <p:nvPr/>
          </p:nvSpPr>
          <p:spPr bwMode="auto">
            <a:xfrm>
              <a:off x="7088188" y="11515726"/>
              <a:ext cx="87313"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 name="任意多边形: 形状 383"/>
            <p:cNvSpPr>
              <a:spLocks noChangeArrowheads="1"/>
            </p:cNvSpPr>
            <p:nvPr/>
          </p:nvSpPr>
          <p:spPr bwMode="auto">
            <a:xfrm>
              <a:off x="7045325" y="11563351"/>
              <a:ext cx="4763" cy="6350"/>
            </a:xfrm>
            <a:prstGeom prst="rect">
              <a:avLst/>
            </a:prstGeom>
            <a:solidFill>
              <a:srgbClr val="475257"/>
            </a:solidFill>
            <a:ln w="15875" cap="flat">
              <a:solidFill>
                <a:srgbClr val="475257"/>
              </a:solidFill>
              <a:prstDash val="solid"/>
              <a:miter lim="800000"/>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71" name="任意多边形: 形状 384"/>
            <p:cNvSpPr>
              <a:spLocks noChangeShapeType="1"/>
            </p:cNvSpPr>
            <p:nvPr/>
          </p:nvSpPr>
          <p:spPr bwMode="auto">
            <a:xfrm>
              <a:off x="7088188" y="11566526"/>
              <a:ext cx="111125"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
        <p:nvSpPr>
          <p:cNvPr id="29" name="文本框 28"/>
          <p:cNvSpPr txBox="1"/>
          <p:nvPr/>
        </p:nvSpPr>
        <p:spPr>
          <a:xfrm>
            <a:off x="1226820" y="2338070"/>
            <a:ext cx="1758950" cy="414020"/>
          </a:xfrm>
          <a:prstGeom prst="rect">
            <a:avLst/>
          </a:prstGeom>
          <a:noFill/>
        </p:spPr>
        <p:txBody>
          <a:bodyPr wrap="square" rtlCol="0">
            <a:spAutoFit/>
          </a:bodyPr>
          <a:p>
            <a:r>
              <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肺结节AI</a:t>
            </a:r>
            <a:endPar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30" name="文本框 29"/>
          <p:cNvSpPr txBox="1"/>
          <p:nvPr/>
        </p:nvSpPr>
        <p:spPr>
          <a:xfrm>
            <a:off x="359410" y="2967355"/>
            <a:ext cx="2665095" cy="768350"/>
          </a:xfrm>
          <a:prstGeom prst="rect">
            <a:avLst/>
          </a:prstGeom>
          <a:noFill/>
        </p:spPr>
        <p:txBody>
          <a:bodyPr wrap="square" rtlCol="0">
            <a:spAutoFit/>
          </a:bodyPr>
          <a:p>
            <a:pPr marL="285750" indent="-285750">
              <a:buFont typeface="Wingdings" panose="05000000000000000000" charset="0"/>
              <a:buChar char=""/>
            </a:pPr>
            <a:r>
              <a:rPr lang="zh-CN" altLang="en-US" sz="1100">
                <a:latin typeface="微软雅黑" panose="020B0503020204020204" charset="-122"/>
                <a:ea typeface="微软雅黑" panose="020B0503020204020204" charset="-122"/>
              </a:rPr>
              <a:t>我国肺癌发病人数连续多年位居恶性肿瘤首位，低剂量CT筛查需求快速增长，肺结节筛查成为AI影像最成熟的应用场景之一。</a:t>
            </a:r>
            <a:endParaRPr lang="zh-CN" altLang="en-US" sz="1100">
              <a:latin typeface="微软雅黑" panose="020B0503020204020204" charset="-122"/>
              <a:ea typeface="微软雅黑" panose="020B0503020204020204" charset="-122"/>
            </a:endParaRPr>
          </a:p>
        </p:txBody>
      </p:sp>
      <p:sp>
        <p:nvSpPr>
          <p:cNvPr id="32" name="文本框 40"/>
          <p:cNvSpPr txBox="1"/>
          <p:nvPr/>
        </p:nvSpPr>
        <p:spPr>
          <a:xfrm>
            <a:off x="969473" y="3726452"/>
            <a:ext cx="1978660"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商业基础</a:t>
            </a:r>
            <a:endParaRPr kumimoji="0" lang="zh-CN" altLang="en-US" sz="1700" b="1" i="0" u="none" strike="noStrike" kern="120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33" name="文本框 32"/>
          <p:cNvSpPr txBox="1"/>
          <p:nvPr/>
        </p:nvSpPr>
        <p:spPr>
          <a:xfrm>
            <a:off x="4173855" y="2313940"/>
            <a:ext cx="1758950" cy="414020"/>
          </a:xfrm>
          <a:prstGeom prst="rect">
            <a:avLst/>
          </a:prstGeom>
          <a:noFill/>
        </p:spPr>
        <p:txBody>
          <a:bodyPr wrap="square" rtlCol="0">
            <a:spAutoFit/>
          </a:bodyPr>
          <a:p>
            <a:r>
              <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眼底AI</a:t>
            </a:r>
            <a:endPar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72" name="文本框 71"/>
          <p:cNvSpPr txBox="1"/>
          <p:nvPr/>
        </p:nvSpPr>
        <p:spPr>
          <a:xfrm>
            <a:off x="7075170" y="2338070"/>
            <a:ext cx="1758950" cy="414020"/>
          </a:xfrm>
          <a:prstGeom prst="rect">
            <a:avLst/>
          </a:prstGeom>
          <a:noFill/>
        </p:spPr>
        <p:txBody>
          <a:bodyPr wrap="square" rtlCol="0">
            <a:spAutoFit/>
          </a:bodyPr>
          <a:p>
            <a:r>
              <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乳腺AI</a:t>
            </a:r>
            <a:endPar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76" name="文本框 75"/>
          <p:cNvSpPr txBox="1"/>
          <p:nvPr/>
        </p:nvSpPr>
        <p:spPr>
          <a:xfrm>
            <a:off x="9956165" y="2313940"/>
            <a:ext cx="1758950" cy="414020"/>
          </a:xfrm>
          <a:prstGeom prst="rect">
            <a:avLst/>
          </a:prstGeom>
          <a:noFill/>
        </p:spPr>
        <p:txBody>
          <a:bodyPr wrap="square" rtlCol="0">
            <a:spAutoFit/>
          </a:bodyPr>
          <a:p>
            <a:r>
              <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脑卒中AI</a:t>
            </a:r>
            <a:endParaRPr lang="zh-CN" altLang="en-US" sz="21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grpSp>
        <p:nvGrpSpPr>
          <p:cNvPr id="88" name="组合 87"/>
          <p:cNvGrpSpPr/>
          <p:nvPr/>
        </p:nvGrpSpPr>
        <p:grpSpPr>
          <a:xfrm>
            <a:off x="8975725" y="274955"/>
            <a:ext cx="2840990" cy="366395"/>
            <a:chOff x="11064" y="247"/>
            <a:chExt cx="7750" cy="814"/>
          </a:xfrm>
        </p:grpSpPr>
        <p:grpSp>
          <p:nvGrpSpPr>
            <p:cNvPr id="89" name="组合 10"/>
            <p:cNvGrpSpPr/>
            <p:nvPr/>
          </p:nvGrpSpPr>
          <p:grpSpPr>
            <a:xfrm>
              <a:off x="12344" y="247"/>
              <a:ext cx="6376" cy="656"/>
              <a:chOff x="6697011" y="412203"/>
              <a:chExt cx="3672216" cy="415778"/>
            </a:xfrm>
          </p:grpSpPr>
          <p:pic>
            <p:nvPicPr>
              <p:cNvPr id="90"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91"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92"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grpSp>
        <p:nvGrpSpPr>
          <p:cNvPr id="7" name="组合 6"/>
          <p:cNvGrpSpPr/>
          <p:nvPr/>
        </p:nvGrpSpPr>
        <p:grpSpPr>
          <a:xfrm>
            <a:off x="498475" y="189865"/>
            <a:ext cx="9562465" cy="891540"/>
            <a:chOff x="1128" y="719"/>
            <a:chExt cx="15059" cy="1404"/>
          </a:xfrm>
        </p:grpSpPr>
        <p:grpSp>
          <p:nvGrpSpPr>
            <p:cNvPr id="36" name="组合 3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37" name="椭圆 36"/>
              <p:cNvSpPr/>
              <p:nvPr>
                <p:custDataLst>
                  <p:tags r:id="rId4"/>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38" name="椭圆 37"/>
              <p:cNvSpPr/>
              <p:nvPr>
                <p:custDataLst>
                  <p:tags r:id="rId5"/>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39" name="文本框 38"/>
            <p:cNvSpPr txBox="1"/>
            <p:nvPr>
              <p:custDataLst>
                <p:tags r:id="rId6"/>
              </p:custDataLst>
            </p:nvPr>
          </p:nvSpPr>
          <p:spPr>
            <a:xfrm>
              <a:off x="2076" y="719"/>
              <a:ext cx="14111" cy="1404"/>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AI影像：商业化最快赛道</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AI影像是AI医疗中商业化最成熟的方向，率先在多类影像诊断场景落地</a:t>
              </a:r>
              <a:endPar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40" name="文本框 39"/>
          <p:cNvSpPr txBox="1"/>
          <p:nvPr/>
        </p:nvSpPr>
        <p:spPr>
          <a:xfrm>
            <a:off x="498475" y="4015105"/>
            <a:ext cx="2760980" cy="953135"/>
          </a:xfrm>
          <a:prstGeom prst="rect">
            <a:avLst/>
          </a:prstGeom>
          <a:noFill/>
        </p:spPr>
        <p:txBody>
          <a:bodyPr wrap="square" rtlCol="0" anchor="t">
            <a:spAutoFit/>
          </a:bodyPr>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CT影像标准化程度高</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数据积累丰富</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筛查流程标准统一</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三甲医院和体检中心需求明确</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41" name="文本框 40"/>
          <p:cNvSpPr txBox="1"/>
          <p:nvPr/>
        </p:nvSpPr>
        <p:spPr>
          <a:xfrm>
            <a:off x="1007573" y="4979942"/>
            <a:ext cx="1978660"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rPr>
              <a:t>代表企业</a:t>
            </a:r>
            <a:endParaRPr kumimoji="0" lang="zh-CN" altLang="en-US" sz="1700" b="1" i="0" u="none" strike="noStrike" kern="120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81" name="文本框 80"/>
          <p:cNvSpPr txBox="1"/>
          <p:nvPr/>
        </p:nvSpPr>
        <p:spPr>
          <a:xfrm>
            <a:off x="536575" y="5281295"/>
            <a:ext cx="2665095" cy="220345"/>
          </a:xfrm>
          <a:prstGeom prst="rect">
            <a:avLst/>
          </a:prstGeom>
          <a:noFill/>
        </p:spPr>
        <p:txBody>
          <a:bodyPr wrap="square" rtlCol="0" anchor="t">
            <a:noAutofit/>
          </a:bodyPr>
          <a:p>
            <a:pPr marL="342900" indent="-342900" algn="l">
              <a:lnSpc>
                <a:spcPct val="100000"/>
              </a:lnSpc>
              <a:buFont typeface="Wingdings" panose="05000000000000000000" charset="0"/>
              <a:buChar char=""/>
            </a:pPr>
            <a:r>
              <a:rPr lang="en-US" altLang="zh-CN" sz="1400">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推想医疗、联影</a:t>
            </a:r>
            <a:r>
              <a:rPr lang="en-US" altLang="zh-CN" sz="1400">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智能</a:t>
            </a:r>
            <a:endParaRPr lang="en-US" altLang="zh-CN" sz="1400">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93" name="文本框 92"/>
          <p:cNvSpPr txBox="1"/>
          <p:nvPr/>
        </p:nvSpPr>
        <p:spPr>
          <a:xfrm>
            <a:off x="486410" y="5588000"/>
            <a:ext cx="2538095" cy="691515"/>
          </a:xfrm>
          <a:prstGeom prst="rect">
            <a:avLst/>
          </a:prstGeom>
          <a:noFill/>
        </p:spPr>
        <p:txBody>
          <a:bodyPr wrap="square" rtlCol="0">
            <a:spAutoFit/>
          </a:bodyPr>
          <a:p>
            <a:pPr marL="285750" indent="-285750">
              <a:buFont typeface="Wingdings" panose="05000000000000000000" charset="0"/>
              <a:buChar char=""/>
            </a:pPr>
            <a:r>
              <a:rPr lang="zh-CN" altLang="en-US" sz="1300">
                <a:solidFill>
                  <a:srgbClr val="216BFF"/>
                </a:solidFill>
                <a:latin typeface="微软雅黑" panose="020B0503020204020204" charset="-122"/>
                <a:ea typeface="微软雅黑" panose="020B0503020204020204" charset="-122"/>
              </a:rPr>
              <a:t>产业价值</a:t>
            </a:r>
            <a:r>
              <a:rPr lang="en-US" altLang="zh-CN" sz="1300">
                <a:solidFill>
                  <a:srgbClr val="216BFF"/>
                </a:solidFill>
                <a:latin typeface="微软雅黑" panose="020B0503020204020204" charset="-122"/>
                <a:ea typeface="微软雅黑" panose="020B0503020204020204" charset="-122"/>
              </a:rPr>
              <a:t>：</a:t>
            </a:r>
            <a:r>
              <a:rPr lang="zh-CN" altLang="en-US" sz="1300">
                <a:latin typeface="微软雅黑" panose="020B0503020204020204" charset="-122"/>
                <a:ea typeface="微软雅黑" panose="020B0503020204020204" charset="-122"/>
              </a:rPr>
              <a:t>率先形成商业闭环，是AI医疗最成熟的落地方向</a:t>
            </a:r>
            <a:endParaRPr lang="zh-CN" altLang="en-US" sz="1300">
              <a:latin typeface="微软雅黑" panose="020B0503020204020204" charset="-122"/>
              <a:ea typeface="微软雅黑" panose="020B0503020204020204" charset="-122"/>
            </a:endParaRPr>
          </a:p>
        </p:txBody>
      </p:sp>
      <p:sp>
        <p:nvSpPr>
          <p:cNvPr id="94" name="文本框 93"/>
          <p:cNvSpPr txBox="1"/>
          <p:nvPr/>
        </p:nvSpPr>
        <p:spPr>
          <a:xfrm>
            <a:off x="3386455" y="2979420"/>
            <a:ext cx="2665095" cy="598805"/>
          </a:xfrm>
          <a:prstGeom prst="rect">
            <a:avLst/>
          </a:prstGeom>
          <a:noFill/>
        </p:spPr>
        <p:txBody>
          <a:bodyPr wrap="square" rtlCol="0">
            <a:spAutoFit/>
          </a:bodyPr>
          <a:p>
            <a:pPr marL="285750" indent="-285750">
              <a:buFont typeface="Wingdings" panose="05000000000000000000" charset="0"/>
              <a:buChar char=""/>
            </a:pPr>
            <a:r>
              <a:rPr lang="zh-CN" altLang="en-US" sz="1100" b="1">
                <a:latin typeface="微软雅黑" panose="020B0503020204020204" charset="-122"/>
                <a:ea typeface="微软雅黑" panose="020B0503020204020204" charset="-122"/>
              </a:rPr>
              <a:t>我国糖尿病患者</a:t>
            </a:r>
            <a:r>
              <a:rPr lang="zh-CN" altLang="en-US" sz="1100">
                <a:solidFill>
                  <a:srgbClr val="C00000"/>
                </a:solidFill>
                <a:latin typeface="微软雅黑" panose="020B0503020204020204" charset="-122"/>
                <a:ea typeface="微软雅黑" panose="020B0503020204020204" charset="-122"/>
              </a:rPr>
              <a:t>超过1.4亿人</a:t>
            </a:r>
            <a:r>
              <a:rPr lang="zh-CN" altLang="en-US" sz="1100">
                <a:latin typeface="微软雅黑" panose="020B0503020204020204" charset="-122"/>
                <a:ea typeface="微软雅黑" panose="020B0503020204020204" charset="-122"/>
              </a:rPr>
              <a:t>，糖尿病视网膜病变筛查需求持续提升，基层医疗机构眼科资源相对不足。</a:t>
            </a:r>
            <a:endParaRPr lang="zh-CN" altLang="en-US" sz="1100">
              <a:latin typeface="微软雅黑" panose="020B0503020204020204" charset="-122"/>
              <a:ea typeface="微软雅黑" panose="020B0503020204020204" charset="-122"/>
            </a:endParaRPr>
          </a:p>
        </p:txBody>
      </p:sp>
      <p:sp>
        <p:nvSpPr>
          <p:cNvPr id="96" name="文本框 95"/>
          <p:cNvSpPr txBox="1"/>
          <p:nvPr/>
        </p:nvSpPr>
        <p:spPr>
          <a:xfrm>
            <a:off x="3525520" y="3778885"/>
            <a:ext cx="2760980" cy="737235"/>
          </a:xfrm>
          <a:prstGeom prst="rect">
            <a:avLst/>
          </a:prstGeom>
          <a:noFill/>
        </p:spPr>
        <p:txBody>
          <a:bodyPr wrap="square" rtlCol="0" anchor="t">
            <a:spAutoFit/>
          </a:bodyPr>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图像采集标准化程度高</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筛查结果易于量化</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适合基层和体检场景推广</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98" name="文本框 97"/>
          <p:cNvSpPr txBox="1"/>
          <p:nvPr/>
        </p:nvSpPr>
        <p:spPr>
          <a:xfrm>
            <a:off x="3563620" y="5045075"/>
            <a:ext cx="2665095" cy="220345"/>
          </a:xfrm>
          <a:prstGeom prst="rect">
            <a:avLst/>
          </a:prstGeom>
          <a:noFill/>
        </p:spPr>
        <p:txBody>
          <a:bodyPr wrap="square" rtlCol="0" anchor="t">
            <a:noAutofit/>
          </a:bodyPr>
          <a:p>
            <a:pPr marL="285750" indent="-285750" algn="l">
              <a:lnSpc>
                <a:spcPct val="100000"/>
              </a:lnSpc>
              <a:buFont typeface="Wingdings" panose="05000000000000000000" charset="0"/>
              <a:buChar char=""/>
            </a:pPr>
            <a:r>
              <a:rPr lang="en-US" altLang="zh-CN" sz="1400">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鹰瞳科技、视见科技</a:t>
            </a:r>
            <a:endParaRPr lang="en-US" altLang="zh-CN" sz="1400">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99" name="文本框 98"/>
          <p:cNvSpPr txBox="1"/>
          <p:nvPr/>
        </p:nvSpPr>
        <p:spPr>
          <a:xfrm>
            <a:off x="3513455" y="5351780"/>
            <a:ext cx="2538095" cy="491490"/>
          </a:xfrm>
          <a:prstGeom prst="rect">
            <a:avLst/>
          </a:prstGeom>
          <a:noFill/>
        </p:spPr>
        <p:txBody>
          <a:bodyPr wrap="square" rtlCol="0">
            <a:spAutoFit/>
          </a:bodyPr>
          <a:p>
            <a:pPr marL="285750" indent="-285750">
              <a:buFont typeface="Wingdings" panose="05000000000000000000" charset="0"/>
              <a:buChar char=""/>
            </a:pPr>
            <a:r>
              <a:rPr lang="zh-CN" altLang="en-US" sz="1300">
                <a:solidFill>
                  <a:srgbClr val="216BFF"/>
                </a:solidFill>
                <a:latin typeface="微软雅黑" panose="020B0503020204020204" charset="-122"/>
                <a:ea typeface="微软雅黑" panose="020B0503020204020204" charset="-122"/>
              </a:rPr>
              <a:t>产业价值</a:t>
            </a:r>
            <a:r>
              <a:rPr lang="en-US" altLang="zh-CN" sz="1300">
                <a:solidFill>
                  <a:srgbClr val="216BFF"/>
                </a:solidFill>
                <a:latin typeface="微软雅黑" panose="020B0503020204020204" charset="-122"/>
                <a:ea typeface="微软雅黑" panose="020B0503020204020204" charset="-122"/>
              </a:rPr>
              <a:t>：</a:t>
            </a:r>
            <a:r>
              <a:rPr lang="en-US" altLang="zh-CN" sz="1300">
                <a:solidFill>
                  <a:schemeClr val="tx1">
                    <a:lumMod val="85000"/>
                    <a:lumOff val="15000"/>
                  </a:schemeClr>
                </a:solidFill>
                <a:latin typeface="微软雅黑" panose="020B0503020204020204" charset="-122"/>
                <a:ea typeface="微软雅黑" panose="020B0503020204020204" charset="-122"/>
              </a:rPr>
              <a:t>有效提升基层慢病筛查和早期诊断能力</a:t>
            </a:r>
            <a:endParaRPr lang="en-US" altLang="zh-CN" sz="1300">
              <a:solidFill>
                <a:schemeClr val="tx1">
                  <a:lumMod val="85000"/>
                  <a:lumOff val="15000"/>
                </a:schemeClr>
              </a:solidFill>
              <a:latin typeface="微软雅黑" panose="020B0503020204020204" charset="-122"/>
              <a:ea typeface="微软雅黑" panose="020B0503020204020204" charset="-122"/>
            </a:endParaRPr>
          </a:p>
        </p:txBody>
      </p:sp>
      <p:sp>
        <p:nvSpPr>
          <p:cNvPr id="102" name="Shape 25"/>
          <p:cNvSpPr/>
          <p:nvPr/>
        </p:nvSpPr>
        <p:spPr>
          <a:xfrm>
            <a:off x="6286500" y="2967355"/>
            <a:ext cx="2665095" cy="718185"/>
          </a:xfrm>
          <a:prstGeom prst="roundRect">
            <a:avLst>
              <a:gd name="adj" fmla="val 10000"/>
            </a:avLst>
          </a:prstGeom>
          <a:solidFill>
            <a:srgbClr val="EFF6FF"/>
          </a:solidFill>
          <a:ln w="12700">
            <a:solidFill>
              <a:srgbClr val="BFDBFE"/>
            </a:solidFill>
            <a:prstDash val="solid"/>
          </a:ln>
        </p:spPr>
      </p:sp>
      <p:sp>
        <p:nvSpPr>
          <p:cNvPr id="103" name="文本框 102"/>
          <p:cNvSpPr txBox="1"/>
          <p:nvPr/>
        </p:nvSpPr>
        <p:spPr>
          <a:xfrm>
            <a:off x="6286500" y="2974340"/>
            <a:ext cx="2665095" cy="598805"/>
          </a:xfrm>
          <a:prstGeom prst="rect">
            <a:avLst/>
          </a:prstGeom>
          <a:noFill/>
        </p:spPr>
        <p:txBody>
          <a:bodyPr wrap="square" rtlCol="0">
            <a:spAutoFit/>
          </a:bodyPr>
          <a:p>
            <a:pPr marL="285750" indent="-285750">
              <a:buFont typeface="Wingdings" panose="05000000000000000000" charset="0"/>
              <a:buChar char=""/>
            </a:pPr>
            <a:r>
              <a:rPr lang="zh-CN" altLang="en-US" sz="1100">
                <a:latin typeface="微软雅黑" panose="020B0503020204020204" charset="-122"/>
                <a:ea typeface="微软雅黑" panose="020B0503020204020204" charset="-122"/>
              </a:rPr>
              <a:t>乳腺癌已成为</a:t>
            </a:r>
            <a:r>
              <a:rPr lang="zh-CN" altLang="en-US" sz="1100" b="1">
                <a:latin typeface="微软雅黑" panose="020B0503020204020204" charset="-122"/>
                <a:ea typeface="微软雅黑" panose="020B0503020204020204" charset="-122"/>
              </a:rPr>
              <a:t>我国女性发病率最高的恶性肿瘤之一</a:t>
            </a:r>
            <a:r>
              <a:rPr lang="zh-CN" altLang="en-US" sz="1100">
                <a:latin typeface="微软雅黑" panose="020B0503020204020204" charset="-122"/>
                <a:ea typeface="微软雅黑" panose="020B0503020204020204" charset="-122"/>
              </a:rPr>
              <a:t>，乳腺早筛和辅助诊断需求持续增长。</a:t>
            </a:r>
            <a:endParaRPr lang="zh-CN" altLang="en-US" sz="1100">
              <a:latin typeface="微软雅黑" panose="020B0503020204020204" charset="-122"/>
              <a:ea typeface="微软雅黑" panose="020B0503020204020204" charset="-122"/>
            </a:endParaRPr>
          </a:p>
        </p:txBody>
      </p:sp>
      <p:sp>
        <p:nvSpPr>
          <p:cNvPr id="105" name="文本框 104"/>
          <p:cNvSpPr txBox="1"/>
          <p:nvPr/>
        </p:nvSpPr>
        <p:spPr>
          <a:xfrm>
            <a:off x="6425565" y="3773805"/>
            <a:ext cx="2760980" cy="737235"/>
          </a:xfrm>
          <a:prstGeom prst="rect">
            <a:avLst/>
          </a:prstGeom>
          <a:noFill/>
        </p:spPr>
        <p:txBody>
          <a:bodyPr wrap="square" rtlCol="0" anchor="t">
            <a:spAutoFit/>
          </a:bodyPr>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钼靶和超声数据标准统一</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筛查场景稳定</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女性健康管理需求旺盛</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107" name="文本框 106"/>
          <p:cNvSpPr txBox="1"/>
          <p:nvPr/>
        </p:nvSpPr>
        <p:spPr>
          <a:xfrm>
            <a:off x="6463665" y="5039995"/>
            <a:ext cx="2665095" cy="220345"/>
          </a:xfrm>
          <a:prstGeom prst="rect">
            <a:avLst/>
          </a:prstGeom>
          <a:noFill/>
        </p:spPr>
        <p:txBody>
          <a:bodyPr wrap="square" rtlCol="0" anchor="t">
            <a:noAutofit/>
          </a:bodyPr>
          <a:p>
            <a:pPr marL="285750" indent="-285750" algn="l">
              <a:lnSpc>
                <a:spcPct val="100000"/>
              </a:lnSpc>
              <a:buFont typeface="Wingdings" panose="05000000000000000000" charset="0"/>
              <a:buChar char=""/>
            </a:pPr>
            <a:r>
              <a:rPr lang="en-US" altLang="zh-CN" sz="1400">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联影智能、深睿医疗</a:t>
            </a:r>
            <a:endParaRPr lang="en-US" altLang="zh-CN" sz="1400">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108" name="文本框 107"/>
          <p:cNvSpPr txBox="1"/>
          <p:nvPr/>
        </p:nvSpPr>
        <p:spPr>
          <a:xfrm>
            <a:off x="6413500" y="5346700"/>
            <a:ext cx="2538095" cy="491490"/>
          </a:xfrm>
          <a:prstGeom prst="rect">
            <a:avLst/>
          </a:prstGeom>
          <a:noFill/>
        </p:spPr>
        <p:txBody>
          <a:bodyPr wrap="square" rtlCol="0">
            <a:spAutoFit/>
          </a:bodyPr>
          <a:p>
            <a:pPr marL="285750" indent="-285750">
              <a:buFont typeface="Wingdings" panose="05000000000000000000" charset="0"/>
              <a:buChar char=""/>
            </a:pPr>
            <a:r>
              <a:rPr lang="zh-CN" altLang="en-US" sz="1300">
                <a:solidFill>
                  <a:srgbClr val="216BFF"/>
                </a:solidFill>
                <a:latin typeface="微软雅黑" panose="020B0503020204020204" charset="-122"/>
                <a:ea typeface="微软雅黑" panose="020B0503020204020204" charset="-122"/>
              </a:rPr>
              <a:t>产业价值</a:t>
            </a:r>
            <a:r>
              <a:rPr lang="en-US" altLang="zh-CN" sz="1300">
                <a:solidFill>
                  <a:srgbClr val="216BFF"/>
                </a:solidFill>
                <a:latin typeface="微软雅黑" panose="020B0503020204020204" charset="-122"/>
                <a:ea typeface="微软雅黑" panose="020B0503020204020204" charset="-122"/>
              </a:rPr>
              <a:t>：</a:t>
            </a:r>
            <a:r>
              <a:rPr lang="en-US" altLang="zh-CN" sz="1300">
                <a:solidFill>
                  <a:schemeClr val="tx1">
                    <a:lumMod val="85000"/>
                    <a:lumOff val="15000"/>
                  </a:schemeClr>
                </a:solidFill>
                <a:latin typeface="微软雅黑" panose="020B0503020204020204" charset="-122"/>
                <a:ea typeface="微软雅黑" panose="020B0503020204020204" charset="-122"/>
              </a:rPr>
              <a:t>推动肿瘤早筛向精准化和智能化升级</a:t>
            </a:r>
            <a:endParaRPr lang="en-US" altLang="zh-CN" sz="1300">
              <a:solidFill>
                <a:schemeClr val="tx1">
                  <a:lumMod val="85000"/>
                  <a:lumOff val="15000"/>
                </a:schemeClr>
              </a:solidFill>
              <a:latin typeface="微软雅黑" panose="020B0503020204020204" charset="-122"/>
              <a:ea typeface="微软雅黑" panose="020B0503020204020204" charset="-122"/>
            </a:endParaRPr>
          </a:p>
        </p:txBody>
      </p:sp>
      <p:sp>
        <p:nvSpPr>
          <p:cNvPr id="109" name="Shape 25"/>
          <p:cNvSpPr/>
          <p:nvPr/>
        </p:nvSpPr>
        <p:spPr>
          <a:xfrm>
            <a:off x="9152255" y="2967355"/>
            <a:ext cx="2665095" cy="718185"/>
          </a:xfrm>
          <a:prstGeom prst="roundRect">
            <a:avLst>
              <a:gd name="adj" fmla="val 10000"/>
            </a:avLst>
          </a:prstGeom>
          <a:solidFill>
            <a:srgbClr val="EFF6FF"/>
          </a:solidFill>
          <a:ln w="12700">
            <a:solidFill>
              <a:srgbClr val="BFDBFE"/>
            </a:solidFill>
            <a:prstDash val="solid"/>
          </a:ln>
        </p:spPr>
      </p:sp>
      <p:sp>
        <p:nvSpPr>
          <p:cNvPr id="110" name="文本框 109"/>
          <p:cNvSpPr txBox="1"/>
          <p:nvPr/>
        </p:nvSpPr>
        <p:spPr>
          <a:xfrm>
            <a:off x="9152255" y="2974340"/>
            <a:ext cx="2665095" cy="598805"/>
          </a:xfrm>
          <a:prstGeom prst="rect">
            <a:avLst/>
          </a:prstGeom>
          <a:noFill/>
        </p:spPr>
        <p:txBody>
          <a:bodyPr wrap="square" rtlCol="0">
            <a:spAutoFit/>
          </a:bodyPr>
          <a:p>
            <a:pPr marL="285750" indent="-285750">
              <a:buFont typeface="Wingdings" panose="05000000000000000000" charset="0"/>
              <a:buChar char=""/>
            </a:pPr>
            <a:r>
              <a:rPr lang="zh-CN" altLang="en-US" sz="1100">
                <a:latin typeface="微软雅黑" panose="020B0503020204020204" charset="-122"/>
                <a:ea typeface="微软雅黑" panose="020B0503020204020204" charset="-122"/>
              </a:rPr>
              <a:t>我国脑卒中患者</a:t>
            </a:r>
            <a:r>
              <a:rPr lang="zh-CN" altLang="en-US" sz="1100" b="1">
                <a:latin typeface="微软雅黑" panose="020B0503020204020204" charset="-122"/>
                <a:ea typeface="微软雅黑" panose="020B0503020204020204" charset="-122"/>
              </a:rPr>
              <a:t>数量位居全球前列，</a:t>
            </a:r>
            <a:r>
              <a:rPr lang="zh-CN" altLang="en-US" sz="1100">
                <a:latin typeface="微软雅黑" panose="020B0503020204020204" charset="-122"/>
                <a:ea typeface="微软雅黑" panose="020B0503020204020204" charset="-122"/>
              </a:rPr>
              <a:t>急性卒中诊疗对时间要求极高，基层影像诊断能力存在短板。</a:t>
            </a:r>
            <a:endParaRPr lang="zh-CN" altLang="en-US" sz="1100">
              <a:latin typeface="微软雅黑" panose="020B0503020204020204" charset="-122"/>
              <a:ea typeface="微软雅黑" panose="020B0503020204020204" charset="-122"/>
            </a:endParaRPr>
          </a:p>
        </p:txBody>
      </p:sp>
      <p:sp>
        <p:nvSpPr>
          <p:cNvPr id="112" name="文本框 111"/>
          <p:cNvSpPr txBox="1"/>
          <p:nvPr/>
        </p:nvSpPr>
        <p:spPr>
          <a:xfrm>
            <a:off x="9291320" y="3773805"/>
            <a:ext cx="2760980" cy="737235"/>
          </a:xfrm>
          <a:prstGeom prst="rect">
            <a:avLst/>
          </a:prstGeom>
          <a:noFill/>
        </p:spPr>
        <p:txBody>
          <a:bodyPr wrap="square" rtlCol="0" anchor="t">
            <a:spAutoFit/>
          </a:bodyPr>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CT/CTA数据结构清晰</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急诊场景应用价值突出</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marL="171450" indent="-171450" algn="l">
              <a:lnSpc>
                <a:spcPct val="100000"/>
              </a:lnSpc>
              <a:buFont typeface="Arial" panose="020B0604020202020204" pitchFamily="34" charset="0"/>
              <a:buChar char="•"/>
            </a:pPr>
            <a:r>
              <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rPr>
              <a:t>医院付费意愿较强</a:t>
            </a:r>
            <a:endParaRPr lang="en-US" altLang="zh-CN" sz="1400">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114" name="文本框 113"/>
          <p:cNvSpPr txBox="1"/>
          <p:nvPr/>
        </p:nvSpPr>
        <p:spPr>
          <a:xfrm>
            <a:off x="9329420" y="5039995"/>
            <a:ext cx="2665095" cy="220345"/>
          </a:xfrm>
          <a:prstGeom prst="rect">
            <a:avLst/>
          </a:prstGeom>
          <a:noFill/>
        </p:spPr>
        <p:txBody>
          <a:bodyPr wrap="square" rtlCol="0" anchor="t">
            <a:noAutofit/>
          </a:bodyPr>
          <a:p>
            <a:pPr marL="285750" indent="-285750" algn="l">
              <a:lnSpc>
                <a:spcPct val="100000"/>
              </a:lnSpc>
              <a:buFont typeface="Wingdings" panose="05000000000000000000" charset="0"/>
              <a:buChar char=""/>
            </a:pPr>
            <a:r>
              <a:rPr lang="en-US" altLang="zh-CN" sz="1400">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数坤科技、深睿医疗</a:t>
            </a:r>
            <a:endParaRPr lang="en-US" altLang="zh-CN" sz="1400">
              <a:solidFill>
                <a:srgbClr val="0070C0"/>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115" name="文本框 114"/>
          <p:cNvSpPr txBox="1"/>
          <p:nvPr/>
        </p:nvSpPr>
        <p:spPr>
          <a:xfrm>
            <a:off x="9279255" y="5346700"/>
            <a:ext cx="2538095" cy="491490"/>
          </a:xfrm>
          <a:prstGeom prst="rect">
            <a:avLst/>
          </a:prstGeom>
          <a:noFill/>
        </p:spPr>
        <p:txBody>
          <a:bodyPr wrap="square" rtlCol="0">
            <a:spAutoFit/>
          </a:bodyPr>
          <a:p>
            <a:pPr marL="285750" indent="-285750">
              <a:buFont typeface="Wingdings" panose="05000000000000000000" charset="0"/>
              <a:buChar char=""/>
            </a:pPr>
            <a:r>
              <a:rPr lang="zh-CN" altLang="en-US" sz="1300">
                <a:solidFill>
                  <a:srgbClr val="216BFF"/>
                </a:solidFill>
                <a:latin typeface="微软雅黑" panose="020B0503020204020204" charset="-122"/>
                <a:ea typeface="微软雅黑" panose="020B0503020204020204" charset="-122"/>
              </a:rPr>
              <a:t>产业价值</a:t>
            </a:r>
            <a:r>
              <a:rPr lang="en-US" altLang="zh-CN" sz="1300">
                <a:solidFill>
                  <a:srgbClr val="216BFF"/>
                </a:solidFill>
                <a:latin typeface="微软雅黑" panose="020B0503020204020204" charset="-122"/>
                <a:ea typeface="微软雅黑" panose="020B0503020204020204" charset="-122"/>
              </a:rPr>
              <a:t>：</a:t>
            </a:r>
            <a:r>
              <a:rPr lang="en-US" altLang="zh-CN" sz="1300">
                <a:solidFill>
                  <a:schemeClr val="tx1">
                    <a:lumMod val="85000"/>
                    <a:lumOff val="15000"/>
                  </a:schemeClr>
                </a:solidFill>
                <a:latin typeface="微软雅黑" panose="020B0503020204020204" charset="-122"/>
                <a:ea typeface="微软雅黑" panose="020B0503020204020204" charset="-122"/>
              </a:rPr>
              <a:t>提高卒中识别效率，提升区域急诊救治能力</a:t>
            </a:r>
            <a:endParaRPr lang="en-US" altLang="zh-CN" sz="1300">
              <a:solidFill>
                <a:schemeClr val="tx1">
                  <a:lumMod val="85000"/>
                  <a:lumOff val="15000"/>
                </a:schemeClr>
              </a:solidFill>
              <a:latin typeface="微软雅黑" panose="020B0503020204020204" charset="-122"/>
              <a:ea typeface="微软雅黑" panose="020B0503020204020204" charset="-122"/>
            </a:endParaRPr>
          </a:p>
        </p:txBody>
      </p:sp>
      <p:sp>
        <p:nvSpPr>
          <p:cNvPr id="116" name="right-quote-sign_56826"/>
          <p:cNvSpPr>
            <a:spLocks noChangeAspect="1"/>
          </p:cNvSpPr>
          <p:nvPr/>
        </p:nvSpPr>
        <p:spPr bwMode="auto">
          <a:xfrm flipH="1" flipV="1">
            <a:off x="671246" y="6278716"/>
            <a:ext cx="399436" cy="352035"/>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rgbClr val="D9E3FB"/>
          </a:solidFill>
          <a:ln>
            <a:noFill/>
          </a:ln>
        </p:spPr>
      </p:sp>
      <p:sp>
        <p:nvSpPr>
          <p:cNvPr id="117" name="文本框 116"/>
          <p:cNvSpPr txBox="1"/>
          <p:nvPr/>
        </p:nvSpPr>
        <p:spPr>
          <a:xfrm>
            <a:off x="1208405" y="6278880"/>
            <a:ext cx="10358120" cy="414020"/>
          </a:xfrm>
          <a:prstGeom prst="rect">
            <a:avLst/>
          </a:prstGeom>
          <a:solidFill>
            <a:schemeClr val="bg1"/>
          </a:solidFill>
          <a:ln w="28575" cmpd="dbl">
            <a:solidFill>
              <a:schemeClr val="accent1">
                <a:lumMod val="20000"/>
                <a:lumOff val="80000"/>
              </a:schemeClr>
            </a:solidFill>
            <a:prstDash val="solid"/>
          </a:ln>
          <a:effectLst/>
        </p:spPr>
        <p:txBody>
          <a:bodyPr wrap="square">
            <a:noAutofit/>
          </a:bodyPr>
          <a:p>
            <a:pPr indent="0" algn="l">
              <a:lnSpc>
                <a:spcPct val="120000"/>
              </a:lnSpc>
              <a:buClrTx/>
              <a:buSzTx/>
              <a:buFont typeface="Arial" panose="020B0604020202020204" pitchFamily="34" charset="0"/>
              <a:buNone/>
            </a:pPr>
            <a:r>
              <a:rPr lang="en-US" sz="1600" b="1">
                <a:solidFill>
                  <a:srgbClr val="0070C0"/>
                </a:solidFill>
                <a:latin typeface="微软雅黑" panose="020B0503020204020204" charset="-122"/>
                <a:ea typeface="微软雅黑" panose="020B0503020204020204" charset="-122"/>
              </a:rPr>
              <a:t> </a:t>
            </a:r>
            <a:r>
              <a:rPr sz="1600" b="1">
                <a:solidFill>
                  <a:srgbClr val="0070C0"/>
                </a:solidFill>
                <a:latin typeface="微软雅黑" panose="020B0503020204020204" charset="-122"/>
                <a:ea typeface="微软雅黑" panose="020B0503020204020204" charset="-122"/>
              </a:rPr>
              <a:t>AI影像商业化逻辑</a:t>
            </a:r>
            <a:r>
              <a:rPr lang="en-US" sz="1600" b="1">
                <a:solidFill>
                  <a:srgbClr val="0070C0"/>
                </a:solidFill>
                <a:latin typeface="微软雅黑" panose="020B0503020204020204" charset="-122"/>
                <a:ea typeface="微软雅黑" panose="020B0503020204020204" charset="-122"/>
              </a:rPr>
              <a:t>   </a:t>
            </a:r>
            <a:r>
              <a:rPr lang="en-US" sz="13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rPr>
              <a:t>影像数据标准化</a:t>
            </a:r>
            <a:r>
              <a:rPr lang="en-US" sz="1300">
                <a:solidFill>
                  <a:srgbClr val="216BFF"/>
                </a:solidFill>
                <a:effectLst/>
                <a:latin typeface="微软雅黑" panose="020B0503020204020204" charset="-122"/>
                <a:ea typeface="微软雅黑" panose="020B0503020204020204" charset="-122"/>
              </a:rPr>
              <a:t> </a:t>
            </a:r>
            <a:r>
              <a:rPr lang="en-US" sz="130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en-US" sz="1300">
                <a:solidFill>
                  <a:schemeClr val="tx2">
                    <a:lumMod val="50000"/>
                    <a:lumOff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en-US" sz="13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rPr>
              <a:t>医生资源短缺</a:t>
            </a:r>
            <a:r>
              <a:rPr lang="en-US" sz="1300">
                <a:solidFill>
                  <a:schemeClr val="tx2">
                    <a:lumMod val="50000"/>
                    <a:lumOff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 - </a:t>
            </a:r>
            <a:r>
              <a:rPr lang="en-US" sz="13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rPr>
              <a:t>辅助诊断需求增长</a:t>
            </a:r>
            <a:r>
              <a:rPr lang="en-US" sz="1300">
                <a:solidFill>
                  <a:schemeClr val="tx2">
                    <a:lumMod val="50000"/>
                    <a:lumOff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 - </a:t>
            </a:r>
            <a:r>
              <a:rPr lang="en-US" sz="13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rPr>
              <a:t>AI模型快速落地</a:t>
            </a:r>
            <a:r>
              <a:rPr lang="en-US" sz="1300">
                <a:solidFill>
                  <a:schemeClr val="tx2">
                    <a:lumMod val="50000"/>
                    <a:lumOff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 -  </a:t>
            </a:r>
            <a:r>
              <a:rPr lang="en-US" sz="13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rPr>
              <a:t>基层诊疗能力提升</a:t>
            </a:r>
            <a:r>
              <a:rPr lang="en-US" sz="1300">
                <a:solidFill>
                  <a:schemeClr val="tx2">
                    <a:lumMod val="50000"/>
                    <a:lumOff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 - </a:t>
            </a:r>
            <a:r>
              <a:rPr lang="en-US" sz="13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rPr>
              <a:t>商业化复制加速  </a:t>
            </a:r>
            <a:endParaRPr lang="en-US" sz="13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 name="圆角矩形 38"/>
          <p:cNvSpPr/>
          <p:nvPr/>
        </p:nvSpPr>
        <p:spPr>
          <a:xfrm>
            <a:off x="3572510" y="3545205"/>
            <a:ext cx="2459990" cy="820420"/>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5" name="组合 4"/>
          <p:cNvGrpSpPr/>
          <p:nvPr/>
        </p:nvGrpSpPr>
        <p:grpSpPr>
          <a:xfrm>
            <a:off x="0" y="1386205"/>
            <a:ext cx="12192000" cy="3072130"/>
            <a:chOff x="0" y="-573732"/>
            <a:chExt cx="12192000" cy="3256003"/>
          </a:xfrm>
        </p:grpSpPr>
        <p:pic>
          <p:nvPicPr>
            <p:cNvPr id="3" name="图片 2" descr="图片包含 牙刷, 室内, 牙, 男人&#10;&#10;描述已自动生成"/>
            <p:cNvPicPr>
              <a:picLocks noChangeAspect="1"/>
            </p:cNvPicPr>
            <p:nvPr/>
          </p:nvPicPr>
          <p:blipFill rotWithShape="1">
            <a:blip r:embed="rId1">
              <a:extLst>
                <a:ext uri="{28A0092B-C50C-407E-A947-70E740481C1C}">
                  <a14:useLocalDpi xmlns:a14="http://schemas.microsoft.com/office/drawing/2010/main" val="0"/>
                </a:ext>
              </a:extLst>
            </a:blip>
            <a:srcRect t="44838" r="375" b="7139"/>
            <a:stretch>
              <a:fillRect/>
            </a:stretch>
          </p:blipFill>
          <p:spPr>
            <a:xfrm>
              <a:off x="2057400" y="-573732"/>
              <a:ext cx="10134600" cy="3256003"/>
            </a:xfrm>
            <a:prstGeom prst="rect">
              <a:avLst/>
            </a:prstGeom>
          </p:spPr>
        </p:pic>
        <p:pic>
          <p:nvPicPr>
            <p:cNvPr id="8" name="图片 7" descr="图片包含 牙刷, 室内, 牙, 男人&#10;&#10;描述已自动生成"/>
            <p:cNvPicPr>
              <a:picLocks noChangeAspect="1"/>
            </p:cNvPicPr>
            <p:nvPr/>
          </p:nvPicPr>
          <p:blipFill rotWithShape="1">
            <a:blip r:embed="rId1">
              <a:extLst>
                <a:ext uri="{28A0092B-C50C-407E-A947-70E740481C1C}">
                  <a14:useLocalDpi xmlns:a14="http://schemas.microsoft.com/office/drawing/2010/main" val="0"/>
                </a:ext>
              </a:extLst>
            </a:blip>
            <a:srcRect t="44838" r="79775" b="7139"/>
            <a:stretch>
              <a:fillRect/>
            </a:stretch>
          </p:blipFill>
          <p:spPr>
            <a:xfrm flipH="1">
              <a:off x="0" y="-573732"/>
              <a:ext cx="2057400" cy="3256003"/>
            </a:xfrm>
            <a:prstGeom prst="rect">
              <a:avLst/>
            </a:prstGeom>
          </p:spPr>
        </p:pic>
      </p:grpSp>
      <p:sp>
        <p:nvSpPr>
          <p:cNvPr id="10" name="矩形 9"/>
          <p:cNvSpPr/>
          <p:nvPr/>
        </p:nvSpPr>
        <p:spPr>
          <a:xfrm>
            <a:off x="3396615" y="2133600"/>
            <a:ext cx="2699385" cy="2422525"/>
          </a:xfrm>
          <a:prstGeom prst="rect">
            <a:avLst/>
          </a:prstGeom>
          <a:solidFill>
            <a:srgbClr val="3667E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2" name="矩形 11"/>
          <p:cNvSpPr/>
          <p:nvPr/>
        </p:nvSpPr>
        <p:spPr>
          <a:xfrm>
            <a:off x="8795385" y="2133600"/>
            <a:ext cx="2699385" cy="2421890"/>
          </a:xfrm>
          <a:prstGeom prst="rect">
            <a:avLst/>
          </a:prstGeom>
          <a:solidFill>
            <a:srgbClr val="3667E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9" name="矩形 18"/>
          <p:cNvSpPr/>
          <p:nvPr/>
        </p:nvSpPr>
        <p:spPr>
          <a:xfrm flipH="1">
            <a:off x="0" y="1385570"/>
            <a:ext cx="12192000" cy="316992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9" name="矩形 8"/>
          <p:cNvSpPr/>
          <p:nvPr/>
        </p:nvSpPr>
        <p:spPr>
          <a:xfrm>
            <a:off x="696595" y="2133600"/>
            <a:ext cx="2699385" cy="2422525"/>
          </a:xfrm>
          <a:prstGeom prst="rect">
            <a:avLst/>
          </a:prstGeom>
          <a:solidFill>
            <a:srgbClr val="3667E8">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1" name="矩形 10"/>
          <p:cNvSpPr/>
          <p:nvPr/>
        </p:nvSpPr>
        <p:spPr>
          <a:xfrm>
            <a:off x="6096000" y="2133600"/>
            <a:ext cx="2699385" cy="2421890"/>
          </a:xfrm>
          <a:prstGeom prst="rect">
            <a:avLst/>
          </a:prstGeom>
          <a:solidFill>
            <a:srgbClr val="3667E8">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3" name="search-magnifier_57477"/>
          <p:cNvSpPr>
            <a:spLocks noChangeAspect="1"/>
          </p:cNvSpPr>
          <p:nvPr/>
        </p:nvSpPr>
        <p:spPr bwMode="auto">
          <a:xfrm>
            <a:off x="7180901" y="2851183"/>
            <a:ext cx="609685" cy="608780"/>
          </a:xfrm>
          <a:custGeom>
            <a:avLst/>
            <a:gdLst>
              <a:gd name="connsiteX0" fmla="*/ 314908 w 606774"/>
              <a:gd name="connsiteY0" fmla="*/ 144967 h 605874"/>
              <a:gd name="connsiteX1" fmla="*/ 332463 w 606774"/>
              <a:gd name="connsiteY1" fmla="*/ 152733 h 605874"/>
              <a:gd name="connsiteX2" fmla="*/ 371086 w 606774"/>
              <a:gd name="connsiteY2" fmla="*/ 248648 h 605874"/>
              <a:gd name="connsiteX3" fmla="*/ 345943 w 606774"/>
              <a:gd name="connsiteY3" fmla="*/ 273652 h 605874"/>
              <a:gd name="connsiteX4" fmla="*/ 320895 w 606774"/>
              <a:gd name="connsiteY4" fmla="*/ 248648 h 605874"/>
              <a:gd name="connsiteX5" fmla="*/ 296038 w 606774"/>
              <a:gd name="connsiteY5" fmla="*/ 187281 h 605874"/>
              <a:gd name="connsiteX6" fmla="*/ 296994 w 606774"/>
              <a:gd name="connsiteY6" fmla="*/ 151874 h 605874"/>
              <a:gd name="connsiteX7" fmla="*/ 314908 w 606774"/>
              <a:gd name="connsiteY7" fmla="*/ 144967 h 605874"/>
              <a:gd name="connsiteX8" fmla="*/ 226175 w 606774"/>
              <a:gd name="connsiteY8" fmla="*/ 107542 h 605874"/>
              <a:gd name="connsiteX9" fmla="*/ 262324 w 606774"/>
              <a:gd name="connsiteY9" fmla="*/ 111934 h 605874"/>
              <a:gd name="connsiteX10" fmla="*/ 280590 w 606774"/>
              <a:gd name="connsiteY10" fmla="*/ 142386 h 605874"/>
              <a:gd name="connsiteX11" fmla="*/ 256203 w 606774"/>
              <a:gd name="connsiteY11" fmla="*/ 161383 h 605874"/>
              <a:gd name="connsiteX12" fmla="*/ 250083 w 606774"/>
              <a:gd name="connsiteY12" fmla="*/ 160620 h 605874"/>
              <a:gd name="connsiteX13" fmla="*/ 226175 w 606774"/>
              <a:gd name="connsiteY13" fmla="*/ 157660 h 605874"/>
              <a:gd name="connsiteX14" fmla="*/ 201023 w 606774"/>
              <a:gd name="connsiteY14" fmla="*/ 132553 h 605874"/>
              <a:gd name="connsiteX15" fmla="*/ 226175 w 606774"/>
              <a:gd name="connsiteY15" fmla="*/ 107542 h 605874"/>
              <a:gd name="connsiteX16" fmla="*/ 240497 w 606774"/>
              <a:gd name="connsiteY16" fmla="*/ 82367 h 605874"/>
              <a:gd name="connsiteX17" fmla="*/ 128649 w 606774"/>
              <a:gd name="connsiteY17" fmla="*/ 128562 h 605874"/>
              <a:gd name="connsiteX18" fmla="*/ 128649 w 606774"/>
              <a:gd name="connsiteY18" fmla="*/ 351709 h 605874"/>
              <a:gd name="connsiteX19" fmla="*/ 240497 w 606774"/>
              <a:gd name="connsiteY19" fmla="*/ 397999 h 605874"/>
              <a:gd name="connsiteX20" fmla="*/ 352249 w 606774"/>
              <a:gd name="connsiteY20" fmla="*/ 351709 h 605874"/>
              <a:gd name="connsiteX21" fmla="*/ 398518 w 606774"/>
              <a:gd name="connsiteY21" fmla="*/ 240136 h 605874"/>
              <a:gd name="connsiteX22" fmla="*/ 352249 w 606774"/>
              <a:gd name="connsiteY22" fmla="*/ 128562 h 605874"/>
              <a:gd name="connsiteX23" fmla="*/ 240497 w 606774"/>
              <a:gd name="connsiteY23" fmla="*/ 82367 h 605874"/>
              <a:gd name="connsiteX24" fmla="*/ 240497 w 606774"/>
              <a:gd name="connsiteY24" fmla="*/ 0 h 605874"/>
              <a:gd name="connsiteX25" fmla="*/ 410563 w 606774"/>
              <a:gd name="connsiteY25" fmla="*/ 70341 h 605874"/>
              <a:gd name="connsiteX26" fmla="*/ 481018 w 606774"/>
              <a:gd name="connsiteY26" fmla="*/ 240136 h 605874"/>
              <a:gd name="connsiteX27" fmla="*/ 439624 w 606774"/>
              <a:gd name="connsiteY27" fmla="*/ 374806 h 605874"/>
              <a:gd name="connsiteX28" fmla="*/ 593439 w 606774"/>
              <a:gd name="connsiteY28" fmla="*/ 528374 h 605874"/>
              <a:gd name="connsiteX29" fmla="*/ 593439 w 606774"/>
              <a:gd name="connsiteY29" fmla="*/ 592608 h 605874"/>
              <a:gd name="connsiteX30" fmla="*/ 561319 w 606774"/>
              <a:gd name="connsiteY30" fmla="*/ 605874 h 605874"/>
              <a:gd name="connsiteX31" fmla="*/ 529103 w 606774"/>
              <a:gd name="connsiteY31" fmla="*/ 592608 h 605874"/>
              <a:gd name="connsiteX32" fmla="*/ 375384 w 606774"/>
              <a:gd name="connsiteY32" fmla="*/ 439039 h 605874"/>
              <a:gd name="connsiteX33" fmla="*/ 240497 w 606774"/>
              <a:gd name="connsiteY33" fmla="*/ 480271 h 605874"/>
              <a:gd name="connsiteX34" fmla="*/ 70335 w 606774"/>
              <a:gd name="connsiteY34" fmla="*/ 409929 h 605874"/>
              <a:gd name="connsiteX35" fmla="*/ 70335 w 606774"/>
              <a:gd name="connsiteY35" fmla="*/ 70341 h 605874"/>
              <a:gd name="connsiteX36" fmla="*/ 240497 w 606774"/>
              <a:gd name="connsiteY36" fmla="*/ 0 h 605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6774" h="605874">
                <a:moveTo>
                  <a:pt x="314908" y="144967"/>
                </a:moveTo>
                <a:cubicBezTo>
                  <a:pt x="321325" y="145122"/>
                  <a:pt x="327683" y="147723"/>
                  <a:pt x="332463" y="152733"/>
                </a:cubicBezTo>
                <a:cubicBezTo>
                  <a:pt x="357319" y="178883"/>
                  <a:pt x="371086" y="212954"/>
                  <a:pt x="371086" y="248648"/>
                </a:cubicBezTo>
                <a:cubicBezTo>
                  <a:pt x="371086" y="262486"/>
                  <a:pt x="359805" y="273652"/>
                  <a:pt x="345943" y="273652"/>
                </a:cubicBezTo>
                <a:cubicBezTo>
                  <a:pt x="332080" y="273652"/>
                  <a:pt x="320895" y="262486"/>
                  <a:pt x="320895" y="248648"/>
                </a:cubicBezTo>
                <a:cubicBezTo>
                  <a:pt x="320895" y="225838"/>
                  <a:pt x="312100" y="204078"/>
                  <a:pt x="296038" y="187281"/>
                </a:cubicBezTo>
                <a:cubicBezTo>
                  <a:pt x="286478" y="177260"/>
                  <a:pt x="286956" y="161418"/>
                  <a:pt x="296994" y="151874"/>
                </a:cubicBezTo>
                <a:cubicBezTo>
                  <a:pt x="302013" y="147102"/>
                  <a:pt x="308491" y="144812"/>
                  <a:pt x="314908" y="144967"/>
                </a:cubicBezTo>
                <a:close/>
                <a:moveTo>
                  <a:pt x="226175" y="107542"/>
                </a:moveTo>
                <a:cubicBezTo>
                  <a:pt x="238416" y="107542"/>
                  <a:pt x="250561" y="108974"/>
                  <a:pt x="262324" y="111934"/>
                </a:cubicBezTo>
                <a:cubicBezTo>
                  <a:pt x="275808" y="115275"/>
                  <a:pt x="283937" y="128926"/>
                  <a:pt x="280590" y="142386"/>
                </a:cubicBezTo>
                <a:cubicBezTo>
                  <a:pt x="277721" y="153746"/>
                  <a:pt x="267488" y="161383"/>
                  <a:pt x="256203" y="161383"/>
                </a:cubicBezTo>
                <a:cubicBezTo>
                  <a:pt x="254195" y="161383"/>
                  <a:pt x="252187" y="161097"/>
                  <a:pt x="250083" y="160620"/>
                </a:cubicBezTo>
                <a:cubicBezTo>
                  <a:pt x="242337" y="158615"/>
                  <a:pt x="234303" y="157660"/>
                  <a:pt x="226175" y="157660"/>
                </a:cubicBezTo>
                <a:cubicBezTo>
                  <a:pt x="212308" y="157660"/>
                  <a:pt x="201023" y="146396"/>
                  <a:pt x="201023" y="132553"/>
                </a:cubicBezTo>
                <a:cubicBezTo>
                  <a:pt x="201023" y="118711"/>
                  <a:pt x="212308" y="107542"/>
                  <a:pt x="226175" y="107542"/>
                </a:cubicBezTo>
                <a:close/>
                <a:moveTo>
                  <a:pt x="240497" y="82367"/>
                </a:moveTo>
                <a:cubicBezTo>
                  <a:pt x="198243" y="82367"/>
                  <a:pt x="158571" y="98784"/>
                  <a:pt x="128649" y="128562"/>
                </a:cubicBezTo>
                <a:cubicBezTo>
                  <a:pt x="67085" y="190123"/>
                  <a:pt x="67085" y="290243"/>
                  <a:pt x="128649" y="351709"/>
                </a:cubicBezTo>
                <a:cubicBezTo>
                  <a:pt x="158571" y="381583"/>
                  <a:pt x="198243" y="397999"/>
                  <a:pt x="240497" y="397999"/>
                </a:cubicBezTo>
                <a:cubicBezTo>
                  <a:pt x="282655" y="397999"/>
                  <a:pt x="322328" y="381583"/>
                  <a:pt x="352249" y="351709"/>
                </a:cubicBezTo>
                <a:cubicBezTo>
                  <a:pt x="382075" y="321930"/>
                  <a:pt x="398518" y="282321"/>
                  <a:pt x="398518" y="240136"/>
                </a:cubicBezTo>
                <a:cubicBezTo>
                  <a:pt x="398518" y="198045"/>
                  <a:pt x="382075" y="158341"/>
                  <a:pt x="352249" y="128562"/>
                </a:cubicBezTo>
                <a:cubicBezTo>
                  <a:pt x="322328" y="98784"/>
                  <a:pt x="282655" y="82367"/>
                  <a:pt x="240497" y="82367"/>
                </a:cubicBezTo>
                <a:close/>
                <a:moveTo>
                  <a:pt x="240497" y="0"/>
                </a:moveTo>
                <a:cubicBezTo>
                  <a:pt x="304738" y="0"/>
                  <a:pt x="365155" y="25006"/>
                  <a:pt x="410563" y="70341"/>
                </a:cubicBezTo>
                <a:cubicBezTo>
                  <a:pt x="455971" y="115678"/>
                  <a:pt x="481018" y="175998"/>
                  <a:pt x="481018" y="240136"/>
                </a:cubicBezTo>
                <a:cubicBezTo>
                  <a:pt x="481018" y="288907"/>
                  <a:pt x="466487" y="335388"/>
                  <a:pt x="439624" y="374806"/>
                </a:cubicBezTo>
                <a:lnTo>
                  <a:pt x="593439" y="528374"/>
                </a:lnTo>
                <a:cubicBezTo>
                  <a:pt x="611220" y="546127"/>
                  <a:pt x="611220" y="574855"/>
                  <a:pt x="593439" y="592608"/>
                </a:cubicBezTo>
                <a:cubicBezTo>
                  <a:pt x="584549" y="601484"/>
                  <a:pt x="572886" y="605874"/>
                  <a:pt x="561319" y="605874"/>
                </a:cubicBezTo>
                <a:cubicBezTo>
                  <a:pt x="549656" y="605874"/>
                  <a:pt x="537993" y="601484"/>
                  <a:pt x="529103" y="592608"/>
                </a:cubicBezTo>
                <a:lnTo>
                  <a:pt x="375384" y="439039"/>
                </a:lnTo>
                <a:cubicBezTo>
                  <a:pt x="335807" y="465859"/>
                  <a:pt x="289251" y="480271"/>
                  <a:pt x="240497" y="480271"/>
                </a:cubicBezTo>
                <a:cubicBezTo>
                  <a:pt x="176256" y="480271"/>
                  <a:pt x="115839" y="455360"/>
                  <a:pt x="70335" y="409929"/>
                </a:cubicBezTo>
                <a:cubicBezTo>
                  <a:pt x="-23445" y="316299"/>
                  <a:pt x="-23445" y="163972"/>
                  <a:pt x="70335" y="70341"/>
                </a:cubicBezTo>
                <a:cubicBezTo>
                  <a:pt x="115839" y="25006"/>
                  <a:pt x="176256" y="0"/>
                  <a:pt x="240497" y="0"/>
                </a:cubicBezTo>
                <a:close/>
              </a:path>
            </a:pathLst>
          </a:custGeom>
          <a:solidFill>
            <a:schemeClr val="bg1"/>
          </a:solidFill>
          <a:ln>
            <a:noFill/>
          </a:ln>
        </p:spPr>
      </p:sp>
      <p:sp>
        <p:nvSpPr>
          <p:cNvPr id="14" name="search-magnifier_57477"/>
          <p:cNvSpPr>
            <a:spLocks noChangeAspect="1"/>
          </p:cNvSpPr>
          <p:nvPr/>
        </p:nvSpPr>
        <p:spPr bwMode="auto">
          <a:xfrm>
            <a:off x="9890074" y="2851183"/>
            <a:ext cx="510822" cy="6096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07396" h="605595">
                <a:moveTo>
                  <a:pt x="164756" y="452677"/>
                </a:moveTo>
                <a:lnTo>
                  <a:pt x="350181" y="452677"/>
                </a:lnTo>
                <a:cubicBezTo>
                  <a:pt x="364388" y="452677"/>
                  <a:pt x="375901" y="464252"/>
                  <a:pt x="375901" y="478327"/>
                </a:cubicBezTo>
                <a:cubicBezTo>
                  <a:pt x="374694" y="492403"/>
                  <a:pt x="363088" y="503978"/>
                  <a:pt x="350181" y="503978"/>
                </a:cubicBezTo>
                <a:lnTo>
                  <a:pt x="164756" y="503978"/>
                </a:lnTo>
                <a:cubicBezTo>
                  <a:pt x="150642" y="503978"/>
                  <a:pt x="138943" y="492403"/>
                  <a:pt x="138943" y="478327"/>
                </a:cubicBezTo>
                <a:cubicBezTo>
                  <a:pt x="138943" y="464252"/>
                  <a:pt x="150642" y="452677"/>
                  <a:pt x="164756" y="452677"/>
                </a:cubicBezTo>
                <a:close/>
                <a:moveTo>
                  <a:pt x="160853" y="354873"/>
                </a:moveTo>
                <a:lnTo>
                  <a:pt x="346371" y="354873"/>
                </a:lnTo>
                <a:cubicBezTo>
                  <a:pt x="360485" y="354873"/>
                  <a:pt x="372091" y="366459"/>
                  <a:pt x="372091" y="380548"/>
                </a:cubicBezTo>
                <a:cubicBezTo>
                  <a:pt x="372091" y="394636"/>
                  <a:pt x="360485" y="406315"/>
                  <a:pt x="346371" y="406315"/>
                </a:cubicBezTo>
                <a:lnTo>
                  <a:pt x="160853" y="406315"/>
                </a:lnTo>
                <a:cubicBezTo>
                  <a:pt x="146739" y="406315"/>
                  <a:pt x="135133" y="394636"/>
                  <a:pt x="135133" y="380548"/>
                </a:cubicBezTo>
                <a:cubicBezTo>
                  <a:pt x="135133" y="366459"/>
                  <a:pt x="146739" y="354873"/>
                  <a:pt x="160853" y="354873"/>
                </a:cubicBezTo>
                <a:close/>
                <a:moveTo>
                  <a:pt x="254836" y="180224"/>
                </a:moveTo>
                <a:cubicBezTo>
                  <a:pt x="268955" y="180224"/>
                  <a:pt x="280659" y="191810"/>
                  <a:pt x="280659" y="205899"/>
                </a:cubicBezTo>
                <a:lnTo>
                  <a:pt x="280659" y="219987"/>
                </a:lnTo>
                <a:lnTo>
                  <a:pt x="294778" y="219987"/>
                </a:lnTo>
                <a:cubicBezTo>
                  <a:pt x="308897" y="219987"/>
                  <a:pt x="320508" y="231666"/>
                  <a:pt x="320508" y="245755"/>
                </a:cubicBezTo>
                <a:cubicBezTo>
                  <a:pt x="320508" y="259844"/>
                  <a:pt x="308897" y="271430"/>
                  <a:pt x="294778" y="271430"/>
                </a:cubicBezTo>
                <a:lnTo>
                  <a:pt x="280659" y="271430"/>
                </a:lnTo>
                <a:lnTo>
                  <a:pt x="280659" y="285518"/>
                </a:lnTo>
                <a:cubicBezTo>
                  <a:pt x="280659" y="299607"/>
                  <a:pt x="268955" y="311193"/>
                  <a:pt x="254836" y="311193"/>
                </a:cubicBezTo>
                <a:cubicBezTo>
                  <a:pt x="240717" y="311193"/>
                  <a:pt x="229106" y="299607"/>
                  <a:pt x="229106" y="285518"/>
                </a:cubicBezTo>
                <a:lnTo>
                  <a:pt x="229106" y="271337"/>
                </a:lnTo>
                <a:lnTo>
                  <a:pt x="214986" y="271337"/>
                </a:lnTo>
                <a:cubicBezTo>
                  <a:pt x="200774" y="271337"/>
                  <a:pt x="189256" y="259658"/>
                  <a:pt x="189256" y="245755"/>
                </a:cubicBezTo>
                <a:cubicBezTo>
                  <a:pt x="189256" y="231666"/>
                  <a:pt x="200867" y="219987"/>
                  <a:pt x="214986" y="219987"/>
                </a:cubicBezTo>
                <a:lnTo>
                  <a:pt x="229106" y="219987"/>
                </a:lnTo>
                <a:lnTo>
                  <a:pt x="229106" y="205899"/>
                </a:lnTo>
                <a:cubicBezTo>
                  <a:pt x="229106" y="191810"/>
                  <a:pt x="240717" y="180224"/>
                  <a:pt x="254836" y="180224"/>
                </a:cubicBezTo>
                <a:close/>
                <a:moveTo>
                  <a:pt x="50131" y="98999"/>
                </a:moveTo>
                <a:lnTo>
                  <a:pt x="50131" y="555430"/>
                </a:lnTo>
                <a:lnTo>
                  <a:pt x="457033" y="555430"/>
                </a:lnTo>
                <a:lnTo>
                  <a:pt x="457033" y="98999"/>
                </a:lnTo>
                <a:lnTo>
                  <a:pt x="377194" y="98999"/>
                </a:lnTo>
                <a:lnTo>
                  <a:pt x="377194" y="119484"/>
                </a:lnTo>
                <a:cubicBezTo>
                  <a:pt x="377194" y="133574"/>
                  <a:pt x="365497" y="145253"/>
                  <a:pt x="352685" y="145253"/>
                </a:cubicBezTo>
                <a:lnTo>
                  <a:pt x="156986" y="145253"/>
                </a:lnTo>
                <a:cubicBezTo>
                  <a:pt x="150487" y="145253"/>
                  <a:pt x="132848" y="140804"/>
                  <a:pt x="131177" y="119484"/>
                </a:cubicBezTo>
                <a:lnTo>
                  <a:pt x="131177" y="98999"/>
                </a:lnTo>
                <a:close/>
                <a:moveTo>
                  <a:pt x="182794" y="51446"/>
                </a:moveTo>
                <a:lnTo>
                  <a:pt x="182794" y="95198"/>
                </a:lnTo>
                <a:lnTo>
                  <a:pt x="327062" y="95198"/>
                </a:lnTo>
                <a:lnTo>
                  <a:pt x="327062" y="51446"/>
                </a:lnTo>
                <a:close/>
                <a:moveTo>
                  <a:pt x="157079" y="0"/>
                </a:moveTo>
                <a:lnTo>
                  <a:pt x="351385" y="0"/>
                </a:lnTo>
                <a:cubicBezTo>
                  <a:pt x="365497" y="0"/>
                  <a:pt x="377194" y="11587"/>
                  <a:pt x="377194" y="25677"/>
                </a:cubicBezTo>
                <a:lnTo>
                  <a:pt x="377194" y="47553"/>
                </a:lnTo>
                <a:lnTo>
                  <a:pt x="481542" y="47553"/>
                </a:lnTo>
                <a:cubicBezTo>
                  <a:pt x="501966" y="48294"/>
                  <a:pt x="508000" y="67389"/>
                  <a:pt x="507350" y="73322"/>
                </a:cubicBezTo>
                <a:lnTo>
                  <a:pt x="507350" y="579902"/>
                </a:lnTo>
                <a:cubicBezTo>
                  <a:pt x="508000" y="588151"/>
                  <a:pt x="499366" y="606227"/>
                  <a:pt x="482842" y="605578"/>
                </a:cubicBezTo>
                <a:lnTo>
                  <a:pt x="25715" y="605578"/>
                </a:lnTo>
                <a:cubicBezTo>
                  <a:pt x="11604" y="605578"/>
                  <a:pt x="0" y="593991"/>
                  <a:pt x="0" y="579902"/>
                </a:cubicBezTo>
                <a:lnTo>
                  <a:pt x="0" y="73322"/>
                </a:lnTo>
                <a:cubicBezTo>
                  <a:pt x="1114" y="53114"/>
                  <a:pt x="18938" y="47089"/>
                  <a:pt x="25715" y="47553"/>
                </a:cubicBezTo>
                <a:lnTo>
                  <a:pt x="131363" y="47553"/>
                </a:lnTo>
                <a:lnTo>
                  <a:pt x="131363" y="25677"/>
                </a:lnTo>
                <a:cubicBezTo>
                  <a:pt x="131363" y="11587"/>
                  <a:pt x="142968" y="0"/>
                  <a:pt x="157079" y="0"/>
                </a:cubicBezTo>
                <a:close/>
              </a:path>
            </a:pathLst>
          </a:custGeom>
          <a:solidFill>
            <a:srgbClr val="3F6EE8"/>
          </a:solidFill>
          <a:ln>
            <a:noFill/>
          </a:ln>
        </p:spPr>
        <p:txBody>
          <a:bodyP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latin typeface="微软雅黑" panose="020B0503020204020204" charset="-122"/>
              <a:ea typeface="微软雅黑" panose="020B0503020204020204" charset="-122"/>
              <a:sym typeface="+mn-ea"/>
            </a:endParaRPr>
          </a:p>
        </p:txBody>
      </p:sp>
      <p:sp>
        <p:nvSpPr>
          <p:cNvPr id="16" name="search-magnifier_57477"/>
          <p:cNvSpPr>
            <a:spLocks noChangeAspect="1"/>
          </p:cNvSpPr>
          <p:nvPr/>
        </p:nvSpPr>
        <p:spPr bwMode="auto">
          <a:xfrm>
            <a:off x="4484829" y="2851183"/>
            <a:ext cx="609685" cy="573730"/>
          </a:xfrm>
          <a:custGeom>
            <a:avLst/>
            <a:gdLst>
              <a:gd name="connsiteX0" fmla="*/ 546896 w 606309"/>
              <a:gd name="connsiteY0" fmla="*/ 318106 h 570554"/>
              <a:gd name="connsiteX1" fmla="*/ 606309 w 606309"/>
              <a:gd name="connsiteY1" fmla="*/ 454555 h 570554"/>
              <a:gd name="connsiteX2" fmla="*/ 546896 w 606309"/>
              <a:gd name="connsiteY2" fmla="*/ 513995 h 570554"/>
              <a:gd name="connsiteX3" fmla="*/ 487483 w 606309"/>
              <a:gd name="connsiteY3" fmla="*/ 454555 h 570554"/>
              <a:gd name="connsiteX4" fmla="*/ 546896 w 606309"/>
              <a:gd name="connsiteY4" fmla="*/ 318106 h 570554"/>
              <a:gd name="connsiteX5" fmla="*/ 237454 w 606309"/>
              <a:gd name="connsiteY5" fmla="*/ 197532 h 570554"/>
              <a:gd name="connsiteX6" fmla="*/ 61160 w 606309"/>
              <a:gd name="connsiteY6" fmla="*/ 373426 h 570554"/>
              <a:gd name="connsiteX7" fmla="*/ 61160 w 606309"/>
              <a:gd name="connsiteY7" fmla="*/ 509483 h 570554"/>
              <a:gd name="connsiteX8" fmla="*/ 197414 w 606309"/>
              <a:gd name="connsiteY8" fmla="*/ 509483 h 570554"/>
              <a:gd name="connsiteX9" fmla="*/ 490309 w 606309"/>
              <a:gd name="connsiteY9" fmla="*/ 217010 h 570554"/>
              <a:gd name="connsiteX10" fmla="*/ 346501 w 606309"/>
              <a:gd name="connsiteY10" fmla="*/ 0 h 570554"/>
              <a:gd name="connsiteX11" fmla="*/ 367841 w 606309"/>
              <a:gd name="connsiteY11" fmla="*/ 8897 h 570554"/>
              <a:gd name="connsiteX12" fmla="*/ 562616 w 606309"/>
              <a:gd name="connsiteY12" fmla="*/ 203243 h 570554"/>
              <a:gd name="connsiteX13" fmla="*/ 562616 w 606309"/>
              <a:gd name="connsiteY13" fmla="*/ 245862 h 570554"/>
              <a:gd name="connsiteX14" fmla="*/ 519789 w 606309"/>
              <a:gd name="connsiteY14" fmla="*/ 245862 h 570554"/>
              <a:gd name="connsiteX15" fmla="*/ 513922 w 606309"/>
              <a:gd name="connsiteY15" fmla="*/ 240004 h 570554"/>
              <a:gd name="connsiteX16" fmla="*/ 220734 w 606309"/>
              <a:gd name="connsiteY16" fmla="*/ 532769 h 570554"/>
              <a:gd name="connsiteX17" fmla="*/ 37840 w 606309"/>
              <a:gd name="connsiteY17" fmla="*/ 532769 h 570554"/>
              <a:gd name="connsiteX18" fmla="*/ 37840 w 606309"/>
              <a:gd name="connsiteY18" fmla="*/ 350139 h 570554"/>
              <a:gd name="connsiteX19" fmla="*/ 331028 w 606309"/>
              <a:gd name="connsiteY19" fmla="*/ 57374 h 570554"/>
              <a:gd name="connsiteX20" fmla="*/ 325161 w 606309"/>
              <a:gd name="connsiteY20" fmla="*/ 51515 h 570554"/>
              <a:gd name="connsiteX21" fmla="*/ 325161 w 606309"/>
              <a:gd name="connsiteY21" fmla="*/ 8897 h 570554"/>
              <a:gd name="connsiteX22" fmla="*/ 346501 w 606309"/>
              <a:gd name="connsiteY22" fmla="*/ 0 h 57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309" h="570554">
                <a:moveTo>
                  <a:pt x="546896" y="318106"/>
                </a:moveTo>
                <a:cubicBezTo>
                  <a:pt x="546896" y="318106"/>
                  <a:pt x="606456" y="400239"/>
                  <a:pt x="606309" y="454555"/>
                </a:cubicBezTo>
                <a:cubicBezTo>
                  <a:pt x="606309" y="487350"/>
                  <a:pt x="579757" y="513995"/>
                  <a:pt x="546896" y="513995"/>
                </a:cubicBezTo>
                <a:cubicBezTo>
                  <a:pt x="514036" y="513995"/>
                  <a:pt x="487483" y="487350"/>
                  <a:pt x="487483" y="454555"/>
                </a:cubicBezTo>
                <a:cubicBezTo>
                  <a:pt x="487483" y="400239"/>
                  <a:pt x="546896" y="318106"/>
                  <a:pt x="546896" y="318106"/>
                </a:cubicBezTo>
                <a:close/>
                <a:moveTo>
                  <a:pt x="237454" y="197532"/>
                </a:moveTo>
                <a:lnTo>
                  <a:pt x="61160" y="373426"/>
                </a:lnTo>
                <a:cubicBezTo>
                  <a:pt x="23613" y="410918"/>
                  <a:pt x="23613" y="471990"/>
                  <a:pt x="61160" y="509483"/>
                </a:cubicBezTo>
                <a:cubicBezTo>
                  <a:pt x="98707" y="546976"/>
                  <a:pt x="159867" y="546976"/>
                  <a:pt x="197414" y="509483"/>
                </a:cubicBezTo>
                <a:lnTo>
                  <a:pt x="490309" y="217010"/>
                </a:lnTo>
                <a:close/>
                <a:moveTo>
                  <a:pt x="346501" y="0"/>
                </a:moveTo>
                <a:cubicBezTo>
                  <a:pt x="354238" y="0"/>
                  <a:pt x="361975" y="2965"/>
                  <a:pt x="367841" y="8897"/>
                </a:cubicBezTo>
                <a:lnTo>
                  <a:pt x="562616" y="203243"/>
                </a:lnTo>
                <a:cubicBezTo>
                  <a:pt x="574349" y="214960"/>
                  <a:pt x="574349" y="234146"/>
                  <a:pt x="562616" y="245862"/>
                </a:cubicBezTo>
                <a:cubicBezTo>
                  <a:pt x="550736" y="257725"/>
                  <a:pt x="531669" y="257725"/>
                  <a:pt x="519789" y="245862"/>
                </a:cubicBezTo>
                <a:lnTo>
                  <a:pt x="513922" y="240004"/>
                </a:lnTo>
                <a:lnTo>
                  <a:pt x="220734" y="532769"/>
                </a:lnTo>
                <a:cubicBezTo>
                  <a:pt x="170280" y="583150"/>
                  <a:pt x="88440" y="583150"/>
                  <a:pt x="37840" y="532769"/>
                </a:cubicBezTo>
                <a:cubicBezTo>
                  <a:pt x="-12614" y="482389"/>
                  <a:pt x="-12614" y="400520"/>
                  <a:pt x="37840" y="350139"/>
                </a:cubicBezTo>
                <a:lnTo>
                  <a:pt x="331028" y="57374"/>
                </a:lnTo>
                <a:lnTo>
                  <a:pt x="325161" y="51515"/>
                </a:lnTo>
                <a:cubicBezTo>
                  <a:pt x="313281" y="39799"/>
                  <a:pt x="313281" y="20613"/>
                  <a:pt x="325161" y="8897"/>
                </a:cubicBezTo>
                <a:cubicBezTo>
                  <a:pt x="331027" y="2965"/>
                  <a:pt x="338764" y="0"/>
                  <a:pt x="346501" y="0"/>
                </a:cubicBezTo>
                <a:close/>
              </a:path>
            </a:pathLst>
          </a:custGeom>
          <a:solidFill>
            <a:srgbClr val="3F6EE8"/>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sp>
        <p:nvSpPr>
          <p:cNvPr id="18" name="search-magnifier_57477"/>
          <p:cNvSpPr>
            <a:spLocks noChangeAspect="1"/>
          </p:cNvSpPr>
          <p:nvPr/>
        </p:nvSpPr>
        <p:spPr bwMode="auto">
          <a:xfrm>
            <a:off x="1741672" y="2875313"/>
            <a:ext cx="609685" cy="608720"/>
          </a:xfrm>
          <a:custGeom>
            <a:avLst/>
            <a:gdLst>
              <a:gd name="connsiteX0" fmla="*/ 126485 w 607639"/>
              <a:gd name="connsiteY0" fmla="*/ 266905 h 606678"/>
              <a:gd name="connsiteX1" fmla="*/ 141528 w 607639"/>
              <a:gd name="connsiteY1" fmla="*/ 288680 h 606678"/>
              <a:gd name="connsiteX2" fmla="*/ 151586 w 607639"/>
              <a:gd name="connsiteY2" fmla="*/ 294368 h 606678"/>
              <a:gd name="connsiteX3" fmla="*/ 46998 w 607639"/>
              <a:gd name="connsiteY3" fmla="*/ 357114 h 606678"/>
              <a:gd name="connsiteX4" fmla="*/ 41924 w 607639"/>
              <a:gd name="connsiteY4" fmla="*/ 366091 h 606678"/>
              <a:gd name="connsiteX5" fmla="*/ 41924 w 607639"/>
              <a:gd name="connsiteY5" fmla="*/ 491584 h 606678"/>
              <a:gd name="connsiteX6" fmla="*/ 52428 w 607639"/>
              <a:gd name="connsiteY6" fmla="*/ 502071 h 606678"/>
              <a:gd name="connsiteX7" fmla="*/ 62842 w 607639"/>
              <a:gd name="connsiteY7" fmla="*/ 491584 h 606678"/>
              <a:gd name="connsiteX8" fmla="*/ 62842 w 607639"/>
              <a:gd name="connsiteY8" fmla="*/ 371956 h 606678"/>
              <a:gd name="connsiteX9" fmla="*/ 162534 w 607639"/>
              <a:gd name="connsiteY9" fmla="*/ 312232 h 606678"/>
              <a:gd name="connsiteX10" fmla="*/ 167430 w 607639"/>
              <a:gd name="connsiteY10" fmla="*/ 303433 h 606678"/>
              <a:gd name="connsiteX11" fmla="*/ 288218 w 607639"/>
              <a:gd name="connsiteY11" fmla="*/ 372401 h 606678"/>
              <a:gd name="connsiteX12" fmla="*/ 303795 w 607639"/>
              <a:gd name="connsiteY12" fmla="*/ 376489 h 606678"/>
              <a:gd name="connsiteX13" fmla="*/ 314298 w 607639"/>
              <a:gd name="connsiteY13" fmla="*/ 374445 h 606678"/>
              <a:gd name="connsiteX14" fmla="*/ 314120 w 607639"/>
              <a:gd name="connsiteY14" fmla="*/ 533444 h 606678"/>
              <a:gd name="connsiteX15" fmla="*/ 307711 w 607639"/>
              <a:gd name="connsiteY15" fmla="*/ 543043 h 606678"/>
              <a:gd name="connsiteX16" fmla="*/ 161288 w 607639"/>
              <a:gd name="connsiteY16" fmla="*/ 605789 h 606678"/>
              <a:gd name="connsiteX17" fmla="*/ 157194 w 607639"/>
              <a:gd name="connsiteY17" fmla="*/ 606678 h 606678"/>
              <a:gd name="connsiteX18" fmla="*/ 151942 w 607639"/>
              <a:gd name="connsiteY18" fmla="*/ 605256 h 606678"/>
              <a:gd name="connsiteX19" fmla="*/ 5252 w 607639"/>
              <a:gd name="connsiteY19" fmla="*/ 521624 h 606678"/>
              <a:gd name="connsiteX20" fmla="*/ 0 w 607639"/>
              <a:gd name="connsiteY20" fmla="*/ 512469 h 606678"/>
              <a:gd name="connsiteX21" fmla="*/ 0 w 607639"/>
              <a:gd name="connsiteY21" fmla="*/ 345116 h 606678"/>
              <a:gd name="connsiteX22" fmla="*/ 5252 w 607639"/>
              <a:gd name="connsiteY22" fmla="*/ 336051 h 606678"/>
              <a:gd name="connsiteX23" fmla="*/ 480975 w 607639"/>
              <a:gd name="connsiteY23" fmla="*/ 266835 h 606678"/>
              <a:gd name="connsiteX24" fmla="*/ 602298 w 607639"/>
              <a:gd name="connsiteY24" fmla="*/ 336066 h 606678"/>
              <a:gd name="connsiteX25" fmla="*/ 607639 w 607639"/>
              <a:gd name="connsiteY25" fmla="*/ 345130 h 606678"/>
              <a:gd name="connsiteX26" fmla="*/ 607372 w 607639"/>
              <a:gd name="connsiteY26" fmla="*/ 512475 h 606678"/>
              <a:gd name="connsiteX27" fmla="*/ 602120 w 607639"/>
              <a:gd name="connsiteY27" fmla="*/ 521540 h 606678"/>
              <a:gd name="connsiteX28" fmla="*/ 455696 w 607639"/>
              <a:gd name="connsiteY28" fmla="*/ 605256 h 606678"/>
              <a:gd name="connsiteX29" fmla="*/ 450444 w 607639"/>
              <a:gd name="connsiteY29" fmla="*/ 606678 h 606678"/>
              <a:gd name="connsiteX30" fmla="*/ 446350 w 607639"/>
              <a:gd name="connsiteY30" fmla="*/ 605789 h 606678"/>
              <a:gd name="connsiteX31" fmla="*/ 326718 w 607639"/>
              <a:gd name="connsiteY31" fmla="*/ 554600 h 606678"/>
              <a:gd name="connsiteX32" fmla="*/ 334996 w 607639"/>
              <a:gd name="connsiteY32" fmla="*/ 533448 h 606678"/>
              <a:gd name="connsiteX33" fmla="*/ 335174 w 607639"/>
              <a:gd name="connsiteY33" fmla="*/ 363349 h 606678"/>
              <a:gd name="connsiteX34" fmla="*/ 465843 w 607639"/>
              <a:gd name="connsiteY34" fmla="*/ 288697 h 606678"/>
              <a:gd name="connsiteX35" fmla="*/ 480975 w 607639"/>
              <a:gd name="connsiteY35" fmla="*/ 266835 h 606678"/>
              <a:gd name="connsiteX36" fmla="*/ 298436 w 607639"/>
              <a:gd name="connsiteY36" fmla="*/ 43342 h 606678"/>
              <a:gd name="connsiteX37" fmla="*/ 193693 w 607639"/>
              <a:gd name="connsiteY37" fmla="*/ 106079 h 606678"/>
              <a:gd name="connsiteX38" fmla="*/ 188621 w 607639"/>
              <a:gd name="connsiteY38" fmla="*/ 115055 h 606678"/>
              <a:gd name="connsiteX39" fmla="*/ 188621 w 607639"/>
              <a:gd name="connsiteY39" fmla="*/ 240529 h 606678"/>
              <a:gd name="connsiteX40" fmla="*/ 199033 w 607639"/>
              <a:gd name="connsiteY40" fmla="*/ 251015 h 606678"/>
              <a:gd name="connsiteX41" fmla="*/ 209534 w 607639"/>
              <a:gd name="connsiteY41" fmla="*/ 240529 h 606678"/>
              <a:gd name="connsiteX42" fmla="*/ 209534 w 607639"/>
              <a:gd name="connsiteY42" fmla="*/ 120919 h 606678"/>
              <a:gd name="connsiteX43" fmla="*/ 309204 w 607639"/>
              <a:gd name="connsiteY43" fmla="*/ 61204 h 606678"/>
              <a:gd name="connsiteX44" fmla="*/ 312764 w 607639"/>
              <a:gd name="connsiteY44" fmla="*/ 46897 h 606678"/>
              <a:gd name="connsiteX45" fmla="*/ 298436 w 607639"/>
              <a:gd name="connsiteY45" fmla="*/ 43342 h 606678"/>
              <a:gd name="connsiteX46" fmla="*/ 298614 w 607639"/>
              <a:gd name="connsiteY46" fmla="*/ 1399 h 606678"/>
              <a:gd name="connsiteX47" fmla="*/ 309026 w 607639"/>
              <a:gd name="connsiteY47" fmla="*/ 1399 h 606678"/>
              <a:gd name="connsiteX48" fmla="*/ 455684 w 607639"/>
              <a:gd name="connsiteY48" fmla="*/ 85019 h 606678"/>
              <a:gd name="connsiteX49" fmla="*/ 460934 w 607639"/>
              <a:gd name="connsiteY49" fmla="*/ 94083 h 606678"/>
              <a:gd name="connsiteX50" fmla="*/ 460667 w 607639"/>
              <a:gd name="connsiteY50" fmla="*/ 261500 h 606678"/>
              <a:gd name="connsiteX51" fmla="*/ 455417 w 607639"/>
              <a:gd name="connsiteY51" fmla="*/ 270564 h 606678"/>
              <a:gd name="connsiteX52" fmla="*/ 309026 w 607639"/>
              <a:gd name="connsiteY52" fmla="*/ 354184 h 606678"/>
              <a:gd name="connsiteX53" fmla="*/ 303776 w 607639"/>
              <a:gd name="connsiteY53" fmla="*/ 355606 h 606678"/>
              <a:gd name="connsiteX54" fmla="*/ 298614 w 607639"/>
              <a:gd name="connsiteY54" fmla="*/ 354184 h 606678"/>
              <a:gd name="connsiteX55" fmla="*/ 151957 w 607639"/>
              <a:gd name="connsiteY55" fmla="*/ 270564 h 606678"/>
              <a:gd name="connsiteX56" fmla="*/ 146706 w 607639"/>
              <a:gd name="connsiteY56" fmla="*/ 261500 h 606678"/>
              <a:gd name="connsiteX57" fmla="*/ 146706 w 607639"/>
              <a:gd name="connsiteY57" fmla="*/ 94083 h 606678"/>
              <a:gd name="connsiteX58" fmla="*/ 151957 w 607639"/>
              <a:gd name="connsiteY58" fmla="*/ 85019 h 60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07639" h="606678">
                <a:moveTo>
                  <a:pt x="126485" y="266905"/>
                </a:moveTo>
                <a:cubicBezTo>
                  <a:pt x="128087" y="275970"/>
                  <a:pt x="133428" y="284058"/>
                  <a:pt x="141528" y="288680"/>
                </a:cubicBezTo>
                <a:lnTo>
                  <a:pt x="151586" y="294368"/>
                </a:lnTo>
                <a:lnTo>
                  <a:pt x="46998" y="357114"/>
                </a:lnTo>
                <a:cubicBezTo>
                  <a:pt x="43793" y="358981"/>
                  <a:pt x="41924" y="362358"/>
                  <a:pt x="41924" y="366091"/>
                </a:cubicBezTo>
                <a:lnTo>
                  <a:pt x="41924" y="491584"/>
                </a:lnTo>
                <a:cubicBezTo>
                  <a:pt x="41924" y="497361"/>
                  <a:pt x="46642" y="502071"/>
                  <a:pt x="52428" y="502071"/>
                </a:cubicBezTo>
                <a:cubicBezTo>
                  <a:pt x="58213" y="502071"/>
                  <a:pt x="62842" y="497361"/>
                  <a:pt x="62842" y="491584"/>
                </a:cubicBezTo>
                <a:lnTo>
                  <a:pt x="62842" y="371956"/>
                </a:lnTo>
                <a:lnTo>
                  <a:pt x="162534" y="312232"/>
                </a:lnTo>
                <a:cubicBezTo>
                  <a:pt x="165739" y="310365"/>
                  <a:pt x="167341" y="306899"/>
                  <a:pt x="167430" y="303433"/>
                </a:cubicBezTo>
                <a:lnTo>
                  <a:pt x="288218" y="372401"/>
                </a:lnTo>
                <a:cubicBezTo>
                  <a:pt x="293024" y="375067"/>
                  <a:pt x="298365" y="376489"/>
                  <a:pt x="303795" y="376489"/>
                </a:cubicBezTo>
                <a:cubicBezTo>
                  <a:pt x="307444" y="376489"/>
                  <a:pt x="310916" y="375689"/>
                  <a:pt x="314298" y="374445"/>
                </a:cubicBezTo>
                <a:lnTo>
                  <a:pt x="314120" y="533444"/>
                </a:lnTo>
                <a:cubicBezTo>
                  <a:pt x="314120" y="537621"/>
                  <a:pt x="311628" y="541354"/>
                  <a:pt x="307711" y="543043"/>
                </a:cubicBezTo>
                <a:lnTo>
                  <a:pt x="161288" y="605789"/>
                </a:lnTo>
                <a:cubicBezTo>
                  <a:pt x="159953" y="606323"/>
                  <a:pt x="158529" y="606678"/>
                  <a:pt x="157194" y="606678"/>
                </a:cubicBezTo>
                <a:cubicBezTo>
                  <a:pt x="155324" y="606678"/>
                  <a:pt x="153544" y="606234"/>
                  <a:pt x="151942" y="605256"/>
                </a:cubicBezTo>
                <a:lnTo>
                  <a:pt x="5252" y="521624"/>
                </a:lnTo>
                <a:cubicBezTo>
                  <a:pt x="2047" y="519757"/>
                  <a:pt x="0" y="516291"/>
                  <a:pt x="0" y="512469"/>
                </a:cubicBezTo>
                <a:lnTo>
                  <a:pt x="0" y="345116"/>
                </a:lnTo>
                <a:cubicBezTo>
                  <a:pt x="0" y="341383"/>
                  <a:pt x="2047" y="337917"/>
                  <a:pt x="5252" y="336051"/>
                </a:cubicBezTo>
                <a:close/>
                <a:moveTo>
                  <a:pt x="480975" y="266835"/>
                </a:moveTo>
                <a:lnTo>
                  <a:pt x="602298" y="336066"/>
                </a:lnTo>
                <a:cubicBezTo>
                  <a:pt x="605592" y="337932"/>
                  <a:pt x="607639" y="341398"/>
                  <a:pt x="607639" y="345130"/>
                </a:cubicBezTo>
                <a:lnTo>
                  <a:pt x="607372" y="512475"/>
                </a:lnTo>
                <a:cubicBezTo>
                  <a:pt x="607372" y="516296"/>
                  <a:pt x="605414" y="519762"/>
                  <a:pt x="602120" y="521540"/>
                </a:cubicBezTo>
                <a:lnTo>
                  <a:pt x="455696" y="605256"/>
                </a:lnTo>
                <a:cubicBezTo>
                  <a:pt x="454094" y="606145"/>
                  <a:pt x="452225" y="606678"/>
                  <a:pt x="450444" y="606678"/>
                </a:cubicBezTo>
                <a:cubicBezTo>
                  <a:pt x="449020" y="606678"/>
                  <a:pt x="447685" y="606411"/>
                  <a:pt x="446350" y="605789"/>
                </a:cubicBezTo>
                <a:lnTo>
                  <a:pt x="326718" y="554600"/>
                </a:lnTo>
                <a:cubicBezTo>
                  <a:pt x="331881" y="548912"/>
                  <a:pt x="334996" y="541447"/>
                  <a:pt x="334996" y="533448"/>
                </a:cubicBezTo>
                <a:lnTo>
                  <a:pt x="335174" y="363349"/>
                </a:lnTo>
                <a:lnTo>
                  <a:pt x="465843" y="288697"/>
                </a:lnTo>
                <a:cubicBezTo>
                  <a:pt x="474032" y="284076"/>
                  <a:pt x="479373" y="275900"/>
                  <a:pt x="480975" y="266835"/>
                </a:cubicBezTo>
                <a:close/>
                <a:moveTo>
                  <a:pt x="298436" y="43342"/>
                </a:moveTo>
                <a:lnTo>
                  <a:pt x="193693" y="106079"/>
                </a:lnTo>
                <a:cubicBezTo>
                  <a:pt x="190490" y="107946"/>
                  <a:pt x="188621" y="111322"/>
                  <a:pt x="188621" y="115055"/>
                </a:cubicBezTo>
                <a:lnTo>
                  <a:pt x="188621" y="240529"/>
                </a:lnTo>
                <a:cubicBezTo>
                  <a:pt x="188621" y="246305"/>
                  <a:pt x="193248" y="251015"/>
                  <a:pt x="199033" y="251015"/>
                </a:cubicBezTo>
                <a:cubicBezTo>
                  <a:pt x="204817" y="251015"/>
                  <a:pt x="209534" y="246305"/>
                  <a:pt x="209534" y="240529"/>
                </a:cubicBezTo>
                <a:lnTo>
                  <a:pt x="209534" y="120919"/>
                </a:lnTo>
                <a:lnTo>
                  <a:pt x="309204" y="61204"/>
                </a:lnTo>
                <a:cubicBezTo>
                  <a:pt x="314188" y="58271"/>
                  <a:pt x="315789" y="51873"/>
                  <a:pt x="312764" y="46897"/>
                </a:cubicBezTo>
                <a:cubicBezTo>
                  <a:pt x="309827" y="41921"/>
                  <a:pt x="303331" y="40321"/>
                  <a:pt x="298436" y="43342"/>
                </a:cubicBezTo>
                <a:close/>
                <a:moveTo>
                  <a:pt x="298614" y="1399"/>
                </a:moveTo>
                <a:cubicBezTo>
                  <a:pt x="301818" y="-467"/>
                  <a:pt x="305822" y="-467"/>
                  <a:pt x="309026" y="1399"/>
                </a:cubicBezTo>
                <a:lnTo>
                  <a:pt x="455684" y="85019"/>
                </a:lnTo>
                <a:cubicBezTo>
                  <a:pt x="458887" y="86885"/>
                  <a:pt x="460934" y="90351"/>
                  <a:pt x="460934" y="94083"/>
                </a:cubicBezTo>
                <a:lnTo>
                  <a:pt x="460667" y="261500"/>
                </a:lnTo>
                <a:cubicBezTo>
                  <a:pt x="460667" y="265233"/>
                  <a:pt x="458709" y="268698"/>
                  <a:pt x="455417" y="270564"/>
                </a:cubicBezTo>
                <a:lnTo>
                  <a:pt x="309026" y="354184"/>
                </a:lnTo>
                <a:cubicBezTo>
                  <a:pt x="307424" y="355162"/>
                  <a:pt x="305555" y="355606"/>
                  <a:pt x="303776" y="355606"/>
                </a:cubicBezTo>
                <a:cubicBezTo>
                  <a:pt x="301996" y="355606"/>
                  <a:pt x="300216" y="355162"/>
                  <a:pt x="298614" y="354184"/>
                </a:cubicBezTo>
                <a:lnTo>
                  <a:pt x="151957" y="270564"/>
                </a:lnTo>
                <a:cubicBezTo>
                  <a:pt x="148664" y="268698"/>
                  <a:pt x="146706" y="265233"/>
                  <a:pt x="146706" y="261500"/>
                </a:cubicBezTo>
                <a:lnTo>
                  <a:pt x="146706" y="94083"/>
                </a:lnTo>
                <a:cubicBezTo>
                  <a:pt x="146706" y="90351"/>
                  <a:pt x="148664" y="86885"/>
                  <a:pt x="151957" y="85019"/>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sp>
        <p:nvSpPr>
          <p:cNvPr id="21" name="文本框 20"/>
          <p:cNvSpPr txBox="1"/>
          <p:nvPr/>
        </p:nvSpPr>
        <p:spPr>
          <a:xfrm>
            <a:off x="664845" y="1474470"/>
            <a:ext cx="2416810" cy="706755"/>
          </a:xfrm>
          <a:prstGeom prst="rect">
            <a:avLst/>
          </a:prstGeom>
          <a:noFill/>
        </p:spPr>
        <p:txBody>
          <a:bodyPr wrap="square" rtlCol="0">
            <a:spAutoFit/>
          </a:bodyPr>
          <a:lstStyle/>
          <a:p>
            <a:pPr algn="l"/>
            <a:r>
              <a:rPr lang="en-US" altLang="zh-CN" sz="2000" b="1">
                <a:solidFill>
                  <a:srgbClr val="216BFF"/>
                </a:solidFill>
                <a:latin typeface="微软雅黑" panose="020B0503020204020204" charset="-122"/>
                <a:ea typeface="微软雅黑" panose="020B0503020204020204" charset="-122"/>
              </a:rPr>
              <a:t>1.</a:t>
            </a:r>
            <a:r>
              <a:rPr lang="zh-CN" altLang="en-US" sz="2000" b="1">
                <a:solidFill>
                  <a:srgbClr val="216BFF"/>
                </a:solidFill>
                <a:latin typeface="微软雅黑" panose="020B0503020204020204" charset="-122"/>
                <a:ea typeface="微软雅黑" panose="020B0503020204020204" charset="-122"/>
              </a:rPr>
              <a:t>免疫诊断：</a:t>
            </a:r>
            <a:r>
              <a:rPr lang="zh-CN" altLang="en-US" sz="2000">
                <a:solidFill>
                  <a:schemeClr val="tx1">
                    <a:lumMod val="85000"/>
                    <a:lumOff val="15000"/>
                  </a:schemeClr>
                </a:solidFill>
                <a:latin typeface="微软雅黑" panose="020B0503020204020204" charset="-122"/>
                <a:ea typeface="微软雅黑" panose="020B0503020204020204" charset="-122"/>
              </a:rPr>
              <a:t>规模最大</a:t>
            </a:r>
            <a:endParaRPr lang="zh-CN" altLang="en-US" sz="2000">
              <a:solidFill>
                <a:schemeClr val="tx1">
                  <a:lumMod val="85000"/>
                  <a:lumOff val="15000"/>
                </a:schemeClr>
              </a:solidFill>
              <a:latin typeface="微软雅黑" panose="020B0503020204020204" charset="-122"/>
              <a:ea typeface="微软雅黑" panose="020B0503020204020204" charset="-122"/>
            </a:endParaRPr>
          </a:p>
        </p:txBody>
      </p:sp>
      <p:grpSp>
        <p:nvGrpSpPr>
          <p:cNvPr id="55" name="组合 54"/>
          <p:cNvGrpSpPr/>
          <p:nvPr/>
        </p:nvGrpSpPr>
        <p:grpSpPr>
          <a:xfrm>
            <a:off x="498475" y="57150"/>
            <a:ext cx="8477250" cy="1370965"/>
            <a:chOff x="1128" y="719"/>
            <a:chExt cx="13350" cy="2159"/>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2"/>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3"/>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4"/>
              </p:custDataLst>
            </p:nvPr>
          </p:nvSpPr>
          <p:spPr>
            <a:xfrm>
              <a:off x="2076" y="719"/>
              <a:ext cx="12402" cy="2159"/>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IVD：体外诊断核心赛道</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30000"/>
                </a:lnSpc>
              </a:pP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4" name="矩形 3"/>
          <p:cNvSpPr/>
          <p:nvPr/>
        </p:nvSpPr>
        <p:spPr>
          <a:xfrm>
            <a:off x="0" y="824230"/>
            <a:ext cx="12192000" cy="57404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 name="文本框 5"/>
          <p:cNvSpPr txBox="1"/>
          <p:nvPr/>
        </p:nvSpPr>
        <p:spPr>
          <a:xfrm>
            <a:off x="664845" y="927100"/>
            <a:ext cx="10939145" cy="731520"/>
          </a:xfrm>
          <a:prstGeom prst="rect">
            <a:avLst/>
          </a:prstGeom>
          <a:noFill/>
        </p:spPr>
        <p:txBody>
          <a:bodyPr wrap="square" rtlCol="0">
            <a:noAutofit/>
          </a:bodyPr>
          <a:p>
            <a:pPr algn="just">
              <a:lnSpc>
                <a:spcPct val="100000"/>
              </a:lnSpc>
            </a:pPr>
            <a:r>
              <a:rPr lang="zh-CN" altLang="en-US" sz="1600">
                <a:solidFill>
                  <a:schemeClr val="bg1"/>
                </a:solidFill>
                <a:latin typeface="微软雅黑" panose="020B0503020204020204" charset="-122"/>
                <a:ea typeface="微软雅黑" panose="020B0503020204020204" charset="-122"/>
                <a:cs typeface="微软雅黑" panose="020B0503020204020204" charset="-122"/>
              </a:rPr>
              <a:t>IVD连接疾病早筛、临床诊断和精准治疗全过程，是生命健康产业中</a:t>
            </a:r>
            <a:r>
              <a:rPr lang="zh-CN" altLang="en-US" sz="1600" b="1">
                <a:solidFill>
                  <a:schemeClr val="bg1"/>
                </a:solidFill>
                <a:latin typeface="微软雅黑" panose="020B0503020204020204" charset="-122"/>
                <a:ea typeface="微软雅黑" panose="020B0503020204020204" charset="-122"/>
                <a:cs typeface="微软雅黑" panose="020B0503020204020204" charset="-122"/>
              </a:rPr>
              <a:t>市场规模大、国产替代快、应用场景广</a:t>
            </a:r>
            <a:r>
              <a:rPr lang="zh-CN" altLang="en-US" sz="1600">
                <a:solidFill>
                  <a:schemeClr val="bg1"/>
                </a:solidFill>
                <a:latin typeface="微软雅黑" panose="020B0503020204020204" charset="-122"/>
                <a:ea typeface="微软雅黑" panose="020B0503020204020204" charset="-122"/>
                <a:cs typeface="微软雅黑" panose="020B0503020204020204" charset="-122"/>
              </a:rPr>
              <a:t>的重要赛道</a:t>
            </a:r>
            <a:r>
              <a:rPr lang="en-US" altLang="zh-CN" sz="1600">
                <a:solidFill>
                  <a:schemeClr val="bg1"/>
                </a:solidFill>
                <a:latin typeface="微软雅黑" panose="020B0503020204020204" charset="-122"/>
                <a:ea typeface="微软雅黑" panose="020B0503020204020204" charset="-122"/>
                <a:cs typeface="微软雅黑" panose="020B0503020204020204" charset="-122"/>
              </a:rPr>
              <a:t>。</a:t>
            </a:r>
            <a:endParaRPr lang="en-US" altLang="zh-CN" sz="16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nvSpPr>
        <p:spPr>
          <a:xfrm>
            <a:off x="817880" y="2252345"/>
            <a:ext cx="2460625" cy="598805"/>
          </a:xfrm>
          <a:prstGeom prst="rect">
            <a:avLst/>
          </a:prstGeom>
        </p:spPr>
        <p:txBody>
          <a:bodyPr wrap="square">
            <a:spAutoFit/>
          </a:bodyPr>
          <a:p>
            <a:pPr marL="171450" indent="-171450">
              <a:buFont typeface="Arial" panose="020B0604020202020204" pitchFamily="34" charset="0"/>
              <a:buChar char="•"/>
            </a:pPr>
            <a:r>
              <a:rPr lang="zh-CN" altLang="en-US" sz="1100">
                <a:solidFill>
                  <a:schemeClr val="bg1"/>
                </a:solidFill>
                <a:latin typeface="微软雅黑" panose="020B0503020204020204" charset="-122"/>
                <a:ea typeface="微软雅黑" panose="020B0503020204020204" charset="-122"/>
              </a:rPr>
              <a:t>医院检验科最重要的诊断手段之一，广泛应用于肿瘤、感染、内分泌及慢病检测。</a:t>
            </a:r>
            <a:endParaRPr lang="zh-CN" altLang="en-US" sz="1100">
              <a:solidFill>
                <a:schemeClr val="bg1"/>
              </a:solidFill>
              <a:latin typeface="微软雅黑" panose="020B0503020204020204" charset="-122"/>
              <a:ea typeface="微软雅黑" panose="020B0503020204020204" charset="-122"/>
            </a:endParaRPr>
          </a:p>
        </p:txBody>
      </p:sp>
      <p:sp>
        <p:nvSpPr>
          <p:cNvPr id="17" name="圆角矩形 16"/>
          <p:cNvSpPr/>
          <p:nvPr/>
        </p:nvSpPr>
        <p:spPr>
          <a:xfrm>
            <a:off x="817880" y="3545205"/>
            <a:ext cx="2459990" cy="820420"/>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0" name="文本框 19"/>
          <p:cNvSpPr txBox="1"/>
          <p:nvPr/>
        </p:nvSpPr>
        <p:spPr>
          <a:xfrm>
            <a:off x="872490" y="3613150"/>
            <a:ext cx="2417445" cy="1160145"/>
          </a:xfrm>
          <a:prstGeom prst="rect">
            <a:avLst/>
          </a:prstGeom>
          <a:noFill/>
        </p:spPr>
        <p:txBody>
          <a:bodyPr wrap="square" rtlCol="0">
            <a:noAutofit/>
          </a:bodyPr>
          <a:p>
            <a:r>
              <a:rPr lang="zh-CN" altLang="en-US" sz="1400">
                <a:solidFill>
                  <a:schemeClr val="bg1"/>
                </a:solidFill>
                <a:latin typeface="微软雅黑" panose="020B0503020204020204" charset="-122"/>
                <a:ea typeface="微软雅黑" panose="020B0503020204020204" charset="-122"/>
                <a:cs typeface="微软雅黑" panose="020B0503020204020204" charset="-122"/>
              </a:rPr>
              <a:t>免疫诊断长期占我国IVD市场最大份额，市场占比约</a:t>
            </a:r>
            <a:r>
              <a:rPr lang="zh-CN" altLang="en-US" sz="1400">
                <a:solidFill>
                  <a:srgbClr val="FF0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35%-40%</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a:t>
            </a:r>
            <a:endParaRPr lang="zh-CN" altLang="en-US" sz="14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3" name="文本框 22"/>
          <p:cNvSpPr txBox="1"/>
          <p:nvPr/>
        </p:nvSpPr>
        <p:spPr>
          <a:xfrm>
            <a:off x="648970" y="4617085"/>
            <a:ext cx="2785745" cy="1691640"/>
          </a:xfrm>
          <a:prstGeom prst="rect">
            <a:avLst/>
          </a:prstGeom>
          <a:noFill/>
        </p:spPr>
        <p:txBody>
          <a:bodyPr wrap="square" rtlCol="0">
            <a:spAutoFit/>
          </a:bodyPr>
          <a:p>
            <a:r>
              <a:rPr lang="zh-CN" altLang="en-US" sz="1300">
                <a:solidFill>
                  <a:srgbClr val="0070C0"/>
                </a:solidFill>
                <a:latin typeface="微软雅黑" panose="020B0503020204020204" charset="-122"/>
                <a:ea typeface="微软雅黑" panose="020B0503020204020204" charset="-122"/>
              </a:rPr>
              <a:t>产业特征</a:t>
            </a:r>
            <a:endParaRPr lang="zh-CN" altLang="en-US" sz="1300">
              <a:solidFill>
                <a:srgbClr val="0070C0"/>
              </a:solidFill>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临床应用成熟</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自动化程度高</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医院装机基础广</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高端产品国产替代空间仍然较大</a:t>
            </a:r>
            <a:endParaRPr lang="zh-CN" altLang="en-US" sz="1300">
              <a:latin typeface="微软雅黑" panose="020B0503020204020204" charset="-122"/>
              <a:ea typeface="微软雅黑" panose="020B0503020204020204" charset="-122"/>
            </a:endParaRPr>
          </a:p>
          <a:p>
            <a:pPr algn="l">
              <a:buClrTx/>
              <a:buSzTx/>
              <a:buFontTx/>
            </a:pPr>
            <a:r>
              <a:rPr lang="zh-CN" altLang="en-US" sz="1300">
                <a:solidFill>
                  <a:srgbClr val="0070C0"/>
                </a:solidFill>
                <a:latin typeface="微软雅黑" panose="020B0503020204020204" charset="-122"/>
                <a:ea typeface="微软雅黑" panose="020B0503020204020204" charset="-122"/>
              </a:rPr>
              <a:t>机会方向</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肿瘤标志物、传染病检测、自身免疫检测</a:t>
            </a:r>
            <a:endParaRPr lang="zh-CN" altLang="en-US" sz="1300">
              <a:latin typeface="微软雅黑" panose="020B0503020204020204" charset="-122"/>
              <a:ea typeface="微软雅黑" panose="020B0503020204020204" charset="-122"/>
            </a:endParaRPr>
          </a:p>
        </p:txBody>
      </p:sp>
      <p:sp>
        <p:nvSpPr>
          <p:cNvPr id="24" name="文本框 23"/>
          <p:cNvSpPr txBox="1"/>
          <p:nvPr/>
        </p:nvSpPr>
        <p:spPr>
          <a:xfrm>
            <a:off x="3429635" y="1470660"/>
            <a:ext cx="2583180" cy="706755"/>
          </a:xfrm>
          <a:prstGeom prst="rect">
            <a:avLst/>
          </a:prstGeom>
          <a:noFill/>
        </p:spPr>
        <p:txBody>
          <a:bodyPr wrap="square" rtlCol="0">
            <a:spAutoFit/>
          </a:bodyPr>
          <a:p>
            <a:pPr algn="l"/>
            <a:r>
              <a:rPr lang="en-US" altLang="zh-CN" sz="2000" b="1">
                <a:solidFill>
                  <a:srgbClr val="216BFF"/>
                </a:solidFill>
                <a:latin typeface="微软雅黑" panose="020B0503020204020204" charset="-122"/>
                <a:ea typeface="微软雅黑" panose="020B0503020204020204" charset="-122"/>
              </a:rPr>
              <a:t>2.</a:t>
            </a:r>
            <a:r>
              <a:rPr lang="zh-CN" altLang="en-US" sz="2000" b="1">
                <a:solidFill>
                  <a:srgbClr val="216BFF"/>
                </a:solidFill>
                <a:latin typeface="微软雅黑" panose="020B0503020204020204" charset="-122"/>
                <a:ea typeface="微软雅黑" panose="020B0503020204020204" charset="-122"/>
              </a:rPr>
              <a:t>分子诊断：</a:t>
            </a:r>
            <a:r>
              <a:rPr lang="zh-CN" altLang="en-US" sz="2000">
                <a:solidFill>
                  <a:schemeClr val="tx1">
                    <a:lumMod val="85000"/>
                    <a:lumOff val="15000"/>
                  </a:schemeClr>
                </a:solidFill>
                <a:latin typeface="微软雅黑" panose="020B0503020204020204" charset="-122"/>
                <a:ea typeface="微软雅黑" panose="020B0503020204020204" charset="-122"/>
              </a:rPr>
              <a:t>增速最快</a:t>
            </a:r>
            <a:endParaRPr lang="zh-CN" altLang="en-US" sz="2000">
              <a:solidFill>
                <a:schemeClr val="tx1">
                  <a:lumMod val="85000"/>
                  <a:lumOff val="15000"/>
                </a:schemeClr>
              </a:solidFill>
              <a:latin typeface="微软雅黑" panose="020B0503020204020204" charset="-122"/>
              <a:ea typeface="微软雅黑" panose="020B0503020204020204" charset="-122"/>
            </a:endParaRPr>
          </a:p>
        </p:txBody>
      </p:sp>
      <p:sp>
        <p:nvSpPr>
          <p:cNvPr id="26" name="文本框 25"/>
          <p:cNvSpPr txBox="1"/>
          <p:nvPr/>
        </p:nvSpPr>
        <p:spPr>
          <a:xfrm>
            <a:off x="3544570" y="2263775"/>
            <a:ext cx="2460625" cy="260350"/>
          </a:xfrm>
          <a:prstGeom prst="rect">
            <a:avLst/>
          </a:prstGeom>
        </p:spPr>
        <p:txBody>
          <a:bodyPr wrap="square">
            <a:spAutoFit/>
          </a:bodyPr>
          <a:p>
            <a:pPr marL="171450" indent="-171450">
              <a:buFont typeface="Arial" panose="020B0604020202020204" pitchFamily="34" charset="0"/>
              <a:buChar char="•"/>
            </a:pPr>
            <a:r>
              <a:rPr lang="zh-CN" altLang="en-US" sz="1100">
                <a:solidFill>
                  <a:schemeClr val="tx1">
                    <a:lumMod val="85000"/>
                    <a:lumOff val="15000"/>
                  </a:schemeClr>
                </a:solidFill>
                <a:latin typeface="微软雅黑" panose="020B0503020204020204" charset="-122"/>
                <a:ea typeface="微软雅黑" panose="020B0503020204020204" charset="-122"/>
              </a:rPr>
              <a:t>精准医疗和伴随诊断的核心工具</a:t>
            </a:r>
            <a:r>
              <a:rPr lang="en-US" altLang="zh-CN" sz="1100">
                <a:solidFill>
                  <a:schemeClr val="tx1">
                    <a:lumMod val="85000"/>
                    <a:lumOff val="15000"/>
                  </a:schemeClr>
                </a:solidFill>
                <a:latin typeface="微软雅黑" panose="020B0503020204020204" charset="-122"/>
                <a:ea typeface="微软雅黑" panose="020B0503020204020204" charset="-122"/>
              </a:rPr>
              <a:t>。</a:t>
            </a:r>
            <a:endParaRPr lang="en-US" altLang="zh-CN" sz="1100">
              <a:solidFill>
                <a:schemeClr val="tx1">
                  <a:lumMod val="85000"/>
                  <a:lumOff val="15000"/>
                </a:schemeClr>
              </a:solidFill>
              <a:latin typeface="微软雅黑" panose="020B0503020204020204" charset="-122"/>
              <a:ea typeface="微软雅黑" panose="020B0503020204020204" charset="-122"/>
            </a:endParaRPr>
          </a:p>
        </p:txBody>
      </p:sp>
      <p:sp>
        <p:nvSpPr>
          <p:cNvPr id="35" name="文本框 34"/>
          <p:cNvSpPr txBox="1"/>
          <p:nvPr/>
        </p:nvSpPr>
        <p:spPr>
          <a:xfrm>
            <a:off x="3502660" y="4615815"/>
            <a:ext cx="2392680" cy="1691640"/>
          </a:xfrm>
          <a:prstGeom prst="rect">
            <a:avLst/>
          </a:prstGeom>
          <a:noFill/>
        </p:spPr>
        <p:txBody>
          <a:bodyPr wrap="square" rtlCol="0">
            <a:spAutoFit/>
          </a:bodyPr>
          <a:p>
            <a:r>
              <a:rPr lang="zh-CN" altLang="en-US" sz="1300">
                <a:solidFill>
                  <a:srgbClr val="0070C0"/>
                </a:solidFill>
                <a:latin typeface="微软雅黑" panose="020B0503020204020204" charset="-122"/>
                <a:ea typeface="微软雅黑" panose="020B0503020204020204" charset="-122"/>
              </a:rPr>
              <a:t>产业特征</a:t>
            </a:r>
            <a:endParaRPr lang="zh-CN" altLang="en-US" sz="1300">
              <a:solidFill>
                <a:srgbClr val="0070C0"/>
              </a:solidFill>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技术壁垒高</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与基因检测深度融合</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精准医疗需求持续释放</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多组学技术加速导入</a:t>
            </a:r>
            <a:endParaRPr lang="zh-CN" altLang="en-US" sz="1300">
              <a:latin typeface="微软雅黑" panose="020B0503020204020204" charset="-122"/>
              <a:ea typeface="微软雅黑" panose="020B0503020204020204" charset="-122"/>
            </a:endParaRPr>
          </a:p>
          <a:p>
            <a:pPr algn="l">
              <a:buClrTx/>
              <a:buSzTx/>
              <a:buFontTx/>
            </a:pPr>
            <a:r>
              <a:rPr lang="zh-CN" altLang="en-US" sz="1300">
                <a:solidFill>
                  <a:srgbClr val="0070C0"/>
                </a:solidFill>
                <a:latin typeface="微软雅黑" panose="020B0503020204020204" charset="-122"/>
                <a:ea typeface="微软雅黑" panose="020B0503020204020204" charset="-122"/>
                <a:sym typeface="+mn-ea"/>
              </a:rPr>
              <a:t>机会方向</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sym typeface="+mn-ea"/>
              </a:rPr>
              <a:t>肿瘤早筛、遗传病检测、伴随诊断、NGS平台</a:t>
            </a:r>
            <a:endParaRPr lang="zh-CN" altLang="en-US" sz="1300">
              <a:latin typeface="微软雅黑" panose="020B0503020204020204" charset="-122"/>
              <a:ea typeface="微软雅黑" panose="020B0503020204020204" charset="-122"/>
              <a:sym typeface="+mn-ea"/>
            </a:endParaRPr>
          </a:p>
        </p:txBody>
      </p:sp>
      <p:sp>
        <p:nvSpPr>
          <p:cNvPr id="31" name="文本框 30"/>
          <p:cNvSpPr txBox="1"/>
          <p:nvPr/>
        </p:nvSpPr>
        <p:spPr>
          <a:xfrm>
            <a:off x="3599180" y="3624580"/>
            <a:ext cx="2417445" cy="1160145"/>
          </a:xfrm>
          <a:prstGeom prst="rect">
            <a:avLst/>
          </a:prstGeom>
          <a:noFill/>
        </p:spPr>
        <p:txBody>
          <a:bodyPr wrap="square" rtlCol="0">
            <a:noAutofit/>
          </a:bodyPr>
          <a:p>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分子诊断近年来</a:t>
            </a:r>
            <a:r>
              <a:rPr lang="zh-CN" altLang="en-US" sz="1400">
                <a:solidFill>
                  <a:srgbClr val="FF0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保持两位数增长</a:t>
            </a: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，增速位居IVD各细分赛道前列。</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27" name="圆角矩形 26"/>
          <p:cNvSpPr/>
          <p:nvPr/>
        </p:nvSpPr>
        <p:spPr>
          <a:xfrm>
            <a:off x="3544570" y="3556635"/>
            <a:ext cx="2459990" cy="820420"/>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40" name="文本框 39"/>
          <p:cNvSpPr txBox="1"/>
          <p:nvPr/>
        </p:nvSpPr>
        <p:spPr>
          <a:xfrm>
            <a:off x="6122035" y="1494790"/>
            <a:ext cx="2633345" cy="706755"/>
          </a:xfrm>
          <a:prstGeom prst="rect">
            <a:avLst/>
          </a:prstGeom>
          <a:noFill/>
        </p:spPr>
        <p:txBody>
          <a:bodyPr wrap="square" rtlCol="0">
            <a:spAutoFit/>
          </a:bodyPr>
          <a:p>
            <a:pPr algn="l"/>
            <a:r>
              <a:rPr lang="en-US" altLang="zh-CN" sz="2000" b="1">
                <a:solidFill>
                  <a:srgbClr val="216BFF"/>
                </a:solidFill>
                <a:latin typeface="微软雅黑" panose="020B0503020204020204" charset="-122"/>
                <a:ea typeface="微软雅黑" panose="020B0503020204020204" charset="-122"/>
              </a:rPr>
              <a:t>3.</a:t>
            </a:r>
            <a:r>
              <a:rPr lang="zh-CN" altLang="en-US" sz="2000" b="1">
                <a:solidFill>
                  <a:srgbClr val="216BFF"/>
                </a:solidFill>
                <a:latin typeface="微软雅黑" panose="020B0503020204020204" charset="-122"/>
                <a:ea typeface="微软雅黑" panose="020B0503020204020204" charset="-122"/>
              </a:rPr>
              <a:t>生化诊断：</a:t>
            </a:r>
            <a:r>
              <a:rPr lang="zh-CN" altLang="en-US" sz="2000">
                <a:solidFill>
                  <a:schemeClr val="tx1">
                    <a:lumMod val="85000"/>
                    <a:lumOff val="15000"/>
                  </a:schemeClr>
                </a:solidFill>
                <a:latin typeface="微软雅黑" panose="020B0503020204020204" charset="-122"/>
                <a:ea typeface="微软雅黑" panose="020B0503020204020204" charset="-122"/>
              </a:rPr>
              <a:t>国产替代率较高</a:t>
            </a:r>
            <a:endParaRPr lang="zh-CN" altLang="en-US" sz="2000">
              <a:solidFill>
                <a:schemeClr val="tx1">
                  <a:lumMod val="85000"/>
                  <a:lumOff val="15000"/>
                </a:schemeClr>
              </a:solidFill>
              <a:latin typeface="微软雅黑" panose="020B0503020204020204" charset="-122"/>
              <a:ea typeface="微软雅黑" panose="020B0503020204020204" charset="-122"/>
            </a:endParaRPr>
          </a:p>
        </p:txBody>
      </p:sp>
      <p:sp>
        <p:nvSpPr>
          <p:cNvPr id="41" name="文本框 40"/>
          <p:cNvSpPr txBox="1"/>
          <p:nvPr/>
        </p:nvSpPr>
        <p:spPr>
          <a:xfrm>
            <a:off x="6236970" y="2263775"/>
            <a:ext cx="2460625" cy="429895"/>
          </a:xfrm>
          <a:prstGeom prst="rect">
            <a:avLst/>
          </a:prstGeom>
        </p:spPr>
        <p:txBody>
          <a:bodyPr wrap="square">
            <a:spAutoFit/>
          </a:bodyPr>
          <a:p>
            <a:pPr marL="171450" indent="-171450">
              <a:buFont typeface="Arial" panose="020B0604020202020204" pitchFamily="34" charset="0"/>
              <a:buChar char="•"/>
            </a:pPr>
            <a:r>
              <a:rPr lang="zh-CN" altLang="en-US" sz="1100">
                <a:solidFill>
                  <a:schemeClr val="bg1"/>
                </a:solidFill>
                <a:latin typeface="微软雅黑" panose="020B0503020204020204" charset="-122"/>
                <a:ea typeface="微软雅黑" panose="020B0503020204020204" charset="-122"/>
              </a:rPr>
              <a:t>临床检验最基础、使用频率最高的检测方向</a:t>
            </a:r>
            <a:r>
              <a:rPr lang="en-US" altLang="zh-CN" sz="1100">
                <a:solidFill>
                  <a:schemeClr val="bg1"/>
                </a:solidFill>
                <a:latin typeface="微软雅黑" panose="020B0503020204020204" charset="-122"/>
                <a:ea typeface="微软雅黑" panose="020B0503020204020204" charset="-122"/>
              </a:rPr>
              <a:t>。</a:t>
            </a:r>
            <a:endParaRPr lang="en-US" altLang="zh-CN" sz="1100">
              <a:solidFill>
                <a:schemeClr val="bg1"/>
              </a:solidFill>
              <a:latin typeface="微软雅黑" panose="020B0503020204020204" charset="-122"/>
              <a:ea typeface="微软雅黑" panose="020B0503020204020204" charset="-122"/>
            </a:endParaRPr>
          </a:p>
        </p:txBody>
      </p:sp>
      <p:sp>
        <p:nvSpPr>
          <p:cNvPr id="42" name="圆角矩形 41"/>
          <p:cNvSpPr/>
          <p:nvPr/>
        </p:nvSpPr>
        <p:spPr>
          <a:xfrm>
            <a:off x="6236970" y="3556635"/>
            <a:ext cx="2459990" cy="820420"/>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43" name="文本框 42"/>
          <p:cNvSpPr txBox="1"/>
          <p:nvPr/>
        </p:nvSpPr>
        <p:spPr>
          <a:xfrm>
            <a:off x="6291580" y="3624580"/>
            <a:ext cx="2417445" cy="1160145"/>
          </a:xfrm>
          <a:prstGeom prst="rect">
            <a:avLst/>
          </a:prstGeom>
          <a:noFill/>
        </p:spPr>
        <p:txBody>
          <a:bodyPr wrap="square" rtlCol="0">
            <a:noAutofit/>
          </a:bodyPr>
          <a:p>
            <a:r>
              <a:rPr lang="zh-CN" altLang="en-US" sz="1400">
                <a:solidFill>
                  <a:schemeClr val="bg1"/>
                </a:solidFill>
                <a:latin typeface="微软雅黑" panose="020B0503020204020204" charset="-122"/>
                <a:ea typeface="微软雅黑" panose="020B0503020204020204" charset="-122"/>
                <a:cs typeface="微软雅黑" panose="020B0503020204020204" charset="-122"/>
              </a:rPr>
              <a:t>国产生化诊断设备和试剂</a:t>
            </a:r>
            <a:endParaRPr lang="zh-CN" altLang="en-US" sz="1400">
              <a:solidFill>
                <a:schemeClr val="bg1"/>
              </a:solidFill>
              <a:latin typeface="微软雅黑" panose="020B0503020204020204" charset="-122"/>
              <a:ea typeface="微软雅黑" panose="020B0503020204020204" charset="-122"/>
              <a:cs typeface="微软雅黑" panose="020B0503020204020204" charset="-122"/>
            </a:endParaRPr>
          </a:p>
          <a:p>
            <a:r>
              <a:rPr lang="zh-CN" altLang="en-US" sz="1400">
                <a:solidFill>
                  <a:schemeClr val="bg1"/>
                </a:solidFill>
                <a:latin typeface="微软雅黑" panose="020B0503020204020204" charset="-122"/>
                <a:ea typeface="微软雅黑" panose="020B0503020204020204" charset="-122"/>
                <a:cs typeface="微软雅黑" panose="020B0503020204020204" charset="-122"/>
              </a:rPr>
              <a:t>已占据国内市场较高份额，</a:t>
            </a:r>
            <a:endParaRPr lang="zh-CN" altLang="en-US" sz="1400">
              <a:solidFill>
                <a:schemeClr val="bg1"/>
              </a:solidFill>
              <a:latin typeface="微软雅黑" panose="020B0503020204020204" charset="-122"/>
              <a:ea typeface="微软雅黑" panose="020B0503020204020204" charset="-122"/>
              <a:cs typeface="微软雅黑" panose="020B0503020204020204" charset="-122"/>
            </a:endParaRPr>
          </a:p>
          <a:p>
            <a:r>
              <a:rPr lang="zh-CN" altLang="en-US" sz="14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行业成熟度较高</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a:t>
            </a:r>
            <a:endParaRPr lang="zh-CN" altLang="en-US" sz="14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44" name="文本框 43"/>
          <p:cNvSpPr txBox="1"/>
          <p:nvPr/>
        </p:nvSpPr>
        <p:spPr>
          <a:xfrm>
            <a:off x="6195060" y="4615815"/>
            <a:ext cx="2393315" cy="1691640"/>
          </a:xfrm>
          <a:prstGeom prst="rect">
            <a:avLst/>
          </a:prstGeom>
          <a:noFill/>
        </p:spPr>
        <p:txBody>
          <a:bodyPr wrap="square" rtlCol="0">
            <a:spAutoFit/>
          </a:bodyPr>
          <a:p>
            <a:r>
              <a:rPr lang="zh-CN" altLang="en-US" sz="1300">
                <a:solidFill>
                  <a:srgbClr val="0070C0"/>
                </a:solidFill>
                <a:latin typeface="微软雅黑" panose="020B0503020204020204" charset="-122"/>
                <a:ea typeface="微软雅黑" panose="020B0503020204020204" charset="-122"/>
              </a:rPr>
              <a:t>产业特征</a:t>
            </a:r>
            <a:endParaRPr lang="zh-CN" altLang="en-US" sz="1300">
              <a:solidFill>
                <a:srgbClr val="0070C0"/>
              </a:solidFill>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标准化程度高</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产品稳定性要求高</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规模效应明显</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集采影响相对有限</a:t>
            </a:r>
            <a:endParaRPr lang="zh-CN" altLang="en-US" sz="1300">
              <a:latin typeface="微软雅黑" panose="020B0503020204020204" charset="-122"/>
              <a:ea typeface="微软雅黑" panose="020B0503020204020204" charset="-122"/>
            </a:endParaRPr>
          </a:p>
          <a:p>
            <a:pPr indent="0">
              <a:buFont typeface="Arial" panose="020B0604020202020204" pitchFamily="34" charset="0"/>
              <a:buNone/>
            </a:pPr>
            <a:r>
              <a:rPr lang="zh-CN" altLang="en-US" sz="1300">
                <a:solidFill>
                  <a:srgbClr val="0070C0"/>
                </a:solidFill>
                <a:latin typeface="微软雅黑" panose="020B0503020204020204" charset="-122"/>
                <a:ea typeface="微软雅黑" panose="020B0503020204020204" charset="-122"/>
              </a:rPr>
              <a:t>机会方向</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基层医疗检验、区域检验中心建设</a:t>
            </a:r>
            <a:endParaRPr lang="zh-CN" altLang="en-US" sz="1300">
              <a:latin typeface="微软雅黑" panose="020B0503020204020204" charset="-122"/>
              <a:ea typeface="微软雅黑" panose="020B0503020204020204" charset="-122"/>
            </a:endParaRPr>
          </a:p>
        </p:txBody>
      </p:sp>
      <p:sp>
        <p:nvSpPr>
          <p:cNvPr id="45" name="文本框 44"/>
          <p:cNvSpPr txBox="1"/>
          <p:nvPr/>
        </p:nvSpPr>
        <p:spPr>
          <a:xfrm>
            <a:off x="8875395" y="1494790"/>
            <a:ext cx="2583180" cy="706755"/>
          </a:xfrm>
          <a:prstGeom prst="rect">
            <a:avLst/>
          </a:prstGeom>
          <a:noFill/>
        </p:spPr>
        <p:txBody>
          <a:bodyPr wrap="square" rtlCol="0">
            <a:spAutoFit/>
          </a:bodyPr>
          <a:p>
            <a:pPr algn="l"/>
            <a:r>
              <a:rPr lang="en-US" altLang="zh-CN" sz="2000" b="1">
                <a:solidFill>
                  <a:srgbClr val="216BFF"/>
                </a:solidFill>
                <a:latin typeface="微软雅黑" panose="020B0503020204020204" charset="-122"/>
                <a:ea typeface="微软雅黑" panose="020B0503020204020204" charset="-122"/>
              </a:rPr>
              <a:t>4.</a:t>
            </a:r>
            <a:r>
              <a:rPr lang="zh-CN" altLang="en-US" sz="2000" b="1">
                <a:solidFill>
                  <a:srgbClr val="216BFF"/>
                </a:solidFill>
                <a:latin typeface="微软雅黑" panose="020B0503020204020204" charset="-122"/>
                <a:ea typeface="微软雅黑" panose="020B0503020204020204" charset="-122"/>
              </a:rPr>
              <a:t>POCT：</a:t>
            </a:r>
            <a:r>
              <a:rPr lang="zh-CN" altLang="en-US" sz="2000">
                <a:solidFill>
                  <a:schemeClr val="tx1">
                    <a:lumMod val="85000"/>
                    <a:lumOff val="15000"/>
                  </a:schemeClr>
                </a:solidFill>
                <a:latin typeface="微软雅黑" panose="020B0503020204020204" charset="-122"/>
                <a:ea typeface="微软雅黑" panose="020B0503020204020204" charset="-122"/>
              </a:rPr>
              <a:t>基层和急诊刚需</a:t>
            </a:r>
            <a:endParaRPr lang="zh-CN" altLang="en-US" sz="2000">
              <a:solidFill>
                <a:schemeClr val="tx1">
                  <a:lumMod val="85000"/>
                  <a:lumOff val="15000"/>
                </a:schemeClr>
              </a:solidFill>
              <a:latin typeface="微软雅黑" panose="020B0503020204020204" charset="-122"/>
              <a:ea typeface="微软雅黑" panose="020B0503020204020204" charset="-122"/>
            </a:endParaRPr>
          </a:p>
        </p:txBody>
      </p:sp>
      <p:sp>
        <p:nvSpPr>
          <p:cNvPr id="46" name="文本框 45"/>
          <p:cNvSpPr txBox="1"/>
          <p:nvPr/>
        </p:nvSpPr>
        <p:spPr>
          <a:xfrm>
            <a:off x="8977630" y="2287905"/>
            <a:ext cx="2460625" cy="429895"/>
          </a:xfrm>
          <a:prstGeom prst="rect">
            <a:avLst/>
          </a:prstGeom>
        </p:spPr>
        <p:txBody>
          <a:bodyPr wrap="square">
            <a:spAutoFit/>
          </a:bodyPr>
          <a:p>
            <a:pPr marL="171450" indent="-171450">
              <a:buFont typeface="Arial" panose="020B0604020202020204" pitchFamily="34" charset="0"/>
              <a:buChar char="•"/>
            </a:pPr>
            <a:r>
              <a:rPr sz="1100">
                <a:solidFill>
                  <a:schemeClr val="tx1">
                    <a:lumMod val="85000"/>
                    <a:lumOff val="15000"/>
                  </a:schemeClr>
                </a:solidFill>
                <a:latin typeface="微软雅黑" panose="020B0503020204020204" charset="-122"/>
                <a:ea typeface="微软雅黑" panose="020B0503020204020204" charset="-122"/>
              </a:rPr>
              <a:t>实现“即时检测、即时诊断”的快速检验工具</a:t>
            </a:r>
            <a:r>
              <a:rPr lang="en-US" sz="1100">
                <a:solidFill>
                  <a:schemeClr val="tx1">
                    <a:lumMod val="85000"/>
                    <a:lumOff val="15000"/>
                  </a:schemeClr>
                </a:solidFill>
                <a:latin typeface="微软雅黑" panose="020B0503020204020204" charset="-122"/>
                <a:ea typeface="微软雅黑" panose="020B0503020204020204" charset="-122"/>
              </a:rPr>
              <a:t>。</a:t>
            </a:r>
            <a:endParaRPr lang="en-US" sz="1100">
              <a:solidFill>
                <a:schemeClr val="tx1">
                  <a:lumMod val="85000"/>
                  <a:lumOff val="15000"/>
                </a:schemeClr>
              </a:solidFill>
              <a:latin typeface="微软雅黑" panose="020B0503020204020204" charset="-122"/>
              <a:ea typeface="微软雅黑" panose="020B0503020204020204" charset="-122"/>
            </a:endParaRPr>
          </a:p>
        </p:txBody>
      </p:sp>
      <p:sp>
        <p:nvSpPr>
          <p:cNvPr id="47" name="文本框 46"/>
          <p:cNvSpPr txBox="1"/>
          <p:nvPr/>
        </p:nvSpPr>
        <p:spPr>
          <a:xfrm>
            <a:off x="8935720" y="4639945"/>
            <a:ext cx="2392680" cy="1691640"/>
          </a:xfrm>
          <a:prstGeom prst="rect">
            <a:avLst/>
          </a:prstGeom>
          <a:noFill/>
        </p:spPr>
        <p:txBody>
          <a:bodyPr wrap="square" rtlCol="0">
            <a:spAutoFit/>
          </a:bodyPr>
          <a:p>
            <a:r>
              <a:rPr lang="zh-CN" altLang="en-US" sz="1300">
                <a:solidFill>
                  <a:srgbClr val="0070C0"/>
                </a:solidFill>
                <a:latin typeface="微软雅黑" panose="020B0503020204020204" charset="-122"/>
                <a:ea typeface="微软雅黑" panose="020B0503020204020204" charset="-122"/>
              </a:rPr>
              <a:t>产业特征</a:t>
            </a:r>
            <a:endParaRPr lang="zh-CN" altLang="en-US" sz="1300">
              <a:solidFill>
                <a:srgbClr val="0070C0"/>
              </a:solidFill>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检测速度快</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使用场景灵活</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家庭医疗需求增加</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基层医疗渗透率持续提升</a:t>
            </a:r>
            <a:endParaRPr lang="zh-CN" altLang="en-US" sz="1300">
              <a:latin typeface="微软雅黑" panose="020B0503020204020204" charset="-122"/>
              <a:ea typeface="微软雅黑" panose="020B0503020204020204" charset="-122"/>
            </a:endParaRPr>
          </a:p>
          <a:p>
            <a:pPr indent="0">
              <a:buFont typeface="Arial" panose="020B0604020202020204" pitchFamily="34" charset="0"/>
              <a:buNone/>
            </a:pPr>
            <a:r>
              <a:rPr lang="zh-CN" altLang="en-US" sz="1300">
                <a:solidFill>
                  <a:srgbClr val="0070C0"/>
                </a:solidFill>
                <a:latin typeface="微软雅黑" panose="020B0503020204020204" charset="-122"/>
                <a:ea typeface="微软雅黑" panose="020B0503020204020204" charset="-122"/>
                <a:sym typeface="+mn-ea"/>
              </a:rPr>
              <a:t>机会方向</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sym typeface="+mn-ea"/>
              </a:rPr>
              <a:t>基层医疗、急诊急救、家庭健康管理、慢病监测</a:t>
            </a:r>
            <a:endParaRPr lang="zh-CN" altLang="en-US" sz="1300">
              <a:latin typeface="微软雅黑" panose="020B0503020204020204" charset="-122"/>
              <a:ea typeface="微软雅黑" panose="020B0503020204020204" charset="-122"/>
              <a:sym typeface="+mn-ea"/>
            </a:endParaRPr>
          </a:p>
        </p:txBody>
      </p:sp>
      <p:sp>
        <p:nvSpPr>
          <p:cNvPr id="48" name="文本框 47"/>
          <p:cNvSpPr txBox="1"/>
          <p:nvPr/>
        </p:nvSpPr>
        <p:spPr>
          <a:xfrm>
            <a:off x="9032240" y="3648710"/>
            <a:ext cx="2417445" cy="1160145"/>
          </a:xfrm>
          <a:prstGeom prst="rect">
            <a:avLst/>
          </a:prstGeom>
          <a:noFill/>
        </p:spPr>
        <p:txBody>
          <a:bodyPr wrap="square" rtlCol="0">
            <a:noAutofit/>
          </a:bodyPr>
          <a:p>
            <a:r>
              <a:rPr lang="zh-CN" altLang="en-US" sz="1400">
                <a:latin typeface="微软雅黑" panose="020B0503020204020204" charset="-122"/>
                <a:ea typeface="微软雅黑" panose="020B0503020204020204" charset="-122"/>
                <a:cs typeface="微软雅黑" panose="020B0503020204020204" charset="-122"/>
              </a:rPr>
              <a:t>基层医疗机构和急诊场景</a:t>
            </a:r>
            <a:endParaRPr lang="zh-CN" altLang="en-US" sz="1400">
              <a:latin typeface="微软雅黑" panose="020B0503020204020204" charset="-122"/>
              <a:ea typeface="微软雅黑" panose="020B0503020204020204" charset="-122"/>
              <a:cs typeface="微软雅黑" panose="020B0503020204020204" charset="-122"/>
            </a:endParaRPr>
          </a:p>
          <a:p>
            <a:r>
              <a:rPr lang="zh-CN" altLang="en-US" sz="1400">
                <a:latin typeface="微软雅黑" panose="020B0503020204020204" charset="-122"/>
                <a:ea typeface="微软雅黑" panose="020B0503020204020204" charset="-122"/>
                <a:cs typeface="微软雅黑" panose="020B0503020204020204" charset="-122"/>
              </a:rPr>
              <a:t>成为POCT需求增长</a:t>
            </a:r>
            <a:r>
              <a:rPr lang="zh-CN" altLang="en-US" sz="1400">
                <a:solidFill>
                  <a:srgbClr val="FF0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最快领域之一</a:t>
            </a:r>
            <a:r>
              <a:rPr lang="zh-CN" altLang="en-US" sz="1400">
                <a:latin typeface="微软雅黑" panose="020B0503020204020204" charset="-122"/>
                <a:ea typeface="微软雅黑" panose="020B0503020204020204" charset="-122"/>
                <a:cs typeface="微软雅黑" panose="020B0503020204020204" charset="-122"/>
              </a:rPr>
              <a:t>。</a:t>
            </a:r>
            <a:endParaRPr lang="zh-CN" altLang="en-US" sz="1400">
              <a:latin typeface="微软雅黑" panose="020B0503020204020204" charset="-122"/>
              <a:ea typeface="微软雅黑" panose="020B0503020204020204" charset="-122"/>
              <a:cs typeface="微软雅黑" panose="020B0503020204020204" charset="-122"/>
            </a:endParaRPr>
          </a:p>
        </p:txBody>
      </p:sp>
      <p:sp>
        <p:nvSpPr>
          <p:cNvPr id="49" name="圆角矩形 48"/>
          <p:cNvSpPr/>
          <p:nvPr/>
        </p:nvSpPr>
        <p:spPr>
          <a:xfrm>
            <a:off x="8977630" y="3580765"/>
            <a:ext cx="2459990" cy="820420"/>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16" name="right-quote-sign_56826"/>
          <p:cNvSpPr>
            <a:spLocks noChangeAspect="1"/>
          </p:cNvSpPr>
          <p:nvPr/>
        </p:nvSpPr>
        <p:spPr bwMode="auto">
          <a:xfrm flipH="1" flipV="1">
            <a:off x="2057451" y="6342216"/>
            <a:ext cx="399436" cy="352035"/>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rgbClr val="D9E3FB"/>
          </a:solidFill>
          <a:ln>
            <a:noFill/>
          </a:ln>
        </p:spPr>
      </p:sp>
      <p:sp>
        <p:nvSpPr>
          <p:cNvPr id="117" name="文本框 116"/>
          <p:cNvSpPr txBox="1"/>
          <p:nvPr/>
        </p:nvSpPr>
        <p:spPr>
          <a:xfrm>
            <a:off x="2594610" y="6342380"/>
            <a:ext cx="7094855" cy="414020"/>
          </a:xfrm>
          <a:prstGeom prst="rect">
            <a:avLst/>
          </a:prstGeom>
          <a:solidFill>
            <a:schemeClr val="bg1"/>
          </a:solidFill>
          <a:ln w="28575" cmpd="dbl">
            <a:solidFill>
              <a:schemeClr val="accent1">
                <a:lumMod val="20000"/>
                <a:lumOff val="80000"/>
              </a:schemeClr>
            </a:solidFill>
            <a:prstDash val="solid"/>
          </a:ln>
          <a:effectLst/>
        </p:spPr>
        <p:txBody>
          <a:bodyPr wrap="square">
            <a:noAutofit/>
          </a:bodyPr>
          <a:p>
            <a:pPr algn="l">
              <a:lnSpc>
                <a:spcPct val="120000"/>
              </a:lnSpc>
              <a:buClrTx/>
              <a:buSzTx/>
              <a:buFont typeface="Arial" panose="020B0604020202020204" pitchFamily="34" charset="0"/>
              <a:buNone/>
            </a:pPr>
            <a:r>
              <a:rPr lang="en-US" sz="1600" b="1">
                <a:solidFill>
                  <a:srgbClr val="0070C0"/>
                </a:solidFill>
                <a:latin typeface="微软雅黑" panose="020B0503020204020204" charset="-122"/>
                <a:ea typeface="微软雅黑" panose="020B0503020204020204" charset="-122"/>
              </a:rPr>
              <a:t>  </a:t>
            </a:r>
            <a:r>
              <a:rPr sz="1600" b="1">
                <a:solidFill>
                  <a:srgbClr val="0070C0"/>
                </a:solidFill>
                <a:latin typeface="微软雅黑" panose="020B0503020204020204" charset="-122"/>
                <a:ea typeface="微软雅黑" panose="020B0503020204020204" charset="-122"/>
              </a:rPr>
              <a:t>IVD产业升级路径</a:t>
            </a:r>
            <a:r>
              <a:rPr lang="en-US" sz="1600" b="1">
                <a:solidFill>
                  <a:srgbClr val="0070C0"/>
                </a:solidFill>
                <a:latin typeface="微软雅黑" panose="020B0503020204020204" charset="-122"/>
                <a:ea typeface="微软雅黑" panose="020B0503020204020204" charset="-122"/>
              </a:rPr>
              <a:t>    </a:t>
            </a:r>
            <a:r>
              <a:rPr lang="en-US" sz="1600" b="1">
                <a:solidFill>
                  <a:srgbClr val="216BFF"/>
                </a:solidFill>
                <a:latin typeface="微软雅黑" panose="020B0503020204020204" charset="-122"/>
                <a:ea typeface="微软雅黑" panose="020B0503020204020204" charset="-122"/>
              </a:rPr>
              <a:t> </a:t>
            </a:r>
            <a:r>
              <a:rPr sz="14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rPr>
              <a:t>传统检验 - 精准诊断 - 伴随诊断 - 疾病早筛 - 个体化医疗</a:t>
            </a:r>
            <a:endParaRPr sz="14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nvGrpSpPr>
          <p:cNvPr id="88" name="组合 87"/>
          <p:cNvGrpSpPr/>
          <p:nvPr/>
        </p:nvGrpSpPr>
        <p:grpSpPr>
          <a:xfrm>
            <a:off x="8975725" y="274955"/>
            <a:ext cx="2840990" cy="366395"/>
            <a:chOff x="11064" y="247"/>
            <a:chExt cx="7750" cy="814"/>
          </a:xfrm>
        </p:grpSpPr>
        <p:grpSp>
          <p:nvGrpSpPr>
            <p:cNvPr id="89" name="组合 10"/>
            <p:cNvGrpSpPr/>
            <p:nvPr/>
          </p:nvGrpSpPr>
          <p:grpSpPr>
            <a:xfrm>
              <a:off x="12344" y="247"/>
              <a:ext cx="6376" cy="656"/>
              <a:chOff x="6697011" y="412203"/>
              <a:chExt cx="3672216" cy="415778"/>
            </a:xfrm>
          </p:grpSpPr>
          <p:pic>
            <p:nvPicPr>
              <p:cNvPr id="90" name="Picture 3" descr="F:\中关村信息谷\信息谷资料\信息谷VI\logo-png.png"/>
              <p:cNvPicPr>
                <a:picLocks noChangeAspect="1" noChangeArrowheads="1"/>
              </p:cNvPicPr>
              <p:nvPr/>
            </p:nvPicPr>
            <p:blipFill>
              <a:blip r:embed="rId5" cstate="print"/>
              <a:srcRect/>
              <a:stretch>
                <a:fillRect/>
              </a:stretch>
            </p:blipFill>
            <p:spPr bwMode="auto">
              <a:xfrm>
                <a:off x="8713227" y="467941"/>
                <a:ext cx="1656000" cy="311029"/>
              </a:xfrm>
              <a:prstGeom prst="rect">
                <a:avLst/>
              </a:prstGeom>
              <a:noFill/>
            </p:spPr>
          </p:pic>
          <p:pic>
            <p:nvPicPr>
              <p:cNvPr id="91" name="Picture 3" descr="F:\中关村信息谷\信息谷资料\信息谷VI\PPT\LOGO02.png"/>
              <p:cNvPicPr>
                <a:picLocks noChangeAspect="1" noChangeArrowheads="1"/>
              </p:cNvPicPr>
              <p:nvPr/>
            </p:nvPicPr>
            <p:blipFill>
              <a:blip r:embed="rId6" cstate="print"/>
              <a:srcRect/>
              <a:stretch>
                <a:fillRect/>
              </a:stretch>
            </p:blipFill>
            <p:spPr bwMode="auto">
              <a:xfrm>
                <a:off x="6697011" y="412203"/>
                <a:ext cx="1728000" cy="415778"/>
              </a:xfrm>
              <a:prstGeom prst="rect">
                <a:avLst/>
              </a:prstGeom>
              <a:noFill/>
            </p:spPr>
          </p:pic>
        </p:grpSp>
        <p:pic>
          <p:nvPicPr>
            <p:cNvPr id="92" name="Picture 3" descr="F:\中关村信息谷\信息谷资料\信息谷VI\PPT\边条03.png"/>
            <p:cNvPicPr>
              <a:picLocks noChangeAspect="1" noChangeArrowheads="1"/>
            </p:cNvPicPr>
            <p:nvPr/>
          </p:nvPicPr>
          <p:blipFill>
            <a:blip r:embed="rId7" cstate="print"/>
            <a:srcRect/>
            <a:stretch>
              <a:fillRect/>
            </a:stretch>
          </p:blipFill>
          <p:spPr bwMode="auto">
            <a:xfrm flipV="1">
              <a:off x="11064" y="941"/>
              <a:ext cx="7751" cy="120"/>
            </a:xfrm>
            <a:prstGeom prst="rect">
              <a:avLst/>
            </a:prstGeom>
            <a:noFill/>
          </p:spPr>
        </p:pic>
      </p:grpSp>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 name="图片 50"/>
          <p:cNvPicPr>
            <a:picLocks noChangeAspect="1"/>
          </p:cNvPicPr>
          <p:nvPr/>
        </p:nvPicPr>
        <p:blipFill>
          <a:blip r:embed="rId1"/>
          <a:stretch>
            <a:fillRect/>
          </a:stretch>
        </p:blipFill>
        <p:spPr>
          <a:xfrm>
            <a:off x="2024380" y="5961380"/>
            <a:ext cx="3105785" cy="524510"/>
          </a:xfrm>
          <a:prstGeom prst="rect">
            <a:avLst/>
          </a:prstGeom>
        </p:spPr>
      </p:pic>
      <p:pic>
        <p:nvPicPr>
          <p:cNvPr id="50" name="图片 49"/>
          <p:cNvPicPr>
            <a:picLocks noChangeAspect="1"/>
          </p:cNvPicPr>
          <p:nvPr/>
        </p:nvPicPr>
        <p:blipFill>
          <a:blip r:embed="rId1"/>
          <a:stretch>
            <a:fillRect/>
          </a:stretch>
        </p:blipFill>
        <p:spPr>
          <a:xfrm>
            <a:off x="5026025" y="5960110"/>
            <a:ext cx="3105785" cy="524510"/>
          </a:xfrm>
          <a:prstGeom prst="rect">
            <a:avLst/>
          </a:prstGeom>
        </p:spPr>
      </p:pic>
      <p:grpSp>
        <p:nvGrpSpPr>
          <p:cNvPr id="55" name="组合 54"/>
          <p:cNvGrpSpPr/>
          <p:nvPr/>
        </p:nvGrpSpPr>
        <p:grpSpPr>
          <a:xfrm>
            <a:off x="498475" y="189865"/>
            <a:ext cx="8477250" cy="730885"/>
            <a:chOff x="1128" y="719"/>
            <a:chExt cx="13350" cy="1151"/>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2"/>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3"/>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4"/>
              </p:custDataLst>
            </p:nvPr>
          </p:nvSpPr>
          <p:spPr>
            <a:xfrm>
              <a:off x="2076" y="719"/>
              <a:ext cx="12402" cy="1151"/>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手术机器人：高壁垒精密装备</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45" name="椭圆形标注 9"/>
          <p:cNvSpPr/>
          <p:nvPr/>
        </p:nvSpPr>
        <p:spPr>
          <a:xfrm>
            <a:off x="1436652" y="1832792"/>
            <a:ext cx="997140" cy="981056"/>
          </a:xfrm>
          <a:prstGeom prst="wedgeEllipseCallout">
            <a:avLst>
              <a:gd name="adj1" fmla="val -44146"/>
              <a:gd name="adj2" fmla="val 52664"/>
            </a:avLst>
          </a:prstGeom>
          <a:solidFill>
            <a:srgbClr val="007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文本框 28"/>
          <p:cNvSpPr txBox="1"/>
          <p:nvPr/>
        </p:nvSpPr>
        <p:spPr>
          <a:xfrm>
            <a:off x="1130181" y="2860007"/>
            <a:ext cx="1770380" cy="475615"/>
          </a:xfrm>
          <a:prstGeom prst="rect">
            <a:avLst/>
          </a:prstGeom>
          <a:noFill/>
        </p:spPr>
        <p:txBody>
          <a:bodyPr wrap="none" rtlCol="0">
            <a:spAutoFit/>
          </a:bodyPr>
          <a:lstStyle/>
          <a:p>
            <a:pPr algn="l"/>
            <a:r>
              <a:rPr lang="zh-CN" altLang="en-US" sz="2500" dirty="0">
                <a:solidFill>
                  <a:srgbClr val="007BC5"/>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腔镜机器人</a:t>
            </a:r>
            <a:endParaRPr lang="zh-CN" altLang="en-US" sz="2500" dirty="0">
              <a:solidFill>
                <a:srgbClr val="007BC5"/>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30" name="文本框 29"/>
          <p:cNvSpPr txBox="1"/>
          <p:nvPr/>
        </p:nvSpPr>
        <p:spPr>
          <a:xfrm>
            <a:off x="579755" y="3305810"/>
            <a:ext cx="2821940" cy="1383665"/>
          </a:xfrm>
          <a:prstGeom prst="rect">
            <a:avLst/>
          </a:prstGeom>
          <a:noFill/>
        </p:spPr>
        <p:txBody>
          <a:bodyPr wrap="square" rtlCol="0">
            <a:spAutoFit/>
          </a:bodyPr>
          <a:lstStyle/>
          <a:p>
            <a:pPr marL="285750" indent="-285750">
              <a:lnSpc>
                <a:spcPct val="100000"/>
              </a:lnSpc>
              <a:buFont typeface="Wingdings" panose="05000000000000000000" charset="0"/>
              <a:buChar char=""/>
            </a:pPr>
            <a:r>
              <a:rPr lang="zh-CN" altLang="en-US" sz="1200" dirty="0">
                <a:solidFill>
                  <a:schemeClr val="tx1">
                    <a:lumMod val="85000"/>
                    <a:lumOff val="15000"/>
                  </a:schemeClr>
                </a:solidFill>
                <a:latin typeface="微软雅黑" panose="020B0503020204020204" charset="-122"/>
                <a:ea typeface="微软雅黑" panose="020B0503020204020204" charset="-122"/>
                <a:cs typeface="+mn-ea"/>
                <a:sym typeface="+mn-lt"/>
              </a:rPr>
              <a:t>以微创外科手术为主要应用场景，是目前商业化最成熟的手术机器人方向。</a:t>
            </a:r>
            <a:endParaRPr lang="zh-CN" altLang="en-US" sz="12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indent="0">
              <a:lnSpc>
                <a:spcPct val="100000"/>
              </a:lnSpc>
              <a:buFont typeface="Wingdings" panose="05000000000000000000" charset="0"/>
              <a:buNone/>
            </a:pPr>
            <a:r>
              <a:rPr lang="zh-CN" altLang="en-US" sz="1200" b="1" dirty="0">
                <a:solidFill>
                  <a:srgbClr val="0070C0"/>
                </a:solidFill>
                <a:latin typeface="微软雅黑" panose="020B0503020204020204" charset="-122"/>
                <a:ea typeface="微软雅黑" panose="020B0503020204020204" charset="-122"/>
                <a:cs typeface="+mn-ea"/>
                <a:sym typeface="+mn-lt"/>
              </a:rPr>
              <a:t>产业特征</a:t>
            </a:r>
            <a:endParaRPr lang="zh-CN" altLang="en-US" sz="1200" b="1" dirty="0">
              <a:solidFill>
                <a:srgbClr val="0070C0"/>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商业化程度最高</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临床需求明确</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国产产品进入规模化推广阶段</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p:txBody>
      </p:sp>
      <p:sp>
        <p:nvSpPr>
          <p:cNvPr id="47" name="椭圆形标注 9"/>
          <p:cNvSpPr/>
          <p:nvPr/>
        </p:nvSpPr>
        <p:spPr>
          <a:xfrm>
            <a:off x="7330087" y="1815012"/>
            <a:ext cx="997140" cy="981056"/>
          </a:xfrm>
          <a:prstGeom prst="wedgeEllipseCallout">
            <a:avLst>
              <a:gd name="adj1" fmla="val -44146"/>
              <a:gd name="adj2" fmla="val 52664"/>
            </a:avLst>
          </a:prstGeom>
          <a:solidFill>
            <a:srgbClr val="007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椭圆形标注 9"/>
          <p:cNvSpPr/>
          <p:nvPr/>
        </p:nvSpPr>
        <p:spPr>
          <a:xfrm>
            <a:off x="4488462" y="1780087"/>
            <a:ext cx="997140" cy="981056"/>
          </a:xfrm>
          <a:prstGeom prst="wedgeEllipseCallout">
            <a:avLst>
              <a:gd name="adj1" fmla="val -44146"/>
              <a:gd name="adj2" fmla="val 52664"/>
            </a:avLst>
          </a:prstGeom>
          <a:solidFill>
            <a:srgbClr val="007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太阳形 44"/>
          <p:cNvSpPr>
            <a:spLocks noChangeArrowheads="1"/>
          </p:cNvSpPr>
          <p:nvPr/>
        </p:nvSpPr>
        <p:spPr bwMode="auto">
          <a:xfrm>
            <a:off x="4675009" y="1969115"/>
            <a:ext cx="616615" cy="548182"/>
          </a:xfrm>
          <a:custGeom>
            <a:avLst/>
            <a:gdLst>
              <a:gd name="T0" fmla="*/ 7471 w 12257"/>
              <a:gd name="T1" fmla="*/ 638 h 10897"/>
              <a:gd name="T2" fmla="*/ 7184 w 12257"/>
              <a:gd name="T3" fmla="*/ 742 h 10897"/>
              <a:gd name="T4" fmla="*/ 6561 w 12257"/>
              <a:gd name="T5" fmla="*/ 392 h 10897"/>
              <a:gd name="T6" fmla="*/ 5826 w 12257"/>
              <a:gd name="T7" fmla="*/ 392 h 10897"/>
              <a:gd name="T8" fmla="*/ 5075 w 12257"/>
              <a:gd name="T9" fmla="*/ 742 h 10897"/>
              <a:gd name="T10" fmla="*/ 4787 w 12257"/>
              <a:gd name="T11" fmla="*/ 638 h 10897"/>
              <a:gd name="T12" fmla="*/ 1434 w 12257"/>
              <a:gd name="T13" fmla="*/ 10770 h 10897"/>
              <a:gd name="T14" fmla="*/ 1676 w 12257"/>
              <a:gd name="T15" fmla="*/ 10888 h 10897"/>
              <a:gd name="T16" fmla="*/ 6129 w 12257"/>
              <a:gd name="T17" fmla="*/ 6724 h 10897"/>
              <a:gd name="T18" fmla="*/ 10581 w 12257"/>
              <a:gd name="T19" fmla="*/ 10888 h 10897"/>
              <a:gd name="T20" fmla="*/ 10824 w 12257"/>
              <a:gd name="T21" fmla="*/ 10770 h 10897"/>
              <a:gd name="T22" fmla="*/ 5445 w 12257"/>
              <a:gd name="T23" fmla="*/ 7553 h 10897"/>
              <a:gd name="T24" fmla="*/ 2398 w 12257"/>
              <a:gd name="T25" fmla="*/ 3540 h 10897"/>
              <a:gd name="T26" fmla="*/ 5592 w 12257"/>
              <a:gd name="T27" fmla="*/ 3690 h 10897"/>
              <a:gd name="T28" fmla="*/ 5230 w 12257"/>
              <a:gd name="T29" fmla="*/ 4621 h 10897"/>
              <a:gd name="T30" fmla="*/ 3671 w 12257"/>
              <a:gd name="T31" fmla="*/ 4286 h 10897"/>
              <a:gd name="T32" fmla="*/ 3325 w 12257"/>
              <a:gd name="T33" fmla="*/ 4517 h 10897"/>
              <a:gd name="T34" fmla="*/ 5021 w 12257"/>
              <a:gd name="T35" fmla="*/ 5085 h 10897"/>
              <a:gd name="T36" fmla="*/ 2155 w 12257"/>
              <a:gd name="T37" fmla="*/ 6142 h 10897"/>
              <a:gd name="T38" fmla="*/ 2273 w 12257"/>
              <a:gd name="T39" fmla="*/ 6537 h 10897"/>
              <a:gd name="T40" fmla="*/ 4325 w 12257"/>
              <a:gd name="T41" fmla="*/ 6301 h 10897"/>
              <a:gd name="T42" fmla="*/ 1828 w 12257"/>
              <a:gd name="T43" fmla="*/ 8366 h 10897"/>
              <a:gd name="T44" fmla="*/ 2067 w 12257"/>
              <a:gd name="T45" fmla="*/ 8538 h 10897"/>
              <a:gd name="T46" fmla="*/ 4817 w 12257"/>
              <a:gd name="T47" fmla="*/ 6344 h 10897"/>
              <a:gd name="T48" fmla="*/ 5010 w 12257"/>
              <a:gd name="T49" fmla="*/ 5998 h 10897"/>
              <a:gd name="T50" fmla="*/ 5445 w 12257"/>
              <a:gd name="T51" fmla="*/ 7553 h 10897"/>
              <a:gd name="T52" fmla="*/ 6812 w 12257"/>
              <a:gd name="T53" fmla="*/ 7553 h 10897"/>
              <a:gd name="T54" fmla="*/ 7482 w 12257"/>
              <a:gd name="T55" fmla="*/ 5568 h 10897"/>
              <a:gd name="T56" fmla="*/ 8316 w 12257"/>
              <a:gd name="T57" fmla="*/ 8194 h 10897"/>
              <a:gd name="T58" fmla="*/ 8513 w 12257"/>
              <a:gd name="T59" fmla="*/ 7919 h 10897"/>
              <a:gd name="T60" fmla="*/ 9810 w 12257"/>
              <a:gd name="T61" fmla="*/ 7513 h 10897"/>
              <a:gd name="T62" fmla="*/ 10088 w 12257"/>
              <a:gd name="T63" fmla="*/ 7430 h 10897"/>
              <a:gd name="T64" fmla="*/ 8505 w 12257"/>
              <a:gd name="T65" fmla="*/ 6016 h 10897"/>
              <a:gd name="T66" fmla="*/ 10838 w 12257"/>
              <a:gd name="T67" fmla="*/ 6003 h 10897"/>
              <a:gd name="T68" fmla="*/ 8180 w 12257"/>
              <a:gd name="T69" fmla="*/ 5699 h 10897"/>
              <a:gd name="T70" fmla="*/ 9191 w 12257"/>
              <a:gd name="T71" fmla="*/ 4849 h 10897"/>
              <a:gd name="T72" fmla="*/ 9472 w 12257"/>
              <a:gd name="T73" fmla="*/ 4780 h 10897"/>
              <a:gd name="T74" fmla="*/ 7142 w 12257"/>
              <a:gd name="T75" fmla="*/ 4275 h 10897"/>
              <a:gd name="T76" fmla="*/ 6718 w 12257"/>
              <a:gd name="T77" fmla="*/ 3470 h 10897"/>
              <a:gd name="T78" fmla="*/ 9852 w 12257"/>
              <a:gd name="T79" fmla="*/ 3528 h 10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57" h="10897">
                <a:moveTo>
                  <a:pt x="10180" y="3271"/>
                </a:moveTo>
                <a:cubicBezTo>
                  <a:pt x="9014" y="1575"/>
                  <a:pt x="7534" y="676"/>
                  <a:pt x="7471" y="638"/>
                </a:cubicBezTo>
                <a:cubicBezTo>
                  <a:pt x="7421" y="608"/>
                  <a:pt x="7360" y="602"/>
                  <a:pt x="7306" y="622"/>
                </a:cubicBezTo>
                <a:cubicBezTo>
                  <a:pt x="7251" y="642"/>
                  <a:pt x="7207" y="686"/>
                  <a:pt x="7184" y="742"/>
                </a:cubicBezTo>
                <a:cubicBezTo>
                  <a:pt x="6936" y="1358"/>
                  <a:pt x="6729" y="1940"/>
                  <a:pt x="6561" y="2490"/>
                </a:cubicBezTo>
                <a:lnTo>
                  <a:pt x="6561" y="392"/>
                </a:lnTo>
                <a:cubicBezTo>
                  <a:pt x="6561" y="176"/>
                  <a:pt x="6396" y="0"/>
                  <a:pt x="6194" y="0"/>
                </a:cubicBezTo>
                <a:cubicBezTo>
                  <a:pt x="5991" y="0"/>
                  <a:pt x="5826" y="176"/>
                  <a:pt x="5826" y="392"/>
                </a:cubicBezTo>
                <a:lnTo>
                  <a:pt x="5826" y="2935"/>
                </a:lnTo>
                <a:cubicBezTo>
                  <a:pt x="5640" y="2256"/>
                  <a:pt x="5390" y="1528"/>
                  <a:pt x="5075" y="742"/>
                </a:cubicBezTo>
                <a:cubicBezTo>
                  <a:pt x="5052" y="686"/>
                  <a:pt x="5007" y="641"/>
                  <a:pt x="4952" y="622"/>
                </a:cubicBezTo>
                <a:cubicBezTo>
                  <a:pt x="4897" y="602"/>
                  <a:pt x="4837" y="608"/>
                  <a:pt x="4787" y="638"/>
                </a:cubicBezTo>
                <a:cubicBezTo>
                  <a:pt x="4725" y="676"/>
                  <a:pt x="3245" y="1575"/>
                  <a:pt x="2079" y="3271"/>
                </a:cubicBezTo>
                <a:cubicBezTo>
                  <a:pt x="992" y="4848"/>
                  <a:pt x="0" y="7431"/>
                  <a:pt x="1434" y="10770"/>
                </a:cubicBezTo>
                <a:cubicBezTo>
                  <a:pt x="1467" y="10848"/>
                  <a:pt x="1541" y="10897"/>
                  <a:pt x="1619" y="10897"/>
                </a:cubicBezTo>
                <a:cubicBezTo>
                  <a:pt x="1637" y="10897"/>
                  <a:pt x="1657" y="10895"/>
                  <a:pt x="1676" y="10888"/>
                </a:cubicBezTo>
                <a:cubicBezTo>
                  <a:pt x="3825" y="10212"/>
                  <a:pt x="5177" y="9181"/>
                  <a:pt x="5814" y="7738"/>
                </a:cubicBezTo>
                <a:cubicBezTo>
                  <a:pt x="5954" y="7421"/>
                  <a:pt x="6059" y="7083"/>
                  <a:pt x="6129" y="6724"/>
                </a:cubicBezTo>
                <a:cubicBezTo>
                  <a:pt x="6199" y="7083"/>
                  <a:pt x="6304" y="7421"/>
                  <a:pt x="6444" y="7738"/>
                </a:cubicBezTo>
                <a:cubicBezTo>
                  <a:pt x="7079" y="9181"/>
                  <a:pt x="8432" y="10211"/>
                  <a:pt x="10581" y="10888"/>
                </a:cubicBezTo>
                <a:cubicBezTo>
                  <a:pt x="10600" y="10895"/>
                  <a:pt x="10620" y="10897"/>
                  <a:pt x="10639" y="10897"/>
                </a:cubicBezTo>
                <a:cubicBezTo>
                  <a:pt x="10716" y="10897"/>
                  <a:pt x="10790" y="10850"/>
                  <a:pt x="10824" y="10770"/>
                </a:cubicBezTo>
                <a:cubicBezTo>
                  <a:pt x="12257" y="7431"/>
                  <a:pt x="11265" y="4848"/>
                  <a:pt x="10180" y="3271"/>
                </a:cubicBezTo>
                <a:close/>
                <a:moveTo>
                  <a:pt x="5445" y="7553"/>
                </a:moveTo>
                <a:cubicBezTo>
                  <a:pt x="4879" y="8840"/>
                  <a:pt x="3664" y="9777"/>
                  <a:pt x="1732" y="10415"/>
                </a:cubicBezTo>
                <a:cubicBezTo>
                  <a:pt x="732" y="7958"/>
                  <a:pt x="956" y="5646"/>
                  <a:pt x="2398" y="3540"/>
                </a:cubicBezTo>
                <a:cubicBezTo>
                  <a:pt x="3270" y="2267"/>
                  <a:pt x="4353" y="1447"/>
                  <a:pt x="4791" y="1146"/>
                </a:cubicBezTo>
                <a:cubicBezTo>
                  <a:pt x="5155" y="2077"/>
                  <a:pt x="5421" y="2921"/>
                  <a:pt x="5592" y="3690"/>
                </a:cubicBezTo>
                <a:cubicBezTo>
                  <a:pt x="5574" y="3712"/>
                  <a:pt x="5559" y="3738"/>
                  <a:pt x="5550" y="3768"/>
                </a:cubicBezTo>
                <a:cubicBezTo>
                  <a:pt x="5546" y="3780"/>
                  <a:pt x="5441" y="4127"/>
                  <a:pt x="5230" y="4621"/>
                </a:cubicBezTo>
                <a:cubicBezTo>
                  <a:pt x="5212" y="4620"/>
                  <a:pt x="5194" y="4620"/>
                  <a:pt x="5176" y="4623"/>
                </a:cubicBezTo>
                <a:cubicBezTo>
                  <a:pt x="4850" y="4688"/>
                  <a:pt x="3945" y="4753"/>
                  <a:pt x="3671" y="4286"/>
                </a:cubicBezTo>
                <a:cubicBezTo>
                  <a:pt x="3611" y="4183"/>
                  <a:pt x="3485" y="4152"/>
                  <a:pt x="3390" y="4217"/>
                </a:cubicBezTo>
                <a:cubicBezTo>
                  <a:pt x="3293" y="4281"/>
                  <a:pt x="3265" y="4416"/>
                  <a:pt x="3325" y="4517"/>
                </a:cubicBezTo>
                <a:cubicBezTo>
                  <a:pt x="3608" y="5002"/>
                  <a:pt x="4216" y="5103"/>
                  <a:pt x="4675" y="5103"/>
                </a:cubicBezTo>
                <a:cubicBezTo>
                  <a:pt x="4806" y="5103"/>
                  <a:pt x="4925" y="5095"/>
                  <a:pt x="5021" y="5085"/>
                </a:cubicBezTo>
                <a:cubicBezTo>
                  <a:pt x="4891" y="5355"/>
                  <a:pt x="4737" y="5646"/>
                  <a:pt x="4560" y="5937"/>
                </a:cubicBezTo>
                <a:cubicBezTo>
                  <a:pt x="3310" y="5282"/>
                  <a:pt x="2203" y="6104"/>
                  <a:pt x="2155" y="6142"/>
                </a:cubicBezTo>
                <a:cubicBezTo>
                  <a:pt x="2063" y="6212"/>
                  <a:pt x="2042" y="6348"/>
                  <a:pt x="2107" y="6446"/>
                </a:cubicBezTo>
                <a:cubicBezTo>
                  <a:pt x="2147" y="6506"/>
                  <a:pt x="2210" y="6537"/>
                  <a:pt x="2273" y="6537"/>
                </a:cubicBezTo>
                <a:cubicBezTo>
                  <a:pt x="2315" y="6537"/>
                  <a:pt x="2356" y="6523"/>
                  <a:pt x="2392" y="6497"/>
                </a:cubicBezTo>
                <a:cubicBezTo>
                  <a:pt x="2402" y="6489"/>
                  <a:pt x="3310" y="5813"/>
                  <a:pt x="4325" y="6301"/>
                </a:cubicBezTo>
                <a:cubicBezTo>
                  <a:pt x="3751" y="7137"/>
                  <a:pt x="2975" y="7907"/>
                  <a:pt x="1990" y="8111"/>
                </a:cubicBezTo>
                <a:cubicBezTo>
                  <a:pt x="1878" y="8133"/>
                  <a:pt x="1806" y="8248"/>
                  <a:pt x="1828" y="8366"/>
                </a:cubicBezTo>
                <a:cubicBezTo>
                  <a:pt x="1847" y="8469"/>
                  <a:pt x="1932" y="8542"/>
                  <a:pt x="2028" y="8542"/>
                </a:cubicBezTo>
                <a:cubicBezTo>
                  <a:pt x="2041" y="8542"/>
                  <a:pt x="2055" y="8541"/>
                  <a:pt x="2067" y="8538"/>
                </a:cubicBezTo>
                <a:cubicBezTo>
                  <a:pt x="3050" y="8336"/>
                  <a:pt x="3970" y="7603"/>
                  <a:pt x="4751" y="6416"/>
                </a:cubicBezTo>
                <a:cubicBezTo>
                  <a:pt x="4777" y="6398"/>
                  <a:pt x="4800" y="6374"/>
                  <a:pt x="4817" y="6344"/>
                </a:cubicBezTo>
                <a:cubicBezTo>
                  <a:pt x="4830" y="6323"/>
                  <a:pt x="4836" y="6301"/>
                  <a:pt x="4841" y="6277"/>
                </a:cubicBezTo>
                <a:cubicBezTo>
                  <a:pt x="4898" y="6187"/>
                  <a:pt x="4955" y="6093"/>
                  <a:pt x="5010" y="5998"/>
                </a:cubicBezTo>
                <a:cubicBezTo>
                  <a:pt x="5345" y="5419"/>
                  <a:pt x="5586" y="4864"/>
                  <a:pt x="5738" y="4471"/>
                </a:cubicBezTo>
                <a:cubicBezTo>
                  <a:pt x="5917" y="5696"/>
                  <a:pt x="5818" y="6706"/>
                  <a:pt x="5445" y="7553"/>
                </a:cubicBezTo>
                <a:close/>
                <a:moveTo>
                  <a:pt x="10525" y="10415"/>
                </a:moveTo>
                <a:cubicBezTo>
                  <a:pt x="8595" y="9776"/>
                  <a:pt x="7378" y="8838"/>
                  <a:pt x="6812" y="7553"/>
                </a:cubicBezTo>
                <a:cubicBezTo>
                  <a:pt x="6410" y="6641"/>
                  <a:pt x="6326" y="5537"/>
                  <a:pt x="6566" y="4181"/>
                </a:cubicBezTo>
                <a:cubicBezTo>
                  <a:pt x="6755" y="4566"/>
                  <a:pt x="7045" y="5048"/>
                  <a:pt x="7482" y="5568"/>
                </a:cubicBezTo>
                <a:lnTo>
                  <a:pt x="8120" y="8034"/>
                </a:lnTo>
                <a:cubicBezTo>
                  <a:pt x="8145" y="8131"/>
                  <a:pt x="8227" y="8194"/>
                  <a:pt x="8316" y="8194"/>
                </a:cubicBezTo>
                <a:cubicBezTo>
                  <a:pt x="8334" y="8194"/>
                  <a:pt x="8352" y="8192"/>
                  <a:pt x="8371" y="8187"/>
                </a:cubicBezTo>
                <a:cubicBezTo>
                  <a:pt x="8480" y="8154"/>
                  <a:pt x="8543" y="8034"/>
                  <a:pt x="8513" y="7919"/>
                </a:cubicBezTo>
                <a:lnTo>
                  <a:pt x="8067" y="6192"/>
                </a:lnTo>
                <a:cubicBezTo>
                  <a:pt x="8527" y="6636"/>
                  <a:pt x="9098" y="7087"/>
                  <a:pt x="9810" y="7513"/>
                </a:cubicBezTo>
                <a:cubicBezTo>
                  <a:pt x="9841" y="7532"/>
                  <a:pt x="9876" y="7541"/>
                  <a:pt x="9910" y="7541"/>
                </a:cubicBezTo>
                <a:cubicBezTo>
                  <a:pt x="9981" y="7541"/>
                  <a:pt x="10051" y="7501"/>
                  <a:pt x="10088" y="7430"/>
                </a:cubicBezTo>
                <a:cubicBezTo>
                  <a:pt x="10143" y="7324"/>
                  <a:pt x="10108" y="7192"/>
                  <a:pt x="10011" y="7133"/>
                </a:cubicBezTo>
                <a:cubicBezTo>
                  <a:pt x="9411" y="6773"/>
                  <a:pt x="8915" y="6393"/>
                  <a:pt x="8505" y="6016"/>
                </a:cubicBezTo>
                <a:cubicBezTo>
                  <a:pt x="8828" y="5873"/>
                  <a:pt x="9508" y="5716"/>
                  <a:pt x="10576" y="6133"/>
                </a:cubicBezTo>
                <a:cubicBezTo>
                  <a:pt x="10682" y="6174"/>
                  <a:pt x="10800" y="6117"/>
                  <a:pt x="10838" y="6003"/>
                </a:cubicBezTo>
                <a:cubicBezTo>
                  <a:pt x="10877" y="5891"/>
                  <a:pt x="10822" y="5764"/>
                  <a:pt x="10717" y="5723"/>
                </a:cubicBezTo>
                <a:cubicBezTo>
                  <a:pt x="9347" y="5188"/>
                  <a:pt x="8505" y="5513"/>
                  <a:pt x="8180" y="5699"/>
                </a:cubicBezTo>
                <a:cubicBezTo>
                  <a:pt x="7833" y="5345"/>
                  <a:pt x="7561" y="4998"/>
                  <a:pt x="7348" y="4683"/>
                </a:cubicBezTo>
                <a:cubicBezTo>
                  <a:pt x="7816" y="4618"/>
                  <a:pt x="8757" y="4560"/>
                  <a:pt x="9191" y="4849"/>
                </a:cubicBezTo>
                <a:cubicBezTo>
                  <a:pt x="9225" y="4872"/>
                  <a:pt x="9262" y="4882"/>
                  <a:pt x="9298" y="4882"/>
                </a:cubicBezTo>
                <a:cubicBezTo>
                  <a:pt x="9366" y="4882"/>
                  <a:pt x="9433" y="4846"/>
                  <a:pt x="9472" y="4780"/>
                </a:cubicBezTo>
                <a:cubicBezTo>
                  <a:pt x="9532" y="4677"/>
                  <a:pt x="9503" y="4543"/>
                  <a:pt x="9407" y="4480"/>
                </a:cubicBezTo>
                <a:cubicBezTo>
                  <a:pt x="8696" y="4006"/>
                  <a:pt x="7205" y="4263"/>
                  <a:pt x="7142" y="4275"/>
                </a:cubicBezTo>
                <a:cubicBezTo>
                  <a:pt x="7128" y="4277"/>
                  <a:pt x="7115" y="4281"/>
                  <a:pt x="7102" y="4286"/>
                </a:cubicBezTo>
                <a:cubicBezTo>
                  <a:pt x="6906" y="3942"/>
                  <a:pt x="6786" y="3658"/>
                  <a:pt x="6718" y="3470"/>
                </a:cubicBezTo>
                <a:cubicBezTo>
                  <a:pt x="6890" y="2761"/>
                  <a:pt x="7140" y="1988"/>
                  <a:pt x="7468" y="1146"/>
                </a:cubicBezTo>
                <a:cubicBezTo>
                  <a:pt x="7903" y="1444"/>
                  <a:pt x="8981" y="2259"/>
                  <a:pt x="9852" y="3528"/>
                </a:cubicBezTo>
                <a:cubicBezTo>
                  <a:pt x="11301" y="5637"/>
                  <a:pt x="11527" y="7953"/>
                  <a:pt x="10525" y="10415"/>
                </a:cubicBezTo>
                <a:close/>
              </a:path>
            </a:pathLst>
          </a:custGeom>
          <a:solidFill>
            <a:schemeClr val="bg1"/>
          </a:solidFill>
          <a:ln w="25400">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endParaRPr lang="zh-CN" altLang="zh-CN" dirty="0">
              <a:solidFill>
                <a:srgbClr val="FFFFFF"/>
              </a:solidFill>
              <a:cs typeface="+mn-ea"/>
              <a:sym typeface="+mn-lt"/>
            </a:endParaRPr>
          </a:p>
        </p:txBody>
      </p:sp>
      <p:sp>
        <p:nvSpPr>
          <p:cNvPr id="31" name="太阳形 44"/>
          <p:cNvSpPr>
            <a:spLocks noChangeArrowheads="1"/>
          </p:cNvSpPr>
          <p:nvPr/>
        </p:nvSpPr>
        <p:spPr bwMode="auto">
          <a:xfrm>
            <a:off x="1602883" y="2047220"/>
            <a:ext cx="647535" cy="524073"/>
          </a:xfrm>
          <a:custGeom>
            <a:avLst/>
            <a:gdLst>
              <a:gd name="T0" fmla="*/ 11200 w 11200"/>
              <a:gd name="T1" fmla="*/ 4502 h 9063"/>
              <a:gd name="T2" fmla="*/ 10045 w 11200"/>
              <a:gd name="T3" fmla="*/ 4502 h 9063"/>
              <a:gd name="T4" fmla="*/ 10137 w 11200"/>
              <a:gd name="T5" fmla="*/ 3484 h 9063"/>
              <a:gd name="T6" fmla="*/ 8980 w 11200"/>
              <a:gd name="T7" fmla="*/ 660 h 9063"/>
              <a:gd name="T8" fmla="*/ 5614 w 11200"/>
              <a:gd name="T9" fmla="*/ 1268 h 9063"/>
              <a:gd name="T10" fmla="*/ 2324 w 11200"/>
              <a:gd name="T11" fmla="*/ 602 h 9063"/>
              <a:gd name="T12" fmla="*/ 1158 w 11200"/>
              <a:gd name="T13" fmla="*/ 3483 h 9063"/>
              <a:gd name="T14" fmla="*/ 1291 w 11200"/>
              <a:gd name="T15" fmla="*/ 4500 h 9063"/>
              <a:gd name="T16" fmla="*/ 0 w 11200"/>
              <a:gd name="T17" fmla="*/ 4500 h 9063"/>
              <a:gd name="T18" fmla="*/ 0 w 11200"/>
              <a:gd name="T19" fmla="*/ 5000 h 9063"/>
              <a:gd name="T20" fmla="*/ 1454 w 11200"/>
              <a:gd name="T21" fmla="*/ 5000 h 9063"/>
              <a:gd name="T22" fmla="*/ 1859 w 11200"/>
              <a:gd name="T23" fmla="*/ 5805 h 9063"/>
              <a:gd name="T24" fmla="*/ 3370 w 11200"/>
              <a:gd name="T25" fmla="*/ 7538 h 9063"/>
              <a:gd name="T26" fmla="*/ 5552 w 11200"/>
              <a:gd name="T27" fmla="*/ 9019 h 9063"/>
              <a:gd name="T28" fmla="*/ 5640 w 11200"/>
              <a:gd name="T29" fmla="*/ 9063 h 9063"/>
              <a:gd name="T30" fmla="*/ 5734 w 11200"/>
              <a:gd name="T31" fmla="*/ 9034 h 9063"/>
              <a:gd name="T32" fmla="*/ 7928 w 11200"/>
              <a:gd name="T33" fmla="*/ 7847 h 9063"/>
              <a:gd name="T34" fmla="*/ 9443 w 11200"/>
              <a:gd name="T35" fmla="*/ 6138 h 9063"/>
              <a:gd name="T36" fmla="*/ 9927 w 11200"/>
              <a:gd name="T37" fmla="*/ 5002 h 9063"/>
              <a:gd name="T38" fmla="*/ 11200 w 11200"/>
              <a:gd name="T39" fmla="*/ 5002 h 9063"/>
              <a:gd name="T40" fmla="*/ 11200 w 11200"/>
              <a:gd name="T41" fmla="*/ 4502 h 9063"/>
              <a:gd name="T42" fmla="*/ 1656 w 11200"/>
              <a:gd name="T43" fmla="*/ 3484 h 9063"/>
              <a:gd name="T44" fmla="*/ 2551 w 11200"/>
              <a:gd name="T45" fmla="*/ 1048 h 9063"/>
              <a:gd name="T46" fmla="*/ 3194 w 11200"/>
              <a:gd name="T47" fmla="*/ 907 h 9063"/>
              <a:gd name="T48" fmla="*/ 4386 w 11200"/>
              <a:gd name="T49" fmla="*/ 1184 h 9063"/>
              <a:gd name="T50" fmla="*/ 5465 w 11200"/>
              <a:gd name="T51" fmla="*/ 1772 h 9063"/>
              <a:gd name="T52" fmla="*/ 5608 w 11200"/>
              <a:gd name="T53" fmla="*/ 1873 h 9063"/>
              <a:gd name="T54" fmla="*/ 5753 w 11200"/>
              <a:gd name="T55" fmla="*/ 1774 h 9063"/>
              <a:gd name="T56" fmla="*/ 6855 w 11200"/>
              <a:gd name="T57" fmla="*/ 1207 h 9063"/>
              <a:gd name="T58" fmla="*/ 8749 w 11200"/>
              <a:gd name="T59" fmla="*/ 1103 h 9063"/>
              <a:gd name="T60" fmla="*/ 9639 w 11200"/>
              <a:gd name="T61" fmla="*/ 3484 h 9063"/>
              <a:gd name="T62" fmla="*/ 9538 w 11200"/>
              <a:gd name="T63" fmla="*/ 4502 h 9063"/>
              <a:gd name="T64" fmla="*/ 7484 w 11200"/>
              <a:gd name="T65" fmla="*/ 4502 h 9063"/>
              <a:gd name="T66" fmla="*/ 6752 w 11200"/>
              <a:gd name="T67" fmla="*/ 2265 h 9063"/>
              <a:gd name="T68" fmla="*/ 5804 w 11200"/>
              <a:gd name="T69" fmla="*/ 5487 h 9063"/>
              <a:gd name="T70" fmla="*/ 5442 w 11200"/>
              <a:gd name="T71" fmla="*/ 4295 h 9063"/>
              <a:gd name="T72" fmla="*/ 4782 w 11200"/>
              <a:gd name="T73" fmla="*/ 5179 h 9063"/>
              <a:gd name="T74" fmla="*/ 4133 w 11200"/>
              <a:gd name="T75" fmla="*/ 2102 h 9063"/>
              <a:gd name="T76" fmla="*/ 2943 w 11200"/>
              <a:gd name="T77" fmla="*/ 4502 h 9063"/>
              <a:gd name="T78" fmla="*/ 1810 w 11200"/>
              <a:gd name="T79" fmla="*/ 4502 h 9063"/>
              <a:gd name="T80" fmla="*/ 1656 w 11200"/>
              <a:gd name="T81" fmla="*/ 3484 h 9063"/>
              <a:gd name="T82" fmla="*/ 9015 w 11200"/>
              <a:gd name="T83" fmla="*/ 5880 h 9063"/>
              <a:gd name="T84" fmla="*/ 7634 w 11200"/>
              <a:gd name="T85" fmla="*/ 7443 h 9063"/>
              <a:gd name="T86" fmla="*/ 5683 w 11200"/>
              <a:gd name="T87" fmla="*/ 8524 h 9063"/>
              <a:gd name="T88" fmla="*/ 3699 w 11200"/>
              <a:gd name="T89" fmla="*/ 7160 h 9063"/>
              <a:gd name="T90" fmla="*/ 2285 w 11200"/>
              <a:gd name="T91" fmla="*/ 5544 h 9063"/>
              <a:gd name="T92" fmla="*/ 1997 w 11200"/>
              <a:gd name="T93" fmla="*/ 5002 h 9063"/>
              <a:gd name="T94" fmla="*/ 3251 w 11200"/>
              <a:gd name="T95" fmla="*/ 5002 h 9063"/>
              <a:gd name="T96" fmla="*/ 3939 w 11200"/>
              <a:gd name="T97" fmla="*/ 3615 h 9063"/>
              <a:gd name="T98" fmla="*/ 4518 w 11200"/>
              <a:gd name="T99" fmla="*/ 6363 h 9063"/>
              <a:gd name="T100" fmla="*/ 5249 w 11200"/>
              <a:gd name="T101" fmla="*/ 5385 h 9063"/>
              <a:gd name="T102" fmla="*/ 5812 w 11200"/>
              <a:gd name="T103" fmla="*/ 7230 h 9063"/>
              <a:gd name="T104" fmla="*/ 6777 w 11200"/>
              <a:gd name="T105" fmla="*/ 3950 h 9063"/>
              <a:gd name="T106" fmla="*/ 7122 w 11200"/>
              <a:gd name="T107" fmla="*/ 5003 h 9063"/>
              <a:gd name="T108" fmla="*/ 9404 w 11200"/>
              <a:gd name="T109" fmla="*/ 5003 h 9063"/>
              <a:gd name="T110" fmla="*/ 9015 w 11200"/>
              <a:gd name="T111" fmla="*/ 5880 h 9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0" h="9063">
                <a:moveTo>
                  <a:pt x="11200" y="4502"/>
                </a:moveTo>
                <a:lnTo>
                  <a:pt x="10045" y="4502"/>
                </a:lnTo>
                <a:cubicBezTo>
                  <a:pt x="10107" y="4173"/>
                  <a:pt x="10137" y="3833"/>
                  <a:pt x="10137" y="3484"/>
                </a:cubicBezTo>
                <a:cubicBezTo>
                  <a:pt x="10137" y="2017"/>
                  <a:pt x="9748" y="1067"/>
                  <a:pt x="8980" y="660"/>
                </a:cubicBezTo>
                <a:cubicBezTo>
                  <a:pt x="7791" y="32"/>
                  <a:pt x="6115" y="958"/>
                  <a:pt x="5614" y="1268"/>
                </a:cubicBezTo>
                <a:cubicBezTo>
                  <a:pt x="5124" y="949"/>
                  <a:pt x="3495" y="0"/>
                  <a:pt x="2324" y="602"/>
                </a:cubicBezTo>
                <a:cubicBezTo>
                  <a:pt x="1550" y="999"/>
                  <a:pt x="1158" y="1969"/>
                  <a:pt x="1158" y="3483"/>
                </a:cubicBezTo>
                <a:cubicBezTo>
                  <a:pt x="1158" y="3823"/>
                  <a:pt x="1203" y="4163"/>
                  <a:pt x="1291" y="4500"/>
                </a:cubicBezTo>
                <a:lnTo>
                  <a:pt x="0" y="4500"/>
                </a:lnTo>
                <a:lnTo>
                  <a:pt x="0" y="5000"/>
                </a:lnTo>
                <a:lnTo>
                  <a:pt x="1454" y="5000"/>
                </a:lnTo>
                <a:cubicBezTo>
                  <a:pt x="1560" y="5270"/>
                  <a:pt x="1695" y="5539"/>
                  <a:pt x="1859" y="5805"/>
                </a:cubicBezTo>
                <a:cubicBezTo>
                  <a:pt x="2225" y="6402"/>
                  <a:pt x="2734" y="6984"/>
                  <a:pt x="3370" y="7538"/>
                </a:cubicBezTo>
                <a:cubicBezTo>
                  <a:pt x="4447" y="8473"/>
                  <a:pt x="5508" y="8998"/>
                  <a:pt x="5552" y="9019"/>
                </a:cubicBezTo>
                <a:lnTo>
                  <a:pt x="5640" y="9063"/>
                </a:lnTo>
                <a:lnTo>
                  <a:pt x="5734" y="9034"/>
                </a:lnTo>
                <a:cubicBezTo>
                  <a:pt x="5779" y="9020"/>
                  <a:pt x="6848" y="8690"/>
                  <a:pt x="7928" y="7847"/>
                </a:cubicBezTo>
                <a:cubicBezTo>
                  <a:pt x="8567" y="7348"/>
                  <a:pt x="9077" y="6773"/>
                  <a:pt x="9443" y="6138"/>
                </a:cubicBezTo>
                <a:cubicBezTo>
                  <a:pt x="9650" y="5778"/>
                  <a:pt x="9812" y="5398"/>
                  <a:pt x="9927" y="5002"/>
                </a:cubicBezTo>
                <a:lnTo>
                  <a:pt x="11200" y="5002"/>
                </a:lnTo>
                <a:lnTo>
                  <a:pt x="11200" y="4502"/>
                </a:lnTo>
                <a:close/>
                <a:moveTo>
                  <a:pt x="1656" y="3484"/>
                </a:moveTo>
                <a:cubicBezTo>
                  <a:pt x="1656" y="2173"/>
                  <a:pt x="1958" y="1353"/>
                  <a:pt x="2551" y="1048"/>
                </a:cubicBezTo>
                <a:cubicBezTo>
                  <a:pt x="2748" y="947"/>
                  <a:pt x="2968" y="907"/>
                  <a:pt x="3194" y="907"/>
                </a:cubicBezTo>
                <a:cubicBezTo>
                  <a:pt x="3609" y="907"/>
                  <a:pt x="4043" y="1042"/>
                  <a:pt x="4386" y="1184"/>
                </a:cubicBezTo>
                <a:cubicBezTo>
                  <a:pt x="4989" y="1434"/>
                  <a:pt x="5455" y="1764"/>
                  <a:pt x="5465" y="1772"/>
                </a:cubicBezTo>
                <a:lnTo>
                  <a:pt x="5608" y="1873"/>
                </a:lnTo>
                <a:lnTo>
                  <a:pt x="5753" y="1774"/>
                </a:lnTo>
                <a:cubicBezTo>
                  <a:pt x="5758" y="1770"/>
                  <a:pt x="6234" y="1449"/>
                  <a:pt x="6855" y="1207"/>
                </a:cubicBezTo>
                <a:cubicBezTo>
                  <a:pt x="7850" y="819"/>
                  <a:pt x="8434" y="937"/>
                  <a:pt x="8749" y="1103"/>
                </a:cubicBezTo>
                <a:cubicBezTo>
                  <a:pt x="9340" y="1415"/>
                  <a:pt x="9639" y="2217"/>
                  <a:pt x="9639" y="3484"/>
                </a:cubicBezTo>
                <a:cubicBezTo>
                  <a:pt x="9639" y="3834"/>
                  <a:pt x="9605" y="4174"/>
                  <a:pt x="9538" y="4502"/>
                </a:cubicBezTo>
                <a:lnTo>
                  <a:pt x="7484" y="4502"/>
                </a:lnTo>
                <a:lnTo>
                  <a:pt x="6752" y="2265"/>
                </a:lnTo>
                <a:lnTo>
                  <a:pt x="5804" y="5487"/>
                </a:lnTo>
                <a:lnTo>
                  <a:pt x="5442" y="4295"/>
                </a:lnTo>
                <a:lnTo>
                  <a:pt x="4782" y="5179"/>
                </a:lnTo>
                <a:lnTo>
                  <a:pt x="4133" y="2102"/>
                </a:lnTo>
                <a:lnTo>
                  <a:pt x="2943" y="4502"/>
                </a:lnTo>
                <a:lnTo>
                  <a:pt x="1810" y="4502"/>
                </a:lnTo>
                <a:cubicBezTo>
                  <a:pt x="1708" y="4163"/>
                  <a:pt x="1657" y="3823"/>
                  <a:pt x="1656" y="3484"/>
                </a:cubicBezTo>
                <a:close/>
                <a:moveTo>
                  <a:pt x="9015" y="5880"/>
                </a:moveTo>
                <a:cubicBezTo>
                  <a:pt x="8683" y="6459"/>
                  <a:pt x="8218" y="6985"/>
                  <a:pt x="7634" y="7443"/>
                </a:cubicBezTo>
                <a:cubicBezTo>
                  <a:pt x="6803" y="8095"/>
                  <a:pt x="5959" y="8427"/>
                  <a:pt x="5683" y="8524"/>
                </a:cubicBezTo>
                <a:cubicBezTo>
                  <a:pt x="5409" y="8379"/>
                  <a:pt x="4552" y="7900"/>
                  <a:pt x="3699" y="7160"/>
                </a:cubicBezTo>
                <a:cubicBezTo>
                  <a:pt x="3100" y="6640"/>
                  <a:pt x="2625" y="6097"/>
                  <a:pt x="2285" y="5544"/>
                </a:cubicBezTo>
                <a:cubicBezTo>
                  <a:pt x="2174" y="5364"/>
                  <a:pt x="2079" y="5183"/>
                  <a:pt x="1997" y="5002"/>
                </a:cubicBezTo>
                <a:lnTo>
                  <a:pt x="3251" y="5002"/>
                </a:lnTo>
                <a:lnTo>
                  <a:pt x="3939" y="3615"/>
                </a:lnTo>
                <a:lnTo>
                  <a:pt x="4518" y="6363"/>
                </a:lnTo>
                <a:lnTo>
                  <a:pt x="5249" y="5385"/>
                </a:lnTo>
                <a:lnTo>
                  <a:pt x="5812" y="7230"/>
                </a:lnTo>
                <a:lnTo>
                  <a:pt x="6777" y="3950"/>
                </a:lnTo>
                <a:lnTo>
                  <a:pt x="7122" y="5003"/>
                </a:lnTo>
                <a:lnTo>
                  <a:pt x="9404" y="5003"/>
                </a:lnTo>
                <a:cubicBezTo>
                  <a:pt x="9305" y="5307"/>
                  <a:pt x="9175" y="5600"/>
                  <a:pt x="9015" y="5880"/>
                </a:cubicBezTo>
                <a:close/>
              </a:path>
            </a:pathLst>
          </a:custGeom>
          <a:solidFill>
            <a:schemeClr val="bg1"/>
          </a:solidFill>
          <a:ln w="25400">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endParaRPr lang="zh-CN" altLang="zh-CN">
              <a:solidFill>
                <a:srgbClr val="FFFFFF"/>
              </a:solidFill>
              <a:cs typeface="+mn-ea"/>
              <a:sym typeface="+mn-lt"/>
            </a:endParaRPr>
          </a:p>
        </p:txBody>
      </p:sp>
      <p:sp>
        <p:nvSpPr>
          <p:cNvPr id="32" name="太阳形 44"/>
          <p:cNvSpPr>
            <a:spLocks noChangeArrowheads="1"/>
          </p:cNvSpPr>
          <p:nvPr/>
        </p:nvSpPr>
        <p:spPr bwMode="auto">
          <a:xfrm>
            <a:off x="7518865" y="2008687"/>
            <a:ext cx="612945" cy="616379"/>
          </a:xfrm>
          <a:custGeom>
            <a:avLst/>
            <a:gdLst>
              <a:gd name="T0" fmla="*/ 11488 w 11904"/>
              <a:gd name="T1" fmla="*/ 3840 h 11968"/>
              <a:gd name="T2" fmla="*/ 11168 w 11904"/>
              <a:gd name="T3" fmla="*/ 3136 h 11968"/>
              <a:gd name="T4" fmla="*/ 10368 w 11904"/>
              <a:gd name="T5" fmla="*/ 3040 h 11968"/>
              <a:gd name="T6" fmla="*/ 9056 w 11904"/>
              <a:gd name="T7" fmla="*/ 4352 h 11968"/>
              <a:gd name="T8" fmla="*/ 7520 w 11904"/>
              <a:gd name="T9" fmla="*/ 5888 h 11968"/>
              <a:gd name="T10" fmla="*/ 7040 w 11904"/>
              <a:gd name="T11" fmla="*/ 6368 h 11968"/>
              <a:gd name="T12" fmla="*/ 5024 w 11904"/>
              <a:gd name="T13" fmla="*/ 4352 h 11968"/>
              <a:gd name="T14" fmla="*/ 4576 w 11904"/>
              <a:gd name="T15" fmla="*/ 4352 h 11968"/>
              <a:gd name="T16" fmla="*/ 2336 w 11904"/>
              <a:gd name="T17" fmla="*/ 6592 h 11968"/>
              <a:gd name="T18" fmla="*/ 2336 w 11904"/>
              <a:gd name="T19" fmla="*/ 7040 h 11968"/>
              <a:gd name="T20" fmla="*/ 2560 w 11904"/>
              <a:gd name="T21" fmla="*/ 7136 h 11968"/>
              <a:gd name="T22" fmla="*/ 2784 w 11904"/>
              <a:gd name="T23" fmla="*/ 7040 h 11968"/>
              <a:gd name="T24" fmla="*/ 4800 w 11904"/>
              <a:gd name="T25" fmla="*/ 5024 h 11968"/>
              <a:gd name="T26" fmla="*/ 6784 w 11904"/>
              <a:gd name="T27" fmla="*/ 7008 h 11968"/>
              <a:gd name="T28" fmla="*/ 7040 w 11904"/>
              <a:gd name="T29" fmla="*/ 7136 h 11968"/>
              <a:gd name="T30" fmla="*/ 7296 w 11904"/>
              <a:gd name="T31" fmla="*/ 7008 h 11968"/>
              <a:gd name="T32" fmla="*/ 10688 w 11904"/>
              <a:gd name="T33" fmla="*/ 3616 h 11968"/>
              <a:gd name="T34" fmla="*/ 10944 w 11904"/>
              <a:gd name="T35" fmla="*/ 4224 h 11968"/>
              <a:gd name="T36" fmla="*/ 11200 w 11904"/>
              <a:gd name="T37" fmla="*/ 6304 h 11968"/>
              <a:gd name="T38" fmla="*/ 6848 w 11904"/>
              <a:gd name="T39" fmla="*/ 10912 h 11968"/>
              <a:gd name="T40" fmla="*/ 992 w 11904"/>
              <a:gd name="T41" fmla="*/ 5536 h 11968"/>
              <a:gd name="T42" fmla="*/ 5856 w 11904"/>
              <a:gd name="T43" fmla="*/ 736 h 11968"/>
              <a:gd name="T44" fmla="*/ 8096 w 11904"/>
              <a:gd name="T45" fmla="*/ 1152 h 11968"/>
              <a:gd name="T46" fmla="*/ 8512 w 11904"/>
              <a:gd name="T47" fmla="*/ 992 h 11968"/>
              <a:gd name="T48" fmla="*/ 8352 w 11904"/>
              <a:gd name="T49" fmla="*/ 544 h 11968"/>
              <a:gd name="T50" fmla="*/ 5440 w 11904"/>
              <a:gd name="T51" fmla="*/ 128 h 11968"/>
              <a:gd name="T52" fmla="*/ 352 w 11904"/>
              <a:gd name="T53" fmla="*/ 5280 h 11968"/>
              <a:gd name="T54" fmla="*/ 6688 w 11904"/>
              <a:gd name="T55" fmla="*/ 11584 h 11968"/>
              <a:gd name="T56" fmla="*/ 11808 w 11904"/>
              <a:gd name="T57" fmla="*/ 6464 h 11968"/>
              <a:gd name="T58" fmla="*/ 11488 w 11904"/>
              <a:gd name="T59" fmla="*/ 3840 h 11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904" h="11968">
                <a:moveTo>
                  <a:pt x="11488" y="3840"/>
                </a:moveTo>
                <a:cubicBezTo>
                  <a:pt x="11392" y="3616"/>
                  <a:pt x="11296" y="3360"/>
                  <a:pt x="11168" y="3136"/>
                </a:cubicBezTo>
                <a:cubicBezTo>
                  <a:pt x="11008" y="2848"/>
                  <a:pt x="10624" y="2784"/>
                  <a:pt x="10368" y="3040"/>
                </a:cubicBezTo>
                <a:lnTo>
                  <a:pt x="9056" y="4352"/>
                </a:lnTo>
                <a:lnTo>
                  <a:pt x="7520" y="5888"/>
                </a:lnTo>
                <a:lnTo>
                  <a:pt x="7040" y="6368"/>
                </a:lnTo>
                <a:cubicBezTo>
                  <a:pt x="6720" y="6016"/>
                  <a:pt x="6144" y="5440"/>
                  <a:pt x="5024" y="4352"/>
                </a:cubicBezTo>
                <a:cubicBezTo>
                  <a:pt x="4896" y="4224"/>
                  <a:pt x="4704" y="4224"/>
                  <a:pt x="4576" y="4352"/>
                </a:cubicBezTo>
                <a:lnTo>
                  <a:pt x="2336" y="6592"/>
                </a:lnTo>
                <a:cubicBezTo>
                  <a:pt x="2208" y="6720"/>
                  <a:pt x="2208" y="6912"/>
                  <a:pt x="2336" y="7040"/>
                </a:cubicBezTo>
                <a:cubicBezTo>
                  <a:pt x="2400" y="7104"/>
                  <a:pt x="2496" y="7136"/>
                  <a:pt x="2560" y="7136"/>
                </a:cubicBezTo>
                <a:cubicBezTo>
                  <a:pt x="2624" y="7136"/>
                  <a:pt x="2720" y="7104"/>
                  <a:pt x="2784" y="7040"/>
                </a:cubicBezTo>
                <a:lnTo>
                  <a:pt x="4800" y="5024"/>
                </a:lnTo>
                <a:cubicBezTo>
                  <a:pt x="5600" y="5792"/>
                  <a:pt x="6656" y="6848"/>
                  <a:pt x="6784" y="7008"/>
                </a:cubicBezTo>
                <a:cubicBezTo>
                  <a:pt x="6848" y="7104"/>
                  <a:pt x="6944" y="7136"/>
                  <a:pt x="7040" y="7136"/>
                </a:cubicBezTo>
                <a:cubicBezTo>
                  <a:pt x="7136" y="7136"/>
                  <a:pt x="7232" y="7072"/>
                  <a:pt x="7296" y="7008"/>
                </a:cubicBezTo>
                <a:lnTo>
                  <a:pt x="10688" y="3616"/>
                </a:lnTo>
                <a:cubicBezTo>
                  <a:pt x="10784" y="3808"/>
                  <a:pt x="10848" y="4000"/>
                  <a:pt x="10944" y="4224"/>
                </a:cubicBezTo>
                <a:cubicBezTo>
                  <a:pt x="11168" y="4864"/>
                  <a:pt x="11264" y="5568"/>
                  <a:pt x="11200" y="6304"/>
                </a:cubicBezTo>
                <a:cubicBezTo>
                  <a:pt x="11008" y="8640"/>
                  <a:pt x="9184" y="10560"/>
                  <a:pt x="6848" y="10912"/>
                </a:cubicBezTo>
                <a:cubicBezTo>
                  <a:pt x="3584" y="11392"/>
                  <a:pt x="768" y="8736"/>
                  <a:pt x="992" y="5536"/>
                </a:cubicBezTo>
                <a:cubicBezTo>
                  <a:pt x="1152" y="2944"/>
                  <a:pt x="3296" y="864"/>
                  <a:pt x="5856" y="736"/>
                </a:cubicBezTo>
                <a:cubicBezTo>
                  <a:pt x="6656" y="704"/>
                  <a:pt x="7424" y="864"/>
                  <a:pt x="8096" y="1152"/>
                </a:cubicBezTo>
                <a:cubicBezTo>
                  <a:pt x="8256" y="1216"/>
                  <a:pt x="8448" y="1152"/>
                  <a:pt x="8512" y="992"/>
                </a:cubicBezTo>
                <a:cubicBezTo>
                  <a:pt x="8608" y="832"/>
                  <a:pt x="8512" y="608"/>
                  <a:pt x="8352" y="544"/>
                </a:cubicBezTo>
                <a:cubicBezTo>
                  <a:pt x="7488" y="160"/>
                  <a:pt x="6496" y="0"/>
                  <a:pt x="5440" y="128"/>
                </a:cubicBezTo>
                <a:cubicBezTo>
                  <a:pt x="2752" y="416"/>
                  <a:pt x="608" y="2592"/>
                  <a:pt x="352" y="5280"/>
                </a:cubicBezTo>
                <a:cubicBezTo>
                  <a:pt x="0" y="8928"/>
                  <a:pt x="3040" y="11968"/>
                  <a:pt x="6688" y="11584"/>
                </a:cubicBezTo>
                <a:cubicBezTo>
                  <a:pt x="9344" y="11296"/>
                  <a:pt x="11520" y="9152"/>
                  <a:pt x="11808" y="6464"/>
                </a:cubicBezTo>
                <a:cubicBezTo>
                  <a:pt x="11904" y="5536"/>
                  <a:pt x="11776" y="4640"/>
                  <a:pt x="11488" y="3840"/>
                </a:cubicBezTo>
                <a:close/>
              </a:path>
            </a:pathLst>
          </a:custGeom>
          <a:solidFill>
            <a:schemeClr val="bg1"/>
          </a:solidFill>
          <a:ln w="25400">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endParaRPr lang="zh-CN" altLang="zh-CN">
              <a:solidFill>
                <a:srgbClr val="FFFFFF"/>
              </a:solidFill>
              <a:cs typeface="+mn-ea"/>
              <a:sym typeface="+mn-lt"/>
            </a:endParaRPr>
          </a:p>
        </p:txBody>
      </p:sp>
      <p:sp>
        <p:nvSpPr>
          <p:cNvPr id="4" name="矩形 3"/>
          <p:cNvSpPr/>
          <p:nvPr/>
        </p:nvSpPr>
        <p:spPr>
          <a:xfrm>
            <a:off x="0" y="920750"/>
            <a:ext cx="12192000" cy="73025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 name="文本框 5"/>
          <p:cNvSpPr txBox="1"/>
          <p:nvPr/>
        </p:nvSpPr>
        <p:spPr>
          <a:xfrm>
            <a:off x="664845" y="1023620"/>
            <a:ext cx="10939145" cy="731520"/>
          </a:xfrm>
          <a:prstGeom prst="rect">
            <a:avLst/>
          </a:prstGeom>
          <a:noFill/>
        </p:spPr>
        <p:txBody>
          <a:bodyPr wrap="square" rtlCol="0">
            <a:noAutofit/>
          </a:bodyPr>
          <a:p>
            <a:pPr algn="just">
              <a:lnSpc>
                <a:spcPct val="100000"/>
              </a:lnSpc>
            </a:pPr>
            <a:r>
              <a:rPr sz="1600">
                <a:solidFill>
                  <a:schemeClr val="bg1"/>
                </a:solidFill>
                <a:latin typeface="微软雅黑" panose="020B0503020204020204" charset="-122"/>
                <a:ea typeface="微软雅黑" panose="020B0503020204020204" charset="-122"/>
                <a:cs typeface="微软雅黑" panose="020B0503020204020204" charset="-122"/>
              </a:rPr>
              <a:t>手术机器人代表医疗器械高端化和智能化的发展方向，其核心竞争力在于</a:t>
            </a:r>
            <a:r>
              <a:rPr sz="1600" b="1">
                <a:solidFill>
                  <a:schemeClr val="bg1"/>
                </a:solidFill>
                <a:latin typeface="微软雅黑" panose="020B0503020204020204" charset="-122"/>
                <a:ea typeface="微软雅黑" panose="020B0503020204020204" charset="-122"/>
                <a:cs typeface="微软雅黑" panose="020B0503020204020204" charset="-122"/>
              </a:rPr>
              <a:t>精密控制、软硬件协同和长期临床验证能力</a:t>
            </a:r>
            <a:r>
              <a:rPr sz="1600">
                <a:solidFill>
                  <a:schemeClr val="bg1"/>
                </a:solidFill>
                <a:latin typeface="微软雅黑" panose="020B0503020204020204" charset="-122"/>
                <a:ea typeface="微软雅黑" panose="020B0503020204020204" charset="-122"/>
                <a:cs typeface="微软雅黑" panose="020B0503020204020204" charset="-122"/>
              </a:rPr>
              <a:t>，是我国高端医疗装备自主创新的重要标志。</a:t>
            </a:r>
            <a:endParaRPr sz="16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5" name="矩形: 圆角 5"/>
          <p:cNvSpPr/>
          <p:nvPr/>
        </p:nvSpPr>
        <p:spPr>
          <a:xfrm>
            <a:off x="899160" y="4652645"/>
            <a:ext cx="2248535" cy="1125855"/>
          </a:xfrm>
          <a:prstGeom prst="roundRect">
            <a:avLst>
              <a:gd name="adj" fmla="val 50000"/>
            </a:avLst>
          </a:prstGeom>
          <a:solidFill>
            <a:srgbClr val="D9E3FB"/>
          </a:solidFill>
          <a:ln w="12700" cap="flat">
            <a:noFill/>
            <a:miter lim="400000"/>
          </a:ln>
          <a:effectLst/>
        </p:spPr>
        <p:txBody>
          <a:bodyPr anchor="ctr"/>
          <a:p>
            <a:pPr algn="ctr"/>
            <a:endParaRPr lang="zh-CN" altLang="en-US">
              <a:solidFill>
                <a:schemeClr val="tx1"/>
              </a:solidFill>
              <a:latin typeface="微软雅黑" panose="020B0503020204020204" charset="-122"/>
              <a:ea typeface="微软雅黑" panose="020B0503020204020204" charset="-122"/>
            </a:endParaRPr>
          </a:p>
        </p:txBody>
      </p:sp>
      <p:sp>
        <p:nvSpPr>
          <p:cNvPr id="8" name="文本框 7"/>
          <p:cNvSpPr txBox="1"/>
          <p:nvPr/>
        </p:nvSpPr>
        <p:spPr>
          <a:xfrm>
            <a:off x="1203325" y="4666615"/>
            <a:ext cx="1588770" cy="1091565"/>
          </a:xfrm>
          <a:prstGeom prst="rect">
            <a:avLst/>
          </a:prstGeom>
          <a:noFill/>
        </p:spPr>
        <p:txBody>
          <a:bodyPr wrap="square" rtlCol="0">
            <a:spAutoFit/>
          </a:bodyPr>
          <a:p>
            <a:r>
              <a:rPr lang="zh-CN" altLang="en-US" sz="1300" b="1">
                <a:solidFill>
                  <a:srgbClr val="216BFF"/>
                </a:solidFill>
                <a:latin typeface="微软雅黑" panose="020B0503020204020204" charset="-122"/>
                <a:ea typeface="微软雅黑" panose="020B0503020204020204" charset="-122"/>
              </a:rPr>
              <a:t>应用领域</a:t>
            </a:r>
            <a:endParaRPr lang="zh-CN" altLang="en-US" sz="1300" b="1">
              <a:solidFill>
                <a:srgbClr val="216BFF"/>
              </a:solidFill>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普外科</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泌尿外科</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妇科</a:t>
            </a:r>
            <a:endParaRPr lang="zh-CN" altLang="en-US" sz="130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zh-CN" altLang="en-US" sz="1300">
                <a:latin typeface="微软雅黑" panose="020B0503020204020204" charset="-122"/>
                <a:ea typeface="微软雅黑" panose="020B0503020204020204" charset="-122"/>
              </a:rPr>
              <a:t>胸外科</a:t>
            </a:r>
            <a:endParaRPr lang="zh-CN" altLang="en-US" sz="1300">
              <a:latin typeface="微软雅黑" panose="020B0503020204020204" charset="-122"/>
              <a:ea typeface="微软雅黑" panose="020B0503020204020204" charset="-122"/>
            </a:endParaRPr>
          </a:p>
        </p:txBody>
      </p:sp>
      <p:sp>
        <p:nvSpPr>
          <p:cNvPr id="9" name="Shape 25"/>
          <p:cNvSpPr/>
          <p:nvPr/>
        </p:nvSpPr>
        <p:spPr>
          <a:xfrm>
            <a:off x="899160" y="5821045"/>
            <a:ext cx="2219325" cy="768985"/>
          </a:xfrm>
          <a:prstGeom prst="roundRect">
            <a:avLst>
              <a:gd name="adj" fmla="val 10000"/>
            </a:avLst>
          </a:prstGeom>
          <a:solidFill>
            <a:srgbClr val="EFF6FF"/>
          </a:solidFill>
          <a:ln w="12700">
            <a:solidFill>
              <a:srgbClr val="BFDBFE"/>
            </a:solidFill>
            <a:prstDash val="solid"/>
          </a:ln>
        </p:spPr>
      </p:sp>
      <p:sp>
        <p:nvSpPr>
          <p:cNvPr id="33" name="文本框 32"/>
          <p:cNvSpPr txBox="1"/>
          <p:nvPr/>
        </p:nvSpPr>
        <p:spPr>
          <a:xfrm>
            <a:off x="908050" y="5876290"/>
            <a:ext cx="2181225" cy="749935"/>
          </a:xfrm>
          <a:prstGeom prst="rect">
            <a:avLst/>
          </a:prstGeom>
          <a:noFill/>
        </p:spPr>
        <p:txBody>
          <a:bodyPr wrap="square" rtlCol="0">
            <a:noAutofit/>
          </a:bodyPr>
          <a:p>
            <a:pPr indent="457200">
              <a:lnSpc>
                <a:spcPct val="100000"/>
              </a:lnSpc>
            </a:pPr>
            <a:r>
              <a:rPr lang="zh-CN" altLang="en-US" sz="1200" b="1">
                <a:latin typeface="微软雅黑" panose="020B0503020204020204" charset="-122"/>
                <a:ea typeface="微软雅黑" panose="020B0503020204020204" charset="-122"/>
                <a:cs typeface="微软雅黑" panose="020B0503020204020204" charset="-122"/>
                <a:sym typeface="+mn-ea"/>
              </a:rPr>
              <a:t>我国微创手术占外科手术比例</a:t>
            </a:r>
            <a:r>
              <a:rPr lang="zh-CN" altLang="en-US" sz="1200">
                <a:solidFill>
                  <a:srgbClr val="FF0000"/>
                </a:solidFill>
                <a:latin typeface="微软雅黑" panose="020B0503020204020204" charset="-122"/>
                <a:ea typeface="微软雅黑" panose="020B0503020204020204" charset="-122"/>
                <a:cs typeface="微软雅黑" panose="020B0503020204020204" charset="-122"/>
                <a:sym typeface="+mn-ea"/>
              </a:rPr>
              <a:t>持续提升</a:t>
            </a:r>
            <a:r>
              <a:rPr lang="zh-CN" altLang="en-US" sz="1200" b="1">
                <a:latin typeface="微软雅黑" panose="020B0503020204020204" charset="-122"/>
                <a:ea typeface="微软雅黑" panose="020B0503020204020204" charset="-122"/>
                <a:cs typeface="微软雅黑" panose="020B0503020204020204" charset="-122"/>
                <a:sym typeface="+mn-ea"/>
              </a:rPr>
              <a:t>，腔镜机器人装机数量保持</a:t>
            </a:r>
            <a:r>
              <a:rPr lang="zh-CN" altLang="en-US" sz="1200">
                <a:solidFill>
                  <a:srgbClr val="FF0000"/>
                </a:solidFill>
                <a:latin typeface="微软雅黑" panose="020B0503020204020204" charset="-122"/>
                <a:ea typeface="微软雅黑" panose="020B0503020204020204" charset="-122"/>
                <a:cs typeface="微软雅黑" panose="020B0503020204020204" charset="-122"/>
                <a:sym typeface="+mn-ea"/>
              </a:rPr>
              <a:t>较快增长</a:t>
            </a:r>
            <a:r>
              <a:rPr lang="zh-CN" altLang="en-US" sz="1200" b="1">
                <a:latin typeface="微软雅黑" panose="020B0503020204020204" charset="-122"/>
                <a:ea typeface="微软雅黑" panose="020B0503020204020204" charset="-122"/>
                <a:cs typeface="微软雅黑" panose="020B0503020204020204" charset="-122"/>
                <a:sym typeface="+mn-ea"/>
              </a:rPr>
              <a:t>。</a:t>
            </a:r>
            <a:endParaRPr lang="zh-CN" altLang="en-US" sz="1200" b="1">
              <a:latin typeface="微软雅黑" panose="020B0503020204020204" charset="-122"/>
              <a:ea typeface="微软雅黑" panose="020B0503020204020204" charset="-122"/>
              <a:cs typeface="微软雅黑" panose="020B0503020204020204" charset="-122"/>
              <a:sym typeface="+mn-ea"/>
            </a:endParaRPr>
          </a:p>
        </p:txBody>
      </p:sp>
      <p:sp>
        <p:nvSpPr>
          <p:cNvPr id="10" name="文本框 9"/>
          <p:cNvSpPr txBox="1"/>
          <p:nvPr/>
        </p:nvSpPr>
        <p:spPr>
          <a:xfrm>
            <a:off x="4101981" y="2851117"/>
            <a:ext cx="1770380" cy="475615"/>
          </a:xfrm>
          <a:prstGeom prst="rect">
            <a:avLst/>
          </a:prstGeom>
          <a:noFill/>
        </p:spPr>
        <p:txBody>
          <a:bodyPr wrap="none" rtlCol="0">
            <a:spAutoFit/>
          </a:bodyPr>
          <a:p>
            <a:pPr algn="l"/>
            <a:r>
              <a:rPr lang="zh-CN" altLang="en-US" sz="2500" dirty="0">
                <a:solidFill>
                  <a:srgbClr val="007BC5"/>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骨科机器人</a:t>
            </a:r>
            <a:endParaRPr lang="zh-CN" altLang="en-US" sz="2500" dirty="0">
              <a:solidFill>
                <a:srgbClr val="007BC5"/>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11" name="文本框 10"/>
          <p:cNvSpPr txBox="1"/>
          <p:nvPr/>
        </p:nvSpPr>
        <p:spPr>
          <a:xfrm>
            <a:off x="3551555" y="3296920"/>
            <a:ext cx="2821940" cy="1198880"/>
          </a:xfrm>
          <a:prstGeom prst="rect">
            <a:avLst/>
          </a:prstGeom>
          <a:noFill/>
        </p:spPr>
        <p:txBody>
          <a:bodyPr wrap="square" rtlCol="0">
            <a:spAutoFit/>
          </a:bodyPr>
          <a:p>
            <a:pPr marL="285750" indent="-285750">
              <a:lnSpc>
                <a:spcPct val="100000"/>
              </a:lnSpc>
              <a:buFont typeface="Wingdings" panose="05000000000000000000" charset="0"/>
              <a:buChar char=""/>
            </a:pPr>
            <a:r>
              <a:rPr lang="zh-CN" altLang="en-US" sz="1200" dirty="0">
                <a:solidFill>
                  <a:schemeClr val="tx1">
                    <a:lumMod val="85000"/>
                    <a:lumOff val="15000"/>
                  </a:schemeClr>
                </a:solidFill>
                <a:latin typeface="微软雅黑" panose="020B0503020204020204" charset="-122"/>
                <a:ea typeface="微软雅黑" panose="020B0503020204020204" charset="-122"/>
                <a:cs typeface="+mn-ea"/>
                <a:sym typeface="+mn-lt"/>
              </a:rPr>
              <a:t>实现骨科手术精准定位和导航，是骨科数字化升级的重要方向</a:t>
            </a:r>
            <a:r>
              <a:rPr lang="en-US" altLang="zh-CN" sz="1200" dirty="0">
                <a:solidFill>
                  <a:schemeClr val="tx1">
                    <a:lumMod val="85000"/>
                    <a:lumOff val="15000"/>
                  </a:schemeClr>
                </a:solidFill>
                <a:latin typeface="微软雅黑" panose="020B0503020204020204" charset="-122"/>
                <a:ea typeface="微软雅黑" panose="020B0503020204020204" charset="-122"/>
                <a:cs typeface="+mn-ea"/>
                <a:sym typeface="+mn-lt"/>
              </a:rPr>
              <a:t>。</a:t>
            </a:r>
            <a:endParaRPr lang="en-US" altLang="zh-CN" sz="12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indent="0">
              <a:lnSpc>
                <a:spcPct val="100000"/>
              </a:lnSpc>
              <a:buFont typeface="Wingdings" panose="05000000000000000000" charset="0"/>
              <a:buNone/>
            </a:pPr>
            <a:r>
              <a:rPr lang="zh-CN" altLang="en-US" sz="1200" b="1" dirty="0">
                <a:solidFill>
                  <a:srgbClr val="0070C0"/>
                </a:solidFill>
                <a:latin typeface="微软雅黑" panose="020B0503020204020204" charset="-122"/>
                <a:ea typeface="微软雅黑" panose="020B0503020204020204" charset="-122"/>
                <a:cs typeface="+mn-ea"/>
                <a:sym typeface="+mn-lt"/>
              </a:rPr>
              <a:t>产业特征</a:t>
            </a:r>
            <a:endParaRPr lang="zh-CN" altLang="en-US" sz="1200" b="1" dirty="0">
              <a:solidFill>
                <a:srgbClr val="0070C0"/>
              </a:solidFill>
              <a:latin typeface="微软雅黑" panose="020B0503020204020204" charset="-122"/>
              <a:ea typeface="微软雅黑" panose="020B0503020204020204" charset="-122"/>
              <a:cs typeface="+mn-ea"/>
              <a:sym typeface="+mn-lt"/>
            </a:endParaRPr>
          </a:p>
          <a:p>
            <a:pPr marL="171450" indent="-1714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精度要求高</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171450" indent="-1714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与医学影像深度融合</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171450" indent="-1714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专科渗透率提升较快</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p:txBody>
      </p:sp>
      <p:sp>
        <p:nvSpPr>
          <p:cNvPr id="12" name="矩形: 圆角 5"/>
          <p:cNvSpPr/>
          <p:nvPr/>
        </p:nvSpPr>
        <p:spPr>
          <a:xfrm>
            <a:off x="3870960" y="4643755"/>
            <a:ext cx="2248535" cy="1125855"/>
          </a:xfrm>
          <a:prstGeom prst="roundRect">
            <a:avLst>
              <a:gd name="adj" fmla="val 50000"/>
            </a:avLst>
          </a:prstGeom>
          <a:solidFill>
            <a:srgbClr val="D9E3FB"/>
          </a:solidFill>
          <a:ln w="12700" cap="flat">
            <a:noFill/>
            <a:miter lim="400000"/>
          </a:ln>
          <a:effectLst/>
        </p:spPr>
        <p:txBody>
          <a:bodyPr anchor="ctr"/>
          <a:p>
            <a:pPr algn="ctr"/>
            <a:endParaRPr lang="zh-CN" altLang="en-US">
              <a:solidFill>
                <a:schemeClr val="tx1"/>
              </a:solidFill>
              <a:latin typeface="微软雅黑" panose="020B0503020204020204" charset="-122"/>
              <a:ea typeface="微软雅黑" panose="020B0503020204020204" charset="-122"/>
            </a:endParaRPr>
          </a:p>
        </p:txBody>
      </p:sp>
      <p:sp>
        <p:nvSpPr>
          <p:cNvPr id="13" name="文本框 12"/>
          <p:cNvSpPr txBox="1"/>
          <p:nvPr/>
        </p:nvSpPr>
        <p:spPr>
          <a:xfrm>
            <a:off x="4177030" y="4708525"/>
            <a:ext cx="1588770" cy="891540"/>
          </a:xfrm>
          <a:prstGeom prst="rect">
            <a:avLst/>
          </a:prstGeom>
          <a:noFill/>
        </p:spPr>
        <p:txBody>
          <a:bodyPr wrap="square" rtlCol="0">
            <a:spAutoFit/>
          </a:bodyPr>
          <a:p>
            <a:r>
              <a:rPr lang="zh-CN" altLang="en-US" sz="1300" b="1">
                <a:solidFill>
                  <a:srgbClr val="216BFF"/>
                </a:solidFill>
                <a:latin typeface="微软雅黑" panose="020B0503020204020204" charset="-122"/>
                <a:ea typeface="微软雅黑" panose="020B0503020204020204" charset="-122"/>
              </a:rPr>
              <a:t>应用领域</a:t>
            </a:r>
            <a:endParaRPr lang="zh-CN" altLang="en-US" sz="1300" b="1">
              <a:solidFill>
                <a:srgbClr val="216BFF"/>
              </a:solidFill>
              <a:latin typeface="微软雅黑" panose="020B0503020204020204" charset="-122"/>
              <a:ea typeface="微软雅黑" panose="020B0503020204020204" charset="-122"/>
            </a:endParaRPr>
          </a:p>
          <a:p>
            <a:pPr marL="171450" indent="-171450">
              <a:lnSpc>
                <a:spcPct val="100000"/>
              </a:lnSpc>
              <a:buFont typeface="Wingdings" panose="05000000000000000000" charset="0"/>
              <a:buChar char=""/>
            </a:pP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脊柱手术</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关节置换</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创伤修复</a:t>
            </a:r>
            <a:endParaRPr lang="zh-CN" altLang="en-US" sz="1300">
              <a:latin typeface="微软雅黑" panose="020B0503020204020204" charset="-122"/>
              <a:ea typeface="微软雅黑" panose="020B0503020204020204" charset="-122"/>
            </a:endParaRPr>
          </a:p>
        </p:txBody>
      </p:sp>
      <p:sp>
        <p:nvSpPr>
          <p:cNvPr id="14" name="Shape 25"/>
          <p:cNvSpPr/>
          <p:nvPr/>
        </p:nvSpPr>
        <p:spPr>
          <a:xfrm>
            <a:off x="3870960" y="5812155"/>
            <a:ext cx="2219325" cy="768985"/>
          </a:xfrm>
          <a:prstGeom prst="roundRect">
            <a:avLst>
              <a:gd name="adj" fmla="val 10000"/>
            </a:avLst>
          </a:prstGeom>
          <a:solidFill>
            <a:srgbClr val="EFF6FF"/>
          </a:solidFill>
          <a:ln w="12700">
            <a:solidFill>
              <a:srgbClr val="BFDBFE"/>
            </a:solidFill>
            <a:prstDash val="solid"/>
          </a:ln>
        </p:spPr>
      </p:sp>
      <p:sp>
        <p:nvSpPr>
          <p:cNvPr id="15" name="文本框 14"/>
          <p:cNvSpPr txBox="1"/>
          <p:nvPr/>
        </p:nvSpPr>
        <p:spPr>
          <a:xfrm>
            <a:off x="3879850" y="5867400"/>
            <a:ext cx="2181225" cy="749935"/>
          </a:xfrm>
          <a:prstGeom prst="rect">
            <a:avLst/>
          </a:prstGeom>
          <a:noFill/>
        </p:spPr>
        <p:txBody>
          <a:bodyPr wrap="square" rtlCol="0">
            <a:noAutofit/>
          </a:bodyPr>
          <a:p>
            <a:pPr indent="457200">
              <a:lnSpc>
                <a:spcPct val="100000"/>
              </a:lnSpc>
            </a:pPr>
            <a:r>
              <a:rPr lang="zh-CN" altLang="en-US" sz="1200" b="1">
                <a:latin typeface="微软雅黑" panose="020B0503020204020204" charset="-122"/>
                <a:ea typeface="微软雅黑" panose="020B0503020204020204" charset="-122"/>
                <a:cs typeface="微软雅黑" panose="020B0503020204020204" charset="-122"/>
                <a:sym typeface="+mn-ea"/>
              </a:rPr>
              <a:t>骨科老龄化疾病持续增加，关节置换和脊柱手术需求</a:t>
            </a:r>
            <a:r>
              <a:rPr lang="zh-CN" altLang="en-US" sz="1200">
                <a:solidFill>
                  <a:srgbClr val="FF0000"/>
                </a:solidFill>
                <a:latin typeface="微软雅黑" panose="020B0503020204020204" charset="-122"/>
                <a:ea typeface="微软雅黑" panose="020B0503020204020204" charset="-122"/>
                <a:cs typeface="微软雅黑" panose="020B0503020204020204" charset="-122"/>
                <a:sym typeface="+mn-ea"/>
              </a:rPr>
              <a:t>稳步增长</a:t>
            </a:r>
            <a:r>
              <a:rPr lang="zh-CN" altLang="en-US" sz="1200" b="1">
                <a:latin typeface="微软雅黑" panose="020B0503020204020204" charset="-122"/>
                <a:ea typeface="微软雅黑" panose="020B0503020204020204" charset="-122"/>
                <a:cs typeface="微软雅黑" panose="020B0503020204020204" charset="-122"/>
                <a:sym typeface="+mn-ea"/>
              </a:rPr>
              <a:t>。</a:t>
            </a:r>
            <a:endParaRPr lang="zh-CN" altLang="en-US" sz="1200" b="1">
              <a:latin typeface="微软雅黑" panose="020B0503020204020204" charset="-122"/>
              <a:ea typeface="微软雅黑" panose="020B0503020204020204" charset="-122"/>
              <a:cs typeface="微软雅黑" panose="020B0503020204020204" charset="-122"/>
              <a:sym typeface="+mn-ea"/>
            </a:endParaRPr>
          </a:p>
        </p:txBody>
      </p:sp>
      <p:sp>
        <p:nvSpPr>
          <p:cNvPr id="34" name="文本框 33"/>
          <p:cNvSpPr txBox="1"/>
          <p:nvPr/>
        </p:nvSpPr>
        <p:spPr>
          <a:xfrm>
            <a:off x="6982976" y="2812382"/>
            <a:ext cx="1770380" cy="475615"/>
          </a:xfrm>
          <a:prstGeom prst="rect">
            <a:avLst/>
          </a:prstGeom>
          <a:noFill/>
        </p:spPr>
        <p:txBody>
          <a:bodyPr wrap="none" rtlCol="0">
            <a:spAutoFit/>
          </a:bodyPr>
          <a:p>
            <a:pPr algn="l"/>
            <a:r>
              <a:rPr lang="zh-CN" altLang="en-US" sz="2500" dirty="0">
                <a:solidFill>
                  <a:srgbClr val="007BC5"/>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康复机器人</a:t>
            </a:r>
            <a:endParaRPr lang="zh-CN" altLang="en-US" sz="2500" dirty="0">
              <a:solidFill>
                <a:srgbClr val="007BC5"/>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35" name="文本框 34"/>
          <p:cNvSpPr txBox="1"/>
          <p:nvPr/>
        </p:nvSpPr>
        <p:spPr>
          <a:xfrm>
            <a:off x="6432550" y="3258185"/>
            <a:ext cx="2821940" cy="1198880"/>
          </a:xfrm>
          <a:prstGeom prst="rect">
            <a:avLst/>
          </a:prstGeom>
          <a:noFill/>
        </p:spPr>
        <p:txBody>
          <a:bodyPr wrap="square" rtlCol="0">
            <a:spAutoFit/>
          </a:bodyPr>
          <a:p>
            <a:pPr marL="285750" indent="-285750">
              <a:lnSpc>
                <a:spcPct val="100000"/>
              </a:lnSpc>
              <a:buFont typeface="Wingdings" panose="05000000000000000000" charset="0"/>
              <a:buChar char=""/>
            </a:pPr>
            <a:r>
              <a:rPr sz="1200" dirty="0">
                <a:solidFill>
                  <a:schemeClr val="tx1">
                    <a:lumMod val="85000"/>
                    <a:lumOff val="15000"/>
                  </a:schemeClr>
                </a:solidFill>
                <a:latin typeface="微软雅黑" panose="020B0503020204020204" charset="-122"/>
                <a:ea typeface="微软雅黑" panose="020B0503020204020204" charset="-122"/>
                <a:cs typeface="+mn-ea"/>
                <a:sym typeface="+mn-lt"/>
              </a:rPr>
              <a:t>服务于神经损伤和老龄化康复需求，是智慧康养的重要装备方向。</a:t>
            </a:r>
            <a:endParaRPr sz="12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indent="0">
              <a:lnSpc>
                <a:spcPct val="100000"/>
              </a:lnSpc>
              <a:buFont typeface="Wingdings" panose="05000000000000000000" charset="0"/>
              <a:buNone/>
            </a:pPr>
            <a:r>
              <a:rPr lang="zh-CN" altLang="en-US" sz="1200" b="1" dirty="0">
                <a:solidFill>
                  <a:srgbClr val="0070C0"/>
                </a:solidFill>
                <a:latin typeface="微软雅黑" panose="020B0503020204020204" charset="-122"/>
                <a:ea typeface="微软雅黑" panose="020B0503020204020204" charset="-122"/>
                <a:cs typeface="+mn-ea"/>
                <a:sym typeface="+mn-lt"/>
              </a:rPr>
              <a:t>产业特征</a:t>
            </a:r>
            <a:endParaRPr lang="zh-CN" altLang="en-US" sz="1200" b="1" dirty="0">
              <a:solidFill>
                <a:srgbClr val="0070C0"/>
              </a:solidFill>
              <a:latin typeface="微软雅黑" panose="020B0503020204020204" charset="-122"/>
              <a:ea typeface="微软雅黑" panose="020B0503020204020204" charset="-122"/>
              <a:cs typeface="+mn-ea"/>
              <a:sym typeface="+mn-lt"/>
            </a:endParaRPr>
          </a:p>
          <a:p>
            <a:pPr marL="171450" indent="-1714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场景覆盖广</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171450" indent="-1714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与养老服务融合度高</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171450" indent="-1714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家庭医疗应用空间大</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p:txBody>
      </p:sp>
      <p:sp>
        <p:nvSpPr>
          <p:cNvPr id="36" name="矩形: 圆角 5"/>
          <p:cNvSpPr/>
          <p:nvPr/>
        </p:nvSpPr>
        <p:spPr>
          <a:xfrm>
            <a:off x="6751955" y="4605020"/>
            <a:ext cx="2248535" cy="1125855"/>
          </a:xfrm>
          <a:prstGeom prst="roundRect">
            <a:avLst>
              <a:gd name="adj" fmla="val 50000"/>
            </a:avLst>
          </a:prstGeom>
          <a:solidFill>
            <a:srgbClr val="D9E3FB"/>
          </a:solidFill>
          <a:ln w="12700" cap="flat">
            <a:noFill/>
            <a:miter lim="400000"/>
          </a:ln>
          <a:effectLst/>
        </p:spPr>
        <p:txBody>
          <a:bodyPr anchor="ctr"/>
          <a:p>
            <a:pPr algn="ctr"/>
            <a:endParaRPr lang="zh-CN" altLang="en-US">
              <a:solidFill>
                <a:schemeClr val="tx1"/>
              </a:solidFill>
              <a:latin typeface="微软雅黑" panose="020B0503020204020204" charset="-122"/>
              <a:ea typeface="微软雅黑" panose="020B0503020204020204" charset="-122"/>
            </a:endParaRPr>
          </a:p>
        </p:txBody>
      </p:sp>
      <p:sp>
        <p:nvSpPr>
          <p:cNvPr id="37" name="文本框 36"/>
          <p:cNvSpPr txBox="1"/>
          <p:nvPr/>
        </p:nvSpPr>
        <p:spPr>
          <a:xfrm>
            <a:off x="7069455" y="4635500"/>
            <a:ext cx="1588770" cy="1091565"/>
          </a:xfrm>
          <a:prstGeom prst="rect">
            <a:avLst/>
          </a:prstGeom>
          <a:noFill/>
        </p:spPr>
        <p:txBody>
          <a:bodyPr wrap="square" rtlCol="0">
            <a:spAutoFit/>
          </a:bodyPr>
          <a:p>
            <a:r>
              <a:rPr lang="zh-CN" altLang="en-US" sz="1300" b="1">
                <a:solidFill>
                  <a:srgbClr val="216BFF"/>
                </a:solidFill>
                <a:latin typeface="微软雅黑" panose="020B0503020204020204" charset="-122"/>
                <a:ea typeface="微软雅黑" panose="020B0503020204020204" charset="-122"/>
              </a:rPr>
              <a:t>应用领域</a:t>
            </a:r>
            <a:endParaRPr lang="zh-CN" altLang="en-US" sz="1300" b="1">
              <a:solidFill>
                <a:srgbClr val="216BFF"/>
              </a:solidFill>
              <a:latin typeface="微软雅黑" panose="020B0503020204020204" charset="-122"/>
              <a:ea typeface="微软雅黑" panose="020B0503020204020204" charset="-122"/>
            </a:endParaRPr>
          </a:p>
          <a:p>
            <a:pPr marL="171450" indent="-171450">
              <a:lnSpc>
                <a:spcPct val="100000"/>
              </a:lnSpc>
              <a:buFont typeface="Wingdings" panose="05000000000000000000" charset="0"/>
              <a:buChar char=""/>
            </a:pP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卒中康复</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marL="171450" indent="-171450">
              <a:lnSpc>
                <a:spcPct val="100000"/>
              </a:lnSpc>
              <a:buFont typeface="Wingdings" panose="05000000000000000000" charset="0"/>
              <a:buChar char=""/>
            </a:pP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脊髓损伤康复</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marL="171450" indent="-171450">
              <a:lnSpc>
                <a:spcPct val="100000"/>
              </a:lnSpc>
              <a:buFont typeface="Wingdings" panose="05000000000000000000" charset="0"/>
              <a:buChar char=""/>
            </a:pP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老年康复</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marL="171450" indent="-171450">
              <a:lnSpc>
                <a:spcPct val="100000"/>
              </a:lnSpc>
              <a:buFont typeface="Wingdings" panose="05000000000000000000" charset="0"/>
              <a:buChar char=""/>
            </a:pP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居家康复</a:t>
            </a:r>
            <a:endPar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38" name="Shape 25"/>
          <p:cNvSpPr/>
          <p:nvPr/>
        </p:nvSpPr>
        <p:spPr>
          <a:xfrm>
            <a:off x="6751955" y="5773420"/>
            <a:ext cx="2219325" cy="768985"/>
          </a:xfrm>
          <a:prstGeom prst="roundRect">
            <a:avLst>
              <a:gd name="adj" fmla="val 10000"/>
            </a:avLst>
          </a:prstGeom>
          <a:solidFill>
            <a:srgbClr val="EFF6FF"/>
          </a:solidFill>
          <a:ln w="12700">
            <a:solidFill>
              <a:srgbClr val="BFDBFE"/>
            </a:solidFill>
            <a:prstDash val="solid"/>
          </a:ln>
        </p:spPr>
      </p:sp>
      <p:sp>
        <p:nvSpPr>
          <p:cNvPr id="39" name="文本框 38"/>
          <p:cNvSpPr txBox="1"/>
          <p:nvPr/>
        </p:nvSpPr>
        <p:spPr>
          <a:xfrm>
            <a:off x="6760845" y="5828665"/>
            <a:ext cx="2181225" cy="749935"/>
          </a:xfrm>
          <a:prstGeom prst="rect">
            <a:avLst/>
          </a:prstGeom>
          <a:noFill/>
        </p:spPr>
        <p:txBody>
          <a:bodyPr wrap="square" rtlCol="0">
            <a:noAutofit/>
          </a:bodyPr>
          <a:p>
            <a:pPr indent="457200">
              <a:lnSpc>
                <a:spcPct val="100000"/>
              </a:lnSpc>
            </a:pPr>
            <a:r>
              <a:rPr lang="zh-CN" altLang="en-US" sz="1200" b="1">
                <a:latin typeface="微软雅黑" panose="020B0503020204020204" charset="-122"/>
                <a:ea typeface="微软雅黑" panose="020B0503020204020204" charset="-122"/>
                <a:cs typeface="微软雅黑" panose="020B0503020204020204" charset="-122"/>
                <a:sym typeface="+mn-ea"/>
              </a:rPr>
              <a:t>我国60岁及以上人口超过3亿，康复医疗和居家康养</a:t>
            </a:r>
            <a:r>
              <a:rPr lang="zh-CN" altLang="en-US" sz="1200">
                <a:solidFill>
                  <a:srgbClr val="FF0000"/>
                </a:solidFill>
                <a:latin typeface="微软雅黑" panose="020B0503020204020204" charset="-122"/>
                <a:ea typeface="微软雅黑" panose="020B0503020204020204" charset="-122"/>
                <a:cs typeface="微软雅黑" panose="020B0503020204020204" charset="-122"/>
                <a:sym typeface="+mn-ea"/>
              </a:rPr>
              <a:t>需求持续释放</a:t>
            </a:r>
            <a:r>
              <a:rPr lang="zh-CN" altLang="en-US" sz="1200" b="1">
                <a:latin typeface="微软雅黑" panose="020B0503020204020204" charset="-122"/>
                <a:ea typeface="微软雅黑" panose="020B0503020204020204" charset="-122"/>
                <a:cs typeface="微软雅黑" panose="020B0503020204020204" charset="-122"/>
                <a:sym typeface="+mn-ea"/>
              </a:rPr>
              <a:t>。</a:t>
            </a:r>
            <a:endParaRPr lang="zh-CN" altLang="en-US" sz="1200" b="1">
              <a:latin typeface="微软雅黑" panose="020B0503020204020204" charset="-122"/>
              <a:ea typeface="微软雅黑" panose="020B0503020204020204" charset="-122"/>
              <a:cs typeface="微软雅黑" panose="020B0503020204020204" charset="-122"/>
              <a:sym typeface="+mn-ea"/>
            </a:endParaRPr>
          </a:p>
        </p:txBody>
      </p:sp>
      <p:graphicFrame>
        <p:nvGraphicFramePr>
          <p:cNvPr id="41" name="Table 0"/>
          <p:cNvGraphicFramePr>
            <a:graphicFrameLocks noGrp="1"/>
          </p:cNvGraphicFramePr>
          <p:nvPr>
            <p:custDataLst>
              <p:tags r:id="rId5"/>
            </p:custDataLst>
          </p:nvPr>
        </p:nvGraphicFramePr>
        <p:xfrm>
          <a:off x="9225280" y="1799590"/>
          <a:ext cx="2880360" cy="3846195"/>
        </p:xfrm>
        <a:graphic>
          <a:graphicData uri="http://schemas.openxmlformats.org/drawingml/2006/table">
            <a:tbl>
              <a:tblPr>
                <a:effectLst/>
                <a:tableStyleId>{5940675A-B579-460E-94D1-54222C63F5DA}</a:tableStyleId>
              </a:tblPr>
              <a:tblGrid>
                <a:gridCol w="883920"/>
                <a:gridCol w="1009015"/>
                <a:gridCol w="987425"/>
              </a:tblGrid>
              <a:tr h="381635">
                <a:tc gridSpan="3">
                  <a:txBody>
                    <a:bodyPr/>
                    <a:p>
                      <a:pPr algn="ctr">
                        <a:lnSpc>
                          <a:spcPct val="90000"/>
                        </a:lnSpc>
                        <a:buNone/>
                      </a:pPr>
                      <a:r>
                        <a:rPr lang="zh-CN" altLang="en-US" sz="1300" b="1" cap="all" noProof="0" dirty="0">
                          <a:ln>
                            <a:noFill/>
                          </a:ln>
                          <a:solidFill>
                            <a:schemeClr val="bg1"/>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手术机器人技术壁垒</a:t>
                      </a:r>
                      <a:endParaRPr lang="zh-CN" altLang="en-US" sz="1300" b="1" cap="all" noProof="0" dirty="0">
                        <a:ln>
                          <a:noFill/>
                        </a:ln>
                        <a:solidFill>
                          <a:schemeClr val="bg1"/>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rgbClr val="39639D">
                        <a:lumMod val="75000"/>
                      </a:srgbClr>
                    </a:solidFill>
                  </a:tcPr>
                </a:tc>
                <a:tc hMerge="1">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rgbClr val="39639D">
                        <a:lumMod val="75000"/>
                      </a:srgbClr>
                    </a:solidFill>
                  </a:tcPr>
                </a:tc>
                <a:tc hMerge="1">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rgbClr val="39639D">
                        <a:lumMod val="75000"/>
                      </a:srgbClr>
                    </a:solidFill>
                  </a:tcPr>
                </a:tc>
              </a:tr>
              <a:tr h="396240">
                <a:tc>
                  <a:txBody>
                    <a:bodyPr/>
                    <a:p>
                      <a:pPr algn="ctr"/>
                      <a:r>
                        <a:rPr lang="zh-CN" altLang="en-US" sz="1300" b="1">
                          <a:solidFill>
                            <a:schemeClr val="tx1">
                              <a:lumMod val="85000"/>
                              <a:lumOff val="15000"/>
                            </a:schemeClr>
                          </a:solidFill>
                          <a:latin typeface="微软雅黑" panose="020B0503020204020204" charset="-122"/>
                          <a:ea typeface="微软雅黑" panose="020B0503020204020204" charset="-122"/>
                        </a:rPr>
                        <a:t>核心技术</a:t>
                      </a:r>
                      <a:endParaRPr lang="zh-CN" altLang="en-US" sz="1300" b="1">
                        <a:solidFill>
                          <a:schemeClr val="tx1">
                            <a:lumMod val="85000"/>
                            <a:lumOff val="15000"/>
                          </a:schemeClr>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tx2">
                        <a:lumMod val="25000"/>
                        <a:lumOff val="75000"/>
                      </a:schemeClr>
                    </a:solidFill>
                  </a:tcPr>
                </a:tc>
                <a:tc>
                  <a:txBody>
                    <a:bodyPr/>
                    <a:p>
                      <a:pPr algn="ctr"/>
                      <a:r>
                        <a:rPr lang="zh-CN" altLang="en-US" sz="1300" b="1">
                          <a:solidFill>
                            <a:schemeClr val="tx1">
                              <a:lumMod val="85000"/>
                              <a:lumOff val="15000"/>
                            </a:schemeClr>
                          </a:solidFill>
                          <a:latin typeface="微软雅黑" panose="020B0503020204020204" charset="-122"/>
                          <a:ea typeface="微软雅黑" panose="020B0503020204020204" charset="-122"/>
                        </a:rPr>
                        <a:t>技术作用</a:t>
                      </a:r>
                      <a:endParaRPr lang="zh-CN" altLang="en-US" sz="1300" b="1">
                        <a:solidFill>
                          <a:schemeClr val="tx1">
                            <a:lumMod val="85000"/>
                            <a:lumOff val="15000"/>
                          </a:schemeClr>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tx2">
                        <a:lumMod val="25000"/>
                        <a:lumOff val="75000"/>
                      </a:schemeClr>
                    </a:solidFill>
                  </a:tcPr>
                </a:tc>
                <a:tc>
                  <a:txBody>
                    <a:bodyPr/>
                    <a:p>
                      <a:pPr algn="ctr"/>
                      <a:r>
                        <a:rPr lang="zh-CN" altLang="en-US" sz="1300" b="1">
                          <a:solidFill>
                            <a:schemeClr val="tx1">
                              <a:lumMod val="85000"/>
                              <a:lumOff val="15000"/>
                            </a:schemeClr>
                          </a:solidFill>
                          <a:latin typeface="微软雅黑" panose="020B0503020204020204" charset="-122"/>
                          <a:ea typeface="微软雅黑" panose="020B0503020204020204" charset="-122"/>
                        </a:rPr>
                        <a:t>产业特点</a:t>
                      </a:r>
                      <a:endParaRPr lang="zh-CN" altLang="en-US" sz="1300" b="1">
                        <a:solidFill>
                          <a:schemeClr val="tx1">
                            <a:lumMod val="85000"/>
                            <a:lumOff val="15000"/>
                          </a:schemeClr>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chemeClr val="tx2">
                        <a:lumMod val="25000"/>
                        <a:lumOff val="75000"/>
                      </a:schemeClr>
                    </a:solidFill>
                  </a:tcPr>
                </a:tc>
              </a:tr>
              <a:tr h="767715">
                <a:tc>
                  <a:txBody>
                    <a:bodyPr/>
                    <a:p>
                      <a:pPr algn="ctr"/>
                      <a:r>
                        <a:rPr lang="zh-CN" altLang="en-US" sz="1300" b="1">
                          <a:latin typeface="微软雅黑" panose="020B0503020204020204" charset="-122"/>
                          <a:ea typeface="微软雅黑" panose="020B0503020204020204" charset="-122"/>
                        </a:rPr>
                        <a:t>主从控制</a:t>
                      </a:r>
                      <a:endParaRPr lang="zh-CN" altLang="en-US" sz="1300" b="1">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pPr algn="ctr"/>
                      <a:r>
                        <a:rPr lang="zh-CN" altLang="en-US" sz="1300">
                          <a:solidFill>
                            <a:schemeClr val="tx1">
                              <a:lumMod val="85000"/>
                              <a:lumOff val="15000"/>
                            </a:schemeClr>
                          </a:solidFill>
                          <a:latin typeface="微软雅黑" panose="020B0503020204020204" charset="-122"/>
                          <a:ea typeface="微软雅黑" panose="020B0503020204020204" charset="-122"/>
                        </a:rPr>
                        <a:t>实现医生精准操控</a:t>
                      </a:r>
                      <a:endParaRPr lang="zh-CN" altLang="en-US" sz="1300">
                        <a:solidFill>
                          <a:schemeClr val="tx1">
                            <a:lumMod val="85000"/>
                            <a:lumOff val="15000"/>
                          </a:schemeClr>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pPr algn="ctr"/>
                      <a:r>
                        <a:rPr lang="zh-CN" altLang="en-US" sz="1300">
                          <a:solidFill>
                            <a:srgbClr val="216BFF"/>
                          </a:solidFill>
                          <a:latin typeface="微软雅黑" panose="020B0503020204020204" charset="-122"/>
                          <a:ea typeface="微软雅黑" panose="020B0503020204020204" charset="-122"/>
                        </a:rPr>
                        <a:t>算法和控制系统</a:t>
                      </a:r>
                      <a:r>
                        <a:rPr lang="zh-CN" altLang="en-US" sz="1300">
                          <a:solidFill>
                            <a:srgbClr val="C00000"/>
                          </a:solidFill>
                          <a:latin typeface="微软雅黑" panose="020B0503020204020204" charset="-122"/>
                          <a:ea typeface="微软雅黑" panose="020B0503020204020204" charset="-122"/>
                        </a:rPr>
                        <a:t>壁垒高</a:t>
                      </a:r>
                      <a:endParaRPr lang="zh-CN" altLang="en-US" sz="1300">
                        <a:solidFill>
                          <a:srgbClr val="C00000"/>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r>
              <a:tr h="766445">
                <a:tc>
                  <a:txBody>
                    <a:bodyPr/>
                    <a:p>
                      <a:pPr algn="ctr"/>
                      <a:r>
                        <a:rPr lang="zh-CN" altLang="en-US" sz="1300" b="1">
                          <a:latin typeface="微软雅黑" panose="020B0503020204020204" charset="-122"/>
                          <a:ea typeface="微软雅黑" panose="020B0503020204020204" charset="-122"/>
                        </a:rPr>
                        <a:t>力反馈</a:t>
                      </a:r>
                      <a:endParaRPr lang="zh-CN" altLang="en-US" sz="1300" b="1">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pPr algn="ctr"/>
                      <a:r>
                        <a:rPr lang="zh-CN" altLang="en-US" sz="1300">
                          <a:solidFill>
                            <a:schemeClr val="tx1">
                              <a:lumMod val="85000"/>
                              <a:lumOff val="15000"/>
                            </a:schemeClr>
                          </a:solidFill>
                          <a:latin typeface="微软雅黑" panose="020B0503020204020204" charset="-122"/>
                          <a:ea typeface="微软雅黑" panose="020B0503020204020204" charset="-122"/>
                        </a:rPr>
                        <a:t>提升手术安全性</a:t>
                      </a:r>
                      <a:endParaRPr lang="zh-CN" altLang="en-US" sz="1300">
                        <a:solidFill>
                          <a:schemeClr val="tx1">
                            <a:lumMod val="85000"/>
                            <a:lumOff val="15000"/>
                          </a:schemeClr>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pPr algn="ctr"/>
                      <a:r>
                        <a:rPr lang="zh-CN" altLang="en-US" sz="1300">
                          <a:solidFill>
                            <a:srgbClr val="216BFF"/>
                          </a:solidFill>
                          <a:latin typeface="微软雅黑" panose="020B0503020204020204" charset="-122"/>
                          <a:ea typeface="微软雅黑" panose="020B0503020204020204" charset="-122"/>
                        </a:rPr>
                        <a:t>核心技术</a:t>
                      </a:r>
                      <a:r>
                        <a:rPr lang="zh-CN" altLang="en-US" sz="1300">
                          <a:solidFill>
                            <a:srgbClr val="C00000"/>
                          </a:solidFill>
                          <a:latin typeface="微软雅黑" panose="020B0503020204020204" charset="-122"/>
                          <a:ea typeface="微软雅黑" panose="020B0503020204020204" charset="-122"/>
                        </a:rPr>
                        <a:t>难度大</a:t>
                      </a:r>
                      <a:endParaRPr lang="zh-CN" altLang="en-US" sz="1300">
                        <a:solidFill>
                          <a:srgbClr val="C00000"/>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r>
              <a:tr h="767080">
                <a:tc>
                  <a:txBody>
                    <a:bodyPr/>
                    <a:p>
                      <a:pPr algn="ctr"/>
                      <a:r>
                        <a:rPr lang="zh-CN" altLang="en-US" sz="1300" b="1">
                          <a:latin typeface="微软雅黑" panose="020B0503020204020204" charset="-122"/>
                          <a:ea typeface="微软雅黑" panose="020B0503020204020204" charset="-122"/>
                        </a:rPr>
                        <a:t>三维视觉</a:t>
                      </a:r>
                      <a:endParaRPr lang="zh-CN" altLang="en-US" sz="1300" b="1">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pPr algn="ctr"/>
                      <a:r>
                        <a:rPr lang="zh-CN" altLang="en-US" sz="1300">
                          <a:solidFill>
                            <a:schemeClr val="tx1">
                              <a:lumMod val="85000"/>
                              <a:lumOff val="15000"/>
                            </a:schemeClr>
                          </a:solidFill>
                          <a:latin typeface="微软雅黑" panose="020B0503020204020204" charset="-122"/>
                          <a:ea typeface="微软雅黑" panose="020B0503020204020204" charset="-122"/>
                        </a:rPr>
                        <a:t>提升术野精度</a:t>
                      </a:r>
                      <a:endParaRPr lang="zh-CN" altLang="en-US" sz="1300">
                        <a:solidFill>
                          <a:schemeClr val="tx1">
                            <a:lumMod val="85000"/>
                            <a:lumOff val="15000"/>
                          </a:schemeClr>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pPr algn="ctr"/>
                      <a:r>
                        <a:rPr lang="zh-CN" altLang="en-US" sz="1300">
                          <a:solidFill>
                            <a:srgbClr val="216BFF"/>
                          </a:solidFill>
                          <a:latin typeface="微软雅黑" panose="020B0503020204020204" charset="-122"/>
                          <a:ea typeface="微软雅黑" panose="020B0503020204020204" charset="-122"/>
                        </a:rPr>
                        <a:t>医学影像</a:t>
                      </a:r>
                      <a:r>
                        <a:rPr lang="zh-CN" altLang="en-US" sz="1300">
                          <a:solidFill>
                            <a:srgbClr val="C00000"/>
                          </a:solidFill>
                          <a:latin typeface="微软雅黑" panose="020B0503020204020204" charset="-122"/>
                          <a:ea typeface="微软雅黑" panose="020B0503020204020204" charset="-122"/>
                        </a:rPr>
                        <a:t>融合要求高</a:t>
                      </a:r>
                      <a:endParaRPr lang="zh-CN" altLang="en-US" sz="1300">
                        <a:solidFill>
                          <a:srgbClr val="C00000"/>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r>
              <a:tr h="767080">
                <a:tc>
                  <a:txBody>
                    <a:bodyPr/>
                    <a:p>
                      <a:pPr algn="ctr"/>
                      <a:r>
                        <a:rPr lang="zh-CN" altLang="en-US" sz="1300" b="1">
                          <a:latin typeface="微软雅黑" panose="020B0503020204020204" charset="-122"/>
                          <a:ea typeface="微软雅黑" panose="020B0503020204020204" charset="-122"/>
                        </a:rPr>
                        <a:t>运动控制</a:t>
                      </a:r>
                      <a:endParaRPr lang="zh-CN" altLang="en-US" sz="1300" b="1">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pPr algn="ctr"/>
                      <a:r>
                        <a:rPr lang="zh-CN" altLang="en-US" sz="1300">
                          <a:solidFill>
                            <a:schemeClr val="tx1">
                              <a:lumMod val="85000"/>
                              <a:lumOff val="15000"/>
                            </a:schemeClr>
                          </a:solidFill>
                          <a:latin typeface="微软雅黑" panose="020B0503020204020204" charset="-122"/>
                          <a:ea typeface="微软雅黑" panose="020B0503020204020204" charset="-122"/>
                        </a:rPr>
                        <a:t>实现机械臂高精度操作</a:t>
                      </a:r>
                      <a:endParaRPr lang="zh-CN" altLang="en-US" sz="1300">
                        <a:solidFill>
                          <a:schemeClr val="tx1">
                            <a:lumMod val="85000"/>
                            <a:lumOff val="15000"/>
                          </a:schemeClr>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pPr algn="ctr"/>
                      <a:r>
                        <a:rPr lang="zh-CN" altLang="en-US" sz="1300">
                          <a:solidFill>
                            <a:srgbClr val="216BFF"/>
                          </a:solidFill>
                          <a:latin typeface="微软雅黑" panose="020B0503020204020204" charset="-122"/>
                          <a:ea typeface="微软雅黑" panose="020B0503020204020204" charset="-122"/>
                        </a:rPr>
                        <a:t>精密制造和软件</a:t>
                      </a:r>
                      <a:r>
                        <a:rPr lang="zh-CN" altLang="en-US" sz="1300">
                          <a:solidFill>
                            <a:srgbClr val="C00000"/>
                          </a:solidFill>
                          <a:latin typeface="微软雅黑" panose="020B0503020204020204" charset="-122"/>
                          <a:ea typeface="微软雅黑" panose="020B0503020204020204" charset="-122"/>
                        </a:rPr>
                        <a:t>协同要求高</a:t>
                      </a:r>
                      <a:endParaRPr lang="zh-CN" altLang="en-US" sz="1300">
                        <a:solidFill>
                          <a:srgbClr val="C00000"/>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r>
            </a:tbl>
          </a:graphicData>
        </a:graphic>
      </p:graphicFrame>
      <p:pic>
        <p:nvPicPr>
          <p:cNvPr id="44" name="图片 43"/>
          <p:cNvPicPr>
            <a:picLocks noChangeAspect="1"/>
          </p:cNvPicPr>
          <p:nvPr/>
        </p:nvPicPr>
        <p:blipFill>
          <a:blip r:embed="rId1"/>
          <a:stretch>
            <a:fillRect/>
          </a:stretch>
        </p:blipFill>
        <p:spPr>
          <a:xfrm>
            <a:off x="8999855" y="5981700"/>
            <a:ext cx="3105785" cy="524510"/>
          </a:xfrm>
          <a:prstGeom prst="rect">
            <a:avLst/>
          </a:prstGeom>
        </p:spPr>
      </p:pic>
      <p:grpSp>
        <p:nvGrpSpPr>
          <p:cNvPr id="88" name="组合 87"/>
          <p:cNvGrpSpPr/>
          <p:nvPr/>
        </p:nvGrpSpPr>
        <p:grpSpPr>
          <a:xfrm>
            <a:off x="8975725" y="274955"/>
            <a:ext cx="2840990" cy="366395"/>
            <a:chOff x="11064" y="247"/>
            <a:chExt cx="7750" cy="814"/>
          </a:xfrm>
        </p:grpSpPr>
        <p:grpSp>
          <p:nvGrpSpPr>
            <p:cNvPr id="89" name="组合 10"/>
            <p:cNvGrpSpPr/>
            <p:nvPr/>
          </p:nvGrpSpPr>
          <p:grpSpPr>
            <a:xfrm>
              <a:off x="12344" y="247"/>
              <a:ext cx="6376" cy="656"/>
              <a:chOff x="6697011" y="412203"/>
              <a:chExt cx="3672216" cy="415778"/>
            </a:xfrm>
          </p:grpSpPr>
          <p:pic>
            <p:nvPicPr>
              <p:cNvPr id="90" name="Picture 3" descr="F:\中关村信息谷\信息谷资料\信息谷VI\logo-png.png"/>
              <p:cNvPicPr>
                <a:picLocks noChangeAspect="1" noChangeArrowheads="1"/>
              </p:cNvPicPr>
              <p:nvPr/>
            </p:nvPicPr>
            <p:blipFill>
              <a:blip r:embed="rId6" cstate="print"/>
              <a:srcRect/>
              <a:stretch>
                <a:fillRect/>
              </a:stretch>
            </p:blipFill>
            <p:spPr bwMode="auto">
              <a:xfrm>
                <a:off x="8713227" y="467941"/>
                <a:ext cx="1656000" cy="311029"/>
              </a:xfrm>
              <a:prstGeom prst="rect">
                <a:avLst/>
              </a:prstGeom>
              <a:noFill/>
            </p:spPr>
          </p:pic>
          <p:pic>
            <p:nvPicPr>
              <p:cNvPr id="91" name="Picture 3" descr="F:\中关村信息谷\信息谷资料\信息谷VI\PPT\LOGO02.png"/>
              <p:cNvPicPr>
                <a:picLocks noChangeAspect="1" noChangeArrowheads="1"/>
              </p:cNvPicPr>
              <p:nvPr/>
            </p:nvPicPr>
            <p:blipFill>
              <a:blip r:embed="rId7" cstate="print"/>
              <a:srcRect/>
              <a:stretch>
                <a:fillRect/>
              </a:stretch>
            </p:blipFill>
            <p:spPr bwMode="auto">
              <a:xfrm>
                <a:off x="6697011" y="412203"/>
                <a:ext cx="1728000" cy="415778"/>
              </a:xfrm>
              <a:prstGeom prst="rect">
                <a:avLst/>
              </a:prstGeom>
              <a:noFill/>
            </p:spPr>
          </p:pic>
        </p:grpSp>
        <p:pic>
          <p:nvPicPr>
            <p:cNvPr id="92" name="Picture 3" descr="F:\中关村信息谷\信息谷资料\信息谷VI\PPT\边条03.png"/>
            <p:cNvPicPr>
              <a:picLocks noChangeAspect="1" noChangeArrowheads="1"/>
            </p:cNvPicPr>
            <p:nvPr/>
          </p:nvPicPr>
          <p:blipFill>
            <a:blip r:embed="rId8" cstate="print"/>
            <a:srcRect/>
            <a:stretch>
              <a:fillRect/>
            </a:stretch>
          </p:blipFill>
          <p:spPr bwMode="auto">
            <a:xfrm flipV="1">
              <a:off x="11064" y="941"/>
              <a:ext cx="7751" cy="120"/>
            </a:xfrm>
            <a:prstGeom prst="rect">
              <a:avLst/>
            </a:prstGeom>
            <a:noFill/>
          </p:spPr>
        </p:pic>
      </p:grpSp>
    </p:spTree>
    <p:custDataLst>
      <p:tags r:id="rId9"/>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25450" y="87630"/>
            <a:ext cx="8477250" cy="730885"/>
            <a:chOff x="1128" y="719"/>
            <a:chExt cx="13350" cy="1151"/>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402" cy="1151"/>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智能监护与家庭医疗</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10" name="组合 9"/>
          <p:cNvGrpSpPr/>
          <p:nvPr/>
        </p:nvGrpSpPr>
        <p:grpSpPr>
          <a:xfrm>
            <a:off x="757629" y="1004675"/>
            <a:ext cx="1978660" cy="2357867"/>
            <a:chOff x="866849" y="1780010"/>
            <a:chExt cx="1978660" cy="2357867"/>
          </a:xfrm>
          <a:solidFill>
            <a:schemeClr val="bg1">
              <a:lumMod val="85000"/>
            </a:schemeClr>
          </a:solidFill>
        </p:grpSpPr>
        <p:sp>
          <p:nvSpPr>
            <p:cNvPr id="28" name="燕尾形 27"/>
            <p:cNvSpPr/>
            <p:nvPr/>
          </p:nvSpPr>
          <p:spPr>
            <a:xfrm>
              <a:off x="866849" y="3824187"/>
              <a:ext cx="1978660" cy="313690"/>
            </a:xfrm>
            <a:prstGeom prst="roundRect">
              <a:avLst/>
            </a:prstGeom>
            <a:solidFill>
              <a:srgbClr val="203864"/>
            </a:solidFill>
            <a:ln w="25400" cap="flat" cmpd="sng" algn="ctr">
              <a:noFill/>
              <a:prstDash val="solid"/>
              <a:headEnd type="none" w="med" len="med"/>
              <a:tailEnd type="none" w="med" len="med"/>
            </a:ln>
            <a:effectLst/>
          </p:spPr>
          <p:txBody>
            <a:bodyPr rtlCol="0" anchor="t">
              <a:noAutofit/>
            </a:bodyPr>
            <a:lstStyle/>
            <a:p>
              <a:pPr marL="233680" lvl="0" indent="-233680" algn="l">
                <a:lnSpc>
                  <a:spcPct val="95000"/>
                </a:lnSpc>
                <a:spcBef>
                  <a:spcPct val="50000"/>
                </a:spcBef>
                <a:spcAft>
                  <a:spcPct val="35000"/>
                </a:spcAft>
                <a:buClr>
                  <a:srgbClr val="678BA8"/>
                </a:buClr>
                <a:buSzTx/>
                <a:buFontTx/>
                <a:buChar char="•"/>
                <a:defRPr/>
              </a:pPr>
              <a:endParaRPr lang="zh-TW" altLang="en-US" sz="3200" kern="0">
                <a:solidFill>
                  <a:sysClr val="windowText" lastClr="000000">
                    <a:lumMod val="65000"/>
                    <a:lumOff val="35000"/>
                  </a:sysClr>
                </a:solidFill>
                <a:latin typeface="Arial" panose="020B0604020202020204"/>
                <a:ea typeface="Microsoft JhengHei" panose="020B0604030504040204" charset="-120"/>
                <a:sym typeface="+mn-ea"/>
              </a:endParaRPr>
            </a:p>
          </p:txBody>
        </p:sp>
        <p:sp>
          <p:nvSpPr>
            <p:cNvPr id="3" name="矩形: 圆角 1"/>
            <p:cNvSpPr/>
            <p:nvPr/>
          </p:nvSpPr>
          <p:spPr>
            <a:xfrm rot="2570974">
              <a:off x="1128850" y="1911129"/>
              <a:ext cx="1381752" cy="1381752"/>
            </a:xfrm>
            <a:prstGeom prst="roundRect">
              <a:avLst/>
            </a:prstGeom>
            <a:solidFill>
              <a:srgbClr val="203864"/>
            </a:solidFill>
            <a:ln w="25400" cap="flat" cmpd="sng" algn="ctr">
              <a:noFill/>
              <a:prstDash val="solid"/>
              <a:headEnd type="none" w="med" len="med"/>
              <a:tailEnd type="none" w="med" len="med"/>
            </a:ln>
            <a:effectLst/>
          </p:spPr>
          <p:txBody>
            <a:bodyPr rtlCol="0" anchor="t">
              <a:noAutofit/>
            </a:bodyPr>
            <a:lstStyle/>
            <a:p>
              <a:pPr marL="233680" lvl="0" indent="-233680" algn="l">
                <a:lnSpc>
                  <a:spcPct val="95000"/>
                </a:lnSpc>
                <a:spcBef>
                  <a:spcPct val="50000"/>
                </a:spcBef>
                <a:spcAft>
                  <a:spcPct val="35000"/>
                </a:spcAft>
                <a:buClr>
                  <a:srgbClr val="678BA8"/>
                </a:buClr>
                <a:buSzTx/>
                <a:buFontTx/>
                <a:buChar char="•"/>
                <a:defRPr/>
              </a:pPr>
              <a:endParaRPr lang="zh-TW" altLang="en-US" sz="3200" kern="0">
                <a:solidFill>
                  <a:sysClr val="windowText" lastClr="000000">
                    <a:lumMod val="65000"/>
                    <a:lumOff val="35000"/>
                  </a:sysClr>
                </a:solidFill>
                <a:latin typeface="Arial" panose="020B0604020202020204"/>
                <a:ea typeface="Microsoft JhengHei" panose="020B0604030504040204" charset="-120"/>
                <a:sym typeface="+mn-ea"/>
              </a:endParaRPr>
            </a:p>
          </p:txBody>
        </p:sp>
        <p:sp>
          <p:nvSpPr>
            <p:cNvPr id="36" name="矩形: 圆角 35"/>
            <p:cNvSpPr/>
            <p:nvPr/>
          </p:nvSpPr>
          <p:spPr>
            <a:xfrm rot="2570974">
              <a:off x="2394937" y="1780010"/>
              <a:ext cx="410678" cy="410678"/>
            </a:xfrm>
            <a:prstGeom prst="roundRect">
              <a:avLst/>
            </a:prstGeom>
            <a:solidFill>
              <a:srgbClr val="203864"/>
            </a:solidFill>
            <a:ln w="25400" cap="flat" cmpd="sng" algn="ctr">
              <a:noFill/>
              <a:prstDash val="solid"/>
              <a:headEnd type="none" w="med" len="med"/>
              <a:tailEnd type="none" w="med" len="med"/>
            </a:ln>
            <a:effectLst/>
          </p:spPr>
          <p:txBody>
            <a:bodyPr rtlCol="0" anchor="t">
              <a:noAutofit/>
            </a:bodyPr>
            <a:lstStyle/>
            <a:p>
              <a:pPr marL="233680" lvl="0" indent="-233680" algn="l">
                <a:lnSpc>
                  <a:spcPct val="95000"/>
                </a:lnSpc>
                <a:spcBef>
                  <a:spcPct val="50000"/>
                </a:spcBef>
                <a:spcAft>
                  <a:spcPct val="35000"/>
                </a:spcAft>
                <a:buClr>
                  <a:srgbClr val="678BA8"/>
                </a:buClr>
                <a:buSzTx/>
                <a:buFontTx/>
                <a:buChar char="•"/>
                <a:defRPr/>
              </a:pPr>
              <a:endParaRPr lang="zh-TW" altLang="en-US" sz="3200" kern="0">
                <a:solidFill>
                  <a:sysClr val="windowText" lastClr="000000">
                    <a:lumMod val="65000"/>
                    <a:lumOff val="35000"/>
                  </a:sysClr>
                </a:solidFill>
                <a:latin typeface="Arial" panose="020B0604020202020204"/>
                <a:ea typeface="Microsoft JhengHei" panose="020B0604030504040204" charset="-120"/>
                <a:sym typeface="+mn-ea"/>
              </a:endParaRPr>
            </a:p>
          </p:txBody>
        </p:sp>
      </p:grpSp>
      <p:grpSp>
        <p:nvGrpSpPr>
          <p:cNvPr id="9" name="组合 8"/>
          <p:cNvGrpSpPr/>
          <p:nvPr/>
        </p:nvGrpSpPr>
        <p:grpSpPr>
          <a:xfrm>
            <a:off x="2881006" y="1004675"/>
            <a:ext cx="1978660" cy="2357867"/>
            <a:chOff x="2990226" y="1780010"/>
            <a:chExt cx="1978660" cy="2357867"/>
          </a:xfrm>
          <a:solidFill>
            <a:schemeClr val="bg1">
              <a:lumMod val="85000"/>
            </a:schemeClr>
          </a:solidFill>
        </p:grpSpPr>
        <p:sp>
          <p:nvSpPr>
            <p:cNvPr id="91" name="燕尾形 90"/>
            <p:cNvSpPr/>
            <p:nvPr/>
          </p:nvSpPr>
          <p:spPr>
            <a:xfrm>
              <a:off x="2990226" y="3824187"/>
              <a:ext cx="1978660" cy="313690"/>
            </a:xfrm>
            <a:prstGeom prst="round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44" name="矩形: 圆角 43"/>
            <p:cNvSpPr/>
            <p:nvPr/>
          </p:nvSpPr>
          <p:spPr>
            <a:xfrm rot="2570974">
              <a:off x="3241944" y="1911129"/>
              <a:ext cx="1381752" cy="1381752"/>
            </a:xfrm>
            <a:prstGeom prst="round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45" name="矩形: 圆角 44"/>
            <p:cNvSpPr/>
            <p:nvPr/>
          </p:nvSpPr>
          <p:spPr>
            <a:xfrm rot="2570974">
              <a:off x="4508031" y="1780010"/>
              <a:ext cx="410678" cy="410678"/>
            </a:xfrm>
            <a:prstGeom prst="round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grpSp>
      <p:grpSp>
        <p:nvGrpSpPr>
          <p:cNvPr id="8" name="组合 7"/>
          <p:cNvGrpSpPr/>
          <p:nvPr/>
        </p:nvGrpSpPr>
        <p:grpSpPr>
          <a:xfrm>
            <a:off x="5004383" y="1004675"/>
            <a:ext cx="1978660" cy="2357867"/>
            <a:chOff x="5113603" y="1780010"/>
            <a:chExt cx="1978660" cy="2357867"/>
          </a:xfrm>
          <a:solidFill>
            <a:schemeClr val="bg1">
              <a:lumMod val="85000"/>
            </a:schemeClr>
          </a:solidFill>
        </p:grpSpPr>
        <p:sp>
          <p:nvSpPr>
            <p:cNvPr id="95" name="燕尾形 94"/>
            <p:cNvSpPr/>
            <p:nvPr/>
          </p:nvSpPr>
          <p:spPr>
            <a:xfrm>
              <a:off x="5113603" y="3824187"/>
              <a:ext cx="1978660" cy="313690"/>
            </a:xfrm>
            <a:prstGeom prst="roundRect">
              <a:avLst/>
            </a:prstGeom>
            <a:solidFill>
              <a:srgbClr val="203864"/>
            </a:solidFill>
            <a:ln w="25400" cap="flat" cmpd="sng" algn="ctr">
              <a:noFill/>
              <a:prstDash val="solid"/>
              <a:headEnd type="none" w="med" len="med"/>
              <a:tailEnd type="none" w="med" len="med"/>
            </a:ln>
            <a:effectLst/>
          </p:spPr>
          <p:txBody>
            <a:bodyPr rtlCol="0" anchor="t">
              <a:noAutofit/>
            </a:bodyPr>
            <a:lstStyle/>
            <a:p>
              <a:pPr marL="233680" lvl="0" indent="-233680" algn="l">
                <a:lnSpc>
                  <a:spcPct val="95000"/>
                </a:lnSpc>
                <a:spcBef>
                  <a:spcPct val="50000"/>
                </a:spcBef>
                <a:spcAft>
                  <a:spcPct val="35000"/>
                </a:spcAft>
                <a:buClr>
                  <a:srgbClr val="678BA8"/>
                </a:buClr>
                <a:buSzTx/>
                <a:buFontTx/>
                <a:buChar char="•"/>
                <a:defRPr/>
              </a:pPr>
              <a:endParaRPr lang="zh-TW" altLang="en-US" sz="3200" kern="0">
                <a:solidFill>
                  <a:sysClr val="windowText" lastClr="000000">
                    <a:lumMod val="65000"/>
                    <a:lumOff val="35000"/>
                  </a:sysClr>
                </a:solidFill>
                <a:latin typeface="Arial" panose="020B0604020202020204"/>
                <a:ea typeface="Microsoft JhengHei" panose="020B0604030504040204" charset="-120"/>
                <a:sym typeface="+mn-ea"/>
              </a:endParaRPr>
            </a:p>
          </p:txBody>
        </p:sp>
        <p:sp>
          <p:nvSpPr>
            <p:cNvPr id="48" name="矩形: 圆角 47"/>
            <p:cNvSpPr/>
            <p:nvPr/>
          </p:nvSpPr>
          <p:spPr>
            <a:xfrm rot="2570974">
              <a:off x="5355038" y="1911129"/>
              <a:ext cx="1381752" cy="1381752"/>
            </a:xfrm>
            <a:prstGeom prst="roundRect">
              <a:avLst/>
            </a:prstGeom>
            <a:solidFill>
              <a:srgbClr val="203864"/>
            </a:solidFill>
            <a:ln w="25400" cap="flat" cmpd="sng" algn="ctr">
              <a:noFill/>
              <a:prstDash val="solid"/>
              <a:headEnd type="none" w="med" len="med"/>
              <a:tailEnd type="none" w="med" len="med"/>
            </a:ln>
            <a:effectLst/>
          </p:spPr>
          <p:txBody>
            <a:bodyPr rtlCol="0" anchor="t">
              <a:noAutofit/>
            </a:bodyPr>
            <a:lstStyle/>
            <a:p>
              <a:pPr marL="233680" lvl="0" indent="-233680" algn="l">
                <a:lnSpc>
                  <a:spcPct val="95000"/>
                </a:lnSpc>
                <a:spcBef>
                  <a:spcPct val="50000"/>
                </a:spcBef>
                <a:spcAft>
                  <a:spcPct val="35000"/>
                </a:spcAft>
                <a:buClr>
                  <a:srgbClr val="678BA8"/>
                </a:buClr>
                <a:buSzTx/>
                <a:buFontTx/>
                <a:buChar char="•"/>
                <a:defRPr/>
              </a:pPr>
              <a:endParaRPr lang="zh-TW" altLang="en-US" sz="3200" kern="0">
                <a:solidFill>
                  <a:sysClr val="windowText" lastClr="000000">
                    <a:lumMod val="65000"/>
                    <a:lumOff val="35000"/>
                  </a:sysClr>
                </a:solidFill>
                <a:latin typeface="Arial" panose="020B0604020202020204"/>
                <a:ea typeface="Microsoft JhengHei" panose="020B0604030504040204" charset="-120"/>
                <a:sym typeface="+mn-ea"/>
              </a:endParaRPr>
            </a:p>
          </p:txBody>
        </p:sp>
        <p:sp>
          <p:nvSpPr>
            <p:cNvPr id="49" name="矩形: 圆角 48"/>
            <p:cNvSpPr/>
            <p:nvPr/>
          </p:nvSpPr>
          <p:spPr>
            <a:xfrm rot="2570974">
              <a:off x="6621125" y="1780010"/>
              <a:ext cx="410678" cy="410678"/>
            </a:xfrm>
            <a:prstGeom prst="roundRect">
              <a:avLst/>
            </a:prstGeom>
            <a:solidFill>
              <a:srgbClr val="203864"/>
            </a:solidFill>
            <a:ln w="25400" cap="flat" cmpd="sng" algn="ctr">
              <a:noFill/>
              <a:prstDash val="solid"/>
              <a:headEnd type="none" w="med" len="med"/>
              <a:tailEnd type="none" w="med" len="med"/>
            </a:ln>
            <a:effectLst/>
          </p:spPr>
          <p:txBody>
            <a:bodyPr rtlCol="0" anchor="t">
              <a:noAutofit/>
            </a:bodyPr>
            <a:lstStyle/>
            <a:p>
              <a:pPr marL="233680" lvl="0" indent="-233680" algn="l">
                <a:lnSpc>
                  <a:spcPct val="95000"/>
                </a:lnSpc>
                <a:spcBef>
                  <a:spcPct val="50000"/>
                </a:spcBef>
                <a:spcAft>
                  <a:spcPct val="35000"/>
                </a:spcAft>
                <a:buClr>
                  <a:srgbClr val="678BA8"/>
                </a:buClr>
                <a:buSzTx/>
                <a:buFontTx/>
                <a:buChar char="•"/>
                <a:defRPr/>
              </a:pPr>
              <a:endParaRPr lang="zh-TW" altLang="en-US" sz="3200" kern="0">
                <a:solidFill>
                  <a:sysClr val="windowText" lastClr="000000">
                    <a:lumMod val="65000"/>
                    <a:lumOff val="35000"/>
                  </a:sysClr>
                </a:solidFill>
                <a:latin typeface="Arial" panose="020B0604020202020204"/>
                <a:ea typeface="Microsoft JhengHei" panose="020B0604030504040204" charset="-120"/>
                <a:sym typeface="+mn-ea"/>
              </a:endParaRPr>
            </a:p>
          </p:txBody>
        </p:sp>
      </p:grpSp>
      <p:grpSp>
        <p:nvGrpSpPr>
          <p:cNvPr id="4" name="组合 3"/>
          <p:cNvGrpSpPr/>
          <p:nvPr/>
        </p:nvGrpSpPr>
        <p:grpSpPr>
          <a:xfrm>
            <a:off x="7127760" y="1004675"/>
            <a:ext cx="1978660" cy="2357867"/>
            <a:chOff x="7236980" y="1780010"/>
            <a:chExt cx="1978660" cy="2357867"/>
          </a:xfrm>
          <a:solidFill>
            <a:schemeClr val="bg1">
              <a:lumMod val="85000"/>
            </a:schemeClr>
          </a:solidFill>
        </p:grpSpPr>
        <p:sp>
          <p:nvSpPr>
            <p:cNvPr id="102" name="燕尾形 101"/>
            <p:cNvSpPr/>
            <p:nvPr/>
          </p:nvSpPr>
          <p:spPr>
            <a:xfrm>
              <a:off x="7236980" y="3824187"/>
              <a:ext cx="1978660" cy="313690"/>
            </a:xfrm>
            <a:prstGeom prst="round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52" name="矩形: 圆角 51"/>
            <p:cNvSpPr/>
            <p:nvPr/>
          </p:nvSpPr>
          <p:spPr>
            <a:xfrm rot="2570974">
              <a:off x="7468132" y="1911129"/>
              <a:ext cx="1381752" cy="1381752"/>
            </a:xfrm>
            <a:prstGeom prst="round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53" name="矩形: 圆角 52"/>
            <p:cNvSpPr/>
            <p:nvPr/>
          </p:nvSpPr>
          <p:spPr>
            <a:xfrm rot="2570974">
              <a:off x="8734219" y="1780010"/>
              <a:ext cx="410678" cy="410678"/>
            </a:xfrm>
            <a:prstGeom prst="round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grpSp>
      <p:grpSp>
        <p:nvGrpSpPr>
          <p:cNvPr id="6" name="组合 5"/>
          <p:cNvGrpSpPr/>
          <p:nvPr/>
        </p:nvGrpSpPr>
        <p:grpSpPr>
          <a:xfrm>
            <a:off x="9251138" y="1004675"/>
            <a:ext cx="1978660" cy="2357867"/>
            <a:chOff x="9360358" y="1780010"/>
            <a:chExt cx="1978660" cy="2357867"/>
          </a:xfrm>
          <a:solidFill>
            <a:schemeClr val="bg1">
              <a:lumMod val="85000"/>
            </a:schemeClr>
          </a:solidFill>
        </p:grpSpPr>
        <p:sp>
          <p:nvSpPr>
            <p:cNvPr id="107" name="燕尾形 106"/>
            <p:cNvSpPr/>
            <p:nvPr/>
          </p:nvSpPr>
          <p:spPr>
            <a:xfrm>
              <a:off x="9360358" y="3824187"/>
              <a:ext cx="1978660" cy="313690"/>
            </a:xfrm>
            <a:prstGeom prst="roundRect">
              <a:avLst/>
            </a:prstGeom>
            <a:solidFill>
              <a:srgbClr val="203864"/>
            </a:solidFill>
            <a:ln w="25400" cap="flat" cmpd="sng" algn="ctr">
              <a:noFill/>
              <a:prstDash val="solid"/>
              <a:headEnd type="none" w="med" len="med"/>
              <a:tailEnd type="none" w="med" len="med"/>
            </a:ln>
            <a:effectLst/>
          </p:spPr>
          <p:txBody>
            <a:bodyPr rtlCol="0" anchor="t">
              <a:noAutofit/>
            </a:bodyPr>
            <a:lstStyle/>
            <a:p>
              <a:pPr marL="233680" lvl="0" indent="-233680" algn="l">
                <a:lnSpc>
                  <a:spcPct val="95000"/>
                </a:lnSpc>
                <a:spcBef>
                  <a:spcPct val="50000"/>
                </a:spcBef>
                <a:spcAft>
                  <a:spcPct val="35000"/>
                </a:spcAft>
                <a:buClr>
                  <a:srgbClr val="678BA8"/>
                </a:buClr>
                <a:buSzTx/>
                <a:buFontTx/>
                <a:buChar char="•"/>
                <a:defRPr/>
              </a:pPr>
              <a:endParaRPr lang="zh-TW" altLang="en-US" sz="3200" kern="0">
                <a:solidFill>
                  <a:sysClr val="windowText" lastClr="000000">
                    <a:lumMod val="65000"/>
                    <a:lumOff val="35000"/>
                  </a:sysClr>
                </a:solidFill>
                <a:latin typeface="Arial" panose="020B0604020202020204"/>
                <a:ea typeface="Microsoft JhengHei" panose="020B0604030504040204" charset="-120"/>
                <a:sym typeface="+mn-ea"/>
              </a:endParaRPr>
            </a:p>
          </p:txBody>
        </p:sp>
        <p:sp>
          <p:nvSpPr>
            <p:cNvPr id="5" name="矩形: 圆角 55"/>
            <p:cNvSpPr/>
            <p:nvPr/>
          </p:nvSpPr>
          <p:spPr>
            <a:xfrm rot="2570974">
              <a:off x="9581226" y="1911129"/>
              <a:ext cx="1381752" cy="1381752"/>
            </a:xfrm>
            <a:prstGeom prst="roundRect">
              <a:avLst/>
            </a:prstGeom>
            <a:solidFill>
              <a:srgbClr val="203864"/>
            </a:solidFill>
            <a:ln w="25400" cap="flat" cmpd="sng" algn="ctr">
              <a:noFill/>
              <a:prstDash val="solid"/>
              <a:headEnd type="none" w="med" len="med"/>
              <a:tailEnd type="none" w="med" len="med"/>
            </a:ln>
            <a:effectLst/>
          </p:spPr>
          <p:txBody>
            <a:bodyPr rtlCol="0" anchor="t">
              <a:noAutofit/>
            </a:bodyPr>
            <a:lstStyle/>
            <a:p>
              <a:pPr marL="233680" lvl="0" indent="-233680" algn="l">
                <a:lnSpc>
                  <a:spcPct val="95000"/>
                </a:lnSpc>
                <a:spcBef>
                  <a:spcPct val="50000"/>
                </a:spcBef>
                <a:spcAft>
                  <a:spcPct val="35000"/>
                </a:spcAft>
                <a:buClr>
                  <a:srgbClr val="678BA8"/>
                </a:buClr>
                <a:buSzTx/>
                <a:buFontTx/>
                <a:buChar char="•"/>
                <a:defRPr/>
              </a:pPr>
              <a:endParaRPr lang="zh-TW" altLang="en-US" sz="3200" kern="0">
                <a:solidFill>
                  <a:sysClr val="windowText" lastClr="000000">
                    <a:lumMod val="65000"/>
                    <a:lumOff val="35000"/>
                  </a:sysClr>
                </a:solidFill>
                <a:latin typeface="Arial" panose="020B0604020202020204"/>
                <a:ea typeface="Microsoft JhengHei" panose="020B0604030504040204" charset="-120"/>
                <a:sym typeface="+mn-ea"/>
              </a:endParaRPr>
            </a:p>
          </p:txBody>
        </p:sp>
        <p:sp>
          <p:nvSpPr>
            <p:cNvPr id="11" name="矩形: 圆角 56"/>
            <p:cNvSpPr/>
            <p:nvPr/>
          </p:nvSpPr>
          <p:spPr>
            <a:xfrm rot="2570974">
              <a:off x="10847313" y="1780010"/>
              <a:ext cx="410678" cy="410678"/>
            </a:xfrm>
            <a:prstGeom prst="roundRect">
              <a:avLst/>
            </a:prstGeom>
            <a:solidFill>
              <a:srgbClr val="203864"/>
            </a:solidFill>
            <a:ln w="25400" cap="flat" cmpd="sng" algn="ctr">
              <a:noFill/>
              <a:prstDash val="solid"/>
              <a:headEnd type="none" w="med" len="med"/>
              <a:tailEnd type="none" w="med" len="med"/>
            </a:ln>
            <a:effectLst/>
          </p:spPr>
          <p:txBody>
            <a:bodyPr rtlCol="0" anchor="t">
              <a:noAutofit/>
            </a:bodyPr>
            <a:lstStyle/>
            <a:p>
              <a:pPr marL="233680" lvl="0" indent="-233680" algn="l">
                <a:lnSpc>
                  <a:spcPct val="95000"/>
                </a:lnSpc>
                <a:spcBef>
                  <a:spcPct val="50000"/>
                </a:spcBef>
                <a:spcAft>
                  <a:spcPct val="35000"/>
                </a:spcAft>
                <a:buClr>
                  <a:srgbClr val="678BA8"/>
                </a:buClr>
                <a:buSzTx/>
                <a:buFontTx/>
                <a:buChar char="•"/>
                <a:defRPr/>
              </a:pPr>
              <a:endParaRPr lang="zh-TW" altLang="en-US" sz="3200" kern="0">
                <a:solidFill>
                  <a:sysClr val="windowText" lastClr="000000">
                    <a:lumMod val="65000"/>
                    <a:lumOff val="35000"/>
                  </a:sysClr>
                </a:solidFill>
                <a:latin typeface="Arial" panose="020B0604020202020204"/>
                <a:ea typeface="Microsoft JhengHei" panose="020B0604030504040204" charset="-120"/>
                <a:sym typeface="+mn-ea"/>
              </a:endParaRPr>
            </a:p>
          </p:txBody>
        </p:sp>
      </p:grpSp>
      <p:sp>
        <p:nvSpPr>
          <p:cNvPr id="26" name="文本框 2"/>
          <p:cNvSpPr txBox="1"/>
          <p:nvPr/>
        </p:nvSpPr>
        <p:spPr>
          <a:xfrm>
            <a:off x="772234" y="3351338"/>
            <a:ext cx="1931035" cy="460375"/>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lnSpc>
                <a:spcPct val="100000"/>
              </a:lnSpc>
              <a:buFont typeface="Wingdings" panose="05000000000000000000" charset="0"/>
              <a:buChar char=""/>
            </a:pPr>
            <a:r>
              <a:rPr lang="en-US" altLang="zh-CN">
                <a:latin typeface="微软雅黑" panose="020B0503020204020204" charset="-122"/>
                <a:ea typeface="微软雅黑" panose="020B0503020204020204" charset="-122"/>
                <a:cs typeface="微软雅黑" panose="020B0503020204020204" charset="-122"/>
                <a:sym typeface="汉仪君黑-45简" panose="020B0604020202020204" charset="-122"/>
              </a:rPr>
              <a:t>ICU、术后监测、居家健康监测</a:t>
            </a:r>
            <a:endParaRPr lang="en-US" altLang="zh-CN">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85" name="文本框 40"/>
          <p:cNvSpPr txBox="1"/>
          <p:nvPr/>
        </p:nvSpPr>
        <p:spPr>
          <a:xfrm>
            <a:off x="802455" y="3008457"/>
            <a:ext cx="1978660"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bg1"/>
                </a:solidFill>
                <a:effectLst/>
                <a:uLnTx/>
                <a:uFillTx/>
                <a:latin typeface="汉仪君黑-45简" panose="020B0604020202020204" charset="-122"/>
                <a:ea typeface="汉仪君黑-45简" panose="020B0604020202020204" charset="-122"/>
                <a:cs typeface="汉仪君黑-45简" panose="020B0604020202020204" charset="-122"/>
                <a:sym typeface="汉仪君黑-45简" panose="020B0604020202020204" charset="-122"/>
              </a:rPr>
              <a:t>监护仪</a:t>
            </a:r>
            <a:endParaRPr kumimoji="0" lang="zh-CN" altLang="en-US" sz="2000" b="1" i="0" u="none" strike="noStrike" kern="1200" cap="none" spc="0" normalizeH="0" baseline="0" noProof="0" dirty="0">
              <a:ln>
                <a:noFill/>
              </a:ln>
              <a:solidFill>
                <a:schemeClr val="bg1"/>
              </a:solidFill>
              <a:effectLst/>
              <a:uLnTx/>
              <a:uFillTx/>
              <a:latin typeface="汉仪君黑-45简" panose="020B0604020202020204" charset="-122"/>
              <a:ea typeface="汉仪君黑-45简" panose="020B0604020202020204" charset="-122"/>
              <a:cs typeface="汉仪君黑-45简" panose="020B0604020202020204" charset="-122"/>
              <a:sym typeface="汉仪君黑-45简" panose="020B0604020202020204" charset="-122"/>
            </a:endParaRPr>
          </a:p>
        </p:txBody>
      </p:sp>
      <p:sp>
        <p:nvSpPr>
          <p:cNvPr id="92" name="文本框 40"/>
          <p:cNvSpPr txBox="1"/>
          <p:nvPr/>
        </p:nvSpPr>
        <p:spPr>
          <a:xfrm>
            <a:off x="2874830" y="3008457"/>
            <a:ext cx="1978660"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汉仪君黑-45简" panose="020B0604020202020204" charset="-122"/>
                <a:ea typeface="汉仪君黑-45简" panose="020B0604020202020204" charset="-122"/>
                <a:cs typeface="汉仪君黑-45简" panose="020B0604020202020204" charset="-122"/>
                <a:sym typeface="汉仪君黑-45简" panose="020B0604020202020204" charset="-122"/>
              </a:rPr>
              <a:t>血压计</a:t>
            </a:r>
            <a:endParaRPr kumimoji="0" lang="zh-CN" altLang="en-US" sz="2000" b="1" i="0" u="none" strike="noStrike" kern="1200" cap="none" spc="0" normalizeH="0" baseline="0" noProof="0" dirty="0">
              <a:ln>
                <a:noFill/>
              </a:ln>
              <a:solidFill>
                <a:prstClr val="black"/>
              </a:solidFill>
              <a:effectLst/>
              <a:uLnTx/>
              <a:uFillTx/>
              <a:latin typeface="汉仪君黑-45简" panose="020B0604020202020204" charset="-122"/>
              <a:ea typeface="汉仪君黑-45简" panose="020B0604020202020204" charset="-122"/>
              <a:cs typeface="汉仪君黑-45简" panose="020B0604020202020204" charset="-122"/>
              <a:sym typeface="汉仪君黑-45简" panose="020B0604020202020204" charset="-122"/>
            </a:endParaRPr>
          </a:p>
        </p:txBody>
      </p:sp>
      <p:sp>
        <p:nvSpPr>
          <p:cNvPr id="98" name="文本框 40"/>
          <p:cNvSpPr txBox="1"/>
          <p:nvPr/>
        </p:nvSpPr>
        <p:spPr>
          <a:xfrm>
            <a:off x="5025310" y="3008457"/>
            <a:ext cx="1978660"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bg1"/>
                </a:solidFill>
                <a:effectLst/>
                <a:uLnTx/>
                <a:uFillTx/>
                <a:latin typeface="汉仪君黑-45简" panose="020B0604020202020204" charset="-122"/>
                <a:ea typeface="汉仪君黑-45简" panose="020B0604020202020204" charset="-122"/>
                <a:cs typeface="汉仪君黑-45简" panose="020B0604020202020204" charset="-122"/>
                <a:sym typeface="汉仪君黑-45简" panose="020B0604020202020204" charset="-122"/>
              </a:rPr>
              <a:t>血糖仪</a:t>
            </a:r>
            <a:endParaRPr kumimoji="0" lang="zh-CN" altLang="en-US" sz="2000" b="1" i="0" u="none" strike="noStrike" kern="1200" cap="none" spc="0" normalizeH="0" baseline="0" noProof="0" dirty="0">
              <a:ln>
                <a:noFill/>
              </a:ln>
              <a:solidFill>
                <a:schemeClr val="bg1"/>
              </a:solidFill>
              <a:effectLst/>
              <a:uLnTx/>
              <a:uFillTx/>
              <a:latin typeface="汉仪君黑-45简" panose="020B0604020202020204" charset="-122"/>
              <a:ea typeface="汉仪君黑-45简" panose="020B0604020202020204" charset="-122"/>
              <a:cs typeface="汉仪君黑-45简" panose="020B0604020202020204" charset="-122"/>
              <a:sym typeface="汉仪君黑-45简" panose="020B0604020202020204" charset="-122"/>
            </a:endParaRPr>
          </a:p>
        </p:txBody>
      </p:sp>
      <p:sp>
        <p:nvSpPr>
          <p:cNvPr id="103" name="文本框 40"/>
          <p:cNvSpPr txBox="1"/>
          <p:nvPr/>
        </p:nvSpPr>
        <p:spPr>
          <a:xfrm>
            <a:off x="7476145" y="3008457"/>
            <a:ext cx="1978660"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汉仪君黑-45简" panose="020B0604020202020204" charset="-122"/>
                <a:ea typeface="汉仪君黑-45简" panose="020B0604020202020204" charset="-122"/>
                <a:cs typeface="汉仪君黑-45简" panose="020B0604020202020204" charset="-122"/>
                <a:sym typeface="汉仪君黑-45简" panose="020B0604020202020204" charset="-122"/>
              </a:rPr>
              <a:t>心电设备</a:t>
            </a:r>
            <a:endParaRPr kumimoji="0" lang="zh-CN" altLang="en-US" sz="2000" b="1" i="0" u="none" strike="noStrike" kern="1200" cap="none" spc="0" normalizeH="0" baseline="0" noProof="0" dirty="0">
              <a:ln>
                <a:noFill/>
              </a:ln>
              <a:solidFill>
                <a:prstClr val="black"/>
              </a:solidFill>
              <a:effectLst/>
              <a:uLnTx/>
              <a:uFillTx/>
              <a:latin typeface="汉仪君黑-45简" panose="020B0604020202020204" charset="-122"/>
              <a:ea typeface="汉仪君黑-45简" panose="020B0604020202020204" charset="-122"/>
              <a:cs typeface="汉仪君黑-45简" panose="020B0604020202020204" charset="-122"/>
              <a:sym typeface="汉仪君黑-45简" panose="020B0604020202020204" charset="-122"/>
            </a:endParaRPr>
          </a:p>
        </p:txBody>
      </p:sp>
      <p:sp>
        <p:nvSpPr>
          <p:cNvPr id="108" name="文本框 40"/>
          <p:cNvSpPr txBox="1"/>
          <p:nvPr/>
        </p:nvSpPr>
        <p:spPr>
          <a:xfrm>
            <a:off x="9637421" y="3008457"/>
            <a:ext cx="1978660"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bg1"/>
                </a:solidFill>
                <a:effectLst/>
                <a:uLnTx/>
                <a:uFillTx/>
                <a:latin typeface="汉仪君黑-45简" panose="020B0604020202020204" charset="-122"/>
                <a:ea typeface="汉仪君黑-45简" panose="020B0604020202020204" charset="-122"/>
                <a:cs typeface="汉仪君黑-45简" panose="020B0604020202020204" charset="-122"/>
                <a:sym typeface="汉仪君黑-45简" panose="020B0604020202020204" charset="-122"/>
              </a:rPr>
              <a:t>智能穿戴</a:t>
            </a:r>
            <a:endParaRPr kumimoji="0" lang="zh-CN" altLang="en-US" sz="2000" b="1" i="0" u="none" strike="noStrike" kern="1200" cap="none" spc="0" normalizeH="0" baseline="0" noProof="0" dirty="0">
              <a:ln>
                <a:noFill/>
              </a:ln>
              <a:solidFill>
                <a:schemeClr val="bg1"/>
              </a:solidFill>
              <a:effectLst/>
              <a:uLnTx/>
              <a:uFillTx/>
              <a:latin typeface="汉仪君黑-45简" panose="020B0604020202020204" charset="-122"/>
              <a:ea typeface="汉仪君黑-45简" panose="020B0604020202020204" charset="-122"/>
              <a:cs typeface="汉仪君黑-45简" panose="020B0604020202020204" charset="-122"/>
              <a:sym typeface="汉仪君黑-45简" panose="020B0604020202020204" charset="-122"/>
            </a:endParaRPr>
          </a:p>
        </p:txBody>
      </p:sp>
      <p:sp>
        <p:nvSpPr>
          <p:cNvPr id="12" name="文本框 11"/>
          <p:cNvSpPr txBox="1"/>
          <p:nvPr/>
        </p:nvSpPr>
        <p:spPr>
          <a:xfrm>
            <a:off x="2291541" y="1012193"/>
            <a:ext cx="580379" cy="370873"/>
          </a:xfrm>
          <a:prstGeom prst="rect">
            <a:avLst/>
          </a:prstGeom>
          <a:noFill/>
        </p:spPr>
        <p:txBody>
          <a:bodyPr wrap="square" rtlCol="0">
            <a:spAutoFit/>
          </a:bodyPr>
          <a:lstStyle/>
          <a:p>
            <a:r>
              <a:rPr lang="en-US" altLang="zh-CN" dirty="0">
                <a:solidFill>
                  <a:schemeClr val="bg1"/>
                </a:solidFill>
                <a:latin typeface="汉仪君黑-45简" panose="020B0604020202020204" charset="-122"/>
                <a:ea typeface="汉仪君黑-45简" panose="020B0604020202020204" charset="-122"/>
              </a:rPr>
              <a:t>01</a:t>
            </a:r>
            <a:endParaRPr lang="en-US" altLang="zh-CN" dirty="0">
              <a:solidFill>
                <a:schemeClr val="bg1"/>
              </a:solidFill>
              <a:latin typeface="汉仪君黑-45简" panose="020B0604020202020204" charset="-122"/>
              <a:ea typeface="汉仪君黑-45简" panose="020B0604020202020204" charset="-122"/>
            </a:endParaRPr>
          </a:p>
        </p:txBody>
      </p:sp>
      <p:sp>
        <p:nvSpPr>
          <p:cNvPr id="46" name="文本框 45"/>
          <p:cNvSpPr txBox="1"/>
          <p:nvPr/>
        </p:nvSpPr>
        <p:spPr>
          <a:xfrm>
            <a:off x="4404635" y="1012193"/>
            <a:ext cx="580379" cy="370873"/>
          </a:xfrm>
          <a:prstGeom prst="rect">
            <a:avLst/>
          </a:prstGeom>
          <a:noFill/>
        </p:spPr>
        <p:txBody>
          <a:bodyPr wrap="square" rtlCol="0">
            <a:spAutoFit/>
          </a:bodyPr>
          <a:lstStyle/>
          <a:p>
            <a:r>
              <a:rPr lang="en-US" altLang="zh-CN" dirty="0">
                <a:latin typeface="汉仪君黑-45简" panose="020B0604020202020204" charset="-122"/>
                <a:ea typeface="汉仪君黑-45简" panose="020B0604020202020204" charset="-122"/>
              </a:rPr>
              <a:t>02</a:t>
            </a:r>
            <a:endParaRPr lang="en-US" altLang="zh-CN" dirty="0">
              <a:latin typeface="汉仪君黑-45简" panose="020B0604020202020204" charset="-122"/>
              <a:ea typeface="汉仪君黑-45简" panose="020B0604020202020204" charset="-122"/>
            </a:endParaRPr>
          </a:p>
        </p:txBody>
      </p:sp>
      <p:sp>
        <p:nvSpPr>
          <p:cNvPr id="50" name="文本框 49"/>
          <p:cNvSpPr txBox="1"/>
          <p:nvPr/>
        </p:nvSpPr>
        <p:spPr>
          <a:xfrm>
            <a:off x="6517729" y="1012193"/>
            <a:ext cx="580379" cy="370873"/>
          </a:xfrm>
          <a:prstGeom prst="rect">
            <a:avLst/>
          </a:prstGeom>
          <a:noFill/>
        </p:spPr>
        <p:txBody>
          <a:bodyPr wrap="square" rtlCol="0">
            <a:spAutoFit/>
          </a:bodyPr>
          <a:lstStyle/>
          <a:p>
            <a:r>
              <a:rPr lang="en-US" altLang="zh-CN" dirty="0">
                <a:solidFill>
                  <a:schemeClr val="bg1"/>
                </a:solidFill>
                <a:latin typeface="汉仪君黑-45简" panose="020B0604020202020204" charset="-122"/>
                <a:ea typeface="汉仪君黑-45简" panose="020B0604020202020204" charset="-122"/>
              </a:rPr>
              <a:t>03</a:t>
            </a:r>
            <a:endParaRPr lang="en-US" altLang="zh-CN" dirty="0">
              <a:solidFill>
                <a:schemeClr val="bg1"/>
              </a:solidFill>
              <a:latin typeface="汉仪君黑-45简" panose="020B0604020202020204" charset="-122"/>
              <a:ea typeface="汉仪君黑-45简" panose="020B0604020202020204" charset="-122"/>
            </a:endParaRPr>
          </a:p>
        </p:txBody>
      </p:sp>
      <p:sp>
        <p:nvSpPr>
          <p:cNvPr id="54" name="文本框 53"/>
          <p:cNvSpPr txBox="1"/>
          <p:nvPr/>
        </p:nvSpPr>
        <p:spPr>
          <a:xfrm>
            <a:off x="8630823" y="1012193"/>
            <a:ext cx="580379" cy="370873"/>
          </a:xfrm>
          <a:prstGeom prst="rect">
            <a:avLst/>
          </a:prstGeom>
          <a:noFill/>
        </p:spPr>
        <p:txBody>
          <a:bodyPr wrap="square" rtlCol="0">
            <a:spAutoFit/>
          </a:bodyPr>
          <a:lstStyle/>
          <a:p>
            <a:r>
              <a:rPr lang="en-US" altLang="zh-CN" dirty="0">
                <a:latin typeface="汉仪君黑-45简" panose="020B0604020202020204" charset="-122"/>
                <a:ea typeface="汉仪君黑-45简" panose="020B0604020202020204" charset="-122"/>
              </a:rPr>
              <a:t>04</a:t>
            </a:r>
            <a:endParaRPr lang="en-US" altLang="zh-CN" dirty="0">
              <a:latin typeface="汉仪君黑-45简" panose="020B0604020202020204" charset="-122"/>
              <a:ea typeface="汉仪君黑-45简" panose="020B0604020202020204" charset="-122"/>
            </a:endParaRPr>
          </a:p>
        </p:txBody>
      </p:sp>
      <p:sp>
        <p:nvSpPr>
          <p:cNvPr id="13" name="文本框 12"/>
          <p:cNvSpPr txBox="1"/>
          <p:nvPr/>
        </p:nvSpPr>
        <p:spPr>
          <a:xfrm>
            <a:off x="10743917" y="1012193"/>
            <a:ext cx="580379" cy="370873"/>
          </a:xfrm>
          <a:prstGeom prst="rect">
            <a:avLst/>
          </a:prstGeom>
          <a:noFill/>
        </p:spPr>
        <p:txBody>
          <a:bodyPr wrap="square" rtlCol="0">
            <a:spAutoFit/>
          </a:bodyPr>
          <a:lstStyle/>
          <a:p>
            <a:r>
              <a:rPr lang="en-US" altLang="zh-CN" dirty="0">
                <a:solidFill>
                  <a:schemeClr val="bg1"/>
                </a:solidFill>
                <a:latin typeface="汉仪君黑-45简" panose="020B0604020202020204" charset="-122"/>
                <a:ea typeface="汉仪君黑-45简" panose="020B0604020202020204" charset="-122"/>
              </a:rPr>
              <a:t>05</a:t>
            </a:r>
            <a:endParaRPr lang="en-US" altLang="zh-CN" dirty="0">
              <a:solidFill>
                <a:schemeClr val="bg1"/>
              </a:solidFill>
              <a:latin typeface="汉仪君黑-45简" panose="020B0604020202020204" charset="-122"/>
              <a:ea typeface="汉仪君黑-45简" panose="020B0604020202020204" charset="-122"/>
            </a:endParaRPr>
          </a:p>
        </p:txBody>
      </p:sp>
      <p:grpSp>
        <p:nvGrpSpPr>
          <p:cNvPr id="14" name="组合 13"/>
          <p:cNvGrpSpPr/>
          <p:nvPr/>
        </p:nvGrpSpPr>
        <p:grpSpPr>
          <a:xfrm>
            <a:off x="7852886" y="1591969"/>
            <a:ext cx="357188" cy="377825"/>
            <a:chOff x="6180138" y="11274426"/>
            <a:chExt cx="357188" cy="377825"/>
          </a:xfrm>
        </p:grpSpPr>
        <p:sp>
          <p:nvSpPr>
            <p:cNvPr id="15" name="任意多边形: 形状 172"/>
            <p:cNvSpPr/>
            <p:nvPr/>
          </p:nvSpPr>
          <p:spPr bwMode="auto">
            <a:xfrm>
              <a:off x="6180138" y="11274426"/>
              <a:ext cx="357188" cy="377825"/>
            </a:xfrm>
            <a:custGeom>
              <a:avLst/>
              <a:gdLst>
                <a:gd name="T0" fmla="*/ 109 w 225"/>
                <a:gd name="T1" fmla="*/ 196 h 238"/>
                <a:gd name="T2" fmla="*/ 192 w 225"/>
                <a:gd name="T3" fmla="*/ 229 h 238"/>
                <a:gd name="T4" fmla="*/ 225 w 225"/>
                <a:gd name="T5" fmla="*/ 0 h 238"/>
                <a:gd name="T6" fmla="*/ 0 w 225"/>
                <a:gd name="T7" fmla="*/ 152 h 238"/>
                <a:gd name="T8" fmla="*/ 67 w 225"/>
                <a:gd name="T9" fmla="*/ 176 h 238"/>
                <a:gd name="T10" fmla="*/ 89 w 225"/>
                <a:gd name="T11" fmla="*/ 238 h 238"/>
                <a:gd name="T12" fmla="*/ 109 w 225"/>
                <a:gd name="T13" fmla="*/ 196 h 238"/>
              </a:gdLst>
              <a:ahLst/>
              <a:cxnLst>
                <a:cxn ang="0">
                  <a:pos x="T0" y="T1"/>
                </a:cxn>
                <a:cxn ang="0">
                  <a:pos x="T2" y="T3"/>
                </a:cxn>
                <a:cxn ang="0">
                  <a:pos x="T4" y="T5"/>
                </a:cxn>
                <a:cxn ang="0">
                  <a:pos x="T6" y="T7"/>
                </a:cxn>
                <a:cxn ang="0">
                  <a:pos x="T8" y="T9"/>
                </a:cxn>
                <a:cxn ang="0">
                  <a:pos x="T10" y="T11"/>
                </a:cxn>
                <a:cxn ang="0">
                  <a:pos x="T12" y="T13"/>
                </a:cxn>
              </a:cxnLst>
              <a:rect l="0" t="0" r="r" b="b"/>
              <a:pathLst>
                <a:path w="225" h="238">
                  <a:moveTo>
                    <a:pt x="109" y="196"/>
                  </a:moveTo>
                  <a:lnTo>
                    <a:pt x="192" y="229"/>
                  </a:lnTo>
                  <a:lnTo>
                    <a:pt x="225" y="0"/>
                  </a:lnTo>
                  <a:lnTo>
                    <a:pt x="0" y="152"/>
                  </a:lnTo>
                  <a:lnTo>
                    <a:pt x="67" y="176"/>
                  </a:lnTo>
                  <a:lnTo>
                    <a:pt x="89" y="238"/>
                  </a:lnTo>
                  <a:lnTo>
                    <a:pt x="109" y="196"/>
                  </a:lnTo>
                  <a:close/>
                </a:path>
              </a:pathLst>
            </a:custGeom>
            <a:noFill/>
            <a:ln w="15875" cap="flat">
              <a:solidFill>
                <a:srgbClr val="475257"/>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sp>
          <p:nvSpPr>
            <p:cNvPr id="30" name="任意多边形: 形状 173"/>
            <p:cNvSpPr>
              <a:spLocks noChangeShapeType="1"/>
            </p:cNvSpPr>
            <p:nvPr/>
          </p:nvSpPr>
          <p:spPr bwMode="auto">
            <a:xfrm flipV="1">
              <a:off x="6313488" y="11277601"/>
              <a:ext cx="220663" cy="247650"/>
            </a:xfrm>
            <a:prstGeom prst="line">
              <a:avLst/>
            </a:prstGeom>
            <a:noFill/>
            <a:ln w="15875" cap="rnd">
              <a:solidFill>
                <a:srgbClr val="475257"/>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 name="任意多边形: 形状 174"/>
            <p:cNvSpPr>
              <a:spLocks noChangeShapeType="1"/>
            </p:cNvSpPr>
            <p:nvPr/>
          </p:nvSpPr>
          <p:spPr bwMode="auto">
            <a:xfrm flipV="1">
              <a:off x="6353176" y="11279188"/>
              <a:ext cx="182563" cy="306388"/>
            </a:xfrm>
            <a:prstGeom prst="line">
              <a:avLst/>
            </a:prstGeom>
            <a:noFill/>
            <a:ln w="15875" cap="flat">
              <a:solidFill>
                <a:srgbClr val="475257"/>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63" name="组合 62"/>
          <p:cNvGrpSpPr/>
          <p:nvPr/>
        </p:nvGrpSpPr>
        <p:grpSpPr>
          <a:xfrm>
            <a:off x="10093166" y="1553234"/>
            <a:ext cx="387350" cy="371475"/>
            <a:chOff x="6989763" y="11277601"/>
            <a:chExt cx="387350" cy="371475"/>
          </a:xfrm>
        </p:grpSpPr>
        <p:sp>
          <p:nvSpPr>
            <p:cNvPr id="64" name="任意多边形: 形状 375"/>
            <p:cNvSpPr/>
            <p:nvPr/>
          </p:nvSpPr>
          <p:spPr bwMode="auto">
            <a:xfrm>
              <a:off x="6989763" y="11277601"/>
              <a:ext cx="277813" cy="371475"/>
            </a:xfrm>
            <a:custGeom>
              <a:avLst/>
              <a:gdLst>
                <a:gd name="T0" fmla="*/ 173 w 173"/>
                <a:gd name="T1" fmla="*/ 58 h 231"/>
                <a:gd name="T2" fmla="*/ 173 w 173"/>
                <a:gd name="T3" fmla="*/ 16 h 231"/>
                <a:gd name="T4" fmla="*/ 157 w 173"/>
                <a:gd name="T5" fmla="*/ 0 h 231"/>
                <a:gd name="T6" fmla="*/ 44 w 173"/>
                <a:gd name="T7" fmla="*/ 0 h 231"/>
                <a:gd name="T8" fmla="*/ 0 w 173"/>
                <a:gd name="T9" fmla="*/ 39 h 231"/>
                <a:gd name="T10" fmla="*/ 0 w 173"/>
                <a:gd name="T11" fmla="*/ 215 h 231"/>
                <a:gd name="T12" fmla="*/ 16 w 173"/>
                <a:gd name="T13" fmla="*/ 231 h 231"/>
                <a:gd name="T14" fmla="*/ 157 w 173"/>
                <a:gd name="T15" fmla="*/ 231 h 231"/>
                <a:gd name="T16" fmla="*/ 173 w 173"/>
                <a:gd name="T17" fmla="*/ 215 h 231"/>
                <a:gd name="T18" fmla="*/ 173 w 173"/>
                <a:gd name="T19" fmla="*/ 20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231">
                  <a:moveTo>
                    <a:pt x="173" y="58"/>
                  </a:moveTo>
                  <a:cubicBezTo>
                    <a:pt x="173" y="16"/>
                    <a:pt x="173" y="16"/>
                    <a:pt x="173" y="16"/>
                  </a:cubicBezTo>
                  <a:cubicBezTo>
                    <a:pt x="173" y="7"/>
                    <a:pt x="166" y="0"/>
                    <a:pt x="157" y="0"/>
                  </a:cubicBezTo>
                  <a:cubicBezTo>
                    <a:pt x="44" y="0"/>
                    <a:pt x="44" y="0"/>
                    <a:pt x="44" y="0"/>
                  </a:cubicBezTo>
                  <a:cubicBezTo>
                    <a:pt x="0" y="39"/>
                    <a:pt x="0" y="39"/>
                    <a:pt x="0" y="39"/>
                  </a:cubicBezTo>
                  <a:cubicBezTo>
                    <a:pt x="0" y="215"/>
                    <a:pt x="0" y="215"/>
                    <a:pt x="0" y="215"/>
                  </a:cubicBezTo>
                  <a:cubicBezTo>
                    <a:pt x="0" y="224"/>
                    <a:pt x="7" y="231"/>
                    <a:pt x="16" y="231"/>
                  </a:cubicBezTo>
                  <a:cubicBezTo>
                    <a:pt x="157" y="231"/>
                    <a:pt x="157" y="231"/>
                    <a:pt x="157" y="231"/>
                  </a:cubicBezTo>
                  <a:cubicBezTo>
                    <a:pt x="166" y="231"/>
                    <a:pt x="173" y="224"/>
                    <a:pt x="173" y="215"/>
                  </a:cubicBezTo>
                  <a:cubicBezTo>
                    <a:pt x="173" y="205"/>
                    <a:pt x="173" y="205"/>
                    <a:pt x="173" y="205"/>
                  </a:cubicBezTo>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sp>
          <p:nvSpPr>
            <p:cNvPr id="65" name="任意多边形: 形状 376"/>
            <p:cNvSpPr/>
            <p:nvPr/>
          </p:nvSpPr>
          <p:spPr bwMode="auto">
            <a:xfrm>
              <a:off x="7035800" y="11282364"/>
              <a:ext cx="47625" cy="79375"/>
            </a:xfrm>
            <a:custGeom>
              <a:avLst/>
              <a:gdLst>
                <a:gd name="T0" fmla="*/ 30 w 30"/>
                <a:gd name="T1" fmla="*/ 0 h 50"/>
                <a:gd name="T2" fmla="*/ 30 w 30"/>
                <a:gd name="T3" fmla="*/ 50 h 50"/>
                <a:gd name="T4" fmla="*/ 0 w 30"/>
                <a:gd name="T5" fmla="*/ 50 h 50"/>
              </a:gdLst>
              <a:ahLst/>
              <a:cxnLst>
                <a:cxn ang="0">
                  <a:pos x="T0" y="T1"/>
                </a:cxn>
                <a:cxn ang="0">
                  <a:pos x="T2" y="T3"/>
                </a:cxn>
                <a:cxn ang="0">
                  <a:pos x="T4" y="T5"/>
                </a:cxn>
              </a:cxnLst>
              <a:rect l="0" t="0" r="r" b="b"/>
              <a:pathLst>
                <a:path w="30" h="50">
                  <a:moveTo>
                    <a:pt x="30" y="0"/>
                  </a:moveTo>
                  <a:lnTo>
                    <a:pt x="30" y="50"/>
                  </a:lnTo>
                  <a:lnTo>
                    <a:pt x="0" y="50"/>
                  </a:lnTo>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sp>
          <p:nvSpPr>
            <p:cNvPr id="66" name="任意多边形: 形状 377"/>
            <p:cNvSpPr>
              <a:spLocks noChangeArrowheads="1"/>
            </p:cNvSpPr>
            <p:nvPr/>
          </p:nvSpPr>
          <p:spPr bwMode="auto">
            <a:xfrm>
              <a:off x="7199313" y="11401426"/>
              <a:ext cx="177800" cy="177800"/>
            </a:xfrm>
            <a:prstGeom prst="ellipse">
              <a:avLst/>
            </a:pr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sp>
          <p:nvSpPr>
            <p:cNvPr id="67" name="任意多边形: 形状 378"/>
            <p:cNvSpPr/>
            <p:nvPr/>
          </p:nvSpPr>
          <p:spPr bwMode="auto">
            <a:xfrm>
              <a:off x="7248525" y="11455401"/>
              <a:ext cx="82550" cy="60325"/>
            </a:xfrm>
            <a:custGeom>
              <a:avLst/>
              <a:gdLst>
                <a:gd name="T0" fmla="*/ 0 w 52"/>
                <a:gd name="T1" fmla="*/ 20 h 38"/>
                <a:gd name="T2" fmla="*/ 22 w 52"/>
                <a:gd name="T3" fmla="*/ 38 h 38"/>
                <a:gd name="T4" fmla="*/ 52 w 52"/>
                <a:gd name="T5" fmla="*/ 0 h 38"/>
              </a:gdLst>
              <a:ahLst/>
              <a:cxnLst>
                <a:cxn ang="0">
                  <a:pos x="T0" y="T1"/>
                </a:cxn>
                <a:cxn ang="0">
                  <a:pos x="T2" y="T3"/>
                </a:cxn>
                <a:cxn ang="0">
                  <a:pos x="T4" y="T5"/>
                </a:cxn>
              </a:cxnLst>
              <a:rect l="0" t="0" r="r" b="b"/>
              <a:pathLst>
                <a:path w="52" h="38">
                  <a:moveTo>
                    <a:pt x="0" y="20"/>
                  </a:moveTo>
                  <a:lnTo>
                    <a:pt x="22" y="38"/>
                  </a:lnTo>
                  <a:lnTo>
                    <a:pt x="52" y="0"/>
                  </a:lnTo>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sp>
          <p:nvSpPr>
            <p:cNvPr id="68" name="任意多边形: 形状 379"/>
            <p:cNvSpPr>
              <a:spLocks noChangeArrowheads="1"/>
            </p:cNvSpPr>
            <p:nvPr/>
          </p:nvSpPr>
          <p:spPr bwMode="auto">
            <a:xfrm>
              <a:off x="7045325" y="11461751"/>
              <a:ext cx="4763" cy="4763"/>
            </a:xfrm>
            <a:prstGeom prst="rect">
              <a:avLst/>
            </a:prstGeom>
            <a:solidFill>
              <a:srgbClr val="475257"/>
            </a:solidFill>
            <a:ln w="15875" cap="flat">
              <a:solidFill>
                <a:schemeClr val="bg1"/>
              </a:solidFill>
              <a:prstDash val="solid"/>
              <a:miter lim="800000"/>
            </a:ln>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sp>
          <p:nvSpPr>
            <p:cNvPr id="69" name="任意多边形: 形状 380"/>
            <p:cNvSpPr>
              <a:spLocks noChangeShapeType="1"/>
            </p:cNvSpPr>
            <p:nvPr/>
          </p:nvSpPr>
          <p:spPr bwMode="auto">
            <a:xfrm>
              <a:off x="7088188" y="11464926"/>
              <a:ext cx="85725" cy="0"/>
            </a:xfrm>
            <a:prstGeom prst="line">
              <a:avLst/>
            </a:prstGeom>
            <a:noFill/>
            <a:ln w="158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 name="任意多边形: 形状 381"/>
            <p:cNvSpPr>
              <a:spLocks noChangeArrowheads="1"/>
            </p:cNvSpPr>
            <p:nvPr/>
          </p:nvSpPr>
          <p:spPr bwMode="auto">
            <a:xfrm>
              <a:off x="7045325" y="11512551"/>
              <a:ext cx="4763" cy="4763"/>
            </a:xfrm>
            <a:prstGeom prst="rect">
              <a:avLst/>
            </a:prstGeom>
            <a:solidFill>
              <a:srgbClr val="475257"/>
            </a:solidFill>
            <a:ln w="15875" cap="flat">
              <a:solidFill>
                <a:schemeClr val="bg1"/>
              </a:solidFill>
              <a:prstDash val="solid"/>
              <a:miter lim="800000"/>
            </a:ln>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sp>
          <p:nvSpPr>
            <p:cNvPr id="71" name="任意多边形: 形状 382"/>
            <p:cNvSpPr>
              <a:spLocks noChangeShapeType="1"/>
            </p:cNvSpPr>
            <p:nvPr/>
          </p:nvSpPr>
          <p:spPr bwMode="auto">
            <a:xfrm>
              <a:off x="7088188" y="11515726"/>
              <a:ext cx="87313" cy="0"/>
            </a:xfrm>
            <a:prstGeom prst="line">
              <a:avLst/>
            </a:prstGeom>
            <a:noFill/>
            <a:ln w="158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2" name="任意多边形: 形状 383"/>
            <p:cNvSpPr>
              <a:spLocks noChangeArrowheads="1"/>
            </p:cNvSpPr>
            <p:nvPr/>
          </p:nvSpPr>
          <p:spPr bwMode="auto">
            <a:xfrm>
              <a:off x="7045325" y="11563351"/>
              <a:ext cx="4763" cy="6350"/>
            </a:xfrm>
            <a:prstGeom prst="rect">
              <a:avLst/>
            </a:prstGeom>
            <a:solidFill>
              <a:srgbClr val="475257"/>
            </a:solidFill>
            <a:ln w="15875" cap="flat">
              <a:solidFill>
                <a:schemeClr val="bg1"/>
              </a:solidFill>
              <a:prstDash val="solid"/>
              <a:miter lim="800000"/>
            </a:ln>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sp>
          <p:nvSpPr>
            <p:cNvPr id="73" name="任意多边形: 形状 384"/>
            <p:cNvSpPr>
              <a:spLocks noChangeShapeType="1"/>
            </p:cNvSpPr>
            <p:nvPr/>
          </p:nvSpPr>
          <p:spPr bwMode="auto">
            <a:xfrm>
              <a:off x="7088188" y="11566526"/>
              <a:ext cx="111125" cy="0"/>
            </a:xfrm>
            <a:prstGeom prst="line">
              <a:avLst/>
            </a:prstGeom>
            <a:noFill/>
            <a:ln w="158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74" name="组合 73"/>
          <p:cNvGrpSpPr/>
          <p:nvPr/>
        </p:nvGrpSpPr>
        <p:grpSpPr>
          <a:xfrm>
            <a:off x="1607662" y="1588978"/>
            <a:ext cx="342900" cy="303213"/>
            <a:chOff x="4537075" y="10596564"/>
            <a:chExt cx="342900" cy="303213"/>
          </a:xfrm>
        </p:grpSpPr>
        <p:sp>
          <p:nvSpPr>
            <p:cNvPr id="75" name="任意多边形: 形状 441"/>
            <p:cNvSpPr>
              <a:spLocks noChangeShapeType="1"/>
            </p:cNvSpPr>
            <p:nvPr/>
          </p:nvSpPr>
          <p:spPr bwMode="auto">
            <a:xfrm flipH="1">
              <a:off x="4594225" y="10604501"/>
              <a:ext cx="71438" cy="73025"/>
            </a:xfrm>
            <a:prstGeom prst="line">
              <a:avLst/>
            </a:prstGeom>
            <a:noFill/>
            <a:ln w="15875"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 name="任意多边形: 形状 442"/>
            <p:cNvSpPr/>
            <p:nvPr/>
          </p:nvSpPr>
          <p:spPr bwMode="auto">
            <a:xfrm>
              <a:off x="4537075" y="10596564"/>
              <a:ext cx="342900" cy="303213"/>
            </a:xfrm>
            <a:custGeom>
              <a:avLst/>
              <a:gdLst>
                <a:gd name="T0" fmla="*/ 216 w 216"/>
                <a:gd name="T1" fmla="*/ 191 h 191"/>
                <a:gd name="T2" fmla="*/ 0 w 216"/>
                <a:gd name="T3" fmla="*/ 191 h 191"/>
                <a:gd name="T4" fmla="*/ 0 w 216"/>
                <a:gd name="T5" fmla="*/ 0 h 191"/>
              </a:gdLst>
              <a:ahLst/>
              <a:cxnLst>
                <a:cxn ang="0">
                  <a:pos x="T0" y="T1"/>
                </a:cxn>
                <a:cxn ang="0">
                  <a:pos x="T2" y="T3"/>
                </a:cxn>
                <a:cxn ang="0">
                  <a:pos x="T4" y="T5"/>
                </a:cxn>
              </a:cxnLst>
              <a:rect l="0" t="0" r="r" b="b"/>
              <a:pathLst>
                <a:path w="216" h="191">
                  <a:moveTo>
                    <a:pt x="216" y="191"/>
                  </a:moveTo>
                  <a:lnTo>
                    <a:pt x="0" y="191"/>
                  </a:lnTo>
                  <a:lnTo>
                    <a:pt x="0" y="0"/>
                  </a:lnTo>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sp>
          <p:nvSpPr>
            <p:cNvPr id="77" name="任意多边形: 形状 443"/>
            <p:cNvSpPr/>
            <p:nvPr/>
          </p:nvSpPr>
          <p:spPr bwMode="auto">
            <a:xfrm>
              <a:off x="4595813" y="10768014"/>
              <a:ext cx="58738" cy="93663"/>
            </a:xfrm>
            <a:custGeom>
              <a:avLst/>
              <a:gdLst>
                <a:gd name="T0" fmla="*/ 0 w 37"/>
                <a:gd name="T1" fmla="*/ 58 h 58"/>
                <a:gd name="T2" fmla="*/ 0 w 37"/>
                <a:gd name="T3" fmla="*/ 12 h 58"/>
                <a:gd name="T4" fmla="*/ 12 w 37"/>
                <a:gd name="T5" fmla="*/ 0 h 58"/>
                <a:gd name="T6" fmla="*/ 25 w 37"/>
                <a:gd name="T7" fmla="*/ 0 h 58"/>
                <a:gd name="T8" fmla="*/ 37 w 37"/>
                <a:gd name="T9" fmla="*/ 12 h 58"/>
                <a:gd name="T10" fmla="*/ 37 w 37"/>
                <a:gd name="T11" fmla="*/ 58 h 58"/>
              </a:gdLst>
              <a:ahLst/>
              <a:cxnLst>
                <a:cxn ang="0">
                  <a:pos x="T0" y="T1"/>
                </a:cxn>
                <a:cxn ang="0">
                  <a:pos x="T2" y="T3"/>
                </a:cxn>
                <a:cxn ang="0">
                  <a:pos x="T4" y="T5"/>
                </a:cxn>
                <a:cxn ang="0">
                  <a:pos x="T6" y="T7"/>
                </a:cxn>
                <a:cxn ang="0">
                  <a:pos x="T8" y="T9"/>
                </a:cxn>
                <a:cxn ang="0">
                  <a:pos x="T10" y="T11"/>
                </a:cxn>
              </a:cxnLst>
              <a:rect l="0" t="0" r="r" b="b"/>
              <a:pathLst>
                <a:path w="37" h="58">
                  <a:moveTo>
                    <a:pt x="0" y="58"/>
                  </a:moveTo>
                  <a:cubicBezTo>
                    <a:pt x="0" y="12"/>
                    <a:pt x="0" y="12"/>
                    <a:pt x="0" y="12"/>
                  </a:cubicBezTo>
                  <a:cubicBezTo>
                    <a:pt x="0" y="5"/>
                    <a:pt x="5" y="0"/>
                    <a:pt x="12" y="0"/>
                  </a:cubicBezTo>
                  <a:cubicBezTo>
                    <a:pt x="25" y="0"/>
                    <a:pt x="25" y="0"/>
                    <a:pt x="25" y="0"/>
                  </a:cubicBezTo>
                  <a:cubicBezTo>
                    <a:pt x="31" y="0"/>
                    <a:pt x="37" y="5"/>
                    <a:pt x="37" y="12"/>
                  </a:cubicBezTo>
                  <a:cubicBezTo>
                    <a:pt x="37" y="58"/>
                    <a:pt x="37" y="58"/>
                    <a:pt x="37" y="58"/>
                  </a:cubicBez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sp>
          <p:nvSpPr>
            <p:cNvPr id="78" name="任意多边形: 形状 444"/>
            <p:cNvSpPr/>
            <p:nvPr/>
          </p:nvSpPr>
          <p:spPr bwMode="auto">
            <a:xfrm>
              <a:off x="4703763" y="10701339"/>
              <a:ext cx="58738" cy="160338"/>
            </a:xfrm>
            <a:custGeom>
              <a:avLst/>
              <a:gdLst>
                <a:gd name="T0" fmla="*/ 0 w 37"/>
                <a:gd name="T1" fmla="*/ 99 h 99"/>
                <a:gd name="T2" fmla="*/ 0 w 37"/>
                <a:gd name="T3" fmla="*/ 12 h 99"/>
                <a:gd name="T4" fmla="*/ 12 w 37"/>
                <a:gd name="T5" fmla="*/ 0 h 99"/>
                <a:gd name="T6" fmla="*/ 25 w 37"/>
                <a:gd name="T7" fmla="*/ 0 h 99"/>
                <a:gd name="T8" fmla="*/ 37 w 37"/>
                <a:gd name="T9" fmla="*/ 12 h 99"/>
                <a:gd name="T10" fmla="*/ 37 w 37"/>
                <a:gd name="T11" fmla="*/ 99 h 99"/>
              </a:gdLst>
              <a:ahLst/>
              <a:cxnLst>
                <a:cxn ang="0">
                  <a:pos x="T0" y="T1"/>
                </a:cxn>
                <a:cxn ang="0">
                  <a:pos x="T2" y="T3"/>
                </a:cxn>
                <a:cxn ang="0">
                  <a:pos x="T4" y="T5"/>
                </a:cxn>
                <a:cxn ang="0">
                  <a:pos x="T6" y="T7"/>
                </a:cxn>
                <a:cxn ang="0">
                  <a:pos x="T8" y="T9"/>
                </a:cxn>
                <a:cxn ang="0">
                  <a:pos x="T10" y="T11"/>
                </a:cxn>
              </a:cxnLst>
              <a:rect l="0" t="0" r="r" b="b"/>
              <a:pathLst>
                <a:path w="37" h="99">
                  <a:moveTo>
                    <a:pt x="0" y="99"/>
                  </a:moveTo>
                  <a:cubicBezTo>
                    <a:pt x="0" y="12"/>
                    <a:pt x="0" y="12"/>
                    <a:pt x="0" y="12"/>
                  </a:cubicBezTo>
                  <a:cubicBezTo>
                    <a:pt x="0" y="5"/>
                    <a:pt x="6" y="0"/>
                    <a:pt x="12" y="0"/>
                  </a:cubicBezTo>
                  <a:cubicBezTo>
                    <a:pt x="25" y="0"/>
                    <a:pt x="25" y="0"/>
                    <a:pt x="25" y="0"/>
                  </a:cubicBezTo>
                  <a:cubicBezTo>
                    <a:pt x="32" y="0"/>
                    <a:pt x="37" y="5"/>
                    <a:pt x="37" y="12"/>
                  </a:cubicBezTo>
                  <a:cubicBezTo>
                    <a:pt x="37" y="99"/>
                    <a:pt x="37" y="99"/>
                    <a:pt x="37" y="99"/>
                  </a:cubicBez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sp>
          <p:nvSpPr>
            <p:cNvPr id="79" name="任意多边形: 形状 445"/>
            <p:cNvSpPr/>
            <p:nvPr/>
          </p:nvSpPr>
          <p:spPr bwMode="auto">
            <a:xfrm>
              <a:off x="4813300" y="10604501"/>
              <a:ext cx="58738" cy="257175"/>
            </a:xfrm>
            <a:custGeom>
              <a:avLst/>
              <a:gdLst>
                <a:gd name="T0" fmla="*/ 0 w 37"/>
                <a:gd name="T1" fmla="*/ 159 h 159"/>
                <a:gd name="T2" fmla="*/ 0 w 37"/>
                <a:gd name="T3" fmla="*/ 12 h 159"/>
                <a:gd name="T4" fmla="*/ 12 w 37"/>
                <a:gd name="T5" fmla="*/ 0 h 159"/>
                <a:gd name="T6" fmla="*/ 25 w 37"/>
                <a:gd name="T7" fmla="*/ 0 h 159"/>
                <a:gd name="T8" fmla="*/ 37 w 37"/>
                <a:gd name="T9" fmla="*/ 12 h 159"/>
                <a:gd name="T10" fmla="*/ 37 w 37"/>
                <a:gd name="T11" fmla="*/ 159 h 159"/>
              </a:gdLst>
              <a:ahLst/>
              <a:cxnLst>
                <a:cxn ang="0">
                  <a:pos x="T0" y="T1"/>
                </a:cxn>
                <a:cxn ang="0">
                  <a:pos x="T2" y="T3"/>
                </a:cxn>
                <a:cxn ang="0">
                  <a:pos x="T4" y="T5"/>
                </a:cxn>
                <a:cxn ang="0">
                  <a:pos x="T6" y="T7"/>
                </a:cxn>
                <a:cxn ang="0">
                  <a:pos x="T8" y="T9"/>
                </a:cxn>
                <a:cxn ang="0">
                  <a:pos x="T10" y="T11"/>
                </a:cxn>
              </a:cxnLst>
              <a:rect l="0" t="0" r="r" b="b"/>
              <a:pathLst>
                <a:path w="37" h="159">
                  <a:moveTo>
                    <a:pt x="0" y="159"/>
                  </a:moveTo>
                  <a:cubicBezTo>
                    <a:pt x="0" y="12"/>
                    <a:pt x="0" y="12"/>
                    <a:pt x="0" y="12"/>
                  </a:cubicBezTo>
                  <a:cubicBezTo>
                    <a:pt x="0" y="5"/>
                    <a:pt x="6" y="0"/>
                    <a:pt x="12" y="0"/>
                  </a:cubicBezTo>
                  <a:cubicBezTo>
                    <a:pt x="25" y="0"/>
                    <a:pt x="25" y="0"/>
                    <a:pt x="25" y="0"/>
                  </a:cubicBezTo>
                  <a:cubicBezTo>
                    <a:pt x="32" y="0"/>
                    <a:pt x="37" y="5"/>
                    <a:pt x="37" y="12"/>
                  </a:cubicBezTo>
                  <a:cubicBezTo>
                    <a:pt x="37" y="159"/>
                    <a:pt x="37" y="159"/>
                    <a:pt x="37" y="159"/>
                  </a:cubicBez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sp>
          <p:nvSpPr>
            <p:cNvPr id="80" name="任意多边形: 形状 446"/>
            <p:cNvSpPr/>
            <p:nvPr/>
          </p:nvSpPr>
          <p:spPr bwMode="auto">
            <a:xfrm>
              <a:off x="4613275" y="10604501"/>
              <a:ext cx="52388" cy="53975"/>
            </a:xfrm>
            <a:custGeom>
              <a:avLst/>
              <a:gdLst>
                <a:gd name="T0" fmla="*/ 0 w 33"/>
                <a:gd name="T1" fmla="*/ 0 h 34"/>
                <a:gd name="T2" fmla="*/ 33 w 33"/>
                <a:gd name="T3" fmla="*/ 0 h 34"/>
                <a:gd name="T4" fmla="*/ 33 w 33"/>
                <a:gd name="T5" fmla="*/ 34 h 34"/>
              </a:gdLst>
              <a:ahLst/>
              <a:cxnLst>
                <a:cxn ang="0">
                  <a:pos x="T0" y="T1"/>
                </a:cxn>
                <a:cxn ang="0">
                  <a:pos x="T2" y="T3"/>
                </a:cxn>
                <a:cxn ang="0">
                  <a:pos x="T4" y="T5"/>
                </a:cxn>
              </a:cxnLst>
              <a:rect l="0" t="0" r="r" b="b"/>
              <a:pathLst>
                <a:path w="33" h="34">
                  <a:moveTo>
                    <a:pt x="0" y="0"/>
                  </a:moveTo>
                  <a:lnTo>
                    <a:pt x="33" y="0"/>
                  </a:lnTo>
                  <a:lnTo>
                    <a:pt x="33" y="34"/>
                  </a:lnTo>
                </a:path>
              </a:pathLst>
            </a:custGeom>
            <a:noFill/>
            <a:ln w="1587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grpSp>
      <p:grpSp>
        <p:nvGrpSpPr>
          <p:cNvPr id="81" name="组合 80"/>
          <p:cNvGrpSpPr/>
          <p:nvPr/>
        </p:nvGrpSpPr>
        <p:grpSpPr>
          <a:xfrm>
            <a:off x="3651091" y="1596732"/>
            <a:ext cx="344488" cy="355600"/>
            <a:chOff x="4535488" y="11285539"/>
            <a:chExt cx="344488" cy="355600"/>
          </a:xfrm>
        </p:grpSpPr>
        <p:sp>
          <p:nvSpPr>
            <p:cNvPr id="82" name="任意多边形: 形状 447"/>
            <p:cNvSpPr>
              <a:spLocks noChangeShapeType="1"/>
            </p:cNvSpPr>
            <p:nvPr/>
          </p:nvSpPr>
          <p:spPr bwMode="auto">
            <a:xfrm flipH="1">
              <a:off x="4606925" y="11358564"/>
              <a:ext cx="203200" cy="0"/>
            </a:xfrm>
            <a:prstGeom prst="line">
              <a:avLst/>
            </a:prstGeom>
            <a:noFill/>
            <a:ln w="15875" cap="rnd">
              <a:solidFill>
                <a:srgbClr val="475257"/>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3" name="任意多边形: 形状 448"/>
            <p:cNvSpPr>
              <a:spLocks noChangeShapeType="1"/>
            </p:cNvSpPr>
            <p:nvPr/>
          </p:nvSpPr>
          <p:spPr bwMode="auto">
            <a:xfrm flipH="1">
              <a:off x="4606925" y="11412539"/>
              <a:ext cx="203200" cy="0"/>
            </a:xfrm>
            <a:prstGeom prst="line">
              <a:avLst/>
            </a:prstGeom>
            <a:noFill/>
            <a:ln w="15875" cap="rnd">
              <a:solidFill>
                <a:srgbClr val="475257"/>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4" name="任意多边形: 形状 449"/>
            <p:cNvSpPr>
              <a:spLocks noChangeShapeType="1"/>
            </p:cNvSpPr>
            <p:nvPr/>
          </p:nvSpPr>
          <p:spPr bwMode="auto">
            <a:xfrm flipH="1">
              <a:off x="4606925" y="11468101"/>
              <a:ext cx="112713" cy="0"/>
            </a:xfrm>
            <a:prstGeom prst="line">
              <a:avLst/>
            </a:prstGeom>
            <a:noFill/>
            <a:ln w="15875" cap="rnd">
              <a:solidFill>
                <a:srgbClr val="475257"/>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6" name="任意多边形: 形状 450"/>
            <p:cNvSpPr/>
            <p:nvPr/>
          </p:nvSpPr>
          <p:spPr bwMode="auto">
            <a:xfrm>
              <a:off x="4535488" y="11285539"/>
              <a:ext cx="344488" cy="355600"/>
            </a:xfrm>
            <a:custGeom>
              <a:avLst/>
              <a:gdLst>
                <a:gd name="T0" fmla="*/ 129 w 214"/>
                <a:gd name="T1" fmla="*/ 162 h 221"/>
                <a:gd name="T2" fmla="*/ 194 w 214"/>
                <a:gd name="T3" fmla="*/ 162 h 221"/>
                <a:gd name="T4" fmla="*/ 214 w 214"/>
                <a:gd name="T5" fmla="*/ 142 h 221"/>
                <a:gd name="T6" fmla="*/ 214 w 214"/>
                <a:gd name="T7" fmla="*/ 20 h 221"/>
                <a:gd name="T8" fmla="*/ 194 w 214"/>
                <a:gd name="T9" fmla="*/ 0 h 221"/>
                <a:gd name="T10" fmla="*/ 20 w 214"/>
                <a:gd name="T11" fmla="*/ 0 h 221"/>
                <a:gd name="T12" fmla="*/ 0 w 214"/>
                <a:gd name="T13" fmla="*/ 20 h 221"/>
                <a:gd name="T14" fmla="*/ 0 w 214"/>
                <a:gd name="T15" fmla="*/ 142 h 221"/>
                <a:gd name="T16" fmla="*/ 20 w 214"/>
                <a:gd name="T17" fmla="*/ 162 h 221"/>
                <a:gd name="T18" fmla="*/ 48 w 214"/>
                <a:gd name="T19" fmla="*/ 162 h 221"/>
                <a:gd name="T20" fmla="*/ 48 w 214"/>
                <a:gd name="T21" fmla="*/ 221 h 221"/>
                <a:gd name="T22" fmla="*/ 101 w 214"/>
                <a:gd name="T23" fmla="*/ 162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1">
                  <a:moveTo>
                    <a:pt x="129" y="162"/>
                  </a:moveTo>
                  <a:cubicBezTo>
                    <a:pt x="194" y="162"/>
                    <a:pt x="194" y="162"/>
                    <a:pt x="194" y="162"/>
                  </a:cubicBezTo>
                  <a:cubicBezTo>
                    <a:pt x="205" y="162"/>
                    <a:pt x="214" y="153"/>
                    <a:pt x="214" y="142"/>
                  </a:cubicBezTo>
                  <a:cubicBezTo>
                    <a:pt x="214" y="20"/>
                    <a:pt x="214" y="20"/>
                    <a:pt x="214" y="20"/>
                  </a:cubicBezTo>
                  <a:cubicBezTo>
                    <a:pt x="214" y="9"/>
                    <a:pt x="205" y="0"/>
                    <a:pt x="194" y="0"/>
                  </a:cubicBezTo>
                  <a:cubicBezTo>
                    <a:pt x="20" y="0"/>
                    <a:pt x="20" y="0"/>
                    <a:pt x="20" y="0"/>
                  </a:cubicBezTo>
                  <a:cubicBezTo>
                    <a:pt x="9" y="0"/>
                    <a:pt x="0" y="9"/>
                    <a:pt x="0" y="20"/>
                  </a:cubicBezTo>
                  <a:cubicBezTo>
                    <a:pt x="0" y="142"/>
                    <a:pt x="0" y="142"/>
                    <a:pt x="0" y="142"/>
                  </a:cubicBezTo>
                  <a:cubicBezTo>
                    <a:pt x="0" y="153"/>
                    <a:pt x="9" y="162"/>
                    <a:pt x="20" y="162"/>
                  </a:cubicBezTo>
                  <a:cubicBezTo>
                    <a:pt x="48" y="162"/>
                    <a:pt x="48" y="162"/>
                    <a:pt x="48" y="162"/>
                  </a:cubicBezTo>
                  <a:cubicBezTo>
                    <a:pt x="48" y="221"/>
                    <a:pt x="48" y="221"/>
                    <a:pt x="48" y="221"/>
                  </a:cubicBezTo>
                  <a:cubicBezTo>
                    <a:pt x="101" y="162"/>
                    <a:pt x="101" y="162"/>
                    <a:pt x="101" y="162"/>
                  </a:cubicBezTo>
                </a:path>
              </a:pathLst>
            </a:custGeom>
            <a:noFill/>
            <a:ln w="15875" cap="rnd">
              <a:solidFill>
                <a:srgbClr val="475257"/>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grpSp>
      <p:grpSp>
        <p:nvGrpSpPr>
          <p:cNvPr id="87" name="组合 86"/>
          <p:cNvGrpSpPr/>
          <p:nvPr/>
        </p:nvGrpSpPr>
        <p:grpSpPr>
          <a:xfrm>
            <a:off x="5792628" y="1558314"/>
            <a:ext cx="373063" cy="369888"/>
            <a:chOff x="5346700" y="11277601"/>
            <a:chExt cx="373063" cy="369888"/>
          </a:xfrm>
        </p:grpSpPr>
        <p:sp>
          <p:nvSpPr>
            <p:cNvPr id="88" name="任意多边形: 形状 558"/>
            <p:cNvSpPr/>
            <p:nvPr/>
          </p:nvSpPr>
          <p:spPr bwMode="auto">
            <a:xfrm>
              <a:off x="5403850" y="11307764"/>
              <a:ext cx="274638" cy="339725"/>
            </a:xfrm>
            <a:custGeom>
              <a:avLst/>
              <a:gdLst>
                <a:gd name="T0" fmla="*/ 0 w 170"/>
                <a:gd name="T1" fmla="*/ 187 h 211"/>
                <a:gd name="T2" fmla="*/ 65 w 170"/>
                <a:gd name="T3" fmla="*/ 211 h 211"/>
                <a:gd name="T4" fmla="*/ 67 w 170"/>
                <a:gd name="T5" fmla="*/ 211 h 211"/>
                <a:gd name="T6" fmla="*/ 170 w 170"/>
                <a:gd name="T7" fmla="*/ 109 h 211"/>
                <a:gd name="T8" fmla="*/ 65 w 170"/>
                <a:gd name="T9" fmla="*/ 109 h 211"/>
                <a:gd name="T10" fmla="*/ 65 w 170"/>
                <a:gd name="T11" fmla="*/ 0 h 211"/>
              </a:gdLst>
              <a:ahLst/>
              <a:cxnLst>
                <a:cxn ang="0">
                  <a:pos x="T0" y="T1"/>
                </a:cxn>
                <a:cxn ang="0">
                  <a:pos x="T2" y="T3"/>
                </a:cxn>
                <a:cxn ang="0">
                  <a:pos x="T4" y="T5"/>
                </a:cxn>
                <a:cxn ang="0">
                  <a:pos x="T6" y="T7"/>
                </a:cxn>
                <a:cxn ang="0">
                  <a:pos x="T8" y="T9"/>
                </a:cxn>
                <a:cxn ang="0">
                  <a:pos x="T10" y="T11"/>
                </a:cxn>
              </a:cxnLst>
              <a:rect l="0" t="0" r="r" b="b"/>
              <a:pathLst>
                <a:path w="170" h="211">
                  <a:moveTo>
                    <a:pt x="0" y="187"/>
                  </a:moveTo>
                  <a:cubicBezTo>
                    <a:pt x="18" y="202"/>
                    <a:pt x="40" y="211"/>
                    <a:pt x="65" y="211"/>
                  </a:cubicBezTo>
                  <a:cubicBezTo>
                    <a:pt x="66" y="211"/>
                    <a:pt x="66" y="211"/>
                    <a:pt x="67" y="211"/>
                  </a:cubicBezTo>
                  <a:cubicBezTo>
                    <a:pt x="124" y="211"/>
                    <a:pt x="170" y="165"/>
                    <a:pt x="170" y="109"/>
                  </a:cubicBezTo>
                  <a:cubicBezTo>
                    <a:pt x="65" y="109"/>
                    <a:pt x="65" y="109"/>
                    <a:pt x="65" y="109"/>
                  </a:cubicBezTo>
                  <a:cubicBezTo>
                    <a:pt x="65" y="0"/>
                    <a:pt x="65" y="0"/>
                    <a:pt x="65" y="0"/>
                  </a:cubicBezTo>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sp>
          <p:nvSpPr>
            <p:cNvPr id="89" name="任意多边形: 形状 559"/>
            <p:cNvSpPr/>
            <p:nvPr/>
          </p:nvSpPr>
          <p:spPr bwMode="auto">
            <a:xfrm>
              <a:off x="5346700" y="11320464"/>
              <a:ext cx="165100" cy="266700"/>
            </a:xfrm>
            <a:custGeom>
              <a:avLst/>
              <a:gdLst>
                <a:gd name="T0" fmla="*/ 81 w 103"/>
                <a:gd name="T1" fmla="*/ 0 h 165"/>
                <a:gd name="T2" fmla="*/ 0 w 103"/>
                <a:gd name="T3" fmla="*/ 101 h 165"/>
                <a:gd name="T4" fmla="*/ 23 w 103"/>
                <a:gd name="T5" fmla="*/ 165 h 165"/>
                <a:gd name="T6" fmla="*/ 103 w 103"/>
                <a:gd name="T7" fmla="*/ 98 h 165"/>
              </a:gdLst>
              <a:ahLst/>
              <a:cxnLst>
                <a:cxn ang="0">
                  <a:pos x="T0" y="T1"/>
                </a:cxn>
                <a:cxn ang="0">
                  <a:pos x="T2" y="T3"/>
                </a:cxn>
                <a:cxn ang="0">
                  <a:pos x="T4" y="T5"/>
                </a:cxn>
                <a:cxn ang="0">
                  <a:pos x="T6" y="T7"/>
                </a:cxn>
              </a:cxnLst>
              <a:rect l="0" t="0" r="r" b="b"/>
              <a:pathLst>
                <a:path w="103" h="165">
                  <a:moveTo>
                    <a:pt x="81" y="0"/>
                  </a:moveTo>
                  <a:cubicBezTo>
                    <a:pt x="35" y="10"/>
                    <a:pt x="0" y="51"/>
                    <a:pt x="0" y="101"/>
                  </a:cubicBezTo>
                  <a:cubicBezTo>
                    <a:pt x="0" y="125"/>
                    <a:pt x="8" y="147"/>
                    <a:pt x="23" y="165"/>
                  </a:cubicBezTo>
                  <a:cubicBezTo>
                    <a:pt x="103" y="98"/>
                    <a:pt x="103" y="98"/>
                    <a:pt x="103" y="98"/>
                  </a:cubicBezTo>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sp>
          <p:nvSpPr>
            <p:cNvPr id="90" name="任意多边形: 形状 560"/>
            <p:cNvSpPr/>
            <p:nvPr/>
          </p:nvSpPr>
          <p:spPr bwMode="auto">
            <a:xfrm>
              <a:off x="5564188" y="11277601"/>
              <a:ext cx="155575" cy="152400"/>
            </a:xfrm>
            <a:custGeom>
              <a:avLst/>
              <a:gdLst>
                <a:gd name="T0" fmla="*/ 2 w 97"/>
                <a:gd name="T1" fmla="*/ 0 h 95"/>
                <a:gd name="T2" fmla="*/ 0 w 97"/>
                <a:gd name="T3" fmla="*/ 0 h 95"/>
                <a:gd name="T4" fmla="*/ 0 w 97"/>
                <a:gd name="T5" fmla="*/ 95 h 95"/>
                <a:gd name="T6" fmla="*/ 97 w 97"/>
                <a:gd name="T7" fmla="*/ 95 h 95"/>
                <a:gd name="T8" fmla="*/ 2 w 97"/>
                <a:gd name="T9" fmla="*/ 0 h 95"/>
              </a:gdLst>
              <a:ahLst/>
              <a:cxnLst>
                <a:cxn ang="0">
                  <a:pos x="T0" y="T1"/>
                </a:cxn>
                <a:cxn ang="0">
                  <a:pos x="T2" y="T3"/>
                </a:cxn>
                <a:cxn ang="0">
                  <a:pos x="T4" y="T5"/>
                </a:cxn>
                <a:cxn ang="0">
                  <a:pos x="T6" y="T7"/>
                </a:cxn>
                <a:cxn ang="0">
                  <a:pos x="T8" y="T9"/>
                </a:cxn>
              </a:cxnLst>
              <a:rect l="0" t="0" r="r" b="b"/>
              <a:pathLst>
                <a:path w="97" h="95">
                  <a:moveTo>
                    <a:pt x="2" y="0"/>
                  </a:moveTo>
                  <a:cubicBezTo>
                    <a:pt x="1" y="0"/>
                    <a:pt x="1" y="0"/>
                    <a:pt x="0" y="0"/>
                  </a:cubicBezTo>
                  <a:cubicBezTo>
                    <a:pt x="0" y="95"/>
                    <a:pt x="0" y="95"/>
                    <a:pt x="0" y="95"/>
                  </a:cubicBezTo>
                  <a:cubicBezTo>
                    <a:pt x="97" y="95"/>
                    <a:pt x="97" y="95"/>
                    <a:pt x="97" y="95"/>
                  </a:cubicBezTo>
                  <a:cubicBezTo>
                    <a:pt x="97" y="43"/>
                    <a:pt x="54" y="0"/>
                    <a:pt x="2" y="0"/>
                  </a:cubicBezTo>
                  <a:close/>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汉仪君黑-45简" panose="020B0604020202020204" charset="-122"/>
                <a:ea typeface="汉仪君黑-45简" panose="020B0604020202020204" charset="-122"/>
              </a:endParaRPr>
            </a:p>
          </p:txBody>
        </p:sp>
        <p:sp>
          <p:nvSpPr>
            <p:cNvPr id="93" name="任意多边形: 形状 561"/>
            <p:cNvSpPr>
              <a:spLocks noChangeShapeType="1"/>
            </p:cNvSpPr>
            <p:nvPr/>
          </p:nvSpPr>
          <p:spPr bwMode="auto">
            <a:xfrm>
              <a:off x="5360988" y="11518901"/>
              <a:ext cx="0" cy="0"/>
            </a:xfrm>
            <a:prstGeom prst="line">
              <a:avLst/>
            </a:prstGeom>
            <a:noFill/>
            <a:ln w="158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4" name="任意多边形: 形状 562"/>
            <p:cNvSpPr>
              <a:spLocks noChangeShapeType="1"/>
            </p:cNvSpPr>
            <p:nvPr/>
          </p:nvSpPr>
          <p:spPr bwMode="auto">
            <a:xfrm>
              <a:off x="5461000" y="11520489"/>
              <a:ext cx="0" cy="0"/>
            </a:xfrm>
            <a:prstGeom prst="line">
              <a:avLst/>
            </a:prstGeom>
            <a:noFill/>
            <a:ln w="158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6" name="任意多边形: 形状 563"/>
            <p:cNvSpPr>
              <a:spLocks noChangeShapeType="1"/>
            </p:cNvSpPr>
            <p:nvPr/>
          </p:nvSpPr>
          <p:spPr bwMode="auto">
            <a:xfrm>
              <a:off x="5375275" y="11387139"/>
              <a:ext cx="131763" cy="0"/>
            </a:xfrm>
            <a:prstGeom prst="line">
              <a:avLst/>
            </a:prstGeom>
            <a:noFill/>
            <a:ln w="158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7" name="任意多边形: 形状 564"/>
            <p:cNvSpPr>
              <a:spLocks noChangeShapeType="1"/>
            </p:cNvSpPr>
            <p:nvPr/>
          </p:nvSpPr>
          <p:spPr bwMode="auto">
            <a:xfrm>
              <a:off x="5351463" y="11447464"/>
              <a:ext cx="155575" cy="0"/>
            </a:xfrm>
            <a:prstGeom prst="line">
              <a:avLst/>
            </a:prstGeom>
            <a:noFill/>
            <a:ln w="158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9" name="任意多边形: 形状 565"/>
            <p:cNvSpPr>
              <a:spLocks noChangeShapeType="1"/>
            </p:cNvSpPr>
            <p:nvPr/>
          </p:nvSpPr>
          <p:spPr bwMode="auto">
            <a:xfrm>
              <a:off x="5349875" y="11509376"/>
              <a:ext cx="123825" cy="0"/>
            </a:xfrm>
            <a:prstGeom prst="line">
              <a:avLst/>
            </a:prstGeom>
            <a:noFill/>
            <a:ln w="158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
        <p:nvSpPr>
          <p:cNvPr id="16" name="文本框 15"/>
          <p:cNvSpPr txBox="1"/>
          <p:nvPr/>
        </p:nvSpPr>
        <p:spPr>
          <a:xfrm>
            <a:off x="812165" y="3884295"/>
            <a:ext cx="1944370" cy="676910"/>
          </a:xfrm>
          <a:prstGeom prst="rect">
            <a:avLst/>
          </a:prstGeom>
          <a:noFill/>
        </p:spPr>
        <p:txBody>
          <a:bodyPr wrap="square" rtlCol="0">
            <a:noAutofit/>
          </a:bodyPr>
          <a:p>
            <a:r>
              <a:rPr lang="zh-CN" altLang="en-US" sz="1200" b="1">
                <a:latin typeface="微软雅黑" panose="020B0503020204020204" charset="-122"/>
                <a:ea typeface="微软雅黑" panose="020B0503020204020204" charset="-122"/>
                <a:cs typeface="微软雅黑" panose="020B0503020204020204" charset="-122"/>
              </a:rPr>
              <a:t>重症医学和居家护理需求</a:t>
            </a:r>
            <a:r>
              <a:rPr lang="zh-CN" altLang="en-US" sz="1200" b="1">
                <a:solidFill>
                  <a:srgbClr val="C00000"/>
                </a:solidFill>
                <a:latin typeface="微软雅黑" panose="020B0503020204020204" charset="-122"/>
                <a:ea typeface="微软雅黑" panose="020B0503020204020204" charset="-122"/>
                <a:cs typeface="微软雅黑" panose="020B0503020204020204" charset="-122"/>
              </a:rPr>
              <a:t>持续增长</a:t>
            </a:r>
            <a:r>
              <a:rPr lang="zh-CN" altLang="en-US" sz="1200">
                <a:latin typeface="微软雅黑" panose="020B0503020204020204" charset="-122"/>
                <a:ea typeface="微软雅黑" panose="020B0503020204020204" charset="-122"/>
                <a:cs typeface="微软雅黑" panose="020B0503020204020204" charset="-122"/>
              </a:rPr>
              <a:t>，</a:t>
            </a:r>
            <a:r>
              <a:rPr lang="zh-CN" altLang="en-US" sz="1200">
                <a:solidFill>
                  <a:srgbClr val="0070C0"/>
                </a:solidFill>
                <a:latin typeface="微软雅黑" panose="020B0503020204020204" charset="-122"/>
                <a:ea typeface="微软雅黑" panose="020B0503020204020204" charset="-122"/>
                <a:cs typeface="微软雅黑" panose="020B0503020204020204" charset="-122"/>
              </a:rPr>
              <a:t>远程监护逐步向基层医疗机构延伸。</a:t>
            </a:r>
            <a:endParaRPr lang="zh-CN" altLang="en-US" sz="1200">
              <a:solidFill>
                <a:srgbClr val="0070C0"/>
              </a:solidFill>
              <a:latin typeface="微软雅黑" panose="020B0503020204020204" charset="-122"/>
              <a:ea typeface="微软雅黑" panose="020B0503020204020204" charset="-122"/>
              <a:cs typeface="微软雅黑" panose="020B0503020204020204" charset="-122"/>
            </a:endParaRPr>
          </a:p>
        </p:txBody>
      </p:sp>
      <p:sp>
        <p:nvSpPr>
          <p:cNvPr id="27" name="圆角矩形 26"/>
          <p:cNvSpPr/>
          <p:nvPr/>
        </p:nvSpPr>
        <p:spPr>
          <a:xfrm>
            <a:off x="757555" y="3829685"/>
            <a:ext cx="1978660" cy="731520"/>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7" name="文本框 16"/>
          <p:cNvSpPr txBox="1"/>
          <p:nvPr/>
        </p:nvSpPr>
        <p:spPr>
          <a:xfrm>
            <a:off x="758825" y="4605020"/>
            <a:ext cx="2179320" cy="1568450"/>
          </a:xfrm>
          <a:prstGeom prst="rect">
            <a:avLst/>
          </a:prstGeom>
          <a:noFill/>
          <a:effectLst>
            <a:innerShdw blurRad="63500" dist="50800" dir="13500000">
              <a:prstClr val="black">
                <a:alpha val="50000"/>
              </a:prstClr>
            </a:innerShdw>
          </a:effectLst>
        </p:spPr>
        <p:txBody>
          <a:bodyPr wrap="square" rtlCol="0" anchor="t">
            <a:spAutoFit/>
          </a:bodyPr>
          <a:p>
            <a:pPr indent="0">
              <a:lnSpc>
                <a:spcPct val="100000"/>
              </a:lnSpc>
              <a:buFont typeface="Wingdings" panose="05000000000000000000" charset="0"/>
              <a:buNone/>
            </a:pPr>
            <a:r>
              <a:rPr lang="zh-CN" altLang="en-US" sz="1200" b="1" dirty="0">
                <a:solidFill>
                  <a:srgbClr val="0070C0"/>
                </a:solidFill>
                <a:latin typeface="微软雅黑" panose="020B0503020204020204" charset="-122"/>
                <a:ea typeface="微软雅黑" panose="020B0503020204020204" charset="-122"/>
                <a:cs typeface="+mn-ea"/>
                <a:sym typeface="+mn-lt"/>
              </a:rPr>
              <a:t>产业特征</a:t>
            </a:r>
            <a:endParaRPr lang="zh-CN" altLang="en-US" sz="1200" b="1" dirty="0">
              <a:solidFill>
                <a:srgbClr val="0070C0"/>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实时监测要求高</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与医院信息系统连接紧密</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远程监护需求增加</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endParaRPr lang="zh-CN" altLang="en-US" sz="1200" dirty="0">
              <a:solidFill>
                <a:srgbClr val="FF3300"/>
              </a:solidFill>
              <a:latin typeface="微软雅黑" panose="020B0503020204020204" charset="-122"/>
              <a:ea typeface="微软雅黑" panose="020B0503020204020204" charset="-122"/>
              <a:cs typeface="+mn-ea"/>
              <a:sym typeface="+mn-lt"/>
            </a:endParaRPr>
          </a:p>
          <a:p>
            <a:pPr indent="0">
              <a:lnSpc>
                <a:spcPct val="100000"/>
              </a:lnSpc>
              <a:buFont typeface="Wingdings" panose="05000000000000000000" charset="0"/>
              <a:buNone/>
            </a:pPr>
            <a:r>
              <a:rPr lang="zh-CN" altLang="en-US" sz="1200" b="1" dirty="0">
                <a:solidFill>
                  <a:srgbClr val="203864"/>
                </a:solidFill>
                <a:latin typeface="微软雅黑" panose="020B0503020204020204" charset="-122"/>
                <a:ea typeface="微软雅黑" panose="020B0503020204020204" charset="-122"/>
                <a:cs typeface="+mn-ea"/>
                <a:sym typeface="+mn-lt"/>
              </a:rPr>
              <a:t>价值升级方向</a:t>
            </a:r>
            <a:endParaRPr lang="zh-CN" altLang="en-US" sz="1200" b="1" dirty="0">
              <a:solidFill>
                <a:srgbClr val="203864"/>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rgbClr val="216BFF"/>
                </a:solidFill>
                <a:latin typeface="微软雅黑" panose="020B0503020204020204" charset="-122"/>
                <a:ea typeface="微软雅黑" panose="020B0503020204020204" charset="-122"/>
                <a:cs typeface="+mn-ea"/>
                <a:sym typeface="+mn-lt"/>
              </a:rPr>
              <a:t>院内监护向院外连续监测延伸</a:t>
            </a:r>
            <a:endParaRPr lang="zh-CN" altLang="en-US" sz="1200" dirty="0">
              <a:solidFill>
                <a:srgbClr val="216BFF"/>
              </a:solidFill>
              <a:latin typeface="微软雅黑" panose="020B0503020204020204" charset="-122"/>
              <a:ea typeface="微软雅黑" panose="020B0503020204020204" charset="-122"/>
              <a:cs typeface="+mn-ea"/>
              <a:sym typeface="+mn-lt"/>
            </a:endParaRPr>
          </a:p>
        </p:txBody>
      </p:sp>
      <p:sp>
        <p:nvSpPr>
          <p:cNvPr id="18" name="文本框 2"/>
          <p:cNvSpPr txBox="1"/>
          <p:nvPr/>
        </p:nvSpPr>
        <p:spPr>
          <a:xfrm>
            <a:off x="2898214" y="3346258"/>
            <a:ext cx="1931035" cy="460375"/>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lnSpc>
                <a:spcPct val="100000"/>
              </a:lnSpc>
              <a:buFont typeface="Wingdings" panose="05000000000000000000" charset="0"/>
              <a:buChar char=""/>
            </a:pPr>
            <a:r>
              <a:rPr lang="en-US" altLang="zh-CN">
                <a:latin typeface="微软雅黑" panose="020B0503020204020204" charset="-122"/>
                <a:ea typeface="微软雅黑" panose="020B0503020204020204" charset="-122"/>
                <a:cs typeface="微软雅黑" panose="020B0503020204020204" charset="-122"/>
                <a:sym typeface="汉仪君黑-45简" panose="020B0604020202020204" charset="-122"/>
              </a:rPr>
              <a:t>高血压患者长期健康管理。</a:t>
            </a:r>
            <a:endParaRPr lang="en-US" altLang="zh-CN">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19" name="文本框 18"/>
          <p:cNvSpPr txBox="1"/>
          <p:nvPr/>
        </p:nvSpPr>
        <p:spPr>
          <a:xfrm>
            <a:off x="2915285" y="3856355"/>
            <a:ext cx="1944370" cy="676910"/>
          </a:xfrm>
          <a:prstGeom prst="rect">
            <a:avLst/>
          </a:prstGeom>
          <a:noFill/>
        </p:spPr>
        <p:txBody>
          <a:bodyPr wrap="square" rtlCol="0">
            <a:noAutofit/>
          </a:bodyPr>
          <a:p>
            <a:r>
              <a:rPr lang="zh-CN" altLang="en-US" sz="1200" b="1">
                <a:latin typeface="微软雅黑" panose="020B0503020204020204" charset="-122"/>
                <a:ea typeface="微软雅黑" panose="020B0503020204020204" charset="-122"/>
                <a:cs typeface="微软雅黑" panose="020B0503020204020204" charset="-122"/>
              </a:rPr>
              <a:t>我国高血压患者</a:t>
            </a:r>
            <a:r>
              <a:rPr lang="zh-CN" altLang="en-US" sz="1200">
                <a:latin typeface="微软雅黑" panose="020B0503020204020204" charset="-122"/>
                <a:ea typeface="微软雅黑" panose="020B0503020204020204" charset="-122"/>
                <a:cs typeface="微软雅黑" panose="020B0503020204020204" charset="-122"/>
              </a:rPr>
              <a:t>数量</a:t>
            </a:r>
            <a:r>
              <a:rPr lang="zh-CN" altLang="en-US" sz="1200" b="1">
                <a:solidFill>
                  <a:srgbClr val="C00000"/>
                </a:solidFill>
                <a:latin typeface="微软雅黑" panose="020B0503020204020204" charset="-122"/>
                <a:ea typeface="微软雅黑" panose="020B0503020204020204" charset="-122"/>
                <a:cs typeface="微软雅黑" panose="020B0503020204020204" charset="-122"/>
              </a:rPr>
              <a:t>超过2亿人</a:t>
            </a:r>
            <a:r>
              <a:rPr lang="zh-CN" altLang="en-US" sz="1200">
                <a:latin typeface="微软雅黑" panose="020B0503020204020204" charset="-122"/>
                <a:ea typeface="微软雅黑" panose="020B0503020204020204" charset="-122"/>
                <a:cs typeface="微软雅黑" panose="020B0503020204020204" charset="-122"/>
              </a:rPr>
              <a:t>，</a:t>
            </a:r>
            <a:r>
              <a:rPr lang="zh-CN" altLang="en-US" sz="1200" b="1">
                <a:solidFill>
                  <a:srgbClr val="0070C0"/>
                </a:solidFill>
                <a:latin typeface="微软雅黑" panose="020B0503020204020204" charset="-122"/>
                <a:ea typeface="微软雅黑" panose="020B0503020204020204" charset="-122"/>
                <a:cs typeface="微软雅黑" panose="020B0503020204020204" charset="-122"/>
              </a:rPr>
              <a:t>长期监测需求持续增长。</a:t>
            </a:r>
            <a:endParaRPr lang="zh-CN" altLang="en-US" sz="1200" b="1">
              <a:solidFill>
                <a:srgbClr val="0070C0"/>
              </a:solidFill>
              <a:latin typeface="微软雅黑" panose="020B0503020204020204" charset="-122"/>
              <a:ea typeface="微软雅黑" panose="020B0503020204020204" charset="-122"/>
              <a:cs typeface="微软雅黑" panose="020B0503020204020204" charset="-122"/>
            </a:endParaRPr>
          </a:p>
        </p:txBody>
      </p:sp>
      <p:sp>
        <p:nvSpPr>
          <p:cNvPr id="20" name="圆角矩形 19"/>
          <p:cNvSpPr/>
          <p:nvPr/>
        </p:nvSpPr>
        <p:spPr>
          <a:xfrm>
            <a:off x="2883535" y="3824605"/>
            <a:ext cx="1978660" cy="731520"/>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1" name="文本框 20"/>
          <p:cNvSpPr txBox="1"/>
          <p:nvPr/>
        </p:nvSpPr>
        <p:spPr>
          <a:xfrm>
            <a:off x="2884805" y="4599940"/>
            <a:ext cx="1979295" cy="1568450"/>
          </a:xfrm>
          <a:prstGeom prst="rect">
            <a:avLst/>
          </a:prstGeom>
          <a:noFill/>
          <a:effectLst>
            <a:innerShdw blurRad="63500" dist="50800" dir="13500000">
              <a:prstClr val="black">
                <a:alpha val="50000"/>
              </a:prstClr>
            </a:innerShdw>
          </a:effectLst>
        </p:spPr>
        <p:txBody>
          <a:bodyPr wrap="square" rtlCol="0" anchor="t">
            <a:spAutoFit/>
          </a:bodyPr>
          <a:p>
            <a:pPr indent="0">
              <a:lnSpc>
                <a:spcPct val="100000"/>
              </a:lnSpc>
              <a:buFont typeface="Wingdings" panose="05000000000000000000" charset="0"/>
              <a:buNone/>
            </a:pPr>
            <a:r>
              <a:rPr lang="zh-CN" altLang="en-US" sz="1200" b="1" dirty="0">
                <a:solidFill>
                  <a:srgbClr val="0070C0"/>
                </a:solidFill>
                <a:latin typeface="微软雅黑" panose="020B0503020204020204" charset="-122"/>
                <a:ea typeface="微软雅黑" panose="020B0503020204020204" charset="-122"/>
                <a:cs typeface="+mn-ea"/>
                <a:sym typeface="+mn-lt"/>
              </a:rPr>
              <a:t>产业特征</a:t>
            </a:r>
            <a:endParaRPr lang="zh-CN" altLang="en-US" sz="1200" b="1" dirty="0">
              <a:solidFill>
                <a:srgbClr val="0070C0"/>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产品标准化程度高</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家庭普及率高</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数据连续性价值突出</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endParaRPr lang="zh-CN" altLang="en-US" sz="1200" b="1" dirty="0">
              <a:solidFill>
                <a:srgbClr val="203864"/>
              </a:solidFill>
              <a:latin typeface="微软雅黑" panose="020B0503020204020204" charset="-122"/>
              <a:ea typeface="微软雅黑" panose="020B0503020204020204" charset="-122"/>
              <a:cs typeface="+mn-ea"/>
              <a:sym typeface="+mn-lt"/>
            </a:endParaRPr>
          </a:p>
          <a:p>
            <a:pPr indent="0">
              <a:lnSpc>
                <a:spcPct val="100000"/>
              </a:lnSpc>
              <a:buFont typeface="Wingdings" panose="05000000000000000000" charset="0"/>
              <a:buNone/>
            </a:pPr>
            <a:r>
              <a:rPr lang="zh-CN" altLang="en-US" sz="1200" b="1" dirty="0">
                <a:solidFill>
                  <a:srgbClr val="203864"/>
                </a:solidFill>
                <a:latin typeface="微软雅黑" panose="020B0503020204020204" charset="-122"/>
                <a:ea typeface="微软雅黑" panose="020B0503020204020204" charset="-122"/>
                <a:cs typeface="+mn-ea"/>
                <a:sym typeface="+mn-lt"/>
              </a:rPr>
              <a:t>价值升级方向</a:t>
            </a:r>
            <a:endParaRPr lang="zh-CN" altLang="en-US" sz="1200" b="1" dirty="0">
              <a:solidFill>
                <a:srgbClr val="203864"/>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rgbClr val="216BFF"/>
                </a:solidFill>
                <a:latin typeface="微软雅黑" panose="020B0503020204020204" charset="-122"/>
                <a:ea typeface="微软雅黑" panose="020B0503020204020204" charset="-122"/>
                <a:cs typeface="+mn-ea"/>
                <a:sym typeface="+mn-lt"/>
              </a:rPr>
              <a:t>院内监护向院外连续监测延伸</a:t>
            </a:r>
            <a:endParaRPr lang="zh-CN" altLang="en-US" sz="1200" dirty="0">
              <a:solidFill>
                <a:srgbClr val="216BFF"/>
              </a:solidFill>
              <a:latin typeface="微软雅黑" panose="020B0503020204020204" charset="-122"/>
              <a:ea typeface="微软雅黑" panose="020B0503020204020204" charset="-122"/>
              <a:cs typeface="+mn-ea"/>
              <a:sym typeface="+mn-lt"/>
            </a:endParaRPr>
          </a:p>
        </p:txBody>
      </p:sp>
      <p:sp>
        <p:nvSpPr>
          <p:cNvPr id="22" name="文本框 2"/>
          <p:cNvSpPr txBox="1"/>
          <p:nvPr/>
        </p:nvSpPr>
        <p:spPr>
          <a:xfrm>
            <a:off x="5038164" y="3362133"/>
            <a:ext cx="1931035" cy="460375"/>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lnSpc>
                <a:spcPct val="100000"/>
              </a:lnSpc>
              <a:buFont typeface="Wingdings" panose="05000000000000000000" charset="0"/>
              <a:buChar char=""/>
            </a:pPr>
            <a:r>
              <a:rPr lang="en-US" altLang="zh-CN">
                <a:latin typeface="微软雅黑" panose="020B0503020204020204" charset="-122"/>
                <a:ea typeface="微软雅黑" panose="020B0503020204020204" charset="-122"/>
                <a:cs typeface="微软雅黑" panose="020B0503020204020204" charset="-122"/>
                <a:sym typeface="汉仪君黑-45简" panose="020B0604020202020204" charset="-122"/>
              </a:rPr>
              <a:t>糖尿病长期监测和院外管理。</a:t>
            </a:r>
            <a:endParaRPr lang="en-US" altLang="zh-CN">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23" name="文本框 22"/>
          <p:cNvSpPr txBox="1"/>
          <p:nvPr/>
        </p:nvSpPr>
        <p:spPr>
          <a:xfrm>
            <a:off x="5055235" y="3872230"/>
            <a:ext cx="1944370" cy="676910"/>
          </a:xfrm>
          <a:prstGeom prst="rect">
            <a:avLst/>
          </a:prstGeom>
          <a:noFill/>
        </p:spPr>
        <p:txBody>
          <a:bodyPr wrap="square" rtlCol="0">
            <a:noAutofit/>
          </a:bodyPr>
          <a:p>
            <a:r>
              <a:rPr lang="zh-CN" altLang="en-US" sz="1200" b="1">
                <a:latin typeface="微软雅黑" panose="020B0503020204020204" charset="-122"/>
                <a:ea typeface="微软雅黑" panose="020B0503020204020204" charset="-122"/>
                <a:cs typeface="微软雅黑" panose="020B0503020204020204" charset="-122"/>
              </a:rPr>
              <a:t>我国糖尿病患者</a:t>
            </a:r>
            <a:r>
              <a:rPr lang="zh-CN" altLang="en-US" sz="1200" b="1">
                <a:solidFill>
                  <a:srgbClr val="C00000"/>
                </a:solidFill>
                <a:latin typeface="微软雅黑" panose="020B0503020204020204" charset="-122"/>
                <a:ea typeface="微软雅黑" panose="020B0503020204020204" charset="-122"/>
                <a:cs typeface="微软雅黑" panose="020B0503020204020204" charset="-122"/>
              </a:rPr>
              <a:t>超过1.4亿人</a:t>
            </a:r>
            <a:r>
              <a:rPr lang="zh-CN" altLang="en-US" sz="1200">
                <a:latin typeface="微软雅黑" panose="020B0503020204020204" charset="-122"/>
                <a:ea typeface="微软雅黑" panose="020B0503020204020204" charset="-122"/>
                <a:cs typeface="微软雅黑" panose="020B0503020204020204" charset="-122"/>
              </a:rPr>
              <a:t>，</a:t>
            </a:r>
            <a:r>
              <a:rPr lang="zh-CN" altLang="en-US" sz="1200">
                <a:solidFill>
                  <a:srgbClr val="0070C0"/>
                </a:solidFill>
                <a:latin typeface="微软雅黑" panose="020B0503020204020204" charset="-122"/>
                <a:ea typeface="微软雅黑" panose="020B0503020204020204" charset="-122"/>
                <a:cs typeface="微软雅黑" panose="020B0503020204020204" charset="-122"/>
              </a:rPr>
              <a:t>连续血糖监测（CGM）渗透率持续提升。</a:t>
            </a:r>
            <a:endParaRPr lang="zh-CN" altLang="en-US" sz="1200">
              <a:solidFill>
                <a:srgbClr val="0070C0"/>
              </a:solidFill>
              <a:latin typeface="微软雅黑" panose="020B0503020204020204" charset="-122"/>
              <a:ea typeface="微软雅黑" panose="020B0503020204020204" charset="-122"/>
              <a:cs typeface="微软雅黑" panose="020B0503020204020204" charset="-122"/>
            </a:endParaRPr>
          </a:p>
        </p:txBody>
      </p:sp>
      <p:sp>
        <p:nvSpPr>
          <p:cNvPr id="24" name="圆角矩形 23"/>
          <p:cNvSpPr/>
          <p:nvPr/>
        </p:nvSpPr>
        <p:spPr>
          <a:xfrm>
            <a:off x="5023485" y="3840480"/>
            <a:ext cx="1978660" cy="731520"/>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5" name="文本框 24"/>
          <p:cNvSpPr txBox="1"/>
          <p:nvPr/>
        </p:nvSpPr>
        <p:spPr>
          <a:xfrm>
            <a:off x="5024755" y="4615815"/>
            <a:ext cx="1979295" cy="1568450"/>
          </a:xfrm>
          <a:prstGeom prst="rect">
            <a:avLst/>
          </a:prstGeom>
          <a:noFill/>
          <a:effectLst>
            <a:innerShdw blurRad="63500" dist="50800" dir="13500000">
              <a:prstClr val="black">
                <a:alpha val="50000"/>
              </a:prstClr>
            </a:innerShdw>
          </a:effectLst>
        </p:spPr>
        <p:txBody>
          <a:bodyPr wrap="square" rtlCol="0" anchor="t">
            <a:spAutoFit/>
          </a:bodyPr>
          <a:p>
            <a:pPr indent="0">
              <a:lnSpc>
                <a:spcPct val="100000"/>
              </a:lnSpc>
              <a:buFont typeface="Wingdings" panose="05000000000000000000" charset="0"/>
              <a:buNone/>
            </a:pPr>
            <a:r>
              <a:rPr lang="zh-CN" altLang="en-US" sz="1200" b="1" dirty="0">
                <a:solidFill>
                  <a:srgbClr val="0070C0"/>
                </a:solidFill>
                <a:latin typeface="微软雅黑" panose="020B0503020204020204" charset="-122"/>
                <a:ea typeface="微软雅黑" panose="020B0503020204020204" charset="-122"/>
                <a:cs typeface="+mn-ea"/>
                <a:sym typeface="+mn-lt"/>
              </a:rPr>
              <a:t>产业特征</a:t>
            </a:r>
            <a:endParaRPr lang="zh-CN" altLang="en-US" sz="1200" b="1" dirty="0">
              <a:solidFill>
                <a:srgbClr val="0070C0"/>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高复购属性</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数据价值高</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服务黏性强</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indent="0">
              <a:lnSpc>
                <a:spcPct val="100000"/>
              </a:lnSpc>
              <a:buFont typeface="Wingdings" panose="05000000000000000000" charset="0"/>
              <a:buNone/>
            </a:pPr>
            <a:endParaRPr lang="zh-CN" altLang="en-US" sz="1200" b="1" dirty="0">
              <a:solidFill>
                <a:schemeClr val="accent1">
                  <a:lumMod val="75000"/>
                </a:schemeClr>
              </a:solidFill>
              <a:latin typeface="微软雅黑" panose="020B0503020204020204" charset="-122"/>
              <a:ea typeface="微软雅黑" panose="020B0503020204020204" charset="-122"/>
              <a:cs typeface="+mn-ea"/>
              <a:sym typeface="+mn-lt"/>
            </a:endParaRPr>
          </a:p>
          <a:p>
            <a:pPr indent="0">
              <a:lnSpc>
                <a:spcPct val="100000"/>
              </a:lnSpc>
              <a:buFont typeface="Wingdings" panose="05000000000000000000" charset="0"/>
              <a:buNone/>
            </a:pPr>
            <a:r>
              <a:rPr lang="zh-CN" altLang="en-US" sz="1200" b="1" dirty="0">
                <a:solidFill>
                  <a:srgbClr val="203864"/>
                </a:solidFill>
                <a:latin typeface="微软雅黑" panose="020B0503020204020204" charset="-122"/>
                <a:ea typeface="微软雅黑" panose="020B0503020204020204" charset="-122"/>
                <a:cs typeface="+mn-ea"/>
                <a:sym typeface="+mn-lt"/>
              </a:rPr>
              <a:t>价值升级方向</a:t>
            </a:r>
            <a:endParaRPr lang="zh-CN" altLang="en-US" sz="1200" b="1" dirty="0">
              <a:solidFill>
                <a:srgbClr val="203864"/>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rgbClr val="216BFF"/>
                </a:solidFill>
                <a:latin typeface="微软雅黑" panose="020B0503020204020204" charset="-122"/>
                <a:ea typeface="微软雅黑" panose="020B0503020204020204" charset="-122"/>
                <a:cs typeface="+mn-ea"/>
                <a:sym typeface="+mn-lt"/>
              </a:rPr>
              <a:t>形成</a:t>
            </a:r>
            <a:r>
              <a:rPr lang="zh-CN" altLang="en-US" sz="1200" b="1" dirty="0">
                <a:solidFill>
                  <a:srgbClr val="216BFF"/>
                </a:solidFill>
                <a:latin typeface="微软雅黑" panose="020B0503020204020204" charset="-122"/>
                <a:ea typeface="微软雅黑" panose="020B0503020204020204" charset="-122"/>
                <a:cs typeface="+mn-ea"/>
                <a:sym typeface="+mn-lt"/>
              </a:rPr>
              <a:t>“监测+干预+管理”</a:t>
            </a:r>
            <a:r>
              <a:rPr lang="zh-CN" altLang="en-US" sz="1200" dirty="0">
                <a:solidFill>
                  <a:srgbClr val="216BFF"/>
                </a:solidFill>
                <a:latin typeface="微软雅黑" panose="020B0503020204020204" charset="-122"/>
                <a:ea typeface="微软雅黑" panose="020B0503020204020204" charset="-122"/>
                <a:cs typeface="+mn-ea"/>
                <a:sym typeface="+mn-lt"/>
              </a:rPr>
              <a:t>的闭环服务</a:t>
            </a:r>
            <a:endParaRPr lang="zh-CN" altLang="en-US" sz="1200" dirty="0">
              <a:solidFill>
                <a:srgbClr val="216BFF"/>
              </a:solidFill>
              <a:latin typeface="微软雅黑" panose="020B0503020204020204" charset="-122"/>
              <a:ea typeface="微软雅黑" panose="020B0503020204020204" charset="-122"/>
              <a:cs typeface="+mn-ea"/>
              <a:sym typeface="+mn-lt"/>
            </a:endParaRPr>
          </a:p>
        </p:txBody>
      </p:sp>
      <p:sp>
        <p:nvSpPr>
          <p:cNvPr id="29" name="文本框 2"/>
          <p:cNvSpPr txBox="1"/>
          <p:nvPr/>
        </p:nvSpPr>
        <p:spPr>
          <a:xfrm>
            <a:off x="7164144" y="3361498"/>
            <a:ext cx="1931035" cy="460375"/>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lnSpc>
                <a:spcPct val="100000"/>
              </a:lnSpc>
              <a:buFont typeface="Wingdings" panose="05000000000000000000" charset="0"/>
              <a:buChar char=""/>
            </a:pPr>
            <a:r>
              <a:rPr lang="en-US" altLang="zh-CN">
                <a:latin typeface="微软雅黑" panose="020B0503020204020204" charset="-122"/>
                <a:ea typeface="微软雅黑" panose="020B0503020204020204" charset="-122"/>
                <a:cs typeface="微软雅黑" panose="020B0503020204020204" charset="-122"/>
                <a:sym typeface="汉仪君黑-45简" panose="020B0604020202020204" charset="-122"/>
              </a:rPr>
              <a:t>心律失常筛查、慢病管理、远程心电监测。</a:t>
            </a:r>
            <a:endParaRPr lang="en-US" altLang="zh-CN">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32" name="文本框 31"/>
          <p:cNvSpPr txBox="1"/>
          <p:nvPr/>
        </p:nvSpPr>
        <p:spPr>
          <a:xfrm>
            <a:off x="7192645" y="3871595"/>
            <a:ext cx="1944370" cy="676910"/>
          </a:xfrm>
          <a:prstGeom prst="rect">
            <a:avLst/>
          </a:prstGeom>
          <a:noFill/>
        </p:spPr>
        <p:txBody>
          <a:bodyPr wrap="square" rtlCol="0">
            <a:noAutofit/>
          </a:bodyPr>
          <a:p>
            <a:r>
              <a:rPr lang="zh-CN" altLang="en-US" sz="1200" b="1">
                <a:latin typeface="微软雅黑" panose="020B0503020204020204" charset="-122"/>
                <a:ea typeface="微软雅黑" panose="020B0503020204020204" charset="-122"/>
                <a:cs typeface="微软雅黑" panose="020B0503020204020204" charset="-122"/>
              </a:rPr>
              <a:t>心血管疾病患者数量</a:t>
            </a:r>
            <a:r>
              <a:rPr lang="zh-CN" altLang="en-US" sz="1200" b="1">
                <a:solidFill>
                  <a:srgbClr val="C00000"/>
                </a:solidFill>
                <a:latin typeface="微软雅黑" panose="020B0503020204020204" charset="-122"/>
                <a:ea typeface="微软雅黑" panose="020B0503020204020204" charset="-122"/>
                <a:cs typeface="微软雅黑" panose="020B0503020204020204" charset="-122"/>
              </a:rPr>
              <a:t>持续增加</a:t>
            </a:r>
            <a:r>
              <a:rPr lang="zh-CN" altLang="en-US" sz="1200">
                <a:latin typeface="微软雅黑" panose="020B0503020204020204" charset="-122"/>
                <a:ea typeface="微软雅黑" panose="020B0503020204020204" charset="-122"/>
                <a:cs typeface="微软雅黑" panose="020B0503020204020204" charset="-122"/>
              </a:rPr>
              <a:t>，</a:t>
            </a:r>
            <a:r>
              <a:rPr lang="zh-CN" altLang="en-US" sz="1200">
                <a:solidFill>
                  <a:srgbClr val="0070C0"/>
                </a:solidFill>
                <a:latin typeface="微软雅黑" panose="020B0503020204020204" charset="-122"/>
                <a:ea typeface="微软雅黑" panose="020B0503020204020204" charset="-122"/>
                <a:cs typeface="微软雅黑" panose="020B0503020204020204" charset="-122"/>
              </a:rPr>
              <a:t>远程心电监测需求快速释放。</a:t>
            </a:r>
            <a:endParaRPr lang="zh-CN" altLang="en-US" sz="1200">
              <a:solidFill>
                <a:srgbClr val="0070C0"/>
              </a:solidFill>
              <a:latin typeface="微软雅黑" panose="020B0503020204020204" charset="-122"/>
              <a:ea typeface="微软雅黑" panose="020B0503020204020204" charset="-122"/>
              <a:cs typeface="微软雅黑" panose="020B0503020204020204" charset="-122"/>
            </a:endParaRPr>
          </a:p>
        </p:txBody>
      </p:sp>
      <p:sp>
        <p:nvSpPr>
          <p:cNvPr id="33" name="圆角矩形 32"/>
          <p:cNvSpPr/>
          <p:nvPr/>
        </p:nvSpPr>
        <p:spPr>
          <a:xfrm>
            <a:off x="7149465" y="3839845"/>
            <a:ext cx="1978660" cy="731520"/>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34" name="文本框 33"/>
          <p:cNvSpPr txBox="1"/>
          <p:nvPr/>
        </p:nvSpPr>
        <p:spPr>
          <a:xfrm>
            <a:off x="7116445" y="4615180"/>
            <a:ext cx="2035810" cy="1568450"/>
          </a:xfrm>
          <a:prstGeom prst="rect">
            <a:avLst/>
          </a:prstGeom>
          <a:noFill/>
          <a:effectLst>
            <a:innerShdw blurRad="63500" dist="50800" dir="13500000">
              <a:prstClr val="black">
                <a:alpha val="50000"/>
              </a:prstClr>
            </a:innerShdw>
          </a:effectLst>
        </p:spPr>
        <p:txBody>
          <a:bodyPr wrap="square" rtlCol="0" anchor="t">
            <a:spAutoFit/>
          </a:bodyPr>
          <a:p>
            <a:pPr indent="0">
              <a:lnSpc>
                <a:spcPct val="100000"/>
              </a:lnSpc>
              <a:buFont typeface="Wingdings" panose="05000000000000000000" charset="0"/>
              <a:buNone/>
            </a:pPr>
            <a:r>
              <a:rPr lang="zh-CN" altLang="en-US" sz="1200" b="1" dirty="0">
                <a:solidFill>
                  <a:srgbClr val="0070C0"/>
                </a:solidFill>
                <a:latin typeface="微软雅黑" panose="020B0503020204020204" charset="-122"/>
                <a:ea typeface="微软雅黑" panose="020B0503020204020204" charset="-122"/>
                <a:cs typeface="+mn-ea"/>
                <a:sym typeface="+mn-lt"/>
              </a:rPr>
              <a:t>产业</a:t>
            </a:r>
            <a:r>
              <a:rPr lang="zh-CN" altLang="en-US" sz="1200" b="1" dirty="0">
                <a:solidFill>
                  <a:schemeClr val="accent1">
                    <a:lumMod val="75000"/>
                  </a:schemeClr>
                </a:solidFill>
                <a:latin typeface="微软雅黑" panose="020B0503020204020204" charset="-122"/>
                <a:ea typeface="微软雅黑" panose="020B0503020204020204" charset="-122"/>
                <a:cs typeface="+mn-ea"/>
                <a:sym typeface="+mn-lt"/>
              </a:rPr>
              <a:t>特征</a:t>
            </a:r>
            <a:endParaRPr lang="zh-CN" altLang="en-US" sz="1200" b="1"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连续监测需求强</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与互联网医疗融合度高</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AI辅助分析应用加快</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endParaRPr lang="zh-CN" altLang="en-US" sz="1200" b="1" dirty="0">
              <a:solidFill>
                <a:srgbClr val="FF3300"/>
              </a:solidFill>
              <a:latin typeface="微软雅黑" panose="020B0503020204020204" charset="-122"/>
              <a:ea typeface="微软雅黑" panose="020B0503020204020204" charset="-122"/>
              <a:cs typeface="+mn-ea"/>
              <a:sym typeface="+mn-lt"/>
            </a:endParaRPr>
          </a:p>
          <a:p>
            <a:pPr indent="0">
              <a:lnSpc>
                <a:spcPct val="100000"/>
              </a:lnSpc>
              <a:buFont typeface="Wingdings" panose="05000000000000000000" charset="0"/>
              <a:buNone/>
            </a:pPr>
            <a:r>
              <a:rPr lang="zh-CN" altLang="en-US" sz="1200" b="1" dirty="0">
                <a:solidFill>
                  <a:srgbClr val="203864"/>
                </a:solidFill>
                <a:latin typeface="微软雅黑" panose="020B0503020204020204" charset="-122"/>
                <a:ea typeface="微软雅黑" panose="020B0503020204020204" charset="-122"/>
                <a:cs typeface="+mn-ea"/>
                <a:sym typeface="+mn-lt"/>
              </a:rPr>
              <a:t>价值升级方向</a:t>
            </a:r>
            <a:endParaRPr lang="zh-CN" altLang="en-US" sz="1200" b="1" dirty="0">
              <a:solidFill>
                <a:srgbClr val="203864"/>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rgbClr val="216BFF"/>
                </a:solidFill>
                <a:latin typeface="微软雅黑" panose="020B0503020204020204" charset="-122"/>
                <a:ea typeface="微软雅黑" panose="020B0503020204020204" charset="-122"/>
                <a:cs typeface="+mn-ea"/>
                <a:sym typeface="+mn-lt"/>
              </a:rPr>
              <a:t>形成</a:t>
            </a:r>
            <a:r>
              <a:rPr lang="zh-CN" altLang="en-US" sz="1200" b="1" dirty="0">
                <a:solidFill>
                  <a:srgbClr val="216BFF"/>
                </a:solidFill>
                <a:latin typeface="微软雅黑" panose="020B0503020204020204" charset="-122"/>
                <a:ea typeface="微软雅黑" panose="020B0503020204020204" charset="-122"/>
                <a:cs typeface="+mn-ea"/>
                <a:sym typeface="+mn-lt"/>
              </a:rPr>
              <a:t>“监测+干预+管理”</a:t>
            </a:r>
            <a:r>
              <a:rPr lang="zh-CN" altLang="en-US" sz="1200" dirty="0">
                <a:solidFill>
                  <a:srgbClr val="216BFF"/>
                </a:solidFill>
                <a:latin typeface="微软雅黑" panose="020B0503020204020204" charset="-122"/>
                <a:ea typeface="微软雅黑" panose="020B0503020204020204" charset="-122"/>
                <a:cs typeface="+mn-ea"/>
                <a:sym typeface="+mn-lt"/>
              </a:rPr>
              <a:t>的闭环服务</a:t>
            </a:r>
            <a:endParaRPr lang="zh-CN" altLang="en-US" sz="1200" dirty="0">
              <a:solidFill>
                <a:srgbClr val="216BFF"/>
              </a:solidFill>
              <a:latin typeface="微软雅黑" panose="020B0503020204020204" charset="-122"/>
              <a:ea typeface="微软雅黑" panose="020B0503020204020204" charset="-122"/>
              <a:cs typeface="+mn-ea"/>
              <a:sym typeface="+mn-lt"/>
            </a:endParaRPr>
          </a:p>
        </p:txBody>
      </p:sp>
      <p:sp>
        <p:nvSpPr>
          <p:cNvPr id="35" name="文本框 2"/>
          <p:cNvSpPr txBox="1"/>
          <p:nvPr/>
        </p:nvSpPr>
        <p:spPr>
          <a:xfrm>
            <a:off x="9277424" y="3355148"/>
            <a:ext cx="1931035" cy="460375"/>
          </a:xfrm>
          <a:prstGeom prst="rect">
            <a:avLst/>
          </a:prstGeom>
          <a:noFill/>
        </p:spPr>
        <p:txBody>
          <a:bodyPr wrap="square" rtlCol="0">
            <a:spAutoFit/>
          </a:bodyPr>
          <a:lstStyle>
            <a:defPPr>
              <a:defRPr lang="zh-CN"/>
            </a:defPPr>
            <a:lvl1pPr>
              <a:lnSpc>
                <a:spcPct val="150000"/>
              </a:lnSpc>
              <a:spcBef>
                <a:spcPts val="600"/>
              </a:spcBef>
              <a:spcAft>
                <a:spcPts val="600"/>
              </a:spcAft>
              <a:defRPr sz="1200">
                <a:solidFill>
                  <a:schemeClr val="tx1">
                    <a:lumMod val="75000"/>
                    <a:lumOff val="25000"/>
                  </a:schemeClr>
                </a:solidFill>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l">
              <a:lnSpc>
                <a:spcPct val="100000"/>
              </a:lnSpc>
              <a:buFont typeface="Wingdings" panose="05000000000000000000" charset="0"/>
              <a:buChar char=""/>
            </a:pPr>
            <a:r>
              <a:rPr lang="en-US" altLang="zh-CN">
                <a:latin typeface="微软雅黑" panose="020B0503020204020204" charset="-122"/>
                <a:ea typeface="微软雅黑" panose="020B0503020204020204" charset="-122"/>
                <a:cs typeface="微软雅黑" panose="020B0503020204020204" charset="-122"/>
                <a:sym typeface="汉仪君黑-45简" panose="020B0604020202020204" charset="-122"/>
              </a:rPr>
              <a:t>运动健康、睡眠监测、慢病管理。</a:t>
            </a:r>
            <a:endParaRPr lang="en-US" altLang="zh-CN">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37" name="文本框 36"/>
          <p:cNvSpPr txBox="1"/>
          <p:nvPr/>
        </p:nvSpPr>
        <p:spPr>
          <a:xfrm>
            <a:off x="9271635" y="3865245"/>
            <a:ext cx="1944370" cy="676910"/>
          </a:xfrm>
          <a:prstGeom prst="rect">
            <a:avLst/>
          </a:prstGeom>
          <a:noFill/>
        </p:spPr>
        <p:txBody>
          <a:bodyPr wrap="square" rtlCol="0">
            <a:noAutofit/>
          </a:bodyPr>
          <a:p>
            <a:r>
              <a:rPr lang="zh-CN" altLang="en-US" sz="1150" b="1">
                <a:latin typeface="微软雅黑" panose="020B0503020204020204" charset="-122"/>
                <a:ea typeface="微软雅黑" panose="020B0503020204020204" charset="-122"/>
                <a:cs typeface="微软雅黑" panose="020B0503020204020204" charset="-122"/>
              </a:rPr>
              <a:t>我国智能穿戴设备出货量</a:t>
            </a:r>
            <a:r>
              <a:rPr lang="zh-CN" altLang="en-US" sz="1150" b="1">
                <a:solidFill>
                  <a:srgbClr val="C00000"/>
                </a:solidFill>
                <a:latin typeface="微软雅黑" panose="020B0503020204020204" charset="-122"/>
                <a:ea typeface="微软雅黑" panose="020B0503020204020204" charset="-122"/>
                <a:cs typeface="微软雅黑" panose="020B0503020204020204" charset="-122"/>
              </a:rPr>
              <a:t>连续多年</a:t>
            </a:r>
            <a:r>
              <a:rPr lang="zh-CN" altLang="en-US" sz="1150" b="1">
                <a:solidFill>
                  <a:srgbClr val="C00000"/>
                </a:solidFill>
                <a:latin typeface="微软雅黑" panose="020B0503020204020204" charset="-122"/>
                <a:ea typeface="微软雅黑" panose="020B0503020204020204" charset="-122"/>
                <a:cs typeface="微软雅黑" panose="020B0503020204020204" charset="-122"/>
              </a:rPr>
              <a:t>位居全球前列</a:t>
            </a:r>
            <a:r>
              <a:rPr lang="zh-CN" altLang="en-US" sz="1150">
                <a:latin typeface="微软雅黑" panose="020B0503020204020204" charset="-122"/>
                <a:ea typeface="微软雅黑" panose="020B0503020204020204" charset="-122"/>
                <a:cs typeface="微软雅黑" panose="020B0503020204020204" charset="-122"/>
              </a:rPr>
              <a:t>，</a:t>
            </a:r>
            <a:r>
              <a:rPr lang="zh-CN" altLang="en-US" sz="1150">
                <a:solidFill>
                  <a:srgbClr val="0070C0"/>
                </a:solidFill>
                <a:latin typeface="微软雅黑" panose="020B0503020204020204" charset="-122"/>
                <a:ea typeface="微软雅黑" panose="020B0503020204020204" charset="-122"/>
                <a:cs typeface="微软雅黑" panose="020B0503020204020204" charset="-122"/>
              </a:rPr>
              <a:t>健康监测功能成为核心增长方向。</a:t>
            </a:r>
            <a:endParaRPr lang="zh-CN" altLang="en-US" sz="1150">
              <a:solidFill>
                <a:srgbClr val="0070C0"/>
              </a:solidFill>
              <a:latin typeface="微软雅黑" panose="020B0503020204020204" charset="-122"/>
              <a:ea typeface="微软雅黑" panose="020B0503020204020204" charset="-122"/>
              <a:cs typeface="微软雅黑" panose="020B0503020204020204" charset="-122"/>
            </a:endParaRPr>
          </a:p>
        </p:txBody>
      </p:sp>
      <p:sp>
        <p:nvSpPr>
          <p:cNvPr id="38" name="圆角矩形 37"/>
          <p:cNvSpPr/>
          <p:nvPr/>
        </p:nvSpPr>
        <p:spPr>
          <a:xfrm>
            <a:off x="9262745" y="3833495"/>
            <a:ext cx="1978660" cy="731520"/>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39" name="文本框 38"/>
          <p:cNvSpPr txBox="1"/>
          <p:nvPr/>
        </p:nvSpPr>
        <p:spPr>
          <a:xfrm>
            <a:off x="9229725" y="4608830"/>
            <a:ext cx="2035810" cy="1568450"/>
          </a:xfrm>
          <a:prstGeom prst="rect">
            <a:avLst/>
          </a:prstGeom>
          <a:noFill/>
          <a:effectLst>
            <a:innerShdw blurRad="63500" dist="50800" dir="13500000">
              <a:prstClr val="black">
                <a:alpha val="50000"/>
              </a:prstClr>
            </a:innerShdw>
          </a:effectLst>
        </p:spPr>
        <p:txBody>
          <a:bodyPr wrap="square" rtlCol="0" anchor="t">
            <a:spAutoFit/>
          </a:bodyPr>
          <a:p>
            <a:pPr indent="0">
              <a:lnSpc>
                <a:spcPct val="100000"/>
              </a:lnSpc>
              <a:buFont typeface="Wingdings" panose="05000000000000000000" charset="0"/>
              <a:buNone/>
            </a:pPr>
            <a:r>
              <a:rPr lang="zh-CN" altLang="en-US" sz="1200" b="1" dirty="0">
                <a:solidFill>
                  <a:srgbClr val="0070C0"/>
                </a:solidFill>
                <a:latin typeface="微软雅黑" panose="020B0503020204020204" charset="-122"/>
                <a:ea typeface="微软雅黑" panose="020B0503020204020204" charset="-122"/>
                <a:cs typeface="+mn-ea"/>
                <a:sym typeface="+mn-lt"/>
              </a:rPr>
              <a:t>产业特征</a:t>
            </a:r>
            <a:endParaRPr lang="zh-CN" altLang="en-US" sz="1200" b="1" dirty="0">
              <a:solidFill>
                <a:srgbClr val="0070C0"/>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用户覆盖广</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数据采集频率高</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消费医疗属性突出</a:t>
            </a:r>
            <a:endParaRPr lang="zh-CN" altLang="en-US" sz="1200" dirty="0">
              <a:solidFill>
                <a:schemeClr val="accent1">
                  <a:lumMod val="75000"/>
                </a:schemeClr>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endParaRPr lang="zh-CN" altLang="en-US" sz="1200" dirty="0">
              <a:solidFill>
                <a:srgbClr val="FF3300"/>
              </a:solidFill>
              <a:latin typeface="微软雅黑" panose="020B0503020204020204" charset="-122"/>
              <a:ea typeface="微软雅黑" panose="020B0503020204020204" charset="-122"/>
              <a:cs typeface="+mn-ea"/>
              <a:sym typeface="+mn-lt"/>
            </a:endParaRPr>
          </a:p>
          <a:p>
            <a:pPr indent="0">
              <a:lnSpc>
                <a:spcPct val="100000"/>
              </a:lnSpc>
              <a:buFont typeface="Wingdings" panose="05000000000000000000" charset="0"/>
              <a:buNone/>
            </a:pPr>
            <a:r>
              <a:rPr lang="zh-CN" altLang="en-US" sz="1200" b="1" dirty="0">
                <a:solidFill>
                  <a:srgbClr val="203864"/>
                </a:solidFill>
                <a:latin typeface="微软雅黑" panose="020B0503020204020204" charset="-122"/>
                <a:ea typeface="微软雅黑" panose="020B0503020204020204" charset="-122"/>
                <a:cs typeface="+mn-ea"/>
                <a:sym typeface="+mn-lt"/>
              </a:rPr>
              <a:t>价值升级方向</a:t>
            </a:r>
            <a:endParaRPr lang="zh-CN" altLang="en-US" sz="1200" b="1" dirty="0">
              <a:solidFill>
                <a:srgbClr val="203864"/>
              </a:solidFill>
              <a:latin typeface="微软雅黑" panose="020B0503020204020204" charset="-122"/>
              <a:ea typeface="微软雅黑" panose="020B0503020204020204" charset="-122"/>
              <a:cs typeface="+mn-ea"/>
              <a:sym typeface="+mn-lt"/>
            </a:endParaRPr>
          </a:p>
          <a:p>
            <a:pPr marL="285750" indent="-285750">
              <a:lnSpc>
                <a:spcPct val="100000"/>
              </a:lnSpc>
              <a:buFont typeface="Wingdings" panose="05000000000000000000" charset="0"/>
              <a:buChar char=""/>
            </a:pPr>
            <a:r>
              <a:rPr lang="zh-CN" altLang="en-US" sz="1200" dirty="0">
                <a:solidFill>
                  <a:srgbClr val="216BFF"/>
                </a:solidFill>
                <a:latin typeface="微软雅黑" panose="020B0503020204020204" charset="-122"/>
                <a:ea typeface="微软雅黑" panose="020B0503020204020204" charset="-122"/>
                <a:cs typeface="+mn-ea"/>
                <a:sym typeface="+mn-lt"/>
              </a:rPr>
              <a:t>成为个人健康数据的重要入口</a:t>
            </a:r>
            <a:endParaRPr lang="zh-CN" altLang="en-US" sz="1200" dirty="0">
              <a:solidFill>
                <a:srgbClr val="216BFF"/>
              </a:solidFill>
              <a:latin typeface="微软雅黑" panose="020B0503020204020204" charset="-122"/>
              <a:ea typeface="微软雅黑" panose="020B0503020204020204" charset="-122"/>
              <a:cs typeface="+mn-ea"/>
              <a:sym typeface="+mn-lt"/>
            </a:endParaRPr>
          </a:p>
        </p:txBody>
      </p:sp>
      <p:sp>
        <p:nvSpPr>
          <p:cNvPr id="116" name="right-quote-sign_56826"/>
          <p:cNvSpPr>
            <a:spLocks noChangeAspect="1"/>
          </p:cNvSpPr>
          <p:nvPr/>
        </p:nvSpPr>
        <p:spPr bwMode="auto">
          <a:xfrm flipH="1" flipV="1">
            <a:off x="724586" y="6271731"/>
            <a:ext cx="399436" cy="352035"/>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rgbClr val="D9E3FB"/>
          </a:solidFill>
          <a:ln>
            <a:noFill/>
          </a:ln>
        </p:spPr>
      </p:sp>
      <p:sp>
        <p:nvSpPr>
          <p:cNvPr id="117" name="文本框 116"/>
          <p:cNvSpPr txBox="1"/>
          <p:nvPr/>
        </p:nvSpPr>
        <p:spPr>
          <a:xfrm>
            <a:off x="1261745" y="6271895"/>
            <a:ext cx="10358120" cy="414020"/>
          </a:xfrm>
          <a:prstGeom prst="rect">
            <a:avLst/>
          </a:prstGeom>
          <a:solidFill>
            <a:schemeClr val="bg1"/>
          </a:solidFill>
          <a:ln w="28575" cmpd="dbl">
            <a:solidFill>
              <a:schemeClr val="accent1">
                <a:lumMod val="20000"/>
                <a:lumOff val="80000"/>
              </a:schemeClr>
            </a:solidFill>
            <a:prstDash val="solid"/>
          </a:ln>
          <a:effectLst/>
        </p:spPr>
        <p:txBody>
          <a:bodyPr wrap="square">
            <a:noAutofit/>
          </a:bodyPr>
          <a:p>
            <a:pPr indent="0" algn="l">
              <a:lnSpc>
                <a:spcPct val="120000"/>
              </a:lnSpc>
              <a:buClrTx/>
              <a:buSzTx/>
              <a:buFont typeface="Arial" panose="020B0604020202020204" pitchFamily="34" charset="0"/>
              <a:buNone/>
            </a:pPr>
            <a:r>
              <a:rPr sz="1600" b="1">
                <a:solidFill>
                  <a:srgbClr val="0070C0"/>
                </a:solidFill>
                <a:latin typeface="微软雅黑" panose="020B0503020204020204" charset="-122"/>
                <a:ea typeface="微软雅黑" panose="020B0503020204020204" charset="-122"/>
              </a:rPr>
              <a:t>产业逻辑</a:t>
            </a:r>
            <a:r>
              <a:rPr lang="en-US" sz="1600" b="1">
                <a:solidFill>
                  <a:srgbClr val="0070C0"/>
                </a:solidFill>
                <a:latin typeface="微软雅黑" panose="020B0503020204020204" charset="-122"/>
                <a:ea typeface="微软雅黑" panose="020B0503020204020204" charset="-122"/>
              </a:rPr>
              <a:t> </a:t>
            </a:r>
            <a:r>
              <a:rPr lang="en-US" sz="1600" b="1">
                <a:solidFill>
                  <a:schemeClr val="accent1">
                    <a:lumMod val="75000"/>
                  </a:schemeClr>
                </a:solidFill>
                <a:latin typeface="微软雅黑" panose="020B0503020204020204" charset="-122"/>
                <a:ea typeface="微软雅黑" panose="020B0503020204020204" charset="-122"/>
              </a:rPr>
              <a:t>  </a:t>
            </a:r>
            <a:r>
              <a:rPr lang="en-US" sz="13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慢病患者增加 - 长期监测需求提升 - 家庭医疗设备普及 - 健康数据持续积累 - 数据驱动健康管理 - 院外医疗服务生态形成</a:t>
            </a:r>
            <a:endParaRPr lang="en-US" sz="13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nvGrpSpPr>
          <p:cNvPr id="40" name="组合 39"/>
          <p:cNvGrpSpPr/>
          <p:nvPr/>
        </p:nvGrpSpPr>
        <p:grpSpPr>
          <a:xfrm>
            <a:off x="8975725" y="274955"/>
            <a:ext cx="2840990" cy="366395"/>
            <a:chOff x="11064" y="247"/>
            <a:chExt cx="7750" cy="814"/>
          </a:xfrm>
        </p:grpSpPr>
        <p:grpSp>
          <p:nvGrpSpPr>
            <p:cNvPr id="41" name="组合 10"/>
            <p:cNvGrpSpPr/>
            <p:nvPr/>
          </p:nvGrpSpPr>
          <p:grpSpPr>
            <a:xfrm>
              <a:off x="12344" y="247"/>
              <a:ext cx="6376" cy="656"/>
              <a:chOff x="6697011" y="412203"/>
              <a:chExt cx="3672216" cy="415778"/>
            </a:xfrm>
          </p:grpSpPr>
          <p:pic>
            <p:nvPicPr>
              <p:cNvPr id="42"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43"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47"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8477250" cy="1076325"/>
            <a:chOff x="1128" y="719"/>
            <a:chExt cx="13350" cy="1695"/>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402" cy="1695"/>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AI医疗产业结构</a:t>
              </a:r>
              <a:r>
                <a:rPr lang="en-US" altLang="zh-CN"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贯穿研发、诊疗与健康管理全链条</a:t>
              </a:r>
              <a:endParaRPr lang="en-US" altLang="zh-CN"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10" name="矩形 9"/>
          <p:cNvSpPr/>
          <p:nvPr/>
        </p:nvSpPr>
        <p:spPr>
          <a:xfrm>
            <a:off x="0" y="1267460"/>
            <a:ext cx="12192000" cy="930275"/>
          </a:xfrm>
          <a:prstGeom prst="rect">
            <a:avLst/>
          </a:prstGeom>
          <a:solidFill>
            <a:srgbClr val="215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1" name="文本框 10"/>
          <p:cNvSpPr txBox="1"/>
          <p:nvPr/>
        </p:nvSpPr>
        <p:spPr>
          <a:xfrm>
            <a:off x="664845" y="1263650"/>
            <a:ext cx="10958830" cy="1610995"/>
          </a:xfrm>
          <a:prstGeom prst="rect">
            <a:avLst/>
          </a:prstGeom>
          <a:noFill/>
        </p:spPr>
        <p:txBody>
          <a:bodyPr wrap="square" rtlCol="0">
            <a:noAutofit/>
          </a:bodyPr>
          <a:p>
            <a:pPr algn="just">
              <a:lnSpc>
                <a:spcPct val="150000"/>
              </a:lnSpc>
            </a:pPr>
            <a:r>
              <a:rPr lang="zh-CN" altLang="en-US" sz="1600">
                <a:solidFill>
                  <a:schemeClr val="bg1"/>
                </a:solidFill>
                <a:latin typeface="微软雅黑" panose="020B0503020204020204" charset="-122"/>
                <a:ea typeface="微软雅黑" panose="020B0503020204020204" charset="-122"/>
                <a:cs typeface="微软雅黑" panose="020B0503020204020204" charset="-122"/>
              </a:rPr>
              <a:t>AI医疗并非独立产业，而是贯穿</a:t>
            </a:r>
            <a:r>
              <a:rPr lang="zh-CN" altLang="en-US" sz="1600" b="1">
                <a:solidFill>
                  <a:schemeClr val="bg1"/>
                </a:solidFill>
                <a:latin typeface="微软雅黑" panose="020B0503020204020204" charset="-122"/>
                <a:ea typeface="微软雅黑" panose="020B0503020204020204" charset="-122"/>
                <a:cs typeface="微软雅黑" panose="020B0503020204020204" charset="-122"/>
              </a:rPr>
              <a:t>创新药研发、医疗服务和健康管理</a:t>
            </a:r>
            <a:r>
              <a:rPr lang="zh-CN" altLang="en-US" sz="1600">
                <a:solidFill>
                  <a:schemeClr val="bg1"/>
                </a:solidFill>
                <a:latin typeface="微软雅黑" panose="020B0503020204020204" charset="-122"/>
                <a:ea typeface="微软雅黑" panose="020B0503020204020204" charset="-122"/>
                <a:cs typeface="微软雅黑" panose="020B0503020204020204" charset="-122"/>
              </a:rPr>
              <a:t>全过程的效率提升工具，</a:t>
            </a:r>
            <a:r>
              <a:rPr lang="zh-CN" altLang="en-US" sz="1600" b="1">
                <a:solidFill>
                  <a:schemeClr val="bg1"/>
                </a:solidFill>
                <a:latin typeface="微软雅黑" panose="020B0503020204020204" charset="-122"/>
                <a:ea typeface="微软雅黑" panose="020B0503020204020204" charset="-122"/>
                <a:cs typeface="微软雅黑" panose="020B0503020204020204" charset="-122"/>
              </a:rPr>
              <a:t>推动生命健康产业从经验驱动向数据驱动升级。</a:t>
            </a:r>
            <a:endParaRPr lang="zh-CN" altLang="en-US" sz="1600" b="1">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2" name="椭圆 11"/>
          <p:cNvSpPr/>
          <p:nvPr/>
        </p:nvSpPr>
        <p:spPr>
          <a:xfrm>
            <a:off x="1287334" y="2409608"/>
            <a:ext cx="625629" cy="625629"/>
          </a:xfrm>
          <a:prstGeom prst="ellipse">
            <a:avLst/>
          </a:prstGeom>
          <a:solidFill>
            <a:srgbClr val="5D84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3" name="椭圆 12"/>
          <p:cNvSpPr/>
          <p:nvPr/>
        </p:nvSpPr>
        <p:spPr>
          <a:xfrm>
            <a:off x="1287334" y="3802065"/>
            <a:ext cx="625629" cy="625629"/>
          </a:xfrm>
          <a:prstGeom prst="ellipse">
            <a:avLst/>
          </a:prstGeom>
          <a:solidFill>
            <a:srgbClr val="5D84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4" name="椭圆 13"/>
          <p:cNvSpPr/>
          <p:nvPr/>
        </p:nvSpPr>
        <p:spPr>
          <a:xfrm>
            <a:off x="1287334" y="5278976"/>
            <a:ext cx="625629" cy="625629"/>
          </a:xfrm>
          <a:prstGeom prst="ellipse">
            <a:avLst/>
          </a:prstGeom>
          <a:solidFill>
            <a:srgbClr val="5D84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5" name="矩形 14"/>
          <p:cNvSpPr/>
          <p:nvPr/>
        </p:nvSpPr>
        <p:spPr>
          <a:xfrm>
            <a:off x="2084705" y="2348865"/>
            <a:ext cx="1622425" cy="429895"/>
          </a:xfrm>
          <a:prstGeom prst="rect">
            <a:avLst/>
          </a:prstGeom>
          <a:noFill/>
          <a:effectLst>
            <a:outerShdw blurRad="50800" dist="38100" dir="8100000" algn="tr" rotWithShape="0">
              <a:prstClr val="black">
                <a:alpha val="40000"/>
              </a:prstClr>
            </a:outerShdw>
          </a:effectLst>
        </p:spPr>
        <p:txBody>
          <a:bodyPr wrap="square" rtlCol="0">
            <a:spAutoFit/>
          </a:bodyPr>
          <a:p>
            <a:r>
              <a:rPr lang="zh-CN" altLang="en-US" sz="2200" dirty="0">
                <a:solidFill>
                  <a:srgbClr val="FFC000"/>
                </a:solidFill>
                <a:latin typeface="微软雅黑" panose="020B0503020204020204" charset="-122"/>
                <a:ea typeface="微软雅黑" panose="020B0503020204020204" charset="-122"/>
                <a:cs typeface="微软雅黑" panose="020B0503020204020204" charset="-122"/>
              </a:rPr>
              <a:t>AI</a:t>
            </a:r>
            <a:r>
              <a:rPr lang="zh-CN" altLang="en-US" sz="2200" dirty="0">
                <a:solidFill>
                  <a:srgbClr val="406FE9"/>
                </a:solidFill>
                <a:latin typeface="微软雅黑" panose="020B0503020204020204" charset="-122"/>
                <a:ea typeface="微软雅黑" panose="020B0503020204020204" charset="-122"/>
                <a:cs typeface="微软雅黑" panose="020B0503020204020204" charset="-122"/>
              </a:rPr>
              <a:t>制药</a:t>
            </a:r>
            <a:endParaRPr lang="zh-CN" altLang="en-US" sz="2200" dirty="0">
              <a:solidFill>
                <a:srgbClr val="406FE9"/>
              </a:solidFill>
              <a:latin typeface="微软雅黑" panose="020B0503020204020204" charset="-122"/>
              <a:ea typeface="微软雅黑" panose="020B0503020204020204" charset="-122"/>
              <a:cs typeface="微软雅黑" panose="020B0503020204020204" charset="-122"/>
            </a:endParaRPr>
          </a:p>
        </p:txBody>
      </p:sp>
      <p:sp>
        <p:nvSpPr>
          <p:cNvPr id="18" name="椭圆 17"/>
          <p:cNvSpPr/>
          <p:nvPr/>
        </p:nvSpPr>
        <p:spPr>
          <a:xfrm>
            <a:off x="6618253" y="2409970"/>
            <a:ext cx="625629" cy="625629"/>
          </a:xfrm>
          <a:prstGeom prst="ellipse">
            <a:avLst/>
          </a:prstGeom>
          <a:solidFill>
            <a:srgbClr val="406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9" name="椭圆 18"/>
          <p:cNvSpPr/>
          <p:nvPr/>
        </p:nvSpPr>
        <p:spPr>
          <a:xfrm>
            <a:off x="6618253" y="3802427"/>
            <a:ext cx="625629" cy="625629"/>
          </a:xfrm>
          <a:prstGeom prst="ellipse">
            <a:avLst/>
          </a:prstGeom>
          <a:solidFill>
            <a:srgbClr val="406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9" name="矩形 28"/>
          <p:cNvSpPr/>
          <p:nvPr/>
        </p:nvSpPr>
        <p:spPr>
          <a:xfrm>
            <a:off x="3086049" y="2307971"/>
            <a:ext cx="2646503" cy="510540"/>
          </a:xfrm>
          <a:prstGeom prst="rect">
            <a:avLst/>
          </a:prstGeom>
        </p:spPr>
        <p:txBody>
          <a:bodyPr wrap="square">
            <a:spAutoFit/>
          </a:bodyPr>
          <a:p>
            <a:pPr>
              <a:lnSpc>
                <a:spcPct val="130000"/>
              </a:lnSpc>
            </a:pPr>
            <a:r>
              <a:rPr lang="zh-CN" altLang="en-US" sz="1050">
                <a:solidFill>
                  <a:srgbClr val="5C5A5D"/>
                </a:solidFill>
                <a:latin typeface="微软雅黑" panose="020B0503020204020204" charset="-122"/>
                <a:ea typeface="微软雅黑" panose="020B0503020204020204" charset="-122"/>
              </a:rPr>
              <a:t>利用人工智能提升靶点发现、分子筛选和药物设计效率。</a:t>
            </a:r>
            <a:endParaRPr lang="zh-CN" altLang="en-US" sz="1050">
              <a:solidFill>
                <a:srgbClr val="5C5A5D"/>
              </a:solidFill>
              <a:latin typeface="微软雅黑" panose="020B0503020204020204" charset="-122"/>
              <a:ea typeface="微软雅黑" panose="020B0503020204020204" charset="-122"/>
            </a:endParaRPr>
          </a:p>
        </p:txBody>
      </p:sp>
      <p:sp>
        <p:nvSpPr>
          <p:cNvPr id="35" name="gift-box_57463"/>
          <p:cNvSpPr>
            <a:spLocks noChangeAspect="1"/>
          </p:cNvSpPr>
          <p:nvPr/>
        </p:nvSpPr>
        <p:spPr bwMode="auto">
          <a:xfrm>
            <a:off x="1453438" y="2577963"/>
            <a:ext cx="304843" cy="284991"/>
          </a:xfrm>
          <a:custGeom>
            <a:avLst/>
            <a:gdLst>
              <a:gd name="connsiteX0" fmla="*/ 413768 w 605733"/>
              <a:gd name="connsiteY0" fmla="*/ 372108 h 566288"/>
              <a:gd name="connsiteX1" fmla="*/ 364641 w 605733"/>
              <a:gd name="connsiteY1" fmla="*/ 437088 h 566288"/>
              <a:gd name="connsiteX2" fmla="*/ 429710 w 605733"/>
              <a:gd name="connsiteY2" fmla="*/ 486147 h 566288"/>
              <a:gd name="connsiteX3" fmla="*/ 478837 w 605733"/>
              <a:gd name="connsiteY3" fmla="*/ 421168 h 566288"/>
              <a:gd name="connsiteX4" fmla="*/ 413768 w 605733"/>
              <a:gd name="connsiteY4" fmla="*/ 372108 h 566288"/>
              <a:gd name="connsiteX5" fmla="*/ 425372 w 605733"/>
              <a:gd name="connsiteY5" fmla="*/ 291859 h 566288"/>
              <a:gd name="connsiteX6" fmla="*/ 429276 w 605733"/>
              <a:gd name="connsiteY6" fmla="*/ 320125 h 566288"/>
              <a:gd name="connsiteX7" fmla="*/ 459424 w 605733"/>
              <a:gd name="connsiteY7" fmla="*/ 326623 h 566288"/>
              <a:gd name="connsiteX8" fmla="*/ 474607 w 605733"/>
              <a:gd name="connsiteY8" fmla="*/ 302364 h 566288"/>
              <a:gd name="connsiteX9" fmla="*/ 512781 w 605733"/>
              <a:gd name="connsiteY9" fmla="*/ 326298 h 566288"/>
              <a:gd name="connsiteX10" fmla="*/ 497598 w 605733"/>
              <a:gd name="connsiteY10" fmla="*/ 350557 h 566288"/>
              <a:gd name="connsiteX11" fmla="*/ 516576 w 605733"/>
              <a:gd name="connsiteY11" fmla="*/ 374708 h 566288"/>
              <a:gd name="connsiteX12" fmla="*/ 543797 w 605733"/>
              <a:gd name="connsiteY12" fmla="*/ 365935 h 566288"/>
              <a:gd name="connsiteX13" fmla="*/ 557678 w 605733"/>
              <a:gd name="connsiteY13" fmla="*/ 408822 h 566288"/>
              <a:gd name="connsiteX14" fmla="*/ 530458 w 605733"/>
              <a:gd name="connsiteY14" fmla="*/ 417594 h 566288"/>
              <a:gd name="connsiteX15" fmla="*/ 529373 w 605733"/>
              <a:gd name="connsiteY15" fmla="*/ 448351 h 566288"/>
              <a:gd name="connsiteX16" fmla="*/ 555834 w 605733"/>
              <a:gd name="connsiteY16" fmla="*/ 459072 h 566288"/>
              <a:gd name="connsiteX17" fmla="*/ 538917 w 605733"/>
              <a:gd name="connsiteY17" fmla="*/ 500876 h 566288"/>
              <a:gd name="connsiteX18" fmla="*/ 512347 w 605733"/>
              <a:gd name="connsiteY18" fmla="*/ 490154 h 566288"/>
              <a:gd name="connsiteX19" fmla="*/ 491742 w 605733"/>
              <a:gd name="connsiteY19" fmla="*/ 513005 h 566288"/>
              <a:gd name="connsiteX20" fmla="*/ 505189 w 605733"/>
              <a:gd name="connsiteY20" fmla="*/ 538239 h 566288"/>
              <a:gd name="connsiteX21" fmla="*/ 465281 w 605733"/>
              <a:gd name="connsiteY21" fmla="*/ 559357 h 566288"/>
              <a:gd name="connsiteX22" fmla="*/ 451942 w 605733"/>
              <a:gd name="connsiteY22" fmla="*/ 534123 h 566288"/>
              <a:gd name="connsiteX23" fmla="*/ 436867 w 605733"/>
              <a:gd name="connsiteY23" fmla="*/ 537264 h 566288"/>
              <a:gd name="connsiteX24" fmla="*/ 421359 w 605733"/>
              <a:gd name="connsiteY24" fmla="*/ 538347 h 566288"/>
              <a:gd name="connsiteX25" fmla="*/ 415395 w 605733"/>
              <a:gd name="connsiteY25" fmla="*/ 566288 h 566288"/>
              <a:gd name="connsiteX26" fmla="*/ 371257 w 605733"/>
              <a:gd name="connsiteY26" fmla="*/ 556866 h 566288"/>
              <a:gd name="connsiteX27" fmla="*/ 377330 w 605733"/>
              <a:gd name="connsiteY27" fmla="*/ 528925 h 566288"/>
              <a:gd name="connsiteX28" fmla="*/ 351194 w 605733"/>
              <a:gd name="connsiteY28" fmla="*/ 512572 h 566288"/>
              <a:gd name="connsiteX29" fmla="*/ 328637 w 605733"/>
              <a:gd name="connsiteY29" fmla="*/ 530116 h 566288"/>
              <a:gd name="connsiteX30" fmla="*/ 300874 w 605733"/>
              <a:gd name="connsiteY30" fmla="*/ 494594 h 566288"/>
              <a:gd name="connsiteX31" fmla="*/ 323431 w 605733"/>
              <a:gd name="connsiteY31" fmla="*/ 477050 h 566288"/>
              <a:gd name="connsiteX32" fmla="*/ 313996 w 605733"/>
              <a:gd name="connsiteY32" fmla="*/ 447809 h 566288"/>
              <a:gd name="connsiteX33" fmla="*/ 285366 w 605733"/>
              <a:gd name="connsiteY33" fmla="*/ 446726 h 566288"/>
              <a:gd name="connsiteX34" fmla="*/ 286993 w 605733"/>
              <a:gd name="connsiteY34" fmla="*/ 401674 h 566288"/>
              <a:gd name="connsiteX35" fmla="*/ 315623 w 605733"/>
              <a:gd name="connsiteY35" fmla="*/ 402757 h 566288"/>
              <a:gd name="connsiteX36" fmla="*/ 327227 w 605733"/>
              <a:gd name="connsiteY36" fmla="*/ 374274 h 566288"/>
              <a:gd name="connsiteX37" fmla="*/ 305971 w 605733"/>
              <a:gd name="connsiteY37" fmla="*/ 355105 h 566288"/>
              <a:gd name="connsiteX38" fmla="*/ 336228 w 605733"/>
              <a:gd name="connsiteY38" fmla="*/ 321641 h 566288"/>
              <a:gd name="connsiteX39" fmla="*/ 357375 w 605733"/>
              <a:gd name="connsiteY39" fmla="*/ 340810 h 566288"/>
              <a:gd name="connsiteX40" fmla="*/ 384596 w 605733"/>
              <a:gd name="connsiteY40" fmla="*/ 326298 h 566288"/>
              <a:gd name="connsiteX41" fmla="*/ 380691 w 605733"/>
              <a:gd name="connsiteY41" fmla="*/ 298140 h 566288"/>
              <a:gd name="connsiteX42" fmla="*/ 493913 w 605733"/>
              <a:gd name="connsiteY42" fmla="*/ 143612 h 566288"/>
              <a:gd name="connsiteX43" fmla="*/ 476678 w 605733"/>
              <a:gd name="connsiteY43" fmla="*/ 148804 h 566288"/>
              <a:gd name="connsiteX44" fmla="*/ 458133 w 605733"/>
              <a:gd name="connsiteY44" fmla="*/ 210417 h 566288"/>
              <a:gd name="connsiteX45" fmla="*/ 519733 w 605733"/>
              <a:gd name="connsiteY45" fmla="*/ 228825 h 566288"/>
              <a:gd name="connsiteX46" fmla="*/ 538277 w 605733"/>
              <a:gd name="connsiteY46" fmla="*/ 167320 h 566288"/>
              <a:gd name="connsiteX47" fmla="*/ 511260 w 605733"/>
              <a:gd name="connsiteY47" fmla="*/ 145353 h 566288"/>
              <a:gd name="connsiteX48" fmla="*/ 493913 w 605733"/>
              <a:gd name="connsiteY48" fmla="*/ 143612 h 566288"/>
              <a:gd name="connsiteX49" fmla="*/ 192063 w 605733"/>
              <a:gd name="connsiteY49" fmla="*/ 108838 h 566288"/>
              <a:gd name="connsiteX50" fmla="*/ 111485 w 605733"/>
              <a:gd name="connsiteY50" fmla="*/ 189193 h 566288"/>
              <a:gd name="connsiteX51" fmla="*/ 192063 w 605733"/>
              <a:gd name="connsiteY51" fmla="*/ 269657 h 566288"/>
              <a:gd name="connsiteX52" fmla="*/ 272532 w 605733"/>
              <a:gd name="connsiteY52" fmla="*/ 189193 h 566288"/>
              <a:gd name="connsiteX53" fmla="*/ 192063 w 605733"/>
              <a:gd name="connsiteY53" fmla="*/ 108838 h 566288"/>
              <a:gd name="connsiteX54" fmla="*/ 502489 w 605733"/>
              <a:gd name="connsiteY54" fmla="*/ 80586 h 566288"/>
              <a:gd name="connsiteX55" fmla="*/ 537301 w 605733"/>
              <a:gd name="connsiteY55" fmla="*/ 87841 h 566288"/>
              <a:gd name="connsiteX56" fmla="*/ 532746 w 605733"/>
              <a:gd name="connsiteY56" fmla="*/ 109822 h 566288"/>
              <a:gd name="connsiteX57" fmla="*/ 553460 w 605733"/>
              <a:gd name="connsiteY57" fmla="*/ 122600 h 566288"/>
              <a:gd name="connsiteX58" fmla="*/ 571138 w 605733"/>
              <a:gd name="connsiteY58" fmla="*/ 108631 h 566288"/>
              <a:gd name="connsiteX59" fmla="*/ 593261 w 605733"/>
              <a:gd name="connsiteY59" fmla="*/ 136568 h 566288"/>
              <a:gd name="connsiteX60" fmla="*/ 575584 w 605733"/>
              <a:gd name="connsiteY60" fmla="*/ 150536 h 566288"/>
              <a:gd name="connsiteX61" fmla="*/ 583175 w 605733"/>
              <a:gd name="connsiteY61" fmla="*/ 173601 h 566288"/>
              <a:gd name="connsiteX62" fmla="*/ 605733 w 605733"/>
              <a:gd name="connsiteY62" fmla="*/ 174250 h 566288"/>
              <a:gd name="connsiteX63" fmla="*/ 604649 w 605733"/>
              <a:gd name="connsiteY63" fmla="*/ 209767 h 566288"/>
              <a:gd name="connsiteX64" fmla="*/ 582091 w 605733"/>
              <a:gd name="connsiteY64" fmla="*/ 209117 h 566288"/>
              <a:gd name="connsiteX65" fmla="*/ 573090 w 605733"/>
              <a:gd name="connsiteY65" fmla="*/ 231640 h 566288"/>
              <a:gd name="connsiteX66" fmla="*/ 590008 w 605733"/>
              <a:gd name="connsiteY66" fmla="*/ 246691 h 566288"/>
              <a:gd name="connsiteX67" fmla="*/ 566257 w 605733"/>
              <a:gd name="connsiteY67" fmla="*/ 273221 h 566288"/>
              <a:gd name="connsiteX68" fmla="*/ 549448 w 605733"/>
              <a:gd name="connsiteY68" fmla="*/ 258278 h 566288"/>
              <a:gd name="connsiteX69" fmla="*/ 539145 w 605733"/>
              <a:gd name="connsiteY69" fmla="*/ 264775 h 566288"/>
              <a:gd name="connsiteX70" fmla="*/ 528083 w 605733"/>
              <a:gd name="connsiteY70" fmla="*/ 269756 h 566288"/>
              <a:gd name="connsiteX71" fmla="*/ 531337 w 605733"/>
              <a:gd name="connsiteY71" fmla="*/ 292062 h 566288"/>
              <a:gd name="connsiteX72" fmla="*/ 495982 w 605733"/>
              <a:gd name="connsiteY72" fmla="*/ 297151 h 566288"/>
              <a:gd name="connsiteX73" fmla="*/ 492729 w 605733"/>
              <a:gd name="connsiteY73" fmla="*/ 274845 h 566288"/>
              <a:gd name="connsiteX74" fmla="*/ 468978 w 605733"/>
              <a:gd name="connsiteY74" fmla="*/ 269972 h 566288"/>
              <a:gd name="connsiteX75" fmla="*/ 457157 w 605733"/>
              <a:gd name="connsiteY75" fmla="*/ 289138 h 566288"/>
              <a:gd name="connsiteX76" fmla="*/ 426791 w 605733"/>
              <a:gd name="connsiteY76" fmla="*/ 270405 h 566288"/>
              <a:gd name="connsiteX77" fmla="*/ 438612 w 605733"/>
              <a:gd name="connsiteY77" fmla="*/ 251347 h 566288"/>
              <a:gd name="connsiteX78" fmla="*/ 423538 w 605733"/>
              <a:gd name="connsiteY78" fmla="*/ 232290 h 566288"/>
              <a:gd name="connsiteX79" fmla="*/ 402173 w 605733"/>
              <a:gd name="connsiteY79" fmla="*/ 239328 h 566288"/>
              <a:gd name="connsiteX80" fmla="*/ 391003 w 605733"/>
              <a:gd name="connsiteY80" fmla="*/ 205544 h 566288"/>
              <a:gd name="connsiteX81" fmla="*/ 412368 w 605733"/>
              <a:gd name="connsiteY81" fmla="*/ 198506 h 566288"/>
              <a:gd name="connsiteX82" fmla="*/ 413127 w 605733"/>
              <a:gd name="connsiteY82" fmla="*/ 174250 h 566288"/>
              <a:gd name="connsiteX83" fmla="*/ 392196 w 605733"/>
              <a:gd name="connsiteY83" fmla="*/ 165913 h 566288"/>
              <a:gd name="connsiteX84" fmla="*/ 405318 w 605733"/>
              <a:gd name="connsiteY84" fmla="*/ 132778 h 566288"/>
              <a:gd name="connsiteX85" fmla="*/ 426249 w 605733"/>
              <a:gd name="connsiteY85" fmla="*/ 141116 h 566288"/>
              <a:gd name="connsiteX86" fmla="*/ 442408 w 605733"/>
              <a:gd name="connsiteY86" fmla="*/ 123033 h 566288"/>
              <a:gd name="connsiteX87" fmla="*/ 431780 w 605733"/>
              <a:gd name="connsiteY87" fmla="*/ 103217 h 566288"/>
              <a:gd name="connsiteX88" fmla="*/ 463122 w 605733"/>
              <a:gd name="connsiteY88" fmla="*/ 86325 h 566288"/>
              <a:gd name="connsiteX89" fmla="*/ 473858 w 605733"/>
              <a:gd name="connsiteY89" fmla="*/ 106141 h 566288"/>
              <a:gd name="connsiteX90" fmla="*/ 497934 w 605733"/>
              <a:gd name="connsiteY90" fmla="*/ 102676 h 566288"/>
              <a:gd name="connsiteX91" fmla="*/ 160504 w 605733"/>
              <a:gd name="connsiteY91" fmla="*/ 0 h 566288"/>
              <a:gd name="connsiteX92" fmla="*/ 223513 w 605733"/>
              <a:gd name="connsiteY92" fmla="*/ 0 h 566288"/>
              <a:gd name="connsiteX93" fmla="*/ 223513 w 605733"/>
              <a:gd name="connsiteY93" fmla="*/ 39853 h 566288"/>
              <a:gd name="connsiteX94" fmla="*/ 263964 w 605733"/>
              <a:gd name="connsiteY94" fmla="*/ 54581 h 566288"/>
              <a:gd name="connsiteX95" fmla="*/ 289667 w 605733"/>
              <a:gd name="connsiteY95" fmla="*/ 24042 h 566288"/>
              <a:gd name="connsiteX96" fmla="*/ 337926 w 605733"/>
              <a:gd name="connsiteY96" fmla="*/ 64545 h 566288"/>
              <a:gd name="connsiteX97" fmla="*/ 312224 w 605733"/>
              <a:gd name="connsiteY97" fmla="*/ 95084 h 566288"/>
              <a:gd name="connsiteX98" fmla="*/ 333805 w 605733"/>
              <a:gd name="connsiteY98" fmla="*/ 132230 h 566288"/>
              <a:gd name="connsiteX99" fmla="*/ 373064 w 605733"/>
              <a:gd name="connsiteY99" fmla="*/ 125407 h 566288"/>
              <a:gd name="connsiteX100" fmla="*/ 384017 w 605733"/>
              <a:gd name="connsiteY100" fmla="*/ 187352 h 566288"/>
              <a:gd name="connsiteX101" fmla="*/ 344759 w 605733"/>
              <a:gd name="connsiteY101" fmla="*/ 194283 h 566288"/>
              <a:gd name="connsiteX102" fmla="*/ 337276 w 605733"/>
              <a:gd name="connsiteY102" fmla="*/ 236627 h 566288"/>
              <a:gd name="connsiteX103" fmla="*/ 371871 w 605733"/>
              <a:gd name="connsiteY103" fmla="*/ 256554 h 566288"/>
              <a:gd name="connsiteX104" fmla="*/ 340312 w 605733"/>
              <a:gd name="connsiteY104" fmla="*/ 311027 h 566288"/>
              <a:gd name="connsiteX105" fmla="*/ 305717 w 605733"/>
              <a:gd name="connsiteY105" fmla="*/ 291100 h 566288"/>
              <a:gd name="connsiteX106" fmla="*/ 272749 w 605733"/>
              <a:gd name="connsiteY106" fmla="*/ 318716 h 566288"/>
              <a:gd name="connsiteX107" fmla="*/ 286413 w 605733"/>
              <a:gd name="connsiteY107" fmla="*/ 356186 h 566288"/>
              <a:gd name="connsiteX108" fmla="*/ 227200 w 605733"/>
              <a:gd name="connsiteY108" fmla="*/ 377737 h 566288"/>
              <a:gd name="connsiteX109" fmla="*/ 213536 w 605733"/>
              <a:gd name="connsiteY109" fmla="*/ 340267 h 566288"/>
              <a:gd name="connsiteX110" fmla="*/ 192063 w 605733"/>
              <a:gd name="connsiteY110" fmla="*/ 341783 h 566288"/>
              <a:gd name="connsiteX111" fmla="*/ 170481 w 605733"/>
              <a:gd name="connsiteY111" fmla="*/ 340267 h 566288"/>
              <a:gd name="connsiteX112" fmla="*/ 156817 w 605733"/>
              <a:gd name="connsiteY112" fmla="*/ 377737 h 566288"/>
              <a:gd name="connsiteX113" fmla="*/ 97604 w 605733"/>
              <a:gd name="connsiteY113" fmla="*/ 356186 h 566288"/>
              <a:gd name="connsiteX114" fmla="*/ 111268 w 605733"/>
              <a:gd name="connsiteY114" fmla="*/ 318716 h 566288"/>
              <a:gd name="connsiteX115" fmla="*/ 78408 w 605733"/>
              <a:gd name="connsiteY115" fmla="*/ 291100 h 566288"/>
              <a:gd name="connsiteX116" fmla="*/ 43705 w 605733"/>
              <a:gd name="connsiteY116" fmla="*/ 311027 h 566288"/>
              <a:gd name="connsiteX117" fmla="*/ 12255 w 605733"/>
              <a:gd name="connsiteY117" fmla="*/ 256554 h 566288"/>
              <a:gd name="connsiteX118" fmla="*/ 46741 w 605733"/>
              <a:gd name="connsiteY118" fmla="*/ 236627 h 566288"/>
              <a:gd name="connsiteX119" fmla="*/ 39258 w 605733"/>
              <a:gd name="connsiteY119" fmla="*/ 194283 h 566288"/>
              <a:gd name="connsiteX120" fmla="*/ 0 w 605733"/>
              <a:gd name="connsiteY120" fmla="*/ 187352 h 566288"/>
              <a:gd name="connsiteX121" fmla="*/ 10953 w 605733"/>
              <a:gd name="connsiteY121" fmla="*/ 125407 h 566288"/>
              <a:gd name="connsiteX122" fmla="*/ 50212 w 605733"/>
              <a:gd name="connsiteY122" fmla="*/ 132230 h 566288"/>
              <a:gd name="connsiteX123" fmla="*/ 71793 w 605733"/>
              <a:gd name="connsiteY123" fmla="*/ 95084 h 566288"/>
              <a:gd name="connsiteX124" fmla="*/ 46091 w 605733"/>
              <a:gd name="connsiteY124" fmla="*/ 64545 h 566288"/>
              <a:gd name="connsiteX125" fmla="*/ 94459 w 605733"/>
              <a:gd name="connsiteY125" fmla="*/ 24042 h 566288"/>
              <a:gd name="connsiteX126" fmla="*/ 120053 w 605733"/>
              <a:gd name="connsiteY126" fmla="*/ 54581 h 566288"/>
              <a:gd name="connsiteX127" fmla="*/ 160504 w 605733"/>
              <a:gd name="connsiteY127" fmla="*/ 39853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5733" h="566288">
                <a:moveTo>
                  <a:pt x="413768" y="372108"/>
                </a:moveTo>
                <a:cubicBezTo>
                  <a:pt x="382318" y="376440"/>
                  <a:pt x="360195" y="405573"/>
                  <a:pt x="364641" y="437088"/>
                </a:cubicBezTo>
                <a:cubicBezTo>
                  <a:pt x="368979" y="468494"/>
                  <a:pt x="398152" y="490479"/>
                  <a:pt x="429710" y="486147"/>
                </a:cubicBezTo>
                <a:cubicBezTo>
                  <a:pt x="461160" y="481707"/>
                  <a:pt x="483174" y="452574"/>
                  <a:pt x="478837" y="421168"/>
                </a:cubicBezTo>
                <a:cubicBezTo>
                  <a:pt x="474390" y="389761"/>
                  <a:pt x="445218" y="367776"/>
                  <a:pt x="413768" y="372108"/>
                </a:cubicBezTo>
                <a:close/>
                <a:moveTo>
                  <a:pt x="425372" y="291859"/>
                </a:moveTo>
                <a:lnTo>
                  <a:pt x="429276" y="320125"/>
                </a:lnTo>
                <a:cubicBezTo>
                  <a:pt x="439795" y="320883"/>
                  <a:pt x="449881" y="323049"/>
                  <a:pt x="459424" y="326623"/>
                </a:cubicBezTo>
                <a:lnTo>
                  <a:pt x="474607" y="302364"/>
                </a:lnTo>
                <a:lnTo>
                  <a:pt x="512781" y="326298"/>
                </a:lnTo>
                <a:lnTo>
                  <a:pt x="497598" y="350557"/>
                </a:lnTo>
                <a:cubicBezTo>
                  <a:pt x="504972" y="357596"/>
                  <a:pt x="511371" y="365719"/>
                  <a:pt x="516576" y="374708"/>
                </a:cubicBezTo>
                <a:lnTo>
                  <a:pt x="543797" y="365935"/>
                </a:lnTo>
                <a:lnTo>
                  <a:pt x="557678" y="408822"/>
                </a:lnTo>
                <a:lnTo>
                  <a:pt x="530458" y="417594"/>
                </a:lnTo>
                <a:cubicBezTo>
                  <a:pt x="531651" y="428099"/>
                  <a:pt x="531217" y="438495"/>
                  <a:pt x="529373" y="448351"/>
                </a:cubicBezTo>
                <a:lnTo>
                  <a:pt x="555834" y="459072"/>
                </a:lnTo>
                <a:lnTo>
                  <a:pt x="538917" y="500876"/>
                </a:lnTo>
                <a:lnTo>
                  <a:pt x="512347" y="490154"/>
                </a:lnTo>
                <a:cubicBezTo>
                  <a:pt x="506599" y="498601"/>
                  <a:pt x="499659" y="506291"/>
                  <a:pt x="491742" y="513005"/>
                </a:cubicBezTo>
                <a:lnTo>
                  <a:pt x="505189" y="538239"/>
                </a:lnTo>
                <a:lnTo>
                  <a:pt x="465281" y="559357"/>
                </a:lnTo>
                <a:lnTo>
                  <a:pt x="451942" y="534123"/>
                </a:lnTo>
                <a:cubicBezTo>
                  <a:pt x="447061" y="535531"/>
                  <a:pt x="441964" y="536614"/>
                  <a:pt x="436867" y="537264"/>
                </a:cubicBezTo>
                <a:cubicBezTo>
                  <a:pt x="431662" y="538022"/>
                  <a:pt x="426456" y="538347"/>
                  <a:pt x="421359" y="538347"/>
                </a:cubicBezTo>
                <a:lnTo>
                  <a:pt x="415395" y="566288"/>
                </a:lnTo>
                <a:lnTo>
                  <a:pt x="371257" y="556866"/>
                </a:lnTo>
                <a:lnTo>
                  <a:pt x="377330" y="528925"/>
                </a:lnTo>
                <a:cubicBezTo>
                  <a:pt x="367895" y="524701"/>
                  <a:pt x="359110" y="519178"/>
                  <a:pt x="351194" y="512572"/>
                </a:cubicBezTo>
                <a:lnTo>
                  <a:pt x="328637" y="530116"/>
                </a:lnTo>
                <a:lnTo>
                  <a:pt x="300874" y="494594"/>
                </a:lnTo>
                <a:lnTo>
                  <a:pt x="323431" y="477050"/>
                </a:lnTo>
                <a:cubicBezTo>
                  <a:pt x="318985" y="467953"/>
                  <a:pt x="315731" y="458206"/>
                  <a:pt x="313996" y="447809"/>
                </a:cubicBezTo>
                <a:lnTo>
                  <a:pt x="285366" y="446726"/>
                </a:lnTo>
                <a:lnTo>
                  <a:pt x="286993" y="401674"/>
                </a:lnTo>
                <a:lnTo>
                  <a:pt x="315623" y="402757"/>
                </a:lnTo>
                <a:cubicBezTo>
                  <a:pt x="318117" y="392685"/>
                  <a:pt x="322021" y="383047"/>
                  <a:pt x="327227" y="374274"/>
                </a:cubicBezTo>
                <a:lnTo>
                  <a:pt x="305971" y="355105"/>
                </a:lnTo>
                <a:lnTo>
                  <a:pt x="336228" y="321641"/>
                </a:lnTo>
                <a:lnTo>
                  <a:pt x="357375" y="340810"/>
                </a:lnTo>
                <a:cubicBezTo>
                  <a:pt x="365617" y="334745"/>
                  <a:pt x="374727" y="329872"/>
                  <a:pt x="384596" y="326298"/>
                </a:cubicBezTo>
                <a:lnTo>
                  <a:pt x="380691" y="298140"/>
                </a:lnTo>
                <a:close/>
                <a:moveTo>
                  <a:pt x="493913" y="143612"/>
                </a:moveTo>
                <a:cubicBezTo>
                  <a:pt x="488038" y="144155"/>
                  <a:pt x="482182" y="145854"/>
                  <a:pt x="476678" y="148804"/>
                </a:cubicBezTo>
                <a:cubicBezTo>
                  <a:pt x="454554" y="160715"/>
                  <a:pt x="446204" y="188327"/>
                  <a:pt x="458133" y="210417"/>
                </a:cubicBezTo>
                <a:cubicBezTo>
                  <a:pt x="470063" y="232398"/>
                  <a:pt x="497717" y="240736"/>
                  <a:pt x="519733" y="228825"/>
                </a:cubicBezTo>
                <a:cubicBezTo>
                  <a:pt x="541856" y="217022"/>
                  <a:pt x="550207" y="189410"/>
                  <a:pt x="538277" y="167320"/>
                </a:cubicBezTo>
                <a:cubicBezTo>
                  <a:pt x="532313" y="156276"/>
                  <a:pt x="522417" y="148696"/>
                  <a:pt x="511260" y="145353"/>
                </a:cubicBezTo>
                <a:cubicBezTo>
                  <a:pt x="505681" y="143681"/>
                  <a:pt x="499788" y="143069"/>
                  <a:pt x="493913" y="143612"/>
                </a:cubicBezTo>
                <a:close/>
                <a:moveTo>
                  <a:pt x="192063" y="108838"/>
                </a:moveTo>
                <a:cubicBezTo>
                  <a:pt x="147599" y="108838"/>
                  <a:pt x="111485" y="144900"/>
                  <a:pt x="111485" y="189193"/>
                </a:cubicBezTo>
                <a:cubicBezTo>
                  <a:pt x="111485" y="233595"/>
                  <a:pt x="147599" y="269657"/>
                  <a:pt x="192063" y="269657"/>
                </a:cubicBezTo>
                <a:cubicBezTo>
                  <a:pt x="236418" y="269657"/>
                  <a:pt x="272532" y="233595"/>
                  <a:pt x="272532" y="189193"/>
                </a:cubicBezTo>
                <a:cubicBezTo>
                  <a:pt x="272532" y="144900"/>
                  <a:pt x="236418" y="108838"/>
                  <a:pt x="192063" y="108838"/>
                </a:cubicBezTo>
                <a:close/>
                <a:moveTo>
                  <a:pt x="502489" y="80586"/>
                </a:moveTo>
                <a:lnTo>
                  <a:pt x="537301" y="87841"/>
                </a:lnTo>
                <a:lnTo>
                  <a:pt x="532746" y="109822"/>
                </a:lnTo>
                <a:cubicBezTo>
                  <a:pt x="540229" y="113071"/>
                  <a:pt x="547170" y="117402"/>
                  <a:pt x="553460" y="122600"/>
                </a:cubicBezTo>
                <a:lnTo>
                  <a:pt x="571138" y="108631"/>
                </a:lnTo>
                <a:lnTo>
                  <a:pt x="593261" y="136568"/>
                </a:lnTo>
                <a:lnTo>
                  <a:pt x="575584" y="150536"/>
                </a:lnTo>
                <a:cubicBezTo>
                  <a:pt x="579271" y="158008"/>
                  <a:pt x="581766" y="165696"/>
                  <a:pt x="583175" y="173601"/>
                </a:cubicBezTo>
                <a:lnTo>
                  <a:pt x="605733" y="174250"/>
                </a:lnTo>
                <a:lnTo>
                  <a:pt x="604649" y="209767"/>
                </a:lnTo>
                <a:lnTo>
                  <a:pt x="582091" y="209117"/>
                </a:lnTo>
                <a:cubicBezTo>
                  <a:pt x="580139" y="217022"/>
                  <a:pt x="577211" y="224602"/>
                  <a:pt x="573090" y="231640"/>
                </a:cubicBezTo>
                <a:lnTo>
                  <a:pt x="590008" y="246691"/>
                </a:lnTo>
                <a:lnTo>
                  <a:pt x="566257" y="273221"/>
                </a:lnTo>
                <a:lnTo>
                  <a:pt x="549448" y="258278"/>
                </a:lnTo>
                <a:cubicBezTo>
                  <a:pt x="546194" y="260660"/>
                  <a:pt x="542832" y="262825"/>
                  <a:pt x="539145" y="264775"/>
                </a:cubicBezTo>
                <a:cubicBezTo>
                  <a:pt x="535566" y="266724"/>
                  <a:pt x="531770" y="268348"/>
                  <a:pt x="528083" y="269756"/>
                </a:cubicBezTo>
                <a:lnTo>
                  <a:pt x="531337" y="292062"/>
                </a:lnTo>
                <a:lnTo>
                  <a:pt x="495982" y="297151"/>
                </a:lnTo>
                <a:lnTo>
                  <a:pt x="492729" y="274845"/>
                </a:lnTo>
                <a:cubicBezTo>
                  <a:pt x="484595" y="274412"/>
                  <a:pt x="476678" y="272679"/>
                  <a:pt x="468978" y="269972"/>
                </a:cubicBezTo>
                <a:lnTo>
                  <a:pt x="457157" y="289138"/>
                </a:lnTo>
                <a:lnTo>
                  <a:pt x="426791" y="270405"/>
                </a:lnTo>
                <a:lnTo>
                  <a:pt x="438612" y="251347"/>
                </a:lnTo>
                <a:cubicBezTo>
                  <a:pt x="432865" y="245825"/>
                  <a:pt x="427767" y="239436"/>
                  <a:pt x="423538" y="232290"/>
                </a:cubicBezTo>
                <a:lnTo>
                  <a:pt x="402173" y="239328"/>
                </a:lnTo>
                <a:lnTo>
                  <a:pt x="391003" y="205544"/>
                </a:lnTo>
                <a:lnTo>
                  <a:pt x="412368" y="198506"/>
                </a:lnTo>
                <a:cubicBezTo>
                  <a:pt x="411500" y="190276"/>
                  <a:pt x="411717" y="182155"/>
                  <a:pt x="413127" y="174250"/>
                </a:cubicBezTo>
                <a:lnTo>
                  <a:pt x="392196" y="165913"/>
                </a:lnTo>
                <a:lnTo>
                  <a:pt x="405318" y="132778"/>
                </a:lnTo>
                <a:lnTo>
                  <a:pt x="426249" y="141116"/>
                </a:lnTo>
                <a:cubicBezTo>
                  <a:pt x="430696" y="134402"/>
                  <a:pt x="436118" y="128339"/>
                  <a:pt x="442408" y="123033"/>
                </a:cubicBezTo>
                <a:lnTo>
                  <a:pt x="431780" y="103217"/>
                </a:lnTo>
                <a:lnTo>
                  <a:pt x="463122" y="86325"/>
                </a:lnTo>
                <a:lnTo>
                  <a:pt x="473858" y="106141"/>
                </a:lnTo>
                <a:cubicBezTo>
                  <a:pt x="481775" y="103758"/>
                  <a:pt x="489800" y="102676"/>
                  <a:pt x="497934" y="102676"/>
                </a:cubicBezTo>
                <a:close/>
                <a:moveTo>
                  <a:pt x="160504" y="0"/>
                </a:moveTo>
                <a:lnTo>
                  <a:pt x="223513" y="0"/>
                </a:lnTo>
                <a:lnTo>
                  <a:pt x="223513" y="39853"/>
                </a:lnTo>
                <a:cubicBezTo>
                  <a:pt x="237828" y="42885"/>
                  <a:pt x="251384" y="47867"/>
                  <a:pt x="263964" y="54581"/>
                </a:cubicBezTo>
                <a:lnTo>
                  <a:pt x="289667" y="24042"/>
                </a:lnTo>
                <a:lnTo>
                  <a:pt x="337926" y="64545"/>
                </a:lnTo>
                <a:lnTo>
                  <a:pt x="312224" y="95084"/>
                </a:lnTo>
                <a:cubicBezTo>
                  <a:pt x="321117" y="106347"/>
                  <a:pt x="328383" y="118801"/>
                  <a:pt x="333805" y="132230"/>
                </a:cubicBezTo>
                <a:lnTo>
                  <a:pt x="373064" y="125407"/>
                </a:lnTo>
                <a:lnTo>
                  <a:pt x="384017" y="187352"/>
                </a:lnTo>
                <a:lnTo>
                  <a:pt x="344759" y="194283"/>
                </a:lnTo>
                <a:cubicBezTo>
                  <a:pt x="344216" y="209012"/>
                  <a:pt x="341614" y="223198"/>
                  <a:pt x="337276" y="236627"/>
                </a:cubicBezTo>
                <a:lnTo>
                  <a:pt x="371871" y="256554"/>
                </a:lnTo>
                <a:lnTo>
                  <a:pt x="340312" y="311027"/>
                </a:lnTo>
                <a:lnTo>
                  <a:pt x="305717" y="291100"/>
                </a:lnTo>
                <a:cubicBezTo>
                  <a:pt x="296065" y="301713"/>
                  <a:pt x="285003" y="311027"/>
                  <a:pt x="272749" y="318716"/>
                </a:cubicBezTo>
                <a:lnTo>
                  <a:pt x="286413" y="356186"/>
                </a:lnTo>
                <a:lnTo>
                  <a:pt x="227200" y="377737"/>
                </a:lnTo>
                <a:lnTo>
                  <a:pt x="213536" y="340267"/>
                </a:lnTo>
                <a:cubicBezTo>
                  <a:pt x="206486" y="341241"/>
                  <a:pt x="199329" y="341783"/>
                  <a:pt x="192063" y="341783"/>
                </a:cubicBezTo>
                <a:cubicBezTo>
                  <a:pt x="184688" y="341783"/>
                  <a:pt x="177531" y="341241"/>
                  <a:pt x="170481" y="340267"/>
                </a:cubicBezTo>
                <a:lnTo>
                  <a:pt x="156817" y="377737"/>
                </a:lnTo>
                <a:lnTo>
                  <a:pt x="97604" y="356186"/>
                </a:lnTo>
                <a:lnTo>
                  <a:pt x="111268" y="318716"/>
                </a:lnTo>
                <a:cubicBezTo>
                  <a:pt x="99014" y="311027"/>
                  <a:pt x="87952" y="301713"/>
                  <a:pt x="78408" y="291100"/>
                </a:cubicBezTo>
                <a:lnTo>
                  <a:pt x="43705" y="311027"/>
                </a:lnTo>
                <a:lnTo>
                  <a:pt x="12255" y="256554"/>
                </a:lnTo>
                <a:lnTo>
                  <a:pt x="46741" y="236627"/>
                </a:lnTo>
                <a:cubicBezTo>
                  <a:pt x="42403" y="223198"/>
                  <a:pt x="39801" y="209012"/>
                  <a:pt x="39258" y="194283"/>
                </a:cubicBezTo>
                <a:lnTo>
                  <a:pt x="0" y="187352"/>
                </a:lnTo>
                <a:lnTo>
                  <a:pt x="10953" y="125407"/>
                </a:lnTo>
                <a:lnTo>
                  <a:pt x="50212" y="132230"/>
                </a:lnTo>
                <a:cubicBezTo>
                  <a:pt x="55634" y="118801"/>
                  <a:pt x="63009" y="106347"/>
                  <a:pt x="71793" y="95084"/>
                </a:cubicBezTo>
                <a:lnTo>
                  <a:pt x="46091" y="64545"/>
                </a:lnTo>
                <a:lnTo>
                  <a:pt x="94459" y="24042"/>
                </a:lnTo>
                <a:lnTo>
                  <a:pt x="120053" y="54581"/>
                </a:lnTo>
                <a:cubicBezTo>
                  <a:pt x="132633" y="47867"/>
                  <a:pt x="146189" y="42885"/>
                  <a:pt x="160504" y="39853"/>
                </a:cubicBezTo>
                <a:close/>
              </a:path>
            </a:pathLst>
          </a:custGeom>
          <a:solidFill>
            <a:schemeClr val="bg1"/>
          </a:solidFill>
          <a:ln>
            <a:noFill/>
          </a:ln>
        </p:spPr>
        <p:txBody>
          <a:bodyPr/>
          <a:p>
            <a:endParaRPr lang="zh-CN" altLang="en-US">
              <a:latin typeface="微软雅黑" panose="020B0503020204020204" charset="-122"/>
              <a:ea typeface="微软雅黑" panose="020B0503020204020204" charset="-122"/>
            </a:endParaRPr>
          </a:p>
        </p:txBody>
      </p:sp>
      <p:sp>
        <p:nvSpPr>
          <p:cNvPr id="36" name="gift-box_57463"/>
          <p:cNvSpPr>
            <a:spLocks noChangeAspect="1"/>
          </p:cNvSpPr>
          <p:nvPr/>
        </p:nvSpPr>
        <p:spPr bwMode="auto">
          <a:xfrm>
            <a:off x="1453439" y="3943127"/>
            <a:ext cx="304843" cy="280118"/>
          </a:xfrm>
          <a:custGeom>
            <a:avLst/>
            <a:gdLst>
              <a:gd name="connsiteX0" fmla="*/ 366665 w 604675"/>
              <a:gd name="connsiteY0" fmla="*/ 388199 h 555632"/>
              <a:gd name="connsiteX1" fmla="*/ 366665 w 604675"/>
              <a:gd name="connsiteY1" fmla="*/ 481413 h 555632"/>
              <a:gd name="connsiteX2" fmla="*/ 426977 w 604675"/>
              <a:gd name="connsiteY2" fmla="*/ 481413 h 555632"/>
              <a:gd name="connsiteX3" fmla="*/ 426977 w 604675"/>
              <a:gd name="connsiteY3" fmla="*/ 388199 h 555632"/>
              <a:gd name="connsiteX4" fmla="*/ 189710 w 604675"/>
              <a:gd name="connsiteY4" fmla="*/ 388199 h 555632"/>
              <a:gd name="connsiteX5" fmla="*/ 189710 w 604675"/>
              <a:gd name="connsiteY5" fmla="*/ 481413 h 555632"/>
              <a:gd name="connsiteX6" fmla="*/ 250022 w 604675"/>
              <a:gd name="connsiteY6" fmla="*/ 481413 h 555632"/>
              <a:gd name="connsiteX7" fmla="*/ 250022 w 604675"/>
              <a:gd name="connsiteY7" fmla="*/ 388199 h 555632"/>
              <a:gd name="connsiteX8" fmla="*/ 366665 w 604675"/>
              <a:gd name="connsiteY8" fmla="*/ 291853 h 555632"/>
              <a:gd name="connsiteX9" fmla="*/ 366665 w 604675"/>
              <a:gd name="connsiteY9" fmla="*/ 385067 h 555632"/>
              <a:gd name="connsiteX10" fmla="*/ 426977 w 604675"/>
              <a:gd name="connsiteY10" fmla="*/ 385067 h 555632"/>
              <a:gd name="connsiteX11" fmla="*/ 426977 w 604675"/>
              <a:gd name="connsiteY11" fmla="*/ 291853 h 555632"/>
              <a:gd name="connsiteX12" fmla="*/ 189710 w 604675"/>
              <a:gd name="connsiteY12" fmla="*/ 291853 h 555632"/>
              <a:gd name="connsiteX13" fmla="*/ 189710 w 604675"/>
              <a:gd name="connsiteY13" fmla="*/ 385067 h 555632"/>
              <a:gd name="connsiteX14" fmla="*/ 250022 w 604675"/>
              <a:gd name="connsiteY14" fmla="*/ 385067 h 555632"/>
              <a:gd name="connsiteX15" fmla="*/ 250022 w 604675"/>
              <a:gd name="connsiteY15" fmla="*/ 291853 h 555632"/>
              <a:gd name="connsiteX16" fmla="*/ 257380 w 604675"/>
              <a:gd name="connsiteY16" fmla="*/ 53277 h 555632"/>
              <a:gd name="connsiteX17" fmla="*/ 359428 w 604675"/>
              <a:gd name="connsiteY17" fmla="*/ 53277 h 555632"/>
              <a:gd name="connsiteX18" fmla="*/ 366665 w 604675"/>
              <a:gd name="connsiteY18" fmla="*/ 60503 h 555632"/>
              <a:gd name="connsiteX19" fmla="*/ 366665 w 604675"/>
              <a:gd name="connsiteY19" fmla="*/ 96030 h 555632"/>
              <a:gd name="connsiteX20" fmla="*/ 557612 w 604675"/>
              <a:gd name="connsiteY20" fmla="*/ 96030 h 555632"/>
              <a:gd name="connsiteX21" fmla="*/ 559301 w 604675"/>
              <a:gd name="connsiteY21" fmla="*/ 97596 h 555632"/>
              <a:gd name="connsiteX22" fmla="*/ 557612 w 604675"/>
              <a:gd name="connsiteY22" fmla="*/ 99162 h 555632"/>
              <a:gd name="connsiteX23" fmla="*/ 366665 w 604675"/>
              <a:gd name="connsiteY23" fmla="*/ 99162 h 555632"/>
              <a:gd name="connsiteX24" fmla="*/ 366665 w 604675"/>
              <a:gd name="connsiteY24" fmla="*/ 192376 h 555632"/>
              <a:gd name="connsiteX25" fmla="*/ 557612 w 604675"/>
              <a:gd name="connsiteY25" fmla="*/ 192376 h 555632"/>
              <a:gd name="connsiteX26" fmla="*/ 559301 w 604675"/>
              <a:gd name="connsiteY26" fmla="*/ 193942 h 555632"/>
              <a:gd name="connsiteX27" fmla="*/ 557612 w 604675"/>
              <a:gd name="connsiteY27" fmla="*/ 195507 h 555632"/>
              <a:gd name="connsiteX28" fmla="*/ 366665 w 604675"/>
              <a:gd name="connsiteY28" fmla="*/ 195507 h 555632"/>
              <a:gd name="connsiteX29" fmla="*/ 366665 w 604675"/>
              <a:gd name="connsiteY29" fmla="*/ 288722 h 555632"/>
              <a:gd name="connsiteX30" fmla="*/ 426977 w 604675"/>
              <a:gd name="connsiteY30" fmla="*/ 288722 h 555632"/>
              <a:gd name="connsiteX31" fmla="*/ 426977 w 604675"/>
              <a:gd name="connsiteY31" fmla="*/ 237177 h 555632"/>
              <a:gd name="connsiteX32" fmla="*/ 434214 w 604675"/>
              <a:gd name="connsiteY32" fmla="*/ 229830 h 555632"/>
              <a:gd name="connsiteX33" fmla="*/ 536262 w 604675"/>
              <a:gd name="connsiteY33" fmla="*/ 229830 h 555632"/>
              <a:gd name="connsiteX34" fmla="*/ 543620 w 604675"/>
              <a:gd name="connsiteY34" fmla="*/ 237177 h 555632"/>
              <a:gd name="connsiteX35" fmla="*/ 543620 w 604675"/>
              <a:gd name="connsiteY35" fmla="*/ 288722 h 555632"/>
              <a:gd name="connsiteX36" fmla="*/ 557612 w 604675"/>
              <a:gd name="connsiteY36" fmla="*/ 288722 h 555632"/>
              <a:gd name="connsiteX37" fmla="*/ 559301 w 604675"/>
              <a:gd name="connsiteY37" fmla="*/ 290287 h 555632"/>
              <a:gd name="connsiteX38" fmla="*/ 557612 w 604675"/>
              <a:gd name="connsiteY38" fmla="*/ 291853 h 555632"/>
              <a:gd name="connsiteX39" fmla="*/ 543620 w 604675"/>
              <a:gd name="connsiteY39" fmla="*/ 291853 h 555632"/>
              <a:gd name="connsiteX40" fmla="*/ 543620 w 604675"/>
              <a:gd name="connsiteY40" fmla="*/ 385067 h 555632"/>
              <a:gd name="connsiteX41" fmla="*/ 557612 w 604675"/>
              <a:gd name="connsiteY41" fmla="*/ 385067 h 555632"/>
              <a:gd name="connsiteX42" fmla="*/ 559301 w 604675"/>
              <a:gd name="connsiteY42" fmla="*/ 386633 h 555632"/>
              <a:gd name="connsiteX43" fmla="*/ 557612 w 604675"/>
              <a:gd name="connsiteY43" fmla="*/ 388199 h 555632"/>
              <a:gd name="connsiteX44" fmla="*/ 543620 w 604675"/>
              <a:gd name="connsiteY44" fmla="*/ 388199 h 555632"/>
              <a:gd name="connsiteX45" fmla="*/ 543620 w 604675"/>
              <a:gd name="connsiteY45" fmla="*/ 481413 h 555632"/>
              <a:gd name="connsiteX46" fmla="*/ 557612 w 604675"/>
              <a:gd name="connsiteY46" fmla="*/ 481413 h 555632"/>
              <a:gd name="connsiteX47" fmla="*/ 559301 w 604675"/>
              <a:gd name="connsiteY47" fmla="*/ 482979 h 555632"/>
              <a:gd name="connsiteX48" fmla="*/ 557612 w 604675"/>
              <a:gd name="connsiteY48" fmla="*/ 484544 h 555632"/>
              <a:gd name="connsiteX49" fmla="*/ 543620 w 604675"/>
              <a:gd name="connsiteY49" fmla="*/ 484544 h 555632"/>
              <a:gd name="connsiteX50" fmla="*/ 536262 w 604675"/>
              <a:gd name="connsiteY50" fmla="*/ 491770 h 555632"/>
              <a:gd name="connsiteX51" fmla="*/ 434214 w 604675"/>
              <a:gd name="connsiteY51" fmla="*/ 491770 h 555632"/>
              <a:gd name="connsiteX52" fmla="*/ 426977 w 604675"/>
              <a:gd name="connsiteY52" fmla="*/ 484544 h 555632"/>
              <a:gd name="connsiteX53" fmla="*/ 366665 w 604675"/>
              <a:gd name="connsiteY53" fmla="*/ 484544 h 555632"/>
              <a:gd name="connsiteX54" fmla="*/ 359428 w 604675"/>
              <a:gd name="connsiteY54" fmla="*/ 491770 h 555632"/>
              <a:gd name="connsiteX55" fmla="*/ 257380 w 604675"/>
              <a:gd name="connsiteY55" fmla="*/ 491770 h 555632"/>
              <a:gd name="connsiteX56" fmla="*/ 250022 w 604675"/>
              <a:gd name="connsiteY56" fmla="*/ 484544 h 555632"/>
              <a:gd name="connsiteX57" fmla="*/ 189710 w 604675"/>
              <a:gd name="connsiteY57" fmla="*/ 484544 h 555632"/>
              <a:gd name="connsiteX58" fmla="*/ 182473 w 604675"/>
              <a:gd name="connsiteY58" fmla="*/ 491770 h 555632"/>
              <a:gd name="connsiteX59" fmla="*/ 80425 w 604675"/>
              <a:gd name="connsiteY59" fmla="*/ 491770 h 555632"/>
              <a:gd name="connsiteX60" fmla="*/ 73187 w 604675"/>
              <a:gd name="connsiteY60" fmla="*/ 484544 h 555632"/>
              <a:gd name="connsiteX61" fmla="*/ 47012 w 604675"/>
              <a:gd name="connsiteY61" fmla="*/ 484544 h 555632"/>
              <a:gd name="connsiteX62" fmla="*/ 45444 w 604675"/>
              <a:gd name="connsiteY62" fmla="*/ 482979 h 555632"/>
              <a:gd name="connsiteX63" fmla="*/ 47012 w 604675"/>
              <a:gd name="connsiteY63" fmla="*/ 481413 h 555632"/>
              <a:gd name="connsiteX64" fmla="*/ 73187 w 604675"/>
              <a:gd name="connsiteY64" fmla="*/ 481413 h 555632"/>
              <a:gd name="connsiteX65" fmla="*/ 73187 w 604675"/>
              <a:gd name="connsiteY65" fmla="*/ 388199 h 555632"/>
              <a:gd name="connsiteX66" fmla="*/ 47012 w 604675"/>
              <a:gd name="connsiteY66" fmla="*/ 388199 h 555632"/>
              <a:gd name="connsiteX67" fmla="*/ 45444 w 604675"/>
              <a:gd name="connsiteY67" fmla="*/ 386633 h 555632"/>
              <a:gd name="connsiteX68" fmla="*/ 47012 w 604675"/>
              <a:gd name="connsiteY68" fmla="*/ 385067 h 555632"/>
              <a:gd name="connsiteX69" fmla="*/ 73187 w 604675"/>
              <a:gd name="connsiteY69" fmla="*/ 385067 h 555632"/>
              <a:gd name="connsiteX70" fmla="*/ 73187 w 604675"/>
              <a:gd name="connsiteY70" fmla="*/ 291853 h 555632"/>
              <a:gd name="connsiteX71" fmla="*/ 47012 w 604675"/>
              <a:gd name="connsiteY71" fmla="*/ 291853 h 555632"/>
              <a:gd name="connsiteX72" fmla="*/ 45444 w 604675"/>
              <a:gd name="connsiteY72" fmla="*/ 290287 h 555632"/>
              <a:gd name="connsiteX73" fmla="*/ 47012 w 604675"/>
              <a:gd name="connsiteY73" fmla="*/ 288722 h 555632"/>
              <a:gd name="connsiteX74" fmla="*/ 73187 w 604675"/>
              <a:gd name="connsiteY74" fmla="*/ 288722 h 555632"/>
              <a:gd name="connsiteX75" fmla="*/ 73187 w 604675"/>
              <a:gd name="connsiteY75" fmla="*/ 237177 h 555632"/>
              <a:gd name="connsiteX76" fmla="*/ 80425 w 604675"/>
              <a:gd name="connsiteY76" fmla="*/ 229830 h 555632"/>
              <a:gd name="connsiteX77" fmla="*/ 182473 w 604675"/>
              <a:gd name="connsiteY77" fmla="*/ 229830 h 555632"/>
              <a:gd name="connsiteX78" fmla="*/ 189710 w 604675"/>
              <a:gd name="connsiteY78" fmla="*/ 237177 h 555632"/>
              <a:gd name="connsiteX79" fmla="*/ 189710 w 604675"/>
              <a:gd name="connsiteY79" fmla="*/ 288722 h 555632"/>
              <a:gd name="connsiteX80" fmla="*/ 250022 w 604675"/>
              <a:gd name="connsiteY80" fmla="*/ 288722 h 555632"/>
              <a:gd name="connsiteX81" fmla="*/ 250022 w 604675"/>
              <a:gd name="connsiteY81" fmla="*/ 195507 h 555632"/>
              <a:gd name="connsiteX82" fmla="*/ 47012 w 604675"/>
              <a:gd name="connsiteY82" fmla="*/ 195507 h 555632"/>
              <a:gd name="connsiteX83" fmla="*/ 45444 w 604675"/>
              <a:gd name="connsiteY83" fmla="*/ 193942 h 555632"/>
              <a:gd name="connsiteX84" fmla="*/ 47012 w 604675"/>
              <a:gd name="connsiteY84" fmla="*/ 192376 h 555632"/>
              <a:gd name="connsiteX85" fmla="*/ 250022 w 604675"/>
              <a:gd name="connsiteY85" fmla="*/ 192376 h 555632"/>
              <a:gd name="connsiteX86" fmla="*/ 250022 w 604675"/>
              <a:gd name="connsiteY86" fmla="*/ 99162 h 555632"/>
              <a:gd name="connsiteX87" fmla="*/ 47012 w 604675"/>
              <a:gd name="connsiteY87" fmla="*/ 99162 h 555632"/>
              <a:gd name="connsiteX88" fmla="*/ 45444 w 604675"/>
              <a:gd name="connsiteY88" fmla="*/ 97596 h 555632"/>
              <a:gd name="connsiteX89" fmla="*/ 47012 w 604675"/>
              <a:gd name="connsiteY89" fmla="*/ 96030 h 555632"/>
              <a:gd name="connsiteX90" fmla="*/ 250022 w 604675"/>
              <a:gd name="connsiteY90" fmla="*/ 96030 h 555632"/>
              <a:gd name="connsiteX91" fmla="*/ 250022 w 604675"/>
              <a:gd name="connsiteY91" fmla="*/ 60503 h 555632"/>
              <a:gd name="connsiteX92" fmla="*/ 257380 w 604675"/>
              <a:gd name="connsiteY92" fmla="*/ 53277 h 555632"/>
              <a:gd name="connsiteX93" fmla="*/ 16043 w 604675"/>
              <a:gd name="connsiteY93" fmla="*/ 0 h 555632"/>
              <a:gd name="connsiteX94" fmla="*/ 32206 w 604675"/>
              <a:gd name="connsiteY94" fmla="*/ 16020 h 555632"/>
              <a:gd name="connsiteX95" fmla="*/ 32206 w 604675"/>
              <a:gd name="connsiteY95" fmla="*/ 523593 h 555632"/>
              <a:gd name="connsiteX96" fmla="*/ 588632 w 604675"/>
              <a:gd name="connsiteY96" fmla="*/ 523593 h 555632"/>
              <a:gd name="connsiteX97" fmla="*/ 604675 w 604675"/>
              <a:gd name="connsiteY97" fmla="*/ 539612 h 555632"/>
              <a:gd name="connsiteX98" fmla="*/ 588632 w 604675"/>
              <a:gd name="connsiteY98" fmla="*/ 555632 h 555632"/>
              <a:gd name="connsiteX99" fmla="*/ 16043 w 604675"/>
              <a:gd name="connsiteY99" fmla="*/ 555632 h 555632"/>
              <a:gd name="connsiteX100" fmla="*/ 0 w 604675"/>
              <a:gd name="connsiteY100" fmla="*/ 539612 h 555632"/>
              <a:gd name="connsiteX101" fmla="*/ 0 w 604675"/>
              <a:gd name="connsiteY101" fmla="*/ 16020 h 555632"/>
              <a:gd name="connsiteX102" fmla="*/ 16043 w 604675"/>
              <a:gd name="connsiteY102" fmla="*/ 0 h 555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4675" h="555632">
                <a:moveTo>
                  <a:pt x="366665" y="388199"/>
                </a:moveTo>
                <a:lnTo>
                  <a:pt x="366665" y="481413"/>
                </a:lnTo>
                <a:lnTo>
                  <a:pt x="426977" y="481413"/>
                </a:lnTo>
                <a:lnTo>
                  <a:pt x="426977" y="388199"/>
                </a:lnTo>
                <a:close/>
                <a:moveTo>
                  <a:pt x="189710" y="388199"/>
                </a:moveTo>
                <a:lnTo>
                  <a:pt x="189710" y="481413"/>
                </a:lnTo>
                <a:lnTo>
                  <a:pt x="250022" y="481413"/>
                </a:lnTo>
                <a:lnTo>
                  <a:pt x="250022" y="388199"/>
                </a:lnTo>
                <a:close/>
                <a:moveTo>
                  <a:pt x="366665" y="291853"/>
                </a:moveTo>
                <a:lnTo>
                  <a:pt x="366665" y="385067"/>
                </a:lnTo>
                <a:lnTo>
                  <a:pt x="426977" y="385067"/>
                </a:lnTo>
                <a:lnTo>
                  <a:pt x="426977" y="291853"/>
                </a:lnTo>
                <a:close/>
                <a:moveTo>
                  <a:pt x="189710" y="291853"/>
                </a:moveTo>
                <a:lnTo>
                  <a:pt x="189710" y="385067"/>
                </a:lnTo>
                <a:lnTo>
                  <a:pt x="250022" y="385067"/>
                </a:lnTo>
                <a:lnTo>
                  <a:pt x="250022" y="291853"/>
                </a:lnTo>
                <a:close/>
                <a:moveTo>
                  <a:pt x="257380" y="53277"/>
                </a:moveTo>
                <a:lnTo>
                  <a:pt x="359428" y="53277"/>
                </a:lnTo>
                <a:cubicBezTo>
                  <a:pt x="363408" y="53277"/>
                  <a:pt x="366665" y="56529"/>
                  <a:pt x="366665" y="60503"/>
                </a:cubicBezTo>
                <a:lnTo>
                  <a:pt x="366665" y="96030"/>
                </a:lnTo>
                <a:lnTo>
                  <a:pt x="557612" y="96030"/>
                </a:lnTo>
                <a:cubicBezTo>
                  <a:pt x="558577" y="96030"/>
                  <a:pt x="559301" y="96753"/>
                  <a:pt x="559301" y="97596"/>
                </a:cubicBezTo>
                <a:cubicBezTo>
                  <a:pt x="559301" y="98439"/>
                  <a:pt x="558577" y="99162"/>
                  <a:pt x="557612" y="99162"/>
                </a:cubicBezTo>
                <a:lnTo>
                  <a:pt x="366665" y="99162"/>
                </a:lnTo>
                <a:lnTo>
                  <a:pt x="366665" y="192376"/>
                </a:lnTo>
                <a:lnTo>
                  <a:pt x="557612" y="192376"/>
                </a:lnTo>
                <a:cubicBezTo>
                  <a:pt x="558577" y="192376"/>
                  <a:pt x="559301" y="193099"/>
                  <a:pt x="559301" y="193942"/>
                </a:cubicBezTo>
                <a:cubicBezTo>
                  <a:pt x="559301" y="194785"/>
                  <a:pt x="558577" y="195507"/>
                  <a:pt x="557612" y="195507"/>
                </a:cubicBezTo>
                <a:lnTo>
                  <a:pt x="366665" y="195507"/>
                </a:lnTo>
                <a:lnTo>
                  <a:pt x="366665" y="288722"/>
                </a:lnTo>
                <a:lnTo>
                  <a:pt x="426977" y="288722"/>
                </a:lnTo>
                <a:lnTo>
                  <a:pt x="426977" y="237177"/>
                </a:lnTo>
                <a:cubicBezTo>
                  <a:pt x="426977" y="233082"/>
                  <a:pt x="430234" y="229830"/>
                  <a:pt x="434214" y="229830"/>
                </a:cubicBezTo>
                <a:lnTo>
                  <a:pt x="536262" y="229830"/>
                </a:lnTo>
                <a:cubicBezTo>
                  <a:pt x="540363" y="229830"/>
                  <a:pt x="543620" y="233082"/>
                  <a:pt x="543620" y="237177"/>
                </a:cubicBezTo>
                <a:lnTo>
                  <a:pt x="543620" y="288722"/>
                </a:lnTo>
                <a:lnTo>
                  <a:pt x="557612" y="288722"/>
                </a:lnTo>
                <a:cubicBezTo>
                  <a:pt x="558577" y="288722"/>
                  <a:pt x="559301" y="289444"/>
                  <a:pt x="559301" y="290287"/>
                </a:cubicBezTo>
                <a:cubicBezTo>
                  <a:pt x="559301" y="291130"/>
                  <a:pt x="558577" y="291853"/>
                  <a:pt x="557612" y="291853"/>
                </a:cubicBezTo>
                <a:lnTo>
                  <a:pt x="543620" y="291853"/>
                </a:lnTo>
                <a:lnTo>
                  <a:pt x="543620" y="385067"/>
                </a:lnTo>
                <a:lnTo>
                  <a:pt x="557612" y="385067"/>
                </a:lnTo>
                <a:cubicBezTo>
                  <a:pt x="558577" y="385067"/>
                  <a:pt x="559301" y="385790"/>
                  <a:pt x="559301" y="386633"/>
                </a:cubicBezTo>
                <a:cubicBezTo>
                  <a:pt x="559301" y="387476"/>
                  <a:pt x="558577" y="388199"/>
                  <a:pt x="557612" y="388199"/>
                </a:cubicBezTo>
                <a:lnTo>
                  <a:pt x="543620" y="388199"/>
                </a:lnTo>
                <a:lnTo>
                  <a:pt x="543620" y="481413"/>
                </a:lnTo>
                <a:lnTo>
                  <a:pt x="557612" y="481413"/>
                </a:lnTo>
                <a:cubicBezTo>
                  <a:pt x="558577" y="481413"/>
                  <a:pt x="559301" y="482136"/>
                  <a:pt x="559301" y="482979"/>
                </a:cubicBezTo>
                <a:cubicBezTo>
                  <a:pt x="559301" y="483822"/>
                  <a:pt x="558577" y="484544"/>
                  <a:pt x="557612" y="484544"/>
                </a:cubicBezTo>
                <a:lnTo>
                  <a:pt x="543620" y="484544"/>
                </a:lnTo>
                <a:cubicBezTo>
                  <a:pt x="543499" y="488518"/>
                  <a:pt x="540243" y="491770"/>
                  <a:pt x="536262" y="491770"/>
                </a:cubicBezTo>
                <a:lnTo>
                  <a:pt x="434214" y="491770"/>
                </a:lnTo>
                <a:cubicBezTo>
                  <a:pt x="430234" y="491770"/>
                  <a:pt x="426977" y="488518"/>
                  <a:pt x="426977" y="484544"/>
                </a:cubicBezTo>
                <a:lnTo>
                  <a:pt x="366665" y="484544"/>
                </a:lnTo>
                <a:cubicBezTo>
                  <a:pt x="366665" y="488518"/>
                  <a:pt x="363408" y="491770"/>
                  <a:pt x="359428" y="491770"/>
                </a:cubicBezTo>
                <a:lnTo>
                  <a:pt x="257380" y="491770"/>
                </a:lnTo>
                <a:cubicBezTo>
                  <a:pt x="253399" y="491770"/>
                  <a:pt x="250142" y="488518"/>
                  <a:pt x="250022" y="484544"/>
                </a:cubicBezTo>
                <a:lnTo>
                  <a:pt x="189710" y="484544"/>
                </a:lnTo>
                <a:cubicBezTo>
                  <a:pt x="189710" y="488518"/>
                  <a:pt x="186453" y="491770"/>
                  <a:pt x="182473" y="491770"/>
                </a:cubicBezTo>
                <a:lnTo>
                  <a:pt x="80425" y="491770"/>
                </a:lnTo>
                <a:cubicBezTo>
                  <a:pt x="76444" y="491770"/>
                  <a:pt x="73187" y="488518"/>
                  <a:pt x="73187" y="484544"/>
                </a:cubicBezTo>
                <a:lnTo>
                  <a:pt x="47012" y="484544"/>
                </a:lnTo>
                <a:cubicBezTo>
                  <a:pt x="46168" y="484544"/>
                  <a:pt x="45444" y="483822"/>
                  <a:pt x="45444" y="482979"/>
                </a:cubicBezTo>
                <a:cubicBezTo>
                  <a:pt x="45444" y="482136"/>
                  <a:pt x="46168" y="481413"/>
                  <a:pt x="47012" y="481413"/>
                </a:cubicBezTo>
                <a:lnTo>
                  <a:pt x="73187" y="481413"/>
                </a:lnTo>
                <a:lnTo>
                  <a:pt x="73187" y="388199"/>
                </a:lnTo>
                <a:lnTo>
                  <a:pt x="47012" y="388199"/>
                </a:lnTo>
                <a:cubicBezTo>
                  <a:pt x="46168" y="388199"/>
                  <a:pt x="45444" y="387476"/>
                  <a:pt x="45444" y="386633"/>
                </a:cubicBezTo>
                <a:cubicBezTo>
                  <a:pt x="45444" y="385790"/>
                  <a:pt x="46168" y="385067"/>
                  <a:pt x="47012" y="385067"/>
                </a:cubicBezTo>
                <a:lnTo>
                  <a:pt x="73187" y="385067"/>
                </a:lnTo>
                <a:lnTo>
                  <a:pt x="73187" y="291853"/>
                </a:lnTo>
                <a:lnTo>
                  <a:pt x="47012" y="291853"/>
                </a:lnTo>
                <a:cubicBezTo>
                  <a:pt x="46168" y="291853"/>
                  <a:pt x="45444" y="291130"/>
                  <a:pt x="45444" y="290287"/>
                </a:cubicBezTo>
                <a:cubicBezTo>
                  <a:pt x="45444" y="289444"/>
                  <a:pt x="46168" y="288722"/>
                  <a:pt x="47012" y="288722"/>
                </a:cubicBezTo>
                <a:lnTo>
                  <a:pt x="73187" y="288722"/>
                </a:lnTo>
                <a:lnTo>
                  <a:pt x="73187" y="237177"/>
                </a:lnTo>
                <a:cubicBezTo>
                  <a:pt x="73187" y="233082"/>
                  <a:pt x="76444" y="229830"/>
                  <a:pt x="80425" y="229830"/>
                </a:cubicBezTo>
                <a:lnTo>
                  <a:pt x="182473" y="229830"/>
                </a:lnTo>
                <a:cubicBezTo>
                  <a:pt x="186453" y="229830"/>
                  <a:pt x="189710" y="233082"/>
                  <a:pt x="189710" y="237177"/>
                </a:cubicBezTo>
                <a:lnTo>
                  <a:pt x="189710" y="288722"/>
                </a:lnTo>
                <a:lnTo>
                  <a:pt x="250022" y="288722"/>
                </a:lnTo>
                <a:lnTo>
                  <a:pt x="250022" y="195507"/>
                </a:lnTo>
                <a:lnTo>
                  <a:pt x="47012" y="195507"/>
                </a:lnTo>
                <a:cubicBezTo>
                  <a:pt x="46168" y="195507"/>
                  <a:pt x="45444" y="194785"/>
                  <a:pt x="45444" y="193942"/>
                </a:cubicBezTo>
                <a:cubicBezTo>
                  <a:pt x="45444" y="193099"/>
                  <a:pt x="46168" y="192376"/>
                  <a:pt x="47012" y="192376"/>
                </a:cubicBezTo>
                <a:lnTo>
                  <a:pt x="250022" y="192376"/>
                </a:lnTo>
                <a:lnTo>
                  <a:pt x="250022" y="99162"/>
                </a:lnTo>
                <a:lnTo>
                  <a:pt x="47012" y="99162"/>
                </a:lnTo>
                <a:cubicBezTo>
                  <a:pt x="46168" y="99162"/>
                  <a:pt x="45444" y="98439"/>
                  <a:pt x="45444" y="97596"/>
                </a:cubicBezTo>
                <a:cubicBezTo>
                  <a:pt x="45444" y="96753"/>
                  <a:pt x="46168" y="96030"/>
                  <a:pt x="47012" y="96030"/>
                </a:cubicBezTo>
                <a:lnTo>
                  <a:pt x="250022" y="96030"/>
                </a:lnTo>
                <a:lnTo>
                  <a:pt x="250022" y="60503"/>
                </a:lnTo>
                <a:cubicBezTo>
                  <a:pt x="250022" y="56529"/>
                  <a:pt x="253279" y="53277"/>
                  <a:pt x="257380" y="53277"/>
                </a:cubicBezTo>
                <a:close/>
                <a:moveTo>
                  <a:pt x="16043" y="0"/>
                </a:moveTo>
                <a:cubicBezTo>
                  <a:pt x="24969" y="0"/>
                  <a:pt x="32206" y="7227"/>
                  <a:pt x="32206" y="16020"/>
                </a:cubicBezTo>
                <a:lnTo>
                  <a:pt x="32206" y="523593"/>
                </a:lnTo>
                <a:lnTo>
                  <a:pt x="588632" y="523593"/>
                </a:lnTo>
                <a:cubicBezTo>
                  <a:pt x="597558" y="523593"/>
                  <a:pt x="604675" y="530699"/>
                  <a:pt x="604675" y="539612"/>
                </a:cubicBezTo>
                <a:cubicBezTo>
                  <a:pt x="604675" y="548526"/>
                  <a:pt x="597558" y="555632"/>
                  <a:pt x="588632" y="555632"/>
                </a:cubicBezTo>
                <a:lnTo>
                  <a:pt x="16043" y="555632"/>
                </a:lnTo>
                <a:cubicBezTo>
                  <a:pt x="7237" y="555632"/>
                  <a:pt x="0" y="548526"/>
                  <a:pt x="0" y="539612"/>
                </a:cubicBezTo>
                <a:lnTo>
                  <a:pt x="0" y="16020"/>
                </a:lnTo>
                <a:cubicBezTo>
                  <a:pt x="0" y="7227"/>
                  <a:pt x="7237" y="0"/>
                  <a:pt x="16043" y="0"/>
                </a:cubicBezTo>
                <a:close/>
              </a:path>
            </a:pathLst>
          </a:custGeom>
          <a:solidFill>
            <a:schemeClr val="bg1"/>
          </a:solidFill>
          <a:ln>
            <a:noFill/>
          </a:ln>
        </p:spPr>
        <p:txBody>
          <a:bodyPr/>
          <a:p>
            <a:endParaRPr lang="zh-CN" altLang="en-US">
              <a:latin typeface="微软雅黑" panose="020B0503020204020204" charset="-122"/>
              <a:ea typeface="微软雅黑" panose="020B0503020204020204" charset="-122"/>
            </a:endParaRPr>
          </a:p>
        </p:txBody>
      </p:sp>
      <p:sp>
        <p:nvSpPr>
          <p:cNvPr id="37" name="gift-box_57463"/>
          <p:cNvSpPr>
            <a:spLocks noChangeAspect="1"/>
          </p:cNvSpPr>
          <p:nvPr/>
        </p:nvSpPr>
        <p:spPr bwMode="auto">
          <a:xfrm>
            <a:off x="1453438" y="5449425"/>
            <a:ext cx="304843" cy="242280"/>
          </a:xfrm>
          <a:custGeom>
            <a:avLst/>
            <a:gdLst>
              <a:gd name="T0" fmla="*/ 2462 w 2529"/>
              <a:gd name="T1" fmla="*/ 1879 h 2013"/>
              <a:gd name="T2" fmla="*/ 2359 w 2529"/>
              <a:gd name="T3" fmla="*/ 1879 h 2013"/>
              <a:gd name="T4" fmla="*/ 2359 w 2529"/>
              <a:gd name="T5" fmla="*/ 67 h 2013"/>
              <a:gd name="T6" fmla="*/ 2293 w 2529"/>
              <a:gd name="T7" fmla="*/ 0 h 2013"/>
              <a:gd name="T8" fmla="*/ 1966 w 2529"/>
              <a:gd name="T9" fmla="*/ 0 h 2013"/>
              <a:gd name="T10" fmla="*/ 1899 w 2529"/>
              <a:gd name="T11" fmla="*/ 67 h 2013"/>
              <a:gd name="T12" fmla="*/ 1899 w 2529"/>
              <a:gd name="T13" fmla="*/ 1879 h 2013"/>
              <a:gd name="T14" fmla="*/ 1791 w 2529"/>
              <a:gd name="T15" fmla="*/ 1879 h 2013"/>
              <a:gd name="T16" fmla="*/ 1791 w 2529"/>
              <a:gd name="T17" fmla="*/ 328 h 2013"/>
              <a:gd name="T18" fmla="*/ 1724 w 2529"/>
              <a:gd name="T19" fmla="*/ 261 h 2013"/>
              <a:gd name="T20" fmla="*/ 1397 w 2529"/>
              <a:gd name="T21" fmla="*/ 261 h 2013"/>
              <a:gd name="T22" fmla="*/ 1331 w 2529"/>
              <a:gd name="T23" fmla="*/ 328 h 2013"/>
              <a:gd name="T24" fmla="*/ 1331 w 2529"/>
              <a:gd name="T25" fmla="*/ 1879 h 2013"/>
              <a:gd name="T26" fmla="*/ 1222 w 2529"/>
              <a:gd name="T27" fmla="*/ 1879 h 2013"/>
              <a:gd name="T28" fmla="*/ 1222 w 2529"/>
              <a:gd name="T29" fmla="*/ 734 h 2013"/>
              <a:gd name="T30" fmla="*/ 1156 w 2529"/>
              <a:gd name="T31" fmla="*/ 667 h 2013"/>
              <a:gd name="T32" fmla="*/ 829 w 2529"/>
              <a:gd name="T33" fmla="*/ 667 h 2013"/>
              <a:gd name="T34" fmla="*/ 762 w 2529"/>
              <a:gd name="T35" fmla="*/ 734 h 2013"/>
              <a:gd name="T36" fmla="*/ 762 w 2529"/>
              <a:gd name="T37" fmla="*/ 1879 h 2013"/>
              <a:gd name="T38" fmla="*/ 654 w 2529"/>
              <a:gd name="T39" fmla="*/ 1879 h 2013"/>
              <a:gd name="T40" fmla="*/ 654 w 2529"/>
              <a:gd name="T41" fmla="*/ 1107 h 2013"/>
              <a:gd name="T42" fmla="*/ 587 w 2529"/>
              <a:gd name="T43" fmla="*/ 1040 h 2013"/>
              <a:gd name="T44" fmla="*/ 260 w 2529"/>
              <a:gd name="T45" fmla="*/ 1040 h 2013"/>
              <a:gd name="T46" fmla="*/ 194 w 2529"/>
              <a:gd name="T47" fmla="*/ 1107 h 2013"/>
              <a:gd name="T48" fmla="*/ 194 w 2529"/>
              <a:gd name="T49" fmla="*/ 1879 h 2013"/>
              <a:gd name="T50" fmla="*/ 67 w 2529"/>
              <a:gd name="T51" fmla="*/ 1879 h 2013"/>
              <a:gd name="T52" fmla="*/ 0 w 2529"/>
              <a:gd name="T53" fmla="*/ 1946 h 2013"/>
              <a:gd name="T54" fmla="*/ 67 w 2529"/>
              <a:gd name="T55" fmla="*/ 2013 h 2013"/>
              <a:gd name="T56" fmla="*/ 260 w 2529"/>
              <a:gd name="T57" fmla="*/ 2013 h 2013"/>
              <a:gd name="T58" fmla="*/ 587 w 2529"/>
              <a:gd name="T59" fmla="*/ 2013 h 2013"/>
              <a:gd name="T60" fmla="*/ 829 w 2529"/>
              <a:gd name="T61" fmla="*/ 2013 h 2013"/>
              <a:gd name="T62" fmla="*/ 1156 w 2529"/>
              <a:gd name="T63" fmla="*/ 2013 h 2013"/>
              <a:gd name="T64" fmla="*/ 1397 w 2529"/>
              <a:gd name="T65" fmla="*/ 2013 h 2013"/>
              <a:gd name="T66" fmla="*/ 1724 w 2529"/>
              <a:gd name="T67" fmla="*/ 2013 h 2013"/>
              <a:gd name="T68" fmla="*/ 1966 w 2529"/>
              <a:gd name="T69" fmla="*/ 2013 h 2013"/>
              <a:gd name="T70" fmla="*/ 2293 w 2529"/>
              <a:gd name="T71" fmla="*/ 2013 h 2013"/>
              <a:gd name="T72" fmla="*/ 2462 w 2529"/>
              <a:gd name="T73" fmla="*/ 2013 h 2013"/>
              <a:gd name="T74" fmla="*/ 2529 w 2529"/>
              <a:gd name="T75" fmla="*/ 1946 h 2013"/>
              <a:gd name="T76" fmla="*/ 2462 w 2529"/>
              <a:gd name="T77" fmla="*/ 187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29" h="2013">
                <a:moveTo>
                  <a:pt x="2462" y="1879"/>
                </a:moveTo>
                <a:lnTo>
                  <a:pt x="2359" y="1879"/>
                </a:lnTo>
                <a:lnTo>
                  <a:pt x="2359" y="67"/>
                </a:lnTo>
                <a:cubicBezTo>
                  <a:pt x="2359" y="30"/>
                  <a:pt x="2329" y="0"/>
                  <a:pt x="2293" y="0"/>
                </a:cubicBezTo>
                <a:lnTo>
                  <a:pt x="1966" y="0"/>
                </a:lnTo>
                <a:cubicBezTo>
                  <a:pt x="1929" y="0"/>
                  <a:pt x="1899" y="30"/>
                  <a:pt x="1899" y="67"/>
                </a:cubicBezTo>
                <a:lnTo>
                  <a:pt x="1899" y="1879"/>
                </a:lnTo>
                <a:lnTo>
                  <a:pt x="1791" y="1879"/>
                </a:lnTo>
                <a:lnTo>
                  <a:pt x="1791" y="328"/>
                </a:lnTo>
                <a:cubicBezTo>
                  <a:pt x="1791" y="291"/>
                  <a:pt x="1761" y="261"/>
                  <a:pt x="1724" y="261"/>
                </a:cubicBezTo>
                <a:lnTo>
                  <a:pt x="1397" y="261"/>
                </a:lnTo>
                <a:cubicBezTo>
                  <a:pt x="1361" y="261"/>
                  <a:pt x="1331" y="291"/>
                  <a:pt x="1331" y="328"/>
                </a:cubicBezTo>
                <a:lnTo>
                  <a:pt x="1331" y="1879"/>
                </a:lnTo>
                <a:lnTo>
                  <a:pt x="1222" y="1879"/>
                </a:lnTo>
                <a:lnTo>
                  <a:pt x="1222" y="734"/>
                </a:lnTo>
                <a:cubicBezTo>
                  <a:pt x="1222" y="697"/>
                  <a:pt x="1192" y="667"/>
                  <a:pt x="1156" y="667"/>
                </a:cubicBezTo>
                <a:lnTo>
                  <a:pt x="829" y="667"/>
                </a:lnTo>
                <a:cubicBezTo>
                  <a:pt x="792" y="667"/>
                  <a:pt x="762" y="697"/>
                  <a:pt x="762" y="734"/>
                </a:cubicBezTo>
                <a:lnTo>
                  <a:pt x="762" y="1879"/>
                </a:lnTo>
                <a:lnTo>
                  <a:pt x="654" y="1879"/>
                </a:lnTo>
                <a:lnTo>
                  <a:pt x="654" y="1107"/>
                </a:lnTo>
                <a:cubicBezTo>
                  <a:pt x="654" y="1070"/>
                  <a:pt x="624" y="1040"/>
                  <a:pt x="587" y="1040"/>
                </a:cubicBezTo>
                <a:lnTo>
                  <a:pt x="260" y="1040"/>
                </a:lnTo>
                <a:cubicBezTo>
                  <a:pt x="224" y="1040"/>
                  <a:pt x="194" y="1070"/>
                  <a:pt x="194" y="1107"/>
                </a:cubicBezTo>
                <a:lnTo>
                  <a:pt x="194" y="1879"/>
                </a:lnTo>
                <a:lnTo>
                  <a:pt x="67" y="1879"/>
                </a:lnTo>
                <a:cubicBezTo>
                  <a:pt x="30" y="1879"/>
                  <a:pt x="0" y="1909"/>
                  <a:pt x="0" y="1946"/>
                </a:cubicBezTo>
                <a:cubicBezTo>
                  <a:pt x="0" y="1983"/>
                  <a:pt x="30" y="2013"/>
                  <a:pt x="67" y="2013"/>
                </a:cubicBezTo>
                <a:lnTo>
                  <a:pt x="260" y="2013"/>
                </a:lnTo>
                <a:lnTo>
                  <a:pt x="587" y="2013"/>
                </a:lnTo>
                <a:lnTo>
                  <a:pt x="829" y="2013"/>
                </a:lnTo>
                <a:lnTo>
                  <a:pt x="1156" y="2013"/>
                </a:lnTo>
                <a:lnTo>
                  <a:pt x="1397" y="2013"/>
                </a:lnTo>
                <a:lnTo>
                  <a:pt x="1724" y="2013"/>
                </a:lnTo>
                <a:lnTo>
                  <a:pt x="1966" y="2013"/>
                </a:lnTo>
                <a:lnTo>
                  <a:pt x="2293" y="2013"/>
                </a:lnTo>
                <a:lnTo>
                  <a:pt x="2462" y="2013"/>
                </a:lnTo>
                <a:cubicBezTo>
                  <a:pt x="2499" y="2013"/>
                  <a:pt x="2529" y="1983"/>
                  <a:pt x="2529" y="1946"/>
                </a:cubicBezTo>
                <a:cubicBezTo>
                  <a:pt x="2529" y="1909"/>
                  <a:pt x="2499" y="1879"/>
                  <a:pt x="2462" y="1879"/>
                </a:cubicBezTo>
                <a:close/>
              </a:path>
            </a:pathLst>
          </a:custGeom>
          <a:solidFill>
            <a:schemeClr val="bg1"/>
          </a:solidFill>
          <a:ln>
            <a:noFill/>
          </a:ln>
        </p:spPr>
        <p:txBody>
          <a:bodyPr/>
          <a:p>
            <a:endParaRPr lang="zh-CN" altLang="en-US">
              <a:latin typeface="微软雅黑" panose="020B0503020204020204" charset="-122"/>
              <a:ea typeface="微软雅黑" panose="020B0503020204020204" charset="-122"/>
            </a:endParaRPr>
          </a:p>
        </p:txBody>
      </p:sp>
      <p:sp>
        <p:nvSpPr>
          <p:cNvPr id="38" name="gift-box_57463"/>
          <p:cNvSpPr>
            <a:spLocks noChangeAspect="1"/>
          </p:cNvSpPr>
          <p:nvPr/>
        </p:nvSpPr>
        <p:spPr bwMode="auto">
          <a:xfrm>
            <a:off x="6822234" y="2542392"/>
            <a:ext cx="217665" cy="304843"/>
          </a:xfrm>
          <a:custGeom>
            <a:avLst/>
            <a:gdLst>
              <a:gd name="connsiteX0" fmla="*/ 154403 w 432307"/>
              <a:gd name="connsiteY0" fmla="*/ 499109 h 605451"/>
              <a:gd name="connsiteX1" fmla="*/ 277904 w 432307"/>
              <a:gd name="connsiteY1" fmla="*/ 499109 h 605451"/>
              <a:gd name="connsiteX2" fmla="*/ 287248 w 432307"/>
              <a:gd name="connsiteY2" fmla="*/ 513435 h 605451"/>
              <a:gd name="connsiteX3" fmla="*/ 277904 w 432307"/>
              <a:gd name="connsiteY3" fmla="*/ 527762 h 605451"/>
              <a:gd name="connsiteX4" fmla="*/ 287248 w 432307"/>
              <a:gd name="connsiteY4" fmla="*/ 542184 h 605451"/>
              <a:gd name="connsiteX5" fmla="*/ 277904 w 432307"/>
              <a:gd name="connsiteY5" fmla="*/ 556511 h 605451"/>
              <a:gd name="connsiteX6" fmla="*/ 287248 w 432307"/>
              <a:gd name="connsiteY6" fmla="*/ 570837 h 605451"/>
              <a:gd name="connsiteX7" fmla="*/ 271449 w 432307"/>
              <a:gd name="connsiteY7" fmla="*/ 586606 h 605451"/>
              <a:gd name="connsiteX8" fmla="*/ 268078 w 432307"/>
              <a:gd name="connsiteY8" fmla="*/ 586606 h 605451"/>
              <a:gd name="connsiteX9" fmla="*/ 239081 w 432307"/>
              <a:gd name="connsiteY9" fmla="*/ 605451 h 605451"/>
              <a:gd name="connsiteX10" fmla="*/ 193226 w 432307"/>
              <a:gd name="connsiteY10" fmla="*/ 605451 h 605451"/>
              <a:gd name="connsiteX11" fmla="*/ 164229 w 432307"/>
              <a:gd name="connsiteY11" fmla="*/ 586606 h 605451"/>
              <a:gd name="connsiteX12" fmla="*/ 160761 w 432307"/>
              <a:gd name="connsiteY12" fmla="*/ 586606 h 605451"/>
              <a:gd name="connsiteX13" fmla="*/ 145059 w 432307"/>
              <a:gd name="connsiteY13" fmla="*/ 570837 h 605451"/>
              <a:gd name="connsiteX14" fmla="*/ 154403 w 432307"/>
              <a:gd name="connsiteY14" fmla="*/ 556511 h 605451"/>
              <a:gd name="connsiteX15" fmla="*/ 145059 w 432307"/>
              <a:gd name="connsiteY15" fmla="*/ 542184 h 605451"/>
              <a:gd name="connsiteX16" fmla="*/ 154403 w 432307"/>
              <a:gd name="connsiteY16" fmla="*/ 527762 h 605451"/>
              <a:gd name="connsiteX17" fmla="*/ 145059 w 432307"/>
              <a:gd name="connsiteY17" fmla="*/ 513435 h 605451"/>
              <a:gd name="connsiteX18" fmla="*/ 154403 w 432307"/>
              <a:gd name="connsiteY18" fmla="*/ 499109 h 605451"/>
              <a:gd name="connsiteX19" fmla="*/ 396249 w 432307"/>
              <a:gd name="connsiteY19" fmla="*/ 337144 h 605451"/>
              <a:gd name="connsiteX20" fmla="*/ 426219 w 432307"/>
              <a:gd name="connsiteY20" fmla="*/ 354378 h 605451"/>
              <a:gd name="connsiteX21" fmla="*/ 430651 w 432307"/>
              <a:gd name="connsiteY21" fmla="*/ 371035 h 605451"/>
              <a:gd name="connsiteX22" fmla="*/ 420148 w 432307"/>
              <a:gd name="connsiteY22" fmla="*/ 377101 h 605451"/>
              <a:gd name="connsiteX23" fmla="*/ 414077 w 432307"/>
              <a:gd name="connsiteY23" fmla="*/ 375464 h 605451"/>
              <a:gd name="connsiteX24" fmla="*/ 384107 w 432307"/>
              <a:gd name="connsiteY24" fmla="*/ 358133 h 605451"/>
              <a:gd name="connsiteX25" fmla="*/ 379578 w 432307"/>
              <a:gd name="connsiteY25" fmla="*/ 341573 h 605451"/>
              <a:gd name="connsiteX26" fmla="*/ 396249 w 432307"/>
              <a:gd name="connsiteY26" fmla="*/ 337144 h 605451"/>
              <a:gd name="connsiteX27" fmla="*/ 36058 w 432307"/>
              <a:gd name="connsiteY27" fmla="*/ 337144 h 605451"/>
              <a:gd name="connsiteX28" fmla="*/ 52729 w 432307"/>
              <a:gd name="connsiteY28" fmla="*/ 341573 h 605451"/>
              <a:gd name="connsiteX29" fmla="*/ 48200 w 432307"/>
              <a:gd name="connsiteY29" fmla="*/ 358133 h 605451"/>
              <a:gd name="connsiteX30" fmla="*/ 18230 w 432307"/>
              <a:gd name="connsiteY30" fmla="*/ 375464 h 605451"/>
              <a:gd name="connsiteX31" fmla="*/ 12159 w 432307"/>
              <a:gd name="connsiteY31" fmla="*/ 377101 h 605451"/>
              <a:gd name="connsiteX32" fmla="*/ 1656 w 432307"/>
              <a:gd name="connsiteY32" fmla="*/ 371035 h 605451"/>
              <a:gd name="connsiteX33" fmla="*/ 6088 w 432307"/>
              <a:gd name="connsiteY33" fmla="*/ 354378 h 605451"/>
              <a:gd name="connsiteX34" fmla="*/ 18230 w 432307"/>
              <a:gd name="connsiteY34" fmla="*/ 119232 h 605451"/>
              <a:gd name="connsiteX35" fmla="*/ 48200 w 432307"/>
              <a:gd name="connsiteY35" fmla="*/ 136535 h 605451"/>
              <a:gd name="connsiteX36" fmla="*/ 52729 w 432307"/>
              <a:gd name="connsiteY36" fmla="*/ 153069 h 605451"/>
              <a:gd name="connsiteX37" fmla="*/ 42129 w 432307"/>
              <a:gd name="connsiteY37" fmla="*/ 159125 h 605451"/>
              <a:gd name="connsiteX38" fmla="*/ 36058 w 432307"/>
              <a:gd name="connsiteY38" fmla="*/ 157491 h 605451"/>
              <a:gd name="connsiteX39" fmla="*/ 6088 w 432307"/>
              <a:gd name="connsiteY39" fmla="*/ 140188 h 605451"/>
              <a:gd name="connsiteX40" fmla="*/ 1656 w 432307"/>
              <a:gd name="connsiteY40" fmla="*/ 123654 h 605451"/>
              <a:gd name="connsiteX41" fmla="*/ 18230 w 432307"/>
              <a:gd name="connsiteY41" fmla="*/ 119232 h 605451"/>
              <a:gd name="connsiteX42" fmla="*/ 414077 w 432307"/>
              <a:gd name="connsiteY42" fmla="*/ 119232 h 605451"/>
              <a:gd name="connsiteX43" fmla="*/ 430651 w 432307"/>
              <a:gd name="connsiteY43" fmla="*/ 123654 h 605451"/>
              <a:gd name="connsiteX44" fmla="*/ 426219 w 432307"/>
              <a:gd name="connsiteY44" fmla="*/ 140188 h 605451"/>
              <a:gd name="connsiteX45" fmla="*/ 396249 w 432307"/>
              <a:gd name="connsiteY45" fmla="*/ 157491 h 605451"/>
              <a:gd name="connsiteX46" fmla="*/ 390178 w 432307"/>
              <a:gd name="connsiteY46" fmla="*/ 159125 h 605451"/>
              <a:gd name="connsiteX47" fmla="*/ 379578 w 432307"/>
              <a:gd name="connsiteY47" fmla="*/ 153069 h 605451"/>
              <a:gd name="connsiteX48" fmla="*/ 384107 w 432307"/>
              <a:gd name="connsiteY48" fmla="*/ 136535 h 605451"/>
              <a:gd name="connsiteX49" fmla="*/ 216153 w 432307"/>
              <a:gd name="connsiteY49" fmla="*/ 94416 h 605451"/>
              <a:gd name="connsiteX50" fmla="*/ 372067 w 432307"/>
              <a:gd name="connsiteY50" fmla="*/ 250212 h 605451"/>
              <a:gd name="connsiteX51" fmla="*/ 335376 w 432307"/>
              <a:gd name="connsiteY51" fmla="*/ 361866 h 605451"/>
              <a:gd name="connsiteX52" fmla="*/ 301285 w 432307"/>
              <a:gd name="connsiteY52" fmla="*/ 462269 h 605451"/>
              <a:gd name="connsiteX53" fmla="*/ 286935 w 432307"/>
              <a:gd name="connsiteY53" fmla="*/ 476598 h 605451"/>
              <a:gd name="connsiteX54" fmla="*/ 284046 w 432307"/>
              <a:gd name="connsiteY54" fmla="*/ 476598 h 605451"/>
              <a:gd name="connsiteX55" fmla="*/ 148163 w 432307"/>
              <a:gd name="connsiteY55" fmla="*/ 476598 h 605451"/>
              <a:gd name="connsiteX56" fmla="*/ 145371 w 432307"/>
              <a:gd name="connsiteY56" fmla="*/ 476598 h 605451"/>
              <a:gd name="connsiteX57" fmla="*/ 131021 w 432307"/>
              <a:gd name="connsiteY57" fmla="*/ 462269 h 605451"/>
              <a:gd name="connsiteX58" fmla="*/ 97316 w 432307"/>
              <a:gd name="connsiteY58" fmla="*/ 363501 h 605451"/>
              <a:gd name="connsiteX59" fmla="*/ 60239 w 432307"/>
              <a:gd name="connsiteY59" fmla="*/ 250212 h 605451"/>
              <a:gd name="connsiteX60" fmla="*/ 216153 w 432307"/>
              <a:gd name="connsiteY60" fmla="*/ 94416 h 605451"/>
              <a:gd name="connsiteX61" fmla="*/ 216154 w 432307"/>
              <a:gd name="connsiteY61" fmla="*/ 0 h 605451"/>
              <a:gd name="connsiteX62" fmla="*/ 228256 w 432307"/>
              <a:gd name="connsiteY62" fmla="*/ 12117 h 605451"/>
              <a:gd name="connsiteX63" fmla="*/ 228256 w 432307"/>
              <a:gd name="connsiteY63" fmla="*/ 46735 h 605451"/>
              <a:gd name="connsiteX64" fmla="*/ 216154 w 432307"/>
              <a:gd name="connsiteY64" fmla="*/ 58852 h 605451"/>
              <a:gd name="connsiteX65" fmla="*/ 204052 w 432307"/>
              <a:gd name="connsiteY65" fmla="*/ 46735 h 605451"/>
              <a:gd name="connsiteX66" fmla="*/ 204052 w 432307"/>
              <a:gd name="connsiteY66" fmla="*/ 12117 h 605451"/>
              <a:gd name="connsiteX67" fmla="*/ 216154 w 432307"/>
              <a:gd name="connsiteY67" fmla="*/ 0 h 60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32307" h="605451">
                <a:moveTo>
                  <a:pt x="154403" y="499109"/>
                </a:moveTo>
                <a:lnTo>
                  <a:pt x="277904" y="499109"/>
                </a:lnTo>
                <a:cubicBezTo>
                  <a:pt x="283395" y="501513"/>
                  <a:pt x="287248" y="507089"/>
                  <a:pt x="287248" y="513435"/>
                </a:cubicBezTo>
                <a:cubicBezTo>
                  <a:pt x="287248" y="519877"/>
                  <a:pt x="283395" y="525358"/>
                  <a:pt x="277904" y="527762"/>
                </a:cubicBezTo>
                <a:cubicBezTo>
                  <a:pt x="283395" y="530262"/>
                  <a:pt x="287248" y="535742"/>
                  <a:pt x="287248" y="542184"/>
                </a:cubicBezTo>
                <a:cubicBezTo>
                  <a:pt x="287248" y="548530"/>
                  <a:pt x="283395" y="554011"/>
                  <a:pt x="277904" y="556511"/>
                </a:cubicBezTo>
                <a:cubicBezTo>
                  <a:pt x="283395" y="558914"/>
                  <a:pt x="287248" y="564395"/>
                  <a:pt x="287248" y="570837"/>
                </a:cubicBezTo>
                <a:cubicBezTo>
                  <a:pt x="287248" y="579491"/>
                  <a:pt x="280216" y="586606"/>
                  <a:pt x="271449" y="586606"/>
                </a:cubicBezTo>
                <a:lnTo>
                  <a:pt x="268078" y="586606"/>
                </a:lnTo>
                <a:cubicBezTo>
                  <a:pt x="263165" y="597663"/>
                  <a:pt x="251990" y="605451"/>
                  <a:pt x="239081" y="605451"/>
                </a:cubicBezTo>
                <a:lnTo>
                  <a:pt x="193226" y="605451"/>
                </a:lnTo>
                <a:cubicBezTo>
                  <a:pt x="180221" y="605451"/>
                  <a:pt x="169143" y="597663"/>
                  <a:pt x="164229" y="586606"/>
                </a:cubicBezTo>
                <a:lnTo>
                  <a:pt x="160761" y="586606"/>
                </a:lnTo>
                <a:cubicBezTo>
                  <a:pt x="152091" y="586606"/>
                  <a:pt x="145059" y="579491"/>
                  <a:pt x="145059" y="570837"/>
                </a:cubicBezTo>
                <a:cubicBezTo>
                  <a:pt x="145059" y="564395"/>
                  <a:pt x="148912" y="558914"/>
                  <a:pt x="154403" y="556511"/>
                </a:cubicBezTo>
                <a:cubicBezTo>
                  <a:pt x="148912" y="554011"/>
                  <a:pt x="145059" y="548530"/>
                  <a:pt x="145059" y="542184"/>
                </a:cubicBezTo>
                <a:cubicBezTo>
                  <a:pt x="145059" y="535742"/>
                  <a:pt x="148912" y="530262"/>
                  <a:pt x="154403" y="527762"/>
                </a:cubicBezTo>
                <a:cubicBezTo>
                  <a:pt x="148912" y="525358"/>
                  <a:pt x="145059" y="519877"/>
                  <a:pt x="145059" y="513435"/>
                </a:cubicBezTo>
                <a:cubicBezTo>
                  <a:pt x="145059" y="507089"/>
                  <a:pt x="148912" y="501513"/>
                  <a:pt x="154403" y="499109"/>
                </a:cubicBezTo>
                <a:close/>
                <a:moveTo>
                  <a:pt x="396249" y="337144"/>
                </a:moveTo>
                <a:lnTo>
                  <a:pt x="426219" y="354378"/>
                </a:lnTo>
                <a:cubicBezTo>
                  <a:pt x="432000" y="357748"/>
                  <a:pt x="434024" y="365258"/>
                  <a:pt x="430651" y="371035"/>
                </a:cubicBezTo>
                <a:cubicBezTo>
                  <a:pt x="428435" y="374886"/>
                  <a:pt x="424291" y="377101"/>
                  <a:pt x="420148" y="377101"/>
                </a:cubicBezTo>
                <a:cubicBezTo>
                  <a:pt x="418028" y="377101"/>
                  <a:pt x="416004" y="376620"/>
                  <a:pt x="414077" y="375464"/>
                </a:cubicBezTo>
                <a:lnTo>
                  <a:pt x="384107" y="358133"/>
                </a:lnTo>
                <a:cubicBezTo>
                  <a:pt x="378229" y="354860"/>
                  <a:pt x="376302" y="347350"/>
                  <a:pt x="379578" y="341573"/>
                </a:cubicBezTo>
                <a:cubicBezTo>
                  <a:pt x="382951" y="335796"/>
                  <a:pt x="390371" y="333774"/>
                  <a:pt x="396249" y="337144"/>
                </a:cubicBezTo>
                <a:close/>
                <a:moveTo>
                  <a:pt x="36058" y="337144"/>
                </a:moveTo>
                <a:cubicBezTo>
                  <a:pt x="41839" y="333774"/>
                  <a:pt x="49356" y="335796"/>
                  <a:pt x="52729" y="341573"/>
                </a:cubicBezTo>
                <a:cubicBezTo>
                  <a:pt x="56005" y="347350"/>
                  <a:pt x="54078" y="354860"/>
                  <a:pt x="48200" y="358133"/>
                </a:cubicBezTo>
                <a:lnTo>
                  <a:pt x="18230" y="375464"/>
                </a:lnTo>
                <a:cubicBezTo>
                  <a:pt x="16303" y="376620"/>
                  <a:pt x="14183" y="377101"/>
                  <a:pt x="12159" y="377101"/>
                </a:cubicBezTo>
                <a:cubicBezTo>
                  <a:pt x="7919" y="377101"/>
                  <a:pt x="3872" y="374886"/>
                  <a:pt x="1656" y="371035"/>
                </a:cubicBezTo>
                <a:cubicBezTo>
                  <a:pt x="-1717" y="365258"/>
                  <a:pt x="210" y="357748"/>
                  <a:pt x="6088" y="354378"/>
                </a:cubicBezTo>
                <a:close/>
                <a:moveTo>
                  <a:pt x="18230" y="119232"/>
                </a:moveTo>
                <a:lnTo>
                  <a:pt x="48200" y="136535"/>
                </a:lnTo>
                <a:cubicBezTo>
                  <a:pt x="54078" y="139804"/>
                  <a:pt x="56005" y="147301"/>
                  <a:pt x="52729" y="153069"/>
                </a:cubicBezTo>
                <a:cubicBezTo>
                  <a:pt x="50416" y="156914"/>
                  <a:pt x="46369" y="159125"/>
                  <a:pt x="42129" y="159125"/>
                </a:cubicBezTo>
                <a:cubicBezTo>
                  <a:pt x="40105" y="159125"/>
                  <a:pt x="37985" y="158644"/>
                  <a:pt x="36058" y="157491"/>
                </a:cubicBezTo>
                <a:lnTo>
                  <a:pt x="6088" y="140188"/>
                </a:lnTo>
                <a:cubicBezTo>
                  <a:pt x="210" y="136920"/>
                  <a:pt x="-1717" y="129422"/>
                  <a:pt x="1656" y="123654"/>
                </a:cubicBezTo>
                <a:cubicBezTo>
                  <a:pt x="4932" y="117887"/>
                  <a:pt x="12448" y="115868"/>
                  <a:pt x="18230" y="119232"/>
                </a:cubicBezTo>
                <a:close/>
                <a:moveTo>
                  <a:pt x="414077" y="119232"/>
                </a:moveTo>
                <a:cubicBezTo>
                  <a:pt x="419859" y="115868"/>
                  <a:pt x="427279" y="117887"/>
                  <a:pt x="430651" y="123654"/>
                </a:cubicBezTo>
                <a:cubicBezTo>
                  <a:pt x="434024" y="129422"/>
                  <a:pt x="432097" y="136920"/>
                  <a:pt x="426219" y="140188"/>
                </a:cubicBezTo>
                <a:lnTo>
                  <a:pt x="396249" y="157491"/>
                </a:lnTo>
                <a:cubicBezTo>
                  <a:pt x="394322" y="158644"/>
                  <a:pt x="392202" y="159125"/>
                  <a:pt x="390178" y="159125"/>
                </a:cubicBezTo>
                <a:cubicBezTo>
                  <a:pt x="385938" y="159125"/>
                  <a:pt x="381891" y="156914"/>
                  <a:pt x="379578" y="153069"/>
                </a:cubicBezTo>
                <a:cubicBezTo>
                  <a:pt x="376302" y="147301"/>
                  <a:pt x="378229" y="139804"/>
                  <a:pt x="384107" y="136535"/>
                </a:cubicBezTo>
                <a:close/>
                <a:moveTo>
                  <a:pt x="216153" y="94416"/>
                </a:moveTo>
                <a:cubicBezTo>
                  <a:pt x="302151" y="94416"/>
                  <a:pt x="372067" y="164332"/>
                  <a:pt x="372067" y="250212"/>
                </a:cubicBezTo>
                <a:cubicBezTo>
                  <a:pt x="372067" y="288777"/>
                  <a:pt x="353384" y="325899"/>
                  <a:pt x="335376" y="361866"/>
                </a:cubicBezTo>
                <a:cubicBezTo>
                  <a:pt x="317849" y="396680"/>
                  <a:pt x="301285" y="429667"/>
                  <a:pt x="301285" y="462269"/>
                </a:cubicBezTo>
                <a:cubicBezTo>
                  <a:pt x="301285" y="470155"/>
                  <a:pt x="294832" y="476598"/>
                  <a:pt x="286935" y="476598"/>
                </a:cubicBezTo>
                <a:lnTo>
                  <a:pt x="284046" y="476598"/>
                </a:lnTo>
                <a:lnTo>
                  <a:pt x="148163" y="476598"/>
                </a:lnTo>
                <a:lnTo>
                  <a:pt x="145371" y="476598"/>
                </a:lnTo>
                <a:cubicBezTo>
                  <a:pt x="137377" y="476598"/>
                  <a:pt x="131021" y="470155"/>
                  <a:pt x="131021" y="462269"/>
                </a:cubicBezTo>
                <a:cubicBezTo>
                  <a:pt x="131021" y="431013"/>
                  <a:pt x="114650" y="398219"/>
                  <a:pt x="97316" y="363501"/>
                </a:cubicBezTo>
                <a:cubicBezTo>
                  <a:pt x="79018" y="326860"/>
                  <a:pt x="60239" y="289065"/>
                  <a:pt x="60239" y="250212"/>
                </a:cubicBezTo>
                <a:cubicBezTo>
                  <a:pt x="60239" y="164332"/>
                  <a:pt x="130155" y="94416"/>
                  <a:pt x="216153" y="94416"/>
                </a:cubicBezTo>
                <a:close/>
                <a:moveTo>
                  <a:pt x="216154" y="0"/>
                </a:moveTo>
                <a:cubicBezTo>
                  <a:pt x="222877" y="0"/>
                  <a:pt x="228256" y="5385"/>
                  <a:pt x="228256" y="12117"/>
                </a:cubicBezTo>
                <a:lnTo>
                  <a:pt x="228256" y="46735"/>
                </a:lnTo>
                <a:cubicBezTo>
                  <a:pt x="228256" y="53371"/>
                  <a:pt x="222877" y="58852"/>
                  <a:pt x="216154" y="58852"/>
                </a:cubicBezTo>
                <a:cubicBezTo>
                  <a:pt x="209431" y="58852"/>
                  <a:pt x="204052" y="53371"/>
                  <a:pt x="204052" y="46735"/>
                </a:cubicBezTo>
                <a:lnTo>
                  <a:pt x="204052" y="12117"/>
                </a:lnTo>
                <a:cubicBezTo>
                  <a:pt x="204052" y="5385"/>
                  <a:pt x="209431" y="0"/>
                  <a:pt x="216154" y="0"/>
                </a:cubicBezTo>
                <a:close/>
              </a:path>
            </a:pathLst>
          </a:custGeom>
          <a:solidFill>
            <a:schemeClr val="bg1"/>
          </a:solidFill>
          <a:ln>
            <a:noFill/>
          </a:ln>
        </p:spPr>
        <p:txBody>
          <a:bodyPr/>
          <a:p>
            <a:endParaRPr lang="zh-CN" altLang="en-US">
              <a:latin typeface="微软雅黑" panose="020B0503020204020204" charset="-122"/>
              <a:ea typeface="微软雅黑" panose="020B0503020204020204" charset="-122"/>
            </a:endParaRPr>
          </a:p>
        </p:txBody>
      </p:sp>
      <p:sp>
        <p:nvSpPr>
          <p:cNvPr id="39" name="gift-box_57463"/>
          <p:cNvSpPr>
            <a:spLocks noChangeAspect="1"/>
          </p:cNvSpPr>
          <p:nvPr/>
        </p:nvSpPr>
        <p:spPr bwMode="auto">
          <a:xfrm>
            <a:off x="6764706" y="3956640"/>
            <a:ext cx="302954" cy="304843"/>
          </a:xfrm>
          <a:custGeom>
            <a:avLst/>
            <a:gdLst>
              <a:gd name="connsiteX0" fmla="*/ 71397 w 599947"/>
              <a:gd name="connsiteY0" fmla="*/ 336103 h 603687"/>
              <a:gd name="connsiteX1" fmla="*/ 299914 w 599947"/>
              <a:gd name="connsiteY1" fmla="*/ 451272 h 603687"/>
              <a:gd name="connsiteX2" fmla="*/ 528432 w 599947"/>
              <a:gd name="connsiteY2" fmla="*/ 336103 h 603687"/>
              <a:gd name="connsiteX3" fmla="*/ 599947 w 599947"/>
              <a:gd name="connsiteY3" fmla="*/ 431289 h 603687"/>
              <a:gd name="connsiteX4" fmla="*/ 299914 w 599947"/>
              <a:gd name="connsiteY4" fmla="*/ 603687 h 603687"/>
              <a:gd name="connsiteX5" fmla="*/ 0 w 599947"/>
              <a:gd name="connsiteY5" fmla="*/ 431289 h 603687"/>
              <a:gd name="connsiteX6" fmla="*/ 175572 w 599947"/>
              <a:gd name="connsiteY6" fmla="*/ 181494 h 603687"/>
              <a:gd name="connsiteX7" fmla="*/ 299879 w 599947"/>
              <a:gd name="connsiteY7" fmla="*/ 238829 h 603687"/>
              <a:gd name="connsiteX8" fmla="*/ 424187 w 599947"/>
              <a:gd name="connsiteY8" fmla="*/ 181494 h 603687"/>
              <a:gd name="connsiteX9" fmla="*/ 507295 w 599947"/>
              <a:gd name="connsiteY9" fmla="*/ 292263 h 603687"/>
              <a:gd name="connsiteX10" fmla="*/ 299879 w 599947"/>
              <a:gd name="connsiteY10" fmla="*/ 396648 h 603687"/>
              <a:gd name="connsiteX11" fmla="*/ 92582 w 599947"/>
              <a:gd name="connsiteY11" fmla="*/ 292263 h 603687"/>
              <a:gd name="connsiteX12" fmla="*/ 299903 w 599947"/>
              <a:gd name="connsiteY12" fmla="*/ 0 h 603687"/>
              <a:gd name="connsiteX13" fmla="*/ 403846 w 599947"/>
              <a:gd name="connsiteY13" fmla="*/ 138571 h 603687"/>
              <a:gd name="connsiteX14" fmla="*/ 299903 w 599947"/>
              <a:gd name="connsiteY14" fmla="*/ 186575 h 603687"/>
              <a:gd name="connsiteX15" fmla="*/ 195960 w 599947"/>
              <a:gd name="connsiteY15" fmla="*/ 138571 h 60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9947" h="603687">
                <a:moveTo>
                  <a:pt x="71397" y="336103"/>
                </a:moveTo>
                <a:lnTo>
                  <a:pt x="299914" y="451272"/>
                </a:lnTo>
                <a:lnTo>
                  <a:pt x="528432" y="336103"/>
                </a:lnTo>
                <a:lnTo>
                  <a:pt x="599947" y="431289"/>
                </a:lnTo>
                <a:lnTo>
                  <a:pt x="299914" y="603687"/>
                </a:lnTo>
                <a:lnTo>
                  <a:pt x="0" y="431289"/>
                </a:lnTo>
                <a:close/>
                <a:moveTo>
                  <a:pt x="175572" y="181494"/>
                </a:moveTo>
                <a:lnTo>
                  <a:pt x="299879" y="238829"/>
                </a:lnTo>
                <a:lnTo>
                  <a:pt x="424187" y="181494"/>
                </a:lnTo>
                <a:lnTo>
                  <a:pt x="507295" y="292263"/>
                </a:lnTo>
                <a:lnTo>
                  <a:pt x="299879" y="396648"/>
                </a:lnTo>
                <a:lnTo>
                  <a:pt x="92582" y="292263"/>
                </a:lnTo>
                <a:close/>
                <a:moveTo>
                  <a:pt x="299903" y="0"/>
                </a:moveTo>
                <a:lnTo>
                  <a:pt x="403846" y="138571"/>
                </a:lnTo>
                <a:lnTo>
                  <a:pt x="299903" y="186575"/>
                </a:lnTo>
                <a:lnTo>
                  <a:pt x="195960" y="138571"/>
                </a:lnTo>
                <a:close/>
              </a:path>
            </a:pathLst>
          </a:custGeom>
          <a:solidFill>
            <a:schemeClr val="bg1"/>
          </a:solidFill>
          <a:ln>
            <a:noFill/>
          </a:ln>
        </p:spPr>
        <p:txBody>
          <a:bodyPr/>
          <a:p>
            <a:endParaRPr lang="zh-CN" altLang="en-US">
              <a:latin typeface="微软雅黑" panose="020B0503020204020204" charset="-122"/>
              <a:ea typeface="微软雅黑" panose="020B0503020204020204" charset="-122"/>
            </a:endParaRPr>
          </a:p>
        </p:txBody>
      </p:sp>
      <p:sp>
        <p:nvSpPr>
          <p:cNvPr id="20" name="文本框 19"/>
          <p:cNvSpPr txBox="1"/>
          <p:nvPr/>
        </p:nvSpPr>
        <p:spPr>
          <a:xfrm>
            <a:off x="2119630" y="2839085"/>
            <a:ext cx="3728085" cy="906145"/>
          </a:xfrm>
          <a:prstGeom prst="rect">
            <a:avLst/>
          </a:prstGeom>
          <a:noFill/>
        </p:spPr>
        <p:txBody>
          <a:bodyPr wrap="square" rtlCol="0">
            <a:noAutofit/>
          </a:bodyPr>
          <a:p>
            <a:r>
              <a:rPr lang="zh-CN" altLang="en-US" sz="1300" b="1">
                <a:latin typeface="微软雅黑" panose="020B0503020204020204" charset="-122"/>
                <a:ea typeface="微软雅黑" panose="020B0503020204020204" charset="-122"/>
              </a:rPr>
              <a:t>发展特点</a:t>
            </a:r>
            <a:r>
              <a:rPr lang="en-US" altLang="zh-CN" sz="1300" b="1">
                <a:latin typeface="微软雅黑" panose="020B0503020204020204" charset="-122"/>
                <a:ea typeface="微软雅黑" panose="020B0503020204020204" charset="-122"/>
              </a:rPr>
              <a:t>：</a:t>
            </a:r>
            <a:r>
              <a:rPr lang="zh-CN" altLang="en-US" sz="1300">
                <a:latin typeface="微软雅黑" panose="020B0503020204020204" charset="-122"/>
                <a:ea typeface="微软雅黑" panose="020B0503020204020204" charset="-122"/>
              </a:rPr>
              <a:t>缩短研发周期</a:t>
            </a:r>
            <a:r>
              <a:rPr lang="en-US" altLang="zh-CN" sz="1300">
                <a:latin typeface="微软雅黑" panose="020B0503020204020204" charset="-122"/>
                <a:ea typeface="微软雅黑" panose="020B0503020204020204" charset="-122"/>
              </a:rPr>
              <a:t>、</a:t>
            </a:r>
            <a:r>
              <a:rPr lang="zh-CN" altLang="en-US" sz="1300">
                <a:latin typeface="微软雅黑" panose="020B0503020204020204" charset="-122"/>
                <a:ea typeface="微软雅黑" panose="020B0503020204020204" charset="-122"/>
              </a:rPr>
              <a:t>降低研发成本</a:t>
            </a:r>
            <a:r>
              <a:rPr lang="en-US" altLang="zh-CN" sz="1300">
                <a:latin typeface="微软雅黑" panose="020B0503020204020204" charset="-122"/>
                <a:ea typeface="微软雅黑" panose="020B0503020204020204" charset="-122"/>
              </a:rPr>
              <a:t>、</a:t>
            </a:r>
            <a:r>
              <a:rPr lang="zh-CN" altLang="en-US" sz="1300">
                <a:latin typeface="微软雅黑" panose="020B0503020204020204" charset="-122"/>
                <a:ea typeface="微软雅黑" panose="020B0503020204020204" charset="-122"/>
              </a:rPr>
              <a:t>提高候选药物筛选效率</a:t>
            </a:r>
            <a:endParaRPr lang="zh-CN" altLang="en-US" sz="1300">
              <a:latin typeface="微软雅黑" panose="020B0503020204020204" charset="-122"/>
              <a:ea typeface="微软雅黑" panose="020B0503020204020204" charset="-122"/>
            </a:endParaRPr>
          </a:p>
          <a:p>
            <a:r>
              <a:rPr lang="zh-CN" altLang="en-US" sz="1300" b="1">
                <a:latin typeface="微软雅黑" panose="020B0503020204020204" charset="-122"/>
                <a:ea typeface="微软雅黑" panose="020B0503020204020204" charset="-122"/>
              </a:rPr>
              <a:t>代表企业</a:t>
            </a:r>
            <a:r>
              <a:rPr lang="en-US" altLang="zh-CN" sz="1300" b="1">
                <a:latin typeface="微软雅黑" panose="020B0503020204020204" charset="-122"/>
                <a:ea typeface="微软雅黑" panose="020B0503020204020204" charset="-122"/>
              </a:rPr>
              <a:t>：</a:t>
            </a:r>
            <a:r>
              <a:rPr lang="zh-CN" altLang="en-US" sz="1300">
                <a:solidFill>
                  <a:srgbClr val="0070C0"/>
                </a:solidFill>
                <a:latin typeface="微软雅黑" panose="020B0503020204020204" charset="-122"/>
                <a:ea typeface="微软雅黑" panose="020B0503020204020204" charset="-122"/>
              </a:rPr>
              <a:t>晶泰科技</a:t>
            </a:r>
            <a:r>
              <a:rPr lang="en-US" altLang="zh-CN" sz="1300">
                <a:solidFill>
                  <a:srgbClr val="0070C0"/>
                </a:solidFill>
                <a:latin typeface="微软雅黑" panose="020B0503020204020204" charset="-122"/>
                <a:ea typeface="微软雅黑" panose="020B0503020204020204" charset="-122"/>
              </a:rPr>
              <a:t>、</a:t>
            </a:r>
            <a:r>
              <a:rPr lang="zh-CN" altLang="en-US" sz="1300">
                <a:solidFill>
                  <a:srgbClr val="0070C0"/>
                </a:solidFill>
                <a:latin typeface="微软雅黑" panose="020B0503020204020204" charset="-122"/>
                <a:ea typeface="微软雅黑" panose="020B0503020204020204" charset="-122"/>
              </a:rPr>
              <a:t>深势科技</a:t>
            </a:r>
            <a:r>
              <a:rPr lang="en-US" altLang="zh-CN" sz="1300">
                <a:solidFill>
                  <a:srgbClr val="0070C0"/>
                </a:solidFill>
                <a:latin typeface="微软雅黑" panose="020B0503020204020204" charset="-122"/>
                <a:ea typeface="微软雅黑" panose="020B0503020204020204" charset="-122"/>
              </a:rPr>
              <a:t>、</a:t>
            </a:r>
            <a:r>
              <a:rPr lang="zh-CN" altLang="en-US" sz="1300">
                <a:solidFill>
                  <a:srgbClr val="0070C0"/>
                </a:solidFill>
                <a:latin typeface="微软雅黑" panose="020B0503020204020204" charset="-122"/>
                <a:ea typeface="微软雅黑" panose="020B0503020204020204" charset="-122"/>
              </a:rPr>
              <a:t>药石科技</a:t>
            </a:r>
            <a:endParaRPr lang="zh-CN" altLang="en-US" sz="1300">
              <a:solidFill>
                <a:srgbClr val="0070C0"/>
              </a:solidFill>
              <a:latin typeface="微软雅黑" panose="020B0503020204020204" charset="-122"/>
              <a:ea typeface="微软雅黑" panose="020B0503020204020204" charset="-122"/>
            </a:endParaRPr>
          </a:p>
          <a:p>
            <a:pPr marL="285750" indent="-285750">
              <a:buFont typeface="Wingdings" panose="05000000000000000000" charset="0"/>
              <a:buChar char=""/>
            </a:pPr>
            <a:r>
              <a:rPr lang="zh-CN" altLang="en-US" sz="1300">
                <a:solidFill>
                  <a:schemeClr val="accent1">
                    <a:lumMod val="75000"/>
                  </a:schemeClr>
                </a:solidFill>
                <a:latin typeface="微软雅黑" panose="020B0503020204020204" charset="-122"/>
                <a:ea typeface="微软雅黑" panose="020B0503020204020204" charset="-122"/>
              </a:rPr>
              <a:t>推动创新药研发从经验驱动向计算驱动升级</a:t>
            </a:r>
            <a:endParaRPr lang="zh-CN" altLang="en-US" sz="1300">
              <a:solidFill>
                <a:schemeClr val="accent1">
                  <a:lumMod val="75000"/>
                </a:schemeClr>
              </a:solidFill>
              <a:latin typeface="微软雅黑" panose="020B0503020204020204" charset="-122"/>
              <a:ea typeface="微软雅黑" panose="020B0503020204020204" charset="-122"/>
            </a:endParaRPr>
          </a:p>
          <a:p>
            <a:endParaRPr lang="zh-CN" altLang="en-US" sz="1300">
              <a:solidFill>
                <a:schemeClr val="accent1">
                  <a:lumMod val="75000"/>
                </a:schemeClr>
              </a:solidFill>
              <a:latin typeface="微软雅黑" panose="020B0503020204020204" charset="-122"/>
              <a:ea typeface="微软雅黑" panose="020B0503020204020204" charset="-122"/>
            </a:endParaRPr>
          </a:p>
        </p:txBody>
      </p:sp>
      <p:sp>
        <p:nvSpPr>
          <p:cNvPr id="26" name="矩形 25"/>
          <p:cNvSpPr/>
          <p:nvPr/>
        </p:nvSpPr>
        <p:spPr>
          <a:xfrm>
            <a:off x="2119630" y="3780155"/>
            <a:ext cx="1622425" cy="429895"/>
          </a:xfrm>
          <a:prstGeom prst="rect">
            <a:avLst/>
          </a:prstGeom>
          <a:noFill/>
          <a:effectLst>
            <a:outerShdw blurRad="50800" dist="38100" dir="8100000" algn="tr" rotWithShape="0">
              <a:prstClr val="black">
                <a:alpha val="40000"/>
              </a:prstClr>
            </a:outerShdw>
          </a:effectLst>
        </p:spPr>
        <p:txBody>
          <a:bodyPr wrap="square" rtlCol="0">
            <a:spAutoFit/>
          </a:bodyPr>
          <a:p>
            <a:r>
              <a:rPr lang="zh-CN" altLang="en-US" sz="2200" dirty="0">
                <a:solidFill>
                  <a:srgbClr val="FFC000"/>
                </a:solidFill>
                <a:latin typeface="微软雅黑" panose="020B0503020204020204" charset="-122"/>
                <a:ea typeface="微软雅黑" panose="020B0503020204020204" charset="-122"/>
                <a:cs typeface="微软雅黑" panose="020B0503020204020204" charset="-122"/>
              </a:rPr>
              <a:t>AI</a:t>
            </a:r>
            <a:r>
              <a:rPr lang="zh-CN" altLang="en-US" sz="2200" dirty="0">
                <a:solidFill>
                  <a:srgbClr val="406FE9"/>
                </a:solidFill>
                <a:latin typeface="微软雅黑" panose="020B0503020204020204" charset="-122"/>
                <a:ea typeface="微软雅黑" panose="020B0503020204020204" charset="-122"/>
                <a:cs typeface="微软雅黑" panose="020B0503020204020204" charset="-122"/>
              </a:rPr>
              <a:t>影像</a:t>
            </a:r>
            <a:endParaRPr lang="zh-CN" altLang="en-US" sz="2200" dirty="0">
              <a:solidFill>
                <a:srgbClr val="406FE9"/>
              </a:solidFill>
              <a:latin typeface="微软雅黑" panose="020B0503020204020204" charset="-122"/>
              <a:ea typeface="微软雅黑" panose="020B0503020204020204" charset="-122"/>
              <a:cs typeface="微软雅黑" panose="020B0503020204020204" charset="-122"/>
            </a:endParaRPr>
          </a:p>
        </p:txBody>
      </p:sp>
      <p:sp>
        <p:nvSpPr>
          <p:cNvPr id="27" name="矩形 26"/>
          <p:cNvSpPr/>
          <p:nvPr/>
        </p:nvSpPr>
        <p:spPr>
          <a:xfrm>
            <a:off x="3120974" y="3787521"/>
            <a:ext cx="2646503" cy="300990"/>
          </a:xfrm>
          <a:prstGeom prst="rect">
            <a:avLst/>
          </a:prstGeom>
        </p:spPr>
        <p:txBody>
          <a:bodyPr wrap="square">
            <a:spAutoFit/>
          </a:bodyPr>
          <a:p>
            <a:pPr>
              <a:lnSpc>
                <a:spcPct val="130000"/>
              </a:lnSpc>
            </a:pPr>
            <a:r>
              <a:rPr lang="zh-CN" altLang="en-US" sz="1050">
                <a:solidFill>
                  <a:srgbClr val="5C5A5D"/>
                </a:solidFill>
                <a:latin typeface="微软雅黑" panose="020B0503020204020204" charset="-122"/>
                <a:ea typeface="微软雅黑" panose="020B0503020204020204" charset="-122"/>
              </a:rPr>
              <a:t>实现疾病筛查、辅助诊断和风险预警。</a:t>
            </a:r>
            <a:endParaRPr lang="zh-CN" altLang="en-US" sz="1050">
              <a:solidFill>
                <a:srgbClr val="5C5A5D"/>
              </a:solidFill>
              <a:latin typeface="微软雅黑" panose="020B0503020204020204" charset="-122"/>
              <a:ea typeface="微软雅黑" panose="020B0503020204020204" charset="-122"/>
            </a:endParaRPr>
          </a:p>
        </p:txBody>
      </p:sp>
      <p:sp>
        <p:nvSpPr>
          <p:cNvPr id="28" name="文本框 27"/>
          <p:cNvSpPr txBox="1"/>
          <p:nvPr/>
        </p:nvSpPr>
        <p:spPr>
          <a:xfrm>
            <a:off x="2154555" y="4270375"/>
            <a:ext cx="3728085" cy="906145"/>
          </a:xfrm>
          <a:prstGeom prst="rect">
            <a:avLst/>
          </a:prstGeom>
          <a:noFill/>
        </p:spPr>
        <p:txBody>
          <a:bodyPr wrap="square" rtlCol="0">
            <a:noAutofit/>
          </a:bodyPr>
          <a:p>
            <a:r>
              <a:rPr lang="zh-CN" altLang="en-US" sz="1300" b="1">
                <a:latin typeface="微软雅黑" panose="020B0503020204020204" charset="-122"/>
                <a:ea typeface="微软雅黑" panose="020B0503020204020204" charset="-122"/>
              </a:rPr>
              <a:t>发展特点</a:t>
            </a:r>
            <a:r>
              <a:rPr lang="en-US" altLang="zh-CN" sz="1300" b="1">
                <a:latin typeface="微软雅黑" panose="020B0503020204020204" charset="-122"/>
                <a:ea typeface="微软雅黑" panose="020B0503020204020204" charset="-122"/>
              </a:rPr>
              <a:t>：</a:t>
            </a:r>
            <a:r>
              <a:rPr sz="1300">
                <a:latin typeface="微软雅黑" panose="020B0503020204020204" charset="-122"/>
                <a:ea typeface="微软雅黑" panose="020B0503020204020204" charset="-122"/>
              </a:rPr>
              <a:t>商业化最成熟</a:t>
            </a:r>
            <a:r>
              <a:rPr lang="en-US" sz="1300">
                <a:latin typeface="微软雅黑" panose="020B0503020204020204" charset="-122"/>
                <a:ea typeface="微软雅黑" panose="020B0503020204020204" charset="-122"/>
              </a:rPr>
              <a:t>、</a:t>
            </a:r>
            <a:r>
              <a:rPr sz="1300">
                <a:latin typeface="微软雅黑" panose="020B0503020204020204" charset="-122"/>
                <a:ea typeface="微软雅黑" panose="020B0503020204020204" charset="-122"/>
              </a:rPr>
              <a:t>医院落地最快</a:t>
            </a:r>
            <a:r>
              <a:rPr lang="en-US" sz="1300">
                <a:latin typeface="微软雅黑" panose="020B0503020204020204" charset="-122"/>
                <a:ea typeface="微软雅黑" panose="020B0503020204020204" charset="-122"/>
              </a:rPr>
              <a:t>、</a:t>
            </a:r>
            <a:r>
              <a:rPr sz="1300">
                <a:latin typeface="微软雅黑" panose="020B0503020204020204" charset="-122"/>
                <a:ea typeface="微软雅黑" panose="020B0503020204020204" charset="-122"/>
              </a:rPr>
              <a:t>场景标准化程度高</a:t>
            </a:r>
            <a:endParaRPr sz="1300">
              <a:latin typeface="微软雅黑" panose="020B0503020204020204" charset="-122"/>
              <a:ea typeface="微软雅黑" panose="020B0503020204020204" charset="-122"/>
            </a:endParaRPr>
          </a:p>
          <a:p>
            <a:r>
              <a:rPr lang="zh-CN" altLang="en-US" sz="1300" b="1">
                <a:latin typeface="微软雅黑" panose="020B0503020204020204" charset="-122"/>
                <a:ea typeface="微软雅黑" panose="020B0503020204020204" charset="-122"/>
              </a:rPr>
              <a:t>代表企业</a:t>
            </a:r>
            <a:r>
              <a:rPr lang="en-US" altLang="zh-CN" sz="1300" b="1">
                <a:latin typeface="微软雅黑" panose="020B0503020204020204" charset="-122"/>
                <a:ea typeface="微软雅黑" panose="020B0503020204020204" charset="-122"/>
              </a:rPr>
              <a:t>：</a:t>
            </a:r>
            <a:r>
              <a:rPr sz="1300">
                <a:solidFill>
                  <a:srgbClr val="0070C0"/>
                </a:solidFill>
                <a:latin typeface="微软雅黑" panose="020B0503020204020204" charset="-122"/>
                <a:ea typeface="微软雅黑" panose="020B0503020204020204" charset="-122"/>
              </a:rPr>
              <a:t>推想医疗</a:t>
            </a:r>
            <a:r>
              <a:rPr lang="en-US" sz="1300">
                <a:solidFill>
                  <a:srgbClr val="0070C0"/>
                </a:solidFill>
                <a:latin typeface="微软雅黑" panose="020B0503020204020204" charset="-122"/>
                <a:ea typeface="微软雅黑" panose="020B0503020204020204" charset="-122"/>
              </a:rPr>
              <a:t>、</a:t>
            </a:r>
            <a:r>
              <a:rPr sz="1300">
                <a:solidFill>
                  <a:srgbClr val="0070C0"/>
                </a:solidFill>
                <a:latin typeface="微软雅黑" panose="020B0503020204020204" charset="-122"/>
                <a:ea typeface="微软雅黑" panose="020B0503020204020204" charset="-122"/>
              </a:rPr>
              <a:t>数坤科技</a:t>
            </a:r>
            <a:r>
              <a:rPr lang="en-US" sz="1300">
                <a:solidFill>
                  <a:srgbClr val="0070C0"/>
                </a:solidFill>
                <a:latin typeface="微软雅黑" panose="020B0503020204020204" charset="-122"/>
                <a:ea typeface="微软雅黑" panose="020B0503020204020204" charset="-122"/>
              </a:rPr>
              <a:t>、</a:t>
            </a:r>
            <a:r>
              <a:rPr sz="1300">
                <a:solidFill>
                  <a:srgbClr val="0070C0"/>
                </a:solidFill>
                <a:latin typeface="微软雅黑" panose="020B0503020204020204" charset="-122"/>
                <a:ea typeface="微软雅黑" panose="020B0503020204020204" charset="-122"/>
              </a:rPr>
              <a:t>深睿医疗</a:t>
            </a:r>
            <a:endParaRPr sz="1300">
              <a:solidFill>
                <a:srgbClr val="0070C0"/>
              </a:solidFill>
              <a:latin typeface="微软雅黑" panose="020B0503020204020204" charset="-122"/>
              <a:ea typeface="微软雅黑" panose="020B0503020204020204" charset="-122"/>
            </a:endParaRPr>
          </a:p>
          <a:p>
            <a:pPr marL="285750" indent="-285750">
              <a:buFont typeface="Wingdings" panose="05000000000000000000" charset="0"/>
              <a:buChar char=""/>
            </a:pPr>
            <a:r>
              <a:rPr lang="zh-CN" altLang="en-US" sz="1300">
                <a:solidFill>
                  <a:schemeClr val="accent1">
                    <a:lumMod val="75000"/>
                  </a:schemeClr>
                </a:solidFill>
                <a:latin typeface="微软雅黑" panose="020B0503020204020204" charset="-122"/>
                <a:ea typeface="微软雅黑" panose="020B0503020204020204" charset="-122"/>
              </a:rPr>
              <a:t>提升诊断效率和基层医疗服务能力</a:t>
            </a:r>
            <a:endParaRPr lang="zh-CN" altLang="en-US" sz="1300">
              <a:solidFill>
                <a:schemeClr val="accent1">
                  <a:lumMod val="75000"/>
                </a:schemeClr>
              </a:solidFill>
              <a:latin typeface="微软雅黑" panose="020B0503020204020204" charset="-122"/>
              <a:ea typeface="微软雅黑" panose="020B0503020204020204" charset="-122"/>
            </a:endParaRPr>
          </a:p>
        </p:txBody>
      </p:sp>
      <p:sp>
        <p:nvSpPr>
          <p:cNvPr id="34" name="矩形 33"/>
          <p:cNvSpPr/>
          <p:nvPr/>
        </p:nvSpPr>
        <p:spPr>
          <a:xfrm>
            <a:off x="2154555" y="5301615"/>
            <a:ext cx="1623060" cy="429895"/>
          </a:xfrm>
          <a:prstGeom prst="rect">
            <a:avLst/>
          </a:prstGeom>
          <a:noFill/>
          <a:effectLst>
            <a:outerShdw blurRad="50800" dist="38100" dir="8100000" algn="tr" rotWithShape="0">
              <a:prstClr val="black">
                <a:alpha val="40000"/>
              </a:prstClr>
            </a:outerShdw>
          </a:effectLst>
        </p:spPr>
        <p:txBody>
          <a:bodyPr wrap="square" rtlCol="0">
            <a:spAutoFit/>
          </a:bodyPr>
          <a:p>
            <a:pPr algn="l">
              <a:buClrTx/>
              <a:buSzTx/>
              <a:buFontTx/>
            </a:pPr>
            <a:r>
              <a:rPr lang="zh-CN" altLang="en-US" sz="2200" dirty="0">
                <a:solidFill>
                  <a:srgbClr val="406FE9"/>
                </a:solidFill>
                <a:latin typeface="微软雅黑" panose="020B0503020204020204" charset="-122"/>
                <a:ea typeface="微软雅黑" panose="020B0503020204020204" charset="-122"/>
                <a:cs typeface="微软雅黑" panose="020B0503020204020204" charset="-122"/>
              </a:rPr>
              <a:t>医学大模型</a:t>
            </a:r>
            <a:endParaRPr lang="zh-CN" altLang="en-US" sz="2200" dirty="0">
              <a:solidFill>
                <a:srgbClr val="406FE9"/>
              </a:solidFill>
              <a:latin typeface="微软雅黑" panose="020B0503020204020204" charset="-122"/>
              <a:ea typeface="微软雅黑" panose="020B0503020204020204" charset="-122"/>
              <a:cs typeface="微软雅黑" panose="020B0503020204020204" charset="-122"/>
            </a:endParaRPr>
          </a:p>
        </p:txBody>
      </p:sp>
      <p:sp>
        <p:nvSpPr>
          <p:cNvPr id="40" name="矩形 39"/>
          <p:cNvSpPr/>
          <p:nvPr/>
        </p:nvSpPr>
        <p:spPr>
          <a:xfrm>
            <a:off x="3778250" y="5260975"/>
            <a:ext cx="2024380" cy="510540"/>
          </a:xfrm>
          <a:prstGeom prst="rect">
            <a:avLst/>
          </a:prstGeom>
        </p:spPr>
        <p:txBody>
          <a:bodyPr wrap="square">
            <a:spAutoFit/>
          </a:bodyPr>
          <a:p>
            <a:pPr>
              <a:lnSpc>
                <a:spcPct val="130000"/>
              </a:lnSpc>
            </a:pPr>
            <a:r>
              <a:rPr lang="zh-CN" altLang="en-US" sz="1050">
                <a:solidFill>
                  <a:srgbClr val="5C5A5D"/>
                </a:solidFill>
                <a:latin typeface="微软雅黑" panose="020B0503020204020204" charset="-122"/>
                <a:ea typeface="微软雅黑" panose="020B0503020204020204" charset="-122"/>
              </a:rPr>
              <a:t>构建临床决策支持和医疗知识推理平台。</a:t>
            </a:r>
            <a:endParaRPr lang="zh-CN" altLang="en-US" sz="1050">
              <a:solidFill>
                <a:srgbClr val="5C5A5D"/>
              </a:solidFill>
              <a:latin typeface="微软雅黑" panose="020B0503020204020204" charset="-122"/>
              <a:ea typeface="微软雅黑" panose="020B0503020204020204" charset="-122"/>
            </a:endParaRPr>
          </a:p>
        </p:txBody>
      </p:sp>
      <p:sp>
        <p:nvSpPr>
          <p:cNvPr id="41" name="文本框 40"/>
          <p:cNvSpPr txBox="1"/>
          <p:nvPr/>
        </p:nvSpPr>
        <p:spPr>
          <a:xfrm>
            <a:off x="2189480" y="5791835"/>
            <a:ext cx="3728085" cy="906145"/>
          </a:xfrm>
          <a:prstGeom prst="rect">
            <a:avLst/>
          </a:prstGeom>
          <a:noFill/>
        </p:spPr>
        <p:txBody>
          <a:bodyPr wrap="square" rtlCol="0">
            <a:noAutofit/>
          </a:bodyPr>
          <a:p>
            <a:r>
              <a:rPr lang="zh-CN" altLang="en-US" sz="1300" b="1">
                <a:latin typeface="微软雅黑" panose="020B0503020204020204" charset="-122"/>
                <a:ea typeface="微软雅黑" panose="020B0503020204020204" charset="-122"/>
              </a:rPr>
              <a:t>发展特点</a:t>
            </a:r>
            <a:r>
              <a:rPr lang="en-US" altLang="zh-CN" sz="1300" b="1">
                <a:latin typeface="微软雅黑" panose="020B0503020204020204" charset="-122"/>
                <a:ea typeface="微软雅黑" panose="020B0503020204020204" charset="-122"/>
              </a:rPr>
              <a:t>：</a:t>
            </a:r>
            <a:r>
              <a:rPr sz="1300">
                <a:latin typeface="微软雅黑" panose="020B0503020204020204" charset="-122"/>
                <a:ea typeface="微软雅黑" panose="020B0503020204020204" charset="-122"/>
              </a:rPr>
              <a:t>大模型与医疗知识融合</a:t>
            </a:r>
            <a:r>
              <a:rPr lang="en-US" sz="1300">
                <a:latin typeface="微软雅黑" panose="020B0503020204020204" charset="-122"/>
                <a:ea typeface="微软雅黑" panose="020B0503020204020204" charset="-122"/>
              </a:rPr>
              <a:t>、</a:t>
            </a:r>
            <a:r>
              <a:rPr sz="1300">
                <a:latin typeface="微软雅黑" panose="020B0503020204020204" charset="-122"/>
                <a:ea typeface="微软雅黑" panose="020B0503020204020204" charset="-122"/>
              </a:rPr>
              <a:t>医生辅助决策能力增强</a:t>
            </a:r>
            <a:r>
              <a:rPr lang="en-US" sz="1300">
                <a:latin typeface="微软雅黑" panose="020B0503020204020204" charset="-122"/>
                <a:ea typeface="微软雅黑" panose="020B0503020204020204" charset="-122"/>
              </a:rPr>
              <a:t>、</a:t>
            </a:r>
            <a:r>
              <a:rPr sz="1300">
                <a:latin typeface="微软雅黑" panose="020B0503020204020204" charset="-122"/>
                <a:ea typeface="微软雅黑" panose="020B0503020204020204" charset="-122"/>
              </a:rPr>
              <a:t>智慧医院加速落地</a:t>
            </a:r>
            <a:endParaRPr sz="1300">
              <a:latin typeface="微软雅黑" panose="020B0503020204020204" charset="-122"/>
              <a:ea typeface="微软雅黑" panose="020B0503020204020204" charset="-122"/>
            </a:endParaRPr>
          </a:p>
          <a:p>
            <a:r>
              <a:rPr lang="zh-CN" altLang="en-US" sz="1300" b="1">
                <a:latin typeface="微软雅黑" panose="020B0503020204020204" charset="-122"/>
                <a:ea typeface="微软雅黑" panose="020B0503020204020204" charset="-122"/>
              </a:rPr>
              <a:t>代表企业</a:t>
            </a:r>
            <a:r>
              <a:rPr lang="en-US" altLang="zh-CN" sz="1300" b="1">
                <a:latin typeface="微软雅黑" panose="020B0503020204020204" charset="-122"/>
                <a:ea typeface="微软雅黑" panose="020B0503020204020204" charset="-122"/>
              </a:rPr>
              <a:t>：</a:t>
            </a:r>
            <a:r>
              <a:rPr sz="1300">
                <a:solidFill>
                  <a:srgbClr val="0070C0"/>
                </a:solidFill>
                <a:latin typeface="微软雅黑" panose="020B0503020204020204" charset="-122"/>
                <a:ea typeface="微软雅黑" panose="020B0503020204020204" charset="-122"/>
              </a:rPr>
              <a:t>讯飞医疗</a:t>
            </a:r>
            <a:r>
              <a:rPr lang="en-US" sz="1300">
                <a:solidFill>
                  <a:srgbClr val="0070C0"/>
                </a:solidFill>
                <a:latin typeface="微软雅黑" panose="020B0503020204020204" charset="-122"/>
                <a:ea typeface="微软雅黑" panose="020B0503020204020204" charset="-122"/>
              </a:rPr>
              <a:t>、</a:t>
            </a:r>
            <a:r>
              <a:rPr sz="1300">
                <a:solidFill>
                  <a:srgbClr val="0070C0"/>
                </a:solidFill>
                <a:latin typeface="微软雅黑" panose="020B0503020204020204" charset="-122"/>
                <a:ea typeface="微软雅黑" panose="020B0503020204020204" charset="-122"/>
              </a:rPr>
              <a:t>百川智能</a:t>
            </a:r>
            <a:r>
              <a:rPr lang="en-US" sz="1300">
                <a:solidFill>
                  <a:srgbClr val="0070C0"/>
                </a:solidFill>
                <a:latin typeface="微软雅黑" panose="020B0503020204020204" charset="-122"/>
                <a:ea typeface="微软雅黑" panose="020B0503020204020204" charset="-122"/>
              </a:rPr>
              <a:t>、</a:t>
            </a:r>
            <a:r>
              <a:rPr sz="1300">
                <a:solidFill>
                  <a:srgbClr val="0070C0"/>
                </a:solidFill>
                <a:latin typeface="微软雅黑" panose="020B0503020204020204" charset="-122"/>
                <a:ea typeface="微软雅黑" panose="020B0503020204020204" charset="-122"/>
              </a:rPr>
              <a:t>医渡科技</a:t>
            </a:r>
            <a:endParaRPr sz="1300">
              <a:solidFill>
                <a:srgbClr val="0070C0"/>
              </a:solidFill>
              <a:latin typeface="微软雅黑" panose="020B0503020204020204" charset="-122"/>
              <a:ea typeface="微软雅黑" panose="020B0503020204020204" charset="-122"/>
            </a:endParaRPr>
          </a:p>
          <a:p>
            <a:pPr marL="285750" indent="-285750">
              <a:buFont typeface="Wingdings" panose="05000000000000000000" charset="0"/>
              <a:buChar char=""/>
            </a:pPr>
            <a:r>
              <a:rPr lang="zh-CN" altLang="en-US" sz="1300">
                <a:solidFill>
                  <a:schemeClr val="accent1">
                    <a:lumMod val="75000"/>
                  </a:schemeClr>
                </a:solidFill>
                <a:latin typeface="微软雅黑" panose="020B0503020204020204" charset="-122"/>
                <a:ea typeface="微软雅黑" panose="020B0503020204020204" charset="-122"/>
              </a:rPr>
              <a:t>成为智慧医院和医疗数字化的重要基础设施</a:t>
            </a:r>
            <a:endParaRPr lang="zh-CN" altLang="en-US" sz="1300">
              <a:solidFill>
                <a:schemeClr val="accent1">
                  <a:lumMod val="75000"/>
                </a:schemeClr>
              </a:solidFill>
              <a:latin typeface="微软雅黑" panose="020B0503020204020204" charset="-122"/>
              <a:ea typeface="微软雅黑" panose="020B0503020204020204" charset="-122"/>
            </a:endParaRPr>
          </a:p>
        </p:txBody>
      </p:sp>
      <p:sp>
        <p:nvSpPr>
          <p:cNvPr id="42" name="矩形 41"/>
          <p:cNvSpPr/>
          <p:nvPr/>
        </p:nvSpPr>
        <p:spPr>
          <a:xfrm>
            <a:off x="7453630" y="2389505"/>
            <a:ext cx="1622425" cy="429895"/>
          </a:xfrm>
          <a:prstGeom prst="rect">
            <a:avLst/>
          </a:prstGeom>
          <a:noFill/>
          <a:effectLst>
            <a:outerShdw blurRad="50800" dist="38100" dir="8100000" algn="tr" rotWithShape="0">
              <a:prstClr val="black">
                <a:alpha val="40000"/>
              </a:prstClr>
            </a:outerShdw>
          </a:effectLst>
        </p:spPr>
        <p:txBody>
          <a:bodyPr wrap="square" rtlCol="0">
            <a:spAutoFit/>
          </a:bodyPr>
          <a:p>
            <a:r>
              <a:rPr lang="zh-CN" altLang="en-US" sz="2200" dirty="0">
                <a:solidFill>
                  <a:srgbClr val="406FE9"/>
                </a:solidFill>
                <a:latin typeface="微软雅黑" panose="020B0503020204020204" charset="-122"/>
                <a:ea typeface="微软雅黑" panose="020B0503020204020204" charset="-122"/>
                <a:cs typeface="微软雅黑" panose="020B0503020204020204" charset="-122"/>
              </a:rPr>
              <a:t>数字病理</a:t>
            </a:r>
            <a:endParaRPr lang="zh-CN" altLang="en-US" sz="2200" dirty="0">
              <a:latin typeface="微软雅黑" panose="020B0503020204020204" charset="-122"/>
              <a:ea typeface="微软雅黑" panose="020B0503020204020204" charset="-122"/>
              <a:cs typeface="微软雅黑" panose="020B0503020204020204" charset="-122"/>
            </a:endParaRPr>
          </a:p>
        </p:txBody>
      </p:sp>
      <p:sp>
        <p:nvSpPr>
          <p:cNvPr id="43" name="矩形 42"/>
          <p:cNvSpPr/>
          <p:nvPr/>
        </p:nvSpPr>
        <p:spPr>
          <a:xfrm>
            <a:off x="8812530" y="2397125"/>
            <a:ext cx="2289175" cy="300990"/>
          </a:xfrm>
          <a:prstGeom prst="rect">
            <a:avLst/>
          </a:prstGeom>
        </p:spPr>
        <p:txBody>
          <a:bodyPr wrap="square">
            <a:spAutoFit/>
          </a:bodyPr>
          <a:p>
            <a:pPr>
              <a:lnSpc>
                <a:spcPct val="130000"/>
              </a:lnSpc>
            </a:pPr>
            <a:r>
              <a:rPr lang="zh-CN" altLang="en-US" sz="1050">
                <a:solidFill>
                  <a:srgbClr val="5C5A5D"/>
                </a:solidFill>
                <a:latin typeface="微软雅黑" panose="020B0503020204020204" charset="-122"/>
                <a:ea typeface="微软雅黑" panose="020B0503020204020204" charset="-122"/>
              </a:rPr>
              <a:t>实现病理切片数字化和AI辅助诊断。</a:t>
            </a:r>
            <a:endParaRPr lang="zh-CN" altLang="en-US" sz="1050">
              <a:solidFill>
                <a:srgbClr val="5C5A5D"/>
              </a:solidFill>
              <a:latin typeface="微软雅黑" panose="020B0503020204020204" charset="-122"/>
              <a:ea typeface="微软雅黑" panose="020B0503020204020204" charset="-122"/>
            </a:endParaRPr>
          </a:p>
        </p:txBody>
      </p:sp>
      <p:sp>
        <p:nvSpPr>
          <p:cNvPr id="44" name="文本框 43"/>
          <p:cNvSpPr txBox="1"/>
          <p:nvPr/>
        </p:nvSpPr>
        <p:spPr>
          <a:xfrm>
            <a:off x="7488555" y="2879725"/>
            <a:ext cx="3728085" cy="906145"/>
          </a:xfrm>
          <a:prstGeom prst="rect">
            <a:avLst/>
          </a:prstGeom>
          <a:noFill/>
        </p:spPr>
        <p:txBody>
          <a:bodyPr wrap="square" rtlCol="0">
            <a:noAutofit/>
          </a:bodyPr>
          <a:p>
            <a:r>
              <a:rPr lang="zh-CN" altLang="en-US" sz="1300" b="1">
                <a:latin typeface="微软雅黑" panose="020B0503020204020204" charset="-122"/>
                <a:ea typeface="微软雅黑" panose="020B0503020204020204" charset="-122"/>
              </a:rPr>
              <a:t>发展特点</a:t>
            </a:r>
            <a:r>
              <a:rPr lang="en-US" altLang="zh-CN" sz="1300" b="1">
                <a:latin typeface="微软雅黑" panose="020B0503020204020204" charset="-122"/>
                <a:ea typeface="微软雅黑" panose="020B0503020204020204" charset="-122"/>
              </a:rPr>
              <a:t>：</a:t>
            </a:r>
            <a:r>
              <a:rPr sz="1300">
                <a:latin typeface="微软雅黑" panose="020B0503020204020204" charset="-122"/>
                <a:ea typeface="微软雅黑" panose="020B0503020204020204" charset="-122"/>
              </a:rPr>
              <a:t>病理医生资源紧缺</a:t>
            </a:r>
            <a:r>
              <a:rPr lang="en-US" sz="1300">
                <a:latin typeface="微软雅黑" panose="020B0503020204020204" charset="-122"/>
                <a:ea typeface="微软雅黑" panose="020B0503020204020204" charset="-122"/>
              </a:rPr>
              <a:t>、</a:t>
            </a:r>
            <a:r>
              <a:rPr sz="1300">
                <a:latin typeface="微软雅黑" panose="020B0503020204020204" charset="-122"/>
                <a:ea typeface="微软雅黑" panose="020B0503020204020204" charset="-122"/>
              </a:rPr>
              <a:t>肿瘤诊断需求增长</a:t>
            </a:r>
            <a:r>
              <a:rPr lang="en-US" sz="1300">
                <a:latin typeface="微软雅黑" panose="020B0503020204020204" charset="-122"/>
                <a:ea typeface="微软雅黑" panose="020B0503020204020204" charset="-122"/>
              </a:rPr>
              <a:t>、</a:t>
            </a:r>
            <a:r>
              <a:rPr sz="1300">
                <a:latin typeface="微软雅黑" panose="020B0503020204020204" charset="-122"/>
                <a:ea typeface="微软雅黑" panose="020B0503020204020204" charset="-122"/>
              </a:rPr>
              <a:t>数据标准化程度提升</a:t>
            </a:r>
            <a:endParaRPr sz="1300">
              <a:latin typeface="微软雅黑" panose="020B0503020204020204" charset="-122"/>
              <a:ea typeface="微软雅黑" panose="020B0503020204020204" charset="-122"/>
            </a:endParaRPr>
          </a:p>
          <a:p>
            <a:r>
              <a:rPr lang="zh-CN" altLang="en-US" sz="1300" b="1">
                <a:latin typeface="微软雅黑" panose="020B0503020204020204" charset="-122"/>
                <a:ea typeface="微软雅黑" panose="020B0503020204020204" charset="-122"/>
              </a:rPr>
              <a:t>代表企业</a:t>
            </a:r>
            <a:r>
              <a:rPr lang="en-US" altLang="zh-CN" sz="1300" b="1">
                <a:latin typeface="微软雅黑" panose="020B0503020204020204" charset="-122"/>
                <a:ea typeface="微软雅黑" panose="020B0503020204020204" charset="-122"/>
              </a:rPr>
              <a:t>：</a:t>
            </a:r>
            <a:r>
              <a:rPr sz="1300">
                <a:solidFill>
                  <a:srgbClr val="0070C0"/>
                </a:solidFill>
                <a:latin typeface="微软雅黑" panose="020B0503020204020204" charset="-122"/>
                <a:ea typeface="微软雅黑" panose="020B0503020204020204" charset="-122"/>
              </a:rPr>
              <a:t>安必平</a:t>
            </a:r>
            <a:r>
              <a:rPr lang="en-US" sz="1300">
                <a:solidFill>
                  <a:srgbClr val="0070C0"/>
                </a:solidFill>
                <a:latin typeface="微软雅黑" panose="020B0503020204020204" charset="-122"/>
                <a:ea typeface="微软雅黑" panose="020B0503020204020204" charset="-122"/>
              </a:rPr>
              <a:t>、</a:t>
            </a:r>
            <a:r>
              <a:rPr sz="1300">
                <a:solidFill>
                  <a:srgbClr val="0070C0"/>
                </a:solidFill>
                <a:latin typeface="微软雅黑" panose="020B0503020204020204" charset="-122"/>
                <a:ea typeface="微软雅黑" panose="020B0503020204020204" charset="-122"/>
              </a:rPr>
              <a:t>迪英加科技</a:t>
            </a:r>
            <a:r>
              <a:rPr lang="en-US" sz="1300">
                <a:solidFill>
                  <a:srgbClr val="0070C0"/>
                </a:solidFill>
                <a:latin typeface="微软雅黑" panose="020B0503020204020204" charset="-122"/>
                <a:ea typeface="微软雅黑" panose="020B0503020204020204" charset="-122"/>
              </a:rPr>
              <a:t>、</a:t>
            </a:r>
            <a:r>
              <a:rPr sz="1300">
                <a:solidFill>
                  <a:srgbClr val="0070C0"/>
                </a:solidFill>
                <a:latin typeface="微软雅黑" panose="020B0503020204020204" charset="-122"/>
                <a:ea typeface="微软雅黑" panose="020B0503020204020204" charset="-122"/>
              </a:rPr>
              <a:t>金域医学</a:t>
            </a:r>
            <a:endParaRPr sz="1300">
              <a:solidFill>
                <a:srgbClr val="0070C0"/>
              </a:solidFill>
              <a:latin typeface="微软雅黑" panose="020B0503020204020204" charset="-122"/>
              <a:ea typeface="微软雅黑" panose="020B0503020204020204" charset="-122"/>
            </a:endParaRPr>
          </a:p>
          <a:p>
            <a:pPr marL="342900" indent="-342900">
              <a:buFont typeface="Wingdings" panose="05000000000000000000" charset="0"/>
              <a:buChar char=""/>
            </a:pPr>
            <a:r>
              <a:rPr lang="zh-CN" altLang="en-US" sz="1300">
                <a:solidFill>
                  <a:schemeClr val="accent1">
                    <a:lumMod val="75000"/>
                  </a:schemeClr>
                </a:solidFill>
                <a:latin typeface="微软雅黑" panose="020B0503020204020204" charset="-122"/>
                <a:ea typeface="微软雅黑" panose="020B0503020204020204" charset="-122"/>
              </a:rPr>
              <a:t>推动病理诊断由人工阅片向智能分析升级</a:t>
            </a:r>
            <a:endParaRPr lang="zh-CN" altLang="en-US" sz="1300">
              <a:solidFill>
                <a:schemeClr val="accent1">
                  <a:lumMod val="75000"/>
                </a:schemeClr>
              </a:solidFill>
              <a:latin typeface="微软雅黑" panose="020B0503020204020204" charset="-122"/>
              <a:ea typeface="微软雅黑" panose="020B0503020204020204" charset="-122"/>
            </a:endParaRPr>
          </a:p>
        </p:txBody>
      </p:sp>
      <p:sp>
        <p:nvSpPr>
          <p:cNvPr id="45" name="矩形 44"/>
          <p:cNvSpPr/>
          <p:nvPr/>
        </p:nvSpPr>
        <p:spPr>
          <a:xfrm>
            <a:off x="7488555" y="3809365"/>
            <a:ext cx="1622425" cy="429895"/>
          </a:xfrm>
          <a:prstGeom prst="rect">
            <a:avLst/>
          </a:prstGeom>
          <a:noFill/>
          <a:effectLst>
            <a:outerShdw blurRad="50800" dist="38100" dir="8100000" algn="tr" rotWithShape="0">
              <a:prstClr val="black">
                <a:alpha val="40000"/>
              </a:prstClr>
            </a:outerShdw>
          </a:effectLst>
        </p:spPr>
        <p:txBody>
          <a:bodyPr wrap="square" rtlCol="0">
            <a:spAutoFit/>
          </a:bodyPr>
          <a:p>
            <a:r>
              <a:rPr lang="zh-CN" altLang="en-US" sz="2200" dirty="0">
                <a:solidFill>
                  <a:srgbClr val="FFC000"/>
                </a:solidFill>
                <a:latin typeface="微软雅黑" panose="020B0503020204020204" charset="-122"/>
                <a:ea typeface="微软雅黑" panose="020B0503020204020204" charset="-122"/>
                <a:cs typeface="微软雅黑" panose="020B0503020204020204" charset="-122"/>
              </a:rPr>
              <a:t>AI</a:t>
            </a:r>
            <a:r>
              <a:rPr lang="zh-CN" altLang="en-US" sz="2200" dirty="0">
                <a:solidFill>
                  <a:srgbClr val="406FE9"/>
                </a:solidFill>
                <a:latin typeface="微软雅黑" panose="020B0503020204020204" charset="-122"/>
                <a:ea typeface="微软雅黑" panose="020B0503020204020204" charset="-122"/>
                <a:cs typeface="微软雅黑" panose="020B0503020204020204" charset="-122"/>
              </a:rPr>
              <a:t>健康管理</a:t>
            </a:r>
            <a:endParaRPr lang="zh-CN" altLang="en-US" sz="2200" dirty="0">
              <a:solidFill>
                <a:srgbClr val="406FE9"/>
              </a:solidFill>
              <a:latin typeface="微软雅黑" panose="020B0503020204020204" charset="-122"/>
              <a:ea typeface="微软雅黑" panose="020B0503020204020204" charset="-122"/>
              <a:cs typeface="微软雅黑" panose="020B0503020204020204" charset="-122"/>
            </a:endParaRPr>
          </a:p>
        </p:txBody>
      </p:sp>
      <p:sp>
        <p:nvSpPr>
          <p:cNvPr id="46" name="矩形 45"/>
          <p:cNvSpPr/>
          <p:nvPr/>
        </p:nvSpPr>
        <p:spPr>
          <a:xfrm>
            <a:off x="8982710" y="3816985"/>
            <a:ext cx="2153920" cy="510540"/>
          </a:xfrm>
          <a:prstGeom prst="rect">
            <a:avLst/>
          </a:prstGeom>
        </p:spPr>
        <p:txBody>
          <a:bodyPr wrap="square">
            <a:spAutoFit/>
          </a:bodyPr>
          <a:p>
            <a:pPr>
              <a:lnSpc>
                <a:spcPct val="130000"/>
              </a:lnSpc>
            </a:pPr>
            <a:r>
              <a:rPr lang="zh-CN" altLang="en-US" sz="1050">
                <a:solidFill>
                  <a:srgbClr val="5C5A5D"/>
                </a:solidFill>
                <a:latin typeface="微软雅黑" panose="020B0503020204020204" charset="-122"/>
                <a:ea typeface="微软雅黑" panose="020B0503020204020204" charset="-122"/>
              </a:rPr>
              <a:t>实现慢病监测、风险预警和连续健康管理。</a:t>
            </a:r>
            <a:endParaRPr lang="zh-CN" altLang="en-US" sz="1050">
              <a:solidFill>
                <a:srgbClr val="5C5A5D"/>
              </a:solidFill>
              <a:latin typeface="微软雅黑" panose="020B0503020204020204" charset="-122"/>
              <a:ea typeface="微软雅黑" panose="020B0503020204020204" charset="-122"/>
            </a:endParaRPr>
          </a:p>
        </p:txBody>
      </p:sp>
      <p:sp>
        <p:nvSpPr>
          <p:cNvPr id="47" name="文本框 46"/>
          <p:cNvSpPr txBox="1"/>
          <p:nvPr/>
        </p:nvSpPr>
        <p:spPr>
          <a:xfrm>
            <a:off x="7523480" y="4299585"/>
            <a:ext cx="3728085" cy="906145"/>
          </a:xfrm>
          <a:prstGeom prst="rect">
            <a:avLst/>
          </a:prstGeom>
          <a:noFill/>
        </p:spPr>
        <p:txBody>
          <a:bodyPr wrap="square" rtlCol="0">
            <a:noAutofit/>
          </a:bodyPr>
          <a:p>
            <a:r>
              <a:rPr lang="zh-CN" altLang="en-US" sz="1300" b="1">
                <a:latin typeface="微软雅黑" panose="020B0503020204020204" charset="-122"/>
                <a:ea typeface="微软雅黑" panose="020B0503020204020204" charset="-122"/>
              </a:rPr>
              <a:t>发展特点</a:t>
            </a:r>
            <a:r>
              <a:rPr lang="en-US" altLang="zh-CN" sz="1300" b="1">
                <a:latin typeface="微软雅黑" panose="020B0503020204020204" charset="-122"/>
                <a:ea typeface="微软雅黑" panose="020B0503020204020204" charset="-122"/>
              </a:rPr>
              <a:t>：</a:t>
            </a:r>
            <a:r>
              <a:rPr sz="1300">
                <a:latin typeface="微软雅黑" panose="020B0503020204020204" charset="-122"/>
                <a:ea typeface="微软雅黑" panose="020B0503020204020204" charset="-122"/>
              </a:rPr>
              <a:t>院外场景丰富</a:t>
            </a:r>
            <a:r>
              <a:rPr lang="en-US" sz="1300">
                <a:latin typeface="微软雅黑" panose="020B0503020204020204" charset="-122"/>
                <a:ea typeface="微软雅黑" panose="020B0503020204020204" charset="-122"/>
              </a:rPr>
              <a:t>、</a:t>
            </a:r>
            <a:r>
              <a:rPr sz="1300">
                <a:latin typeface="微软雅黑" panose="020B0503020204020204" charset="-122"/>
                <a:ea typeface="微软雅黑" panose="020B0503020204020204" charset="-122"/>
              </a:rPr>
              <a:t>可穿戴设备普及</a:t>
            </a:r>
            <a:r>
              <a:rPr lang="en-US" sz="1300">
                <a:latin typeface="微软雅黑" panose="020B0503020204020204" charset="-122"/>
                <a:ea typeface="微软雅黑" panose="020B0503020204020204" charset="-122"/>
              </a:rPr>
              <a:t>、</a:t>
            </a:r>
            <a:r>
              <a:rPr sz="1300">
                <a:latin typeface="微软雅黑" panose="020B0503020204020204" charset="-122"/>
                <a:ea typeface="微软雅黑" panose="020B0503020204020204" charset="-122"/>
              </a:rPr>
              <a:t>数据价值持续积累</a:t>
            </a:r>
            <a:endParaRPr sz="1300">
              <a:latin typeface="微软雅黑" panose="020B0503020204020204" charset="-122"/>
              <a:ea typeface="微软雅黑" panose="020B0503020204020204" charset="-122"/>
            </a:endParaRPr>
          </a:p>
          <a:p>
            <a:r>
              <a:rPr lang="zh-CN" altLang="en-US" sz="1300" b="1">
                <a:latin typeface="微软雅黑" panose="020B0503020204020204" charset="-122"/>
                <a:ea typeface="微软雅黑" panose="020B0503020204020204" charset="-122"/>
              </a:rPr>
              <a:t>代表企业</a:t>
            </a:r>
            <a:r>
              <a:rPr lang="en-US" altLang="zh-CN" sz="1300" b="1">
                <a:latin typeface="微软雅黑" panose="020B0503020204020204" charset="-122"/>
                <a:ea typeface="微软雅黑" panose="020B0503020204020204" charset="-122"/>
              </a:rPr>
              <a:t>：</a:t>
            </a:r>
            <a:r>
              <a:rPr sz="1300">
                <a:solidFill>
                  <a:srgbClr val="0070C0"/>
                </a:solidFill>
                <a:latin typeface="微软雅黑" panose="020B0503020204020204" charset="-122"/>
                <a:ea typeface="微软雅黑" panose="020B0503020204020204" charset="-122"/>
              </a:rPr>
              <a:t>平安健康</a:t>
            </a:r>
            <a:r>
              <a:rPr lang="en-US" sz="1300">
                <a:solidFill>
                  <a:srgbClr val="0070C0"/>
                </a:solidFill>
                <a:latin typeface="微软雅黑" panose="020B0503020204020204" charset="-122"/>
                <a:ea typeface="微软雅黑" panose="020B0503020204020204" charset="-122"/>
              </a:rPr>
              <a:t>、</a:t>
            </a:r>
            <a:r>
              <a:rPr sz="1300">
                <a:solidFill>
                  <a:srgbClr val="0070C0"/>
                </a:solidFill>
                <a:latin typeface="微软雅黑" panose="020B0503020204020204" charset="-122"/>
                <a:ea typeface="微软雅黑" panose="020B0503020204020204" charset="-122"/>
              </a:rPr>
              <a:t>微医</a:t>
            </a:r>
            <a:r>
              <a:rPr lang="en-US" sz="1300">
                <a:solidFill>
                  <a:srgbClr val="0070C0"/>
                </a:solidFill>
                <a:latin typeface="微软雅黑" panose="020B0503020204020204" charset="-122"/>
                <a:ea typeface="微软雅黑" panose="020B0503020204020204" charset="-122"/>
              </a:rPr>
              <a:t>、</a:t>
            </a:r>
            <a:r>
              <a:rPr sz="1300">
                <a:solidFill>
                  <a:srgbClr val="0070C0"/>
                </a:solidFill>
                <a:latin typeface="微软雅黑" panose="020B0503020204020204" charset="-122"/>
                <a:ea typeface="微软雅黑" panose="020B0503020204020204" charset="-122"/>
              </a:rPr>
              <a:t>医联</a:t>
            </a:r>
            <a:endParaRPr sz="1300">
              <a:solidFill>
                <a:srgbClr val="0070C0"/>
              </a:solidFill>
              <a:latin typeface="微软雅黑" panose="020B0503020204020204" charset="-122"/>
              <a:ea typeface="微软雅黑" panose="020B0503020204020204" charset="-122"/>
            </a:endParaRPr>
          </a:p>
          <a:p>
            <a:pPr marL="285750" indent="-285750">
              <a:buFont typeface="Wingdings" panose="05000000000000000000" charset="0"/>
              <a:buChar char=""/>
            </a:pPr>
            <a:r>
              <a:rPr lang="zh-CN" altLang="en-US" sz="1300">
                <a:solidFill>
                  <a:schemeClr val="accent1">
                    <a:lumMod val="75000"/>
                  </a:schemeClr>
                </a:solidFill>
                <a:latin typeface="微软雅黑" panose="020B0503020204020204" charset="-122"/>
                <a:ea typeface="微软雅黑" panose="020B0503020204020204" charset="-122"/>
              </a:rPr>
              <a:t>推动医疗服务由疾病治疗向健康管理延伸</a:t>
            </a:r>
            <a:endParaRPr lang="zh-CN" altLang="en-US" sz="1300">
              <a:solidFill>
                <a:schemeClr val="accent1">
                  <a:lumMod val="75000"/>
                </a:schemeClr>
              </a:solidFill>
              <a:latin typeface="微软雅黑" panose="020B0503020204020204" charset="-122"/>
              <a:ea typeface="微软雅黑" panose="020B0503020204020204" charset="-122"/>
            </a:endParaRPr>
          </a:p>
        </p:txBody>
      </p:sp>
      <p:sp>
        <p:nvSpPr>
          <p:cNvPr id="49" name="文本框 48"/>
          <p:cNvSpPr txBox="1"/>
          <p:nvPr/>
        </p:nvSpPr>
        <p:spPr>
          <a:xfrm>
            <a:off x="614045" y="2999105"/>
            <a:ext cx="1059815" cy="275590"/>
          </a:xfrm>
          <a:prstGeom prst="rect">
            <a:avLst/>
          </a:prstGeom>
          <a:noFill/>
          <a:effectLst>
            <a:glow rad="63500">
              <a:schemeClr val="accent3">
                <a:satMod val="175000"/>
                <a:alpha val="40000"/>
              </a:schemeClr>
            </a:glow>
            <a:reflection blurRad="6350" stA="50000" endA="300" endPos="55000" dir="5400000" sy="-100000" algn="bl" rotWithShape="0"/>
            <a:softEdge rad="12700"/>
          </a:effectLst>
        </p:spPr>
        <p:txBody>
          <a:bodyPr wrap="square" rtlCol="0">
            <a:spAutoFit/>
          </a:bodyPr>
          <a:p>
            <a:r>
              <a:rPr lang="zh-CN" altLang="en-US" sz="12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探索加速期</a:t>
            </a:r>
            <a:endParaRPr lang="zh-CN" altLang="en-US" sz="12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50" name="文本框 49"/>
          <p:cNvSpPr txBox="1"/>
          <p:nvPr/>
        </p:nvSpPr>
        <p:spPr>
          <a:xfrm>
            <a:off x="616585" y="4443095"/>
            <a:ext cx="1059815" cy="275590"/>
          </a:xfrm>
          <a:prstGeom prst="rect">
            <a:avLst/>
          </a:prstGeom>
          <a:noFill/>
          <a:effectLst>
            <a:glow rad="63500">
              <a:schemeClr val="accent3">
                <a:satMod val="175000"/>
                <a:alpha val="40000"/>
              </a:schemeClr>
            </a:glow>
            <a:reflection blurRad="6350" stA="50000" endA="300" endPos="55000" dir="5400000" sy="-100000" algn="bl" rotWithShape="0"/>
            <a:softEdge rad="12700"/>
          </a:effectLst>
        </p:spPr>
        <p:txBody>
          <a:bodyPr wrap="square" rtlCol="0">
            <a:spAutoFit/>
          </a:bodyPr>
          <a:p>
            <a:r>
              <a:rPr lang="zh-CN" altLang="en-US" sz="12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商业成熟期</a:t>
            </a:r>
            <a:endParaRPr lang="zh-CN" altLang="en-US" sz="12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51" name="文本框 50"/>
          <p:cNvSpPr txBox="1"/>
          <p:nvPr/>
        </p:nvSpPr>
        <p:spPr>
          <a:xfrm>
            <a:off x="698500" y="5969000"/>
            <a:ext cx="1059815" cy="275590"/>
          </a:xfrm>
          <a:prstGeom prst="rect">
            <a:avLst/>
          </a:prstGeom>
          <a:noFill/>
          <a:effectLst>
            <a:glow rad="63500">
              <a:schemeClr val="accent3">
                <a:satMod val="175000"/>
                <a:alpha val="40000"/>
              </a:schemeClr>
            </a:glow>
            <a:reflection blurRad="6350" stA="50000" endA="300" endPos="55000" dir="5400000" sy="-100000" algn="bl" rotWithShape="0"/>
            <a:softEdge rad="12700"/>
          </a:effectLst>
        </p:spPr>
        <p:txBody>
          <a:bodyPr wrap="square" rtlCol="0">
            <a:spAutoFit/>
          </a:bodyPr>
          <a:p>
            <a:r>
              <a:rPr lang="zh-CN" altLang="en-US" sz="12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应用起步期</a:t>
            </a:r>
            <a:endParaRPr lang="zh-CN" altLang="en-US" sz="12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52" name="文本框 51"/>
          <p:cNvSpPr txBox="1"/>
          <p:nvPr/>
        </p:nvSpPr>
        <p:spPr>
          <a:xfrm>
            <a:off x="6209030" y="3065780"/>
            <a:ext cx="1059815" cy="275590"/>
          </a:xfrm>
          <a:prstGeom prst="rect">
            <a:avLst/>
          </a:prstGeom>
          <a:noFill/>
          <a:effectLst>
            <a:glow rad="63500">
              <a:schemeClr val="accent3">
                <a:satMod val="175000"/>
                <a:alpha val="40000"/>
              </a:schemeClr>
            </a:glow>
            <a:reflection blurRad="6350" stA="50000" endA="300" endPos="55000" dir="5400000" sy="-100000" algn="bl" rotWithShape="0"/>
            <a:softEdge rad="12700"/>
          </a:effectLst>
        </p:spPr>
        <p:txBody>
          <a:bodyPr wrap="square" rtlCol="0">
            <a:spAutoFit/>
          </a:bodyPr>
          <a:p>
            <a:r>
              <a:rPr lang="zh-CN" altLang="en-US" sz="12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成长导入期</a:t>
            </a:r>
            <a:endParaRPr lang="zh-CN" altLang="en-US" sz="12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53" name="文本框 52"/>
          <p:cNvSpPr txBox="1"/>
          <p:nvPr/>
        </p:nvSpPr>
        <p:spPr>
          <a:xfrm>
            <a:off x="6320155" y="4463415"/>
            <a:ext cx="1059815" cy="275590"/>
          </a:xfrm>
          <a:prstGeom prst="rect">
            <a:avLst/>
          </a:prstGeom>
          <a:noFill/>
          <a:effectLst>
            <a:glow rad="63500">
              <a:schemeClr val="accent3">
                <a:satMod val="175000"/>
                <a:alpha val="40000"/>
              </a:schemeClr>
            </a:glow>
            <a:reflection blurRad="6350" stA="50000" endA="300" endPos="55000" dir="5400000" sy="-100000" algn="bl" rotWithShape="0"/>
            <a:softEdge rad="12700"/>
          </a:effectLst>
        </p:spPr>
        <p:txBody>
          <a:bodyPr wrap="square" rtlCol="0">
            <a:spAutoFit/>
          </a:bodyPr>
          <a:p>
            <a:r>
              <a:rPr lang="zh-CN" altLang="en-US" sz="12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快速扩张期</a:t>
            </a:r>
            <a:endParaRPr lang="zh-CN" altLang="en-US" sz="12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59" name="文本框 58"/>
          <p:cNvSpPr txBox="1"/>
          <p:nvPr/>
        </p:nvSpPr>
        <p:spPr>
          <a:xfrm>
            <a:off x="7128510" y="5691505"/>
            <a:ext cx="4912995" cy="645160"/>
          </a:xfrm>
          <a:prstGeom prst="rect">
            <a:avLst/>
          </a:prstGeom>
        </p:spPr>
        <p:txBody>
          <a:bodyPr wrap="square">
            <a:spAutoFit/>
          </a:bodyPr>
          <a:p>
            <a:pPr algn="ctr"/>
            <a:r>
              <a:rPr lang="en-US" altLang="zh-CN">
                <a:latin typeface="微软雅黑" panose="020B0503020204020204" charset="-122"/>
                <a:ea typeface="微软雅黑" panose="020B0503020204020204" charset="-122"/>
                <a:cs typeface="微软雅黑" panose="020B0503020204020204" charset="-122"/>
              </a:rPr>
              <a:t>AI</a:t>
            </a:r>
            <a:r>
              <a:rPr lang="zh-CN" altLang="en-US">
                <a:latin typeface="微软雅黑" panose="020B0503020204020204" charset="-122"/>
                <a:ea typeface="微软雅黑" panose="020B0503020204020204" charset="-122"/>
                <a:cs typeface="微软雅黑" panose="020B0503020204020204" charset="-122"/>
              </a:rPr>
              <a:t>医疗正由</a:t>
            </a:r>
            <a:r>
              <a:rPr lang="zh-CN" altLang="en-US" b="1">
                <a:solidFill>
                  <a:srgbClr val="0070C0"/>
                </a:solidFill>
                <a:latin typeface="微软雅黑" panose="020B0503020204020204" charset="-122"/>
                <a:ea typeface="微软雅黑" panose="020B0503020204020204" charset="-122"/>
                <a:cs typeface="微软雅黑" panose="020B0503020204020204" charset="-122"/>
              </a:rPr>
              <a:t>单点应用</a:t>
            </a:r>
            <a:r>
              <a:rPr lang="zh-CN" altLang="en-US">
                <a:latin typeface="微软雅黑" panose="020B0503020204020204" charset="-122"/>
                <a:ea typeface="微软雅黑" panose="020B0503020204020204" charset="-122"/>
                <a:cs typeface="微软雅黑" panose="020B0503020204020204" charset="-122"/>
              </a:rPr>
              <a:t>向</a:t>
            </a:r>
            <a:r>
              <a:rPr lang="zh-CN" altLang="en-US" b="1">
                <a:solidFill>
                  <a:srgbClr val="0070C0"/>
                </a:solidFill>
                <a:latin typeface="微软雅黑" panose="020B0503020204020204" charset="-122"/>
                <a:ea typeface="微软雅黑" panose="020B0503020204020204" charset="-122"/>
                <a:cs typeface="微软雅黑" panose="020B0503020204020204" charset="-122"/>
              </a:rPr>
              <a:t>全链条赋能</a:t>
            </a:r>
            <a:r>
              <a:rPr lang="zh-CN" altLang="en-US">
                <a:latin typeface="微软雅黑" panose="020B0503020204020204" charset="-122"/>
                <a:ea typeface="微软雅黑" panose="020B0503020204020204" charset="-122"/>
                <a:cs typeface="微软雅黑" panose="020B0503020204020204" charset="-122"/>
              </a:rPr>
              <a:t>升级，成为贯穿研发、诊疗与健康管理的</a:t>
            </a:r>
            <a:r>
              <a:rPr lang="zh-CN" altLang="en-US" b="1">
                <a:solidFill>
                  <a:srgbClr val="0070C0"/>
                </a:solidFill>
                <a:latin typeface="微软雅黑" panose="020B0503020204020204" charset="-122"/>
                <a:ea typeface="微软雅黑" panose="020B0503020204020204" charset="-122"/>
                <a:cs typeface="微软雅黑" panose="020B0503020204020204" charset="-122"/>
              </a:rPr>
              <a:t>核心效率工具</a:t>
            </a:r>
            <a:r>
              <a:rPr lang="zh-CN" altLang="en-US">
                <a:latin typeface="微软雅黑" panose="020B0503020204020204" charset="-122"/>
                <a:ea typeface="微软雅黑" panose="020B0503020204020204" charset="-122"/>
                <a:cs typeface="微软雅黑" panose="020B0503020204020204" charset="-122"/>
              </a:rPr>
              <a:t>。</a:t>
            </a:r>
            <a:endParaRPr lang="zh-CN" altLang="en-US">
              <a:latin typeface="微软雅黑" panose="020B0503020204020204" charset="-122"/>
              <a:ea typeface="微软雅黑" panose="020B0503020204020204" charset="-122"/>
              <a:cs typeface="微软雅黑" panose="020B0503020204020204" charset="-122"/>
            </a:endParaRPr>
          </a:p>
        </p:txBody>
      </p:sp>
      <p:sp>
        <p:nvSpPr>
          <p:cNvPr id="60" name="六边形 59"/>
          <p:cNvSpPr/>
          <p:nvPr/>
        </p:nvSpPr>
        <p:spPr>
          <a:xfrm rot="5400000">
            <a:off x="6184900" y="5530215"/>
            <a:ext cx="1076960" cy="937895"/>
          </a:xfrm>
          <a:prstGeom prst="hexagon">
            <a:avLst/>
          </a:prstGeom>
          <a:blipFill dpi="0" rotWithShape="0">
            <a:blip r:embed="rId4"/>
            <a:srcRect/>
            <a:stretch>
              <a:fillRect/>
            </a:stretch>
          </a:blipFill>
          <a:ln>
            <a:noFill/>
          </a:ln>
          <a:effectLst>
            <a:innerShdw blurRad="63500" dist="50800" dir="135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sym typeface="+mn-lt"/>
            </a:endParaRPr>
          </a:p>
        </p:txBody>
      </p:sp>
      <p:grpSp>
        <p:nvGrpSpPr>
          <p:cNvPr id="61" name="组合 60"/>
          <p:cNvGrpSpPr/>
          <p:nvPr/>
        </p:nvGrpSpPr>
        <p:grpSpPr>
          <a:xfrm>
            <a:off x="8975725" y="274955"/>
            <a:ext cx="2840990" cy="366395"/>
            <a:chOff x="11064" y="247"/>
            <a:chExt cx="7750" cy="814"/>
          </a:xfrm>
        </p:grpSpPr>
        <p:grpSp>
          <p:nvGrpSpPr>
            <p:cNvPr id="62" name="组合 10"/>
            <p:cNvGrpSpPr/>
            <p:nvPr/>
          </p:nvGrpSpPr>
          <p:grpSpPr>
            <a:xfrm>
              <a:off x="12344" y="247"/>
              <a:ext cx="6376" cy="656"/>
              <a:chOff x="6697011" y="412203"/>
              <a:chExt cx="3672216" cy="415778"/>
            </a:xfrm>
          </p:grpSpPr>
          <p:pic>
            <p:nvPicPr>
              <p:cNvPr id="63" name="Picture 3" descr="F:\中关村信息谷\信息谷资料\信息谷VI\logo-png.png"/>
              <p:cNvPicPr>
                <a:picLocks noChangeAspect="1" noChangeArrowheads="1"/>
              </p:cNvPicPr>
              <p:nvPr/>
            </p:nvPicPr>
            <p:blipFill>
              <a:blip r:embed="rId5" cstate="print"/>
              <a:srcRect/>
              <a:stretch>
                <a:fillRect/>
              </a:stretch>
            </p:blipFill>
            <p:spPr bwMode="auto">
              <a:xfrm>
                <a:off x="8713227" y="467941"/>
                <a:ext cx="1656000" cy="311029"/>
              </a:xfrm>
              <a:prstGeom prst="rect">
                <a:avLst/>
              </a:prstGeom>
              <a:noFill/>
            </p:spPr>
          </p:pic>
          <p:pic>
            <p:nvPicPr>
              <p:cNvPr id="64" name="Picture 3" descr="F:\中关村信息谷\信息谷资料\信息谷VI\PPT\LOGO02.png"/>
              <p:cNvPicPr>
                <a:picLocks noChangeAspect="1" noChangeArrowheads="1"/>
              </p:cNvPicPr>
              <p:nvPr/>
            </p:nvPicPr>
            <p:blipFill>
              <a:blip r:embed="rId6" cstate="print"/>
              <a:srcRect/>
              <a:stretch>
                <a:fillRect/>
              </a:stretch>
            </p:blipFill>
            <p:spPr bwMode="auto">
              <a:xfrm>
                <a:off x="6697011" y="412203"/>
                <a:ext cx="1728000" cy="415778"/>
              </a:xfrm>
              <a:prstGeom prst="rect">
                <a:avLst/>
              </a:prstGeom>
              <a:noFill/>
            </p:spPr>
          </p:pic>
        </p:grpSp>
        <p:pic>
          <p:nvPicPr>
            <p:cNvPr id="65" name="Picture 3" descr="F:\中关村信息谷\信息谷资料\信息谷VI\PPT\边条03.png"/>
            <p:cNvPicPr>
              <a:picLocks noChangeAspect="1" noChangeArrowheads="1"/>
            </p:cNvPicPr>
            <p:nvPr/>
          </p:nvPicPr>
          <p:blipFill>
            <a:blip r:embed="rId7" cstate="print"/>
            <a:srcRect/>
            <a:stretch>
              <a:fillRect/>
            </a:stretch>
          </p:blipFill>
          <p:spPr bwMode="auto">
            <a:xfrm flipV="1">
              <a:off x="11064" y="941"/>
              <a:ext cx="7751" cy="120"/>
            </a:xfrm>
            <a:prstGeom prst="rect">
              <a:avLst/>
            </a:prstGeom>
            <a:noFill/>
          </p:spPr>
        </p:pic>
      </p:grpSp>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 name="图片 50"/>
          <p:cNvPicPr>
            <a:picLocks noChangeAspect="1"/>
          </p:cNvPicPr>
          <p:nvPr/>
        </p:nvPicPr>
        <p:blipFill rotWithShape="1">
          <a:blip r:embed="rId1">
            <a:alphaModFix amt="19000"/>
            <a:extLst>
              <a:ext uri="{28A0092B-C50C-407E-A947-70E740481C1C}">
                <a14:useLocalDpi xmlns:a14="http://schemas.microsoft.com/office/drawing/2010/main" val="0"/>
              </a:ext>
            </a:extLst>
          </a:blip>
          <a:srcRect b="29687"/>
          <a:stretch>
            <a:fillRect/>
          </a:stretch>
        </p:blipFill>
        <p:spPr>
          <a:xfrm>
            <a:off x="0" y="0"/>
            <a:ext cx="12192000" cy="6858000"/>
          </a:xfrm>
          <a:prstGeom prst="rect">
            <a:avLst/>
          </a:prstGeom>
        </p:spPr>
      </p:pic>
      <p:grpSp>
        <p:nvGrpSpPr>
          <p:cNvPr id="55" name="组合 54"/>
          <p:cNvGrpSpPr/>
          <p:nvPr/>
        </p:nvGrpSpPr>
        <p:grpSpPr>
          <a:xfrm>
            <a:off x="498475" y="189865"/>
            <a:ext cx="8477250" cy="730885"/>
            <a:chOff x="1128" y="719"/>
            <a:chExt cx="13350" cy="1151"/>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2"/>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3"/>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4"/>
              </p:custDataLst>
            </p:nvPr>
          </p:nvSpPr>
          <p:spPr>
            <a:xfrm>
              <a:off x="2076" y="719"/>
              <a:ext cx="12402" cy="1151"/>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AI制药：研发效率工具</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15" name="组合 14"/>
          <p:cNvGrpSpPr/>
          <p:nvPr/>
        </p:nvGrpSpPr>
        <p:grpSpPr>
          <a:xfrm>
            <a:off x="4051300" y="1499870"/>
            <a:ext cx="3602355" cy="3387725"/>
            <a:chOff x="677729" y="1072177"/>
            <a:chExt cx="3349215" cy="3264946"/>
          </a:xfrm>
          <a:gradFill>
            <a:gsLst>
              <a:gs pos="36000">
                <a:srgbClr val="007BD3"/>
              </a:gs>
              <a:gs pos="100000">
                <a:schemeClr val="bg2"/>
              </a:gs>
            </a:gsLst>
            <a:lin scaled="0"/>
          </a:gradFill>
        </p:grpSpPr>
        <p:sp>
          <p:nvSpPr>
            <p:cNvPr id="16" name="不完整圆 10"/>
            <p:cNvSpPr/>
            <p:nvPr/>
          </p:nvSpPr>
          <p:spPr>
            <a:xfrm flipH="1">
              <a:off x="761998" y="1072177"/>
              <a:ext cx="3264946" cy="3264946"/>
            </a:xfrm>
            <a:prstGeom prst="pie">
              <a:avLst>
                <a:gd name="adj1" fmla="val 10829894"/>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7" name="不完整圆 11"/>
            <p:cNvSpPr/>
            <p:nvPr/>
          </p:nvSpPr>
          <p:spPr>
            <a:xfrm>
              <a:off x="677729" y="1072177"/>
              <a:ext cx="3264946" cy="3264946"/>
            </a:xfrm>
            <a:prstGeom prst="pie">
              <a:avLst>
                <a:gd name="adj1" fmla="val 10829894"/>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grpSp>
        <p:nvGrpSpPr>
          <p:cNvPr id="18" name="组合 17"/>
          <p:cNvGrpSpPr/>
          <p:nvPr/>
        </p:nvGrpSpPr>
        <p:grpSpPr>
          <a:xfrm rot="10800000">
            <a:off x="4051300" y="1551940"/>
            <a:ext cx="3602355" cy="3387725"/>
            <a:chOff x="677729" y="1072177"/>
            <a:chExt cx="3349215" cy="3264946"/>
          </a:xfrm>
          <a:gradFill>
            <a:gsLst>
              <a:gs pos="36000">
                <a:srgbClr val="007BD3"/>
              </a:gs>
              <a:gs pos="100000">
                <a:schemeClr val="bg2"/>
              </a:gs>
            </a:gsLst>
            <a:lin scaled="0"/>
          </a:gradFill>
        </p:grpSpPr>
        <p:sp>
          <p:nvSpPr>
            <p:cNvPr id="19" name="不完整圆 8"/>
            <p:cNvSpPr/>
            <p:nvPr/>
          </p:nvSpPr>
          <p:spPr>
            <a:xfrm flipH="1">
              <a:off x="761998" y="1072177"/>
              <a:ext cx="3264946" cy="3264946"/>
            </a:xfrm>
            <a:prstGeom prst="pie">
              <a:avLst>
                <a:gd name="adj1" fmla="val 1076180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20" name="不完整圆 9"/>
            <p:cNvSpPr/>
            <p:nvPr/>
          </p:nvSpPr>
          <p:spPr>
            <a:xfrm>
              <a:off x="677729" y="1072177"/>
              <a:ext cx="3264946" cy="3264946"/>
            </a:xfrm>
            <a:prstGeom prst="pie">
              <a:avLst>
                <a:gd name="adj1" fmla="val 10795992"/>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sp>
        <p:nvSpPr>
          <p:cNvPr id="21" name="two-hearts_1462"/>
          <p:cNvSpPr>
            <a:spLocks noChangeAspect="1"/>
          </p:cNvSpPr>
          <p:nvPr/>
        </p:nvSpPr>
        <p:spPr bwMode="auto">
          <a:xfrm>
            <a:off x="5238404" y="2715070"/>
            <a:ext cx="1229011" cy="1060270"/>
          </a:xfrm>
          <a:custGeom>
            <a:avLst/>
            <a:gdLst>
              <a:gd name="T0" fmla="*/ 4223 w 5837"/>
              <a:gd name="T1" fmla="*/ 0 h 5043"/>
              <a:gd name="T2" fmla="*/ 5837 w 5837"/>
              <a:gd name="T3" fmla="*/ 1614 h 5043"/>
              <a:gd name="T4" fmla="*/ 2918 w 5837"/>
              <a:gd name="T5" fmla="*/ 5043 h 5043"/>
              <a:gd name="T6" fmla="*/ 0 w 5837"/>
              <a:gd name="T7" fmla="*/ 1614 h 5043"/>
              <a:gd name="T8" fmla="*/ 1614 w 5837"/>
              <a:gd name="T9" fmla="*/ 0 h 5043"/>
              <a:gd name="T10" fmla="*/ 2918 w 5837"/>
              <a:gd name="T11" fmla="*/ 666 h 5043"/>
              <a:gd name="T12" fmla="*/ 4223 w 5837"/>
              <a:gd name="T13" fmla="*/ 0 h 5043"/>
            </a:gdLst>
            <a:ahLst/>
            <a:cxnLst>
              <a:cxn ang="0">
                <a:pos x="T0" y="T1"/>
              </a:cxn>
              <a:cxn ang="0">
                <a:pos x="T2" y="T3"/>
              </a:cxn>
              <a:cxn ang="0">
                <a:pos x="T4" y="T5"/>
              </a:cxn>
              <a:cxn ang="0">
                <a:pos x="T6" y="T7"/>
              </a:cxn>
              <a:cxn ang="0">
                <a:pos x="T8" y="T9"/>
              </a:cxn>
              <a:cxn ang="0">
                <a:pos x="T10" y="T11"/>
              </a:cxn>
              <a:cxn ang="0">
                <a:pos x="T12" y="T13"/>
              </a:cxn>
            </a:cxnLst>
            <a:rect l="0" t="0" r="r" b="b"/>
            <a:pathLst>
              <a:path w="5837" h="5043">
                <a:moveTo>
                  <a:pt x="4223" y="0"/>
                </a:moveTo>
                <a:cubicBezTo>
                  <a:pt x="5114" y="0"/>
                  <a:pt x="5837" y="723"/>
                  <a:pt x="5837" y="1614"/>
                </a:cubicBezTo>
                <a:cubicBezTo>
                  <a:pt x="5837" y="3087"/>
                  <a:pt x="2918" y="5043"/>
                  <a:pt x="2918" y="5043"/>
                </a:cubicBezTo>
                <a:cubicBezTo>
                  <a:pt x="2918" y="5043"/>
                  <a:pt x="0" y="3157"/>
                  <a:pt x="0" y="1614"/>
                </a:cubicBezTo>
                <a:cubicBezTo>
                  <a:pt x="0" y="504"/>
                  <a:pt x="723" y="0"/>
                  <a:pt x="1614" y="0"/>
                </a:cubicBezTo>
                <a:cubicBezTo>
                  <a:pt x="2151" y="0"/>
                  <a:pt x="2625" y="263"/>
                  <a:pt x="2918" y="666"/>
                </a:cubicBezTo>
                <a:cubicBezTo>
                  <a:pt x="3212" y="263"/>
                  <a:pt x="3686" y="0"/>
                  <a:pt x="4223" y="0"/>
                </a:cubicBezTo>
                <a:close/>
              </a:path>
            </a:pathLst>
          </a:custGeom>
          <a:solidFill>
            <a:schemeClr val="bg1"/>
          </a:solidFill>
          <a:ln>
            <a:noFill/>
          </a:ln>
        </p:spPr>
        <p:txBody>
          <a:bodyPr/>
          <a:p>
            <a:endParaRPr lang="zh-CN" altLang="en-US"/>
          </a:p>
        </p:txBody>
      </p:sp>
      <p:sp>
        <p:nvSpPr>
          <p:cNvPr id="22" name="圆角矩形 16"/>
          <p:cNvSpPr/>
          <p:nvPr/>
        </p:nvSpPr>
        <p:spPr>
          <a:xfrm>
            <a:off x="803275" y="1047750"/>
            <a:ext cx="3512185" cy="1445895"/>
          </a:xfrm>
          <a:prstGeom prst="roundRect">
            <a:avLst>
              <a:gd name="adj" fmla="val 8731"/>
            </a:avLst>
          </a:prstGeom>
          <a:solidFill>
            <a:srgbClr val="007BC5">
              <a:alpha val="59000"/>
            </a:srgb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cs typeface="+mn-ea"/>
              <a:sym typeface="+mn-lt"/>
            </a:endParaRPr>
          </a:p>
        </p:txBody>
      </p:sp>
      <p:sp>
        <p:nvSpPr>
          <p:cNvPr id="23" name="文本框 22"/>
          <p:cNvSpPr txBox="1"/>
          <p:nvPr/>
        </p:nvSpPr>
        <p:spPr>
          <a:xfrm>
            <a:off x="4728210" y="2120265"/>
            <a:ext cx="1229360" cy="829945"/>
          </a:xfrm>
          <a:prstGeom prst="rect">
            <a:avLst/>
          </a:prstGeom>
          <a:noFill/>
        </p:spPr>
        <p:txBody>
          <a:bodyPr wrap="square" rtlCol="0">
            <a:spAutoFit/>
          </a:bodyPr>
          <a:p>
            <a:pPr>
              <a:lnSpc>
                <a:spcPct val="100000"/>
              </a:lnSpc>
            </a:pPr>
            <a:r>
              <a:rPr lang="en-US" altLang="zh-CN"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01</a:t>
            </a:r>
            <a:endParaRPr lang="en-US" altLang="zh-CN"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a:p>
            <a:pPr>
              <a:lnSpc>
                <a:spcPct val="100000"/>
              </a:lnSpc>
            </a:pPr>
            <a:r>
              <a:rPr lang="en-US" altLang="zh-CN"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 </a:t>
            </a:r>
            <a:endParaRPr lang="zh-CN" altLang="en-US"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24" name="文本框 23"/>
          <p:cNvSpPr txBox="1"/>
          <p:nvPr/>
        </p:nvSpPr>
        <p:spPr>
          <a:xfrm>
            <a:off x="818515" y="1144270"/>
            <a:ext cx="3421380" cy="1168400"/>
          </a:xfrm>
          <a:prstGeom prst="rect">
            <a:avLst/>
          </a:prstGeom>
          <a:noFill/>
        </p:spPr>
        <p:txBody>
          <a:bodyPr wrap="square" rtlCol="0">
            <a:spAutoFit/>
          </a:bodyPr>
          <a:p>
            <a:pPr marL="285750" indent="-285750">
              <a:buFont typeface="Wingdings" panose="05000000000000000000" charset="0"/>
              <a:buChar char=""/>
            </a:pPr>
            <a:r>
              <a:rPr lang="zh-CN" altLang="en-US" sz="1400">
                <a:solidFill>
                  <a:schemeClr val="bg1"/>
                </a:solidFill>
                <a:latin typeface="微软雅黑" panose="020B0503020204020204" charset="-122"/>
                <a:ea typeface="微软雅黑" panose="020B0503020204020204" charset="-122"/>
                <a:cs typeface="微软雅黑" panose="020B0503020204020204" charset="-122"/>
              </a:rPr>
              <a:t>传统新靶点发现通常需要</a:t>
            </a:r>
            <a:r>
              <a:rPr lang="zh-CN" altLang="en-US" sz="1400">
                <a:solidFill>
                  <a:srgbClr val="FFFF00"/>
                </a:solidFill>
                <a:latin typeface="微软雅黑" panose="020B0503020204020204" charset="-122"/>
                <a:ea typeface="微软雅黑" panose="020B0503020204020204" charset="-122"/>
                <a:cs typeface="微软雅黑" panose="020B0503020204020204" charset="-122"/>
              </a:rPr>
              <a:t>3-5年，</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AI辅助可显著缩短早期识别和验证周期。</a:t>
            </a:r>
            <a:endParaRPr lang="zh-CN" altLang="en-US" sz="1400">
              <a:solidFill>
                <a:schemeClr val="bg1"/>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zh-CN" altLang="en-US" sz="1400">
                <a:solidFill>
                  <a:schemeClr val="bg1"/>
                </a:solidFill>
                <a:latin typeface="微软雅黑" panose="020B0503020204020204" charset="-122"/>
                <a:ea typeface="微软雅黑" panose="020B0503020204020204" charset="-122"/>
                <a:cs typeface="微软雅黑" panose="020B0503020204020204" charset="-122"/>
              </a:rPr>
              <a:t>全球已发现可成药靶点约</a:t>
            </a:r>
            <a:r>
              <a:rPr lang="zh-CN" altLang="en-US" sz="1400">
                <a:solidFill>
                  <a:srgbClr val="FFFF00"/>
                </a:solidFill>
                <a:latin typeface="微软雅黑" panose="020B0503020204020204" charset="-122"/>
                <a:ea typeface="微软雅黑" panose="020B0503020204020204" charset="-122"/>
                <a:cs typeface="微软雅黑" panose="020B0503020204020204" charset="-122"/>
              </a:rPr>
              <a:t>2000个</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，已开发利用比例</a:t>
            </a:r>
            <a:r>
              <a:rPr lang="zh-CN" altLang="en-US" sz="1400">
                <a:solidFill>
                  <a:srgbClr val="FFFF00"/>
                </a:solidFill>
                <a:latin typeface="微软雅黑" panose="020B0503020204020204" charset="-122"/>
                <a:ea typeface="微软雅黑" panose="020B0503020204020204" charset="-122"/>
                <a:cs typeface="微软雅黑" panose="020B0503020204020204" charset="-122"/>
              </a:rPr>
              <a:t>不足20%</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，新靶点挖掘空间巨大。</a:t>
            </a:r>
            <a:endParaRPr lang="zh-CN" altLang="en-US" sz="14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5" name="文本框 24"/>
          <p:cNvSpPr txBox="1"/>
          <p:nvPr/>
        </p:nvSpPr>
        <p:spPr>
          <a:xfrm>
            <a:off x="6333490" y="2058670"/>
            <a:ext cx="1229360" cy="829945"/>
          </a:xfrm>
          <a:prstGeom prst="rect">
            <a:avLst/>
          </a:prstGeom>
          <a:noFill/>
        </p:spPr>
        <p:txBody>
          <a:bodyPr wrap="square" rtlCol="0">
            <a:spAutoFit/>
          </a:bodyPr>
          <a:p>
            <a:pPr>
              <a:lnSpc>
                <a:spcPct val="100000"/>
              </a:lnSpc>
            </a:pPr>
            <a:r>
              <a:rPr lang="en-US" altLang="zh-CN"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02</a:t>
            </a:r>
            <a:endParaRPr lang="en-US" altLang="zh-CN"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a:p>
            <a:pPr>
              <a:lnSpc>
                <a:spcPct val="100000"/>
              </a:lnSpc>
            </a:pPr>
            <a:r>
              <a:rPr lang="en-US" altLang="zh-CN"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 </a:t>
            </a:r>
            <a:endParaRPr lang="zh-CN" altLang="en-US"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26" name="文本框 25"/>
          <p:cNvSpPr txBox="1"/>
          <p:nvPr/>
        </p:nvSpPr>
        <p:spPr>
          <a:xfrm>
            <a:off x="4626610" y="3392805"/>
            <a:ext cx="1229360" cy="829945"/>
          </a:xfrm>
          <a:prstGeom prst="rect">
            <a:avLst/>
          </a:prstGeom>
          <a:noFill/>
        </p:spPr>
        <p:txBody>
          <a:bodyPr wrap="square" rtlCol="0">
            <a:spAutoFit/>
          </a:bodyPr>
          <a:p>
            <a:pPr>
              <a:lnSpc>
                <a:spcPct val="100000"/>
              </a:lnSpc>
            </a:pPr>
            <a:r>
              <a:rPr lang="en-US" altLang="zh-CN"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03</a:t>
            </a:r>
            <a:endParaRPr lang="en-US" altLang="zh-CN"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a:p>
            <a:pPr>
              <a:lnSpc>
                <a:spcPct val="100000"/>
              </a:lnSpc>
            </a:pPr>
            <a:r>
              <a:rPr lang="en-US" altLang="zh-CN"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 </a:t>
            </a:r>
            <a:endParaRPr lang="zh-CN" altLang="en-US"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27" name="文本框 26"/>
          <p:cNvSpPr txBox="1"/>
          <p:nvPr/>
        </p:nvSpPr>
        <p:spPr>
          <a:xfrm>
            <a:off x="6333490" y="3392805"/>
            <a:ext cx="1229360" cy="829945"/>
          </a:xfrm>
          <a:prstGeom prst="rect">
            <a:avLst/>
          </a:prstGeom>
          <a:noFill/>
        </p:spPr>
        <p:txBody>
          <a:bodyPr wrap="square" rtlCol="0">
            <a:spAutoFit/>
          </a:bodyPr>
          <a:p>
            <a:pPr>
              <a:lnSpc>
                <a:spcPct val="100000"/>
              </a:lnSpc>
            </a:pPr>
            <a:r>
              <a:rPr lang="en-US" altLang="zh-CN"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04</a:t>
            </a:r>
            <a:endParaRPr lang="en-US" altLang="zh-CN"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a:p>
            <a:pPr>
              <a:lnSpc>
                <a:spcPct val="100000"/>
              </a:lnSpc>
            </a:pPr>
            <a:r>
              <a:rPr lang="en-US" altLang="zh-CN"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 </a:t>
            </a:r>
            <a:endParaRPr lang="zh-CN" altLang="en-US" sz="2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28" name="文本框 27"/>
          <p:cNvSpPr txBox="1"/>
          <p:nvPr/>
        </p:nvSpPr>
        <p:spPr>
          <a:xfrm>
            <a:off x="864235" y="2531110"/>
            <a:ext cx="3122930" cy="737235"/>
          </a:xfrm>
          <a:prstGeom prst="rect">
            <a:avLst/>
          </a:prstGeom>
          <a:noFill/>
        </p:spPr>
        <p:txBody>
          <a:bodyPr wrap="square" rtlCol="0">
            <a:spAutoFit/>
          </a:bodyPr>
          <a:p>
            <a:r>
              <a:rPr lang="zh-CN" altLang="en-US" sz="1400" b="1">
                <a:latin typeface="微软雅黑" panose="020B0503020204020204" charset="-122"/>
                <a:ea typeface="微软雅黑" panose="020B0503020204020204" charset="-122"/>
                <a:sym typeface="+mn-ea"/>
              </a:rPr>
              <a:t>代表企业</a:t>
            </a:r>
            <a:r>
              <a:rPr lang="en-US" altLang="zh-CN" sz="1400" b="1">
                <a:latin typeface="微软雅黑" panose="020B0503020204020204" charset="-122"/>
                <a:ea typeface="微软雅黑" panose="020B0503020204020204" charset="-122"/>
                <a:sym typeface="+mn-ea"/>
              </a:rPr>
              <a:t>：</a:t>
            </a:r>
            <a:r>
              <a:rPr sz="1400">
                <a:solidFill>
                  <a:srgbClr val="0070C0"/>
                </a:solidFill>
                <a:latin typeface="微软雅黑" panose="020B0503020204020204" charset="-122"/>
                <a:ea typeface="微软雅黑" panose="020B0503020204020204" charset="-122"/>
                <a:sym typeface="+mn-ea"/>
              </a:rPr>
              <a:t>晶泰科技</a:t>
            </a:r>
            <a:r>
              <a:rPr lang="en-US" sz="1400">
                <a:solidFill>
                  <a:srgbClr val="0070C0"/>
                </a:solidFill>
                <a:latin typeface="微软雅黑" panose="020B0503020204020204" charset="-122"/>
                <a:ea typeface="微软雅黑" panose="020B0503020204020204" charset="-122"/>
                <a:sym typeface="+mn-ea"/>
              </a:rPr>
              <a:t>、</a:t>
            </a:r>
            <a:r>
              <a:rPr sz="1400">
                <a:solidFill>
                  <a:srgbClr val="0070C0"/>
                </a:solidFill>
                <a:latin typeface="微软雅黑" panose="020B0503020204020204" charset="-122"/>
                <a:ea typeface="微软雅黑" panose="020B0503020204020204" charset="-122"/>
                <a:sym typeface="+mn-ea"/>
              </a:rPr>
              <a:t>深势科技</a:t>
            </a:r>
            <a:endParaRPr sz="1400">
              <a:solidFill>
                <a:srgbClr val="0070C0"/>
              </a:solidFill>
              <a:latin typeface="微软雅黑" panose="020B0503020204020204" charset="-122"/>
              <a:ea typeface="微软雅黑" panose="020B0503020204020204" charset="-122"/>
              <a:sym typeface="+mn-ea"/>
            </a:endParaRPr>
          </a:p>
          <a:p>
            <a:r>
              <a:rPr sz="1400" b="1">
                <a:solidFill>
                  <a:srgbClr val="1FAECD"/>
                </a:solidFill>
                <a:latin typeface="微软雅黑" panose="020B0503020204020204" charset="-122"/>
                <a:ea typeface="微软雅黑" panose="020B0503020204020204" charset="-122"/>
                <a:sym typeface="+mn-ea"/>
              </a:rPr>
              <a:t>产业意义</a:t>
            </a:r>
            <a:r>
              <a:rPr lang="en-US" sz="1400" b="1">
                <a:solidFill>
                  <a:srgbClr val="1FAECD"/>
                </a:solidFill>
                <a:latin typeface="微软雅黑" panose="020B0503020204020204" charset="-122"/>
                <a:ea typeface="微软雅黑" panose="020B0503020204020204" charset="-122"/>
                <a:sym typeface="+mn-ea"/>
              </a:rPr>
              <a:t>：</a:t>
            </a:r>
            <a:r>
              <a:rPr lang="en-US" sz="1400">
                <a:solidFill>
                  <a:schemeClr val="tx1">
                    <a:lumMod val="85000"/>
                    <a:lumOff val="15000"/>
                  </a:schemeClr>
                </a:solidFill>
                <a:latin typeface="微软雅黑" panose="020B0503020204020204" charset="-122"/>
                <a:ea typeface="微软雅黑" panose="020B0503020204020204" charset="-122"/>
                <a:sym typeface="+mn-ea"/>
              </a:rPr>
              <a:t>提升创新药源头创新能力，扩大研发边界。</a:t>
            </a:r>
            <a:endParaRPr lang="en-US" sz="140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9" name="圆角矩形 16"/>
          <p:cNvSpPr/>
          <p:nvPr/>
        </p:nvSpPr>
        <p:spPr>
          <a:xfrm>
            <a:off x="7310755" y="993775"/>
            <a:ext cx="3512185" cy="1445895"/>
          </a:xfrm>
          <a:prstGeom prst="roundRect">
            <a:avLst>
              <a:gd name="adj" fmla="val 8731"/>
            </a:avLst>
          </a:prstGeom>
          <a:solidFill>
            <a:srgbClr val="007BC5">
              <a:alpha val="59000"/>
            </a:srgb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cs typeface="+mn-ea"/>
              <a:sym typeface="+mn-lt"/>
            </a:endParaRPr>
          </a:p>
        </p:txBody>
      </p:sp>
      <p:sp>
        <p:nvSpPr>
          <p:cNvPr id="30" name="文本框 29"/>
          <p:cNvSpPr txBox="1"/>
          <p:nvPr/>
        </p:nvSpPr>
        <p:spPr>
          <a:xfrm>
            <a:off x="7325995" y="1044575"/>
            <a:ext cx="3421380" cy="1383665"/>
          </a:xfrm>
          <a:prstGeom prst="rect">
            <a:avLst/>
          </a:prstGeom>
          <a:noFill/>
        </p:spPr>
        <p:txBody>
          <a:bodyPr wrap="square" rtlCol="0">
            <a:spAutoFit/>
          </a:bodyPr>
          <a:p>
            <a:pPr marL="285750" indent="-285750">
              <a:buFont typeface="Wingdings" panose="05000000000000000000" charset="0"/>
              <a:buChar char=""/>
            </a:pPr>
            <a:r>
              <a:rPr lang="zh-CN" altLang="en-US" sz="1400">
                <a:solidFill>
                  <a:schemeClr val="bg1"/>
                </a:solidFill>
                <a:latin typeface="微软雅黑" panose="020B0503020204020204" charset="-122"/>
                <a:ea typeface="微软雅黑" panose="020B0503020204020204" charset="-122"/>
                <a:cs typeface="微软雅黑" panose="020B0503020204020204" charset="-122"/>
              </a:rPr>
              <a:t>传统药物筛选需要</a:t>
            </a:r>
            <a:r>
              <a:rPr lang="zh-CN" altLang="en-US" sz="1400">
                <a:solidFill>
                  <a:srgbClr val="FFFF00"/>
                </a:solidFill>
                <a:latin typeface="微软雅黑" panose="020B0503020204020204" charset="-122"/>
                <a:ea typeface="微软雅黑" panose="020B0503020204020204" charset="-122"/>
                <a:cs typeface="微软雅黑" panose="020B0503020204020204" charset="-122"/>
              </a:rPr>
              <a:t>从数百万至数十亿个</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化合物中逐步验证，研发成本高、周期长。</a:t>
            </a:r>
            <a:endParaRPr lang="zh-CN" altLang="en-US" sz="1400">
              <a:solidFill>
                <a:schemeClr val="bg1"/>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zh-CN" altLang="en-US" sz="1400">
                <a:solidFill>
                  <a:schemeClr val="bg1"/>
                </a:solidFill>
                <a:latin typeface="微软雅黑" panose="020B0503020204020204" charset="-122"/>
                <a:ea typeface="微软雅黑" panose="020B0503020204020204" charset="-122"/>
                <a:cs typeface="微软雅黑" panose="020B0503020204020204" charset="-122"/>
              </a:rPr>
              <a:t>生成式AI可在</a:t>
            </a:r>
            <a:r>
              <a:rPr lang="zh-CN" altLang="en-US" sz="1400">
                <a:solidFill>
                  <a:srgbClr val="FFFF00"/>
                </a:solidFill>
                <a:latin typeface="微软雅黑" panose="020B0503020204020204" charset="-122"/>
                <a:ea typeface="微软雅黑" panose="020B0503020204020204" charset="-122"/>
                <a:cs typeface="微软雅黑" panose="020B0503020204020204" charset="-122"/>
              </a:rPr>
              <a:t>短时间内</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完成海量候选分子的设计与筛选，显著提升先导化合物发现效率。</a:t>
            </a:r>
            <a:endParaRPr lang="zh-CN" altLang="en-US" sz="14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1" name="文本框 30"/>
          <p:cNvSpPr txBox="1"/>
          <p:nvPr/>
        </p:nvSpPr>
        <p:spPr>
          <a:xfrm>
            <a:off x="7808595" y="2477135"/>
            <a:ext cx="3122930" cy="737235"/>
          </a:xfrm>
          <a:prstGeom prst="rect">
            <a:avLst/>
          </a:prstGeom>
          <a:noFill/>
        </p:spPr>
        <p:txBody>
          <a:bodyPr wrap="square" rtlCol="0">
            <a:spAutoFit/>
          </a:bodyPr>
          <a:p>
            <a:r>
              <a:rPr lang="zh-CN" altLang="en-US" sz="1400" b="1">
                <a:latin typeface="微软雅黑" panose="020B0503020204020204" charset="-122"/>
                <a:ea typeface="微软雅黑" panose="020B0503020204020204" charset="-122"/>
                <a:sym typeface="+mn-ea"/>
              </a:rPr>
              <a:t>代表企业</a:t>
            </a:r>
            <a:r>
              <a:rPr lang="en-US" altLang="zh-CN" sz="1400" b="1">
                <a:latin typeface="微软雅黑" panose="020B0503020204020204" charset="-122"/>
                <a:ea typeface="微软雅黑" panose="020B0503020204020204" charset="-122"/>
                <a:sym typeface="+mn-ea"/>
              </a:rPr>
              <a:t>：</a:t>
            </a:r>
            <a:r>
              <a:rPr sz="1400">
                <a:solidFill>
                  <a:srgbClr val="0070C0"/>
                </a:solidFill>
                <a:latin typeface="微软雅黑" panose="020B0503020204020204" charset="-122"/>
                <a:ea typeface="微软雅黑" panose="020B0503020204020204" charset="-122"/>
                <a:sym typeface="+mn-ea"/>
              </a:rPr>
              <a:t>药石科技</a:t>
            </a:r>
            <a:r>
              <a:rPr lang="en-US" sz="1400">
                <a:solidFill>
                  <a:srgbClr val="0070C0"/>
                </a:solidFill>
                <a:latin typeface="微软雅黑" panose="020B0503020204020204" charset="-122"/>
                <a:ea typeface="微软雅黑" panose="020B0503020204020204" charset="-122"/>
                <a:sym typeface="+mn-ea"/>
              </a:rPr>
              <a:t>、</a:t>
            </a:r>
            <a:r>
              <a:rPr sz="1400">
                <a:solidFill>
                  <a:srgbClr val="0070C0"/>
                </a:solidFill>
                <a:latin typeface="微软雅黑" panose="020B0503020204020204" charset="-122"/>
                <a:ea typeface="微软雅黑" panose="020B0503020204020204" charset="-122"/>
                <a:sym typeface="+mn-ea"/>
              </a:rPr>
              <a:t>英矽智能</a:t>
            </a:r>
            <a:endParaRPr sz="1400">
              <a:solidFill>
                <a:srgbClr val="0070C0"/>
              </a:solidFill>
              <a:latin typeface="微软雅黑" panose="020B0503020204020204" charset="-122"/>
              <a:ea typeface="微软雅黑" panose="020B0503020204020204" charset="-122"/>
              <a:sym typeface="+mn-ea"/>
            </a:endParaRPr>
          </a:p>
          <a:p>
            <a:r>
              <a:rPr sz="1400" b="1">
                <a:solidFill>
                  <a:srgbClr val="1FAECD"/>
                </a:solidFill>
                <a:latin typeface="微软雅黑" panose="020B0503020204020204" charset="-122"/>
                <a:ea typeface="微软雅黑" panose="020B0503020204020204" charset="-122"/>
                <a:sym typeface="+mn-ea"/>
              </a:rPr>
              <a:t>产业意义</a:t>
            </a:r>
            <a:r>
              <a:rPr lang="en-US" sz="1400" b="1">
                <a:solidFill>
                  <a:srgbClr val="1FAECD"/>
                </a:solidFill>
                <a:latin typeface="微软雅黑" panose="020B0503020204020204" charset="-122"/>
                <a:ea typeface="微软雅黑" panose="020B0503020204020204" charset="-122"/>
                <a:sym typeface="+mn-ea"/>
              </a:rPr>
              <a:t>：</a:t>
            </a:r>
            <a:r>
              <a:rPr lang="en-US" sz="1400">
                <a:solidFill>
                  <a:schemeClr val="tx1">
                    <a:lumMod val="85000"/>
                    <a:lumOff val="15000"/>
                  </a:schemeClr>
                </a:solidFill>
                <a:latin typeface="微软雅黑" panose="020B0503020204020204" charset="-122"/>
                <a:ea typeface="微软雅黑" panose="020B0503020204020204" charset="-122"/>
                <a:sym typeface="+mn-ea"/>
              </a:rPr>
              <a:t>降低早期试错成本，提高研发效率。</a:t>
            </a:r>
            <a:endParaRPr lang="en-US" sz="140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32" name="文本框 31"/>
          <p:cNvSpPr txBox="1"/>
          <p:nvPr/>
        </p:nvSpPr>
        <p:spPr>
          <a:xfrm>
            <a:off x="4228465" y="2484120"/>
            <a:ext cx="822325" cy="737235"/>
          </a:xfrm>
          <a:prstGeom prst="rect">
            <a:avLst/>
          </a:prstGeom>
          <a:noFill/>
        </p:spPr>
        <p:txBody>
          <a:bodyPr wrap="square" rtlCol="0">
            <a:spAutoFit/>
          </a:bodyPr>
          <a:p>
            <a:r>
              <a:rPr lang="zh-CN" altLang="en-US" sz="2100">
                <a:solidFill>
                  <a:schemeClr val="tx1">
                    <a:lumMod val="85000"/>
                    <a:lumOff val="15000"/>
                  </a:schemeClr>
                </a:solidFill>
                <a:effectLst/>
                <a:latin typeface="微软雅黑" panose="020B0503020204020204" charset="-122"/>
                <a:ea typeface="微软雅黑" panose="020B0503020204020204" charset="-122"/>
              </a:rPr>
              <a:t>靶点发现</a:t>
            </a:r>
            <a:endParaRPr lang="zh-CN" altLang="en-US" sz="2100">
              <a:solidFill>
                <a:schemeClr val="tx1">
                  <a:lumMod val="85000"/>
                  <a:lumOff val="15000"/>
                </a:schemeClr>
              </a:solidFill>
              <a:effectLst/>
              <a:latin typeface="微软雅黑" panose="020B0503020204020204" charset="-122"/>
              <a:ea typeface="微软雅黑" panose="020B0503020204020204" charset="-122"/>
            </a:endParaRPr>
          </a:p>
        </p:txBody>
      </p:sp>
      <p:sp>
        <p:nvSpPr>
          <p:cNvPr id="33" name="文本框 32"/>
          <p:cNvSpPr txBox="1"/>
          <p:nvPr/>
        </p:nvSpPr>
        <p:spPr>
          <a:xfrm>
            <a:off x="6729730" y="2484755"/>
            <a:ext cx="822325" cy="737235"/>
          </a:xfrm>
          <a:prstGeom prst="rect">
            <a:avLst/>
          </a:prstGeom>
          <a:noFill/>
        </p:spPr>
        <p:txBody>
          <a:bodyPr wrap="square" rtlCol="0">
            <a:spAutoFit/>
          </a:bodyPr>
          <a:p>
            <a:r>
              <a:rPr lang="zh-CN" altLang="en-US" sz="2100">
                <a:solidFill>
                  <a:schemeClr val="tx1">
                    <a:lumMod val="85000"/>
                    <a:lumOff val="15000"/>
                  </a:schemeClr>
                </a:solidFill>
                <a:effectLst/>
                <a:latin typeface="微软雅黑" panose="020B0503020204020204" charset="-122"/>
                <a:ea typeface="微软雅黑" panose="020B0503020204020204" charset="-122"/>
              </a:rPr>
              <a:t>分子筛选</a:t>
            </a:r>
            <a:endParaRPr lang="zh-CN" altLang="en-US" sz="2100">
              <a:solidFill>
                <a:schemeClr val="tx1">
                  <a:lumMod val="85000"/>
                  <a:lumOff val="15000"/>
                </a:schemeClr>
              </a:solidFill>
              <a:effectLst/>
              <a:latin typeface="微软雅黑" panose="020B0503020204020204" charset="-122"/>
              <a:ea typeface="微软雅黑" panose="020B0503020204020204" charset="-122"/>
            </a:endParaRPr>
          </a:p>
        </p:txBody>
      </p:sp>
      <p:sp>
        <p:nvSpPr>
          <p:cNvPr id="34" name="文本框 33"/>
          <p:cNvSpPr txBox="1"/>
          <p:nvPr/>
        </p:nvSpPr>
        <p:spPr>
          <a:xfrm>
            <a:off x="4535170" y="3857625"/>
            <a:ext cx="1229360" cy="737235"/>
          </a:xfrm>
          <a:prstGeom prst="rect">
            <a:avLst/>
          </a:prstGeom>
          <a:noFill/>
        </p:spPr>
        <p:txBody>
          <a:bodyPr wrap="square" rtlCol="0">
            <a:spAutoFit/>
          </a:bodyPr>
          <a:p>
            <a:r>
              <a:rPr lang="zh-CN" altLang="en-US" sz="2100">
                <a:solidFill>
                  <a:schemeClr val="tx1">
                    <a:lumMod val="85000"/>
                    <a:lumOff val="15000"/>
                  </a:schemeClr>
                </a:solidFill>
                <a:effectLst/>
                <a:latin typeface="微软雅黑" panose="020B0503020204020204" charset="-122"/>
                <a:ea typeface="微软雅黑" panose="020B0503020204020204" charset="-122"/>
              </a:rPr>
              <a:t>蛋白结构预测</a:t>
            </a:r>
            <a:endParaRPr lang="zh-CN" altLang="en-US" sz="2100">
              <a:solidFill>
                <a:schemeClr val="tx1">
                  <a:lumMod val="85000"/>
                  <a:lumOff val="15000"/>
                </a:schemeClr>
              </a:solidFill>
              <a:effectLst/>
              <a:latin typeface="微软雅黑" panose="020B0503020204020204" charset="-122"/>
              <a:ea typeface="微软雅黑" panose="020B0503020204020204" charset="-122"/>
            </a:endParaRPr>
          </a:p>
        </p:txBody>
      </p:sp>
      <p:sp>
        <p:nvSpPr>
          <p:cNvPr id="35" name="圆角矩形 16"/>
          <p:cNvSpPr/>
          <p:nvPr/>
        </p:nvSpPr>
        <p:spPr>
          <a:xfrm>
            <a:off x="930275" y="3365500"/>
            <a:ext cx="3512185" cy="1445895"/>
          </a:xfrm>
          <a:prstGeom prst="roundRect">
            <a:avLst>
              <a:gd name="adj" fmla="val 8731"/>
            </a:avLst>
          </a:prstGeom>
          <a:solidFill>
            <a:srgbClr val="007BC5">
              <a:alpha val="59000"/>
            </a:srgb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cs typeface="+mn-ea"/>
              <a:sym typeface="+mn-lt"/>
            </a:endParaRPr>
          </a:p>
        </p:txBody>
      </p:sp>
      <p:sp>
        <p:nvSpPr>
          <p:cNvPr id="36" name="文本框 35"/>
          <p:cNvSpPr txBox="1"/>
          <p:nvPr/>
        </p:nvSpPr>
        <p:spPr>
          <a:xfrm>
            <a:off x="945515" y="3462020"/>
            <a:ext cx="3421380" cy="1168400"/>
          </a:xfrm>
          <a:prstGeom prst="rect">
            <a:avLst/>
          </a:prstGeom>
          <a:noFill/>
        </p:spPr>
        <p:txBody>
          <a:bodyPr wrap="square" rtlCol="0">
            <a:spAutoFit/>
          </a:bodyPr>
          <a:p>
            <a:pPr marL="285750" indent="-285750">
              <a:buFont typeface="Wingdings" panose="05000000000000000000" charset="0"/>
              <a:buChar char=""/>
            </a:pPr>
            <a:r>
              <a:rPr lang="zh-CN" altLang="en-US" sz="1400">
                <a:solidFill>
                  <a:schemeClr val="bg1"/>
                </a:solidFill>
                <a:latin typeface="微软雅黑" panose="020B0503020204020204" charset="-122"/>
                <a:ea typeface="微软雅黑" panose="020B0503020204020204" charset="-122"/>
                <a:cs typeface="微软雅黑" panose="020B0503020204020204" charset="-122"/>
              </a:rPr>
              <a:t>人类蛋白数量</a:t>
            </a:r>
            <a:r>
              <a:rPr lang="zh-CN" altLang="en-US" sz="1400">
                <a:solidFill>
                  <a:srgbClr val="FFFF00"/>
                </a:solidFill>
                <a:latin typeface="微软雅黑" panose="020B0503020204020204" charset="-122"/>
                <a:ea typeface="微软雅黑" panose="020B0503020204020204" charset="-122"/>
                <a:cs typeface="微软雅黑" panose="020B0503020204020204" charset="-122"/>
              </a:rPr>
              <a:t>超过20万种</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，实验解析蛋白结构成本高、周期长。</a:t>
            </a:r>
            <a:endParaRPr lang="zh-CN" altLang="en-US" sz="1400">
              <a:solidFill>
                <a:schemeClr val="bg1"/>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zh-CN" altLang="en-US" sz="1400">
                <a:solidFill>
                  <a:schemeClr val="bg1"/>
                </a:solidFill>
                <a:latin typeface="微软雅黑" panose="020B0503020204020204" charset="-122"/>
                <a:ea typeface="微软雅黑" panose="020B0503020204020204" charset="-122"/>
                <a:cs typeface="微软雅黑" panose="020B0503020204020204" charset="-122"/>
              </a:rPr>
              <a:t>AI结构预测技术突破后，蛋白结构获取效率</a:t>
            </a:r>
            <a:r>
              <a:rPr lang="zh-CN" altLang="en-US" sz="1400">
                <a:solidFill>
                  <a:srgbClr val="FFFF00"/>
                </a:solidFill>
                <a:latin typeface="微软雅黑" panose="020B0503020204020204" charset="-122"/>
                <a:ea typeface="微软雅黑" panose="020B0503020204020204" charset="-122"/>
                <a:cs typeface="微软雅黑" panose="020B0503020204020204" charset="-122"/>
              </a:rPr>
              <a:t>大幅提升</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，加速结构生物学研究发展。</a:t>
            </a:r>
            <a:endParaRPr lang="zh-CN" altLang="en-US" sz="14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7" name="文本框 36"/>
          <p:cNvSpPr txBox="1"/>
          <p:nvPr/>
        </p:nvSpPr>
        <p:spPr>
          <a:xfrm>
            <a:off x="991235" y="4848860"/>
            <a:ext cx="3122930" cy="737235"/>
          </a:xfrm>
          <a:prstGeom prst="rect">
            <a:avLst/>
          </a:prstGeom>
          <a:noFill/>
        </p:spPr>
        <p:txBody>
          <a:bodyPr wrap="square" rtlCol="0">
            <a:spAutoFit/>
          </a:bodyPr>
          <a:p>
            <a:r>
              <a:rPr lang="zh-CN" altLang="en-US" sz="1400" b="1">
                <a:latin typeface="微软雅黑" panose="020B0503020204020204" charset="-122"/>
                <a:ea typeface="微软雅黑" panose="020B0503020204020204" charset="-122"/>
                <a:sym typeface="+mn-ea"/>
              </a:rPr>
              <a:t>代表企业</a:t>
            </a:r>
            <a:r>
              <a:rPr lang="en-US" altLang="zh-CN" sz="1400" b="1">
                <a:latin typeface="微软雅黑" panose="020B0503020204020204" charset="-122"/>
                <a:ea typeface="微软雅黑" panose="020B0503020204020204" charset="-122"/>
                <a:sym typeface="+mn-ea"/>
              </a:rPr>
              <a:t>：</a:t>
            </a:r>
            <a:r>
              <a:rPr sz="1400">
                <a:solidFill>
                  <a:srgbClr val="0070C0"/>
                </a:solidFill>
                <a:latin typeface="微软雅黑" panose="020B0503020204020204" charset="-122"/>
                <a:ea typeface="微软雅黑" panose="020B0503020204020204" charset="-122"/>
                <a:sym typeface="+mn-ea"/>
              </a:rPr>
              <a:t>百图生科</a:t>
            </a:r>
            <a:r>
              <a:rPr lang="en-US" sz="1400">
                <a:solidFill>
                  <a:srgbClr val="0070C0"/>
                </a:solidFill>
                <a:latin typeface="微软雅黑" panose="020B0503020204020204" charset="-122"/>
                <a:ea typeface="微软雅黑" panose="020B0503020204020204" charset="-122"/>
                <a:sym typeface="+mn-ea"/>
              </a:rPr>
              <a:t>、</a:t>
            </a:r>
            <a:r>
              <a:rPr sz="1400">
                <a:solidFill>
                  <a:srgbClr val="0070C0"/>
                </a:solidFill>
                <a:latin typeface="微软雅黑" panose="020B0503020204020204" charset="-122"/>
                <a:ea typeface="微软雅黑" panose="020B0503020204020204" charset="-122"/>
                <a:sym typeface="+mn-ea"/>
              </a:rPr>
              <a:t>深势科技</a:t>
            </a:r>
            <a:endParaRPr sz="1400">
              <a:solidFill>
                <a:srgbClr val="0070C0"/>
              </a:solidFill>
              <a:latin typeface="微软雅黑" panose="020B0503020204020204" charset="-122"/>
              <a:ea typeface="微软雅黑" panose="020B0503020204020204" charset="-122"/>
              <a:sym typeface="+mn-ea"/>
            </a:endParaRPr>
          </a:p>
          <a:p>
            <a:r>
              <a:rPr sz="1400" b="1">
                <a:solidFill>
                  <a:srgbClr val="1FAECD"/>
                </a:solidFill>
                <a:latin typeface="微软雅黑" panose="020B0503020204020204" charset="-122"/>
                <a:ea typeface="微软雅黑" panose="020B0503020204020204" charset="-122"/>
                <a:sym typeface="+mn-ea"/>
              </a:rPr>
              <a:t>产业意义</a:t>
            </a:r>
            <a:r>
              <a:rPr lang="en-US" sz="1400" b="1">
                <a:solidFill>
                  <a:srgbClr val="1FAECD"/>
                </a:solidFill>
                <a:latin typeface="微软雅黑" panose="020B0503020204020204" charset="-122"/>
                <a:ea typeface="微软雅黑" panose="020B0503020204020204" charset="-122"/>
                <a:sym typeface="+mn-ea"/>
              </a:rPr>
              <a:t>：</a:t>
            </a:r>
            <a:r>
              <a:rPr lang="en-US" sz="1400">
                <a:solidFill>
                  <a:schemeClr val="tx1">
                    <a:lumMod val="85000"/>
                    <a:lumOff val="15000"/>
                  </a:schemeClr>
                </a:solidFill>
                <a:latin typeface="微软雅黑" panose="020B0503020204020204" charset="-122"/>
                <a:ea typeface="微软雅黑" panose="020B0503020204020204" charset="-122"/>
                <a:sym typeface="+mn-ea"/>
              </a:rPr>
              <a:t>推动计算药物设计和精准药物开发。</a:t>
            </a:r>
            <a:endParaRPr lang="en-US" sz="140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38" name="文本框 37"/>
          <p:cNvSpPr txBox="1"/>
          <p:nvPr/>
        </p:nvSpPr>
        <p:spPr>
          <a:xfrm>
            <a:off x="6111240" y="3857625"/>
            <a:ext cx="1229360" cy="737235"/>
          </a:xfrm>
          <a:prstGeom prst="rect">
            <a:avLst/>
          </a:prstGeom>
          <a:noFill/>
        </p:spPr>
        <p:txBody>
          <a:bodyPr wrap="square" rtlCol="0">
            <a:spAutoFit/>
          </a:bodyPr>
          <a:p>
            <a:r>
              <a:rPr lang="zh-CN" altLang="en-US" sz="2100">
                <a:solidFill>
                  <a:schemeClr val="tx1">
                    <a:lumMod val="85000"/>
                    <a:lumOff val="15000"/>
                  </a:schemeClr>
                </a:solidFill>
                <a:effectLst/>
                <a:latin typeface="微软雅黑" panose="020B0503020204020204" charset="-122"/>
                <a:ea typeface="微软雅黑" panose="020B0503020204020204" charset="-122"/>
              </a:rPr>
              <a:t>临床试验优化</a:t>
            </a:r>
            <a:endParaRPr lang="zh-CN" altLang="en-US" sz="2100">
              <a:solidFill>
                <a:schemeClr val="tx1">
                  <a:lumMod val="85000"/>
                  <a:lumOff val="15000"/>
                </a:schemeClr>
              </a:solidFill>
              <a:effectLst/>
              <a:latin typeface="微软雅黑" panose="020B0503020204020204" charset="-122"/>
              <a:ea typeface="微软雅黑" panose="020B0503020204020204" charset="-122"/>
            </a:endParaRPr>
          </a:p>
        </p:txBody>
      </p:sp>
      <p:sp>
        <p:nvSpPr>
          <p:cNvPr id="39" name="圆角矩形 16"/>
          <p:cNvSpPr/>
          <p:nvPr/>
        </p:nvSpPr>
        <p:spPr>
          <a:xfrm>
            <a:off x="7311390" y="3365500"/>
            <a:ext cx="3512185" cy="1445895"/>
          </a:xfrm>
          <a:prstGeom prst="roundRect">
            <a:avLst>
              <a:gd name="adj" fmla="val 8731"/>
            </a:avLst>
          </a:prstGeom>
          <a:solidFill>
            <a:srgbClr val="007BC5">
              <a:alpha val="59000"/>
            </a:srgb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cs typeface="+mn-ea"/>
              <a:sym typeface="+mn-lt"/>
            </a:endParaRPr>
          </a:p>
        </p:txBody>
      </p:sp>
      <p:sp>
        <p:nvSpPr>
          <p:cNvPr id="40" name="文本框 39"/>
          <p:cNvSpPr txBox="1"/>
          <p:nvPr/>
        </p:nvSpPr>
        <p:spPr>
          <a:xfrm>
            <a:off x="7326630" y="3416300"/>
            <a:ext cx="3421380" cy="1168400"/>
          </a:xfrm>
          <a:prstGeom prst="rect">
            <a:avLst/>
          </a:prstGeom>
          <a:noFill/>
        </p:spPr>
        <p:txBody>
          <a:bodyPr wrap="square" rtlCol="0">
            <a:spAutoFit/>
          </a:bodyPr>
          <a:p>
            <a:pPr marL="285750" indent="-285750">
              <a:buFont typeface="Wingdings" panose="05000000000000000000" charset="0"/>
              <a:buChar char=""/>
            </a:pPr>
            <a:r>
              <a:rPr lang="zh-CN" altLang="en-US" sz="1400">
                <a:solidFill>
                  <a:schemeClr val="bg1"/>
                </a:solidFill>
                <a:latin typeface="微软雅黑" panose="020B0503020204020204" charset="-122"/>
                <a:ea typeface="微软雅黑" panose="020B0503020204020204" charset="-122"/>
                <a:cs typeface="微软雅黑" panose="020B0503020204020204" charset="-122"/>
              </a:rPr>
              <a:t>临床试验费用通常占创新药研发总投入的</a:t>
            </a:r>
            <a:r>
              <a:rPr lang="zh-CN" altLang="en-US" sz="1400">
                <a:solidFill>
                  <a:srgbClr val="FFFF00"/>
                </a:solidFill>
                <a:latin typeface="微软雅黑" panose="020B0503020204020204" charset="-122"/>
                <a:ea typeface="微软雅黑" panose="020B0503020204020204" charset="-122"/>
                <a:cs typeface="微软雅黑" panose="020B0503020204020204" charset="-122"/>
              </a:rPr>
              <a:t>50%以上</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，是研发成本最高环节之一</a:t>
            </a:r>
            <a:endParaRPr lang="zh-CN" altLang="en-US" sz="1400">
              <a:solidFill>
                <a:schemeClr val="bg1"/>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zh-CN" altLang="en-US" sz="1400">
                <a:solidFill>
                  <a:schemeClr val="bg1"/>
                </a:solidFill>
                <a:latin typeface="微软雅黑" panose="020B0503020204020204" charset="-122"/>
                <a:ea typeface="微软雅黑" panose="020B0503020204020204" charset="-122"/>
                <a:cs typeface="微软雅黑" panose="020B0503020204020204" charset="-122"/>
              </a:rPr>
              <a:t>患者招募效率低和试验方案复杂，是导致临床周期延长的重要因素。</a:t>
            </a:r>
            <a:endParaRPr lang="zh-CN" altLang="en-US" sz="14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41" name="文本框 40"/>
          <p:cNvSpPr txBox="1"/>
          <p:nvPr/>
        </p:nvSpPr>
        <p:spPr>
          <a:xfrm>
            <a:off x="7809230" y="4848860"/>
            <a:ext cx="3122930" cy="737235"/>
          </a:xfrm>
          <a:prstGeom prst="rect">
            <a:avLst/>
          </a:prstGeom>
          <a:noFill/>
        </p:spPr>
        <p:txBody>
          <a:bodyPr wrap="square" rtlCol="0">
            <a:spAutoFit/>
          </a:bodyPr>
          <a:p>
            <a:r>
              <a:rPr lang="zh-CN" altLang="en-US" sz="1400" b="1">
                <a:latin typeface="微软雅黑" panose="020B0503020204020204" charset="-122"/>
                <a:ea typeface="微软雅黑" panose="020B0503020204020204" charset="-122"/>
                <a:sym typeface="+mn-ea"/>
              </a:rPr>
              <a:t>代表企业</a:t>
            </a:r>
            <a:r>
              <a:rPr lang="en-US" altLang="zh-CN" sz="1400" b="1">
                <a:latin typeface="微软雅黑" panose="020B0503020204020204" charset="-122"/>
                <a:ea typeface="微软雅黑" panose="020B0503020204020204" charset="-122"/>
                <a:sym typeface="+mn-ea"/>
              </a:rPr>
              <a:t>：</a:t>
            </a:r>
            <a:r>
              <a:rPr sz="1400">
                <a:solidFill>
                  <a:srgbClr val="0070C0"/>
                </a:solidFill>
                <a:latin typeface="微软雅黑" panose="020B0503020204020204" charset="-122"/>
                <a:ea typeface="微软雅黑" panose="020B0503020204020204" charset="-122"/>
                <a:sym typeface="+mn-ea"/>
              </a:rPr>
              <a:t>医渡科技</a:t>
            </a:r>
            <a:r>
              <a:rPr lang="en-US" sz="1400">
                <a:solidFill>
                  <a:srgbClr val="0070C0"/>
                </a:solidFill>
                <a:latin typeface="微软雅黑" panose="020B0503020204020204" charset="-122"/>
                <a:ea typeface="微软雅黑" panose="020B0503020204020204" charset="-122"/>
                <a:sym typeface="+mn-ea"/>
              </a:rPr>
              <a:t>、</a:t>
            </a:r>
            <a:r>
              <a:rPr sz="1400">
                <a:solidFill>
                  <a:srgbClr val="0070C0"/>
                </a:solidFill>
                <a:latin typeface="微软雅黑" panose="020B0503020204020204" charset="-122"/>
                <a:ea typeface="微软雅黑" panose="020B0503020204020204" charset="-122"/>
                <a:sym typeface="+mn-ea"/>
              </a:rPr>
              <a:t>零氪科技</a:t>
            </a:r>
            <a:endParaRPr sz="1400">
              <a:solidFill>
                <a:srgbClr val="0070C0"/>
              </a:solidFill>
              <a:latin typeface="微软雅黑" panose="020B0503020204020204" charset="-122"/>
              <a:ea typeface="微软雅黑" panose="020B0503020204020204" charset="-122"/>
              <a:sym typeface="+mn-ea"/>
            </a:endParaRPr>
          </a:p>
          <a:p>
            <a:r>
              <a:rPr sz="1400" b="1">
                <a:solidFill>
                  <a:srgbClr val="1FAECD"/>
                </a:solidFill>
                <a:latin typeface="微软雅黑" panose="020B0503020204020204" charset="-122"/>
                <a:ea typeface="微软雅黑" panose="020B0503020204020204" charset="-122"/>
                <a:sym typeface="+mn-ea"/>
              </a:rPr>
              <a:t>产业意义</a:t>
            </a:r>
            <a:r>
              <a:rPr lang="en-US" sz="1400" b="1">
                <a:solidFill>
                  <a:srgbClr val="1FAECD"/>
                </a:solidFill>
                <a:latin typeface="微软雅黑" panose="020B0503020204020204" charset="-122"/>
                <a:ea typeface="微软雅黑" panose="020B0503020204020204" charset="-122"/>
                <a:sym typeface="+mn-ea"/>
              </a:rPr>
              <a:t>：</a:t>
            </a:r>
            <a:r>
              <a:rPr lang="en-US" sz="1400">
                <a:solidFill>
                  <a:schemeClr val="tx1">
                    <a:lumMod val="85000"/>
                    <a:lumOff val="15000"/>
                  </a:schemeClr>
                </a:solidFill>
                <a:latin typeface="微软雅黑" panose="020B0503020204020204" charset="-122"/>
                <a:ea typeface="微软雅黑" panose="020B0503020204020204" charset="-122"/>
                <a:sym typeface="+mn-ea"/>
              </a:rPr>
              <a:t>提升临床开发效率和研发成功率。</a:t>
            </a:r>
            <a:endParaRPr lang="en-US" sz="140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42" name="right-quote-sign_56826"/>
          <p:cNvSpPr>
            <a:spLocks noChangeAspect="1"/>
          </p:cNvSpPr>
          <p:nvPr/>
        </p:nvSpPr>
        <p:spPr bwMode="auto">
          <a:xfrm flipH="1" flipV="1">
            <a:off x="2057451" y="5639906"/>
            <a:ext cx="399436" cy="352035"/>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rgbClr val="D9E3FB"/>
          </a:solidFill>
          <a:ln>
            <a:noFill/>
          </a:ln>
        </p:spPr>
      </p:sp>
      <p:sp>
        <p:nvSpPr>
          <p:cNvPr id="43" name="文本框 42"/>
          <p:cNvSpPr txBox="1"/>
          <p:nvPr/>
        </p:nvSpPr>
        <p:spPr>
          <a:xfrm>
            <a:off x="2594610" y="5640070"/>
            <a:ext cx="7766050" cy="414020"/>
          </a:xfrm>
          <a:prstGeom prst="rect">
            <a:avLst/>
          </a:prstGeom>
          <a:solidFill>
            <a:schemeClr val="bg1"/>
          </a:solidFill>
          <a:ln w="28575" cmpd="dbl">
            <a:solidFill>
              <a:schemeClr val="accent1">
                <a:lumMod val="20000"/>
                <a:lumOff val="80000"/>
              </a:schemeClr>
            </a:solidFill>
            <a:prstDash val="solid"/>
          </a:ln>
          <a:effectLst/>
        </p:spPr>
        <p:txBody>
          <a:bodyPr wrap="square">
            <a:noAutofit/>
          </a:bodyPr>
          <a:p>
            <a:pPr indent="0" algn="l">
              <a:lnSpc>
                <a:spcPct val="120000"/>
              </a:lnSpc>
              <a:buClrTx/>
              <a:buSzTx/>
              <a:buFont typeface="Arial" panose="020B0604020202020204" pitchFamily="34" charset="0"/>
              <a:buNone/>
            </a:pPr>
            <a:r>
              <a:rPr lang="en-US" sz="1600" b="1">
                <a:solidFill>
                  <a:srgbClr val="0070C0"/>
                </a:solidFill>
                <a:latin typeface="微软雅黑" panose="020B0503020204020204" charset="-122"/>
                <a:ea typeface="微软雅黑" panose="020B0503020204020204" charset="-122"/>
              </a:rPr>
              <a:t>    </a:t>
            </a:r>
            <a:r>
              <a:rPr sz="1600" b="1">
                <a:solidFill>
                  <a:srgbClr val="0070C0"/>
                </a:solidFill>
                <a:latin typeface="微软雅黑" panose="020B0503020204020204" charset="-122"/>
                <a:ea typeface="微软雅黑" panose="020B0503020204020204" charset="-122"/>
              </a:rPr>
              <a:t>产业</a:t>
            </a:r>
            <a:r>
              <a:rPr lang="zh-CN" sz="1600" b="1">
                <a:solidFill>
                  <a:srgbClr val="0070C0"/>
                </a:solidFill>
                <a:latin typeface="微软雅黑" panose="020B0503020204020204" charset="-122"/>
                <a:ea typeface="微软雅黑" panose="020B0503020204020204" charset="-122"/>
              </a:rPr>
              <a:t>价值</a:t>
            </a:r>
            <a:r>
              <a:rPr lang="en-US" sz="1600" b="1">
                <a:solidFill>
                  <a:srgbClr val="0070C0"/>
                </a:solidFill>
                <a:latin typeface="微软雅黑" panose="020B0503020204020204" charset="-122"/>
                <a:ea typeface="微软雅黑" panose="020B0503020204020204" charset="-122"/>
              </a:rPr>
              <a:t> </a:t>
            </a:r>
            <a:r>
              <a:rPr lang="en-US" sz="1600" b="1">
                <a:solidFill>
                  <a:schemeClr val="accent1">
                    <a:lumMod val="75000"/>
                  </a:schemeClr>
                </a:solidFill>
                <a:latin typeface="微软雅黑" panose="020B0503020204020204" charset="-122"/>
                <a:ea typeface="微软雅黑" panose="020B0503020204020204" charset="-122"/>
              </a:rPr>
              <a:t>  </a:t>
            </a:r>
            <a:r>
              <a:rPr lang="en-US" sz="13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缩短研发周期 - 降低早期筛选成本 - 提升研发成功率 - 推动创新药研发范式升级</a:t>
            </a:r>
            <a:endParaRPr lang="en-US" sz="13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5" name="文本框 44"/>
          <p:cNvSpPr txBox="1"/>
          <p:nvPr/>
        </p:nvSpPr>
        <p:spPr>
          <a:xfrm>
            <a:off x="1811655" y="6136640"/>
            <a:ext cx="8935720" cy="645160"/>
          </a:xfrm>
          <a:prstGeom prst="rect">
            <a:avLst/>
          </a:prstGeom>
          <a:noFill/>
        </p:spPr>
        <p:txBody>
          <a:bodyPr wrap="square" rtlCol="0">
            <a:spAutoFit/>
          </a:bodyPr>
          <a:p>
            <a:pPr algn="ctr"/>
            <a:r>
              <a:rPr lang="en-US" altLang="zh-CN">
                <a:latin typeface="微软雅黑" panose="020B0503020204020204" charset="-122"/>
                <a:ea typeface="微软雅黑" panose="020B0503020204020204" charset="-122"/>
                <a:cs typeface="微软雅黑" panose="020B0503020204020204" charset="-122"/>
                <a:sym typeface="+mn-ea"/>
              </a:rPr>
              <a:t>AI</a:t>
            </a:r>
            <a:r>
              <a:rPr lang="zh-CN" altLang="en-US">
                <a:latin typeface="微软雅黑" panose="020B0503020204020204" charset="-122"/>
                <a:ea typeface="微软雅黑" panose="020B0503020204020204" charset="-122"/>
                <a:cs typeface="微软雅黑" panose="020B0503020204020204" charset="-122"/>
                <a:sym typeface="+mn-ea"/>
              </a:rPr>
              <a:t>制药短期</a:t>
            </a:r>
            <a:r>
              <a:rPr lang="zh-CN" altLang="en-US" b="1">
                <a:latin typeface="微软雅黑" panose="020B0503020204020204" charset="-122"/>
                <a:ea typeface="微软雅黑" panose="020B0503020204020204" charset="-122"/>
                <a:cs typeface="微软雅黑" panose="020B0503020204020204" charset="-122"/>
                <a:sym typeface="+mn-ea"/>
              </a:rPr>
              <a:t>提升</a:t>
            </a:r>
            <a:r>
              <a:rPr lang="zh-CN" altLang="en-US" b="1">
                <a:solidFill>
                  <a:srgbClr val="216BFF"/>
                </a:solidFill>
                <a:latin typeface="微软雅黑" panose="020B0503020204020204" charset="-122"/>
                <a:ea typeface="微软雅黑" panose="020B0503020204020204" charset="-122"/>
                <a:cs typeface="微软雅黑" panose="020B0503020204020204" charset="-122"/>
                <a:sym typeface="+mn-ea"/>
              </a:rPr>
              <a:t>研发效率</a:t>
            </a:r>
            <a:r>
              <a:rPr lang="zh-CN" altLang="en-US">
                <a:latin typeface="微软雅黑" panose="020B0503020204020204" charset="-122"/>
                <a:ea typeface="微软雅黑" panose="020B0503020204020204" charset="-122"/>
                <a:cs typeface="微软雅黑" panose="020B0503020204020204" charset="-122"/>
                <a:sym typeface="+mn-ea"/>
              </a:rPr>
              <a:t>和</a:t>
            </a:r>
            <a:r>
              <a:rPr lang="zh-CN" altLang="en-US" b="1">
                <a:solidFill>
                  <a:srgbClr val="216BFF"/>
                </a:solidFill>
                <a:latin typeface="微软雅黑" panose="020B0503020204020204" charset="-122"/>
                <a:ea typeface="微软雅黑" panose="020B0503020204020204" charset="-122"/>
                <a:cs typeface="微软雅黑" panose="020B0503020204020204" charset="-122"/>
                <a:sym typeface="+mn-ea"/>
              </a:rPr>
              <a:t>研发成功率</a:t>
            </a:r>
            <a:r>
              <a:rPr lang="zh-CN" altLang="en-US">
                <a:latin typeface="微软雅黑" panose="020B0503020204020204" charset="-122"/>
                <a:ea typeface="微软雅黑" panose="020B0503020204020204" charset="-122"/>
                <a:cs typeface="微软雅黑" panose="020B0503020204020204" charset="-122"/>
                <a:sym typeface="+mn-ea"/>
              </a:rPr>
              <a:t>，长期将</a:t>
            </a:r>
            <a:r>
              <a:rPr lang="zh-CN" altLang="en-US" b="1">
                <a:latin typeface="微软雅黑" panose="020B0503020204020204" charset="-122"/>
                <a:ea typeface="微软雅黑" panose="020B0503020204020204" charset="-122"/>
                <a:cs typeface="微软雅黑" panose="020B0503020204020204" charset="-122"/>
                <a:sym typeface="+mn-ea"/>
              </a:rPr>
              <a:t>推动创新药研发由</a:t>
            </a:r>
            <a:r>
              <a:rPr lang="zh-CN" altLang="en-US" b="1">
                <a:solidFill>
                  <a:srgbClr val="216BFF"/>
                </a:solidFill>
                <a:latin typeface="微软雅黑" panose="020B0503020204020204" charset="-122"/>
                <a:ea typeface="微软雅黑" panose="020B0503020204020204" charset="-122"/>
                <a:cs typeface="微软雅黑" panose="020B0503020204020204" charset="-122"/>
                <a:sym typeface="+mn-ea"/>
              </a:rPr>
              <a:t>实验驱动</a:t>
            </a:r>
            <a:r>
              <a:rPr lang="zh-CN" altLang="en-US" b="1">
                <a:latin typeface="微软雅黑" panose="020B0503020204020204" charset="-122"/>
                <a:ea typeface="微软雅黑" panose="020B0503020204020204" charset="-122"/>
                <a:cs typeface="微软雅黑" panose="020B0503020204020204" charset="-122"/>
                <a:sym typeface="+mn-ea"/>
              </a:rPr>
              <a:t>向</a:t>
            </a:r>
            <a:r>
              <a:rPr lang="zh-CN" altLang="en-US" b="1">
                <a:solidFill>
                  <a:srgbClr val="216BFF"/>
                </a:solidFill>
                <a:latin typeface="微软雅黑" panose="020B0503020204020204" charset="-122"/>
                <a:ea typeface="微软雅黑" panose="020B0503020204020204" charset="-122"/>
                <a:cs typeface="微软雅黑" panose="020B0503020204020204" charset="-122"/>
                <a:sym typeface="+mn-ea"/>
              </a:rPr>
              <a:t>数据驱动</a:t>
            </a:r>
            <a:r>
              <a:rPr lang="zh-CN" altLang="en-US" b="1">
                <a:latin typeface="微软雅黑" panose="020B0503020204020204" charset="-122"/>
                <a:ea typeface="微软雅黑" panose="020B0503020204020204" charset="-122"/>
                <a:cs typeface="微软雅黑" panose="020B0503020204020204" charset="-122"/>
                <a:sym typeface="+mn-ea"/>
              </a:rPr>
              <a:t>和</a:t>
            </a:r>
            <a:r>
              <a:rPr lang="zh-CN" altLang="en-US" b="1">
                <a:solidFill>
                  <a:srgbClr val="216BFF"/>
                </a:solidFill>
                <a:latin typeface="微软雅黑" panose="020B0503020204020204" charset="-122"/>
                <a:ea typeface="微软雅黑" panose="020B0503020204020204" charset="-122"/>
                <a:cs typeface="微软雅黑" panose="020B0503020204020204" charset="-122"/>
                <a:sym typeface="+mn-ea"/>
              </a:rPr>
              <a:t>计算驱动升级</a:t>
            </a:r>
            <a:r>
              <a:rPr lang="zh-CN" altLang="en-US">
                <a:latin typeface="微软雅黑" panose="020B0503020204020204" charset="-122"/>
                <a:ea typeface="微软雅黑" panose="020B0503020204020204" charset="-122"/>
                <a:cs typeface="微软雅黑" panose="020B0503020204020204" charset="-122"/>
                <a:sym typeface="+mn-ea"/>
              </a:rPr>
              <a:t>，</a:t>
            </a:r>
            <a:r>
              <a:rPr lang="zh-CN" altLang="en-US" b="1">
                <a:solidFill>
                  <a:srgbClr val="FF3300"/>
                </a:solidFill>
                <a:latin typeface="微软雅黑" panose="020B0503020204020204" charset="-122"/>
                <a:ea typeface="微软雅黑" panose="020B0503020204020204" charset="-122"/>
                <a:cs typeface="微软雅黑" panose="020B0503020204020204" charset="-122"/>
                <a:sym typeface="+mn-ea"/>
              </a:rPr>
              <a:t>重塑创新药研发范式</a:t>
            </a:r>
            <a:r>
              <a:rPr lang="zh-CN" altLang="en-US">
                <a:latin typeface="微软雅黑" panose="020B0503020204020204" charset="-122"/>
                <a:ea typeface="微软雅黑" panose="020B0503020204020204" charset="-122"/>
                <a:cs typeface="微软雅黑" panose="020B0503020204020204" charset="-122"/>
                <a:sym typeface="+mn-ea"/>
              </a:rPr>
              <a:t>。</a:t>
            </a:r>
            <a:endParaRPr lang="zh-CN" altLang="en-US">
              <a:latin typeface="微软雅黑" panose="020B0503020204020204" charset="-122"/>
              <a:ea typeface="微软雅黑" panose="020B0503020204020204" charset="-122"/>
              <a:cs typeface="微软雅黑" panose="020B0503020204020204" charset="-122"/>
            </a:endParaRPr>
          </a:p>
        </p:txBody>
      </p:sp>
      <p:grpSp>
        <p:nvGrpSpPr>
          <p:cNvPr id="46" name="组合 45"/>
          <p:cNvGrpSpPr/>
          <p:nvPr/>
        </p:nvGrpSpPr>
        <p:grpSpPr>
          <a:xfrm>
            <a:off x="8975725" y="274955"/>
            <a:ext cx="2840990" cy="366395"/>
            <a:chOff x="11064" y="247"/>
            <a:chExt cx="7750" cy="814"/>
          </a:xfrm>
        </p:grpSpPr>
        <p:grpSp>
          <p:nvGrpSpPr>
            <p:cNvPr id="47" name="组合 10"/>
            <p:cNvGrpSpPr/>
            <p:nvPr/>
          </p:nvGrpSpPr>
          <p:grpSpPr>
            <a:xfrm>
              <a:off x="12344" y="247"/>
              <a:ext cx="6376" cy="656"/>
              <a:chOff x="6697011" y="412203"/>
              <a:chExt cx="3672216" cy="415778"/>
            </a:xfrm>
          </p:grpSpPr>
          <p:pic>
            <p:nvPicPr>
              <p:cNvPr id="48" name="Picture 3" descr="F:\中关村信息谷\信息谷资料\信息谷VI\logo-png.png"/>
              <p:cNvPicPr>
                <a:picLocks noChangeAspect="1" noChangeArrowheads="1"/>
              </p:cNvPicPr>
              <p:nvPr/>
            </p:nvPicPr>
            <p:blipFill>
              <a:blip r:embed="rId5" cstate="print"/>
              <a:srcRect/>
              <a:stretch>
                <a:fillRect/>
              </a:stretch>
            </p:blipFill>
            <p:spPr bwMode="auto">
              <a:xfrm>
                <a:off x="8713227" y="467941"/>
                <a:ext cx="1656000" cy="311029"/>
              </a:xfrm>
              <a:prstGeom prst="rect">
                <a:avLst/>
              </a:prstGeom>
              <a:noFill/>
            </p:spPr>
          </p:pic>
          <p:pic>
            <p:nvPicPr>
              <p:cNvPr id="49" name="Picture 3" descr="F:\中关村信息谷\信息谷资料\信息谷VI\PPT\LOGO02.png"/>
              <p:cNvPicPr>
                <a:picLocks noChangeAspect="1" noChangeArrowheads="1"/>
              </p:cNvPicPr>
              <p:nvPr/>
            </p:nvPicPr>
            <p:blipFill>
              <a:blip r:embed="rId6" cstate="print"/>
              <a:srcRect/>
              <a:stretch>
                <a:fillRect/>
              </a:stretch>
            </p:blipFill>
            <p:spPr bwMode="auto">
              <a:xfrm>
                <a:off x="6697011" y="412203"/>
                <a:ext cx="1728000" cy="415778"/>
              </a:xfrm>
              <a:prstGeom prst="rect">
                <a:avLst/>
              </a:prstGeom>
              <a:noFill/>
            </p:spPr>
          </p:pic>
        </p:grpSp>
        <p:pic>
          <p:nvPicPr>
            <p:cNvPr id="50" name="Picture 3" descr="F:\中关村信息谷\信息谷资料\信息谷VI\PPT\边条03.png"/>
            <p:cNvPicPr>
              <a:picLocks noChangeAspect="1" noChangeArrowheads="1"/>
            </p:cNvPicPr>
            <p:nvPr/>
          </p:nvPicPr>
          <p:blipFill>
            <a:blip r:embed="rId7" cstate="print"/>
            <a:srcRect/>
            <a:stretch>
              <a:fillRect/>
            </a:stretch>
          </p:blipFill>
          <p:spPr bwMode="auto">
            <a:xfrm flipV="1">
              <a:off x="11064" y="941"/>
              <a:ext cx="7751" cy="120"/>
            </a:xfrm>
            <a:prstGeom prst="rect">
              <a:avLst/>
            </a:prstGeom>
            <a:noFill/>
          </p:spPr>
        </p:pic>
      </p:grpSp>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8477250" cy="1568450"/>
            <a:chOff x="1128" y="719"/>
            <a:chExt cx="13350" cy="2470"/>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402" cy="2470"/>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医学大模型与数字病理</a:t>
              </a:r>
              <a:r>
                <a:rPr lang="en-US" altLang="zh-CN"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医疗数据价值释放的重要平台</a:t>
              </a:r>
              <a:endParaRPr lang="en-US" altLang="zh-CN"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endParaRPr lang="en-US" altLang="zh-CN"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9" name="组合 8"/>
          <p:cNvGrpSpPr/>
          <p:nvPr/>
        </p:nvGrpSpPr>
        <p:grpSpPr>
          <a:xfrm>
            <a:off x="4050265" y="2061845"/>
            <a:ext cx="861695" cy="3439795"/>
            <a:chOff x="6537" y="3401"/>
            <a:chExt cx="1357" cy="3498"/>
          </a:xfrm>
        </p:grpSpPr>
        <p:cxnSp>
          <p:nvCxnSpPr>
            <p:cNvPr id="5" name="任意多边形: 形状  1"/>
            <p:cNvCxnSpPr/>
            <p:nvPr/>
          </p:nvCxnSpPr>
          <p:spPr>
            <a:xfrm rot="16200000">
              <a:off x="5397" y="5149"/>
              <a:ext cx="3498"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任意多边形: 形状  2"/>
            <p:cNvCxnSpPr/>
            <p:nvPr/>
          </p:nvCxnSpPr>
          <p:spPr>
            <a:xfrm rot="10800000">
              <a:off x="6537" y="6897"/>
              <a:ext cx="611"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任意多边形: 形状  3"/>
            <p:cNvCxnSpPr/>
            <p:nvPr/>
          </p:nvCxnSpPr>
          <p:spPr>
            <a:xfrm rot="10800000">
              <a:off x="6537" y="3401"/>
              <a:ext cx="611"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任意多边形: 形状  4"/>
            <p:cNvCxnSpPr/>
            <p:nvPr/>
          </p:nvCxnSpPr>
          <p:spPr>
            <a:xfrm flipH="1" flipV="1">
              <a:off x="7154" y="5151"/>
              <a:ext cx="741" cy="1"/>
            </a:xfrm>
            <a:prstGeom prst="line">
              <a:avLst/>
            </a:prstGeom>
            <a:ln w="12700">
              <a:solidFill>
                <a:schemeClr val="bg1">
                  <a:lumMod val="75000"/>
                </a:schemeClr>
              </a:solidFill>
              <a:headEnd type="oval" w="lg" len="lg"/>
            </a:ln>
          </p:spPr>
          <p:style>
            <a:lnRef idx="1">
              <a:schemeClr val="accent1"/>
            </a:lnRef>
            <a:fillRef idx="0">
              <a:schemeClr val="accent1"/>
            </a:fillRef>
            <a:effectRef idx="0">
              <a:schemeClr val="accent1"/>
            </a:effectRef>
            <a:fontRef idx="minor">
              <a:schemeClr val="tx1"/>
            </a:fontRef>
          </p:style>
        </p:cxnSp>
        <p:cxnSp>
          <p:nvCxnSpPr>
            <p:cNvPr id="10" name="任意多边形: 形状  5"/>
            <p:cNvCxnSpPr/>
            <p:nvPr/>
          </p:nvCxnSpPr>
          <p:spPr>
            <a:xfrm rot="10800000">
              <a:off x="6537" y="5150"/>
              <a:ext cx="611"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6967855" y="2058035"/>
            <a:ext cx="852170" cy="3439795"/>
            <a:chOff x="10906" y="3420"/>
            <a:chExt cx="1342" cy="3498"/>
          </a:xfrm>
        </p:grpSpPr>
        <p:cxnSp>
          <p:nvCxnSpPr>
            <p:cNvPr id="20" name="任意多边形: 形状  6"/>
            <p:cNvCxnSpPr/>
            <p:nvPr/>
          </p:nvCxnSpPr>
          <p:spPr>
            <a:xfrm rot="5400000">
              <a:off x="9891" y="5168"/>
              <a:ext cx="3498"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任意多边形: 形状  7"/>
            <p:cNvCxnSpPr/>
            <p:nvPr/>
          </p:nvCxnSpPr>
          <p:spPr>
            <a:xfrm>
              <a:off x="11638" y="3420"/>
              <a:ext cx="611"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任意多边形: 形状  8"/>
            <p:cNvCxnSpPr/>
            <p:nvPr/>
          </p:nvCxnSpPr>
          <p:spPr>
            <a:xfrm>
              <a:off x="11638" y="6916"/>
              <a:ext cx="611"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任意多边形: 形状  9"/>
            <p:cNvCxnSpPr/>
            <p:nvPr/>
          </p:nvCxnSpPr>
          <p:spPr>
            <a:xfrm flipV="1">
              <a:off x="10906" y="5172"/>
              <a:ext cx="725" cy="6"/>
            </a:xfrm>
            <a:prstGeom prst="line">
              <a:avLst/>
            </a:prstGeom>
            <a:ln w="12700">
              <a:solidFill>
                <a:schemeClr val="bg1">
                  <a:lumMod val="75000"/>
                </a:schemeClr>
              </a:solidFill>
              <a:headEnd type="oval" w="lg" len="lg"/>
            </a:ln>
          </p:spPr>
          <p:style>
            <a:lnRef idx="1">
              <a:schemeClr val="accent1"/>
            </a:lnRef>
            <a:fillRef idx="0">
              <a:schemeClr val="accent1"/>
            </a:fillRef>
            <a:effectRef idx="0">
              <a:schemeClr val="accent1"/>
            </a:effectRef>
            <a:fontRef idx="minor">
              <a:schemeClr val="tx1"/>
            </a:fontRef>
          </p:style>
        </p:cxnSp>
        <p:cxnSp>
          <p:nvCxnSpPr>
            <p:cNvPr id="25" name="任意多边形: 形状  10"/>
            <p:cNvCxnSpPr/>
            <p:nvPr/>
          </p:nvCxnSpPr>
          <p:spPr>
            <a:xfrm>
              <a:off x="11638" y="5174"/>
              <a:ext cx="611" cy="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矩形 3"/>
          <p:cNvSpPr/>
          <p:nvPr/>
        </p:nvSpPr>
        <p:spPr>
          <a:xfrm>
            <a:off x="0" y="1250315"/>
            <a:ext cx="12192000" cy="68707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2" name="文本框 11"/>
          <p:cNvSpPr txBox="1"/>
          <p:nvPr/>
        </p:nvSpPr>
        <p:spPr>
          <a:xfrm>
            <a:off x="664845" y="1304925"/>
            <a:ext cx="11059160" cy="731520"/>
          </a:xfrm>
          <a:prstGeom prst="rect">
            <a:avLst/>
          </a:prstGeom>
          <a:noFill/>
        </p:spPr>
        <p:txBody>
          <a:bodyPr wrap="square" rtlCol="0">
            <a:noAutofit/>
          </a:bodyPr>
          <a:p>
            <a:pPr algn="just">
              <a:lnSpc>
                <a:spcPct val="100000"/>
              </a:lnSpc>
            </a:pPr>
            <a:r>
              <a:rPr lang="zh-CN" altLang="en-US" sz="1600">
                <a:solidFill>
                  <a:schemeClr val="bg1"/>
                </a:solidFill>
                <a:latin typeface="微软雅黑" panose="020B0503020204020204" charset="-122"/>
                <a:ea typeface="微软雅黑" panose="020B0503020204020204" charset="-122"/>
                <a:cs typeface="微软雅黑" panose="020B0503020204020204" charset="-122"/>
              </a:rPr>
              <a:t>医学大模型和数字病理正推动医疗服务由经验驱动向数据驱动升级，</a:t>
            </a:r>
            <a:r>
              <a:rPr lang="zh-CN" altLang="en-US" sz="1600" b="1">
                <a:solidFill>
                  <a:schemeClr val="bg1"/>
                </a:solidFill>
                <a:latin typeface="微软雅黑" panose="020B0503020204020204" charset="-122"/>
                <a:ea typeface="微软雅黑" panose="020B0503020204020204" charset="-122"/>
                <a:cs typeface="微软雅黑" panose="020B0503020204020204" charset="-122"/>
              </a:rPr>
              <a:t>通过提升数据理解、辅助决策和病理诊断效率，加速优质医疗资源向基层延伸。</a:t>
            </a:r>
            <a:endParaRPr lang="zh-CN" altLang="en-US" sz="1600" b="1">
              <a:solidFill>
                <a:schemeClr val="bg1"/>
              </a:solidFill>
              <a:latin typeface="微软雅黑" panose="020B0503020204020204" charset="-122"/>
              <a:ea typeface="微软雅黑" panose="020B0503020204020204" charset="-122"/>
              <a:cs typeface="微软雅黑" panose="020B0503020204020204" charset="-122"/>
            </a:endParaRPr>
          </a:p>
        </p:txBody>
      </p:sp>
      <p:cxnSp>
        <p:nvCxnSpPr>
          <p:cNvPr id="13" name="直接连接符 12"/>
          <p:cNvCxnSpPr/>
          <p:nvPr/>
        </p:nvCxnSpPr>
        <p:spPr>
          <a:xfrm>
            <a:off x="823595" y="2663825"/>
            <a:ext cx="2887980" cy="0"/>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40"/>
          <p:cNvSpPr txBox="1"/>
          <p:nvPr/>
        </p:nvSpPr>
        <p:spPr>
          <a:xfrm>
            <a:off x="1276703" y="2116984"/>
            <a:ext cx="3966667" cy="460375"/>
          </a:xfrm>
          <a:prstGeom prst="rect">
            <a:avLst/>
          </a:prstGeom>
          <a:noFill/>
        </p:spPr>
        <p:txBody>
          <a:bodyPr wrap="square">
            <a:spAutoFit/>
          </a:bodyPr>
          <a:lstStyle>
            <a:defPPr>
              <a:defRPr lang="zh-CN"/>
            </a:defPPr>
            <a:lvl1pPr marR="0" lvl="0" indent="0" fontAlgn="auto">
              <a:lnSpc>
                <a:spcPct val="100000"/>
              </a:lnSpc>
              <a:spcBef>
                <a:spcPts val="0"/>
              </a:spcBef>
              <a:spcAft>
                <a:spcPts val="0"/>
              </a:spcAft>
              <a:buClrTx/>
              <a:buSzTx/>
              <a:buFontTx/>
              <a:buNone/>
              <a:defRPr kumimoji="0" sz="2400" b="1" i="0" u="none" strike="noStrike" cap="none" spc="0" normalizeH="0" baseline="0">
                <a:ln>
                  <a:noFill/>
                </a:ln>
                <a:solidFill>
                  <a:prstClr val="black"/>
                </a:solidFill>
                <a:effectLst/>
                <a:uLnTx/>
                <a:uFillTx/>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医学大模型</a:t>
            </a:r>
            <a:endParaRPr lang="zh-CN" altLang="en-US" dirty="0">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15" name="图形 159"/>
          <p:cNvSpPr>
            <a:spLocks noEditPoints="1"/>
          </p:cNvSpPr>
          <p:nvPr/>
        </p:nvSpPr>
        <p:spPr bwMode="auto">
          <a:xfrm>
            <a:off x="823595" y="2126615"/>
            <a:ext cx="407670" cy="392430"/>
          </a:xfrm>
          <a:custGeom>
            <a:avLst/>
            <a:gdLst>
              <a:gd name="T0" fmla="*/ 118 w 170"/>
              <a:gd name="T1" fmla="*/ 59 h 170"/>
              <a:gd name="T2" fmla="*/ 91 w 170"/>
              <a:gd name="T3" fmla="*/ 78 h 170"/>
              <a:gd name="T4" fmla="*/ 85 w 170"/>
              <a:gd name="T5" fmla="*/ 76 h 170"/>
              <a:gd name="T6" fmla="*/ 82 w 170"/>
              <a:gd name="T7" fmla="*/ 76 h 170"/>
              <a:gd name="T8" fmla="*/ 58 w 170"/>
              <a:gd name="T9" fmla="*/ 42 h 170"/>
              <a:gd name="T10" fmla="*/ 54 w 170"/>
              <a:gd name="T11" fmla="*/ 41 h 170"/>
              <a:gd name="T12" fmla="*/ 53 w 170"/>
              <a:gd name="T13" fmla="*/ 45 h 170"/>
              <a:gd name="T14" fmla="*/ 77 w 170"/>
              <a:gd name="T15" fmla="*/ 80 h 170"/>
              <a:gd name="T16" fmla="*/ 75 w 170"/>
              <a:gd name="T17" fmla="*/ 85 h 170"/>
              <a:gd name="T18" fmla="*/ 85 w 170"/>
              <a:gd name="T19" fmla="*/ 95 h 170"/>
              <a:gd name="T20" fmla="*/ 95 w 170"/>
              <a:gd name="T21" fmla="*/ 85 h 170"/>
              <a:gd name="T22" fmla="*/ 94 w 170"/>
              <a:gd name="T23" fmla="*/ 83 h 170"/>
              <a:gd name="T24" fmla="*/ 122 w 170"/>
              <a:gd name="T25" fmla="*/ 64 h 170"/>
              <a:gd name="T26" fmla="*/ 122 w 170"/>
              <a:gd name="T27" fmla="*/ 60 h 170"/>
              <a:gd name="T28" fmla="*/ 118 w 170"/>
              <a:gd name="T29" fmla="*/ 59 h 170"/>
              <a:gd name="T30" fmla="*/ 85 w 170"/>
              <a:gd name="T31" fmla="*/ 89 h 170"/>
              <a:gd name="T32" fmla="*/ 81 w 170"/>
              <a:gd name="T33" fmla="*/ 85 h 170"/>
              <a:gd name="T34" fmla="*/ 85 w 170"/>
              <a:gd name="T35" fmla="*/ 82 h 170"/>
              <a:gd name="T36" fmla="*/ 89 w 170"/>
              <a:gd name="T37" fmla="*/ 85 h 170"/>
              <a:gd name="T38" fmla="*/ 85 w 170"/>
              <a:gd name="T39" fmla="*/ 89 h 170"/>
              <a:gd name="T40" fmla="*/ 85 w 170"/>
              <a:gd name="T41" fmla="*/ 0 h 170"/>
              <a:gd name="T42" fmla="*/ 0 w 170"/>
              <a:gd name="T43" fmla="*/ 85 h 170"/>
              <a:gd name="T44" fmla="*/ 85 w 170"/>
              <a:gd name="T45" fmla="*/ 170 h 170"/>
              <a:gd name="T46" fmla="*/ 170 w 170"/>
              <a:gd name="T47" fmla="*/ 85 h 170"/>
              <a:gd name="T48" fmla="*/ 85 w 170"/>
              <a:gd name="T49" fmla="*/ 0 h 170"/>
              <a:gd name="T50" fmla="*/ 88 w 170"/>
              <a:gd name="T51" fmla="*/ 164 h 170"/>
              <a:gd name="T52" fmla="*/ 88 w 170"/>
              <a:gd name="T53" fmla="*/ 151 h 170"/>
              <a:gd name="T54" fmla="*/ 85 w 170"/>
              <a:gd name="T55" fmla="*/ 148 h 170"/>
              <a:gd name="T56" fmla="*/ 82 w 170"/>
              <a:gd name="T57" fmla="*/ 151 h 170"/>
              <a:gd name="T58" fmla="*/ 82 w 170"/>
              <a:gd name="T59" fmla="*/ 164 h 170"/>
              <a:gd name="T60" fmla="*/ 7 w 170"/>
              <a:gd name="T61" fmla="*/ 88 h 170"/>
              <a:gd name="T62" fmla="*/ 20 w 170"/>
              <a:gd name="T63" fmla="*/ 88 h 170"/>
              <a:gd name="T64" fmla="*/ 23 w 170"/>
              <a:gd name="T65" fmla="*/ 85 h 170"/>
              <a:gd name="T66" fmla="*/ 20 w 170"/>
              <a:gd name="T67" fmla="*/ 82 h 170"/>
              <a:gd name="T68" fmla="*/ 7 w 170"/>
              <a:gd name="T69" fmla="*/ 82 h 170"/>
              <a:gd name="T70" fmla="*/ 82 w 170"/>
              <a:gd name="T71" fmla="*/ 7 h 170"/>
              <a:gd name="T72" fmla="*/ 82 w 170"/>
              <a:gd name="T73" fmla="*/ 7 h 170"/>
              <a:gd name="T74" fmla="*/ 82 w 170"/>
              <a:gd name="T75" fmla="*/ 20 h 170"/>
              <a:gd name="T76" fmla="*/ 85 w 170"/>
              <a:gd name="T77" fmla="*/ 23 h 170"/>
              <a:gd name="T78" fmla="*/ 88 w 170"/>
              <a:gd name="T79" fmla="*/ 20 h 170"/>
              <a:gd name="T80" fmla="*/ 88 w 170"/>
              <a:gd name="T81" fmla="*/ 7 h 170"/>
              <a:gd name="T82" fmla="*/ 88 w 170"/>
              <a:gd name="T83" fmla="*/ 6 h 170"/>
              <a:gd name="T84" fmla="*/ 164 w 170"/>
              <a:gd name="T85" fmla="*/ 82 h 170"/>
              <a:gd name="T86" fmla="*/ 151 w 170"/>
              <a:gd name="T87" fmla="*/ 82 h 170"/>
              <a:gd name="T88" fmla="*/ 148 w 170"/>
              <a:gd name="T89" fmla="*/ 85 h 170"/>
              <a:gd name="T90" fmla="*/ 151 w 170"/>
              <a:gd name="T91" fmla="*/ 88 h 170"/>
              <a:gd name="T92" fmla="*/ 164 w 170"/>
              <a:gd name="T93" fmla="*/ 88 h 170"/>
              <a:gd name="T94" fmla="*/ 88 w 170"/>
              <a:gd name="T95" fmla="*/ 16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 h="170">
                <a:moveTo>
                  <a:pt x="118" y="59"/>
                </a:moveTo>
                <a:cubicBezTo>
                  <a:pt x="91" y="78"/>
                  <a:pt x="91" y="78"/>
                  <a:pt x="91" y="78"/>
                </a:cubicBezTo>
                <a:cubicBezTo>
                  <a:pt x="89" y="77"/>
                  <a:pt x="87" y="76"/>
                  <a:pt x="85" y="76"/>
                </a:cubicBezTo>
                <a:cubicBezTo>
                  <a:pt x="84" y="76"/>
                  <a:pt x="83" y="76"/>
                  <a:pt x="82" y="76"/>
                </a:cubicBezTo>
                <a:cubicBezTo>
                  <a:pt x="58" y="42"/>
                  <a:pt x="58" y="42"/>
                  <a:pt x="58" y="42"/>
                </a:cubicBezTo>
                <a:cubicBezTo>
                  <a:pt x="57" y="41"/>
                  <a:pt x="55" y="40"/>
                  <a:pt x="54" y="41"/>
                </a:cubicBezTo>
                <a:cubicBezTo>
                  <a:pt x="52" y="42"/>
                  <a:pt x="52" y="44"/>
                  <a:pt x="53" y="45"/>
                </a:cubicBezTo>
                <a:cubicBezTo>
                  <a:pt x="77" y="80"/>
                  <a:pt x="77" y="80"/>
                  <a:pt x="77" y="80"/>
                </a:cubicBezTo>
                <a:cubicBezTo>
                  <a:pt x="76" y="82"/>
                  <a:pt x="75" y="83"/>
                  <a:pt x="75" y="85"/>
                </a:cubicBezTo>
                <a:cubicBezTo>
                  <a:pt x="75" y="91"/>
                  <a:pt x="80" y="95"/>
                  <a:pt x="85" y="95"/>
                </a:cubicBezTo>
                <a:cubicBezTo>
                  <a:pt x="90" y="95"/>
                  <a:pt x="95" y="91"/>
                  <a:pt x="95" y="85"/>
                </a:cubicBezTo>
                <a:cubicBezTo>
                  <a:pt x="95" y="85"/>
                  <a:pt x="94" y="84"/>
                  <a:pt x="94" y="83"/>
                </a:cubicBezTo>
                <a:cubicBezTo>
                  <a:pt x="122" y="64"/>
                  <a:pt x="122" y="64"/>
                  <a:pt x="122" y="64"/>
                </a:cubicBezTo>
                <a:cubicBezTo>
                  <a:pt x="123" y="63"/>
                  <a:pt x="123" y="61"/>
                  <a:pt x="122" y="60"/>
                </a:cubicBezTo>
                <a:cubicBezTo>
                  <a:pt x="121" y="58"/>
                  <a:pt x="119" y="58"/>
                  <a:pt x="118" y="59"/>
                </a:cubicBezTo>
                <a:close/>
                <a:moveTo>
                  <a:pt x="85" y="89"/>
                </a:moveTo>
                <a:cubicBezTo>
                  <a:pt x="83" y="89"/>
                  <a:pt x="81" y="87"/>
                  <a:pt x="81" y="85"/>
                </a:cubicBezTo>
                <a:cubicBezTo>
                  <a:pt x="81" y="84"/>
                  <a:pt x="83" y="82"/>
                  <a:pt x="85" y="82"/>
                </a:cubicBezTo>
                <a:cubicBezTo>
                  <a:pt x="87" y="82"/>
                  <a:pt x="89" y="84"/>
                  <a:pt x="89" y="85"/>
                </a:cubicBezTo>
                <a:cubicBezTo>
                  <a:pt x="89" y="87"/>
                  <a:pt x="87" y="89"/>
                  <a:pt x="85" y="89"/>
                </a:cubicBezTo>
                <a:close/>
                <a:moveTo>
                  <a:pt x="85" y="0"/>
                </a:moveTo>
                <a:cubicBezTo>
                  <a:pt x="39" y="0"/>
                  <a:pt x="0" y="38"/>
                  <a:pt x="0" y="85"/>
                </a:cubicBezTo>
                <a:cubicBezTo>
                  <a:pt x="0" y="132"/>
                  <a:pt x="39" y="170"/>
                  <a:pt x="85" y="170"/>
                </a:cubicBezTo>
                <a:cubicBezTo>
                  <a:pt x="132" y="170"/>
                  <a:pt x="170" y="132"/>
                  <a:pt x="170" y="85"/>
                </a:cubicBezTo>
                <a:cubicBezTo>
                  <a:pt x="170" y="38"/>
                  <a:pt x="132" y="0"/>
                  <a:pt x="85" y="0"/>
                </a:cubicBezTo>
                <a:close/>
                <a:moveTo>
                  <a:pt x="88" y="164"/>
                </a:moveTo>
                <a:cubicBezTo>
                  <a:pt x="88" y="151"/>
                  <a:pt x="88" y="151"/>
                  <a:pt x="88" y="151"/>
                </a:cubicBezTo>
                <a:cubicBezTo>
                  <a:pt x="88" y="150"/>
                  <a:pt x="87" y="148"/>
                  <a:pt x="85" y="148"/>
                </a:cubicBezTo>
                <a:cubicBezTo>
                  <a:pt x="83" y="148"/>
                  <a:pt x="82" y="150"/>
                  <a:pt x="82" y="151"/>
                </a:cubicBezTo>
                <a:cubicBezTo>
                  <a:pt x="82" y="164"/>
                  <a:pt x="82" y="164"/>
                  <a:pt x="82" y="164"/>
                </a:cubicBezTo>
                <a:cubicBezTo>
                  <a:pt x="41" y="162"/>
                  <a:pt x="8" y="129"/>
                  <a:pt x="7" y="88"/>
                </a:cubicBezTo>
                <a:cubicBezTo>
                  <a:pt x="20" y="88"/>
                  <a:pt x="20" y="88"/>
                  <a:pt x="20" y="88"/>
                </a:cubicBezTo>
                <a:cubicBezTo>
                  <a:pt x="22" y="88"/>
                  <a:pt x="23" y="87"/>
                  <a:pt x="23" y="85"/>
                </a:cubicBezTo>
                <a:cubicBezTo>
                  <a:pt x="23" y="83"/>
                  <a:pt x="22" y="82"/>
                  <a:pt x="20" y="82"/>
                </a:cubicBezTo>
                <a:cubicBezTo>
                  <a:pt x="7" y="82"/>
                  <a:pt x="7" y="82"/>
                  <a:pt x="7" y="82"/>
                </a:cubicBezTo>
                <a:cubicBezTo>
                  <a:pt x="8" y="41"/>
                  <a:pt x="41" y="8"/>
                  <a:pt x="82" y="7"/>
                </a:cubicBezTo>
                <a:cubicBezTo>
                  <a:pt x="82" y="7"/>
                  <a:pt x="82" y="7"/>
                  <a:pt x="82" y="7"/>
                </a:cubicBezTo>
                <a:cubicBezTo>
                  <a:pt x="82" y="20"/>
                  <a:pt x="82" y="20"/>
                  <a:pt x="82" y="20"/>
                </a:cubicBezTo>
                <a:cubicBezTo>
                  <a:pt x="82" y="22"/>
                  <a:pt x="83" y="23"/>
                  <a:pt x="85" y="23"/>
                </a:cubicBezTo>
                <a:cubicBezTo>
                  <a:pt x="87" y="23"/>
                  <a:pt x="88" y="22"/>
                  <a:pt x="88" y="20"/>
                </a:cubicBezTo>
                <a:cubicBezTo>
                  <a:pt x="88" y="7"/>
                  <a:pt x="88" y="7"/>
                  <a:pt x="88" y="7"/>
                </a:cubicBezTo>
                <a:cubicBezTo>
                  <a:pt x="88" y="7"/>
                  <a:pt x="88" y="7"/>
                  <a:pt x="88" y="6"/>
                </a:cubicBezTo>
                <a:cubicBezTo>
                  <a:pt x="129" y="8"/>
                  <a:pt x="162" y="41"/>
                  <a:pt x="164" y="82"/>
                </a:cubicBezTo>
                <a:cubicBezTo>
                  <a:pt x="151" y="82"/>
                  <a:pt x="151" y="82"/>
                  <a:pt x="151" y="82"/>
                </a:cubicBezTo>
                <a:cubicBezTo>
                  <a:pt x="149" y="82"/>
                  <a:pt x="148" y="83"/>
                  <a:pt x="148" y="85"/>
                </a:cubicBezTo>
                <a:cubicBezTo>
                  <a:pt x="148" y="87"/>
                  <a:pt x="149" y="88"/>
                  <a:pt x="151" y="88"/>
                </a:cubicBezTo>
                <a:cubicBezTo>
                  <a:pt x="164" y="88"/>
                  <a:pt x="164" y="88"/>
                  <a:pt x="164" y="88"/>
                </a:cubicBezTo>
                <a:cubicBezTo>
                  <a:pt x="163" y="129"/>
                  <a:pt x="129" y="163"/>
                  <a:pt x="88" y="164"/>
                </a:cubicBezTo>
                <a:close/>
              </a:path>
            </a:pathLst>
          </a:custGeom>
          <a:gradFill flip="none" rotWithShape="1">
            <a:gsLst>
              <a:gs pos="0">
                <a:srgbClr val="3667E8"/>
              </a:gs>
              <a:gs pos="51000">
                <a:srgbClr val="7B94D8"/>
              </a:gs>
              <a:gs pos="50000">
                <a:srgbClr val="3667E8"/>
              </a:gs>
              <a:gs pos="82000">
                <a:srgbClr val="7B94D8"/>
              </a:gs>
            </a:gsLst>
            <a:lin ang="0" scaled="1"/>
            <a:tileRect/>
          </a:gra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君黑-45简" panose="020B0604020202020204" charset="-122"/>
              <a:ea typeface="汉仪君黑-45简" panose="020B0604020202020204" charset="-122"/>
              <a:cs typeface="汉仪君黑-45简" panose="020B0604020202020204" charset="-122"/>
              <a:sym typeface="汉仪君黑-45简" panose="020B0604020202020204" charset="-122"/>
            </a:endParaRPr>
          </a:p>
        </p:txBody>
      </p:sp>
      <p:sp>
        <p:nvSpPr>
          <p:cNvPr id="16" name="文本框 15"/>
          <p:cNvSpPr txBox="1"/>
          <p:nvPr/>
        </p:nvSpPr>
        <p:spPr>
          <a:xfrm>
            <a:off x="690245" y="2770505"/>
            <a:ext cx="3525520" cy="1476375"/>
          </a:xfrm>
          <a:prstGeom prst="rect">
            <a:avLst/>
          </a:prstGeom>
          <a:noFill/>
        </p:spPr>
        <p:txBody>
          <a:bodyPr wrap="square" rtlCol="0">
            <a:spAutoFit/>
          </a:bodyPr>
          <a:p>
            <a:pPr marL="285750" indent="-285750">
              <a:buFont typeface="Wingdings" panose="05000000000000000000" charset="0"/>
              <a:buChar char=""/>
            </a:pPr>
            <a:r>
              <a:rPr lang="zh-CN" altLang="en-US" sz="1500">
                <a:latin typeface="微软雅黑" panose="020B0503020204020204" charset="-122"/>
                <a:ea typeface="微软雅黑" panose="020B0503020204020204" charset="-122"/>
              </a:rPr>
              <a:t>利用医疗知识库和大模型推理能力，实现病历理解、辅助决策和医生助手等应用。</a:t>
            </a:r>
            <a:endParaRPr lang="zh-CN" altLang="en-US" sz="1500">
              <a:latin typeface="微软雅黑" panose="020B0503020204020204" charset="-122"/>
              <a:ea typeface="微软雅黑" panose="020B0503020204020204" charset="-122"/>
            </a:endParaRPr>
          </a:p>
          <a:p>
            <a:pPr marL="285750" indent="-285750">
              <a:buFont typeface="Wingdings" panose="05000000000000000000" charset="0"/>
              <a:buChar char=""/>
            </a:pPr>
            <a:r>
              <a:rPr lang="zh-CN" altLang="en-US" sz="1500" b="1">
                <a:solidFill>
                  <a:schemeClr val="accent1">
                    <a:lumMod val="75000"/>
                  </a:schemeClr>
                </a:solidFill>
                <a:latin typeface="微软雅黑" panose="020B0503020204020204" charset="-122"/>
                <a:ea typeface="微软雅黑" panose="020B0503020204020204" charset="-122"/>
              </a:rPr>
              <a:t>主要应用</a:t>
            </a:r>
            <a:r>
              <a:rPr lang="en-US" altLang="zh-CN" sz="1500" b="1">
                <a:solidFill>
                  <a:schemeClr val="accent1">
                    <a:lumMod val="75000"/>
                  </a:schemeClr>
                </a:solidFill>
                <a:latin typeface="微软雅黑" panose="020B0503020204020204" charset="-122"/>
                <a:ea typeface="微软雅黑" panose="020B0503020204020204" charset="-122"/>
              </a:rPr>
              <a:t>：</a:t>
            </a:r>
            <a:r>
              <a:rPr lang="zh-CN" altLang="en-US" sz="1500">
                <a:latin typeface="微软雅黑" panose="020B0503020204020204" charset="-122"/>
                <a:ea typeface="微软雅黑" panose="020B0503020204020204" charset="-122"/>
              </a:rPr>
              <a:t>病历理解</a:t>
            </a:r>
            <a:r>
              <a:rPr lang="en-US" altLang="zh-CN" sz="1500">
                <a:latin typeface="微软雅黑" panose="020B0503020204020204" charset="-122"/>
                <a:ea typeface="微软雅黑" panose="020B0503020204020204" charset="-122"/>
              </a:rPr>
              <a:t>、</a:t>
            </a:r>
            <a:r>
              <a:rPr lang="zh-CN" altLang="en-US" sz="1500">
                <a:latin typeface="微软雅黑" panose="020B0503020204020204" charset="-122"/>
                <a:ea typeface="微软雅黑" panose="020B0503020204020204" charset="-122"/>
              </a:rPr>
              <a:t>智能问诊</a:t>
            </a:r>
            <a:r>
              <a:rPr lang="en-US" altLang="zh-CN" sz="1500">
                <a:latin typeface="微软雅黑" panose="020B0503020204020204" charset="-122"/>
                <a:ea typeface="微软雅黑" panose="020B0503020204020204" charset="-122"/>
              </a:rPr>
              <a:t>、</a:t>
            </a:r>
            <a:r>
              <a:rPr lang="zh-CN" altLang="en-US" sz="1500">
                <a:latin typeface="微软雅黑" panose="020B0503020204020204" charset="-122"/>
                <a:ea typeface="微软雅黑" panose="020B0503020204020204" charset="-122"/>
              </a:rPr>
              <a:t>辅助决策</a:t>
            </a:r>
            <a:r>
              <a:rPr lang="en-US" altLang="zh-CN" sz="1500">
                <a:latin typeface="微软雅黑" panose="020B0503020204020204" charset="-122"/>
                <a:ea typeface="微软雅黑" panose="020B0503020204020204" charset="-122"/>
              </a:rPr>
              <a:t>、</a:t>
            </a:r>
            <a:r>
              <a:rPr lang="zh-CN" altLang="en-US" sz="1500">
                <a:latin typeface="微软雅黑" panose="020B0503020204020204" charset="-122"/>
                <a:ea typeface="微软雅黑" panose="020B0503020204020204" charset="-122"/>
              </a:rPr>
              <a:t>医生助手</a:t>
            </a:r>
            <a:r>
              <a:rPr lang="en-US" altLang="zh-CN" sz="1500">
                <a:latin typeface="微软雅黑" panose="020B0503020204020204" charset="-122"/>
                <a:ea typeface="微软雅黑" panose="020B0503020204020204" charset="-122"/>
              </a:rPr>
              <a:t>、</a:t>
            </a:r>
            <a:r>
              <a:rPr lang="zh-CN" altLang="en-US" sz="1500">
                <a:latin typeface="微软雅黑" panose="020B0503020204020204" charset="-122"/>
                <a:ea typeface="微软雅黑" panose="020B0503020204020204" charset="-122"/>
              </a:rPr>
              <a:t>病历生成</a:t>
            </a:r>
            <a:endParaRPr lang="zh-CN" altLang="en-US" sz="1500">
              <a:latin typeface="微软雅黑" panose="020B0503020204020204" charset="-122"/>
              <a:ea typeface="微软雅黑" panose="020B0503020204020204" charset="-122"/>
            </a:endParaRPr>
          </a:p>
          <a:p>
            <a:pPr marL="285750" indent="-285750">
              <a:buFont typeface="Wingdings" panose="05000000000000000000" charset="0"/>
              <a:buChar char=""/>
            </a:pPr>
            <a:endParaRPr lang="zh-CN" altLang="en-US" sz="1500">
              <a:latin typeface="微软雅黑" panose="020B0503020204020204" charset="-122"/>
              <a:ea typeface="微软雅黑" panose="020B0503020204020204" charset="-122"/>
            </a:endParaRPr>
          </a:p>
        </p:txBody>
      </p:sp>
      <p:sp>
        <p:nvSpPr>
          <p:cNvPr id="29" name="Shape 25"/>
          <p:cNvSpPr/>
          <p:nvPr/>
        </p:nvSpPr>
        <p:spPr>
          <a:xfrm>
            <a:off x="691515" y="4067175"/>
            <a:ext cx="3145790" cy="621665"/>
          </a:xfrm>
          <a:prstGeom prst="roundRect">
            <a:avLst>
              <a:gd name="adj" fmla="val 10000"/>
            </a:avLst>
          </a:prstGeom>
          <a:solidFill>
            <a:srgbClr val="EFF6FF"/>
          </a:solidFill>
          <a:ln w="12700">
            <a:solidFill>
              <a:srgbClr val="BFDBFE"/>
            </a:solidFill>
            <a:prstDash val="solid"/>
          </a:ln>
        </p:spPr>
      </p:sp>
      <p:sp>
        <p:nvSpPr>
          <p:cNvPr id="33" name="文本框 32"/>
          <p:cNvSpPr txBox="1"/>
          <p:nvPr/>
        </p:nvSpPr>
        <p:spPr>
          <a:xfrm>
            <a:off x="781050" y="4010660"/>
            <a:ext cx="3034030" cy="749935"/>
          </a:xfrm>
          <a:prstGeom prst="rect">
            <a:avLst/>
          </a:prstGeom>
          <a:noFill/>
        </p:spPr>
        <p:txBody>
          <a:bodyPr wrap="square" rtlCol="0">
            <a:noAutofit/>
          </a:bodyPr>
          <a:p>
            <a:pPr>
              <a:lnSpc>
                <a:spcPct val="150000"/>
              </a:lnSpc>
            </a:pPr>
            <a:r>
              <a:rPr lang="zh-CN" altLang="en-US" sz="1300">
                <a:latin typeface="微软雅黑" panose="020B0503020204020204" charset="-122"/>
                <a:ea typeface="微软雅黑" panose="020B0503020204020204" charset="-122"/>
                <a:cs typeface="微软雅黑" panose="020B0503020204020204" charset="-122"/>
                <a:sym typeface="+mn-ea"/>
              </a:rPr>
              <a:t>我国电子病历应用水平持续提升，</a:t>
            </a:r>
            <a:r>
              <a:rPr lang="zh-CN" altLang="en-US" sz="1300" b="1">
                <a:latin typeface="微软雅黑" panose="020B0503020204020204" charset="-122"/>
                <a:ea typeface="微软雅黑" panose="020B0503020204020204" charset="-122"/>
                <a:cs typeface="微软雅黑" panose="020B0503020204020204" charset="-122"/>
                <a:sym typeface="+mn-ea"/>
              </a:rPr>
              <a:t>三级医院电子病历系统</a:t>
            </a:r>
            <a:r>
              <a:rPr lang="zh-CN" altLang="en-US" sz="1300">
                <a:solidFill>
                  <a:srgbClr val="FF0000"/>
                </a:solidFill>
                <a:latin typeface="微软雅黑" panose="020B0503020204020204" charset="-122"/>
                <a:ea typeface="微软雅黑" panose="020B0503020204020204" charset="-122"/>
                <a:cs typeface="微软雅黑" panose="020B0503020204020204" charset="-122"/>
                <a:sym typeface="+mn-ea"/>
              </a:rPr>
              <a:t>基本实现全覆盖</a:t>
            </a:r>
            <a:r>
              <a:rPr lang="zh-CN" altLang="en-US" sz="1300" b="1">
                <a:latin typeface="微软雅黑" panose="020B0503020204020204" charset="-122"/>
                <a:ea typeface="微软雅黑" panose="020B0503020204020204" charset="-122"/>
                <a:cs typeface="微软雅黑" panose="020B0503020204020204" charset="-122"/>
                <a:sym typeface="+mn-ea"/>
              </a:rPr>
              <a:t>。</a:t>
            </a:r>
            <a:endParaRPr lang="zh-CN" altLang="en-US" sz="1300" b="1">
              <a:latin typeface="微软雅黑" panose="020B0503020204020204" charset="-122"/>
              <a:ea typeface="微软雅黑" panose="020B0503020204020204" charset="-122"/>
              <a:cs typeface="微软雅黑" panose="020B0503020204020204" charset="-122"/>
              <a:sym typeface="+mn-ea"/>
            </a:endParaRPr>
          </a:p>
        </p:txBody>
      </p:sp>
      <p:sp>
        <p:nvSpPr>
          <p:cNvPr id="18" name="文本框 17"/>
          <p:cNvSpPr txBox="1"/>
          <p:nvPr/>
        </p:nvSpPr>
        <p:spPr>
          <a:xfrm>
            <a:off x="823595" y="4855210"/>
            <a:ext cx="2887980" cy="1245235"/>
          </a:xfrm>
          <a:prstGeom prst="rect">
            <a:avLst/>
          </a:prstGeom>
          <a:noFill/>
        </p:spPr>
        <p:txBody>
          <a:bodyPr wrap="square" rtlCol="0">
            <a:spAutoFit/>
          </a:bodyPr>
          <a:p>
            <a:r>
              <a:rPr lang="zh-CN" altLang="en-US" sz="1500" b="1">
                <a:latin typeface="微软雅黑" panose="020B0503020204020204" charset="-122"/>
                <a:ea typeface="微软雅黑" panose="020B0503020204020204" charset="-122"/>
              </a:rPr>
              <a:t>代表企业</a:t>
            </a:r>
            <a:r>
              <a:rPr lang="en-US" altLang="zh-CN" sz="1500" b="1">
                <a:latin typeface="微软雅黑" panose="020B0503020204020204" charset="-122"/>
                <a:ea typeface="微软雅黑" panose="020B0503020204020204" charset="-122"/>
              </a:rPr>
              <a:t>：</a:t>
            </a:r>
            <a:r>
              <a:rPr lang="zh-CN" altLang="en-US" sz="1500">
                <a:solidFill>
                  <a:srgbClr val="0070C0"/>
                </a:solidFill>
                <a:latin typeface="微软雅黑" panose="020B0503020204020204" charset="-122"/>
                <a:ea typeface="微软雅黑" panose="020B0503020204020204" charset="-122"/>
              </a:rPr>
              <a:t>讯飞医疗</a:t>
            </a:r>
            <a:r>
              <a:rPr lang="en-US" altLang="zh-CN" sz="1500">
                <a:solidFill>
                  <a:srgbClr val="0070C0"/>
                </a:solidFill>
                <a:latin typeface="微软雅黑" panose="020B0503020204020204" charset="-122"/>
                <a:ea typeface="微软雅黑" panose="020B0503020204020204" charset="-122"/>
              </a:rPr>
              <a:t>、</a:t>
            </a:r>
            <a:r>
              <a:rPr lang="zh-CN" altLang="en-US" sz="1500">
                <a:solidFill>
                  <a:srgbClr val="0070C0"/>
                </a:solidFill>
                <a:latin typeface="微软雅黑" panose="020B0503020204020204" charset="-122"/>
                <a:ea typeface="微软雅黑" panose="020B0503020204020204" charset="-122"/>
              </a:rPr>
              <a:t>百川智能</a:t>
            </a:r>
            <a:r>
              <a:rPr lang="en-US" altLang="zh-CN" sz="1500">
                <a:solidFill>
                  <a:srgbClr val="0070C0"/>
                </a:solidFill>
                <a:latin typeface="微软雅黑" panose="020B0503020204020204" charset="-122"/>
                <a:ea typeface="微软雅黑" panose="020B0503020204020204" charset="-122"/>
              </a:rPr>
              <a:t>、</a:t>
            </a:r>
            <a:r>
              <a:rPr lang="zh-CN" altLang="en-US" sz="1500">
                <a:solidFill>
                  <a:srgbClr val="0070C0"/>
                </a:solidFill>
                <a:latin typeface="微软雅黑" panose="020B0503020204020204" charset="-122"/>
                <a:ea typeface="微软雅黑" panose="020B0503020204020204" charset="-122"/>
              </a:rPr>
              <a:t>医渡科技</a:t>
            </a:r>
            <a:endParaRPr lang="zh-CN" altLang="en-US" sz="1500">
              <a:solidFill>
                <a:srgbClr val="0070C0"/>
              </a:solidFill>
              <a:latin typeface="微软雅黑" panose="020B0503020204020204" charset="-122"/>
              <a:ea typeface="微软雅黑" panose="020B0503020204020204" charset="-122"/>
            </a:endParaRPr>
          </a:p>
          <a:p>
            <a:pPr marL="285750" indent="-285750">
              <a:buFont typeface="Wingdings" panose="05000000000000000000" charset="0"/>
              <a:buChar char=""/>
            </a:pPr>
            <a:r>
              <a:rPr lang="zh-CN" altLang="en-US" sz="1500">
                <a:solidFill>
                  <a:srgbClr val="216BFF"/>
                </a:solidFill>
                <a:latin typeface="微软雅黑" panose="020B0503020204020204" charset="-122"/>
                <a:ea typeface="微软雅黑" panose="020B0503020204020204" charset="-122"/>
              </a:rPr>
              <a:t>推动医疗知识数字化和临床决策智能化，提升医生工作效率和基层诊疗能力</a:t>
            </a:r>
            <a:endParaRPr lang="zh-CN" altLang="en-US" sz="1500">
              <a:solidFill>
                <a:srgbClr val="216BFF"/>
              </a:solidFill>
              <a:latin typeface="微软雅黑" panose="020B0503020204020204" charset="-122"/>
              <a:ea typeface="微软雅黑" panose="020B0503020204020204" charset="-122"/>
            </a:endParaRPr>
          </a:p>
        </p:txBody>
      </p:sp>
      <p:cxnSp>
        <p:nvCxnSpPr>
          <p:cNvPr id="19" name="直接连接符 18"/>
          <p:cNvCxnSpPr/>
          <p:nvPr/>
        </p:nvCxnSpPr>
        <p:spPr>
          <a:xfrm>
            <a:off x="7954010" y="2621915"/>
            <a:ext cx="2887980" cy="0"/>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4" name="文本框 40"/>
          <p:cNvSpPr txBox="1"/>
          <p:nvPr/>
        </p:nvSpPr>
        <p:spPr>
          <a:xfrm>
            <a:off x="8462363" y="2092854"/>
            <a:ext cx="3966667" cy="460375"/>
          </a:xfrm>
          <a:prstGeom prst="rect">
            <a:avLst/>
          </a:prstGeom>
          <a:noFill/>
        </p:spPr>
        <p:txBody>
          <a:bodyPr wrap="square">
            <a:spAutoFit/>
          </a:bodyPr>
          <a:lstStyle>
            <a:defPPr>
              <a:defRPr lang="zh-CN"/>
            </a:defPPr>
            <a:lvl1pPr marR="0" lvl="0" indent="0" fontAlgn="auto">
              <a:lnSpc>
                <a:spcPct val="100000"/>
              </a:lnSpc>
              <a:spcBef>
                <a:spcPts val="0"/>
              </a:spcBef>
              <a:spcAft>
                <a:spcPts val="0"/>
              </a:spcAft>
              <a:buClrTx/>
              <a:buSzTx/>
              <a:buFontTx/>
              <a:buNone/>
              <a:defRPr kumimoji="0" sz="2400" b="1" i="0" u="none" strike="noStrike" cap="none" spc="0" normalizeH="0" baseline="0">
                <a:ln>
                  <a:noFill/>
                </a:ln>
                <a:solidFill>
                  <a:prstClr val="black"/>
                </a:solidFill>
                <a:effectLst/>
                <a:uLnTx/>
                <a:uFillTx/>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数字病理</a:t>
            </a:r>
            <a:endParaRPr lang="zh-CN" altLang="en-US" dirty="0">
              <a:solidFill>
                <a:schemeClr val="tx1">
                  <a:lumMod val="85000"/>
                  <a:lumOff val="1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26" name="文本框 25"/>
          <p:cNvSpPr txBox="1"/>
          <p:nvPr/>
        </p:nvSpPr>
        <p:spPr>
          <a:xfrm>
            <a:off x="7820660" y="2728595"/>
            <a:ext cx="3848100" cy="1014730"/>
          </a:xfrm>
          <a:prstGeom prst="rect">
            <a:avLst/>
          </a:prstGeom>
          <a:noFill/>
        </p:spPr>
        <p:txBody>
          <a:bodyPr wrap="square" rtlCol="0">
            <a:spAutoFit/>
          </a:bodyPr>
          <a:p>
            <a:pPr marL="285750" indent="-285750">
              <a:buFont typeface="Wingdings" panose="05000000000000000000" charset="0"/>
              <a:buChar char=""/>
            </a:pPr>
            <a:r>
              <a:rPr lang="zh-CN" altLang="en-US" sz="1500">
                <a:latin typeface="微软雅黑" panose="020B0503020204020204" charset="-122"/>
                <a:ea typeface="微软雅黑" panose="020B0503020204020204" charset="-122"/>
              </a:rPr>
              <a:t>利用切片数字化和AI识别技术，实现病灶识别、辅助诊断和远程病理服务。</a:t>
            </a:r>
            <a:endParaRPr lang="zh-CN" altLang="en-US" sz="1500">
              <a:latin typeface="微软雅黑" panose="020B0503020204020204" charset="-122"/>
              <a:ea typeface="微软雅黑" panose="020B0503020204020204" charset="-122"/>
            </a:endParaRPr>
          </a:p>
          <a:p>
            <a:pPr marL="285750" indent="-285750">
              <a:buFont typeface="Wingdings" panose="05000000000000000000" charset="0"/>
              <a:buChar char=""/>
            </a:pPr>
            <a:r>
              <a:rPr lang="zh-CN" altLang="en-US" sz="1500" b="1">
                <a:solidFill>
                  <a:schemeClr val="accent1">
                    <a:lumMod val="75000"/>
                  </a:schemeClr>
                </a:solidFill>
                <a:latin typeface="微软雅黑" panose="020B0503020204020204" charset="-122"/>
                <a:ea typeface="微软雅黑" panose="020B0503020204020204" charset="-122"/>
              </a:rPr>
              <a:t>主要应用</a:t>
            </a:r>
            <a:r>
              <a:rPr lang="en-US" altLang="zh-CN" sz="1500" b="1">
                <a:solidFill>
                  <a:schemeClr val="accent1">
                    <a:lumMod val="75000"/>
                  </a:schemeClr>
                </a:solidFill>
                <a:latin typeface="微软雅黑" panose="020B0503020204020204" charset="-122"/>
                <a:ea typeface="微软雅黑" panose="020B0503020204020204" charset="-122"/>
              </a:rPr>
              <a:t>：</a:t>
            </a:r>
            <a:r>
              <a:rPr sz="1500">
                <a:latin typeface="微软雅黑" panose="020B0503020204020204" charset="-122"/>
                <a:ea typeface="微软雅黑" panose="020B0503020204020204" charset="-122"/>
              </a:rPr>
              <a:t>肿瘤病理诊断</a:t>
            </a:r>
            <a:r>
              <a:rPr lang="en-US" sz="1500">
                <a:latin typeface="微软雅黑" panose="020B0503020204020204" charset="-122"/>
                <a:ea typeface="微软雅黑" panose="020B0503020204020204" charset="-122"/>
              </a:rPr>
              <a:t>、</a:t>
            </a:r>
            <a:r>
              <a:rPr sz="1500">
                <a:latin typeface="微软雅黑" panose="020B0503020204020204" charset="-122"/>
                <a:ea typeface="微软雅黑" panose="020B0503020204020204" charset="-122"/>
              </a:rPr>
              <a:t>病灶识别</a:t>
            </a:r>
            <a:r>
              <a:rPr lang="en-US" sz="1500">
                <a:latin typeface="微软雅黑" panose="020B0503020204020204" charset="-122"/>
                <a:ea typeface="微软雅黑" panose="020B0503020204020204" charset="-122"/>
              </a:rPr>
              <a:t>、</a:t>
            </a:r>
            <a:r>
              <a:rPr sz="1500">
                <a:latin typeface="微软雅黑" panose="020B0503020204020204" charset="-122"/>
                <a:ea typeface="微软雅黑" panose="020B0503020204020204" charset="-122"/>
              </a:rPr>
              <a:t>远程病理</a:t>
            </a:r>
            <a:r>
              <a:rPr lang="en-US" sz="1500">
                <a:latin typeface="微软雅黑" panose="020B0503020204020204" charset="-122"/>
                <a:ea typeface="微软雅黑" panose="020B0503020204020204" charset="-122"/>
              </a:rPr>
              <a:t>、</a:t>
            </a:r>
            <a:r>
              <a:rPr sz="1500">
                <a:latin typeface="微软雅黑" panose="020B0503020204020204" charset="-122"/>
                <a:ea typeface="微软雅黑" panose="020B0503020204020204" charset="-122"/>
              </a:rPr>
              <a:t>病理质控</a:t>
            </a:r>
            <a:endParaRPr sz="1500">
              <a:latin typeface="微软雅黑" panose="020B0503020204020204" charset="-122"/>
              <a:ea typeface="微软雅黑" panose="020B0503020204020204" charset="-122"/>
            </a:endParaRPr>
          </a:p>
        </p:txBody>
      </p:sp>
      <p:sp>
        <p:nvSpPr>
          <p:cNvPr id="27" name="Shape 25"/>
          <p:cNvSpPr/>
          <p:nvPr/>
        </p:nvSpPr>
        <p:spPr>
          <a:xfrm>
            <a:off x="7821930" y="3782695"/>
            <a:ext cx="3512185" cy="621665"/>
          </a:xfrm>
          <a:prstGeom prst="roundRect">
            <a:avLst>
              <a:gd name="adj" fmla="val 10000"/>
            </a:avLst>
          </a:prstGeom>
          <a:solidFill>
            <a:srgbClr val="EFF6FF"/>
          </a:solidFill>
          <a:ln w="12700">
            <a:solidFill>
              <a:srgbClr val="BFDBFE"/>
            </a:solidFill>
            <a:prstDash val="solid"/>
          </a:ln>
        </p:spPr>
      </p:sp>
      <p:sp>
        <p:nvSpPr>
          <p:cNvPr id="28" name="文本框 27"/>
          <p:cNvSpPr txBox="1"/>
          <p:nvPr/>
        </p:nvSpPr>
        <p:spPr>
          <a:xfrm>
            <a:off x="7911465" y="3726180"/>
            <a:ext cx="3387090" cy="749935"/>
          </a:xfrm>
          <a:prstGeom prst="rect">
            <a:avLst/>
          </a:prstGeom>
          <a:noFill/>
        </p:spPr>
        <p:txBody>
          <a:bodyPr wrap="square" rtlCol="0">
            <a:noAutofit/>
          </a:bodyPr>
          <a:p>
            <a:pPr>
              <a:lnSpc>
                <a:spcPct val="150000"/>
              </a:lnSpc>
            </a:pPr>
            <a:r>
              <a:rPr lang="zh-CN" altLang="en-US" sz="1300">
                <a:latin typeface="微软雅黑" panose="020B0503020204020204" charset="-122"/>
                <a:ea typeface="微软雅黑" panose="020B0503020204020204" charset="-122"/>
                <a:cs typeface="微软雅黑" panose="020B0503020204020204" charset="-122"/>
                <a:sym typeface="+mn-ea"/>
              </a:rPr>
              <a:t>病理诊断被称为</a:t>
            </a:r>
            <a:r>
              <a:rPr lang="zh-CN" altLang="en-US" sz="1300" b="1">
                <a:latin typeface="微软雅黑" panose="020B0503020204020204" charset="-122"/>
                <a:ea typeface="微软雅黑" panose="020B0503020204020204" charset="-122"/>
                <a:cs typeface="微软雅黑" panose="020B0503020204020204" charset="-122"/>
                <a:sym typeface="+mn-ea"/>
              </a:rPr>
              <a:t>“医学诊断金标准”</a:t>
            </a:r>
            <a:r>
              <a:rPr lang="zh-CN" altLang="en-US" sz="1300">
                <a:latin typeface="微软雅黑" panose="020B0503020204020204" charset="-122"/>
                <a:ea typeface="微软雅黑" panose="020B0503020204020204" charset="-122"/>
                <a:cs typeface="微软雅黑" panose="020B0503020204020204" charset="-122"/>
                <a:sym typeface="+mn-ea"/>
              </a:rPr>
              <a:t>，</a:t>
            </a:r>
            <a:endParaRPr lang="zh-CN" altLang="en-US" sz="1300">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300">
                <a:solidFill>
                  <a:srgbClr val="FF0000"/>
                </a:solidFill>
                <a:latin typeface="微软雅黑" panose="020B0503020204020204" charset="-122"/>
                <a:ea typeface="微软雅黑" panose="020B0503020204020204" charset="-122"/>
                <a:cs typeface="微软雅黑" panose="020B0503020204020204" charset="-122"/>
                <a:sym typeface="+mn-ea"/>
              </a:rPr>
              <a:t>超过70%</a:t>
            </a:r>
            <a:r>
              <a:rPr lang="zh-CN" altLang="en-US" sz="1300">
                <a:latin typeface="微软雅黑" panose="020B0503020204020204" charset="-122"/>
                <a:ea typeface="微软雅黑" panose="020B0503020204020204" charset="-122"/>
                <a:cs typeface="微软雅黑" panose="020B0503020204020204" charset="-122"/>
                <a:sym typeface="+mn-ea"/>
              </a:rPr>
              <a:t>的肿瘤诊疗决策依赖病理结果。</a:t>
            </a:r>
            <a:endParaRPr lang="zh-CN" altLang="en-US" sz="1300">
              <a:latin typeface="微软雅黑" panose="020B0503020204020204" charset="-122"/>
              <a:ea typeface="微软雅黑" panose="020B0503020204020204" charset="-122"/>
              <a:cs typeface="微软雅黑" panose="020B0503020204020204" charset="-122"/>
              <a:sym typeface="+mn-ea"/>
            </a:endParaRPr>
          </a:p>
        </p:txBody>
      </p:sp>
      <p:sp>
        <p:nvSpPr>
          <p:cNvPr id="30" name="文本框 29"/>
          <p:cNvSpPr txBox="1"/>
          <p:nvPr/>
        </p:nvSpPr>
        <p:spPr>
          <a:xfrm>
            <a:off x="7954010" y="5293360"/>
            <a:ext cx="3573145" cy="1014730"/>
          </a:xfrm>
          <a:prstGeom prst="rect">
            <a:avLst/>
          </a:prstGeom>
          <a:noFill/>
        </p:spPr>
        <p:txBody>
          <a:bodyPr wrap="square" rtlCol="0">
            <a:spAutoFit/>
          </a:bodyPr>
          <a:p>
            <a:r>
              <a:rPr lang="zh-CN" altLang="en-US" sz="1500" b="1">
                <a:latin typeface="微软雅黑" panose="020B0503020204020204" charset="-122"/>
                <a:ea typeface="微软雅黑" panose="020B0503020204020204" charset="-122"/>
              </a:rPr>
              <a:t>代表企业</a:t>
            </a:r>
            <a:r>
              <a:rPr lang="en-US" altLang="zh-CN" sz="1500" b="1">
                <a:latin typeface="微软雅黑" panose="020B0503020204020204" charset="-122"/>
                <a:ea typeface="微软雅黑" panose="020B0503020204020204" charset="-122"/>
              </a:rPr>
              <a:t>：</a:t>
            </a:r>
            <a:r>
              <a:rPr sz="1500">
                <a:solidFill>
                  <a:srgbClr val="0070C0"/>
                </a:solidFill>
                <a:latin typeface="微软雅黑" panose="020B0503020204020204" charset="-122"/>
                <a:ea typeface="微软雅黑" panose="020B0503020204020204" charset="-122"/>
              </a:rPr>
              <a:t>安必平</a:t>
            </a:r>
            <a:r>
              <a:rPr lang="en-US" sz="1500">
                <a:solidFill>
                  <a:srgbClr val="0070C0"/>
                </a:solidFill>
                <a:latin typeface="微软雅黑" panose="020B0503020204020204" charset="-122"/>
                <a:ea typeface="微软雅黑" panose="020B0503020204020204" charset="-122"/>
              </a:rPr>
              <a:t>、</a:t>
            </a:r>
            <a:r>
              <a:rPr sz="1500">
                <a:solidFill>
                  <a:srgbClr val="0070C0"/>
                </a:solidFill>
                <a:latin typeface="微软雅黑" panose="020B0503020204020204" charset="-122"/>
                <a:ea typeface="微软雅黑" panose="020B0503020204020204" charset="-122"/>
              </a:rPr>
              <a:t>迪英加科技</a:t>
            </a:r>
            <a:r>
              <a:rPr lang="en-US" sz="1500">
                <a:solidFill>
                  <a:srgbClr val="0070C0"/>
                </a:solidFill>
                <a:latin typeface="微软雅黑" panose="020B0503020204020204" charset="-122"/>
                <a:ea typeface="微软雅黑" panose="020B0503020204020204" charset="-122"/>
              </a:rPr>
              <a:t>、</a:t>
            </a:r>
            <a:r>
              <a:rPr sz="1500">
                <a:solidFill>
                  <a:srgbClr val="0070C0"/>
                </a:solidFill>
                <a:latin typeface="微软雅黑" panose="020B0503020204020204" charset="-122"/>
                <a:ea typeface="微软雅黑" panose="020B0503020204020204" charset="-122"/>
              </a:rPr>
              <a:t>金域医学</a:t>
            </a:r>
            <a:endParaRPr sz="1500">
              <a:solidFill>
                <a:srgbClr val="0070C0"/>
              </a:solidFill>
              <a:latin typeface="微软雅黑" panose="020B0503020204020204" charset="-122"/>
              <a:ea typeface="微软雅黑" panose="020B0503020204020204" charset="-122"/>
            </a:endParaRPr>
          </a:p>
          <a:p>
            <a:pPr marL="285750" indent="-285750">
              <a:buFont typeface="Wingdings" panose="05000000000000000000" charset="0"/>
              <a:buChar char=""/>
            </a:pPr>
            <a:r>
              <a:rPr sz="1500">
                <a:solidFill>
                  <a:srgbClr val="216BFF"/>
                </a:solidFill>
                <a:latin typeface="微软雅黑" panose="020B0503020204020204" charset="-122"/>
                <a:ea typeface="微软雅黑" panose="020B0503020204020204" charset="-122"/>
              </a:rPr>
              <a:t>提高病理诊断效率，推动优质病理资源向基层和区域医疗中心下沉。</a:t>
            </a:r>
            <a:endParaRPr sz="1500">
              <a:solidFill>
                <a:srgbClr val="216BFF"/>
              </a:solidFill>
              <a:latin typeface="微软雅黑" panose="020B0503020204020204" charset="-122"/>
              <a:ea typeface="微软雅黑" panose="020B0503020204020204" charset="-122"/>
            </a:endParaRPr>
          </a:p>
        </p:txBody>
      </p:sp>
      <p:sp>
        <p:nvSpPr>
          <p:cNvPr id="31" name="cardiology_201748"/>
          <p:cNvSpPr>
            <a:spLocks noChangeAspect="1"/>
          </p:cNvSpPr>
          <p:nvPr/>
        </p:nvSpPr>
        <p:spPr bwMode="auto">
          <a:xfrm>
            <a:off x="8018780" y="2115185"/>
            <a:ext cx="431800" cy="4191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5310" h="586963">
                <a:moveTo>
                  <a:pt x="285774" y="167875"/>
                </a:moveTo>
                <a:lnTo>
                  <a:pt x="319464" y="167875"/>
                </a:lnTo>
                <a:lnTo>
                  <a:pt x="319464" y="251786"/>
                </a:lnTo>
                <a:lnTo>
                  <a:pt x="403492" y="251786"/>
                </a:lnTo>
                <a:lnTo>
                  <a:pt x="403492" y="285330"/>
                </a:lnTo>
                <a:lnTo>
                  <a:pt x="319464" y="285330"/>
                </a:lnTo>
                <a:lnTo>
                  <a:pt x="319464" y="369339"/>
                </a:lnTo>
                <a:lnTo>
                  <a:pt x="285774" y="369339"/>
                </a:lnTo>
                <a:lnTo>
                  <a:pt x="285774" y="285330"/>
                </a:lnTo>
                <a:lnTo>
                  <a:pt x="201746" y="285330"/>
                </a:lnTo>
                <a:lnTo>
                  <a:pt x="201746" y="251786"/>
                </a:lnTo>
                <a:lnTo>
                  <a:pt x="285774" y="251786"/>
                </a:lnTo>
                <a:close/>
                <a:moveTo>
                  <a:pt x="201770" y="50356"/>
                </a:moveTo>
                <a:cubicBezTo>
                  <a:pt x="118323" y="50356"/>
                  <a:pt x="50443" y="118120"/>
                  <a:pt x="50443" y="201424"/>
                </a:cubicBezTo>
                <a:cubicBezTo>
                  <a:pt x="50443" y="241749"/>
                  <a:pt x="66206" y="279712"/>
                  <a:pt x="94777" y="308234"/>
                </a:cubicBezTo>
                <a:lnTo>
                  <a:pt x="302655" y="515756"/>
                </a:lnTo>
                <a:lnTo>
                  <a:pt x="510533" y="308234"/>
                </a:lnTo>
                <a:cubicBezTo>
                  <a:pt x="539104" y="279712"/>
                  <a:pt x="554868" y="241749"/>
                  <a:pt x="554868" y="201424"/>
                </a:cubicBezTo>
                <a:cubicBezTo>
                  <a:pt x="554868" y="118120"/>
                  <a:pt x="486987" y="50356"/>
                  <a:pt x="403540" y="50356"/>
                </a:cubicBezTo>
                <a:cubicBezTo>
                  <a:pt x="377038" y="50356"/>
                  <a:pt x="350832" y="57339"/>
                  <a:pt x="327876" y="70617"/>
                </a:cubicBezTo>
                <a:lnTo>
                  <a:pt x="302655" y="85173"/>
                </a:lnTo>
                <a:lnTo>
                  <a:pt x="277434" y="70617"/>
                </a:lnTo>
                <a:cubicBezTo>
                  <a:pt x="254478" y="57339"/>
                  <a:pt x="228272" y="50356"/>
                  <a:pt x="201770" y="50356"/>
                </a:cubicBezTo>
                <a:close/>
                <a:moveTo>
                  <a:pt x="201770" y="0"/>
                </a:moveTo>
                <a:cubicBezTo>
                  <a:pt x="238518" y="0"/>
                  <a:pt x="273000" y="9835"/>
                  <a:pt x="302655" y="26948"/>
                </a:cubicBezTo>
                <a:cubicBezTo>
                  <a:pt x="332310" y="9835"/>
                  <a:pt x="366792" y="0"/>
                  <a:pt x="403540" y="0"/>
                </a:cubicBezTo>
                <a:cubicBezTo>
                  <a:pt x="514967" y="0"/>
                  <a:pt x="605310" y="90189"/>
                  <a:pt x="605310" y="201424"/>
                </a:cubicBezTo>
                <a:cubicBezTo>
                  <a:pt x="605310" y="256993"/>
                  <a:pt x="582749" y="307349"/>
                  <a:pt x="546198" y="343838"/>
                </a:cubicBezTo>
                <a:lnTo>
                  <a:pt x="302655" y="586963"/>
                </a:lnTo>
                <a:lnTo>
                  <a:pt x="59112" y="343838"/>
                </a:lnTo>
                <a:cubicBezTo>
                  <a:pt x="22561" y="307349"/>
                  <a:pt x="0" y="256993"/>
                  <a:pt x="0" y="201424"/>
                </a:cubicBezTo>
                <a:cubicBezTo>
                  <a:pt x="0" y="90189"/>
                  <a:pt x="90343" y="0"/>
                  <a:pt x="201770" y="0"/>
                </a:cubicBezTo>
                <a:close/>
              </a:path>
            </a:pathLst>
          </a:custGeom>
          <a:gradFill flip="none" rotWithShape="1">
            <a:gsLst>
              <a:gs pos="0">
                <a:srgbClr val="3667E8"/>
              </a:gs>
              <a:gs pos="51000">
                <a:srgbClr val="7B94D8"/>
              </a:gs>
              <a:gs pos="50000">
                <a:srgbClr val="3667E8"/>
              </a:gs>
              <a:gs pos="82000">
                <a:srgbClr val="7B94D8"/>
              </a:gs>
            </a:gsLst>
            <a:lin ang="0" scaled="1"/>
            <a:tileRect/>
          </a:gradFill>
          <a:ln>
            <a:noFill/>
          </a:ln>
        </p:spPr>
      </p:sp>
      <p:sp>
        <p:nvSpPr>
          <p:cNvPr id="32" name="Shape 25"/>
          <p:cNvSpPr/>
          <p:nvPr/>
        </p:nvSpPr>
        <p:spPr>
          <a:xfrm>
            <a:off x="7821930" y="4489450"/>
            <a:ext cx="3512185" cy="687070"/>
          </a:xfrm>
          <a:prstGeom prst="roundRect">
            <a:avLst>
              <a:gd name="adj" fmla="val 10000"/>
            </a:avLst>
          </a:prstGeom>
          <a:solidFill>
            <a:srgbClr val="EFF6FF"/>
          </a:solidFill>
          <a:ln w="12700">
            <a:solidFill>
              <a:srgbClr val="BFDBFE"/>
            </a:solidFill>
            <a:prstDash val="solid"/>
          </a:ln>
        </p:spPr>
      </p:sp>
      <p:sp>
        <p:nvSpPr>
          <p:cNvPr id="34" name="文本框 33"/>
          <p:cNvSpPr txBox="1"/>
          <p:nvPr/>
        </p:nvSpPr>
        <p:spPr>
          <a:xfrm>
            <a:off x="7911465" y="4444365"/>
            <a:ext cx="3387090" cy="800100"/>
          </a:xfrm>
          <a:prstGeom prst="rect">
            <a:avLst/>
          </a:prstGeom>
          <a:noFill/>
        </p:spPr>
        <p:txBody>
          <a:bodyPr wrap="square" rtlCol="0">
            <a:noAutofit/>
          </a:bodyPr>
          <a:p>
            <a:pPr>
              <a:lnSpc>
                <a:spcPct val="150000"/>
              </a:lnSpc>
            </a:pPr>
            <a:r>
              <a:rPr lang="zh-CN" altLang="en-US" sz="1300">
                <a:latin typeface="微软雅黑" panose="020B0503020204020204" charset="-122"/>
                <a:ea typeface="微软雅黑" panose="020B0503020204020204" charset="-122"/>
                <a:cs typeface="微软雅黑" panose="020B0503020204020204" charset="-122"/>
                <a:sym typeface="+mn-ea"/>
              </a:rPr>
              <a:t>我国病理医生</a:t>
            </a:r>
            <a:r>
              <a:rPr lang="zh-CN" altLang="en-US" sz="1300" b="1">
                <a:latin typeface="微软雅黑" panose="020B0503020204020204" charset="-122"/>
                <a:ea typeface="微软雅黑" panose="020B0503020204020204" charset="-122"/>
                <a:cs typeface="微软雅黑" panose="020B0503020204020204" charset="-122"/>
                <a:sym typeface="+mn-ea"/>
              </a:rPr>
              <a:t>数量相对不足</a:t>
            </a:r>
            <a:r>
              <a:rPr lang="zh-CN" altLang="en-US" sz="1300">
                <a:latin typeface="微软雅黑" panose="020B0503020204020204" charset="-122"/>
                <a:ea typeface="微软雅黑" panose="020B0503020204020204" charset="-122"/>
                <a:cs typeface="微软雅黑" panose="020B0503020204020204" charset="-122"/>
                <a:sym typeface="+mn-ea"/>
              </a:rPr>
              <a:t>，基层医疗机构病理</a:t>
            </a:r>
            <a:r>
              <a:rPr lang="zh-CN" altLang="en-US" sz="1300" b="1">
                <a:latin typeface="微软雅黑" panose="020B0503020204020204" charset="-122"/>
                <a:ea typeface="微软雅黑" panose="020B0503020204020204" charset="-122"/>
                <a:cs typeface="微软雅黑" panose="020B0503020204020204" charset="-122"/>
                <a:sym typeface="+mn-ea"/>
              </a:rPr>
              <a:t>资源分布不均</a:t>
            </a:r>
            <a:r>
              <a:rPr lang="zh-CN" altLang="en-US" sz="1300">
                <a:latin typeface="微软雅黑" panose="020B0503020204020204" charset="-122"/>
                <a:ea typeface="微软雅黑" panose="020B0503020204020204" charset="-122"/>
                <a:cs typeface="微软雅黑" panose="020B0503020204020204" charset="-122"/>
                <a:sym typeface="+mn-ea"/>
              </a:rPr>
              <a:t>，</a:t>
            </a:r>
            <a:r>
              <a:rPr lang="zh-CN" altLang="en-US" sz="1300" b="1">
                <a:latin typeface="微软雅黑" panose="020B0503020204020204" charset="-122"/>
                <a:ea typeface="微软雅黑" panose="020B0503020204020204" charset="-122"/>
                <a:cs typeface="微软雅黑" panose="020B0503020204020204" charset="-122"/>
                <a:sym typeface="+mn-ea"/>
              </a:rPr>
              <a:t>远程病理需求持续提升。</a:t>
            </a:r>
            <a:endParaRPr lang="zh-CN" altLang="en-US" sz="1300" b="1">
              <a:latin typeface="微软雅黑" panose="020B0503020204020204" charset="-122"/>
              <a:ea typeface="微软雅黑" panose="020B0503020204020204" charset="-122"/>
              <a:cs typeface="微软雅黑" panose="020B0503020204020204" charset="-122"/>
              <a:sym typeface="+mn-ea"/>
            </a:endParaRPr>
          </a:p>
        </p:txBody>
      </p:sp>
      <p:sp>
        <p:nvSpPr>
          <p:cNvPr id="117" name="文本框 116"/>
          <p:cNvSpPr txBox="1"/>
          <p:nvPr/>
        </p:nvSpPr>
        <p:spPr>
          <a:xfrm>
            <a:off x="4629150" y="4353560"/>
            <a:ext cx="2669540" cy="1700530"/>
          </a:xfrm>
          <a:prstGeom prst="rect">
            <a:avLst/>
          </a:prstGeom>
          <a:solidFill>
            <a:schemeClr val="bg1"/>
          </a:solidFill>
          <a:ln w="12700" cmpd="sng">
            <a:solidFill>
              <a:srgbClr val="00B0F0"/>
            </a:solidFill>
            <a:prstDash val="dash"/>
          </a:ln>
          <a:effectLst>
            <a:outerShdw blurRad="50800" dist="38100" dir="2700000" algn="tl" rotWithShape="0">
              <a:prstClr val="black">
                <a:alpha val="40000"/>
              </a:prstClr>
            </a:outerShdw>
            <a:softEdge rad="31750"/>
          </a:effectLst>
        </p:spPr>
        <p:txBody>
          <a:bodyPr wrap="square">
            <a:noAutofit/>
          </a:bodyPr>
          <a:p>
            <a:pPr indent="0" algn="ctr">
              <a:lnSpc>
                <a:spcPct val="120000"/>
              </a:lnSpc>
              <a:buClrTx/>
              <a:buSzTx/>
              <a:buFont typeface="Arial" panose="020B0604020202020204" pitchFamily="34" charset="0"/>
              <a:buNone/>
            </a:pPr>
            <a:r>
              <a:rPr sz="1600" b="1">
                <a:solidFill>
                  <a:srgbClr val="C00000"/>
                </a:solidFill>
                <a:latin typeface="微软雅黑" panose="020B0503020204020204" charset="-122"/>
                <a:ea typeface="微软雅黑" panose="020B0503020204020204" charset="-122"/>
              </a:rPr>
              <a:t>核心瓶颈</a:t>
            </a:r>
            <a:endParaRPr sz="1600" b="1">
              <a:solidFill>
                <a:srgbClr val="C00000"/>
              </a:solidFill>
              <a:latin typeface="微软雅黑" panose="020B0503020204020204" charset="-122"/>
              <a:ea typeface="微软雅黑" panose="020B0503020204020204" charset="-122"/>
            </a:endParaRPr>
          </a:p>
          <a:p>
            <a:pPr marL="228600" indent="-228600" algn="l">
              <a:lnSpc>
                <a:spcPct val="120000"/>
              </a:lnSpc>
              <a:buClrTx/>
              <a:buSzTx/>
              <a:buFont typeface="+mj-lt"/>
              <a:buAutoNum type="arabicPeriod"/>
            </a:pPr>
            <a:r>
              <a:rPr sz="1150">
                <a:solidFill>
                  <a:schemeClr val="accent1">
                    <a:lumMod val="75000"/>
                  </a:schemeClr>
                </a:solidFill>
                <a:latin typeface="微软雅黑" panose="020B0503020204020204" charset="-122"/>
                <a:ea typeface="微软雅黑" panose="020B0503020204020204" charset="-122"/>
              </a:rPr>
              <a:t>医疗数据标准不统一、结构化程度不足</a:t>
            </a:r>
            <a:endParaRPr sz="1150">
              <a:solidFill>
                <a:schemeClr val="accent1">
                  <a:lumMod val="75000"/>
                </a:schemeClr>
              </a:solidFill>
              <a:latin typeface="微软雅黑" panose="020B0503020204020204" charset="-122"/>
              <a:ea typeface="微软雅黑" panose="020B0503020204020204" charset="-122"/>
            </a:endParaRPr>
          </a:p>
          <a:p>
            <a:pPr marL="228600" indent="-228600" algn="l">
              <a:lnSpc>
                <a:spcPct val="120000"/>
              </a:lnSpc>
              <a:buClrTx/>
              <a:buSzTx/>
              <a:buFont typeface="+mj-lt"/>
              <a:buAutoNum type="arabicPeriod"/>
            </a:pPr>
            <a:r>
              <a:rPr sz="1150">
                <a:solidFill>
                  <a:schemeClr val="accent1">
                    <a:lumMod val="75000"/>
                  </a:schemeClr>
                </a:solidFill>
                <a:latin typeface="微软雅黑" panose="020B0503020204020204" charset="-122"/>
                <a:ea typeface="微软雅黑" panose="020B0503020204020204" charset="-122"/>
              </a:rPr>
              <a:t>数据隐私保护和跨机构共享要求较高</a:t>
            </a:r>
            <a:endParaRPr sz="1150">
              <a:solidFill>
                <a:schemeClr val="accent1">
                  <a:lumMod val="75000"/>
                </a:schemeClr>
              </a:solidFill>
              <a:latin typeface="微软雅黑" panose="020B0503020204020204" charset="-122"/>
              <a:ea typeface="微软雅黑" panose="020B0503020204020204" charset="-122"/>
            </a:endParaRPr>
          </a:p>
          <a:p>
            <a:pPr marL="228600" indent="-228600" algn="l">
              <a:lnSpc>
                <a:spcPct val="120000"/>
              </a:lnSpc>
              <a:buClrTx/>
              <a:buSzTx/>
              <a:buFont typeface="+mj-lt"/>
              <a:buAutoNum type="arabicPeriod"/>
            </a:pPr>
            <a:r>
              <a:rPr sz="1150">
                <a:solidFill>
                  <a:schemeClr val="accent1">
                    <a:lumMod val="75000"/>
                  </a:schemeClr>
                </a:solidFill>
                <a:latin typeface="微软雅黑" panose="020B0503020204020204" charset="-122"/>
                <a:ea typeface="微软雅黑" panose="020B0503020204020204" charset="-122"/>
              </a:rPr>
              <a:t>AI模型需要长期、多中心临床验证</a:t>
            </a:r>
            <a:endParaRPr sz="1150">
              <a:solidFill>
                <a:schemeClr val="accent1">
                  <a:lumMod val="75000"/>
                </a:schemeClr>
              </a:solidFill>
              <a:latin typeface="微软雅黑" panose="020B0503020204020204" charset="-122"/>
              <a:ea typeface="微软雅黑" panose="020B0503020204020204" charset="-122"/>
            </a:endParaRPr>
          </a:p>
          <a:p>
            <a:pPr marL="228600" indent="-228600" algn="l">
              <a:lnSpc>
                <a:spcPct val="120000"/>
              </a:lnSpc>
              <a:buClrTx/>
              <a:buSzTx/>
              <a:buFont typeface="+mj-lt"/>
              <a:buAutoNum type="arabicPeriod"/>
            </a:pPr>
            <a:r>
              <a:rPr sz="1150">
                <a:solidFill>
                  <a:schemeClr val="accent1">
                    <a:lumMod val="75000"/>
                  </a:schemeClr>
                </a:solidFill>
                <a:latin typeface="微软雅黑" panose="020B0503020204020204" charset="-122"/>
                <a:ea typeface="微软雅黑" panose="020B0503020204020204" charset="-122"/>
              </a:rPr>
              <a:t>临床接受度和可解释性仍需提升。</a:t>
            </a:r>
            <a:endParaRPr sz="1150">
              <a:solidFill>
                <a:schemeClr val="accent1">
                  <a:lumMod val="75000"/>
                </a:schemeClr>
              </a:solidFill>
              <a:latin typeface="微软雅黑" panose="020B0503020204020204" charset="-122"/>
              <a:ea typeface="微软雅黑" panose="020B0503020204020204" charset="-122"/>
            </a:endParaRPr>
          </a:p>
        </p:txBody>
      </p:sp>
      <p:pic>
        <p:nvPicPr>
          <p:cNvPr id="36" name="图片 35" descr="截屏2026-06-14 22.50.15"/>
          <p:cNvPicPr>
            <a:picLocks noChangeAspect="1"/>
          </p:cNvPicPr>
          <p:nvPr/>
        </p:nvPicPr>
        <p:blipFill>
          <a:blip r:embed="rId4"/>
          <a:stretch>
            <a:fillRect/>
          </a:stretch>
        </p:blipFill>
        <p:spPr>
          <a:xfrm>
            <a:off x="4946015" y="2935605"/>
            <a:ext cx="1987550" cy="1304925"/>
          </a:xfrm>
          <a:prstGeom prst="rect">
            <a:avLst/>
          </a:prstGeom>
          <a:effectLst>
            <a:glow rad="101600">
              <a:schemeClr val="accent3">
                <a:satMod val="175000"/>
                <a:alpha val="40000"/>
              </a:schemeClr>
            </a:glow>
          </a:effectLst>
        </p:spPr>
      </p:pic>
      <p:sp>
        <p:nvSpPr>
          <p:cNvPr id="37" name="文本框 36"/>
          <p:cNvSpPr txBox="1"/>
          <p:nvPr/>
        </p:nvSpPr>
        <p:spPr>
          <a:xfrm>
            <a:off x="635635" y="6402070"/>
            <a:ext cx="11224895" cy="368300"/>
          </a:xfrm>
          <a:prstGeom prst="rect">
            <a:avLst/>
          </a:prstGeom>
        </p:spPr>
        <p:txBody>
          <a:bodyPr wrap="square">
            <a:spAutoFit/>
          </a:bodyPr>
          <a:p>
            <a:pPr algn="ctr"/>
            <a:r>
              <a:rPr lang="zh-CN" altLang="en-US">
                <a:latin typeface="微软雅黑" panose="020B0503020204020204" charset="-122"/>
                <a:ea typeface="微软雅黑" panose="020B0503020204020204" charset="-122"/>
              </a:rPr>
              <a:t>医学大模型与数字病理正成为</a:t>
            </a:r>
            <a:r>
              <a:rPr lang="zh-CN" altLang="en-US" b="1">
                <a:solidFill>
                  <a:srgbClr val="0070C0"/>
                </a:solidFill>
                <a:latin typeface="微软雅黑" panose="020B0503020204020204" charset="-122"/>
                <a:ea typeface="微软雅黑" panose="020B0503020204020204" charset="-122"/>
              </a:rPr>
              <a:t>医疗数据价值释放的重要平台，数据治理和临床验证能力将决定其</a:t>
            </a:r>
            <a:r>
              <a:rPr lang="zh-CN" altLang="en-US" b="1">
                <a:solidFill>
                  <a:srgbClr val="216BFF"/>
                </a:solidFill>
                <a:latin typeface="微软雅黑" panose="020B0503020204020204" charset="-122"/>
                <a:ea typeface="微软雅黑" panose="020B0503020204020204" charset="-122"/>
              </a:rPr>
              <a:t>产业化进程</a:t>
            </a:r>
            <a:r>
              <a:rPr lang="zh-CN" altLang="en-US" b="1">
                <a:solidFill>
                  <a:srgbClr val="0070C0"/>
                </a:solidFill>
                <a:latin typeface="微软雅黑" panose="020B0503020204020204" charset="-122"/>
                <a:ea typeface="微软雅黑" panose="020B0503020204020204" charset="-122"/>
              </a:rPr>
              <a:t>。</a:t>
            </a:r>
            <a:endParaRPr lang="zh-CN" altLang="en-US" b="1">
              <a:solidFill>
                <a:srgbClr val="0070C0"/>
              </a:solidFill>
              <a:latin typeface="微软雅黑" panose="020B0503020204020204" charset="-122"/>
              <a:ea typeface="微软雅黑" panose="020B0503020204020204" charset="-122"/>
            </a:endParaRPr>
          </a:p>
        </p:txBody>
      </p:sp>
      <p:grpSp>
        <p:nvGrpSpPr>
          <p:cNvPr id="46" name="组合 45"/>
          <p:cNvGrpSpPr/>
          <p:nvPr/>
        </p:nvGrpSpPr>
        <p:grpSpPr>
          <a:xfrm>
            <a:off x="8975725" y="274955"/>
            <a:ext cx="2840990" cy="366395"/>
            <a:chOff x="11064" y="247"/>
            <a:chExt cx="7750" cy="814"/>
          </a:xfrm>
        </p:grpSpPr>
        <p:grpSp>
          <p:nvGrpSpPr>
            <p:cNvPr id="47" name="组合 10"/>
            <p:cNvGrpSpPr/>
            <p:nvPr/>
          </p:nvGrpSpPr>
          <p:grpSpPr>
            <a:xfrm>
              <a:off x="12344" y="247"/>
              <a:ext cx="6376" cy="656"/>
              <a:chOff x="6697011" y="412203"/>
              <a:chExt cx="3672216" cy="415778"/>
            </a:xfrm>
          </p:grpSpPr>
          <p:pic>
            <p:nvPicPr>
              <p:cNvPr id="48" name="Picture 3" descr="F:\中关村信息谷\信息谷资料\信息谷VI\logo-png.png"/>
              <p:cNvPicPr>
                <a:picLocks noChangeAspect="1" noChangeArrowheads="1"/>
              </p:cNvPicPr>
              <p:nvPr/>
            </p:nvPicPr>
            <p:blipFill>
              <a:blip r:embed="rId5" cstate="print"/>
              <a:srcRect/>
              <a:stretch>
                <a:fillRect/>
              </a:stretch>
            </p:blipFill>
            <p:spPr bwMode="auto">
              <a:xfrm>
                <a:off x="8713227" y="467941"/>
                <a:ext cx="1656000" cy="311029"/>
              </a:xfrm>
              <a:prstGeom prst="rect">
                <a:avLst/>
              </a:prstGeom>
              <a:noFill/>
            </p:spPr>
          </p:pic>
          <p:pic>
            <p:nvPicPr>
              <p:cNvPr id="49" name="Picture 3" descr="F:\中关村信息谷\信息谷资料\信息谷VI\PPT\LOGO02.png"/>
              <p:cNvPicPr>
                <a:picLocks noChangeAspect="1" noChangeArrowheads="1"/>
              </p:cNvPicPr>
              <p:nvPr/>
            </p:nvPicPr>
            <p:blipFill>
              <a:blip r:embed="rId6" cstate="print"/>
              <a:srcRect/>
              <a:stretch>
                <a:fillRect/>
              </a:stretch>
            </p:blipFill>
            <p:spPr bwMode="auto">
              <a:xfrm>
                <a:off x="6697011" y="412203"/>
                <a:ext cx="1728000" cy="415778"/>
              </a:xfrm>
              <a:prstGeom prst="rect">
                <a:avLst/>
              </a:prstGeom>
              <a:noFill/>
            </p:spPr>
          </p:pic>
        </p:grpSp>
        <p:pic>
          <p:nvPicPr>
            <p:cNvPr id="50" name="Picture 3" descr="F:\中关村信息谷\信息谷资料\信息谷VI\PPT\边条03.png"/>
            <p:cNvPicPr>
              <a:picLocks noChangeAspect="1" noChangeArrowheads="1"/>
            </p:cNvPicPr>
            <p:nvPr/>
          </p:nvPicPr>
          <p:blipFill>
            <a:blip r:embed="rId7" cstate="print"/>
            <a:srcRect/>
            <a:stretch>
              <a:fillRect/>
            </a:stretch>
          </p:blipFill>
          <p:spPr bwMode="auto">
            <a:xfrm flipV="1">
              <a:off x="11064" y="941"/>
              <a:ext cx="7751" cy="120"/>
            </a:xfrm>
            <a:prstGeom prst="rect">
              <a:avLst/>
            </a:prstGeom>
            <a:noFill/>
          </p:spPr>
        </p:pic>
      </p:grpSp>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8477250" cy="730885"/>
            <a:chOff x="1128" y="719"/>
            <a:chExt cx="13350" cy="1151"/>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402" cy="1151"/>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中游核心赛道对比</a:t>
              </a:r>
              <a:r>
                <a:rPr lang="en-US" altLang="zh-CN"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前沿技术与区域落地</a:t>
              </a:r>
              <a:endParaRPr lang="en-US" altLang="zh-CN"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aphicFrame>
        <p:nvGraphicFramePr>
          <p:cNvPr id="3" name="Table 0"/>
          <p:cNvGraphicFramePr>
            <a:graphicFrameLocks noGrp="1"/>
          </p:cNvGraphicFramePr>
          <p:nvPr>
            <p:custDataLst>
              <p:tags r:id="rId4"/>
            </p:custDataLst>
          </p:nvPr>
        </p:nvGraphicFramePr>
        <p:xfrm>
          <a:off x="498475" y="1059815"/>
          <a:ext cx="11143615" cy="3940175"/>
        </p:xfrm>
        <a:graphic>
          <a:graphicData uri="http://schemas.openxmlformats.org/drawingml/2006/table">
            <a:tbl>
              <a:tblPr>
                <a:effectLst/>
                <a:tableStyleId>{5940675A-B579-460E-94D1-54222C63F5DA}</a:tableStyleId>
              </a:tblPr>
              <a:tblGrid>
                <a:gridCol w="1572260"/>
                <a:gridCol w="1403985"/>
                <a:gridCol w="1395095"/>
                <a:gridCol w="2620010"/>
                <a:gridCol w="2076450"/>
                <a:gridCol w="2075815"/>
              </a:tblGrid>
              <a:tr h="429895">
                <a:tc>
                  <a:txBody>
                    <a:bodyPr/>
                    <a:p>
                      <a:r>
                        <a:rPr lang="zh-CN" altLang="en-US" sz="1300">
                          <a:solidFill>
                            <a:schemeClr val="bg1"/>
                          </a:solidFill>
                          <a:latin typeface="微软雅黑" panose="020B0503020204020204" charset="-122"/>
                          <a:ea typeface="微软雅黑" panose="020B0503020204020204" charset="-122"/>
                        </a:rPr>
                        <a:t>赛道</a:t>
                      </a:r>
                      <a:endParaRPr lang="zh-CN" altLang="en-US" sz="1300">
                        <a:solidFill>
                          <a:schemeClr val="bg1"/>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rgbClr val="39639D">
                        <a:lumMod val="75000"/>
                      </a:srgbClr>
                    </a:solidFill>
                  </a:tcPr>
                </a:tc>
                <a:tc>
                  <a:txBody>
                    <a:bodyPr/>
                    <a:p>
                      <a:r>
                        <a:rPr lang="zh-CN" altLang="en-US" sz="1300">
                          <a:solidFill>
                            <a:schemeClr val="bg1"/>
                          </a:solidFill>
                          <a:latin typeface="微软雅黑" panose="020B0503020204020204" charset="-122"/>
                          <a:ea typeface="微软雅黑" panose="020B0503020204020204" charset="-122"/>
                        </a:rPr>
                        <a:t>产业成熟度</a:t>
                      </a:r>
                      <a:endParaRPr lang="zh-CN" altLang="en-US" sz="1300">
                        <a:solidFill>
                          <a:schemeClr val="bg1"/>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rgbClr val="39639D">
                        <a:lumMod val="75000"/>
                      </a:srgbClr>
                    </a:solidFill>
                  </a:tcPr>
                </a:tc>
                <a:tc>
                  <a:txBody>
                    <a:bodyPr/>
                    <a:p>
                      <a:r>
                        <a:rPr lang="zh-CN" altLang="en-US" sz="1300">
                          <a:solidFill>
                            <a:schemeClr val="bg1"/>
                          </a:solidFill>
                          <a:latin typeface="微软雅黑" panose="020B0503020204020204" charset="-122"/>
                          <a:ea typeface="微软雅黑" panose="020B0503020204020204" charset="-122"/>
                        </a:rPr>
                        <a:t>技术壁垒</a:t>
                      </a:r>
                      <a:endParaRPr lang="zh-CN" altLang="en-US" sz="1300">
                        <a:solidFill>
                          <a:schemeClr val="bg1"/>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rgbClr val="39639D">
                        <a:lumMod val="75000"/>
                      </a:srgbClr>
                    </a:solidFill>
                  </a:tcPr>
                </a:tc>
                <a:tc>
                  <a:txBody>
                    <a:bodyPr/>
                    <a:p>
                      <a:r>
                        <a:rPr lang="zh-CN" altLang="en-US" sz="1300">
                          <a:solidFill>
                            <a:schemeClr val="bg1"/>
                          </a:solidFill>
                          <a:latin typeface="微软雅黑" panose="020B0503020204020204" charset="-122"/>
                          <a:ea typeface="微软雅黑" panose="020B0503020204020204" charset="-122"/>
                        </a:rPr>
                        <a:t>商业化程度</a:t>
                      </a:r>
                      <a:endParaRPr lang="zh-CN" altLang="en-US" sz="1300">
                        <a:solidFill>
                          <a:schemeClr val="bg1"/>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rgbClr val="39639D">
                        <a:lumMod val="75000"/>
                      </a:srgbClr>
                    </a:solidFill>
                  </a:tcPr>
                </a:tc>
                <a:tc>
                  <a:txBody>
                    <a:bodyPr/>
                    <a:p>
                      <a:r>
                        <a:rPr lang="zh-CN" altLang="en-US" sz="1300">
                          <a:solidFill>
                            <a:schemeClr val="bg1"/>
                          </a:solidFill>
                          <a:latin typeface="微软雅黑" panose="020B0503020204020204" charset="-122"/>
                          <a:ea typeface="微软雅黑" panose="020B0503020204020204" charset="-122"/>
                        </a:rPr>
                        <a:t>区域招商适配性</a:t>
                      </a:r>
                      <a:endParaRPr lang="zh-CN" altLang="en-US" sz="1300">
                        <a:solidFill>
                          <a:schemeClr val="bg1"/>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rgbClr val="39639D">
                        <a:lumMod val="75000"/>
                      </a:srgbClr>
                    </a:solidFill>
                  </a:tcPr>
                </a:tc>
                <a:tc>
                  <a:txBody>
                    <a:bodyPr/>
                    <a:p>
                      <a:r>
                        <a:rPr lang="zh-CN" altLang="en-US" sz="1300">
                          <a:solidFill>
                            <a:schemeClr val="bg1"/>
                          </a:solidFill>
                          <a:latin typeface="微软雅黑" panose="020B0503020204020204" charset="-122"/>
                          <a:ea typeface="微软雅黑" panose="020B0503020204020204" charset="-122"/>
                        </a:rPr>
                        <a:t>招商建议</a:t>
                      </a:r>
                      <a:endParaRPr lang="zh-CN" altLang="en-US" sz="1300">
                        <a:solidFill>
                          <a:schemeClr val="bg1"/>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rgbClr val="39639D">
                        <a:lumMod val="75000"/>
                      </a:srgbClr>
                    </a:solidFill>
                  </a:tcPr>
                </a:tc>
              </a:tr>
              <a:tr h="578485">
                <a:tc>
                  <a:txBody>
                    <a:bodyPr/>
                    <a:p>
                      <a:r>
                        <a:rPr lang="en-US" altLang="zh-CN" sz="1300" b="1">
                          <a:latin typeface="微软雅黑" panose="020B0503020204020204" charset="-122"/>
                          <a:ea typeface="微软雅黑" panose="020B0503020204020204" charset="-122"/>
                        </a:rPr>
                        <a:t>IVD</a:t>
                      </a:r>
                      <a:endParaRPr lang="en-US" altLang="zh-CN" sz="1300" b="1">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高</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较高</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高</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en-US" altLang="zh-CN" sz="1300">
                          <a:latin typeface="微软雅黑" panose="020B0503020204020204" charset="-122"/>
                          <a:ea typeface="微软雅黑" panose="020B0503020204020204" charset="-122"/>
                        </a:rPr>
                        <a:t>★★★★★</a:t>
                      </a:r>
                      <a:endParaRPr lang="en-US" altLang="zh-CN"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solidFill>
                            <a:srgbClr val="0070C0"/>
                          </a:solidFill>
                          <a:latin typeface="微软雅黑" panose="020B0503020204020204" charset="-122"/>
                          <a:ea typeface="微软雅黑" panose="020B0503020204020204" charset="-122"/>
                          <a:cs typeface="微软雅黑" panose="020B0503020204020204" charset="-122"/>
                        </a:rPr>
                        <a:t>优先布局诊断平台、</a:t>
                      </a:r>
                      <a:r>
                        <a:rPr lang="en-US" altLang="zh-CN" sz="1300">
                          <a:solidFill>
                            <a:srgbClr val="0070C0"/>
                          </a:solidFill>
                          <a:latin typeface="微软雅黑" panose="020B0503020204020204" charset="-122"/>
                          <a:ea typeface="微软雅黑" panose="020B0503020204020204" charset="-122"/>
                          <a:cs typeface="微软雅黑" panose="020B0503020204020204" charset="-122"/>
                        </a:rPr>
                        <a:t>POCT</a:t>
                      </a:r>
                      <a:r>
                        <a:rPr lang="zh-CN" altLang="en-US" sz="1300">
                          <a:solidFill>
                            <a:srgbClr val="0070C0"/>
                          </a:solidFill>
                          <a:latin typeface="微软雅黑" panose="020B0503020204020204" charset="-122"/>
                          <a:ea typeface="微软雅黑" panose="020B0503020204020204" charset="-122"/>
                          <a:cs typeface="微软雅黑" panose="020B0503020204020204" charset="-122"/>
                        </a:rPr>
                        <a:t>和精准检测</a:t>
                      </a:r>
                      <a:endParaRPr lang="zh-CN" altLang="en-US" sz="1300">
                        <a:solidFill>
                          <a:srgbClr val="0070C0"/>
                        </a:solidFill>
                        <a:latin typeface="微软雅黑" panose="020B0503020204020204" charset="-122"/>
                        <a:ea typeface="微软雅黑" panose="020B0503020204020204" charset="-122"/>
                        <a:cs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r>
              <a:tr h="556895">
                <a:tc>
                  <a:txBody>
                    <a:bodyPr/>
                    <a:p>
                      <a:r>
                        <a:rPr lang="en-US" altLang="zh-CN" sz="1300" b="1">
                          <a:latin typeface="微软雅黑" panose="020B0503020204020204" charset="-122"/>
                          <a:ea typeface="微软雅黑" panose="020B0503020204020204" charset="-122"/>
                          <a:cs typeface="微软雅黑" panose="020B0503020204020204" charset="-122"/>
                        </a:rPr>
                        <a:t>AI</a:t>
                      </a:r>
                      <a:r>
                        <a:rPr lang="zh-CN" altLang="en-US" sz="1300" b="1">
                          <a:latin typeface="微软雅黑" panose="020B0503020204020204" charset="-122"/>
                          <a:ea typeface="微软雅黑" panose="020B0503020204020204" charset="-122"/>
                          <a:cs typeface="微软雅黑" panose="020B0503020204020204" charset="-122"/>
                        </a:rPr>
                        <a:t>影像</a:t>
                      </a:r>
                      <a:endParaRPr lang="zh-CN" altLang="en-US" sz="1300" b="1">
                        <a:latin typeface="微软雅黑" panose="020B0503020204020204" charset="-122"/>
                        <a:ea typeface="微软雅黑" panose="020B0503020204020204" charset="-122"/>
                        <a:cs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较高</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高</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较高</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en-US" altLang="zh-CN" sz="1300">
                          <a:latin typeface="微软雅黑" panose="020B0503020204020204" charset="-122"/>
                          <a:ea typeface="微软雅黑" panose="020B0503020204020204" charset="-122"/>
                        </a:rPr>
                        <a:t>★★★★★</a:t>
                      </a:r>
                      <a:endParaRPr lang="en-US" altLang="zh-CN"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solidFill>
                            <a:srgbClr val="0070C0"/>
                          </a:solidFill>
                          <a:latin typeface="微软雅黑" panose="020B0503020204020204" charset="-122"/>
                          <a:ea typeface="微软雅黑" panose="020B0503020204020204" charset="-122"/>
                          <a:cs typeface="微软雅黑" panose="020B0503020204020204" charset="-122"/>
                        </a:rPr>
                        <a:t>优先布局</a:t>
                      </a:r>
                      <a:r>
                        <a:rPr lang="en-US" altLang="zh-CN" sz="1300">
                          <a:solidFill>
                            <a:srgbClr val="0070C0"/>
                          </a:solidFill>
                          <a:latin typeface="微软雅黑" panose="020B0503020204020204" charset="-122"/>
                          <a:ea typeface="微软雅黑" panose="020B0503020204020204" charset="-122"/>
                          <a:cs typeface="微软雅黑" panose="020B0503020204020204" charset="-122"/>
                        </a:rPr>
                        <a:t>AI</a:t>
                      </a:r>
                      <a:r>
                        <a:rPr lang="zh-CN" altLang="en-US" sz="1300">
                          <a:solidFill>
                            <a:srgbClr val="0070C0"/>
                          </a:solidFill>
                          <a:latin typeface="微软雅黑" panose="020B0503020204020204" charset="-122"/>
                          <a:ea typeface="微软雅黑" panose="020B0503020204020204" charset="-122"/>
                          <a:cs typeface="微软雅黑" panose="020B0503020204020204" charset="-122"/>
                        </a:rPr>
                        <a:t>辅助诊断和区域影像中心</a:t>
                      </a:r>
                      <a:endParaRPr lang="zh-CN" altLang="en-US" sz="1300">
                        <a:solidFill>
                          <a:srgbClr val="0070C0"/>
                        </a:solidFill>
                        <a:latin typeface="微软雅黑" panose="020B0503020204020204" charset="-122"/>
                        <a:ea typeface="微软雅黑" panose="020B0503020204020204" charset="-122"/>
                        <a:cs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r>
              <a:tr h="485140">
                <a:tc>
                  <a:txBody>
                    <a:bodyPr/>
                    <a:p>
                      <a:r>
                        <a:rPr lang="zh-CN" altLang="en-US" sz="1300" b="1">
                          <a:latin typeface="微软雅黑" panose="020B0503020204020204" charset="-122"/>
                          <a:ea typeface="微软雅黑" panose="020B0503020204020204" charset="-122"/>
                        </a:rPr>
                        <a:t>智能监护</a:t>
                      </a:r>
                      <a:endParaRPr lang="zh-CN" altLang="en-US" sz="1300" b="1">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高</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中等</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高</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en-US" altLang="zh-CN" sz="1300">
                          <a:latin typeface="微软雅黑" panose="020B0503020204020204" charset="-122"/>
                          <a:ea typeface="微软雅黑" panose="020B0503020204020204" charset="-122"/>
                        </a:rPr>
                        <a:t>★★★★★</a:t>
                      </a:r>
                      <a:endParaRPr lang="en-US" altLang="zh-CN"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solidFill>
                            <a:srgbClr val="0070C0"/>
                          </a:solidFill>
                          <a:latin typeface="微软雅黑" panose="020B0503020204020204" charset="-122"/>
                          <a:ea typeface="微软雅黑" panose="020B0503020204020204" charset="-122"/>
                        </a:rPr>
                        <a:t>布局智慧健康和家庭医疗场景</a:t>
                      </a:r>
                      <a:endParaRPr lang="zh-CN" altLang="en-US" sz="1300">
                        <a:solidFill>
                          <a:srgbClr val="0070C0"/>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r>
              <a:tr h="584200">
                <a:tc>
                  <a:txBody>
                    <a:bodyPr/>
                    <a:p>
                      <a:r>
                        <a:rPr lang="zh-CN" altLang="en-US" sz="1300" b="1">
                          <a:latin typeface="微软雅黑" panose="020B0503020204020204" charset="-122"/>
                          <a:ea typeface="微软雅黑" panose="020B0503020204020204" charset="-122"/>
                        </a:rPr>
                        <a:t>手术机器人</a:t>
                      </a:r>
                      <a:endParaRPr lang="zh-CN" altLang="en-US" sz="1300" b="1">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中等</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极高</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中等</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en-US" altLang="zh-CN" sz="1300">
                          <a:latin typeface="微软雅黑" panose="020B0503020204020204" charset="-122"/>
                          <a:ea typeface="微软雅黑" panose="020B0503020204020204" charset="-122"/>
                        </a:rPr>
                        <a:t>★★★★</a:t>
                      </a:r>
                      <a:endParaRPr lang="en-US" altLang="zh-CN"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solidFill>
                            <a:srgbClr val="0070C0"/>
                          </a:solidFill>
                          <a:latin typeface="微软雅黑" panose="020B0503020204020204" charset="-122"/>
                          <a:ea typeface="微软雅黑" panose="020B0503020204020204" charset="-122"/>
                        </a:rPr>
                        <a:t>布局高端装备制造和核心零部件</a:t>
                      </a:r>
                      <a:endParaRPr lang="zh-CN" altLang="en-US" sz="1300">
                        <a:solidFill>
                          <a:srgbClr val="0070C0"/>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r>
              <a:tr h="618490">
                <a:tc>
                  <a:txBody>
                    <a:bodyPr/>
                    <a:p>
                      <a:r>
                        <a:rPr lang="zh-CN" altLang="en-US" sz="1300" b="1">
                          <a:latin typeface="微软雅黑" panose="020B0503020204020204" charset="-122"/>
                          <a:ea typeface="微软雅黑" panose="020B0503020204020204" charset="-122"/>
                        </a:rPr>
                        <a:t>创新药</a:t>
                      </a:r>
                      <a:endParaRPr lang="zh-CN" altLang="en-US" sz="1300" b="1">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中等</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极高</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中等</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en-US" altLang="zh-CN" sz="1300">
                          <a:latin typeface="微软雅黑" panose="020B0503020204020204" charset="-122"/>
                          <a:ea typeface="微软雅黑" panose="020B0503020204020204" charset="-122"/>
                        </a:rPr>
                        <a:t>★★★</a:t>
                      </a:r>
                      <a:endParaRPr lang="en-US" altLang="zh-CN"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solidFill>
                            <a:srgbClr val="0070C0"/>
                          </a:solidFill>
                          <a:latin typeface="微软雅黑" panose="020B0503020204020204" charset="-122"/>
                          <a:ea typeface="微软雅黑" panose="020B0503020204020204" charset="-122"/>
                          <a:cs typeface="微软雅黑" panose="020B0503020204020204" charset="-122"/>
                        </a:rPr>
                        <a:t>布局特色</a:t>
                      </a:r>
                      <a:r>
                        <a:rPr lang="en-US" altLang="zh-CN" sz="1300">
                          <a:solidFill>
                            <a:srgbClr val="0070C0"/>
                          </a:solidFill>
                          <a:latin typeface="微软雅黑" panose="020B0503020204020204" charset="-122"/>
                          <a:ea typeface="微软雅黑" panose="020B0503020204020204" charset="-122"/>
                          <a:cs typeface="微软雅黑" panose="020B0503020204020204" charset="-122"/>
                        </a:rPr>
                        <a:t>Biotech</a:t>
                      </a:r>
                      <a:r>
                        <a:rPr lang="zh-CN" altLang="en-US" sz="1300">
                          <a:solidFill>
                            <a:srgbClr val="0070C0"/>
                          </a:solidFill>
                          <a:latin typeface="微软雅黑" panose="020B0503020204020204" charset="-122"/>
                          <a:ea typeface="微软雅黑" panose="020B0503020204020204" charset="-122"/>
                          <a:cs typeface="微软雅黑" panose="020B0503020204020204" charset="-122"/>
                        </a:rPr>
                        <a:t>和研发平台</a:t>
                      </a:r>
                      <a:endParaRPr lang="zh-CN" altLang="en-US" sz="1300">
                        <a:solidFill>
                          <a:srgbClr val="0070C0"/>
                        </a:solidFill>
                        <a:latin typeface="微软雅黑" panose="020B0503020204020204" charset="-122"/>
                        <a:ea typeface="微软雅黑" panose="020B0503020204020204" charset="-122"/>
                        <a:cs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r>
              <a:tr h="687070">
                <a:tc>
                  <a:txBody>
                    <a:bodyPr/>
                    <a:p>
                      <a:r>
                        <a:rPr lang="en-US" altLang="zh-CN" sz="1300" b="1">
                          <a:latin typeface="微软雅黑" panose="020B0503020204020204" charset="-122"/>
                          <a:ea typeface="微软雅黑" panose="020B0503020204020204" charset="-122"/>
                          <a:cs typeface="微软雅黑" panose="020B0503020204020204" charset="-122"/>
                        </a:rPr>
                        <a:t>AI</a:t>
                      </a:r>
                      <a:r>
                        <a:rPr lang="zh-CN" altLang="en-US" sz="1300" b="1">
                          <a:latin typeface="微软雅黑" panose="020B0503020204020204" charset="-122"/>
                          <a:ea typeface="微软雅黑" panose="020B0503020204020204" charset="-122"/>
                          <a:cs typeface="微软雅黑" panose="020B0503020204020204" charset="-122"/>
                        </a:rPr>
                        <a:t>制药</a:t>
                      </a:r>
                      <a:endParaRPr lang="zh-CN" altLang="en-US" sz="1300" b="1">
                        <a:latin typeface="微软雅黑" panose="020B0503020204020204" charset="-122"/>
                        <a:ea typeface="微软雅黑" panose="020B0503020204020204" charset="-122"/>
                        <a:cs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较低</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极高</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latin typeface="微软雅黑" panose="020B0503020204020204" charset="-122"/>
                          <a:ea typeface="微软雅黑" panose="020B0503020204020204" charset="-122"/>
                        </a:rPr>
                        <a:t>较低</a:t>
                      </a:r>
                      <a:endParaRPr lang="zh-CN" altLang="en-US"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en-US" altLang="zh-CN" sz="1300">
                          <a:latin typeface="微软雅黑" panose="020B0503020204020204" charset="-122"/>
                          <a:ea typeface="微软雅黑" panose="020B0503020204020204" charset="-122"/>
                        </a:rPr>
                        <a:t>★★★</a:t>
                      </a:r>
                      <a:endParaRPr lang="en-US" altLang="zh-CN" sz="1300">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c>
                  <a:txBody>
                    <a:bodyPr/>
                    <a:p>
                      <a:r>
                        <a:rPr lang="zh-CN" altLang="en-US" sz="1300">
                          <a:solidFill>
                            <a:srgbClr val="0070C0"/>
                          </a:solidFill>
                          <a:latin typeface="微软雅黑" panose="020B0503020204020204" charset="-122"/>
                          <a:ea typeface="微软雅黑" panose="020B0503020204020204" charset="-122"/>
                        </a:rPr>
                        <a:t>布局算法平台和创新生态培育</a:t>
                      </a:r>
                      <a:endParaRPr lang="zh-CN" altLang="en-US" sz="1300">
                        <a:solidFill>
                          <a:srgbClr val="0070C0"/>
                        </a:solidFill>
                        <a:latin typeface="微软雅黑" panose="020B0503020204020204" charset="-122"/>
                        <a:ea typeface="微软雅黑" panose="020B0503020204020204" charset="-122"/>
                      </a:endParaRPr>
                    </a:p>
                  </a:txBody>
                  <a:tcPr marL="0" marR="0" marT="0" marB="0" anchor="ctr" anchorCtr="0">
                    <a:lnL w="12700" cap="flat" cmpd="sng" algn="ctr">
                      <a:solidFill>
                        <a:srgbClr val="D4CFC8"/>
                      </a:solidFill>
                      <a:prstDash val="solid"/>
                      <a:round/>
                      <a:headEnd type="none" w="med" len="med"/>
                      <a:tailEnd type="none" w="med" len="med"/>
                    </a:lnL>
                    <a:lnR w="12700" cap="flat" cmpd="sng" algn="ctr">
                      <a:solidFill>
                        <a:srgbClr val="D4CFC8"/>
                      </a:solidFill>
                      <a:prstDash val="solid"/>
                      <a:round/>
                      <a:headEnd type="none" w="med" len="med"/>
                      <a:tailEnd type="none" w="med" len="med"/>
                    </a:lnR>
                    <a:lnT w="12700" cap="flat" cmpd="sng" algn="ctr">
                      <a:solidFill>
                        <a:srgbClr val="D4CFC8"/>
                      </a:solidFill>
                      <a:prstDash val="solid"/>
                      <a:round/>
                      <a:headEnd type="none" w="med" len="med"/>
                      <a:tailEnd type="none" w="med" len="med"/>
                    </a:lnT>
                    <a:lnB w="12700" cap="flat" cmpd="sng" algn="ctr">
                      <a:solidFill>
                        <a:srgbClr val="D4CFC8"/>
                      </a:solidFill>
                      <a:prstDash val="solid"/>
                      <a:round/>
                      <a:headEnd type="none" w="med" len="med"/>
                      <a:tailEnd type="none" w="med" len="med"/>
                    </a:lnB>
                    <a:solidFill>
                      <a:sysClr val="window" lastClr="FFFFFF"/>
                    </a:solidFill>
                  </a:tcPr>
                </a:tc>
              </a:tr>
            </a:tbl>
          </a:graphicData>
        </a:graphic>
      </p:graphicFrame>
      <p:sp>
        <p:nvSpPr>
          <p:cNvPr id="10" name="圆角矩形 9"/>
          <p:cNvSpPr/>
          <p:nvPr/>
        </p:nvSpPr>
        <p:spPr>
          <a:xfrm>
            <a:off x="1163507" y="5791879"/>
            <a:ext cx="252000" cy="252000"/>
          </a:xfrm>
          <a:prstGeom prst="roundRect">
            <a:avLst/>
          </a:prstGeom>
          <a:gradFill>
            <a:gsLst>
              <a:gs pos="0">
                <a:srgbClr val="1A72A5"/>
              </a:gs>
              <a:gs pos="42000">
                <a:srgbClr val="1E8FC0">
                  <a:alpha val="90000"/>
                </a:srgbClr>
              </a:gs>
              <a:gs pos="21000">
                <a:srgbClr val="22ACDA">
                  <a:alpha val="70000"/>
                </a:srgbClr>
              </a:gs>
              <a:gs pos="66000">
                <a:srgbClr val="1A72A5">
                  <a:alpha val="95000"/>
                </a:srgbClr>
              </a:gs>
              <a:gs pos="100000">
                <a:srgbClr val="125C99"/>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p>
        </p:txBody>
      </p:sp>
      <p:sp>
        <p:nvSpPr>
          <p:cNvPr id="6" name="文本框 5"/>
          <p:cNvSpPr txBox="1"/>
          <p:nvPr/>
        </p:nvSpPr>
        <p:spPr>
          <a:xfrm>
            <a:off x="1451610" y="5693410"/>
            <a:ext cx="10005695" cy="675640"/>
          </a:xfrm>
          <a:prstGeom prst="rect">
            <a:avLst/>
          </a:prstGeom>
          <a:noFill/>
        </p:spPr>
        <p:txBody>
          <a:bodyPr wrap="square" rtlCol="0">
            <a:spAutoFit/>
          </a:bodyPr>
          <a:p>
            <a:r>
              <a:rPr lang="zh-CN" altLang="en-US">
                <a:latin typeface="微软雅黑" panose="020B0503020204020204" charset="-122"/>
                <a:ea typeface="微软雅黑" panose="020B0503020204020204" charset="-122"/>
                <a:cs typeface="微软雅黑" panose="020B0503020204020204" charset="-122"/>
              </a:rPr>
              <a:t>中游赛道布局应坚持</a:t>
            </a:r>
            <a:r>
              <a:rPr lang="zh-CN" altLang="en-US" sz="2000" b="1">
                <a:solidFill>
                  <a:srgbClr val="216BFF"/>
                </a:solidFill>
                <a:latin typeface="微软雅黑" panose="020B0503020204020204" charset="-122"/>
                <a:ea typeface="微软雅黑" panose="020B0503020204020204" charset="-122"/>
                <a:cs typeface="微软雅黑" panose="020B0503020204020204" charset="-122"/>
              </a:rPr>
              <a:t>“成熟赛道优先导入、前沿赛道梯度培育”</a:t>
            </a:r>
            <a:r>
              <a:rPr lang="zh-CN" altLang="en-US">
                <a:latin typeface="微软雅黑" panose="020B0503020204020204" charset="-122"/>
                <a:ea typeface="微软雅黑" panose="020B0503020204020204" charset="-122"/>
                <a:cs typeface="微软雅黑" panose="020B0503020204020204" charset="-122"/>
              </a:rPr>
              <a:t>的思路，</a:t>
            </a:r>
            <a:r>
              <a:rPr lang="zh-CN" altLang="en-US" b="1">
                <a:solidFill>
                  <a:srgbClr val="0070C0"/>
                </a:solidFill>
                <a:latin typeface="微软雅黑" panose="020B0503020204020204" charset="-122"/>
                <a:ea typeface="微软雅黑" panose="020B0503020204020204" charset="-122"/>
                <a:cs typeface="微软雅黑" panose="020B0503020204020204" charset="-122"/>
              </a:rPr>
              <a:t>招商不仅看技术前沿性，更应关注商业成熟度、落地周期和区域适配性。</a:t>
            </a:r>
            <a:endParaRPr lang="zh-CN" altLang="en-US" b="1">
              <a:solidFill>
                <a:srgbClr val="0070C0"/>
              </a:solidFill>
              <a:latin typeface="微软雅黑" panose="020B0503020204020204" charset="-122"/>
              <a:ea typeface="微软雅黑" panose="020B0503020204020204" charset="-122"/>
              <a:cs typeface="微软雅黑" panose="020B0503020204020204" charset="-122"/>
            </a:endParaRPr>
          </a:p>
        </p:txBody>
      </p:sp>
      <p:grpSp>
        <p:nvGrpSpPr>
          <p:cNvPr id="46" name="组合 45"/>
          <p:cNvGrpSpPr/>
          <p:nvPr/>
        </p:nvGrpSpPr>
        <p:grpSpPr>
          <a:xfrm>
            <a:off x="8975725" y="274955"/>
            <a:ext cx="2840990" cy="366395"/>
            <a:chOff x="11064" y="247"/>
            <a:chExt cx="7750" cy="814"/>
          </a:xfrm>
        </p:grpSpPr>
        <p:grpSp>
          <p:nvGrpSpPr>
            <p:cNvPr id="47" name="组合 10"/>
            <p:cNvGrpSpPr/>
            <p:nvPr/>
          </p:nvGrpSpPr>
          <p:grpSpPr>
            <a:xfrm>
              <a:off x="12344" y="247"/>
              <a:ext cx="6376" cy="656"/>
              <a:chOff x="6697011" y="412203"/>
              <a:chExt cx="3672216" cy="415778"/>
            </a:xfrm>
          </p:grpSpPr>
          <p:pic>
            <p:nvPicPr>
              <p:cNvPr id="48" name="Picture 3" descr="F:\中关村信息谷\信息谷资料\信息谷VI\logo-png.png"/>
              <p:cNvPicPr>
                <a:picLocks noChangeAspect="1" noChangeArrowheads="1"/>
              </p:cNvPicPr>
              <p:nvPr/>
            </p:nvPicPr>
            <p:blipFill>
              <a:blip r:embed="rId5" cstate="print"/>
              <a:srcRect/>
              <a:stretch>
                <a:fillRect/>
              </a:stretch>
            </p:blipFill>
            <p:spPr bwMode="auto">
              <a:xfrm>
                <a:off x="8713227" y="467941"/>
                <a:ext cx="1656000" cy="311029"/>
              </a:xfrm>
              <a:prstGeom prst="rect">
                <a:avLst/>
              </a:prstGeom>
              <a:noFill/>
            </p:spPr>
          </p:pic>
          <p:pic>
            <p:nvPicPr>
              <p:cNvPr id="49" name="Picture 3" descr="F:\中关村信息谷\信息谷资料\信息谷VI\PPT\LOGO02.png"/>
              <p:cNvPicPr>
                <a:picLocks noChangeAspect="1" noChangeArrowheads="1"/>
              </p:cNvPicPr>
              <p:nvPr/>
            </p:nvPicPr>
            <p:blipFill>
              <a:blip r:embed="rId6" cstate="print"/>
              <a:srcRect/>
              <a:stretch>
                <a:fillRect/>
              </a:stretch>
            </p:blipFill>
            <p:spPr bwMode="auto">
              <a:xfrm>
                <a:off x="6697011" y="412203"/>
                <a:ext cx="1728000" cy="415778"/>
              </a:xfrm>
              <a:prstGeom prst="rect">
                <a:avLst/>
              </a:prstGeom>
              <a:noFill/>
            </p:spPr>
          </p:pic>
        </p:grpSp>
        <p:pic>
          <p:nvPicPr>
            <p:cNvPr id="50" name="Picture 3" descr="F:\中关村信息谷\信息谷资料\信息谷VI\PPT\边条03.png"/>
            <p:cNvPicPr>
              <a:picLocks noChangeAspect="1" noChangeArrowheads="1"/>
            </p:cNvPicPr>
            <p:nvPr/>
          </p:nvPicPr>
          <p:blipFill>
            <a:blip r:embed="rId7" cstate="print"/>
            <a:srcRect/>
            <a:stretch>
              <a:fillRect/>
            </a:stretch>
          </p:blipFill>
          <p:spPr bwMode="auto">
            <a:xfrm flipV="1">
              <a:off x="11064" y="941"/>
              <a:ext cx="7751" cy="120"/>
            </a:xfrm>
            <a:prstGeom prst="rect">
              <a:avLst/>
            </a:prstGeom>
            <a:noFill/>
          </p:spPr>
        </p:pic>
      </p:grpSp>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 name="椭圆 63"/>
          <p:cNvSpPr/>
          <p:nvPr>
            <p:custDataLst>
              <p:tags r:id="rId1"/>
            </p:custDataLst>
          </p:nvPr>
        </p:nvSpPr>
        <p:spPr>
          <a:xfrm>
            <a:off x="1463040" y="6388100"/>
            <a:ext cx="9714865" cy="353695"/>
          </a:xfrm>
          <a:prstGeom prst="ellipse">
            <a:avLst/>
          </a:prstGeom>
          <a:gradFill flip="none" rotWithShape="1">
            <a:gsLst>
              <a:gs pos="38000">
                <a:schemeClr val="accent1">
                  <a:lumMod val="40000"/>
                  <a:lumOff val="60000"/>
                  <a:alpha val="0"/>
                </a:schemeClr>
              </a:gs>
              <a:gs pos="100000">
                <a:schemeClr val="accent1">
                  <a:lumMod val="60000"/>
                  <a:lumOff val="40000"/>
                  <a:alpha val="60000"/>
                </a:schemeClr>
              </a:gs>
            </a:gsLst>
            <a:lin ang="5400000" scaled="1"/>
            <a:tileRect/>
          </a:gra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grpSp>
        <p:nvGrpSpPr>
          <p:cNvPr id="56" name="组合 55"/>
          <p:cNvGrpSpPr/>
          <p:nvPr/>
        </p:nvGrpSpPr>
        <p:grpSpPr>
          <a:xfrm rot="0">
            <a:off x="498475" y="407035"/>
            <a:ext cx="485775" cy="319405"/>
            <a:chOff x="1059" y="918"/>
            <a:chExt cx="604" cy="397"/>
          </a:xfrm>
          <a:effectLst>
            <a:outerShdw blurRad="101600" dist="63500" dir="2700000" algn="tl" rotWithShape="0">
              <a:srgbClr val="1E69D5">
                <a:alpha val="20000"/>
              </a:srgbClr>
            </a:outerShdw>
          </a:effectLst>
        </p:grpSpPr>
        <p:sp>
          <p:nvSpPr>
            <p:cNvPr id="57" name="椭圆 56"/>
            <p:cNvSpPr/>
            <p:nvPr>
              <p:custDataLst>
                <p:tags r:id="rId2"/>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3"/>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4" name="矩形 3"/>
          <p:cNvSpPr/>
          <p:nvPr/>
        </p:nvSpPr>
        <p:spPr>
          <a:xfrm>
            <a:off x="0" y="1250315"/>
            <a:ext cx="12192000" cy="68707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 name="文本框 5"/>
          <p:cNvSpPr txBox="1"/>
          <p:nvPr/>
        </p:nvSpPr>
        <p:spPr>
          <a:xfrm>
            <a:off x="664845" y="1304925"/>
            <a:ext cx="11059160" cy="731520"/>
          </a:xfrm>
          <a:prstGeom prst="rect">
            <a:avLst/>
          </a:prstGeom>
          <a:noFill/>
        </p:spPr>
        <p:txBody>
          <a:bodyPr wrap="square" rtlCol="0">
            <a:noAutofit/>
          </a:bodyPr>
          <a:p>
            <a:pPr algn="just">
              <a:lnSpc>
                <a:spcPct val="100000"/>
              </a:lnSpc>
            </a:pPr>
            <a:r>
              <a:rPr lang="zh-CN" altLang="en-US" sz="1600">
                <a:solidFill>
                  <a:schemeClr val="bg1"/>
                </a:solidFill>
                <a:latin typeface="微软雅黑" panose="020B0503020204020204" charset="-122"/>
                <a:ea typeface="微软雅黑" panose="020B0503020204020204" charset="-122"/>
                <a:cs typeface="微软雅黑" panose="020B0503020204020204" charset="-122"/>
              </a:rPr>
              <a:t>生命健康中游正</a:t>
            </a:r>
            <a:r>
              <a:rPr lang="zh-CN" altLang="en-US" sz="1600" b="1">
                <a:solidFill>
                  <a:schemeClr val="bg1"/>
                </a:solidFill>
                <a:latin typeface="微软雅黑" panose="020B0503020204020204" charset="-122"/>
                <a:ea typeface="微软雅黑" panose="020B0503020204020204" charset="-122"/>
                <a:cs typeface="微软雅黑" panose="020B0503020204020204" charset="-122"/>
              </a:rPr>
              <a:t>从单一产品竞争转向“技术+数据+场景”协同竞争。AI技术、精准医疗、智能装备和家庭健康共同推动产业价值链重构，</a:t>
            </a:r>
            <a:r>
              <a:rPr lang="zh-CN" altLang="en-US" sz="1600">
                <a:solidFill>
                  <a:schemeClr val="bg1"/>
                </a:solidFill>
                <a:latin typeface="微软雅黑" panose="020B0503020204020204" charset="-122"/>
                <a:ea typeface="微软雅黑" panose="020B0503020204020204" charset="-122"/>
                <a:cs typeface="微软雅黑" panose="020B0503020204020204" charset="-122"/>
              </a:rPr>
              <a:t>其共同特点是</a:t>
            </a:r>
            <a:r>
              <a:rPr lang="zh-CN" altLang="en-US" sz="1600" b="1">
                <a:solidFill>
                  <a:schemeClr val="bg1"/>
                </a:solidFill>
                <a:latin typeface="微软雅黑" panose="020B0503020204020204" charset="-122"/>
                <a:ea typeface="微软雅黑" panose="020B0503020204020204" charset="-122"/>
                <a:cs typeface="微软雅黑" panose="020B0503020204020204" charset="-122"/>
              </a:rPr>
              <a:t>数据驱动增强、场景边界拓展、服务属性提升和生态协同加速</a:t>
            </a:r>
            <a:r>
              <a:rPr lang="zh-CN" altLang="en-US" sz="1600">
                <a:solidFill>
                  <a:schemeClr val="bg1"/>
                </a:solidFill>
                <a:latin typeface="微软雅黑" panose="020B0503020204020204" charset="-122"/>
                <a:ea typeface="微软雅黑" panose="020B0503020204020204" charset="-122"/>
                <a:cs typeface="微软雅黑" panose="020B0503020204020204" charset="-122"/>
              </a:rPr>
              <a:t>。</a:t>
            </a:r>
            <a:endParaRPr lang="zh-CN" altLang="en-US" sz="16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 name="矩形: 圆角 2"/>
          <p:cNvSpPr/>
          <p:nvPr/>
        </p:nvSpPr>
        <p:spPr>
          <a:xfrm rot="2700000">
            <a:off x="4894018" y="2643742"/>
            <a:ext cx="2320143" cy="2320143"/>
          </a:xfrm>
          <a:prstGeom prst="ellipse">
            <a:avLst/>
          </a:prstGeom>
          <a:noFill/>
          <a:ln w="1016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4953602" y="2296055"/>
            <a:ext cx="802674" cy="84265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cs typeface="+mn-ea"/>
              <a:sym typeface="+mn-lt"/>
            </a:endParaRPr>
          </a:p>
        </p:txBody>
      </p:sp>
      <p:sp>
        <p:nvSpPr>
          <p:cNvPr id="11" name="椭圆 10"/>
          <p:cNvSpPr/>
          <p:nvPr/>
        </p:nvSpPr>
        <p:spPr>
          <a:xfrm>
            <a:off x="6325058" y="2296055"/>
            <a:ext cx="802674" cy="84265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cs typeface="+mn-ea"/>
              <a:sym typeface="+mn-lt"/>
            </a:endParaRPr>
          </a:p>
        </p:txBody>
      </p:sp>
      <p:sp>
        <p:nvSpPr>
          <p:cNvPr id="14" name="椭圆 13"/>
          <p:cNvSpPr/>
          <p:nvPr/>
        </p:nvSpPr>
        <p:spPr>
          <a:xfrm>
            <a:off x="4977732" y="4161062"/>
            <a:ext cx="802674" cy="84265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cs typeface="+mn-ea"/>
              <a:sym typeface="+mn-lt"/>
            </a:endParaRPr>
          </a:p>
        </p:txBody>
      </p:sp>
      <p:sp>
        <p:nvSpPr>
          <p:cNvPr id="29" name="文本框 28"/>
          <p:cNvSpPr txBox="1"/>
          <p:nvPr/>
        </p:nvSpPr>
        <p:spPr>
          <a:xfrm>
            <a:off x="1441156" y="1974761"/>
            <a:ext cx="1109345" cy="445135"/>
          </a:xfrm>
          <a:prstGeom prst="rect">
            <a:avLst/>
          </a:prstGeom>
          <a:noFill/>
        </p:spPr>
        <p:txBody>
          <a:bodyPr wrap="none" rtlCol="0">
            <a:spAutoFit/>
          </a:bodyPr>
          <a:lstStyle/>
          <a:p>
            <a:pPr algn="l"/>
            <a:r>
              <a:rPr lang="en-US" altLang="zh-CN" sz="2300" dirty="0">
                <a:solidFill>
                  <a:schemeClr val="tx1">
                    <a:lumMod val="85000"/>
                    <a:lumOff val="15000"/>
                  </a:schemeClr>
                </a:solidFill>
                <a:latin typeface="微软雅黑" panose="020B0503020204020204" charset="-122"/>
                <a:ea typeface="微软雅黑" panose="020B0503020204020204" charset="-122"/>
                <a:cs typeface="+mn-ea"/>
                <a:sym typeface="+mn-lt"/>
              </a:rPr>
              <a:t>1. </a:t>
            </a:r>
            <a:r>
              <a:rPr lang="zh-CN" altLang="en-US" sz="2300" dirty="0">
                <a:solidFill>
                  <a:schemeClr val="tx1">
                    <a:lumMod val="85000"/>
                    <a:lumOff val="15000"/>
                  </a:schemeClr>
                </a:solidFill>
                <a:latin typeface="微软雅黑" panose="020B0503020204020204" charset="-122"/>
                <a:ea typeface="微软雅黑" panose="020B0503020204020204" charset="-122"/>
                <a:cs typeface="+mn-ea"/>
                <a:sym typeface="+mn-lt"/>
              </a:rPr>
              <a:t>AI化</a:t>
            </a:r>
            <a:endParaRPr lang="zh-CN" altLang="en-US" sz="23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30" name="文本框 29"/>
          <p:cNvSpPr txBox="1"/>
          <p:nvPr/>
        </p:nvSpPr>
        <p:spPr>
          <a:xfrm>
            <a:off x="365760" y="2342515"/>
            <a:ext cx="4312920" cy="1437640"/>
          </a:xfrm>
          <a:prstGeom prst="rect">
            <a:avLst/>
          </a:prstGeom>
          <a:noFill/>
        </p:spPr>
        <p:txBody>
          <a:bodyPr wrap="square" rtlCol="0">
            <a:spAutoFit/>
          </a:bodyPr>
          <a:lstStyle/>
          <a:p>
            <a:pPr algn="l">
              <a:lnSpc>
                <a:spcPct val="100000"/>
              </a:lnSpc>
            </a:pPr>
            <a:r>
              <a:rPr lang="zh-CN" altLang="en-US" sz="1250" b="1" dirty="0">
                <a:solidFill>
                  <a:srgbClr val="0070C0"/>
                </a:solidFill>
                <a:latin typeface="微软雅黑" panose="020B0503020204020204" charset="-122"/>
                <a:ea typeface="微软雅黑" panose="020B0503020204020204" charset="-122"/>
                <a:cs typeface="+mn-ea"/>
                <a:sym typeface="+mn-lt"/>
              </a:rPr>
              <a:t>核心逻辑</a:t>
            </a:r>
            <a:r>
              <a:rPr lang="en-US" altLang="zh-CN" sz="1250" b="1" dirty="0">
                <a:solidFill>
                  <a:srgbClr val="0070C0"/>
                </a:solidFill>
                <a:latin typeface="微软雅黑" panose="020B0503020204020204" charset="-122"/>
                <a:ea typeface="微软雅黑" panose="020B0503020204020204" charset="-122"/>
                <a:cs typeface="+mn-ea"/>
                <a:sym typeface="+mn-lt"/>
              </a:rPr>
              <a:t>：</a:t>
            </a:r>
            <a:r>
              <a:rPr lang="zh-CN" altLang="en-US" sz="1250" dirty="0">
                <a:solidFill>
                  <a:schemeClr val="tx1">
                    <a:lumMod val="85000"/>
                    <a:lumOff val="15000"/>
                  </a:schemeClr>
                </a:solidFill>
                <a:latin typeface="微软雅黑" panose="020B0503020204020204" charset="-122"/>
                <a:ea typeface="微软雅黑" panose="020B0503020204020204" charset="-122"/>
                <a:cs typeface="+mn-ea"/>
                <a:sym typeface="+mn-lt"/>
              </a:rPr>
              <a:t>人工智能正在贯穿药物研发、辅助诊断和临床决策全过程，推动生命健康产业由经验驱动向数据驱动升级</a:t>
            </a:r>
            <a:r>
              <a:rPr lang="en-US" altLang="zh-CN" sz="1250" dirty="0">
                <a:solidFill>
                  <a:schemeClr val="tx1">
                    <a:lumMod val="85000"/>
                    <a:lumOff val="15000"/>
                  </a:schemeClr>
                </a:solidFill>
                <a:latin typeface="微软雅黑" panose="020B0503020204020204" charset="-122"/>
                <a:ea typeface="微软雅黑" panose="020B0503020204020204" charset="-122"/>
                <a:cs typeface="+mn-ea"/>
                <a:sym typeface="+mn-lt"/>
              </a:rPr>
              <a:t>。</a:t>
            </a:r>
            <a:endParaRPr lang="zh-CN" altLang="en-US" sz="125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r>
              <a:rPr lang="en-US" altLang="zh-CN" sz="125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产业</a:t>
            </a:r>
            <a:r>
              <a:rPr lang="zh-CN" altLang="en-US" sz="125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特点</a:t>
            </a:r>
            <a:r>
              <a:rPr lang="en-US" altLang="zh-CN" sz="125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医疗数据价值加速释放</a:t>
            </a:r>
            <a:r>
              <a:rPr lang="en-US" sz="125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算法能力成为核心竞争力</a:t>
            </a:r>
            <a:r>
              <a:rPr lang="en-US" sz="125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AI与临床场景深度融合</a:t>
            </a:r>
            <a:r>
              <a:rPr lang="en-US" sz="125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医疗服务效率持续提升</a:t>
            </a:r>
            <a:endParaRPr sz="125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r>
              <a:rPr sz="1250" dirty="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代表方向：</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AI影像、医学大模型、AI制药、数字病理</a:t>
            </a:r>
            <a:endParaRPr sz="125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r>
              <a:rPr lang="zh-CN" altLang="en-US" sz="1250" b="1" dirty="0">
                <a:solidFill>
                  <a:srgbClr val="92D050"/>
                </a:solidFill>
                <a:latin typeface="微软雅黑" panose="020B0503020204020204" charset="-122"/>
                <a:ea typeface="微软雅黑" panose="020B0503020204020204" charset="-122"/>
                <a:cs typeface="+mn-ea"/>
                <a:sym typeface="+mn-lt"/>
              </a:rPr>
              <a:t>招商布局：</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AI医疗平台、医疗大模型、医疗数据中心、AI辅助</a:t>
            </a:r>
            <a:r>
              <a:rPr lang="en-US" sz="125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诊断系统</a:t>
            </a:r>
            <a:endParaRPr sz="125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39" name="太阳形 44"/>
          <p:cNvSpPr>
            <a:spLocks noChangeArrowheads="1"/>
          </p:cNvSpPr>
          <p:nvPr/>
        </p:nvSpPr>
        <p:spPr bwMode="auto">
          <a:xfrm>
            <a:off x="5130147" y="4348610"/>
            <a:ext cx="486279" cy="432311"/>
          </a:xfrm>
          <a:custGeom>
            <a:avLst/>
            <a:gdLst>
              <a:gd name="T0" fmla="*/ 7471 w 12257"/>
              <a:gd name="T1" fmla="*/ 638 h 10897"/>
              <a:gd name="T2" fmla="*/ 7184 w 12257"/>
              <a:gd name="T3" fmla="*/ 742 h 10897"/>
              <a:gd name="T4" fmla="*/ 6561 w 12257"/>
              <a:gd name="T5" fmla="*/ 392 h 10897"/>
              <a:gd name="T6" fmla="*/ 5826 w 12257"/>
              <a:gd name="T7" fmla="*/ 392 h 10897"/>
              <a:gd name="T8" fmla="*/ 5075 w 12257"/>
              <a:gd name="T9" fmla="*/ 742 h 10897"/>
              <a:gd name="T10" fmla="*/ 4787 w 12257"/>
              <a:gd name="T11" fmla="*/ 638 h 10897"/>
              <a:gd name="T12" fmla="*/ 1434 w 12257"/>
              <a:gd name="T13" fmla="*/ 10770 h 10897"/>
              <a:gd name="T14" fmla="*/ 1676 w 12257"/>
              <a:gd name="T15" fmla="*/ 10888 h 10897"/>
              <a:gd name="T16" fmla="*/ 6129 w 12257"/>
              <a:gd name="T17" fmla="*/ 6724 h 10897"/>
              <a:gd name="T18" fmla="*/ 10581 w 12257"/>
              <a:gd name="T19" fmla="*/ 10888 h 10897"/>
              <a:gd name="T20" fmla="*/ 10824 w 12257"/>
              <a:gd name="T21" fmla="*/ 10770 h 10897"/>
              <a:gd name="T22" fmla="*/ 5445 w 12257"/>
              <a:gd name="T23" fmla="*/ 7553 h 10897"/>
              <a:gd name="T24" fmla="*/ 2398 w 12257"/>
              <a:gd name="T25" fmla="*/ 3540 h 10897"/>
              <a:gd name="T26" fmla="*/ 5592 w 12257"/>
              <a:gd name="T27" fmla="*/ 3690 h 10897"/>
              <a:gd name="T28" fmla="*/ 5230 w 12257"/>
              <a:gd name="T29" fmla="*/ 4621 h 10897"/>
              <a:gd name="T30" fmla="*/ 3671 w 12257"/>
              <a:gd name="T31" fmla="*/ 4286 h 10897"/>
              <a:gd name="T32" fmla="*/ 3325 w 12257"/>
              <a:gd name="T33" fmla="*/ 4517 h 10897"/>
              <a:gd name="T34" fmla="*/ 5021 w 12257"/>
              <a:gd name="T35" fmla="*/ 5085 h 10897"/>
              <a:gd name="T36" fmla="*/ 2155 w 12257"/>
              <a:gd name="T37" fmla="*/ 6142 h 10897"/>
              <a:gd name="T38" fmla="*/ 2273 w 12257"/>
              <a:gd name="T39" fmla="*/ 6537 h 10897"/>
              <a:gd name="T40" fmla="*/ 4325 w 12257"/>
              <a:gd name="T41" fmla="*/ 6301 h 10897"/>
              <a:gd name="T42" fmla="*/ 1828 w 12257"/>
              <a:gd name="T43" fmla="*/ 8366 h 10897"/>
              <a:gd name="T44" fmla="*/ 2067 w 12257"/>
              <a:gd name="T45" fmla="*/ 8538 h 10897"/>
              <a:gd name="T46" fmla="*/ 4817 w 12257"/>
              <a:gd name="T47" fmla="*/ 6344 h 10897"/>
              <a:gd name="T48" fmla="*/ 5010 w 12257"/>
              <a:gd name="T49" fmla="*/ 5998 h 10897"/>
              <a:gd name="T50" fmla="*/ 5445 w 12257"/>
              <a:gd name="T51" fmla="*/ 7553 h 10897"/>
              <a:gd name="T52" fmla="*/ 6812 w 12257"/>
              <a:gd name="T53" fmla="*/ 7553 h 10897"/>
              <a:gd name="T54" fmla="*/ 7482 w 12257"/>
              <a:gd name="T55" fmla="*/ 5568 h 10897"/>
              <a:gd name="T56" fmla="*/ 8316 w 12257"/>
              <a:gd name="T57" fmla="*/ 8194 h 10897"/>
              <a:gd name="T58" fmla="*/ 8513 w 12257"/>
              <a:gd name="T59" fmla="*/ 7919 h 10897"/>
              <a:gd name="T60" fmla="*/ 9810 w 12257"/>
              <a:gd name="T61" fmla="*/ 7513 h 10897"/>
              <a:gd name="T62" fmla="*/ 10088 w 12257"/>
              <a:gd name="T63" fmla="*/ 7430 h 10897"/>
              <a:gd name="T64" fmla="*/ 8505 w 12257"/>
              <a:gd name="T65" fmla="*/ 6016 h 10897"/>
              <a:gd name="T66" fmla="*/ 10838 w 12257"/>
              <a:gd name="T67" fmla="*/ 6003 h 10897"/>
              <a:gd name="T68" fmla="*/ 8180 w 12257"/>
              <a:gd name="T69" fmla="*/ 5699 h 10897"/>
              <a:gd name="T70" fmla="*/ 9191 w 12257"/>
              <a:gd name="T71" fmla="*/ 4849 h 10897"/>
              <a:gd name="T72" fmla="*/ 9472 w 12257"/>
              <a:gd name="T73" fmla="*/ 4780 h 10897"/>
              <a:gd name="T74" fmla="*/ 7142 w 12257"/>
              <a:gd name="T75" fmla="*/ 4275 h 10897"/>
              <a:gd name="T76" fmla="*/ 6718 w 12257"/>
              <a:gd name="T77" fmla="*/ 3470 h 10897"/>
              <a:gd name="T78" fmla="*/ 9852 w 12257"/>
              <a:gd name="T79" fmla="*/ 3528 h 10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57" h="10897">
                <a:moveTo>
                  <a:pt x="10180" y="3271"/>
                </a:moveTo>
                <a:cubicBezTo>
                  <a:pt x="9014" y="1575"/>
                  <a:pt x="7534" y="676"/>
                  <a:pt x="7471" y="638"/>
                </a:cubicBezTo>
                <a:cubicBezTo>
                  <a:pt x="7421" y="608"/>
                  <a:pt x="7360" y="602"/>
                  <a:pt x="7306" y="622"/>
                </a:cubicBezTo>
                <a:cubicBezTo>
                  <a:pt x="7251" y="642"/>
                  <a:pt x="7207" y="686"/>
                  <a:pt x="7184" y="742"/>
                </a:cubicBezTo>
                <a:cubicBezTo>
                  <a:pt x="6936" y="1358"/>
                  <a:pt x="6729" y="1940"/>
                  <a:pt x="6561" y="2490"/>
                </a:cubicBezTo>
                <a:lnTo>
                  <a:pt x="6561" y="392"/>
                </a:lnTo>
                <a:cubicBezTo>
                  <a:pt x="6561" y="176"/>
                  <a:pt x="6396" y="0"/>
                  <a:pt x="6194" y="0"/>
                </a:cubicBezTo>
                <a:cubicBezTo>
                  <a:pt x="5991" y="0"/>
                  <a:pt x="5826" y="176"/>
                  <a:pt x="5826" y="392"/>
                </a:cubicBezTo>
                <a:lnTo>
                  <a:pt x="5826" y="2935"/>
                </a:lnTo>
                <a:cubicBezTo>
                  <a:pt x="5640" y="2256"/>
                  <a:pt x="5390" y="1528"/>
                  <a:pt x="5075" y="742"/>
                </a:cubicBezTo>
                <a:cubicBezTo>
                  <a:pt x="5052" y="686"/>
                  <a:pt x="5007" y="641"/>
                  <a:pt x="4952" y="622"/>
                </a:cubicBezTo>
                <a:cubicBezTo>
                  <a:pt x="4897" y="602"/>
                  <a:pt x="4837" y="608"/>
                  <a:pt x="4787" y="638"/>
                </a:cubicBezTo>
                <a:cubicBezTo>
                  <a:pt x="4725" y="676"/>
                  <a:pt x="3245" y="1575"/>
                  <a:pt x="2079" y="3271"/>
                </a:cubicBezTo>
                <a:cubicBezTo>
                  <a:pt x="992" y="4848"/>
                  <a:pt x="0" y="7431"/>
                  <a:pt x="1434" y="10770"/>
                </a:cubicBezTo>
                <a:cubicBezTo>
                  <a:pt x="1467" y="10848"/>
                  <a:pt x="1541" y="10897"/>
                  <a:pt x="1619" y="10897"/>
                </a:cubicBezTo>
                <a:cubicBezTo>
                  <a:pt x="1637" y="10897"/>
                  <a:pt x="1657" y="10895"/>
                  <a:pt x="1676" y="10888"/>
                </a:cubicBezTo>
                <a:cubicBezTo>
                  <a:pt x="3825" y="10212"/>
                  <a:pt x="5177" y="9181"/>
                  <a:pt x="5814" y="7738"/>
                </a:cubicBezTo>
                <a:cubicBezTo>
                  <a:pt x="5954" y="7421"/>
                  <a:pt x="6059" y="7083"/>
                  <a:pt x="6129" y="6724"/>
                </a:cubicBezTo>
                <a:cubicBezTo>
                  <a:pt x="6199" y="7083"/>
                  <a:pt x="6304" y="7421"/>
                  <a:pt x="6444" y="7738"/>
                </a:cubicBezTo>
                <a:cubicBezTo>
                  <a:pt x="7079" y="9181"/>
                  <a:pt x="8432" y="10211"/>
                  <a:pt x="10581" y="10888"/>
                </a:cubicBezTo>
                <a:cubicBezTo>
                  <a:pt x="10600" y="10895"/>
                  <a:pt x="10620" y="10897"/>
                  <a:pt x="10639" y="10897"/>
                </a:cubicBezTo>
                <a:cubicBezTo>
                  <a:pt x="10716" y="10897"/>
                  <a:pt x="10790" y="10850"/>
                  <a:pt x="10824" y="10770"/>
                </a:cubicBezTo>
                <a:cubicBezTo>
                  <a:pt x="12257" y="7431"/>
                  <a:pt x="11265" y="4848"/>
                  <a:pt x="10180" y="3271"/>
                </a:cubicBezTo>
                <a:close/>
                <a:moveTo>
                  <a:pt x="5445" y="7553"/>
                </a:moveTo>
                <a:cubicBezTo>
                  <a:pt x="4879" y="8840"/>
                  <a:pt x="3664" y="9777"/>
                  <a:pt x="1732" y="10415"/>
                </a:cubicBezTo>
                <a:cubicBezTo>
                  <a:pt x="732" y="7958"/>
                  <a:pt x="956" y="5646"/>
                  <a:pt x="2398" y="3540"/>
                </a:cubicBezTo>
                <a:cubicBezTo>
                  <a:pt x="3270" y="2267"/>
                  <a:pt x="4353" y="1447"/>
                  <a:pt x="4791" y="1146"/>
                </a:cubicBezTo>
                <a:cubicBezTo>
                  <a:pt x="5155" y="2077"/>
                  <a:pt x="5421" y="2921"/>
                  <a:pt x="5592" y="3690"/>
                </a:cubicBezTo>
                <a:cubicBezTo>
                  <a:pt x="5574" y="3712"/>
                  <a:pt x="5559" y="3738"/>
                  <a:pt x="5550" y="3768"/>
                </a:cubicBezTo>
                <a:cubicBezTo>
                  <a:pt x="5546" y="3780"/>
                  <a:pt x="5441" y="4127"/>
                  <a:pt x="5230" y="4621"/>
                </a:cubicBezTo>
                <a:cubicBezTo>
                  <a:pt x="5212" y="4620"/>
                  <a:pt x="5194" y="4620"/>
                  <a:pt x="5176" y="4623"/>
                </a:cubicBezTo>
                <a:cubicBezTo>
                  <a:pt x="4850" y="4688"/>
                  <a:pt x="3945" y="4753"/>
                  <a:pt x="3671" y="4286"/>
                </a:cubicBezTo>
                <a:cubicBezTo>
                  <a:pt x="3611" y="4183"/>
                  <a:pt x="3485" y="4152"/>
                  <a:pt x="3390" y="4217"/>
                </a:cubicBezTo>
                <a:cubicBezTo>
                  <a:pt x="3293" y="4281"/>
                  <a:pt x="3265" y="4416"/>
                  <a:pt x="3325" y="4517"/>
                </a:cubicBezTo>
                <a:cubicBezTo>
                  <a:pt x="3608" y="5002"/>
                  <a:pt x="4216" y="5103"/>
                  <a:pt x="4675" y="5103"/>
                </a:cubicBezTo>
                <a:cubicBezTo>
                  <a:pt x="4806" y="5103"/>
                  <a:pt x="4925" y="5095"/>
                  <a:pt x="5021" y="5085"/>
                </a:cubicBezTo>
                <a:cubicBezTo>
                  <a:pt x="4891" y="5355"/>
                  <a:pt x="4737" y="5646"/>
                  <a:pt x="4560" y="5937"/>
                </a:cubicBezTo>
                <a:cubicBezTo>
                  <a:pt x="3310" y="5282"/>
                  <a:pt x="2203" y="6104"/>
                  <a:pt x="2155" y="6142"/>
                </a:cubicBezTo>
                <a:cubicBezTo>
                  <a:pt x="2063" y="6212"/>
                  <a:pt x="2042" y="6348"/>
                  <a:pt x="2107" y="6446"/>
                </a:cubicBezTo>
                <a:cubicBezTo>
                  <a:pt x="2147" y="6506"/>
                  <a:pt x="2210" y="6537"/>
                  <a:pt x="2273" y="6537"/>
                </a:cubicBezTo>
                <a:cubicBezTo>
                  <a:pt x="2315" y="6537"/>
                  <a:pt x="2356" y="6523"/>
                  <a:pt x="2392" y="6497"/>
                </a:cubicBezTo>
                <a:cubicBezTo>
                  <a:pt x="2402" y="6489"/>
                  <a:pt x="3310" y="5813"/>
                  <a:pt x="4325" y="6301"/>
                </a:cubicBezTo>
                <a:cubicBezTo>
                  <a:pt x="3751" y="7137"/>
                  <a:pt x="2975" y="7907"/>
                  <a:pt x="1990" y="8111"/>
                </a:cubicBezTo>
                <a:cubicBezTo>
                  <a:pt x="1878" y="8133"/>
                  <a:pt x="1806" y="8248"/>
                  <a:pt x="1828" y="8366"/>
                </a:cubicBezTo>
                <a:cubicBezTo>
                  <a:pt x="1847" y="8469"/>
                  <a:pt x="1932" y="8542"/>
                  <a:pt x="2028" y="8542"/>
                </a:cubicBezTo>
                <a:cubicBezTo>
                  <a:pt x="2041" y="8542"/>
                  <a:pt x="2055" y="8541"/>
                  <a:pt x="2067" y="8538"/>
                </a:cubicBezTo>
                <a:cubicBezTo>
                  <a:pt x="3050" y="8336"/>
                  <a:pt x="3970" y="7603"/>
                  <a:pt x="4751" y="6416"/>
                </a:cubicBezTo>
                <a:cubicBezTo>
                  <a:pt x="4777" y="6398"/>
                  <a:pt x="4800" y="6374"/>
                  <a:pt x="4817" y="6344"/>
                </a:cubicBezTo>
                <a:cubicBezTo>
                  <a:pt x="4830" y="6323"/>
                  <a:pt x="4836" y="6301"/>
                  <a:pt x="4841" y="6277"/>
                </a:cubicBezTo>
                <a:cubicBezTo>
                  <a:pt x="4898" y="6187"/>
                  <a:pt x="4955" y="6093"/>
                  <a:pt x="5010" y="5998"/>
                </a:cubicBezTo>
                <a:cubicBezTo>
                  <a:pt x="5345" y="5419"/>
                  <a:pt x="5586" y="4864"/>
                  <a:pt x="5738" y="4471"/>
                </a:cubicBezTo>
                <a:cubicBezTo>
                  <a:pt x="5917" y="5696"/>
                  <a:pt x="5818" y="6706"/>
                  <a:pt x="5445" y="7553"/>
                </a:cubicBezTo>
                <a:close/>
                <a:moveTo>
                  <a:pt x="10525" y="10415"/>
                </a:moveTo>
                <a:cubicBezTo>
                  <a:pt x="8595" y="9776"/>
                  <a:pt x="7378" y="8838"/>
                  <a:pt x="6812" y="7553"/>
                </a:cubicBezTo>
                <a:cubicBezTo>
                  <a:pt x="6410" y="6641"/>
                  <a:pt x="6326" y="5537"/>
                  <a:pt x="6566" y="4181"/>
                </a:cubicBezTo>
                <a:cubicBezTo>
                  <a:pt x="6755" y="4566"/>
                  <a:pt x="7045" y="5048"/>
                  <a:pt x="7482" y="5568"/>
                </a:cubicBezTo>
                <a:lnTo>
                  <a:pt x="8120" y="8034"/>
                </a:lnTo>
                <a:cubicBezTo>
                  <a:pt x="8145" y="8131"/>
                  <a:pt x="8227" y="8194"/>
                  <a:pt x="8316" y="8194"/>
                </a:cubicBezTo>
                <a:cubicBezTo>
                  <a:pt x="8334" y="8194"/>
                  <a:pt x="8352" y="8192"/>
                  <a:pt x="8371" y="8187"/>
                </a:cubicBezTo>
                <a:cubicBezTo>
                  <a:pt x="8480" y="8154"/>
                  <a:pt x="8543" y="8034"/>
                  <a:pt x="8513" y="7919"/>
                </a:cubicBezTo>
                <a:lnTo>
                  <a:pt x="8067" y="6192"/>
                </a:lnTo>
                <a:cubicBezTo>
                  <a:pt x="8527" y="6636"/>
                  <a:pt x="9098" y="7087"/>
                  <a:pt x="9810" y="7513"/>
                </a:cubicBezTo>
                <a:cubicBezTo>
                  <a:pt x="9841" y="7532"/>
                  <a:pt x="9876" y="7541"/>
                  <a:pt x="9910" y="7541"/>
                </a:cubicBezTo>
                <a:cubicBezTo>
                  <a:pt x="9981" y="7541"/>
                  <a:pt x="10051" y="7501"/>
                  <a:pt x="10088" y="7430"/>
                </a:cubicBezTo>
                <a:cubicBezTo>
                  <a:pt x="10143" y="7324"/>
                  <a:pt x="10108" y="7192"/>
                  <a:pt x="10011" y="7133"/>
                </a:cubicBezTo>
                <a:cubicBezTo>
                  <a:pt x="9411" y="6773"/>
                  <a:pt x="8915" y="6393"/>
                  <a:pt x="8505" y="6016"/>
                </a:cubicBezTo>
                <a:cubicBezTo>
                  <a:pt x="8828" y="5873"/>
                  <a:pt x="9508" y="5716"/>
                  <a:pt x="10576" y="6133"/>
                </a:cubicBezTo>
                <a:cubicBezTo>
                  <a:pt x="10682" y="6174"/>
                  <a:pt x="10800" y="6117"/>
                  <a:pt x="10838" y="6003"/>
                </a:cubicBezTo>
                <a:cubicBezTo>
                  <a:pt x="10877" y="5891"/>
                  <a:pt x="10822" y="5764"/>
                  <a:pt x="10717" y="5723"/>
                </a:cubicBezTo>
                <a:cubicBezTo>
                  <a:pt x="9347" y="5188"/>
                  <a:pt x="8505" y="5513"/>
                  <a:pt x="8180" y="5699"/>
                </a:cubicBezTo>
                <a:cubicBezTo>
                  <a:pt x="7833" y="5345"/>
                  <a:pt x="7561" y="4998"/>
                  <a:pt x="7348" y="4683"/>
                </a:cubicBezTo>
                <a:cubicBezTo>
                  <a:pt x="7816" y="4618"/>
                  <a:pt x="8757" y="4560"/>
                  <a:pt x="9191" y="4849"/>
                </a:cubicBezTo>
                <a:cubicBezTo>
                  <a:pt x="9225" y="4872"/>
                  <a:pt x="9262" y="4882"/>
                  <a:pt x="9298" y="4882"/>
                </a:cubicBezTo>
                <a:cubicBezTo>
                  <a:pt x="9366" y="4882"/>
                  <a:pt x="9433" y="4846"/>
                  <a:pt x="9472" y="4780"/>
                </a:cubicBezTo>
                <a:cubicBezTo>
                  <a:pt x="9532" y="4677"/>
                  <a:pt x="9503" y="4543"/>
                  <a:pt x="9407" y="4480"/>
                </a:cubicBezTo>
                <a:cubicBezTo>
                  <a:pt x="8696" y="4006"/>
                  <a:pt x="7205" y="4263"/>
                  <a:pt x="7142" y="4275"/>
                </a:cubicBezTo>
                <a:cubicBezTo>
                  <a:pt x="7128" y="4277"/>
                  <a:pt x="7115" y="4281"/>
                  <a:pt x="7102" y="4286"/>
                </a:cubicBezTo>
                <a:cubicBezTo>
                  <a:pt x="6906" y="3942"/>
                  <a:pt x="6786" y="3658"/>
                  <a:pt x="6718" y="3470"/>
                </a:cubicBezTo>
                <a:cubicBezTo>
                  <a:pt x="6890" y="2761"/>
                  <a:pt x="7140" y="1988"/>
                  <a:pt x="7468" y="1146"/>
                </a:cubicBezTo>
                <a:cubicBezTo>
                  <a:pt x="7903" y="1444"/>
                  <a:pt x="8981" y="2259"/>
                  <a:pt x="9852" y="3528"/>
                </a:cubicBezTo>
                <a:cubicBezTo>
                  <a:pt x="11301" y="5637"/>
                  <a:pt x="11527" y="7953"/>
                  <a:pt x="10525" y="10415"/>
                </a:cubicBezTo>
                <a:close/>
              </a:path>
            </a:pathLst>
          </a:custGeom>
          <a:solidFill>
            <a:schemeClr val="bg1"/>
          </a:solidFill>
          <a:ln w="25400">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endParaRPr lang="zh-CN" altLang="zh-CN" dirty="0">
              <a:solidFill>
                <a:srgbClr val="FFFFFF"/>
              </a:solidFill>
              <a:cs typeface="+mn-ea"/>
              <a:sym typeface="+mn-lt"/>
            </a:endParaRPr>
          </a:p>
        </p:txBody>
      </p:sp>
      <p:sp>
        <p:nvSpPr>
          <p:cNvPr id="41" name="太阳形 44"/>
          <p:cNvSpPr>
            <a:spLocks noChangeArrowheads="1"/>
          </p:cNvSpPr>
          <p:nvPr/>
        </p:nvSpPr>
        <p:spPr bwMode="auto">
          <a:xfrm>
            <a:off x="5156657" y="2496312"/>
            <a:ext cx="396573" cy="372286"/>
          </a:xfrm>
          <a:custGeom>
            <a:avLst/>
            <a:gdLst>
              <a:gd name="T0" fmla="*/ 10935 w 11055"/>
              <a:gd name="T1" fmla="*/ 4752 h 10378"/>
              <a:gd name="T2" fmla="*/ 5681 w 11055"/>
              <a:gd name="T3" fmla="*/ 80 h 10378"/>
              <a:gd name="T4" fmla="*/ 5374 w 11055"/>
              <a:gd name="T5" fmla="*/ 80 h 10378"/>
              <a:gd name="T6" fmla="*/ 120 w 11055"/>
              <a:gd name="T7" fmla="*/ 4752 h 10378"/>
              <a:gd name="T8" fmla="*/ 85 w 11055"/>
              <a:gd name="T9" fmla="*/ 5126 h 10378"/>
              <a:gd name="T10" fmla="*/ 428 w 11055"/>
              <a:gd name="T11" fmla="*/ 5163 h 10378"/>
              <a:gd name="T12" fmla="*/ 5528 w 11055"/>
              <a:gd name="T13" fmla="*/ 627 h 10378"/>
              <a:gd name="T14" fmla="*/ 10628 w 11055"/>
              <a:gd name="T15" fmla="*/ 5163 h 10378"/>
              <a:gd name="T16" fmla="*/ 10781 w 11055"/>
              <a:gd name="T17" fmla="*/ 5223 h 10378"/>
              <a:gd name="T18" fmla="*/ 10970 w 11055"/>
              <a:gd name="T19" fmla="*/ 5126 h 10378"/>
              <a:gd name="T20" fmla="*/ 10935 w 11055"/>
              <a:gd name="T21" fmla="*/ 4752 h 10378"/>
              <a:gd name="T22" fmla="*/ 5831 w 11055"/>
              <a:gd name="T23" fmla="*/ 4367 h 10378"/>
              <a:gd name="T24" fmla="*/ 5426 w 11055"/>
              <a:gd name="T25" fmla="*/ 4367 h 10378"/>
              <a:gd name="T26" fmla="*/ 5426 w 11055"/>
              <a:gd name="T27" fmla="*/ 5251 h 10378"/>
              <a:gd name="T28" fmla="*/ 4537 w 11055"/>
              <a:gd name="T29" fmla="*/ 5251 h 10378"/>
              <a:gd name="T30" fmla="*/ 4537 w 11055"/>
              <a:gd name="T31" fmla="*/ 5657 h 10378"/>
              <a:gd name="T32" fmla="*/ 5426 w 11055"/>
              <a:gd name="T33" fmla="*/ 5657 h 10378"/>
              <a:gd name="T34" fmla="*/ 5426 w 11055"/>
              <a:gd name="T35" fmla="*/ 6545 h 10378"/>
              <a:gd name="T36" fmla="*/ 5831 w 11055"/>
              <a:gd name="T37" fmla="*/ 6545 h 10378"/>
              <a:gd name="T38" fmla="*/ 5831 w 11055"/>
              <a:gd name="T39" fmla="*/ 5657 h 10378"/>
              <a:gd name="T40" fmla="*/ 6715 w 11055"/>
              <a:gd name="T41" fmla="*/ 5657 h 10378"/>
              <a:gd name="T42" fmla="*/ 6715 w 11055"/>
              <a:gd name="T43" fmla="*/ 5251 h 10378"/>
              <a:gd name="T44" fmla="*/ 5831 w 11055"/>
              <a:gd name="T45" fmla="*/ 5251 h 10378"/>
              <a:gd name="T46" fmla="*/ 5831 w 11055"/>
              <a:gd name="T47" fmla="*/ 4367 h 10378"/>
              <a:gd name="T48" fmla="*/ 6429 w 11055"/>
              <a:gd name="T49" fmla="*/ 3232 h 10378"/>
              <a:gd name="T50" fmla="*/ 4628 w 11055"/>
              <a:gd name="T51" fmla="*/ 3232 h 10378"/>
              <a:gd name="T52" fmla="*/ 2921 w 11055"/>
              <a:gd name="T53" fmla="*/ 4938 h 10378"/>
              <a:gd name="T54" fmla="*/ 2921 w 11055"/>
              <a:gd name="T55" fmla="*/ 6068 h 10378"/>
              <a:gd name="T56" fmla="*/ 4628 w 11055"/>
              <a:gd name="T57" fmla="*/ 7775 h 10378"/>
              <a:gd name="T58" fmla="*/ 5215 w 11055"/>
              <a:gd name="T59" fmla="*/ 7775 h 10378"/>
              <a:gd name="T60" fmla="*/ 4681 w 11055"/>
              <a:gd name="T61" fmla="*/ 9611 h 10378"/>
              <a:gd name="T62" fmla="*/ 2206 w 11055"/>
              <a:gd name="T63" fmla="*/ 9228 h 10378"/>
              <a:gd name="T64" fmla="*/ 2243 w 11055"/>
              <a:gd name="T65" fmla="*/ 8972 h 10378"/>
              <a:gd name="T66" fmla="*/ 1278 w 11055"/>
              <a:gd name="T67" fmla="*/ 8007 h 10378"/>
              <a:gd name="T68" fmla="*/ 313 w 11055"/>
              <a:gd name="T69" fmla="*/ 8972 h 10378"/>
              <a:gd name="T70" fmla="*/ 1278 w 11055"/>
              <a:gd name="T71" fmla="*/ 9937 h 10378"/>
              <a:gd name="T72" fmla="*/ 1884 w 11055"/>
              <a:gd name="T73" fmla="*/ 9722 h 10378"/>
              <a:gd name="T74" fmla="*/ 4026 w 11055"/>
              <a:gd name="T75" fmla="*/ 10378 h 10378"/>
              <a:gd name="T76" fmla="*/ 5020 w 11055"/>
              <a:gd name="T77" fmla="*/ 10092 h 10378"/>
              <a:gd name="T78" fmla="*/ 5806 w 11055"/>
              <a:gd name="T79" fmla="*/ 7775 h 10378"/>
              <a:gd name="T80" fmla="*/ 6430 w 11055"/>
              <a:gd name="T81" fmla="*/ 7775 h 10378"/>
              <a:gd name="T82" fmla="*/ 8136 w 11055"/>
              <a:gd name="T83" fmla="*/ 6068 h 10378"/>
              <a:gd name="T84" fmla="*/ 8136 w 11055"/>
              <a:gd name="T85" fmla="*/ 4938 h 10378"/>
              <a:gd name="T86" fmla="*/ 6429 w 11055"/>
              <a:gd name="T87" fmla="*/ 3232 h 10378"/>
              <a:gd name="T88" fmla="*/ 1628 w 11055"/>
              <a:gd name="T89" fmla="*/ 9106 h 10378"/>
              <a:gd name="T90" fmla="*/ 1541 w 11055"/>
              <a:gd name="T91" fmla="*/ 9202 h 10378"/>
              <a:gd name="T92" fmla="*/ 1518 w 11055"/>
              <a:gd name="T93" fmla="*/ 9260 h 10378"/>
              <a:gd name="T94" fmla="*/ 1276 w 11055"/>
              <a:gd name="T95" fmla="*/ 9348 h 10378"/>
              <a:gd name="T96" fmla="*/ 899 w 11055"/>
              <a:gd name="T97" fmla="*/ 8971 h 10378"/>
              <a:gd name="T98" fmla="*/ 1276 w 11055"/>
              <a:gd name="T99" fmla="*/ 8593 h 10378"/>
              <a:gd name="T100" fmla="*/ 1654 w 11055"/>
              <a:gd name="T101" fmla="*/ 8971 h 10378"/>
              <a:gd name="T102" fmla="*/ 1628 w 11055"/>
              <a:gd name="T103" fmla="*/ 9106 h 10378"/>
              <a:gd name="T104" fmla="*/ 7546 w 11055"/>
              <a:gd name="T105" fmla="*/ 6067 h 10378"/>
              <a:gd name="T106" fmla="*/ 6429 w 11055"/>
              <a:gd name="T107" fmla="*/ 7184 h 10378"/>
              <a:gd name="T108" fmla="*/ 4628 w 11055"/>
              <a:gd name="T109" fmla="*/ 7184 h 10378"/>
              <a:gd name="T110" fmla="*/ 3510 w 11055"/>
              <a:gd name="T111" fmla="*/ 6067 h 10378"/>
              <a:gd name="T112" fmla="*/ 3510 w 11055"/>
              <a:gd name="T113" fmla="*/ 4937 h 10378"/>
              <a:gd name="T114" fmla="*/ 4628 w 11055"/>
              <a:gd name="T115" fmla="*/ 3820 h 10378"/>
              <a:gd name="T116" fmla="*/ 6429 w 11055"/>
              <a:gd name="T117" fmla="*/ 3820 h 10378"/>
              <a:gd name="T118" fmla="*/ 7546 w 11055"/>
              <a:gd name="T119" fmla="*/ 4937 h 10378"/>
              <a:gd name="T120" fmla="*/ 7546 w 11055"/>
              <a:gd name="T121" fmla="*/ 6067 h 10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55" h="10378">
                <a:moveTo>
                  <a:pt x="10935" y="4752"/>
                </a:moveTo>
                <a:lnTo>
                  <a:pt x="5681" y="80"/>
                </a:lnTo>
                <a:cubicBezTo>
                  <a:pt x="5591" y="0"/>
                  <a:pt x="5464" y="0"/>
                  <a:pt x="5374" y="80"/>
                </a:cubicBezTo>
                <a:lnTo>
                  <a:pt x="120" y="4752"/>
                </a:lnTo>
                <a:cubicBezTo>
                  <a:pt x="16" y="4845"/>
                  <a:pt x="0" y="5012"/>
                  <a:pt x="85" y="5126"/>
                </a:cubicBezTo>
                <a:cubicBezTo>
                  <a:pt x="170" y="5240"/>
                  <a:pt x="323" y="5257"/>
                  <a:pt x="428" y="5163"/>
                </a:cubicBezTo>
                <a:lnTo>
                  <a:pt x="5528" y="627"/>
                </a:lnTo>
                <a:lnTo>
                  <a:pt x="10628" y="5163"/>
                </a:lnTo>
                <a:cubicBezTo>
                  <a:pt x="10673" y="5203"/>
                  <a:pt x="10728" y="5223"/>
                  <a:pt x="10781" y="5223"/>
                </a:cubicBezTo>
                <a:cubicBezTo>
                  <a:pt x="10851" y="5223"/>
                  <a:pt x="10921" y="5190"/>
                  <a:pt x="10970" y="5126"/>
                </a:cubicBezTo>
                <a:cubicBezTo>
                  <a:pt x="11055" y="5012"/>
                  <a:pt x="11039" y="4846"/>
                  <a:pt x="10935" y="4752"/>
                </a:cubicBezTo>
                <a:close/>
                <a:moveTo>
                  <a:pt x="5831" y="4367"/>
                </a:moveTo>
                <a:lnTo>
                  <a:pt x="5426" y="4367"/>
                </a:lnTo>
                <a:lnTo>
                  <a:pt x="5426" y="5251"/>
                </a:lnTo>
                <a:lnTo>
                  <a:pt x="4537" y="5251"/>
                </a:lnTo>
                <a:lnTo>
                  <a:pt x="4537" y="5657"/>
                </a:lnTo>
                <a:lnTo>
                  <a:pt x="5426" y="5657"/>
                </a:lnTo>
                <a:lnTo>
                  <a:pt x="5426" y="6545"/>
                </a:lnTo>
                <a:lnTo>
                  <a:pt x="5831" y="6545"/>
                </a:lnTo>
                <a:lnTo>
                  <a:pt x="5831" y="5657"/>
                </a:lnTo>
                <a:lnTo>
                  <a:pt x="6715" y="5657"/>
                </a:lnTo>
                <a:lnTo>
                  <a:pt x="6715" y="5251"/>
                </a:lnTo>
                <a:lnTo>
                  <a:pt x="5831" y="5251"/>
                </a:lnTo>
                <a:lnTo>
                  <a:pt x="5831" y="4367"/>
                </a:lnTo>
                <a:close/>
                <a:moveTo>
                  <a:pt x="6429" y="3232"/>
                </a:moveTo>
                <a:lnTo>
                  <a:pt x="4628" y="3232"/>
                </a:lnTo>
                <a:cubicBezTo>
                  <a:pt x="3688" y="3232"/>
                  <a:pt x="2921" y="3997"/>
                  <a:pt x="2921" y="4938"/>
                </a:cubicBezTo>
                <a:lnTo>
                  <a:pt x="2921" y="6068"/>
                </a:lnTo>
                <a:cubicBezTo>
                  <a:pt x="2921" y="7008"/>
                  <a:pt x="3686" y="7775"/>
                  <a:pt x="4628" y="7775"/>
                </a:cubicBezTo>
                <a:lnTo>
                  <a:pt x="5215" y="7775"/>
                </a:lnTo>
                <a:cubicBezTo>
                  <a:pt x="5259" y="8258"/>
                  <a:pt x="5229" y="9230"/>
                  <a:pt x="4681" y="9611"/>
                </a:cubicBezTo>
                <a:cubicBezTo>
                  <a:pt x="4200" y="9946"/>
                  <a:pt x="3346" y="9813"/>
                  <a:pt x="2206" y="9228"/>
                </a:cubicBezTo>
                <a:cubicBezTo>
                  <a:pt x="2229" y="9147"/>
                  <a:pt x="2243" y="9061"/>
                  <a:pt x="2243" y="8972"/>
                </a:cubicBezTo>
                <a:cubicBezTo>
                  <a:pt x="2243" y="8439"/>
                  <a:pt x="1810" y="8007"/>
                  <a:pt x="1278" y="8007"/>
                </a:cubicBezTo>
                <a:cubicBezTo>
                  <a:pt x="745" y="8007"/>
                  <a:pt x="313" y="8439"/>
                  <a:pt x="313" y="8972"/>
                </a:cubicBezTo>
                <a:cubicBezTo>
                  <a:pt x="313" y="9505"/>
                  <a:pt x="745" y="9937"/>
                  <a:pt x="1278" y="9937"/>
                </a:cubicBezTo>
                <a:cubicBezTo>
                  <a:pt x="1508" y="9937"/>
                  <a:pt x="1719" y="9856"/>
                  <a:pt x="1884" y="9722"/>
                </a:cubicBezTo>
                <a:cubicBezTo>
                  <a:pt x="2723" y="10158"/>
                  <a:pt x="3439" y="10378"/>
                  <a:pt x="4026" y="10378"/>
                </a:cubicBezTo>
                <a:cubicBezTo>
                  <a:pt x="4414" y="10378"/>
                  <a:pt x="4746" y="10283"/>
                  <a:pt x="5020" y="10092"/>
                </a:cubicBezTo>
                <a:cubicBezTo>
                  <a:pt x="5842" y="9518"/>
                  <a:pt x="5844" y="8285"/>
                  <a:pt x="5806" y="7775"/>
                </a:cubicBezTo>
                <a:lnTo>
                  <a:pt x="6430" y="7775"/>
                </a:lnTo>
                <a:cubicBezTo>
                  <a:pt x="7370" y="7775"/>
                  <a:pt x="8136" y="7009"/>
                  <a:pt x="8136" y="6068"/>
                </a:cubicBezTo>
                <a:lnTo>
                  <a:pt x="8136" y="4938"/>
                </a:lnTo>
                <a:cubicBezTo>
                  <a:pt x="8134" y="3997"/>
                  <a:pt x="7369" y="3232"/>
                  <a:pt x="6429" y="3232"/>
                </a:cubicBezTo>
                <a:close/>
                <a:moveTo>
                  <a:pt x="1628" y="9106"/>
                </a:moveTo>
                <a:cubicBezTo>
                  <a:pt x="1593" y="9131"/>
                  <a:pt x="1563" y="9162"/>
                  <a:pt x="1541" y="9202"/>
                </a:cubicBezTo>
                <a:cubicBezTo>
                  <a:pt x="1531" y="9221"/>
                  <a:pt x="1524" y="9240"/>
                  <a:pt x="1518" y="9260"/>
                </a:cubicBezTo>
                <a:cubicBezTo>
                  <a:pt x="1453" y="9315"/>
                  <a:pt x="1369" y="9348"/>
                  <a:pt x="1276" y="9348"/>
                </a:cubicBezTo>
                <a:cubicBezTo>
                  <a:pt x="1069" y="9348"/>
                  <a:pt x="899" y="9180"/>
                  <a:pt x="899" y="8971"/>
                </a:cubicBezTo>
                <a:cubicBezTo>
                  <a:pt x="899" y="8763"/>
                  <a:pt x="1067" y="8593"/>
                  <a:pt x="1276" y="8593"/>
                </a:cubicBezTo>
                <a:cubicBezTo>
                  <a:pt x="1484" y="8593"/>
                  <a:pt x="1654" y="8762"/>
                  <a:pt x="1654" y="8971"/>
                </a:cubicBezTo>
                <a:cubicBezTo>
                  <a:pt x="1654" y="9018"/>
                  <a:pt x="1644" y="9063"/>
                  <a:pt x="1628" y="9106"/>
                </a:cubicBezTo>
                <a:close/>
                <a:moveTo>
                  <a:pt x="7546" y="6067"/>
                </a:moveTo>
                <a:cubicBezTo>
                  <a:pt x="7546" y="6683"/>
                  <a:pt x="7045" y="7184"/>
                  <a:pt x="6429" y="7184"/>
                </a:cubicBezTo>
                <a:lnTo>
                  <a:pt x="4628" y="7184"/>
                </a:lnTo>
                <a:cubicBezTo>
                  <a:pt x="4011" y="7184"/>
                  <a:pt x="3510" y="6683"/>
                  <a:pt x="3510" y="6067"/>
                </a:cubicBezTo>
                <a:lnTo>
                  <a:pt x="3510" y="4937"/>
                </a:lnTo>
                <a:cubicBezTo>
                  <a:pt x="3510" y="4321"/>
                  <a:pt x="4011" y="3820"/>
                  <a:pt x="4628" y="3820"/>
                </a:cubicBezTo>
                <a:lnTo>
                  <a:pt x="6429" y="3820"/>
                </a:lnTo>
                <a:cubicBezTo>
                  <a:pt x="7045" y="3820"/>
                  <a:pt x="7546" y="4321"/>
                  <a:pt x="7546" y="4937"/>
                </a:cubicBezTo>
                <a:lnTo>
                  <a:pt x="7546" y="6067"/>
                </a:lnTo>
                <a:close/>
              </a:path>
            </a:pathLst>
          </a:custGeom>
          <a:solidFill>
            <a:schemeClr val="bg1"/>
          </a:solidFill>
          <a:ln w="25400">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endParaRPr lang="zh-CN" altLang="zh-CN">
              <a:solidFill>
                <a:srgbClr val="FFFFFF"/>
              </a:solidFill>
              <a:cs typeface="+mn-ea"/>
              <a:sym typeface="+mn-lt"/>
            </a:endParaRPr>
          </a:p>
        </p:txBody>
      </p:sp>
      <p:sp>
        <p:nvSpPr>
          <p:cNvPr id="9" name="椭圆 8"/>
          <p:cNvSpPr/>
          <p:nvPr/>
        </p:nvSpPr>
        <p:spPr>
          <a:xfrm>
            <a:off x="6453472" y="4143270"/>
            <a:ext cx="802674" cy="84265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cs typeface="+mn-ea"/>
              <a:sym typeface="+mn-lt"/>
            </a:endParaRPr>
          </a:p>
        </p:txBody>
      </p:sp>
      <p:sp>
        <p:nvSpPr>
          <p:cNvPr id="10" name="太阳形 44"/>
          <p:cNvSpPr>
            <a:spLocks noChangeArrowheads="1"/>
          </p:cNvSpPr>
          <p:nvPr/>
        </p:nvSpPr>
        <p:spPr bwMode="auto">
          <a:xfrm>
            <a:off x="6620627" y="4386039"/>
            <a:ext cx="468364" cy="379063"/>
          </a:xfrm>
          <a:custGeom>
            <a:avLst/>
            <a:gdLst>
              <a:gd name="T0" fmla="*/ 11200 w 11200"/>
              <a:gd name="T1" fmla="*/ 4502 h 9063"/>
              <a:gd name="T2" fmla="*/ 10045 w 11200"/>
              <a:gd name="T3" fmla="*/ 4502 h 9063"/>
              <a:gd name="T4" fmla="*/ 10137 w 11200"/>
              <a:gd name="T5" fmla="*/ 3484 h 9063"/>
              <a:gd name="T6" fmla="*/ 8980 w 11200"/>
              <a:gd name="T7" fmla="*/ 660 h 9063"/>
              <a:gd name="T8" fmla="*/ 5614 w 11200"/>
              <a:gd name="T9" fmla="*/ 1268 h 9063"/>
              <a:gd name="T10" fmla="*/ 2324 w 11200"/>
              <a:gd name="T11" fmla="*/ 602 h 9063"/>
              <a:gd name="T12" fmla="*/ 1158 w 11200"/>
              <a:gd name="T13" fmla="*/ 3483 h 9063"/>
              <a:gd name="T14" fmla="*/ 1291 w 11200"/>
              <a:gd name="T15" fmla="*/ 4500 h 9063"/>
              <a:gd name="T16" fmla="*/ 0 w 11200"/>
              <a:gd name="T17" fmla="*/ 4500 h 9063"/>
              <a:gd name="T18" fmla="*/ 0 w 11200"/>
              <a:gd name="T19" fmla="*/ 5000 h 9063"/>
              <a:gd name="T20" fmla="*/ 1454 w 11200"/>
              <a:gd name="T21" fmla="*/ 5000 h 9063"/>
              <a:gd name="T22" fmla="*/ 1859 w 11200"/>
              <a:gd name="T23" fmla="*/ 5805 h 9063"/>
              <a:gd name="T24" fmla="*/ 3370 w 11200"/>
              <a:gd name="T25" fmla="*/ 7538 h 9063"/>
              <a:gd name="T26" fmla="*/ 5552 w 11200"/>
              <a:gd name="T27" fmla="*/ 9019 h 9063"/>
              <a:gd name="T28" fmla="*/ 5640 w 11200"/>
              <a:gd name="T29" fmla="*/ 9063 h 9063"/>
              <a:gd name="T30" fmla="*/ 5734 w 11200"/>
              <a:gd name="T31" fmla="*/ 9034 h 9063"/>
              <a:gd name="T32" fmla="*/ 7928 w 11200"/>
              <a:gd name="T33" fmla="*/ 7847 h 9063"/>
              <a:gd name="T34" fmla="*/ 9443 w 11200"/>
              <a:gd name="T35" fmla="*/ 6138 h 9063"/>
              <a:gd name="T36" fmla="*/ 9927 w 11200"/>
              <a:gd name="T37" fmla="*/ 5002 h 9063"/>
              <a:gd name="T38" fmla="*/ 11200 w 11200"/>
              <a:gd name="T39" fmla="*/ 5002 h 9063"/>
              <a:gd name="T40" fmla="*/ 11200 w 11200"/>
              <a:gd name="T41" fmla="*/ 4502 h 9063"/>
              <a:gd name="T42" fmla="*/ 1656 w 11200"/>
              <a:gd name="T43" fmla="*/ 3484 h 9063"/>
              <a:gd name="T44" fmla="*/ 2551 w 11200"/>
              <a:gd name="T45" fmla="*/ 1048 h 9063"/>
              <a:gd name="T46" fmla="*/ 3194 w 11200"/>
              <a:gd name="T47" fmla="*/ 907 h 9063"/>
              <a:gd name="T48" fmla="*/ 4386 w 11200"/>
              <a:gd name="T49" fmla="*/ 1184 h 9063"/>
              <a:gd name="T50" fmla="*/ 5465 w 11200"/>
              <a:gd name="T51" fmla="*/ 1772 h 9063"/>
              <a:gd name="T52" fmla="*/ 5608 w 11200"/>
              <a:gd name="T53" fmla="*/ 1873 h 9063"/>
              <a:gd name="T54" fmla="*/ 5753 w 11200"/>
              <a:gd name="T55" fmla="*/ 1774 h 9063"/>
              <a:gd name="T56" fmla="*/ 6855 w 11200"/>
              <a:gd name="T57" fmla="*/ 1207 h 9063"/>
              <a:gd name="T58" fmla="*/ 8749 w 11200"/>
              <a:gd name="T59" fmla="*/ 1103 h 9063"/>
              <a:gd name="T60" fmla="*/ 9639 w 11200"/>
              <a:gd name="T61" fmla="*/ 3484 h 9063"/>
              <a:gd name="T62" fmla="*/ 9538 w 11200"/>
              <a:gd name="T63" fmla="*/ 4502 h 9063"/>
              <a:gd name="T64" fmla="*/ 7484 w 11200"/>
              <a:gd name="T65" fmla="*/ 4502 h 9063"/>
              <a:gd name="T66" fmla="*/ 6752 w 11200"/>
              <a:gd name="T67" fmla="*/ 2265 h 9063"/>
              <a:gd name="T68" fmla="*/ 5804 w 11200"/>
              <a:gd name="T69" fmla="*/ 5487 h 9063"/>
              <a:gd name="T70" fmla="*/ 5442 w 11200"/>
              <a:gd name="T71" fmla="*/ 4295 h 9063"/>
              <a:gd name="T72" fmla="*/ 4782 w 11200"/>
              <a:gd name="T73" fmla="*/ 5179 h 9063"/>
              <a:gd name="T74" fmla="*/ 4133 w 11200"/>
              <a:gd name="T75" fmla="*/ 2102 h 9063"/>
              <a:gd name="T76" fmla="*/ 2943 w 11200"/>
              <a:gd name="T77" fmla="*/ 4502 h 9063"/>
              <a:gd name="T78" fmla="*/ 1810 w 11200"/>
              <a:gd name="T79" fmla="*/ 4502 h 9063"/>
              <a:gd name="T80" fmla="*/ 1656 w 11200"/>
              <a:gd name="T81" fmla="*/ 3484 h 9063"/>
              <a:gd name="T82" fmla="*/ 9015 w 11200"/>
              <a:gd name="T83" fmla="*/ 5880 h 9063"/>
              <a:gd name="T84" fmla="*/ 7634 w 11200"/>
              <a:gd name="T85" fmla="*/ 7443 h 9063"/>
              <a:gd name="T86" fmla="*/ 5683 w 11200"/>
              <a:gd name="T87" fmla="*/ 8524 h 9063"/>
              <a:gd name="T88" fmla="*/ 3699 w 11200"/>
              <a:gd name="T89" fmla="*/ 7160 h 9063"/>
              <a:gd name="T90" fmla="*/ 2285 w 11200"/>
              <a:gd name="T91" fmla="*/ 5544 h 9063"/>
              <a:gd name="T92" fmla="*/ 1997 w 11200"/>
              <a:gd name="T93" fmla="*/ 5002 h 9063"/>
              <a:gd name="T94" fmla="*/ 3251 w 11200"/>
              <a:gd name="T95" fmla="*/ 5002 h 9063"/>
              <a:gd name="T96" fmla="*/ 3939 w 11200"/>
              <a:gd name="T97" fmla="*/ 3615 h 9063"/>
              <a:gd name="T98" fmla="*/ 4518 w 11200"/>
              <a:gd name="T99" fmla="*/ 6363 h 9063"/>
              <a:gd name="T100" fmla="*/ 5249 w 11200"/>
              <a:gd name="T101" fmla="*/ 5385 h 9063"/>
              <a:gd name="T102" fmla="*/ 5812 w 11200"/>
              <a:gd name="T103" fmla="*/ 7230 h 9063"/>
              <a:gd name="T104" fmla="*/ 6777 w 11200"/>
              <a:gd name="T105" fmla="*/ 3950 h 9063"/>
              <a:gd name="T106" fmla="*/ 7122 w 11200"/>
              <a:gd name="T107" fmla="*/ 5003 h 9063"/>
              <a:gd name="T108" fmla="*/ 9404 w 11200"/>
              <a:gd name="T109" fmla="*/ 5003 h 9063"/>
              <a:gd name="T110" fmla="*/ 9015 w 11200"/>
              <a:gd name="T111" fmla="*/ 5880 h 9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00" h="9063">
                <a:moveTo>
                  <a:pt x="11200" y="4502"/>
                </a:moveTo>
                <a:lnTo>
                  <a:pt x="10045" y="4502"/>
                </a:lnTo>
                <a:cubicBezTo>
                  <a:pt x="10107" y="4173"/>
                  <a:pt x="10137" y="3833"/>
                  <a:pt x="10137" y="3484"/>
                </a:cubicBezTo>
                <a:cubicBezTo>
                  <a:pt x="10137" y="2017"/>
                  <a:pt x="9748" y="1067"/>
                  <a:pt x="8980" y="660"/>
                </a:cubicBezTo>
                <a:cubicBezTo>
                  <a:pt x="7791" y="32"/>
                  <a:pt x="6115" y="958"/>
                  <a:pt x="5614" y="1268"/>
                </a:cubicBezTo>
                <a:cubicBezTo>
                  <a:pt x="5124" y="949"/>
                  <a:pt x="3495" y="0"/>
                  <a:pt x="2324" y="602"/>
                </a:cubicBezTo>
                <a:cubicBezTo>
                  <a:pt x="1550" y="999"/>
                  <a:pt x="1158" y="1969"/>
                  <a:pt x="1158" y="3483"/>
                </a:cubicBezTo>
                <a:cubicBezTo>
                  <a:pt x="1158" y="3823"/>
                  <a:pt x="1203" y="4163"/>
                  <a:pt x="1291" y="4500"/>
                </a:cubicBezTo>
                <a:lnTo>
                  <a:pt x="0" y="4500"/>
                </a:lnTo>
                <a:lnTo>
                  <a:pt x="0" y="5000"/>
                </a:lnTo>
                <a:lnTo>
                  <a:pt x="1454" y="5000"/>
                </a:lnTo>
                <a:cubicBezTo>
                  <a:pt x="1560" y="5270"/>
                  <a:pt x="1695" y="5539"/>
                  <a:pt x="1859" y="5805"/>
                </a:cubicBezTo>
                <a:cubicBezTo>
                  <a:pt x="2225" y="6402"/>
                  <a:pt x="2734" y="6984"/>
                  <a:pt x="3370" y="7538"/>
                </a:cubicBezTo>
                <a:cubicBezTo>
                  <a:pt x="4447" y="8473"/>
                  <a:pt x="5508" y="8998"/>
                  <a:pt x="5552" y="9019"/>
                </a:cubicBezTo>
                <a:lnTo>
                  <a:pt x="5640" y="9063"/>
                </a:lnTo>
                <a:lnTo>
                  <a:pt x="5734" y="9034"/>
                </a:lnTo>
                <a:cubicBezTo>
                  <a:pt x="5779" y="9020"/>
                  <a:pt x="6848" y="8690"/>
                  <a:pt x="7928" y="7847"/>
                </a:cubicBezTo>
                <a:cubicBezTo>
                  <a:pt x="8567" y="7348"/>
                  <a:pt x="9077" y="6773"/>
                  <a:pt x="9443" y="6138"/>
                </a:cubicBezTo>
                <a:cubicBezTo>
                  <a:pt x="9650" y="5778"/>
                  <a:pt x="9812" y="5398"/>
                  <a:pt x="9927" y="5002"/>
                </a:cubicBezTo>
                <a:lnTo>
                  <a:pt x="11200" y="5002"/>
                </a:lnTo>
                <a:lnTo>
                  <a:pt x="11200" y="4502"/>
                </a:lnTo>
                <a:close/>
                <a:moveTo>
                  <a:pt x="1656" y="3484"/>
                </a:moveTo>
                <a:cubicBezTo>
                  <a:pt x="1656" y="2173"/>
                  <a:pt x="1958" y="1353"/>
                  <a:pt x="2551" y="1048"/>
                </a:cubicBezTo>
                <a:cubicBezTo>
                  <a:pt x="2748" y="947"/>
                  <a:pt x="2968" y="907"/>
                  <a:pt x="3194" y="907"/>
                </a:cubicBezTo>
                <a:cubicBezTo>
                  <a:pt x="3609" y="907"/>
                  <a:pt x="4043" y="1042"/>
                  <a:pt x="4386" y="1184"/>
                </a:cubicBezTo>
                <a:cubicBezTo>
                  <a:pt x="4989" y="1434"/>
                  <a:pt x="5455" y="1764"/>
                  <a:pt x="5465" y="1772"/>
                </a:cubicBezTo>
                <a:lnTo>
                  <a:pt x="5608" y="1873"/>
                </a:lnTo>
                <a:lnTo>
                  <a:pt x="5753" y="1774"/>
                </a:lnTo>
                <a:cubicBezTo>
                  <a:pt x="5758" y="1770"/>
                  <a:pt x="6234" y="1449"/>
                  <a:pt x="6855" y="1207"/>
                </a:cubicBezTo>
                <a:cubicBezTo>
                  <a:pt x="7850" y="819"/>
                  <a:pt x="8434" y="937"/>
                  <a:pt x="8749" y="1103"/>
                </a:cubicBezTo>
                <a:cubicBezTo>
                  <a:pt x="9340" y="1415"/>
                  <a:pt x="9639" y="2217"/>
                  <a:pt x="9639" y="3484"/>
                </a:cubicBezTo>
                <a:cubicBezTo>
                  <a:pt x="9639" y="3834"/>
                  <a:pt x="9605" y="4174"/>
                  <a:pt x="9538" y="4502"/>
                </a:cubicBezTo>
                <a:lnTo>
                  <a:pt x="7484" y="4502"/>
                </a:lnTo>
                <a:lnTo>
                  <a:pt x="6752" y="2265"/>
                </a:lnTo>
                <a:lnTo>
                  <a:pt x="5804" y="5487"/>
                </a:lnTo>
                <a:lnTo>
                  <a:pt x="5442" y="4295"/>
                </a:lnTo>
                <a:lnTo>
                  <a:pt x="4782" y="5179"/>
                </a:lnTo>
                <a:lnTo>
                  <a:pt x="4133" y="2102"/>
                </a:lnTo>
                <a:lnTo>
                  <a:pt x="2943" y="4502"/>
                </a:lnTo>
                <a:lnTo>
                  <a:pt x="1810" y="4502"/>
                </a:lnTo>
                <a:cubicBezTo>
                  <a:pt x="1708" y="4163"/>
                  <a:pt x="1657" y="3823"/>
                  <a:pt x="1656" y="3484"/>
                </a:cubicBezTo>
                <a:close/>
                <a:moveTo>
                  <a:pt x="9015" y="5880"/>
                </a:moveTo>
                <a:cubicBezTo>
                  <a:pt x="8683" y="6459"/>
                  <a:pt x="8218" y="6985"/>
                  <a:pt x="7634" y="7443"/>
                </a:cubicBezTo>
                <a:cubicBezTo>
                  <a:pt x="6803" y="8095"/>
                  <a:pt x="5959" y="8427"/>
                  <a:pt x="5683" y="8524"/>
                </a:cubicBezTo>
                <a:cubicBezTo>
                  <a:pt x="5409" y="8379"/>
                  <a:pt x="4552" y="7900"/>
                  <a:pt x="3699" y="7160"/>
                </a:cubicBezTo>
                <a:cubicBezTo>
                  <a:pt x="3100" y="6640"/>
                  <a:pt x="2625" y="6097"/>
                  <a:pt x="2285" y="5544"/>
                </a:cubicBezTo>
                <a:cubicBezTo>
                  <a:pt x="2174" y="5364"/>
                  <a:pt x="2079" y="5183"/>
                  <a:pt x="1997" y="5002"/>
                </a:cubicBezTo>
                <a:lnTo>
                  <a:pt x="3251" y="5002"/>
                </a:lnTo>
                <a:lnTo>
                  <a:pt x="3939" y="3615"/>
                </a:lnTo>
                <a:lnTo>
                  <a:pt x="4518" y="6363"/>
                </a:lnTo>
                <a:lnTo>
                  <a:pt x="5249" y="5385"/>
                </a:lnTo>
                <a:lnTo>
                  <a:pt x="5812" y="7230"/>
                </a:lnTo>
                <a:lnTo>
                  <a:pt x="6777" y="3950"/>
                </a:lnTo>
                <a:lnTo>
                  <a:pt x="7122" y="5003"/>
                </a:lnTo>
                <a:lnTo>
                  <a:pt x="9404" y="5003"/>
                </a:lnTo>
                <a:cubicBezTo>
                  <a:pt x="9305" y="5307"/>
                  <a:pt x="9175" y="5600"/>
                  <a:pt x="9015" y="5880"/>
                </a:cubicBezTo>
                <a:close/>
              </a:path>
            </a:pathLst>
          </a:custGeom>
          <a:solidFill>
            <a:schemeClr val="bg1"/>
          </a:solidFill>
          <a:ln w="25400">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endParaRPr lang="zh-CN" altLang="zh-CN">
              <a:solidFill>
                <a:srgbClr val="FFFFFF"/>
              </a:solidFill>
              <a:cs typeface="+mn-ea"/>
              <a:sym typeface="+mn-lt"/>
            </a:endParaRPr>
          </a:p>
        </p:txBody>
      </p:sp>
      <p:sp>
        <p:nvSpPr>
          <p:cNvPr id="31" name="文本框 30"/>
          <p:cNvSpPr txBox="1"/>
          <p:nvPr/>
        </p:nvSpPr>
        <p:spPr>
          <a:xfrm>
            <a:off x="1414486" y="3839756"/>
            <a:ext cx="1413510" cy="445135"/>
          </a:xfrm>
          <a:prstGeom prst="rect">
            <a:avLst/>
          </a:prstGeom>
          <a:noFill/>
        </p:spPr>
        <p:txBody>
          <a:bodyPr wrap="none" rtlCol="0">
            <a:spAutoFit/>
          </a:bodyPr>
          <a:p>
            <a:pPr algn="l"/>
            <a:r>
              <a:rPr lang="en-US" altLang="zh-CN" sz="2300" dirty="0">
                <a:solidFill>
                  <a:schemeClr val="tx1">
                    <a:lumMod val="85000"/>
                    <a:lumOff val="15000"/>
                  </a:schemeClr>
                </a:solidFill>
                <a:latin typeface="微软雅黑" panose="020B0503020204020204" charset="-122"/>
                <a:ea typeface="微软雅黑" panose="020B0503020204020204" charset="-122"/>
                <a:cs typeface="+mn-ea"/>
                <a:sym typeface="+mn-lt"/>
              </a:rPr>
              <a:t>3. </a:t>
            </a:r>
            <a:r>
              <a:rPr lang="zh-CN" altLang="en-US" sz="2300" dirty="0">
                <a:solidFill>
                  <a:schemeClr val="tx1">
                    <a:lumMod val="85000"/>
                    <a:lumOff val="15000"/>
                  </a:schemeClr>
                </a:solidFill>
                <a:latin typeface="微软雅黑" panose="020B0503020204020204" charset="-122"/>
                <a:ea typeface="微软雅黑" panose="020B0503020204020204" charset="-122"/>
                <a:cs typeface="+mn-ea"/>
                <a:sym typeface="+mn-lt"/>
              </a:rPr>
              <a:t>智能化</a:t>
            </a:r>
            <a:endParaRPr lang="zh-CN" altLang="en-US" sz="23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34" name="文本框 33"/>
          <p:cNvSpPr txBox="1"/>
          <p:nvPr/>
        </p:nvSpPr>
        <p:spPr>
          <a:xfrm>
            <a:off x="365760" y="4227195"/>
            <a:ext cx="4216400" cy="1437640"/>
          </a:xfrm>
          <a:prstGeom prst="rect">
            <a:avLst/>
          </a:prstGeom>
          <a:noFill/>
        </p:spPr>
        <p:txBody>
          <a:bodyPr wrap="square" rtlCol="0">
            <a:spAutoFit/>
          </a:bodyPr>
          <a:p>
            <a:pPr algn="l">
              <a:lnSpc>
                <a:spcPct val="100000"/>
              </a:lnSpc>
            </a:pPr>
            <a:r>
              <a:rPr lang="zh-CN" altLang="en-US" sz="1250" b="1" dirty="0">
                <a:solidFill>
                  <a:srgbClr val="0070C0"/>
                </a:solidFill>
                <a:latin typeface="微软雅黑" panose="020B0503020204020204" charset="-122"/>
                <a:ea typeface="微软雅黑" panose="020B0503020204020204" charset="-122"/>
                <a:cs typeface="+mn-ea"/>
                <a:sym typeface="+mn-lt"/>
              </a:rPr>
              <a:t>核心逻辑</a:t>
            </a:r>
            <a:r>
              <a:rPr lang="en-US" altLang="zh-CN" sz="1250" b="1" dirty="0">
                <a:solidFill>
                  <a:srgbClr val="0070C0"/>
                </a:solidFill>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人工智能、机器人和数字技术推动医疗装备和医疗服务全面智能化升级。</a:t>
            </a:r>
            <a:endParaRPr sz="125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r>
              <a:rPr lang="en-US" altLang="zh-CN" sz="125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产业</a:t>
            </a:r>
            <a:r>
              <a:rPr lang="zh-CN" altLang="en-US" sz="125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特点</a:t>
            </a:r>
            <a:r>
              <a:rPr lang="en-US" altLang="zh-CN" sz="125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医疗装备高端化</a:t>
            </a:r>
            <a:r>
              <a:rPr lang="en-US" sz="125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医院数字化建设加快</a:t>
            </a:r>
            <a:r>
              <a:rPr lang="en-US" sz="125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医疗服务智能决策能力增强</a:t>
            </a:r>
            <a:r>
              <a:rPr lang="en-US" sz="1250" dirty="0">
                <a:solidFill>
                  <a:schemeClr val="tx1">
                    <a:lumMod val="85000"/>
                    <a:lumOff val="15000"/>
                  </a:schemeClr>
                </a:solidFill>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院内外协同管理能力提升</a:t>
            </a:r>
            <a:endParaRPr sz="125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r>
              <a:rPr sz="1250" dirty="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代表方向：</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手术机器人、智能监护、智慧医院、数字病理</a:t>
            </a:r>
            <a:endParaRPr sz="125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r>
              <a:rPr lang="zh-CN" altLang="en-US" sz="1250" b="1" dirty="0">
                <a:solidFill>
                  <a:srgbClr val="92D050"/>
                </a:solidFill>
                <a:latin typeface="微软雅黑" panose="020B0503020204020204" charset="-122"/>
                <a:ea typeface="微软雅黑" panose="020B0503020204020204" charset="-122"/>
                <a:cs typeface="+mn-ea"/>
                <a:sym typeface="+mn-lt"/>
              </a:rPr>
              <a:t>招商布局：</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高端医疗装备、智慧医院平台、智能监护设备、医疗机器人</a:t>
            </a:r>
            <a:endParaRPr sz="125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35" name="文本框 34"/>
          <p:cNvSpPr txBox="1"/>
          <p:nvPr/>
        </p:nvSpPr>
        <p:spPr>
          <a:xfrm>
            <a:off x="8008961" y="1960156"/>
            <a:ext cx="1413510" cy="445135"/>
          </a:xfrm>
          <a:prstGeom prst="rect">
            <a:avLst/>
          </a:prstGeom>
          <a:noFill/>
        </p:spPr>
        <p:txBody>
          <a:bodyPr wrap="none" rtlCol="0">
            <a:spAutoFit/>
          </a:bodyPr>
          <a:p>
            <a:pPr algn="l"/>
            <a:r>
              <a:rPr lang="en-US" altLang="zh-CN" sz="2300" dirty="0">
                <a:solidFill>
                  <a:schemeClr val="tx1">
                    <a:lumMod val="85000"/>
                    <a:lumOff val="15000"/>
                  </a:schemeClr>
                </a:solidFill>
                <a:latin typeface="微软雅黑" panose="020B0503020204020204" charset="-122"/>
                <a:ea typeface="微软雅黑" panose="020B0503020204020204" charset="-122"/>
                <a:cs typeface="+mn-ea"/>
                <a:sym typeface="+mn-lt"/>
              </a:rPr>
              <a:t>2. </a:t>
            </a:r>
            <a:r>
              <a:rPr lang="zh-CN" altLang="en-US" sz="2300" dirty="0">
                <a:solidFill>
                  <a:schemeClr val="tx1">
                    <a:lumMod val="85000"/>
                    <a:lumOff val="15000"/>
                  </a:schemeClr>
                </a:solidFill>
                <a:latin typeface="微软雅黑" panose="020B0503020204020204" charset="-122"/>
                <a:ea typeface="微软雅黑" panose="020B0503020204020204" charset="-122"/>
                <a:cs typeface="+mn-ea"/>
                <a:sym typeface="+mn-lt"/>
              </a:rPr>
              <a:t>精准化</a:t>
            </a:r>
            <a:endParaRPr lang="zh-CN" altLang="en-US" sz="23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36" name="文本框 35"/>
          <p:cNvSpPr txBox="1"/>
          <p:nvPr/>
        </p:nvSpPr>
        <p:spPr>
          <a:xfrm>
            <a:off x="7387590" y="2350135"/>
            <a:ext cx="4429760" cy="1437640"/>
          </a:xfrm>
          <a:prstGeom prst="rect">
            <a:avLst/>
          </a:prstGeom>
          <a:noFill/>
        </p:spPr>
        <p:txBody>
          <a:bodyPr wrap="square" rtlCol="0">
            <a:spAutoFit/>
          </a:bodyPr>
          <a:p>
            <a:pPr algn="l">
              <a:lnSpc>
                <a:spcPct val="100000"/>
              </a:lnSpc>
            </a:pPr>
            <a:r>
              <a:rPr lang="zh-CN" altLang="en-US" sz="1250" b="1" dirty="0">
                <a:solidFill>
                  <a:srgbClr val="0070C0"/>
                </a:solidFill>
                <a:latin typeface="微软雅黑" panose="020B0503020204020204" charset="-122"/>
                <a:ea typeface="微软雅黑" panose="020B0503020204020204" charset="-122"/>
                <a:cs typeface="+mn-ea"/>
                <a:sym typeface="+mn-lt"/>
              </a:rPr>
              <a:t>核心逻辑</a:t>
            </a:r>
            <a:r>
              <a:rPr lang="en-US" altLang="zh-CN" sz="1250" b="1" dirty="0">
                <a:solidFill>
                  <a:srgbClr val="0070C0"/>
                </a:solidFill>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疾病诊疗由标准化治疗向个体化治疗演进，精准医疗成为创新药和诊断技术升级的重要方向。</a:t>
            </a:r>
            <a:endParaRPr sz="125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r>
              <a:rPr lang="en-US" altLang="zh-CN" sz="125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产业</a:t>
            </a:r>
            <a:r>
              <a:rPr lang="zh-CN" altLang="en-US" sz="125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特点</a:t>
            </a:r>
            <a:r>
              <a:rPr lang="en-US" altLang="zh-CN" sz="125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多组学技术快速发展</a:t>
            </a:r>
            <a:r>
              <a:rPr lang="en-US"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伴随诊断需求增长</a:t>
            </a:r>
            <a:r>
              <a:rPr lang="en-US"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肿瘤和遗传病治疗加速升级</a:t>
            </a:r>
            <a:r>
              <a:rPr lang="en-US"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精准诊疗体系逐步完善</a:t>
            </a:r>
            <a:endParaRPr sz="1250" dirty="0">
              <a:solidFill>
                <a:schemeClr val="tx1">
                  <a:lumMod val="85000"/>
                  <a:lumOff val="15000"/>
                </a:schemeClr>
              </a:solidFill>
              <a:effectLst/>
              <a:latin typeface="微软雅黑" panose="020B0503020204020204" charset="-122"/>
              <a:ea typeface="微软雅黑" panose="020B0503020204020204" charset="-122"/>
              <a:cs typeface="+mn-ea"/>
              <a:sym typeface="+mn-lt"/>
            </a:endParaRPr>
          </a:p>
          <a:p>
            <a:pPr algn="l">
              <a:lnSpc>
                <a:spcPct val="100000"/>
              </a:lnSpc>
            </a:pPr>
            <a:r>
              <a:rPr sz="1250" dirty="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代表方向：</a:t>
            </a:r>
            <a:r>
              <a:rPr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精准医疗、伴随诊断、基因检测、分子诊断</a:t>
            </a:r>
            <a:endParaRPr sz="1250" dirty="0">
              <a:solidFill>
                <a:schemeClr val="tx1">
                  <a:lumMod val="85000"/>
                  <a:lumOff val="15000"/>
                </a:schemeClr>
              </a:solidFill>
              <a:effectLst/>
              <a:latin typeface="微软雅黑" panose="020B0503020204020204" charset="-122"/>
              <a:ea typeface="微软雅黑" panose="020B0503020204020204" charset="-122"/>
              <a:cs typeface="+mn-ea"/>
              <a:sym typeface="+mn-lt"/>
            </a:endParaRPr>
          </a:p>
          <a:p>
            <a:pPr algn="l">
              <a:lnSpc>
                <a:spcPct val="100000"/>
              </a:lnSpc>
            </a:pPr>
            <a:r>
              <a:rPr lang="zh-CN" altLang="en-US" sz="1250" b="1" dirty="0">
                <a:solidFill>
                  <a:srgbClr val="92D050"/>
                </a:solidFill>
                <a:latin typeface="微软雅黑" panose="020B0503020204020204" charset="-122"/>
                <a:ea typeface="微软雅黑" panose="020B0503020204020204" charset="-122"/>
                <a:cs typeface="+mn-ea"/>
                <a:sym typeface="+mn-lt"/>
              </a:rPr>
              <a:t>招商布局：</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IVD平台、基因检测平台、精准医疗中心、生物信息平台</a:t>
            </a:r>
            <a:endParaRPr sz="125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43" name="文本框 42"/>
          <p:cNvSpPr txBox="1"/>
          <p:nvPr/>
        </p:nvSpPr>
        <p:spPr>
          <a:xfrm>
            <a:off x="8008961" y="3792766"/>
            <a:ext cx="1413510" cy="445135"/>
          </a:xfrm>
          <a:prstGeom prst="rect">
            <a:avLst/>
          </a:prstGeom>
          <a:noFill/>
        </p:spPr>
        <p:txBody>
          <a:bodyPr wrap="none" rtlCol="0">
            <a:spAutoFit/>
          </a:bodyPr>
          <a:p>
            <a:pPr algn="l"/>
            <a:r>
              <a:rPr lang="en-US" altLang="zh-CN" sz="2300" dirty="0">
                <a:solidFill>
                  <a:schemeClr val="tx1">
                    <a:lumMod val="85000"/>
                    <a:lumOff val="15000"/>
                  </a:schemeClr>
                </a:solidFill>
                <a:latin typeface="微软雅黑" panose="020B0503020204020204" charset="-122"/>
                <a:ea typeface="微软雅黑" panose="020B0503020204020204" charset="-122"/>
                <a:cs typeface="+mn-ea"/>
                <a:sym typeface="+mn-lt"/>
              </a:rPr>
              <a:t>4. </a:t>
            </a:r>
            <a:r>
              <a:rPr lang="zh-CN" altLang="en-US" sz="2300" dirty="0">
                <a:solidFill>
                  <a:schemeClr val="tx1">
                    <a:lumMod val="85000"/>
                    <a:lumOff val="15000"/>
                  </a:schemeClr>
                </a:solidFill>
                <a:latin typeface="微软雅黑" panose="020B0503020204020204" charset="-122"/>
                <a:ea typeface="微软雅黑" panose="020B0503020204020204" charset="-122"/>
                <a:cs typeface="+mn-ea"/>
                <a:sym typeface="+mn-lt"/>
              </a:rPr>
              <a:t>家庭化</a:t>
            </a:r>
            <a:endParaRPr lang="zh-CN" altLang="en-US" sz="23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44" name="文本框 43"/>
          <p:cNvSpPr txBox="1"/>
          <p:nvPr/>
        </p:nvSpPr>
        <p:spPr>
          <a:xfrm>
            <a:off x="7387590" y="4171315"/>
            <a:ext cx="4568190" cy="1437640"/>
          </a:xfrm>
          <a:prstGeom prst="rect">
            <a:avLst/>
          </a:prstGeom>
          <a:noFill/>
        </p:spPr>
        <p:txBody>
          <a:bodyPr wrap="square" rtlCol="0">
            <a:spAutoFit/>
          </a:bodyPr>
          <a:p>
            <a:pPr algn="l">
              <a:lnSpc>
                <a:spcPct val="100000"/>
              </a:lnSpc>
            </a:pPr>
            <a:r>
              <a:rPr lang="zh-CN" altLang="en-US" sz="1250" b="1" dirty="0">
                <a:solidFill>
                  <a:srgbClr val="0070C0"/>
                </a:solidFill>
                <a:latin typeface="微软雅黑" panose="020B0503020204020204" charset="-122"/>
                <a:ea typeface="微软雅黑" panose="020B0503020204020204" charset="-122"/>
                <a:cs typeface="+mn-ea"/>
                <a:sym typeface="+mn-lt"/>
              </a:rPr>
              <a:t>核心逻辑</a:t>
            </a:r>
            <a:r>
              <a:rPr lang="en-US" altLang="zh-CN" sz="1250" b="1" dirty="0">
                <a:solidFill>
                  <a:srgbClr val="0070C0"/>
                </a:solidFill>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医疗服务由医院向家庭延伸，健康管理由疾病治疗向预防和长期管理转变。</a:t>
            </a:r>
            <a:endParaRPr sz="125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gn="l">
              <a:lnSpc>
                <a:spcPct val="100000"/>
              </a:lnSpc>
            </a:pPr>
            <a:r>
              <a:rPr lang="en-US" altLang="zh-CN" sz="125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产业</a:t>
            </a:r>
            <a:r>
              <a:rPr lang="zh-CN" altLang="en-US" sz="125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特点</a:t>
            </a:r>
            <a:r>
              <a:rPr lang="en-US" altLang="zh-CN" sz="1250" dirty="0">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老龄化推动需求增长</a:t>
            </a:r>
            <a:r>
              <a:rPr lang="en-US"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慢病管理需求释放</a:t>
            </a:r>
            <a:r>
              <a:rPr lang="en-US"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健康消费持续升级</a:t>
            </a:r>
            <a:r>
              <a:rPr lang="en-US"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a:t>
            </a:r>
            <a:r>
              <a:rPr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院外医疗服务生态形成</a:t>
            </a:r>
            <a:endParaRPr sz="1250" dirty="0">
              <a:solidFill>
                <a:schemeClr val="tx1">
                  <a:lumMod val="85000"/>
                  <a:lumOff val="15000"/>
                </a:schemeClr>
              </a:solidFill>
              <a:effectLst/>
              <a:latin typeface="微软雅黑" panose="020B0503020204020204" charset="-122"/>
              <a:ea typeface="微软雅黑" panose="020B0503020204020204" charset="-122"/>
              <a:cs typeface="+mn-ea"/>
              <a:sym typeface="+mn-lt"/>
            </a:endParaRPr>
          </a:p>
          <a:p>
            <a:pPr algn="l">
              <a:lnSpc>
                <a:spcPct val="100000"/>
              </a:lnSpc>
            </a:pPr>
            <a:r>
              <a:rPr sz="1250" dirty="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代表方向：</a:t>
            </a:r>
            <a:r>
              <a:rPr sz="1250" dirty="0">
                <a:solidFill>
                  <a:schemeClr val="tx1">
                    <a:lumMod val="85000"/>
                    <a:lumOff val="15000"/>
                  </a:schemeClr>
                </a:solidFill>
                <a:effectLst/>
                <a:latin typeface="微软雅黑" panose="020B0503020204020204" charset="-122"/>
                <a:ea typeface="微软雅黑" panose="020B0503020204020204" charset="-122"/>
                <a:cs typeface="+mn-ea"/>
                <a:sym typeface="+mn-lt"/>
              </a:rPr>
              <a:t>可穿戴设备、远程监护、家庭医疗、慢病管理平台</a:t>
            </a:r>
            <a:endParaRPr sz="1250" dirty="0">
              <a:solidFill>
                <a:schemeClr val="tx1">
                  <a:lumMod val="85000"/>
                  <a:lumOff val="15000"/>
                </a:schemeClr>
              </a:solidFill>
              <a:effectLst/>
              <a:latin typeface="微软雅黑" panose="020B0503020204020204" charset="-122"/>
              <a:ea typeface="微软雅黑" panose="020B0503020204020204" charset="-122"/>
              <a:cs typeface="+mn-ea"/>
              <a:sym typeface="+mn-lt"/>
            </a:endParaRPr>
          </a:p>
          <a:p>
            <a:pPr algn="l">
              <a:lnSpc>
                <a:spcPct val="100000"/>
              </a:lnSpc>
            </a:pPr>
            <a:r>
              <a:rPr lang="zh-CN" altLang="en-US" sz="1250" b="1" dirty="0">
                <a:solidFill>
                  <a:srgbClr val="92D050"/>
                </a:solidFill>
                <a:latin typeface="微软雅黑" panose="020B0503020204020204" charset="-122"/>
                <a:ea typeface="微软雅黑" panose="020B0503020204020204" charset="-122"/>
                <a:cs typeface="+mn-ea"/>
                <a:sym typeface="+mn-lt"/>
              </a:rPr>
              <a:t>招商布局：</a:t>
            </a:r>
            <a:r>
              <a:rPr sz="1250" dirty="0">
                <a:solidFill>
                  <a:schemeClr val="tx1">
                    <a:lumMod val="85000"/>
                    <a:lumOff val="15000"/>
                  </a:schemeClr>
                </a:solidFill>
                <a:latin typeface="微软雅黑" panose="020B0503020204020204" charset="-122"/>
                <a:ea typeface="微软雅黑" panose="020B0503020204020204" charset="-122"/>
                <a:cs typeface="+mn-ea"/>
                <a:sym typeface="+mn-lt"/>
              </a:rPr>
              <a:t>家庭医疗设备、健康管理平台、智能穿戴设备、康养服务体系</a:t>
            </a:r>
            <a:endParaRPr sz="125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87" name="任意多边形: 形状 86"/>
          <p:cNvSpPr/>
          <p:nvPr/>
        </p:nvSpPr>
        <p:spPr>
          <a:xfrm>
            <a:off x="6596415" y="2590654"/>
            <a:ext cx="250116" cy="233640"/>
          </a:xfrm>
          <a:custGeom>
            <a:avLst/>
            <a:gdLst>
              <a:gd name="connsiteX0" fmla="*/ 32467 w 307755"/>
              <a:gd name="connsiteY0" fmla="*/ 126977 h 287484"/>
              <a:gd name="connsiteX1" fmla="*/ 95458 w 307755"/>
              <a:gd name="connsiteY1" fmla="*/ 74121 h 287484"/>
              <a:gd name="connsiteX2" fmla="*/ 158449 w 307755"/>
              <a:gd name="connsiteY2" fmla="*/ 21265 h 287484"/>
              <a:gd name="connsiteX3" fmla="*/ 286490 w 307755"/>
              <a:gd name="connsiteY3" fmla="*/ 32467 h 287484"/>
              <a:gd name="connsiteX4" fmla="*/ 275288 w 307755"/>
              <a:gd name="connsiteY4" fmla="*/ 160508 h 287484"/>
              <a:gd name="connsiteX5" fmla="*/ 212297 w 307755"/>
              <a:gd name="connsiteY5" fmla="*/ 213364 h 287484"/>
              <a:gd name="connsiteX6" fmla="*/ 149306 w 307755"/>
              <a:gd name="connsiteY6" fmla="*/ 266220 h 287484"/>
              <a:gd name="connsiteX7" fmla="*/ 21265 w 307755"/>
              <a:gd name="connsiteY7" fmla="*/ 255017 h 287484"/>
              <a:gd name="connsiteX8" fmla="*/ 32467 w 307755"/>
              <a:gd name="connsiteY8" fmla="*/ 126977 h 28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755" h="287484">
                <a:moveTo>
                  <a:pt x="32467" y="126977"/>
                </a:moveTo>
                <a:lnTo>
                  <a:pt x="95458" y="74121"/>
                </a:lnTo>
                <a:lnTo>
                  <a:pt x="158449" y="21265"/>
                </a:lnTo>
                <a:cubicBezTo>
                  <a:pt x="196900" y="-10999"/>
                  <a:pt x="254226" y="-5984"/>
                  <a:pt x="286490" y="32467"/>
                </a:cubicBezTo>
                <a:cubicBezTo>
                  <a:pt x="318755" y="70918"/>
                  <a:pt x="313739" y="128244"/>
                  <a:pt x="275288" y="160508"/>
                </a:cubicBezTo>
                <a:lnTo>
                  <a:pt x="212297" y="213364"/>
                </a:lnTo>
                <a:lnTo>
                  <a:pt x="149306" y="266220"/>
                </a:lnTo>
                <a:cubicBezTo>
                  <a:pt x="110855" y="298484"/>
                  <a:pt x="53529" y="293469"/>
                  <a:pt x="21265" y="255017"/>
                </a:cubicBezTo>
                <a:cubicBezTo>
                  <a:pt x="-10999" y="216566"/>
                  <a:pt x="-5984" y="159241"/>
                  <a:pt x="32467" y="126977"/>
                </a:cubicBezTo>
                <a:close/>
              </a:path>
            </a:pathLst>
          </a:custGeom>
          <a:noFill/>
          <a:ln w="25400" cap="flat">
            <a:solidFill>
              <a:schemeClr val="bg1"/>
            </a:solidFill>
            <a:prstDash val="solid"/>
            <a:miter/>
          </a:ln>
        </p:spPr>
        <p:txBody>
          <a:bodyPr rtlCol="0" anchor="ctr"/>
          <a:p>
            <a:endParaRPr lang="zh-CN" altLang="en-US">
              <a:latin typeface="微软雅黑" panose="020B0503020204020204" charset="-122"/>
              <a:ea typeface="微软雅黑" panose="020B0503020204020204" charset="-122"/>
            </a:endParaRPr>
          </a:p>
        </p:txBody>
      </p:sp>
      <p:sp>
        <p:nvSpPr>
          <p:cNvPr id="88" name="任意多边形: 形状 87"/>
          <p:cNvSpPr/>
          <p:nvPr/>
        </p:nvSpPr>
        <p:spPr>
          <a:xfrm>
            <a:off x="6687156" y="2690405"/>
            <a:ext cx="45720" cy="54486"/>
          </a:xfrm>
          <a:custGeom>
            <a:avLst/>
            <a:gdLst>
              <a:gd name="connsiteX0" fmla="*/ 0 w 49662"/>
              <a:gd name="connsiteY0" fmla="*/ 0 h 59186"/>
              <a:gd name="connsiteX1" fmla="*/ 49663 w 49662"/>
              <a:gd name="connsiteY1" fmla="*/ 59187 h 59186"/>
            </a:gdLst>
            <a:ahLst/>
            <a:cxnLst>
              <a:cxn ang="0">
                <a:pos x="connsiteX0" y="connsiteY0"/>
              </a:cxn>
              <a:cxn ang="0">
                <a:pos x="connsiteX1" y="connsiteY1"/>
              </a:cxn>
            </a:cxnLst>
            <a:rect l="l" t="t" r="r" b="b"/>
            <a:pathLst>
              <a:path w="49662" h="59186">
                <a:moveTo>
                  <a:pt x="0" y="0"/>
                </a:moveTo>
                <a:lnTo>
                  <a:pt x="49663" y="59187"/>
                </a:lnTo>
              </a:path>
            </a:pathLst>
          </a:custGeom>
          <a:noFill/>
          <a:ln w="25400" cap="rnd">
            <a:solidFill>
              <a:schemeClr val="bg1"/>
            </a:solidFill>
            <a:prstDash val="solid"/>
            <a:round/>
          </a:ln>
        </p:spPr>
        <p:txBody>
          <a:bodyPr rtlCol="0" anchor="ctr"/>
          <a:p>
            <a:endParaRPr lang="zh-CN" altLang="en-US">
              <a:latin typeface="微软雅黑" panose="020B0503020204020204" charset="-122"/>
              <a:ea typeface="微软雅黑" panose="020B0503020204020204" charset="-122"/>
            </a:endParaRPr>
          </a:p>
        </p:txBody>
      </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7" name="文本框 6"/>
          <p:cNvSpPr txBox="1"/>
          <p:nvPr>
            <p:custDataLst>
              <p:tags r:id="rId7"/>
            </p:custDataLst>
          </p:nvPr>
        </p:nvSpPr>
        <p:spPr>
          <a:xfrm>
            <a:off x="1100455" y="189865"/>
            <a:ext cx="7875270" cy="891540"/>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中游产业趋势总结</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生命健康中游正从单一产品竞争转向“技术+数据+场景”的综合竞争</a:t>
            </a:r>
            <a:endPar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12" name="文本框 11"/>
          <p:cNvSpPr txBox="1"/>
          <p:nvPr/>
        </p:nvSpPr>
        <p:spPr>
          <a:xfrm>
            <a:off x="1273810" y="5765165"/>
            <a:ext cx="10242550" cy="922020"/>
          </a:xfrm>
          <a:prstGeom prst="rect">
            <a:avLst/>
          </a:prstGeom>
        </p:spPr>
        <p:txBody>
          <a:bodyPr wrap="square">
            <a:spAutoFit/>
          </a:bodyPr>
          <a:p>
            <a:pPr algn="ctr"/>
            <a:r>
              <a:rPr b="1">
                <a:latin typeface="微软雅黑" panose="020B0503020204020204" charset="-122"/>
                <a:ea typeface="微软雅黑" panose="020B0503020204020204" charset="-122"/>
                <a:cs typeface="微软雅黑" panose="020B0503020204020204" charset="-122"/>
              </a:rPr>
              <a:t>全国生命健康中游</a:t>
            </a:r>
            <a:r>
              <a:rPr>
                <a:latin typeface="微软雅黑" panose="020B0503020204020204" charset="-122"/>
                <a:ea typeface="微软雅黑" panose="020B0503020204020204" charset="-122"/>
                <a:cs typeface="微软雅黑" panose="020B0503020204020204" charset="-122"/>
              </a:rPr>
              <a:t>正形成</a:t>
            </a:r>
            <a:r>
              <a:rPr b="1">
                <a:solidFill>
                  <a:srgbClr val="3F6EE8"/>
                </a:solidFill>
                <a:latin typeface="微软雅黑" panose="020B0503020204020204" charset="-122"/>
                <a:ea typeface="微软雅黑" panose="020B0503020204020204" charset="-122"/>
                <a:cs typeface="微软雅黑" panose="020B0503020204020204" charset="-122"/>
              </a:rPr>
              <a:t>“AI赋能 + 精准诊疗 + 智能装备 + 家庭健康”</a:t>
            </a:r>
            <a:r>
              <a:rPr>
                <a:latin typeface="微软雅黑" panose="020B0503020204020204" charset="-122"/>
                <a:ea typeface="微软雅黑" panose="020B0503020204020204" charset="-122"/>
                <a:cs typeface="微软雅黑" panose="020B0503020204020204" charset="-122"/>
              </a:rPr>
              <a:t>协同驱动的产业升级体系</a:t>
            </a:r>
            <a:r>
              <a:rPr lang="en-US">
                <a:latin typeface="微软雅黑" panose="020B0503020204020204" charset="-122"/>
                <a:ea typeface="微软雅黑" panose="020B0503020204020204" charset="-122"/>
                <a:cs typeface="微软雅黑" panose="020B0503020204020204" charset="-122"/>
              </a:rPr>
              <a:t>。</a:t>
            </a:r>
            <a:endParaRPr lang="en-US">
              <a:latin typeface="微软雅黑" panose="020B0503020204020204" charset="-122"/>
              <a:ea typeface="微软雅黑" panose="020B0503020204020204" charset="-122"/>
              <a:cs typeface="微软雅黑" panose="020B0503020204020204" charset="-122"/>
            </a:endParaRPr>
          </a:p>
          <a:p>
            <a:pPr algn="ctr"/>
            <a:r>
              <a:rPr lang="en-US" b="1">
                <a:latin typeface="微软雅黑" panose="020B0503020204020204" charset="-122"/>
                <a:ea typeface="微软雅黑" panose="020B0503020204020204" charset="-122"/>
                <a:cs typeface="微软雅黑" panose="020B0503020204020204" charset="-122"/>
              </a:rPr>
              <a:t>未来中游竞争核心</a:t>
            </a:r>
            <a:r>
              <a:rPr lang="en-US">
                <a:latin typeface="微软雅黑" panose="020B0503020204020204" charset="-122"/>
                <a:ea typeface="微软雅黑" panose="020B0503020204020204" charset="-122"/>
                <a:cs typeface="微软雅黑" panose="020B0503020204020204" charset="-122"/>
              </a:rPr>
              <a:t>将由单一产品能力转向</a:t>
            </a:r>
            <a:r>
              <a:rPr lang="en-US" b="1">
                <a:solidFill>
                  <a:srgbClr val="3F6EE8"/>
                </a:solidFill>
                <a:latin typeface="微软雅黑" panose="020B0503020204020204" charset="-122"/>
                <a:ea typeface="微软雅黑" panose="020B0503020204020204" charset="-122"/>
                <a:cs typeface="微软雅黑" panose="020B0503020204020204" charset="-122"/>
              </a:rPr>
              <a:t>“产品+数据+服务”</a:t>
            </a:r>
            <a:r>
              <a:rPr lang="en-US">
                <a:latin typeface="微软雅黑" panose="020B0503020204020204" charset="-122"/>
                <a:ea typeface="微软雅黑" panose="020B0503020204020204" charset="-122"/>
                <a:cs typeface="微软雅黑" panose="020B0503020204020204" charset="-122"/>
              </a:rPr>
              <a:t>的系统能力，</a:t>
            </a:r>
            <a:r>
              <a:rPr b="1">
                <a:latin typeface="微软雅黑" panose="020B0503020204020204" charset="-122"/>
                <a:ea typeface="微软雅黑" panose="020B0503020204020204" charset="-122"/>
                <a:cs typeface="微软雅黑" panose="020B0503020204020204" charset="-122"/>
              </a:rPr>
              <a:t>产业价值创造</a:t>
            </a:r>
            <a:r>
              <a:rPr lang="en-US">
                <a:latin typeface="微软雅黑" panose="020B0503020204020204" charset="-122"/>
                <a:ea typeface="微软雅黑" panose="020B0503020204020204" charset="-122"/>
                <a:cs typeface="微软雅黑" panose="020B0503020204020204" charset="-122"/>
              </a:rPr>
              <a:t>正由</a:t>
            </a:r>
            <a:r>
              <a:rPr lang="en-US" b="1">
                <a:solidFill>
                  <a:srgbClr val="0070C0"/>
                </a:solidFill>
                <a:latin typeface="微软雅黑" panose="020B0503020204020204" charset="-122"/>
                <a:ea typeface="微软雅黑" panose="020B0503020204020204" charset="-122"/>
                <a:cs typeface="微软雅黑" panose="020B0503020204020204" charset="-122"/>
              </a:rPr>
              <a:t>制造端</a:t>
            </a:r>
            <a:r>
              <a:rPr>
                <a:latin typeface="微软雅黑" panose="020B0503020204020204" charset="-122"/>
                <a:ea typeface="微软雅黑" panose="020B0503020204020204" charset="-122"/>
                <a:cs typeface="微软雅黑" panose="020B0503020204020204" charset="-122"/>
              </a:rPr>
              <a:t>向</a:t>
            </a:r>
            <a:r>
              <a:rPr lang="en-US" b="1">
                <a:solidFill>
                  <a:srgbClr val="0070C0"/>
                </a:solidFill>
                <a:latin typeface="微软雅黑" panose="020B0503020204020204" charset="-122"/>
                <a:ea typeface="微软雅黑" panose="020B0503020204020204" charset="-122"/>
                <a:cs typeface="微软雅黑" panose="020B0503020204020204" charset="-122"/>
              </a:rPr>
              <a:t>数据运营和场景服务端延伸。</a:t>
            </a:r>
            <a:endParaRPr lang="en-US" b="1">
              <a:solidFill>
                <a:srgbClr val="0070C0"/>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descr="/Users/qian/Desktop/isdai-healththeme.jpgisdai-healththeme"/>
          <p:cNvPicPr>
            <a:picLocks noChangeAspect="1"/>
          </p:cNvPicPr>
          <p:nvPr/>
        </p:nvPicPr>
        <p:blipFill>
          <a:blip r:embed="rId1">
            <a:alphaModFix amt="90000"/>
          </a:blip>
          <a:srcRect l="8097" r="8097"/>
          <a:stretch>
            <a:fillRect/>
          </a:stretch>
        </p:blipFill>
        <p:spPr>
          <a:xfrm>
            <a:off x="0" y="1700530"/>
            <a:ext cx="5696585" cy="3654425"/>
          </a:xfrm>
          <a:prstGeom prst="rect">
            <a:avLst/>
          </a:prstGeom>
          <a:effectLst/>
        </p:spPr>
      </p:pic>
      <p:sp>
        <p:nvSpPr>
          <p:cNvPr id="35" name="文本框 34"/>
          <p:cNvSpPr txBox="1"/>
          <p:nvPr/>
        </p:nvSpPr>
        <p:spPr>
          <a:xfrm>
            <a:off x="643890" y="2239645"/>
            <a:ext cx="11548110" cy="3935730"/>
          </a:xfrm>
          <a:prstGeom prst="rect">
            <a:avLst/>
          </a:prstGeom>
          <a:solidFill>
            <a:schemeClr val="bg1">
              <a:alpha val="44000"/>
            </a:schemeClr>
          </a:solidFill>
          <a:ln>
            <a:noFill/>
          </a:ln>
        </p:spPr>
        <p:txBody>
          <a:bodyPr wrap="square" rtlCol="0">
            <a:normAutofit/>
          </a:bodyPr>
          <a:lstStyle/>
          <a:p>
            <a:pPr>
              <a:lnSpc>
                <a:spcPct val="140000"/>
              </a:lnSpc>
            </a:pPr>
            <a:endParaRPr lang="zh-CN" altLang="en-US" sz="2400" kern="100" dirty="0">
              <a:effectLst/>
              <a:latin typeface="+mn-ea"/>
              <a:cs typeface="汉仪尚巍手书W" panose="00020600040101010101" charset="-122"/>
            </a:endParaRPr>
          </a:p>
        </p:txBody>
      </p:sp>
      <p:sp>
        <p:nvSpPr>
          <p:cNvPr id="4" name="标题"/>
          <p:cNvSpPr>
            <a:spLocks noGrp="1"/>
          </p:cNvSpPr>
          <p:nvPr>
            <p:ph type="title"/>
            <p:custDataLst>
              <p:tags r:id="rId2"/>
            </p:custDataLst>
          </p:nvPr>
        </p:nvSpPr>
        <p:spPr>
          <a:xfrm>
            <a:off x="1019175" y="60801"/>
            <a:ext cx="1698625" cy="1081088"/>
          </a:xfrm>
        </p:spPr>
        <p:txBody>
          <a:bodyPr/>
          <a:lstStyle/>
          <a:p>
            <a:r>
              <a:rPr lang="zh-CN" altLang="en-US" sz="4800">
                <a:latin typeface="微软雅黑" panose="020B0503020204020204" charset="-122"/>
                <a:ea typeface="微软雅黑" panose="020B0503020204020204" charset="-122"/>
              </a:rPr>
              <a:t>目录</a:t>
            </a:r>
            <a:endParaRPr lang="zh-CN" altLang="en-US" sz="4800">
              <a:latin typeface="微软雅黑" panose="020B0503020204020204" charset="-122"/>
              <a:ea typeface="微软雅黑" panose="020B0503020204020204" charset="-122"/>
            </a:endParaRPr>
          </a:p>
        </p:txBody>
      </p:sp>
      <p:sp>
        <p:nvSpPr>
          <p:cNvPr id="40" name="任意多边形: 形状 39"/>
          <p:cNvSpPr/>
          <p:nvPr>
            <p:custDataLst>
              <p:tags r:id="rId3"/>
            </p:custDataLst>
          </p:nvPr>
        </p:nvSpPr>
        <p:spPr>
          <a:xfrm>
            <a:off x="2783205" y="646430"/>
            <a:ext cx="2828290" cy="397510"/>
          </a:xfrm>
          <a:custGeom>
            <a:avLst/>
            <a:gdLst/>
            <a:ahLst/>
            <a:cxnLst/>
            <a:rect l="l" t="t" r="r" b="b"/>
            <a:pathLst>
              <a:path w="3777444" h="536451">
                <a:moveTo>
                  <a:pt x="703511" y="95771"/>
                </a:moveTo>
                <a:cubicBezTo>
                  <a:pt x="660202" y="95771"/>
                  <a:pt x="626101" y="111845"/>
                  <a:pt x="601210" y="143992"/>
                </a:cubicBezTo>
                <a:cubicBezTo>
                  <a:pt x="576318" y="176138"/>
                  <a:pt x="563873" y="217773"/>
                  <a:pt x="563873" y="268896"/>
                </a:cubicBezTo>
                <a:cubicBezTo>
                  <a:pt x="563873" y="319348"/>
                  <a:pt x="576039" y="360592"/>
                  <a:pt x="600373" y="392628"/>
                </a:cubicBezTo>
                <a:cubicBezTo>
                  <a:pt x="624706" y="424663"/>
                  <a:pt x="658081" y="440681"/>
                  <a:pt x="700497" y="440681"/>
                </a:cubicBezTo>
                <a:cubicBezTo>
                  <a:pt x="743806" y="440681"/>
                  <a:pt x="777515" y="425333"/>
                  <a:pt x="801625" y="394637"/>
                </a:cubicBezTo>
                <a:cubicBezTo>
                  <a:pt x="825736" y="363941"/>
                  <a:pt x="837791" y="322697"/>
                  <a:pt x="837791" y="270905"/>
                </a:cubicBezTo>
                <a:cubicBezTo>
                  <a:pt x="837791" y="216880"/>
                  <a:pt x="826071" y="174185"/>
                  <a:pt x="802630" y="142820"/>
                </a:cubicBezTo>
                <a:cubicBezTo>
                  <a:pt x="779190" y="111454"/>
                  <a:pt x="746150" y="95771"/>
                  <a:pt x="703511" y="95771"/>
                </a:cubicBezTo>
                <a:close/>
                <a:moveTo>
                  <a:pt x="2974777" y="8707"/>
                </a:moveTo>
                <a:lnTo>
                  <a:pt x="3381301" y="8707"/>
                </a:lnTo>
                <a:lnTo>
                  <a:pt x="3381301" y="99120"/>
                </a:lnTo>
                <a:lnTo>
                  <a:pt x="3233291" y="99120"/>
                </a:lnTo>
                <a:lnTo>
                  <a:pt x="3233291" y="527410"/>
                </a:lnTo>
                <a:lnTo>
                  <a:pt x="3122451" y="527410"/>
                </a:lnTo>
                <a:lnTo>
                  <a:pt x="3122451" y="99120"/>
                </a:lnTo>
                <a:lnTo>
                  <a:pt x="2974777" y="99120"/>
                </a:lnTo>
                <a:close/>
                <a:moveTo>
                  <a:pt x="2442307" y="8707"/>
                </a:moveTo>
                <a:lnTo>
                  <a:pt x="2562857" y="8707"/>
                </a:lnTo>
                <a:lnTo>
                  <a:pt x="2774491" y="334864"/>
                </a:lnTo>
                <a:cubicBezTo>
                  <a:pt x="2788555" y="356518"/>
                  <a:pt x="2797150" y="370248"/>
                  <a:pt x="2800276" y="376052"/>
                </a:cubicBezTo>
                <a:lnTo>
                  <a:pt x="2801950" y="376052"/>
                </a:lnTo>
                <a:cubicBezTo>
                  <a:pt x="2799717" y="363550"/>
                  <a:pt x="2798601" y="339663"/>
                  <a:pt x="2798601" y="304391"/>
                </a:cubicBezTo>
                <a:lnTo>
                  <a:pt x="2798601" y="8707"/>
                </a:lnTo>
                <a:lnTo>
                  <a:pt x="2903413" y="8707"/>
                </a:lnTo>
                <a:lnTo>
                  <a:pt x="2903413" y="527410"/>
                </a:lnTo>
                <a:lnTo>
                  <a:pt x="2790230" y="527410"/>
                </a:lnTo>
                <a:lnTo>
                  <a:pt x="2570559" y="191877"/>
                </a:lnTo>
                <a:cubicBezTo>
                  <a:pt x="2559174" y="174464"/>
                  <a:pt x="2550914" y="160400"/>
                  <a:pt x="2545779" y="149684"/>
                </a:cubicBezTo>
                <a:lnTo>
                  <a:pt x="2544105" y="149684"/>
                </a:lnTo>
                <a:cubicBezTo>
                  <a:pt x="2546114" y="167544"/>
                  <a:pt x="2547119" y="195114"/>
                  <a:pt x="2547119" y="232396"/>
                </a:cubicBezTo>
                <a:lnTo>
                  <a:pt x="2547119" y="527410"/>
                </a:lnTo>
                <a:lnTo>
                  <a:pt x="2442307" y="527410"/>
                </a:lnTo>
                <a:close/>
                <a:moveTo>
                  <a:pt x="2051782" y="8707"/>
                </a:moveTo>
                <a:lnTo>
                  <a:pt x="2346796" y="8707"/>
                </a:lnTo>
                <a:lnTo>
                  <a:pt x="2346796" y="99120"/>
                </a:lnTo>
                <a:lnTo>
                  <a:pt x="2162287" y="99120"/>
                </a:lnTo>
                <a:lnTo>
                  <a:pt x="2162287" y="221345"/>
                </a:lnTo>
                <a:lnTo>
                  <a:pt x="2333737" y="221345"/>
                </a:lnTo>
                <a:lnTo>
                  <a:pt x="2333737" y="311423"/>
                </a:lnTo>
                <a:lnTo>
                  <a:pt x="2162287" y="311423"/>
                </a:lnTo>
                <a:lnTo>
                  <a:pt x="2162287" y="436997"/>
                </a:lnTo>
                <a:lnTo>
                  <a:pt x="2358851" y="436997"/>
                </a:lnTo>
                <a:lnTo>
                  <a:pt x="2358851" y="527410"/>
                </a:lnTo>
                <a:lnTo>
                  <a:pt x="2051782" y="527410"/>
                </a:lnTo>
                <a:close/>
                <a:moveTo>
                  <a:pt x="1574602" y="8707"/>
                </a:moveTo>
                <a:lnTo>
                  <a:pt x="1981126" y="8707"/>
                </a:lnTo>
                <a:lnTo>
                  <a:pt x="1981126" y="99120"/>
                </a:lnTo>
                <a:lnTo>
                  <a:pt x="1833116" y="99120"/>
                </a:lnTo>
                <a:lnTo>
                  <a:pt x="1833116" y="527410"/>
                </a:lnTo>
                <a:lnTo>
                  <a:pt x="1722276" y="527410"/>
                </a:lnTo>
                <a:lnTo>
                  <a:pt x="1722276" y="99120"/>
                </a:lnTo>
                <a:lnTo>
                  <a:pt x="1574602" y="99120"/>
                </a:lnTo>
                <a:close/>
                <a:moveTo>
                  <a:pt x="1042132" y="8707"/>
                </a:moveTo>
                <a:lnTo>
                  <a:pt x="1162683" y="8707"/>
                </a:lnTo>
                <a:lnTo>
                  <a:pt x="1374316" y="334864"/>
                </a:lnTo>
                <a:cubicBezTo>
                  <a:pt x="1388380" y="356518"/>
                  <a:pt x="1396975" y="370248"/>
                  <a:pt x="1400101" y="376052"/>
                </a:cubicBezTo>
                <a:lnTo>
                  <a:pt x="1401775" y="376052"/>
                </a:lnTo>
                <a:cubicBezTo>
                  <a:pt x="1399543" y="363550"/>
                  <a:pt x="1398426" y="339663"/>
                  <a:pt x="1398426" y="304391"/>
                </a:cubicBezTo>
                <a:lnTo>
                  <a:pt x="1398426" y="8707"/>
                </a:lnTo>
                <a:lnTo>
                  <a:pt x="1503239" y="8707"/>
                </a:lnTo>
                <a:lnTo>
                  <a:pt x="1503239" y="527410"/>
                </a:lnTo>
                <a:lnTo>
                  <a:pt x="1390055" y="527410"/>
                </a:lnTo>
                <a:lnTo>
                  <a:pt x="1170384" y="191877"/>
                </a:lnTo>
                <a:cubicBezTo>
                  <a:pt x="1158999" y="174464"/>
                  <a:pt x="1150739" y="160400"/>
                  <a:pt x="1145605" y="149684"/>
                </a:cubicBezTo>
                <a:lnTo>
                  <a:pt x="1143930" y="149684"/>
                </a:lnTo>
                <a:cubicBezTo>
                  <a:pt x="1145939" y="167544"/>
                  <a:pt x="1146944" y="195114"/>
                  <a:pt x="1146944" y="232396"/>
                </a:cubicBezTo>
                <a:lnTo>
                  <a:pt x="1146944" y="527410"/>
                </a:lnTo>
                <a:lnTo>
                  <a:pt x="1042132" y="527410"/>
                </a:lnTo>
                <a:close/>
                <a:moveTo>
                  <a:pt x="3627090" y="0"/>
                </a:moveTo>
                <a:cubicBezTo>
                  <a:pt x="3677766" y="0"/>
                  <a:pt x="3720294" y="6586"/>
                  <a:pt x="3754673" y="19757"/>
                </a:cubicBezTo>
                <a:lnTo>
                  <a:pt x="3754673" y="123565"/>
                </a:lnTo>
                <a:cubicBezTo>
                  <a:pt x="3719847" y="99901"/>
                  <a:pt x="3679106" y="88069"/>
                  <a:pt x="3632448" y="88069"/>
                </a:cubicBezTo>
                <a:cubicBezTo>
                  <a:pt x="3605212" y="88069"/>
                  <a:pt x="3583446" y="93037"/>
                  <a:pt x="3567150" y="102971"/>
                </a:cubicBezTo>
                <a:cubicBezTo>
                  <a:pt x="3550853" y="112905"/>
                  <a:pt x="3542705" y="126244"/>
                  <a:pt x="3542705" y="142987"/>
                </a:cubicBezTo>
                <a:cubicBezTo>
                  <a:pt x="3542705" y="156382"/>
                  <a:pt x="3548286" y="168716"/>
                  <a:pt x="3559448" y="179989"/>
                </a:cubicBezTo>
                <a:cubicBezTo>
                  <a:pt x="3570610" y="191263"/>
                  <a:pt x="3598180" y="206499"/>
                  <a:pt x="3642159" y="225698"/>
                </a:cubicBezTo>
                <a:cubicBezTo>
                  <a:pt x="3693728" y="247799"/>
                  <a:pt x="3729168" y="271128"/>
                  <a:pt x="3748478" y="295685"/>
                </a:cubicBezTo>
                <a:cubicBezTo>
                  <a:pt x="3767789" y="320241"/>
                  <a:pt x="3777444" y="349486"/>
                  <a:pt x="3777444" y="383419"/>
                </a:cubicBezTo>
                <a:cubicBezTo>
                  <a:pt x="3777444" y="433202"/>
                  <a:pt x="3759808" y="471153"/>
                  <a:pt x="3724535" y="497272"/>
                </a:cubicBezTo>
                <a:cubicBezTo>
                  <a:pt x="3689263" y="523392"/>
                  <a:pt x="3639145" y="536451"/>
                  <a:pt x="3574182" y="536451"/>
                </a:cubicBezTo>
                <a:cubicBezTo>
                  <a:pt x="3514799" y="536451"/>
                  <a:pt x="3466133" y="526852"/>
                  <a:pt x="3428181" y="507653"/>
                </a:cubicBezTo>
                <a:lnTo>
                  <a:pt x="3428181" y="396813"/>
                </a:lnTo>
                <a:cubicBezTo>
                  <a:pt x="3469928" y="431416"/>
                  <a:pt x="3517367" y="448717"/>
                  <a:pt x="3570498" y="448717"/>
                </a:cubicBezTo>
                <a:cubicBezTo>
                  <a:pt x="3600636" y="448717"/>
                  <a:pt x="3623295" y="443527"/>
                  <a:pt x="3638476" y="433146"/>
                </a:cubicBezTo>
                <a:cubicBezTo>
                  <a:pt x="3653656" y="422765"/>
                  <a:pt x="3661246" y="409427"/>
                  <a:pt x="3661246" y="393130"/>
                </a:cubicBezTo>
                <a:cubicBezTo>
                  <a:pt x="3661246" y="379066"/>
                  <a:pt x="3655219" y="365783"/>
                  <a:pt x="3643164" y="353281"/>
                </a:cubicBezTo>
                <a:cubicBezTo>
                  <a:pt x="3631109" y="340780"/>
                  <a:pt x="3599297" y="323813"/>
                  <a:pt x="3547728" y="302382"/>
                </a:cubicBezTo>
                <a:cubicBezTo>
                  <a:pt x="3466691" y="268003"/>
                  <a:pt x="3426172" y="217996"/>
                  <a:pt x="3426172" y="152363"/>
                </a:cubicBezTo>
                <a:cubicBezTo>
                  <a:pt x="3426172" y="104143"/>
                  <a:pt x="3444534" y="66694"/>
                  <a:pt x="3481257" y="40017"/>
                </a:cubicBezTo>
                <a:cubicBezTo>
                  <a:pt x="3517981" y="13339"/>
                  <a:pt x="3566592" y="0"/>
                  <a:pt x="3627090" y="0"/>
                </a:cubicBezTo>
                <a:close/>
                <a:moveTo>
                  <a:pt x="706859" y="0"/>
                </a:moveTo>
                <a:cubicBezTo>
                  <a:pt x="780976" y="0"/>
                  <a:pt x="840637" y="24669"/>
                  <a:pt x="885844" y="74005"/>
                </a:cubicBezTo>
                <a:cubicBezTo>
                  <a:pt x="931050" y="123342"/>
                  <a:pt x="953653" y="186742"/>
                  <a:pt x="953653" y="264208"/>
                </a:cubicBezTo>
                <a:cubicBezTo>
                  <a:pt x="953653" y="345021"/>
                  <a:pt x="930157" y="410599"/>
                  <a:pt x="883165" y="460940"/>
                </a:cubicBezTo>
                <a:cubicBezTo>
                  <a:pt x="836172" y="511281"/>
                  <a:pt x="774613" y="536451"/>
                  <a:pt x="698488" y="536451"/>
                </a:cubicBezTo>
                <a:cubicBezTo>
                  <a:pt x="624148" y="536451"/>
                  <a:pt x="563761" y="512062"/>
                  <a:pt x="517327" y="463284"/>
                </a:cubicBezTo>
                <a:cubicBezTo>
                  <a:pt x="470892" y="414505"/>
                  <a:pt x="447675" y="351718"/>
                  <a:pt x="447675" y="274923"/>
                </a:cubicBezTo>
                <a:cubicBezTo>
                  <a:pt x="447675" y="193663"/>
                  <a:pt x="471394" y="127527"/>
                  <a:pt x="518833" y="76517"/>
                </a:cubicBezTo>
                <a:cubicBezTo>
                  <a:pt x="566272" y="25506"/>
                  <a:pt x="628948" y="0"/>
                  <a:pt x="706859" y="0"/>
                </a:cubicBezTo>
                <a:close/>
                <a:moveTo>
                  <a:pt x="275258" y="0"/>
                </a:moveTo>
                <a:cubicBezTo>
                  <a:pt x="325934" y="0"/>
                  <a:pt x="368350" y="6586"/>
                  <a:pt x="402506" y="19757"/>
                </a:cubicBezTo>
                <a:lnTo>
                  <a:pt x="402506" y="126579"/>
                </a:lnTo>
                <a:cubicBezTo>
                  <a:pt x="367457" y="106040"/>
                  <a:pt x="327720" y="95771"/>
                  <a:pt x="283295" y="95771"/>
                </a:cubicBezTo>
                <a:cubicBezTo>
                  <a:pt x="232618" y="95771"/>
                  <a:pt x="192100" y="111956"/>
                  <a:pt x="161739" y="144326"/>
                </a:cubicBezTo>
                <a:cubicBezTo>
                  <a:pt x="131378" y="176697"/>
                  <a:pt x="116198" y="219001"/>
                  <a:pt x="116198" y="271240"/>
                </a:cubicBezTo>
                <a:cubicBezTo>
                  <a:pt x="116198" y="322139"/>
                  <a:pt x="130597" y="363104"/>
                  <a:pt x="159395" y="394135"/>
                </a:cubicBezTo>
                <a:cubicBezTo>
                  <a:pt x="188193" y="425165"/>
                  <a:pt x="227149" y="440681"/>
                  <a:pt x="276262" y="440681"/>
                </a:cubicBezTo>
                <a:cubicBezTo>
                  <a:pt x="322474" y="440681"/>
                  <a:pt x="364554" y="429518"/>
                  <a:pt x="402506" y="407194"/>
                </a:cubicBezTo>
                <a:lnTo>
                  <a:pt x="402506" y="508658"/>
                </a:lnTo>
                <a:cubicBezTo>
                  <a:pt x="364778" y="527187"/>
                  <a:pt x="315553" y="536451"/>
                  <a:pt x="254831" y="536451"/>
                </a:cubicBezTo>
                <a:cubicBezTo>
                  <a:pt x="176696" y="536451"/>
                  <a:pt x="114691" y="513067"/>
                  <a:pt x="68814" y="466298"/>
                </a:cubicBezTo>
                <a:cubicBezTo>
                  <a:pt x="22938" y="419528"/>
                  <a:pt x="0" y="357188"/>
                  <a:pt x="0" y="279276"/>
                </a:cubicBezTo>
                <a:cubicBezTo>
                  <a:pt x="0" y="197346"/>
                  <a:pt x="25617" y="130318"/>
                  <a:pt x="76851" y="78191"/>
                </a:cubicBezTo>
                <a:cubicBezTo>
                  <a:pt x="128085" y="26064"/>
                  <a:pt x="194221" y="0"/>
                  <a:pt x="275258" y="0"/>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00">
              <a:latin typeface="微软雅黑" panose="020B0503020204020204" charset="-122"/>
              <a:ea typeface="微软雅黑" panose="020B0503020204020204" charset="-122"/>
            </a:endParaRPr>
          </a:p>
        </p:txBody>
      </p:sp>
      <p:grpSp>
        <p:nvGrpSpPr>
          <p:cNvPr id="30" name="组合 29"/>
          <p:cNvGrpSpPr/>
          <p:nvPr>
            <p:custDataLst>
              <p:tags r:id="rId4"/>
            </p:custDataLst>
          </p:nvPr>
        </p:nvGrpSpPr>
        <p:grpSpPr>
          <a:xfrm>
            <a:off x="4761230" y="1925320"/>
            <a:ext cx="7056369" cy="1620833"/>
            <a:chOff x="10627" y="3019"/>
            <a:chExt cx="7983" cy="1709"/>
          </a:xfrm>
        </p:grpSpPr>
        <p:sp>
          <p:nvSpPr>
            <p:cNvPr id="2" name="矩形: 圆角 4"/>
            <p:cNvSpPr/>
            <p:nvPr>
              <p:custDataLst>
                <p:tags r:id="rId5"/>
              </p:custDataLst>
            </p:nvPr>
          </p:nvSpPr>
          <p:spPr>
            <a:xfrm>
              <a:off x="10627" y="3019"/>
              <a:ext cx="7983" cy="1709"/>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3600">
                <a:latin typeface="微软雅黑" panose="020B0503020204020204" charset="-122"/>
                <a:ea typeface="微软雅黑" panose="020B0503020204020204" charset="-122"/>
                <a:sym typeface="+mn-ea"/>
              </a:endParaRPr>
            </a:p>
          </p:txBody>
        </p:sp>
        <p:sp>
          <p:nvSpPr>
            <p:cNvPr id="3" name="任意多边形: 形状 18"/>
            <p:cNvSpPr/>
            <p:nvPr>
              <p:custDataLst>
                <p:tags r:id="rId6"/>
              </p:custDataLst>
            </p:nvPr>
          </p:nvSpPr>
          <p:spPr>
            <a:xfrm flipH="1">
              <a:off x="10627" y="3141"/>
              <a:ext cx="1970" cy="1468"/>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000">
                <a:latin typeface="微软雅黑" panose="020B0503020204020204" charset="-122"/>
                <a:ea typeface="微软雅黑" panose="020B0503020204020204" charset="-122"/>
                <a:sym typeface="+mn-ea"/>
              </a:endParaRPr>
            </a:p>
          </p:txBody>
        </p:sp>
        <p:sp>
          <p:nvSpPr>
            <p:cNvPr id="6" name="项标题"/>
            <p:cNvSpPr txBox="1"/>
            <p:nvPr>
              <p:custDataLst>
                <p:tags r:id="rId7"/>
              </p:custDataLst>
            </p:nvPr>
          </p:nvSpPr>
          <p:spPr>
            <a:xfrm>
              <a:off x="13160" y="3234"/>
              <a:ext cx="5139" cy="128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buClrTx/>
                <a:buSzTx/>
                <a:buFontTx/>
              </a:pPr>
              <a:r>
                <a:rPr lang="zh-CN" altLang="en-US" sz="4800" b="1" spc="300" dirty="0">
                  <a:solidFill>
                    <a:srgbClr val="44546A"/>
                  </a:solidFill>
                  <a:latin typeface="微软雅黑" panose="020B0503020204020204" charset="-122"/>
                  <a:ea typeface="微软雅黑" panose="020B0503020204020204" charset="-122"/>
                  <a:sym typeface="+mn-ea"/>
                </a:rPr>
                <a:t>产业招商建议</a:t>
              </a:r>
              <a:endParaRPr lang="zh-CN" altLang="en-US" sz="4800" b="1" spc="300" dirty="0">
                <a:solidFill>
                  <a:srgbClr val="44546A"/>
                </a:solidFill>
                <a:latin typeface="微软雅黑" panose="020B0503020204020204" charset="-122"/>
                <a:ea typeface="微软雅黑" panose="020B0503020204020204" charset="-122"/>
              </a:endParaRPr>
            </a:p>
          </p:txBody>
        </p:sp>
        <p:sp>
          <p:nvSpPr>
            <p:cNvPr id="7" name="序号"/>
            <p:cNvSpPr txBox="1"/>
            <p:nvPr>
              <p:custDataLst>
                <p:tags r:id="rId8"/>
              </p:custDataLst>
            </p:nvPr>
          </p:nvSpPr>
          <p:spPr>
            <a:xfrm>
              <a:off x="10961" y="3234"/>
              <a:ext cx="1734" cy="128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000" b="1" dirty="0">
                  <a:solidFill>
                    <a:schemeClr val="accent1"/>
                  </a:solidFill>
                  <a:latin typeface="微软雅黑" panose="020B0503020204020204" charset="-122"/>
                  <a:ea typeface="微软雅黑" panose="020B0503020204020204" charset="-122"/>
                </a:rPr>
                <a:t>03</a:t>
              </a:r>
              <a:endParaRPr lang="en-US" sz="6000" b="1" dirty="0">
                <a:solidFill>
                  <a:schemeClr val="accent1"/>
                </a:solidFill>
                <a:latin typeface="微软雅黑" panose="020B0503020204020204" charset="-122"/>
                <a:ea typeface="微软雅黑" panose="020B0503020204020204" charset="-122"/>
              </a:endParaRPr>
            </a:p>
          </p:txBody>
        </p:sp>
        <p:cxnSp>
          <p:nvCxnSpPr>
            <p:cNvPr id="34" name="直接连接符 33"/>
            <p:cNvCxnSpPr/>
            <p:nvPr>
              <p:custDataLst>
                <p:tags r:id="rId9"/>
              </p:custDataLst>
            </p:nvPr>
          </p:nvCxnSpPr>
          <p:spPr>
            <a:xfrm>
              <a:off x="12789" y="3652"/>
              <a:ext cx="0" cy="44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33" name="组合 132"/>
          <p:cNvGrpSpPr/>
          <p:nvPr/>
        </p:nvGrpSpPr>
        <p:grpSpPr>
          <a:xfrm>
            <a:off x="8975725" y="274955"/>
            <a:ext cx="2840990" cy="366395"/>
            <a:chOff x="11064" y="247"/>
            <a:chExt cx="7750" cy="814"/>
          </a:xfrm>
        </p:grpSpPr>
        <p:grpSp>
          <p:nvGrpSpPr>
            <p:cNvPr id="134" name="组合 10"/>
            <p:cNvGrpSpPr/>
            <p:nvPr/>
          </p:nvGrpSpPr>
          <p:grpSpPr>
            <a:xfrm>
              <a:off x="12344" y="247"/>
              <a:ext cx="6376" cy="656"/>
              <a:chOff x="6697011" y="412203"/>
              <a:chExt cx="3672216" cy="415778"/>
            </a:xfrm>
          </p:grpSpPr>
          <p:pic>
            <p:nvPicPr>
              <p:cNvPr id="135" name="Picture 3" descr="F:\中关村信息谷\信息谷资料\信息谷VI\logo-png.png"/>
              <p:cNvPicPr>
                <a:picLocks noChangeAspect="1" noChangeArrowheads="1"/>
              </p:cNvPicPr>
              <p:nvPr/>
            </p:nvPicPr>
            <p:blipFill>
              <a:blip r:embed="rId10" cstate="print"/>
              <a:srcRect/>
              <a:stretch>
                <a:fillRect/>
              </a:stretch>
            </p:blipFill>
            <p:spPr bwMode="auto">
              <a:xfrm>
                <a:off x="8713227" y="467941"/>
                <a:ext cx="1656000" cy="311029"/>
              </a:xfrm>
              <a:prstGeom prst="rect">
                <a:avLst/>
              </a:prstGeom>
              <a:noFill/>
            </p:spPr>
          </p:pic>
          <p:pic>
            <p:nvPicPr>
              <p:cNvPr id="151" name="Picture 3" descr="F:\中关村信息谷\信息谷资料\信息谷VI\PPT\LOGO02.png"/>
              <p:cNvPicPr>
                <a:picLocks noChangeAspect="1" noChangeArrowheads="1"/>
              </p:cNvPicPr>
              <p:nvPr/>
            </p:nvPicPr>
            <p:blipFill>
              <a:blip r:embed="rId11" cstate="print"/>
              <a:srcRect/>
              <a:stretch>
                <a:fillRect/>
              </a:stretch>
            </p:blipFill>
            <p:spPr bwMode="auto">
              <a:xfrm>
                <a:off x="6697011" y="412203"/>
                <a:ext cx="1728000" cy="415778"/>
              </a:xfrm>
              <a:prstGeom prst="rect">
                <a:avLst/>
              </a:prstGeom>
              <a:noFill/>
            </p:spPr>
          </p:pic>
        </p:grpSp>
        <p:pic>
          <p:nvPicPr>
            <p:cNvPr id="175" name="Picture 3" descr="F:\中关村信息谷\信息谷资料\信息谷VI\PPT\边条03.png"/>
            <p:cNvPicPr>
              <a:picLocks noChangeAspect="1" noChangeArrowheads="1"/>
            </p:cNvPicPr>
            <p:nvPr/>
          </p:nvPicPr>
          <p:blipFill>
            <a:blip r:embed="rId12" cstate="print"/>
            <a:srcRect/>
            <a:stretch>
              <a:fillRect/>
            </a:stretch>
          </p:blipFill>
          <p:spPr bwMode="auto">
            <a:xfrm flipV="1">
              <a:off x="11064" y="941"/>
              <a:ext cx="7751" cy="120"/>
            </a:xfrm>
            <a:prstGeom prst="rect">
              <a:avLst/>
            </a:prstGeom>
            <a:noFill/>
          </p:spPr>
        </p:pic>
      </p:grpSp>
    </p:spTree>
    <p:custDataLst>
      <p:tags r:id="rId13"/>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 name="Rounded Rectangle 62"/>
          <p:cNvSpPr/>
          <p:nvPr/>
        </p:nvSpPr>
        <p:spPr>
          <a:xfrm>
            <a:off x="4057015" y="5494020"/>
            <a:ext cx="4383405" cy="897255"/>
          </a:xfrm>
          <a:prstGeom prst="roundRect">
            <a:avLst/>
          </a:prstGeom>
          <a:solidFill>
            <a:srgbClr val="F5F9FF">
              <a:alpha val="55000"/>
            </a:srgbClr>
          </a:solidFill>
          <a:ln w="12700">
            <a:solidFill>
              <a:srgbClr val="D2DFF0"/>
            </a:solidFill>
          </a:ln>
          <a:effectLst>
            <a:reflection blurRad="6350" stA="52000" endA="300" endPos="3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p>
            <a:pPr marL="228600" indent="-228600" algn="l">
              <a:buFont typeface="+mj-ea"/>
              <a:buAutoNum type="circleNumDbPlain"/>
            </a:pPr>
            <a:endParaRPr sz="1200">
              <a:solidFill>
                <a:srgbClr val="FF0000"/>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1"/>
          <a:srcRect/>
          <a:stretch>
            <a:fillRect/>
          </a:stretch>
        </p:blipFill>
        <p:spPr>
          <a:xfrm>
            <a:off x="4512945" y="1880235"/>
            <a:ext cx="3138170" cy="3061970"/>
          </a:xfrm>
          <a:prstGeom prst="ellipse">
            <a:avLst/>
          </a:prstGeom>
        </p:spPr>
      </p:pic>
      <p:grpSp>
        <p:nvGrpSpPr>
          <p:cNvPr id="55" name="组合 54"/>
          <p:cNvGrpSpPr/>
          <p:nvPr/>
        </p:nvGrpSpPr>
        <p:grpSpPr>
          <a:xfrm>
            <a:off x="498475" y="189865"/>
            <a:ext cx="8477250" cy="1076325"/>
            <a:chOff x="1128" y="719"/>
            <a:chExt cx="13350" cy="1695"/>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2"/>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3"/>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4"/>
              </p:custDataLst>
            </p:nvPr>
          </p:nvSpPr>
          <p:spPr>
            <a:xfrm>
              <a:off x="2076" y="719"/>
              <a:ext cx="12402" cy="1695"/>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区域适配与产业发展方向</a:t>
              </a:r>
              <a:r>
                <a:rPr lang="en-US" altLang="zh-CN"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资源禀赋构建差异化生命健康产业体系</a:t>
              </a:r>
              <a:endPar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3" name="同心圆 2"/>
          <p:cNvSpPr/>
          <p:nvPr/>
        </p:nvSpPr>
        <p:spPr>
          <a:xfrm>
            <a:off x="4097098" y="1417513"/>
            <a:ext cx="3996542" cy="3996541"/>
          </a:xfrm>
          <a:prstGeom prst="donut">
            <a:avLst>
              <a:gd name="adj" fmla="val 1621"/>
            </a:avLst>
          </a:prstGeom>
          <a:noFill/>
          <a:ln w="9525">
            <a:solidFill>
              <a:schemeClr val="accent1">
                <a:lumMod val="40000"/>
                <a:lumOff val="60000"/>
              </a:schemeClr>
            </a:solidFill>
          </a:ln>
          <a:extLst>
            <a:ext uri="{909E8E84-426E-40DD-AFC4-6F175D3DCCD1}">
              <a14:hiddenFill xmlns:a14="http://schemas.microsoft.com/office/drawing/2010/main">
                <a:solidFill>
                  <a:schemeClr val="accent1">
                    <a:lumMod val="7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spcBef>
                <a:spcPts val="200"/>
              </a:spcBef>
              <a:spcAft>
                <a:spcPts val="200"/>
              </a:spcAft>
            </a:pPr>
            <a:endParaRPr lang="zh-CN" altLang="en-US" sz="4000" dirty="0">
              <a:solidFill>
                <a:schemeClr val="bg1"/>
              </a:solidFill>
              <a:latin typeface="微软雅黑" panose="020B0503020204020204" charset="-122"/>
              <a:ea typeface="微软雅黑" panose="020B0503020204020204" charset="-122"/>
            </a:endParaRPr>
          </a:p>
        </p:txBody>
      </p:sp>
      <p:sp>
        <p:nvSpPr>
          <p:cNvPr id="8" name="同心圆 7"/>
          <p:cNvSpPr/>
          <p:nvPr/>
        </p:nvSpPr>
        <p:spPr>
          <a:xfrm>
            <a:off x="4525645" y="1840230"/>
            <a:ext cx="3138805" cy="3150235"/>
          </a:xfrm>
          <a:prstGeom prst="donut">
            <a:avLst>
              <a:gd name="adj" fmla="val 1343"/>
            </a:avLst>
          </a:prstGeom>
          <a:solidFill>
            <a:schemeClr val="tx2">
              <a:lumMod val="10000"/>
              <a:lumOff val="90000"/>
            </a:schemeClr>
          </a:solid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spcBef>
                <a:spcPts val="200"/>
              </a:spcBef>
              <a:spcAft>
                <a:spcPts val="200"/>
              </a:spcAft>
            </a:pPr>
            <a:endParaRPr lang="zh-CN" altLang="en-US" sz="4000" dirty="0">
              <a:solidFill>
                <a:schemeClr val="bg1"/>
              </a:solidFill>
              <a:latin typeface="微软雅黑" panose="020B0503020204020204" charset="-122"/>
              <a:ea typeface="微软雅黑" panose="020B0503020204020204" charset="-122"/>
            </a:endParaRPr>
          </a:p>
        </p:txBody>
      </p:sp>
      <p:sp>
        <p:nvSpPr>
          <p:cNvPr id="13" name="椭圆 12"/>
          <p:cNvSpPr/>
          <p:nvPr/>
        </p:nvSpPr>
        <p:spPr>
          <a:xfrm>
            <a:off x="7159741" y="1840330"/>
            <a:ext cx="1280446" cy="1280446"/>
          </a:xfrm>
          <a:prstGeom prst="ellipse">
            <a:avLst/>
          </a:prstGeom>
          <a:gradFill rotWithShape="1">
            <a:gsLst>
              <a:gs pos="52000">
                <a:srgbClr val="0070C0"/>
              </a:gs>
              <a:gs pos="100000">
                <a:srgbClr val="034373">
                  <a:alpha val="100000"/>
                  <a:lumMod val="42000"/>
                  <a:lumOff val="58000"/>
                </a:srgbClr>
              </a:gs>
            </a:gsLst>
            <a:lin scaled="0"/>
          </a:gradFill>
          <a:ln>
            <a:noFill/>
          </a:ln>
          <a:effectLst>
            <a:outerShdw blurRad="152400" dist="317500" dir="5400000" sx="90000" sy="-19000" rotWithShape="0">
              <a:prstClr val="black">
                <a:alpha val="15000"/>
              </a:prstClr>
            </a:outerShdw>
          </a:effectLst>
        </p:spPr>
        <p:style>
          <a:lnRef idx="0">
            <a:srgbClr val="FFFFFF"/>
          </a:lnRef>
          <a:fillRef idx="2">
            <a:schemeClr val="accent1"/>
          </a:fillRef>
          <a:effectRef idx="1">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lnSpc>
                <a:spcPct val="120000"/>
              </a:lnSpc>
              <a:spcBef>
                <a:spcPts val="200"/>
              </a:spcBef>
              <a:spcAft>
                <a:spcPts val="200"/>
              </a:spcAft>
              <a:buClrTx/>
              <a:buSzTx/>
              <a:buFontTx/>
            </a:pPr>
            <a:r>
              <a:rPr lang="en-US" altLang="zh-CN" b="1" dirty="0">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制造业型</a:t>
            </a:r>
            <a:r>
              <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城市</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14" name="椭圆 13"/>
          <p:cNvSpPr/>
          <p:nvPr/>
        </p:nvSpPr>
        <p:spPr>
          <a:xfrm>
            <a:off x="3919220" y="3723005"/>
            <a:ext cx="1280160" cy="1268095"/>
          </a:xfrm>
          <a:prstGeom prst="ellipse">
            <a:avLst/>
          </a:prstGeom>
          <a:gradFill rotWithShape="1">
            <a:gsLst>
              <a:gs pos="52000">
                <a:srgbClr val="0070C0"/>
              </a:gs>
              <a:gs pos="100000">
                <a:srgbClr val="034373">
                  <a:alpha val="100000"/>
                  <a:lumMod val="42000"/>
                  <a:lumOff val="58000"/>
                </a:srgbClr>
              </a:gs>
            </a:gsLst>
            <a:lin scaled="0"/>
          </a:gradFill>
          <a:ln>
            <a:noFill/>
          </a:ln>
          <a:effectLst>
            <a:outerShdw blurRad="152400" dist="317500" dir="5400000" sx="90000" sy="-19000" rotWithShape="0">
              <a:prstClr val="black">
                <a:alpha val="15000"/>
              </a:prstClr>
            </a:outerShdw>
          </a:effectLst>
        </p:spPr>
        <p:style>
          <a:lnRef idx="0">
            <a:srgbClr val="FFFFFF"/>
          </a:lnRef>
          <a:fillRef idx="2">
            <a:schemeClr val="accent1"/>
          </a:fillRef>
          <a:effectRef idx="1">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lnSpc>
                <a:spcPct val="120000"/>
              </a:lnSpc>
              <a:spcBef>
                <a:spcPts val="200"/>
              </a:spcBef>
              <a:spcAft>
                <a:spcPts val="200"/>
              </a:spcAft>
              <a:buClrTx/>
              <a:buSzTx/>
              <a:buFontTx/>
            </a:pPr>
            <a:r>
              <a:rPr lang="en-US" altLang="zh-CN" b="1" dirty="0">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老龄化</a:t>
            </a:r>
            <a:r>
              <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城市</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16" name="椭圆 15"/>
          <p:cNvSpPr/>
          <p:nvPr/>
        </p:nvSpPr>
        <p:spPr>
          <a:xfrm>
            <a:off x="3835400" y="1840230"/>
            <a:ext cx="1279525" cy="1281430"/>
          </a:xfrm>
          <a:prstGeom prst="ellipse">
            <a:avLst/>
          </a:prstGeom>
          <a:gradFill rotWithShape="1">
            <a:gsLst>
              <a:gs pos="52000">
                <a:srgbClr val="0070C0"/>
              </a:gs>
              <a:gs pos="100000">
                <a:srgbClr val="034373">
                  <a:alpha val="100000"/>
                  <a:lumMod val="42000"/>
                  <a:lumOff val="58000"/>
                </a:srgbClr>
              </a:gs>
            </a:gsLst>
            <a:lin scaled="0"/>
          </a:gradFill>
          <a:ln>
            <a:noFill/>
          </a:ln>
          <a:effectLst>
            <a:outerShdw blurRad="152400" dist="317500" dir="5400000" sx="90000" sy="-19000" rotWithShape="0">
              <a:prstClr val="black">
                <a:alpha val="15000"/>
              </a:prstClr>
            </a:outerShdw>
          </a:effectLst>
        </p:spPr>
        <p:style>
          <a:lnRef idx="0">
            <a:srgbClr val="FFFFFF"/>
          </a:lnRef>
          <a:fillRef idx="2">
            <a:schemeClr val="accent1"/>
          </a:fillRef>
          <a:effectRef idx="1">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spcBef>
                <a:spcPts val="200"/>
              </a:spcBef>
              <a:spcAft>
                <a:spcPts val="200"/>
              </a:spcAft>
            </a:pPr>
            <a:r>
              <a:rPr lang="en-US" altLang="zh-CN" b="1" dirty="0">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医疗资源型</a:t>
            </a:r>
            <a:r>
              <a:rPr lang="en-US" altLang="zh-CN" b="1" dirty="0">
                <a:solidFill>
                  <a:schemeClr val="bg1">
                    <a:lumMod val="9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城市</a:t>
            </a:r>
            <a:endParaRPr lang="en-US" altLang="zh-CN" b="1" dirty="0">
              <a:solidFill>
                <a:schemeClr val="bg1">
                  <a:lumMod val="9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7" name="椭圆 16"/>
          <p:cNvSpPr/>
          <p:nvPr/>
        </p:nvSpPr>
        <p:spPr>
          <a:xfrm>
            <a:off x="7075014" y="3710791"/>
            <a:ext cx="1280446" cy="1280446"/>
          </a:xfrm>
          <a:prstGeom prst="ellipse">
            <a:avLst/>
          </a:prstGeom>
          <a:gradFill rotWithShape="1">
            <a:gsLst>
              <a:gs pos="52000">
                <a:srgbClr val="0070C0"/>
              </a:gs>
              <a:gs pos="100000">
                <a:srgbClr val="034373">
                  <a:alpha val="100000"/>
                  <a:lumMod val="42000"/>
                  <a:lumOff val="58000"/>
                </a:srgbClr>
              </a:gs>
            </a:gsLst>
            <a:lin scaled="0"/>
          </a:gradFill>
          <a:ln>
            <a:noFill/>
          </a:ln>
          <a:effectLst>
            <a:outerShdw blurRad="152400" dist="317500" dir="5400000" sx="90000" sy="-19000" rotWithShape="0">
              <a:prstClr val="black">
                <a:alpha val="15000"/>
              </a:prstClr>
            </a:outerShdw>
          </a:effectLst>
        </p:spPr>
        <p:style>
          <a:lnRef idx="0">
            <a:srgbClr val="FFFFFF"/>
          </a:lnRef>
          <a:fillRef idx="2">
            <a:schemeClr val="accent1"/>
          </a:fillRef>
          <a:effectRef idx="1">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spcBef>
                <a:spcPts val="200"/>
              </a:spcBef>
              <a:spcAft>
                <a:spcPts val="200"/>
              </a:spcAft>
            </a:pPr>
            <a:r>
              <a:rPr lang="en-US" altLang="zh-CN" b="1" dirty="0">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高校科研型</a:t>
            </a:r>
            <a:r>
              <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城市</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3" name="文本框 22"/>
          <p:cNvSpPr txBox="1"/>
          <p:nvPr/>
        </p:nvSpPr>
        <p:spPr>
          <a:xfrm flipH="1">
            <a:off x="1108075" y="1276985"/>
            <a:ext cx="2789555" cy="311150"/>
          </a:xfrm>
          <a:prstGeom prst="rect">
            <a:avLst/>
          </a:prstGeom>
          <a:noFill/>
          <a:ln>
            <a:noFill/>
          </a:ln>
          <a:effectLst>
            <a:reflection blurRad="6350" stA="50000" endA="300" endPos="55000" dir="5400000" sy="-100000" algn="bl" rotWithShape="0"/>
          </a:effectLst>
        </p:spPr>
        <p:txBody>
          <a:bodyPr wrap="square" rtlCol="0">
            <a:noAutofit/>
          </a:bodyPr>
          <a:p>
            <a:pPr marR="0" lvl="0" indent="0" defTabSz="914400" rtl="0" eaLnBrk="1" fontAlgn="auto" latinLnBrk="0" hangingPunct="1">
              <a:lnSpc>
                <a:spcPct val="100000"/>
              </a:lnSpc>
              <a:spcBef>
                <a:spcPts val="0"/>
              </a:spcBef>
              <a:spcAft>
                <a:spcPts val="0"/>
              </a:spcAft>
              <a:buClrTx/>
              <a:buSzTx/>
              <a:buFont typeface="Wingdings" panose="05000000000000000000" charset="0"/>
              <a:buNone/>
              <a:defRPr/>
            </a:pPr>
            <a:r>
              <a:rPr kumimoji="0" lang="zh-CN" altLang="en-US" sz="20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AI医疗创新策源区</a:t>
            </a:r>
            <a:endParaRPr kumimoji="0" lang="zh-CN" altLang="en-US" sz="20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endParaRPr>
          </a:p>
        </p:txBody>
      </p:sp>
      <p:sp>
        <p:nvSpPr>
          <p:cNvPr id="31" name="文本框 30"/>
          <p:cNvSpPr txBox="1"/>
          <p:nvPr/>
        </p:nvSpPr>
        <p:spPr>
          <a:xfrm>
            <a:off x="679450" y="1659255"/>
            <a:ext cx="3138805" cy="1753235"/>
          </a:xfrm>
          <a:prstGeom prst="rect">
            <a:avLst/>
          </a:prstGeom>
          <a:noFill/>
        </p:spPr>
        <p:txBody>
          <a:bodyPr wrap="square" rtlCol="0">
            <a:spAutoFit/>
          </a:bodyPr>
          <a:p>
            <a:pPr marL="0" marR="0" lvl="0" indent="0" defTabSz="914400" rtl="0" eaLnBrk="1" fontAlgn="auto" latinLnBrk="0" hangingPunct="1">
              <a:lnSpc>
                <a:spcPct val="100000"/>
              </a:lnSpc>
              <a:spcBef>
                <a:spcPts val="0"/>
              </a:spcBef>
              <a:spcAft>
                <a:spcPts val="0"/>
              </a:spcAft>
              <a:buClrTx/>
              <a:buSzTx/>
              <a:buFontTx/>
              <a:buNone/>
              <a:defRPr/>
            </a:pPr>
            <a:r>
              <a:rPr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区域特点</a:t>
            </a:r>
            <a:r>
              <a:rPr lang="en-US"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三甲医院和区域医疗中心集聚</a:t>
            </a:r>
            <a:endPar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临床数据资源丰富</a:t>
            </a:r>
            <a:endPar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医学人才和科研资源集中</a:t>
            </a:r>
            <a:endPar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医疗场景验证能力强</a:t>
            </a:r>
            <a:endPar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defTabSz="914400" rtl="0" eaLnBrk="1" fontAlgn="auto" latinLnBrk="0" hangingPunct="1">
              <a:lnSpc>
                <a:spcPct val="100000"/>
              </a:lnSpc>
              <a:spcBef>
                <a:spcPts val="0"/>
              </a:spcBef>
              <a:spcAft>
                <a:spcPts val="0"/>
              </a:spcAft>
              <a:buClrTx/>
              <a:buSzTx/>
              <a:buFontTx/>
              <a:buNone/>
              <a:defRPr/>
            </a:pPr>
            <a:r>
              <a:rPr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适配方向</a:t>
            </a:r>
            <a:r>
              <a:rPr lang="en-US"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AI诊疗</a:t>
            </a:r>
            <a:r>
              <a:rPr lang="en-US"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医学大模型</a:t>
            </a:r>
            <a:r>
              <a:rPr lang="en-US"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数字病理</a:t>
            </a:r>
            <a:r>
              <a:rPr lang="en-US"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医疗数据平台</a:t>
            </a:r>
            <a:endPar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defTabSz="914400" rtl="0" eaLnBrk="1" fontAlgn="auto" latinLnBrk="0" hangingPunct="1">
              <a:lnSpc>
                <a:spcPct val="100000"/>
              </a:lnSpc>
              <a:spcBef>
                <a:spcPts val="0"/>
              </a:spcBef>
              <a:spcAft>
                <a:spcPts val="0"/>
              </a:spcAft>
              <a:buClrTx/>
              <a:buSzTx/>
              <a:buFontTx/>
              <a:buNone/>
              <a:defRPr/>
            </a:pPr>
            <a:r>
              <a:rPr sz="1200" b="1"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微软雅黑" panose="020B0503020204020204" charset="-122"/>
                <a:sym typeface="+mn-ea"/>
              </a:rPr>
              <a:t>重点招商布局</a:t>
            </a:r>
            <a:r>
              <a:rPr lang="en-US" sz="1200" b="1"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医学大模型平台</a:t>
            </a:r>
            <a:r>
              <a:rPr lang="en-US"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AI辅助诊断系统</a:t>
            </a:r>
            <a:r>
              <a:rPr lang="en-US"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医疗数据中心</a:t>
            </a:r>
            <a:r>
              <a:rPr lang="en-US"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数字病理平台</a:t>
            </a:r>
            <a:endPar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37" name="矩形: 圆角 1"/>
          <p:cNvSpPr/>
          <p:nvPr/>
        </p:nvSpPr>
        <p:spPr>
          <a:xfrm>
            <a:off x="1489710" y="5849620"/>
            <a:ext cx="1522095" cy="433070"/>
          </a:xfrm>
          <a:prstGeom prst="roundRect">
            <a:avLst>
              <a:gd name="adj" fmla="val 7773"/>
            </a:avLst>
          </a:prstGeom>
          <a:gradFill>
            <a:gsLst>
              <a:gs pos="0">
                <a:srgbClr val="FAFAFA"/>
              </a:gs>
              <a:gs pos="100000">
                <a:schemeClr val="bg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latin typeface="微软雅黑" panose="020B0503020204020204" charset="-122"/>
              <a:ea typeface="微软雅黑" panose="020B0503020204020204" charset="-122"/>
              <a:cs typeface="+mn-ea"/>
              <a:sym typeface="+mn-lt"/>
            </a:endParaRPr>
          </a:p>
        </p:txBody>
      </p:sp>
      <p:sp>
        <p:nvSpPr>
          <p:cNvPr id="48" name="矩形: 圆角 1"/>
          <p:cNvSpPr/>
          <p:nvPr/>
        </p:nvSpPr>
        <p:spPr>
          <a:xfrm>
            <a:off x="6537325" y="5852795"/>
            <a:ext cx="1301115" cy="433070"/>
          </a:xfrm>
          <a:prstGeom prst="roundRect">
            <a:avLst>
              <a:gd name="adj" fmla="val 7773"/>
            </a:avLst>
          </a:prstGeom>
          <a:gradFill>
            <a:gsLst>
              <a:gs pos="0">
                <a:srgbClr val="FAFAFA"/>
              </a:gs>
              <a:gs pos="100000">
                <a:schemeClr val="bg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latin typeface="微软雅黑" panose="020B0503020204020204" charset="-122"/>
              <a:ea typeface="微软雅黑" panose="020B0503020204020204" charset="-122"/>
              <a:cs typeface="+mn-ea"/>
              <a:sym typeface="+mn-lt"/>
            </a:endParaRPr>
          </a:p>
        </p:txBody>
      </p:sp>
      <p:sp>
        <p:nvSpPr>
          <p:cNvPr id="62" name="矩形: 圆角 1"/>
          <p:cNvSpPr/>
          <p:nvPr/>
        </p:nvSpPr>
        <p:spPr>
          <a:xfrm>
            <a:off x="8739505" y="5854700"/>
            <a:ext cx="1507490" cy="433070"/>
          </a:xfrm>
          <a:prstGeom prst="roundRect">
            <a:avLst>
              <a:gd name="adj" fmla="val 7773"/>
            </a:avLst>
          </a:prstGeom>
          <a:gradFill>
            <a:gsLst>
              <a:gs pos="0">
                <a:srgbClr val="FAFAFA"/>
              </a:gs>
              <a:gs pos="100000">
                <a:schemeClr val="bg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latin typeface="微软雅黑" panose="020B0503020204020204" charset="-122"/>
              <a:ea typeface="微软雅黑" panose="020B0503020204020204" charset="-122"/>
              <a:cs typeface="+mn-ea"/>
              <a:sym typeface="+mn-lt"/>
            </a:endParaRPr>
          </a:p>
        </p:txBody>
      </p:sp>
      <p:sp>
        <p:nvSpPr>
          <p:cNvPr id="5" name="文本框 4"/>
          <p:cNvSpPr txBox="1"/>
          <p:nvPr/>
        </p:nvSpPr>
        <p:spPr>
          <a:xfrm>
            <a:off x="924560" y="3372485"/>
            <a:ext cx="2616200" cy="583565"/>
          </a:xfrm>
          <a:prstGeom prst="rect">
            <a:avLst/>
          </a:prstGeom>
          <a:noFill/>
        </p:spPr>
        <p:txBody>
          <a:bodyPr wrap="square" rtlCol="0">
            <a:spAutoFit/>
          </a:bodyPr>
          <a:p>
            <a:pPr algn="ctr"/>
            <a:r>
              <a:rPr lang="zh-CN" altLang="en-US" sz="1600">
                <a:solidFill>
                  <a:srgbClr val="216BFF"/>
                </a:solidFill>
                <a:latin typeface="微软雅黑" panose="020B0503020204020204" charset="-122"/>
                <a:ea typeface="微软雅黑" panose="020B0503020204020204" charset="-122"/>
                <a:cs typeface="微软雅黑" panose="020B0503020204020204" charset="-122"/>
              </a:rPr>
              <a:t>打造</a:t>
            </a:r>
            <a:r>
              <a:rPr lang="zh-CN" altLang="en-US" sz="16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“医院+AI+临床科研”</a:t>
            </a:r>
            <a:r>
              <a:rPr lang="zh-CN" altLang="en-US" sz="1600">
                <a:solidFill>
                  <a:srgbClr val="216BFF"/>
                </a:solidFill>
                <a:latin typeface="微软雅黑" panose="020B0503020204020204" charset="-122"/>
                <a:ea typeface="微软雅黑" panose="020B0503020204020204" charset="-122"/>
                <a:cs typeface="微软雅黑" panose="020B0503020204020204" charset="-122"/>
              </a:rPr>
              <a:t>创新协同体系</a:t>
            </a:r>
            <a:endParaRPr lang="zh-CN" altLang="en-US" sz="1600">
              <a:solidFill>
                <a:srgbClr val="216BFF"/>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3736975" y="1537335"/>
            <a:ext cx="775970" cy="491490"/>
          </a:xfrm>
          <a:prstGeom prst="rect">
            <a:avLst/>
          </a:prstGeom>
          <a:noFill/>
        </p:spPr>
        <p:txBody>
          <a:bodyPr wrap="square" rtlCol="0">
            <a:spAutoFit/>
          </a:bodyPr>
          <a:p>
            <a:r>
              <a:rPr lang="en-US" altLang="zh-CN" sz="2600">
                <a:solidFill>
                  <a:srgbClr val="FFC000"/>
                </a:solidFill>
                <a:effectLst/>
                <a:latin typeface="微软雅黑" panose="020B0503020204020204" charset="-122"/>
                <a:ea typeface="微软雅黑" panose="020B0503020204020204" charset="-122"/>
              </a:rPr>
              <a:t>01</a:t>
            </a:r>
            <a:endParaRPr lang="en-US" altLang="zh-CN" sz="2600">
              <a:solidFill>
                <a:srgbClr val="FFC000"/>
              </a:solidFill>
              <a:effectLst/>
              <a:latin typeface="微软雅黑" panose="020B0503020204020204" charset="-122"/>
              <a:ea typeface="微软雅黑" panose="020B0503020204020204" charset="-122"/>
            </a:endParaRPr>
          </a:p>
        </p:txBody>
      </p:sp>
      <p:sp>
        <p:nvSpPr>
          <p:cNvPr id="21" name="文本框 20"/>
          <p:cNvSpPr txBox="1"/>
          <p:nvPr/>
        </p:nvSpPr>
        <p:spPr>
          <a:xfrm>
            <a:off x="7987665" y="1537335"/>
            <a:ext cx="775970" cy="491490"/>
          </a:xfrm>
          <a:prstGeom prst="rect">
            <a:avLst/>
          </a:prstGeom>
          <a:noFill/>
        </p:spPr>
        <p:txBody>
          <a:bodyPr wrap="square" rtlCol="0">
            <a:spAutoFit/>
          </a:bodyPr>
          <a:p>
            <a:r>
              <a:rPr lang="en-US" altLang="zh-CN" sz="2600">
                <a:solidFill>
                  <a:srgbClr val="FFC000"/>
                </a:solidFill>
                <a:effectLst/>
                <a:latin typeface="微软雅黑" panose="020B0503020204020204" charset="-122"/>
                <a:ea typeface="微软雅黑" panose="020B0503020204020204" charset="-122"/>
              </a:rPr>
              <a:t>02</a:t>
            </a:r>
            <a:endParaRPr lang="en-US" altLang="zh-CN" sz="2600">
              <a:solidFill>
                <a:srgbClr val="FFC000"/>
              </a:solidFill>
              <a:effectLst/>
              <a:latin typeface="微软雅黑" panose="020B0503020204020204" charset="-122"/>
              <a:ea typeface="微软雅黑" panose="020B0503020204020204" charset="-122"/>
            </a:endParaRPr>
          </a:p>
        </p:txBody>
      </p:sp>
      <p:sp>
        <p:nvSpPr>
          <p:cNvPr id="22" name="文本框 21"/>
          <p:cNvSpPr txBox="1"/>
          <p:nvPr/>
        </p:nvSpPr>
        <p:spPr>
          <a:xfrm>
            <a:off x="3500755" y="3719195"/>
            <a:ext cx="775970" cy="491490"/>
          </a:xfrm>
          <a:prstGeom prst="rect">
            <a:avLst/>
          </a:prstGeom>
          <a:noFill/>
        </p:spPr>
        <p:txBody>
          <a:bodyPr wrap="square" rtlCol="0">
            <a:spAutoFit/>
          </a:bodyPr>
          <a:p>
            <a:r>
              <a:rPr lang="en-US" altLang="zh-CN" sz="2600">
                <a:solidFill>
                  <a:srgbClr val="FFC000"/>
                </a:solidFill>
                <a:effectLst/>
                <a:latin typeface="微软雅黑" panose="020B0503020204020204" charset="-122"/>
                <a:ea typeface="微软雅黑" panose="020B0503020204020204" charset="-122"/>
              </a:rPr>
              <a:t>03</a:t>
            </a:r>
            <a:endParaRPr lang="en-US" altLang="zh-CN" sz="2600">
              <a:solidFill>
                <a:srgbClr val="FFC000"/>
              </a:solidFill>
              <a:effectLst/>
              <a:latin typeface="微软雅黑" panose="020B0503020204020204" charset="-122"/>
              <a:ea typeface="微软雅黑" panose="020B0503020204020204" charset="-122"/>
            </a:endParaRPr>
          </a:p>
        </p:txBody>
      </p:sp>
      <p:sp>
        <p:nvSpPr>
          <p:cNvPr id="25" name="文本框 24"/>
          <p:cNvSpPr txBox="1"/>
          <p:nvPr/>
        </p:nvSpPr>
        <p:spPr>
          <a:xfrm>
            <a:off x="8159750" y="3669030"/>
            <a:ext cx="775970" cy="491490"/>
          </a:xfrm>
          <a:prstGeom prst="rect">
            <a:avLst/>
          </a:prstGeom>
          <a:noFill/>
        </p:spPr>
        <p:txBody>
          <a:bodyPr wrap="square" rtlCol="0">
            <a:spAutoFit/>
          </a:bodyPr>
          <a:p>
            <a:r>
              <a:rPr lang="en-US" altLang="zh-CN" sz="2600">
                <a:solidFill>
                  <a:srgbClr val="FFC000"/>
                </a:solidFill>
                <a:effectLst/>
                <a:latin typeface="微软雅黑" panose="020B0503020204020204" charset="-122"/>
                <a:ea typeface="微软雅黑" panose="020B0503020204020204" charset="-122"/>
              </a:rPr>
              <a:t>04</a:t>
            </a:r>
            <a:endParaRPr lang="en-US" altLang="zh-CN" sz="2600">
              <a:solidFill>
                <a:srgbClr val="FFC000"/>
              </a:solidFill>
              <a:effectLst/>
              <a:latin typeface="微软雅黑" panose="020B0503020204020204" charset="-122"/>
              <a:ea typeface="微软雅黑" panose="020B0503020204020204" charset="-122"/>
            </a:endParaRPr>
          </a:p>
        </p:txBody>
      </p:sp>
      <p:sp>
        <p:nvSpPr>
          <p:cNvPr id="29" name="文本框 28"/>
          <p:cNvSpPr txBox="1"/>
          <p:nvPr/>
        </p:nvSpPr>
        <p:spPr>
          <a:xfrm flipH="1">
            <a:off x="9065260" y="1116965"/>
            <a:ext cx="2789555" cy="311150"/>
          </a:xfrm>
          <a:prstGeom prst="rect">
            <a:avLst/>
          </a:prstGeom>
          <a:noFill/>
          <a:ln>
            <a:noFill/>
          </a:ln>
          <a:effectLst>
            <a:reflection blurRad="6350" stA="50000" endA="300" endPos="55000" dir="5400000" sy="-100000" algn="bl" rotWithShape="0"/>
          </a:effectLst>
        </p:spPr>
        <p:txBody>
          <a:bodyPr wrap="square" rtlCol="0">
            <a:noAutofit/>
          </a:bodyPr>
          <a:p>
            <a:pPr marR="0" lvl="0" indent="0" defTabSz="914400" rtl="0" eaLnBrk="1" fontAlgn="auto" latinLnBrk="0" hangingPunct="1">
              <a:lnSpc>
                <a:spcPct val="100000"/>
              </a:lnSpc>
              <a:spcBef>
                <a:spcPts val="0"/>
              </a:spcBef>
              <a:spcAft>
                <a:spcPts val="0"/>
              </a:spcAft>
              <a:buClrTx/>
              <a:buSzTx/>
              <a:buFont typeface="Wingdings" panose="05000000000000000000" charset="0"/>
              <a:buNone/>
              <a:defRPr/>
            </a:pPr>
            <a:r>
              <a:rPr kumimoji="0" lang="zh-CN" altLang="en-US" sz="20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高端医疗器械制造区</a:t>
            </a:r>
            <a:endParaRPr kumimoji="0" lang="zh-CN" altLang="en-US" sz="20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endParaRPr>
          </a:p>
        </p:txBody>
      </p:sp>
      <p:sp>
        <p:nvSpPr>
          <p:cNvPr id="30" name="文本框 29"/>
          <p:cNvSpPr txBox="1"/>
          <p:nvPr/>
        </p:nvSpPr>
        <p:spPr>
          <a:xfrm>
            <a:off x="8636635" y="1499235"/>
            <a:ext cx="3138805" cy="1753235"/>
          </a:xfrm>
          <a:prstGeom prst="rect">
            <a:avLst/>
          </a:prstGeom>
          <a:noFill/>
        </p:spPr>
        <p:txBody>
          <a:bodyPr wrap="square" rtlCol="0">
            <a:spAutoFit/>
          </a:bodyPr>
          <a:p>
            <a:pPr marL="0" marR="0" lvl="0" indent="0" defTabSz="914400" rtl="0" eaLnBrk="1" fontAlgn="auto" latinLnBrk="0" hangingPunct="1">
              <a:lnSpc>
                <a:spcPct val="100000"/>
              </a:lnSpc>
              <a:spcBef>
                <a:spcPts val="0"/>
              </a:spcBef>
              <a:spcAft>
                <a:spcPts val="0"/>
              </a:spcAft>
              <a:buClrTx/>
              <a:buSzTx/>
              <a:buFontTx/>
              <a:buNone/>
              <a:defRPr/>
            </a:pPr>
            <a:r>
              <a:rPr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区域特点</a:t>
            </a:r>
            <a:r>
              <a:rPr lang="en-US"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精密制造能力突出</a:t>
            </a:r>
            <a:endPar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电子信息产业基础成熟</a:t>
            </a:r>
            <a:endPar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配套产业链完整</a:t>
            </a:r>
            <a:endPar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工程化能力强</a:t>
            </a:r>
            <a:endPar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R="0" lvl="0" indent="0" defTabSz="914400" rtl="0" eaLnBrk="1" fontAlgn="auto" latinLnBrk="0" hangingPunct="1">
              <a:lnSpc>
                <a:spcPct val="100000"/>
              </a:lnSpc>
              <a:spcBef>
                <a:spcPts val="0"/>
              </a:spcBef>
              <a:spcAft>
                <a:spcPts val="0"/>
              </a:spcAft>
              <a:buClrTx/>
              <a:buSzTx/>
              <a:buFont typeface="Arial" panose="020B0604020202020204" pitchFamily="34" charset="0"/>
              <a:buNone/>
              <a:defRPr/>
            </a:pPr>
            <a:r>
              <a:rPr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适配方向</a:t>
            </a:r>
            <a:r>
              <a:rPr lang="en-US"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医疗器械</a:t>
            </a:r>
            <a:r>
              <a:rPr lang="en-US"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IVD</a:t>
            </a:r>
            <a:r>
              <a:rPr lang="en-US"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智能监护</a:t>
            </a:r>
            <a:r>
              <a:rPr lang="en-US"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高端医疗装备</a:t>
            </a:r>
            <a:endPar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endParaRPr>
          </a:p>
          <a:p>
            <a:pPr marR="0" lvl="0" indent="0" defTabSz="914400" rtl="0" eaLnBrk="1" fontAlgn="auto" latinLnBrk="0" hangingPunct="1">
              <a:lnSpc>
                <a:spcPct val="100000"/>
              </a:lnSpc>
              <a:spcBef>
                <a:spcPts val="0"/>
              </a:spcBef>
              <a:spcAft>
                <a:spcPts val="0"/>
              </a:spcAft>
              <a:buClrTx/>
              <a:buSzTx/>
              <a:buFont typeface="Arial" panose="020B0604020202020204" pitchFamily="34" charset="0"/>
              <a:buNone/>
              <a:defRPr/>
            </a:pPr>
            <a:r>
              <a:rPr sz="1200" b="1"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微软雅黑" panose="020B0503020204020204" charset="-122"/>
                <a:sym typeface="+mn-ea"/>
              </a:rPr>
              <a:t>重点招商布局</a:t>
            </a:r>
            <a:r>
              <a:rPr lang="en-US" sz="1200" b="1"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医学影像设备</a:t>
            </a:r>
            <a:r>
              <a:rPr lang="en-US"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IVD产业链</a:t>
            </a:r>
            <a:r>
              <a:rPr lang="en-US"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手术机器人</a:t>
            </a:r>
            <a:r>
              <a:rPr lang="en-US"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智能监护设备</a:t>
            </a:r>
            <a:r>
              <a:rPr lang="en-US"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高值耗材</a:t>
            </a:r>
            <a:endPar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33" name="文本框 32"/>
          <p:cNvSpPr txBox="1"/>
          <p:nvPr/>
        </p:nvSpPr>
        <p:spPr>
          <a:xfrm>
            <a:off x="8895080" y="3185795"/>
            <a:ext cx="2616200" cy="583565"/>
          </a:xfrm>
          <a:prstGeom prst="rect">
            <a:avLst/>
          </a:prstGeom>
          <a:noFill/>
        </p:spPr>
        <p:txBody>
          <a:bodyPr wrap="square" rtlCol="0">
            <a:spAutoFit/>
          </a:bodyPr>
          <a:p>
            <a:pPr algn="ctr"/>
            <a:r>
              <a:rPr lang="zh-CN" altLang="en-US" sz="1600">
                <a:solidFill>
                  <a:srgbClr val="216BFF"/>
                </a:solidFill>
                <a:latin typeface="微软雅黑" panose="020B0503020204020204" charset="-122"/>
                <a:ea typeface="微软雅黑" panose="020B0503020204020204" charset="-122"/>
                <a:cs typeface="微软雅黑" panose="020B0503020204020204" charset="-122"/>
              </a:rPr>
              <a:t>打造</a:t>
            </a:r>
            <a:r>
              <a:rPr lang="en-US" altLang="zh-CN" sz="16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zh-CN" altLang="en-US" sz="16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高端制造+智能医疗装备”</a:t>
            </a:r>
            <a:r>
              <a:rPr lang="zh-CN" altLang="en-US" sz="1600">
                <a:solidFill>
                  <a:srgbClr val="216BFF"/>
                </a:solidFill>
                <a:latin typeface="微软雅黑" panose="020B0503020204020204" charset="-122"/>
                <a:ea typeface="微软雅黑" panose="020B0503020204020204" charset="-122"/>
                <a:cs typeface="微软雅黑" panose="020B0503020204020204" charset="-122"/>
              </a:rPr>
              <a:t>产业集群</a:t>
            </a:r>
            <a:endParaRPr lang="zh-CN" altLang="en-US" sz="1600">
              <a:solidFill>
                <a:srgbClr val="216BFF"/>
              </a:solidFill>
              <a:latin typeface="微软雅黑" panose="020B0503020204020204" charset="-122"/>
              <a:ea typeface="微软雅黑" panose="020B0503020204020204" charset="-122"/>
              <a:cs typeface="微软雅黑" panose="020B0503020204020204" charset="-122"/>
            </a:endParaRPr>
          </a:p>
        </p:txBody>
      </p:sp>
      <p:sp>
        <p:nvSpPr>
          <p:cNvPr id="34" name="文本框 33"/>
          <p:cNvSpPr txBox="1"/>
          <p:nvPr/>
        </p:nvSpPr>
        <p:spPr>
          <a:xfrm flipH="1">
            <a:off x="947420" y="4015740"/>
            <a:ext cx="2789555" cy="311150"/>
          </a:xfrm>
          <a:prstGeom prst="rect">
            <a:avLst/>
          </a:prstGeom>
          <a:noFill/>
          <a:ln>
            <a:noFill/>
          </a:ln>
          <a:effectLst>
            <a:reflection blurRad="6350" stA="50000" endA="300" endPos="55000" dir="5400000" sy="-100000" algn="bl" rotWithShape="0"/>
          </a:effectLst>
        </p:spPr>
        <p:txBody>
          <a:bodyPr wrap="square" rtlCol="0">
            <a:noAutofit/>
          </a:bodyPr>
          <a:p>
            <a:pPr marR="0" lvl="0" indent="0" defTabSz="914400" rtl="0" eaLnBrk="1" fontAlgn="auto" latinLnBrk="0" hangingPunct="1">
              <a:lnSpc>
                <a:spcPct val="100000"/>
              </a:lnSpc>
              <a:spcBef>
                <a:spcPts val="0"/>
              </a:spcBef>
              <a:spcAft>
                <a:spcPts val="0"/>
              </a:spcAft>
              <a:buClrTx/>
              <a:buSzTx/>
              <a:buFont typeface="Wingdings" panose="05000000000000000000" charset="0"/>
              <a:buNone/>
              <a:defRPr/>
            </a:pPr>
            <a:r>
              <a:rPr kumimoji="0" lang="zh-CN" altLang="en-US" sz="20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康养医疗与健康消费区</a:t>
            </a:r>
            <a:endParaRPr kumimoji="0" lang="zh-CN" altLang="en-US" sz="20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endParaRPr>
          </a:p>
        </p:txBody>
      </p:sp>
      <p:sp>
        <p:nvSpPr>
          <p:cNvPr id="35" name="文本框 34"/>
          <p:cNvSpPr txBox="1"/>
          <p:nvPr/>
        </p:nvSpPr>
        <p:spPr>
          <a:xfrm>
            <a:off x="679450" y="4398010"/>
            <a:ext cx="3138805" cy="1753235"/>
          </a:xfrm>
          <a:prstGeom prst="rect">
            <a:avLst/>
          </a:prstGeom>
          <a:noFill/>
        </p:spPr>
        <p:txBody>
          <a:bodyPr wrap="square" rtlCol="0">
            <a:spAutoFit/>
          </a:bodyPr>
          <a:p>
            <a:pPr marL="0" marR="0" lvl="0" indent="0" defTabSz="914400" rtl="0" eaLnBrk="1" fontAlgn="auto" latinLnBrk="0" hangingPunct="1">
              <a:lnSpc>
                <a:spcPct val="100000"/>
              </a:lnSpc>
              <a:spcBef>
                <a:spcPts val="0"/>
              </a:spcBef>
              <a:spcAft>
                <a:spcPts val="0"/>
              </a:spcAft>
              <a:buClrTx/>
              <a:buSzTx/>
              <a:buFontTx/>
              <a:buNone/>
              <a:defRPr/>
            </a:pPr>
            <a:r>
              <a:rPr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区域特点</a:t>
            </a:r>
            <a:r>
              <a:rPr lang="en-US"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老龄化程度较高</a:t>
            </a:r>
            <a:endParaRPr lang="en-US"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医疗康养需求旺盛</a:t>
            </a:r>
            <a:endPar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健康消费增长明显</a:t>
            </a:r>
            <a:endPar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医养结合基础较好</a:t>
            </a:r>
            <a:endPar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R="0" lvl="0" indent="0" defTabSz="914400" rtl="0" eaLnBrk="1" fontAlgn="auto" latinLnBrk="0" hangingPunct="1">
              <a:lnSpc>
                <a:spcPct val="100000"/>
              </a:lnSpc>
              <a:spcBef>
                <a:spcPts val="0"/>
              </a:spcBef>
              <a:spcAft>
                <a:spcPts val="0"/>
              </a:spcAft>
              <a:buClrTx/>
              <a:buSzTx/>
              <a:buFont typeface="Arial" panose="020B0604020202020204" pitchFamily="34" charset="0"/>
              <a:buNone/>
              <a:defRPr/>
            </a:pPr>
            <a:r>
              <a:rPr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适配方向</a:t>
            </a:r>
            <a:r>
              <a:rPr lang="en-US"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康养医疗</a:t>
            </a:r>
            <a:r>
              <a:rPr lang="en-US"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家庭监护</a:t>
            </a:r>
            <a:r>
              <a:rPr lang="en-US"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慢病管理</a:t>
            </a:r>
            <a:r>
              <a:rPr lang="en-US"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智慧养老</a:t>
            </a:r>
            <a:endPar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endParaRPr>
          </a:p>
          <a:p>
            <a:pPr marR="0" lvl="0" indent="0" defTabSz="914400" rtl="0" eaLnBrk="1" fontAlgn="auto" latinLnBrk="0" hangingPunct="1">
              <a:lnSpc>
                <a:spcPct val="100000"/>
              </a:lnSpc>
              <a:spcBef>
                <a:spcPts val="0"/>
              </a:spcBef>
              <a:spcAft>
                <a:spcPts val="0"/>
              </a:spcAft>
              <a:buClrTx/>
              <a:buSzTx/>
              <a:buFont typeface="Arial" panose="020B0604020202020204" pitchFamily="34" charset="0"/>
              <a:buNone/>
              <a:defRPr/>
            </a:pPr>
            <a:r>
              <a:rPr sz="1200" b="1"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微软雅黑" panose="020B0503020204020204" charset="-122"/>
                <a:sym typeface="+mn-ea"/>
              </a:rPr>
              <a:t>重点招商布局</a:t>
            </a:r>
            <a:r>
              <a:rPr lang="en-US" sz="1200" b="1"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家庭医疗设备</a:t>
            </a:r>
            <a:r>
              <a:rPr lang="en-US"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智能穿戴</a:t>
            </a:r>
            <a:r>
              <a:rPr lang="en-US"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健康管理平台</a:t>
            </a:r>
            <a:r>
              <a:rPr lang="en-US"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康养机器人</a:t>
            </a:r>
            <a:r>
              <a:rPr lang="en-US"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医养结合项目</a:t>
            </a:r>
            <a:endPar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36" name="文本框 35"/>
          <p:cNvSpPr txBox="1"/>
          <p:nvPr/>
        </p:nvSpPr>
        <p:spPr>
          <a:xfrm>
            <a:off x="857885" y="6111240"/>
            <a:ext cx="2799080" cy="583565"/>
          </a:xfrm>
          <a:prstGeom prst="rect">
            <a:avLst/>
          </a:prstGeom>
          <a:noFill/>
        </p:spPr>
        <p:txBody>
          <a:bodyPr wrap="square" rtlCol="0">
            <a:spAutoFit/>
          </a:bodyPr>
          <a:p>
            <a:pPr algn="ctr"/>
            <a:r>
              <a:rPr lang="zh-CN" altLang="en-US" sz="1600">
                <a:solidFill>
                  <a:srgbClr val="216BFF"/>
                </a:solidFill>
                <a:latin typeface="微软雅黑" panose="020B0503020204020204" charset="-122"/>
                <a:ea typeface="微软雅黑" panose="020B0503020204020204" charset="-122"/>
                <a:cs typeface="微软雅黑" panose="020B0503020204020204" charset="-122"/>
              </a:rPr>
              <a:t>打造</a:t>
            </a:r>
            <a:r>
              <a:rPr lang="zh-CN" altLang="en-US" sz="16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“医疗+康养+健康消费”</a:t>
            </a:r>
            <a:r>
              <a:rPr lang="zh-CN" altLang="en-US" sz="1600">
                <a:solidFill>
                  <a:srgbClr val="216BFF"/>
                </a:solidFill>
                <a:latin typeface="微软雅黑" panose="020B0503020204020204" charset="-122"/>
                <a:ea typeface="微软雅黑" panose="020B0503020204020204" charset="-122"/>
                <a:cs typeface="微软雅黑" panose="020B0503020204020204" charset="-122"/>
              </a:rPr>
              <a:t>融合发展体系</a:t>
            </a:r>
            <a:endParaRPr lang="zh-CN" altLang="en-US" sz="1600">
              <a:solidFill>
                <a:srgbClr val="216BFF"/>
              </a:solidFill>
              <a:latin typeface="微软雅黑" panose="020B0503020204020204" charset="-122"/>
              <a:ea typeface="微软雅黑" panose="020B0503020204020204" charset="-122"/>
              <a:cs typeface="微软雅黑" panose="020B0503020204020204" charset="-122"/>
            </a:endParaRPr>
          </a:p>
        </p:txBody>
      </p:sp>
      <p:sp>
        <p:nvSpPr>
          <p:cNvPr id="40" name="文本框 39"/>
          <p:cNvSpPr txBox="1"/>
          <p:nvPr/>
        </p:nvSpPr>
        <p:spPr>
          <a:xfrm flipH="1">
            <a:off x="9192260" y="3886200"/>
            <a:ext cx="2789555" cy="311150"/>
          </a:xfrm>
          <a:prstGeom prst="rect">
            <a:avLst/>
          </a:prstGeom>
          <a:noFill/>
          <a:ln>
            <a:noFill/>
          </a:ln>
          <a:effectLst>
            <a:reflection blurRad="6350" stA="50000" endA="300" endPos="55000" dir="5400000" sy="-100000" algn="bl" rotWithShape="0"/>
          </a:effectLst>
        </p:spPr>
        <p:txBody>
          <a:bodyPr wrap="square" rtlCol="0">
            <a:noAutofit/>
          </a:bodyPr>
          <a:p>
            <a:pPr marR="0" lvl="0" indent="0" defTabSz="914400" rtl="0" eaLnBrk="1" fontAlgn="auto" latinLnBrk="0" hangingPunct="1">
              <a:lnSpc>
                <a:spcPct val="100000"/>
              </a:lnSpc>
              <a:spcBef>
                <a:spcPts val="0"/>
              </a:spcBef>
              <a:spcAft>
                <a:spcPts val="0"/>
              </a:spcAft>
              <a:buClrTx/>
              <a:buSzTx/>
              <a:buFont typeface="Wingdings" panose="05000000000000000000" charset="0"/>
              <a:buNone/>
              <a:defRPr/>
            </a:pPr>
            <a:r>
              <a:rPr kumimoji="0" lang="zh-CN" altLang="en-US" sz="20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精准医疗创新策源区</a:t>
            </a:r>
            <a:endParaRPr kumimoji="0" lang="zh-CN" altLang="en-US" sz="20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endParaRPr>
          </a:p>
        </p:txBody>
      </p:sp>
      <p:sp>
        <p:nvSpPr>
          <p:cNvPr id="41" name="文本框 40"/>
          <p:cNvSpPr txBox="1"/>
          <p:nvPr/>
        </p:nvSpPr>
        <p:spPr>
          <a:xfrm>
            <a:off x="8763635" y="4268470"/>
            <a:ext cx="3138805" cy="1938020"/>
          </a:xfrm>
          <a:prstGeom prst="rect">
            <a:avLst/>
          </a:prstGeom>
          <a:noFill/>
        </p:spPr>
        <p:txBody>
          <a:bodyPr wrap="square" rtlCol="0">
            <a:spAutoFit/>
          </a:bodyPr>
          <a:p>
            <a:pPr marL="0" marR="0" lvl="0" indent="0" defTabSz="914400" rtl="0" eaLnBrk="1" fontAlgn="auto" latinLnBrk="0" hangingPunct="1">
              <a:lnSpc>
                <a:spcPct val="100000"/>
              </a:lnSpc>
              <a:spcBef>
                <a:spcPts val="0"/>
              </a:spcBef>
              <a:spcAft>
                <a:spcPts val="0"/>
              </a:spcAft>
              <a:buClrTx/>
              <a:buSzTx/>
              <a:buFontTx/>
              <a:buNone/>
              <a:defRPr/>
            </a:pPr>
            <a:r>
              <a:rPr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区域特点</a:t>
            </a:r>
            <a:r>
              <a:rPr lang="en-US"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高校和科研院所集聚</a:t>
            </a:r>
            <a:endPar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基础研究能力突出</a:t>
            </a:r>
            <a:endPar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人才资源丰富</a:t>
            </a:r>
            <a:endPar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228600" marR="0" lvl="0" indent="-228600"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创新成果转化潜力大</a:t>
            </a:r>
            <a:endParaRPr sz="120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R="0" lvl="0" indent="0" defTabSz="914400" rtl="0" eaLnBrk="1" fontAlgn="auto" latinLnBrk="0" hangingPunct="1">
              <a:lnSpc>
                <a:spcPct val="100000"/>
              </a:lnSpc>
              <a:spcBef>
                <a:spcPts val="0"/>
              </a:spcBef>
              <a:spcAft>
                <a:spcPts val="0"/>
              </a:spcAft>
              <a:buClrTx/>
              <a:buSzTx/>
              <a:buFont typeface="Arial" panose="020B0604020202020204" pitchFamily="34" charset="0"/>
              <a:buNone/>
              <a:defRPr/>
            </a:pPr>
            <a:r>
              <a:rPr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适配方向</a:t>
            </a:r>
            <a:r>
              <a:rPr lang="en-US" sz="12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AI制药</a:t>
            </a:r>
            <a:r>
              <a:rPr lang="en-US"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生物信息</a:t>
            </a:r>
            <a:r>
              <a:rPr lang="en-US"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精准医疗</a:t>
            </a:r>
            <a:r>
              <a:rPr lang="en-US"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rPr>
              <a:t>合成生物</a:t>
            </a:r>
            <a:endParaRPr sz="1200" noProof="0" dirty="0">
              <a:ln>
                <a:noFill/>
              </a:ln>
              <a:solidFill>
                <a:srgbClr val="0070C0"/>
              </a:solidFill>
              <a:effectLst/>
              <a:uLnTx/>
              <a:uFillTx/>
              <a:latin typeface="微软雅黑" panose="020B0503020204020204" charset="-122"/>
              <a:ea typeface="微软雅黑" panose="020B0503020204020204" charset="-122"/>
              <a:cs typeface="微软雅黑" panose="020B0503020204020204" charset="-122"/>
              <a:sym typeface="+mn-ea"/>
            </a:endParaRPr>
          </a:p>
          <a:p>
            <a:pPr marR="0" lvl="0" indent="0" defTabSz="914400" rtl="0" eaLnBrk="1" fontAlgn="auto" latinLnBrk="0" hangingPunct="1">
              <a:lnSpc>
                <a:spcPct val="100000"/>
              </a:lnSpc>
              <a:spcBef>
                <a:spcPts val="0"/>
              </a:spcBef>
              <a:spcAft>
                <a:spcPts val="0"/>
              </a:spcAft>
              <a:buClrTx/>
              <a:buSzTx/>
              <a:buFont typeface="Arial" panose="020B0604020202020204" pitchFamily="34" charset="0"/>
              <a:buNone/>
              <a:defRPr/>
            </a:pPr>
            <a:r>
              <a:rPr sz="1200" b="1"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微软雅黑" panose="020B0503020204020204" charset="-122"/>
                <a:sym typeface="+mn-ea"/>
              </a:rPr>
              <a:t>重点招商布局</a:t>
            </a:r>
            <a:r>
              <a:rPr lang="en-US" sz="1200" b="1"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AI制药平台</a:t>
            </a:r>
            <a:r>
              <a:rPr lang="en-US"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生物信息数据库</a:t>
            </a:r>
            <a:r>
              <a:rPr lang="en-US"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精准医疗平台</a:t>
            </a:r>
            <a:r>
              <a:rPr lang="en-US"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合成生物平台</a:t>
            </a:r>
            <a:r>
              <a:rPr lang="en-US"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a:t>
            </a:r>
            <a:r>
              <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rPr>
              <a:t>创新孵化器</a:t>
            </a:r>
            <a:endParaRPr sz="1200" noProof="0" dirty="0">
              <a:ln>
                <a:noFill/>
              </a:ln>
              <a:solidFill>
                <a:srgbClr val="FF3300"/>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42" name="文本框 41"/>
          <p:cNvSpPr txBox="1"/>
          <p:nvPr/>
        </p:nvSpPr>
        <p:spPr>
          <a:xfrm>
            <a:off x="8995410" y="6075045"/>
            <a:ext cx="2789555" cy="583565"/>
          </a:xfrm>
          <a:prstGeom prst="rect">
            <a:avLst/>
          </a:prstGeom>
          <a:noFill/>
        </p:spPr>
        <p:txBody>
          <a:bodyPr wrap="square" rtlCol="0">
            <a:spAutoFit/>
          </a:bodyPr>
          <a:p>
            <a:pPr algn="ctr"/>
            <a:r>
              <a:rPr lang="zh-CN" altLang="en-US" sz="1600">
                <a:solidFill>
                  <a:srgbClr val="216BFF"/>
                </a:solidFill>
                <a:latin typeface="微软雅黑" panose="020B0503020204020204" charset="-122"/>
                <a:ea typeface="微软雅黑" panose="020B0503020204020204" charset="-122"/>
                <a:cs typeface="微软雅黑" panose="020B0503020204020204" charset="-122"/>
              </a:rPr>
              <a:t>打造</a:t>
            </a:r>
            <a:r>
              <a:rPr lang="en-US" altLang="zh-CN" sz="16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sz="16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科研+转化+产业孵化”</a:t>
            </a:r>
            <a:r>
              <a:rPr sz="1600">
                <a:solidFill>
                  <a:srgbClr val="216BFF"/>
                </a:solidFill>
                <a:latin typeface="微软雅黑" panose="020B0503020204020204" charset="-122"/>
                <a:ea typeface="微软雅黑" panose="020B0503020204020204" charset="-122"/>
                <a:cs typeface="微软雅黑" panose="020B0503020204020204" charset="-122"/>
              </a:rPr>
              <a:t>创新体系</a:t>
            </a:r>
            <a:endParaRPr sz="1600">
              <a:solidFill>
                <a:srgbClr val="216BFF"/>
              </a:solidFill>
              <a:latin typeface="微软雅黑" panose="020B0503020204020204" charset="-122"/>
              <a:ea typeface="微软雅黑" panose="020B0503020204020204" charset="-122"/>
              <a:cs typeface="微软雅黑" panose="020B0503020204020204" charset="-122"/>
            </a:endParaRPr>
          </a:p>
        </p:txBody>
      </p:sp>
      <p:sp>
        <p:nvSpPr>
          <p:cNvPr id="50" name="文本框 49"/>
          <p:cNvSpPr txBox="1"/>
          <p:nvPr/>
        </p:nvSpPr>
        <p:spPr>
          <a:xfrm>
            <a:off x="4079875" y="5541010"/>
            <a:ext cx="4322445" cy="787400"/>
          </a:xfrm>
          <a:prstGeom prst="rect">
            <a:avLst/>
          </a:prstGeom>
        </p:spPr>
        <p:txBody>
          <a:bodyPr wrap="square">
            <a:noAutofit/>
          </a:bodyPr>
          <a:p>
            <a:pPr algn="ctr"/>
            <a:r>
              <a:rPr lang="zh-CN" altLang="en-US" sz="1500">
                <a:latin typeface="微软雅黑" panose="020B0503020204020204" charset="-122"/>
                <a:ea typeface="微软雅黑" panose="020B0503020204020204" charset="-122"/>
                <a:cs typeface="微软雅黑" panose="020B0503020204020204" charset="-122"/>
              </a:rPr>
              <a:t>由</a:t>
            </a:r>
            <a:r>
              <a:rPr lang="zh-CN" altLang="en-US" sz="1600" b="1">
                <a:solidFill>
                  <a:srgbClr val="3F6EE8"/>
                </a:solidFill>
                <a:latin typeface="微软雅黑" panose="020B0503020204020204" charset="-122"/>
                <a:ea typeface="微软雅黑" panose="020B0503020204020204" charset="-122"/>
                <a:cs typeface="微软雅黑" panose="020B0503020204020204" charset="-122"/>
              </a:rPr>
              <a:t>“招赛道、拼政策”</a:t>
            </a:r>
            <a:r>
              <a:rPr lang="zh-CN" altLang="en-US" sz="1500">
                <a:latin typeface="微软雅黑" panose="020B0503020204020204" charset="-122"/>
                <a:ea typeface="微软雅黑" panose="020B0503020204020204" charset="-122"/>
                <a:cs typeface="微软雅黑" panose="020B0503020204020204" charset="-122"/>
              </a:rPr>
              <a:t>转向</a:t>
            </a:r>
            <a:r>
              <a:rPr lang="zh-CN" altLang="en-US" sz="1600" b="1">
                <a:solidFill>
                  <a:srgbClr val="3F6EE8"/>
                </a:solidFill>
                <a:latin typeface="微软雅黑" panose="020B0503020204020204" charset="-122"/>
                <a:ea typeface="微软雅黑" panose="020B0503020204020204" charset="-122"/>
                <a:cs typeface="微软雅黑" panose="020B0503020204020204" charset="-122"/>
              </a:rPr>
              <a:t>“按资源禀赋匹配产业方向、按产业生态构建竞争优势”</a:t>
            </a:r>
            <a:r>
              <a:rPr lang="zh-CN" altLang="en-US" sz="1500">
                <a:latin typeface="微软雅黑" panose="020B0503020204020204" charset="-122"/>
                <a:ea typeface="微软雅黑" panose="020B0503020204020204" charset="-122"/>
                <a:cs typeface="微软雅黑" panose="020B0503020204020204" charset="-122"/>
              </a:rPr>
              <a:t>，推动形成差异化、特色化和协同化发展格局。</a:t>
            </a:r>
            <a:endParaRPr lang="zh-CN" altLang="en-US" sz="1500">
              <a:latin typeface="微软雅黑" panose="020B0503020204020204" charset="-122"/>
              <a:ea typeface="微软雅黑" panose="020B0503020204020204" charset="-122"/>
              <a:cs typeface="微软雅黑" panose="020B0503020204020204" charset="-122"/>
            </a:endParaRPr>
          </a:p>
        </p:txBody>
      </p:sp>
      <p:grpSp>
        <p:nvGrpSpPr>
          <p:cNvPr id="52" name="组合 51"/>
          <p:cNvGrpSpPr/>
          <p:nvPr/>
        </p:nvGrpSpPr>
        <p:grpSpPr>
          <a:xfrm>
            <a:off x="8975725" y="274955"/>
            <a:ext cx="2840990" cy="366395"/>
            <a:chOff x="11064" y="247"/>
            <a:chExt cx="7750" cy="814"/>
          </a:xfrm>
        </p:grpSpPr>
        <p:grpSp>
          <p:nvGrpSpPr>
            <p:cNvPr id="53" name="组合 10"/>
            <p:cNvGrpSpPr/>
            <p:nvPr/>
          </p:nvGrpSpPr>
          <p:grpSpPr>
            <a:xfrm>
              <a:off x="12344" y="247"/>
              <a:ext cx="6376" cy="656"/>
              <a:chOff x="6697011" y="412203"/>
              <a:chExt cx="3672216" cy="415778"/>
            </a:xfrm>
          </p:grpSpPr>
          <p:pic>
            <p:nvPicPr>
              <p:cNvPr id="54" name="Picture 3" descr="F:\中关村信息谷\信息谷资料\信息谷VI\logo-png.png"/>
              <p:cNvPicPr>
                <a:picLocks noChangeAspect="1" noChangeArrowheads="1"/>
              </p:cNvPicPr>
              <p:nvPr/>
            </p:nvPicPr>
            <p:blipFill>
              <a:blip r:embed="rId5" cstate="print"/>
              <a:srcRect/>
              <a:stretch>
                <a:fillRect/>
              </a:stretch>
            </p:blipFill>
            <p:spPr bwMode="auto">
              <a:xfrm>
                <a:off x="8713227" y="467941"/>
                <a:ext cx="1656000" cy="311029"/>
              </a:xfrm>
              <a:prstGeom prst="rect">
                <a:avLst/>
              </a:prstGeom>
              <a:noFill/>
            </p:spPr>
          </p:pic>
          <p:pic>
            <p:nvPicPr>
              <p:cNvPr id="59" name="Picture 3" descr="F:\中关村信息谷\信息谷资料\信息谷VI\PPT\LOGO02.png"/>
              <p:cNvPicPr>
                <a:picLocks noChangeAspect="1" noChangeArrowheads="1"/>
              </p:cNvPicPr>
              <p:nvPr/>
            </p:nvPicPr>
            <p:blipFill>
              <a:blip r:embed="rId6" cstate="print"/>
              <a:srcRect/>
              <a:stretch>
                <a:fillRect/>
              </a:stretch>
            </p:blipFill>
            <p:spPr bwMode="auto">
              <a:xfrm>
                <a:off x="6697011" y="412203"/>
                <a:ext cx="1728000" cy="415778"/>
              </a:xfrm>
              <a:prstGeom prst="rect">
                <a:avLst/>
              </a:prstGeom>
              <a:noFill/>
            </p:spPr>
          </p:pic>
        </p:grpSp>
        <p:pic>
          <p:nvPicPr>
            <p:cNvPr id="65" name="Picture 3" descr="F:\中关村信息谷\信息谷资料\信息谷VI\PPT\边条03.png"/>
            <p:cNvPicPr>
              <a:picLocks noChangeAspect="1" noChangeArrowheads="1"/>
            </p:cNvPicPr>
            <p:nvPr/>
          </p:nvPicPr>
          <p:blipFill>
            <a:blip r:embed="rId7" cstate="print"/>
            <a:srcRect/>
            <a:stretch>
              <a:fillRect/>
            </a:stretch>
          </p:blipFill>
          <p:spPr bwMode="auto">
            <a:xfrm flipV="1">
              <a:off x="11064" y="941"/>
              <a:ext cx="7751" cy="120"/>
            </a:xfrm>
            <a:prstGeom prst="rect">
              <a:avLst/>
            </a:prstGeom>
            <a:noFill/>
          </p:spPr>
        </p:pic>
      </p:grpSp>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8477250" cy="1076325"/>
            <a:chOff x="1128" y="719"/>
            <a:chExt cx="13350" cy="1695"/>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402" cy="1695"/>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重点招商环节</a:t>
              </a:r>
              <a:r>
                <a:rPr lang="en-US" altLang="zh-CN"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聚焦高适配赛道构建生命健康产业增量空间</a:t>
              </a:r>
              <a:endParaRPr lang="zh-CN" altLang="en-US"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44" name="矩形: 圆角 2"/>
          <p:cNvSpPr/>
          <p:nvPr/>
        </p:nvSpPr>
        <p:spPr>
          <a:xfrm rot="5400000">
            <a:off x="2489200" y="2065020"/>
            <a:ext cx="278765" cy="3282315"/>
          </a:xfrm>
          <a:prstGeom prst="roundRect">
            <a:avLst>
              <a:gd name="adj" fmla="val 50000"/>
            </a:avLst>
          </a:prstGeom>
          <a:solidFill>
            <a:schemeClr val="bg2">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F0000"/>
              </a:solidFill>
            </a:endParaRPr>
          </a:p>
        </p:txBody>
      </p:sp>
      <p:sp>
        <p:nvSpPr>
          <p:cNvPr id="5" name="矩形: 圆角 4"/>
          <p:cNvSpPr/>
          <p:nvPr/>
        </p:nvSpPr>
        <p:spPr>
          <a:xfrm>
            <a:off x="231775" y="1514475"/>
            <a:ext cx="1360805" cy="2002155"/>
          </a:xfrm>
          <a:prstGeom prst="roundRect">
            <a:avLst>
              <a:gd name="adj" fmla="val 21195"/>
            </a:avLst>
          </a:prstGeom>
          <a:gradFill>
            <a:gsLst>
              <a:gs pos="0">
                <a:srgbClr val="007BD3"/>
              </a:gs>
              <a:gs pos="100000">
                <a:srgbClr val="034373"/>
              </a:gs>
            </a:gsLst>
            <a:lin scaled="0"/>
          </a:gradFill>
          <a:ln>
            <a:gradFill>
              <a:gsLst>
                <a:gs pos="0">
                  <a:srgbClr val="007BD3"/>
                </a:gs>
                <a:gs pos="100000">
                  <a:srgbClr val="034373"/>
                </a:gs>
              </a:gsLst>
            </a:gradFill>
          </a:ln>
        </p:spPr>
        <p:style>
          <a:lnRef idx="2">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6" name="矩形: 圆角 5"/>
          <p:cNvSpPr/>
          <p:nvPr/>
        </p:nvSpPr>
        <p:spPr>
          <a:xfrm>
            <a:off x="4275455" y="1652270"/>
            <a:ext cx="1360805" cy="2002155"/>
          </a:xfrm>
          <a:prstGeom prst="roundRect">
            <a:avLst>
              <a:gd name="adj" fmla="val 21195"/>
            </a:avLst>
          </a:prstGeom>
          <a:noFill/>
          <a:ln w="76200">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295910" y="1656080"/>
            <a:ext cx="1242060" cy="1291590"/>
          </a:xfrm>
          <a:prstGeom prst="rect">
            <a:avLst/>
          </a:prstGeom>
          <a:noFill/>
        </p:spPr>
        <p:txBody>
          <a:bodyPr wrap="square" rtlCol="0">
            <a:spAutoFit/>
          </a:bodyPr>
          <a:p>
            <a:r>
              <a:rPr lang="en-US" altLang="zh-CN" sz="2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01</a:t>
            </a:r>
            <a:endParaRPr lang="en-US" altLang="zh-CN" sz="2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r>
              <a:rPr lang="en-US" altLang="zh-CN" sz="2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高优先级</a:t>
            </a:r>
            <a:r>
              <a:rPr lang="en-US" altLang="zh-CN" sz="2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方向</a:t>
            </a:r>
            <a:endParaRPr lang="en-US" altLang="zh-CN" sz="2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14" name="文本框 13"/>
          <p:cNvSpPr txBox="1"/>
          <p:nvPr/>
        </p:nvSpPr>
        <p:spPr>
          <a:xfrm>
            <a:off x="1628140" y="1374775"/>
            <a:ext cx="2499360" cy="4292600"/>
          </a:xfrm>
          <a:prstGeom prst="rect">
            <a:avLst/>
          </a:prstGeom>
          <a:noFill/>
        </p:spPr>
        <p:txBody>
          <a:bodyPr wrap="square" rtlCol="0">
            <a:spAutoFit/>
          </a:bodyPr>
          <a:p>
            <a:pPr marL="285750" indent="-285750" algn="l">
              <a:lnSpc>
                <a:spcPct val="100000"/>
              </a:lnSpc>
              <a:buFont typeface="Wingdings" panose="05000000000000000000" charset="0"/>
              <a:buChar char=""/>
            </a:pPr>
            <a:r>
              <a:rPr lang="en-US" altLang="zh-CN" sz="1300" b="1" dirty="0">
                <a:solidFill>
                  <a:schemeClr val="accent1">
                    <a:lumMod val="75000"/>
                  </a:schemeClr>
                </a:solidFill>
                <a:effectLst/>
                <a:latin typeface="微软雅黑" panose="020B0503020204020204" charset="-122"/>
                <a:ea typeface="微软雅黑" panose="020B0503020204020204" charset="-122"/>
                <a:cs typeface="微软雅黑" panose="020B0503020204020204" charset="-122"/>
              </a:rPr>
              <a:t>招商判断逻辑</a:t>
            </a:r>
            <a:endParaRPr lang="en-US" altLang="zh-CN" sz="1300" b="1" dirty="0">
              <a:solidFill>
                <a:schemeClr val="accent1">
                  <a:lumMod val="7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mj-lt"/>
              <a:buAutoNum type="arabicPeriod"/>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产品成熟度较高</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mj-lt"/>
              <a:buAutoNum type="arabicPeriod"/>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产业链配套要求适中</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mj-lt"/>
              <a:buAutoNum type="arabicPeriod"/>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场景导入速度快</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mj-lt"/>
              <a:buAutoNum type="arabicPeriod"/>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区域复制能力强</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mj-lt"/>
              <a:buAutoNum type="arabicPeriod"/>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产业带动效应明显</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285750" indent="-285750" algn="l">
              <a:lnSpc>
                <a:spcPct val="100000"/>
              </a:lnSpc>
              <a:buFont typeface="Wingdings" panose="05000000000000000000" charset="0"/>
              <a:buChar char=""/>
            </a:pPr>
            <a:r>
              <a:rPr lang="en-US" altLang="zh-CN" sz="1300" b="1" dirty="0">
                <a:solidFill>
                  <a:srgbClr val="0070C0"/>
                </a:solidFill>
                <a:effectLst/>
                <a:latin typeface="微软雅黑" panose="020B0503020204020204" charset="-122"/>
                <a:ea typeface="微软雅黑" panose="020B0503020204020204" charset="-122"/>
                <a:cs typeface="微软雅黑" panose="020B0503020204020204" charset="-122"/>
              </a:rPr>
              <a:t>重点招商方向</a:t>
            </a:r>
            <a:endParaRPr lang="en-US" altLang="zh-CN" sz="1300" b="1" dirty="0">
              <a:solidFill>
                <a:srgbClr val="0070C0"/>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b="1"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IVD：</a:t>
            </a: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分子诊断平台、POCT平台、诊断试剂产业链</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b="1"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AI影像：</a:t>
            </a: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医疗AI企业、影像算法平台、医疗数据服务平台</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b="1"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智能监护：</a:t>
            </a: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智能监护设备、可穿戴设备、健康管理平台</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285750" indent="-285750" algn="l">
              <a:lnSpc>
                <a:spcPct val="100000"/>
              </a:lnSpc>
              <a:buFont typeface="Wingdings" panose="05000000000000000000" charset="0"/>
              <a:buChar char=""/>
            </a:pPr>
            <a:r>
              <a:rPr lang="en-US" altLang="zh-CN" sz="1300" b="1" dirty="0">
                <a:solidFill>
                  <a:srgbClr val="FF3300"/>
                </a:solidFill>
                <a:effectLst/>
                <a:latin typeface="微软雅黑" panose="020B0503020204020204" charset="-122"/>
                <a:ea typeface="微软雅黑" panose="020B0503020204020204" charset="-122"/>
                <a:cs typeface="微软雅黑" panose="020B0503020204020204" charset="-122"/>
              </a:rPr>
              <a:t>重点导入资源</a:t>
            </a:r>
            <a:endParaRPr lang="en-US" altLang="zh-CN" sz="1300" b="1" dirty="0">
              <a:solidFill>
                <a:srgbClr val="FF3300"/>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① 区域检验中心</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② 医疗数据平台</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③ 智慧医院场景</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④ 家庭健康场景</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285750" indent="-285750" algn="l">
              <a:lnSpc>
                <a:spcPct val="100000"/>
              </a:lnSpc>
              <a:buFont typeface="Wingdings" panose="05000000000000000000" charset="0"/>
              <a:buChar char=""/>
            </a:pPr>
            <a:r>
              <a:rPr lang="zh-CN" altLang="en-US" sz="1300">
                <a:solidFill>
                  <a:schemeClr val="accent1">
                    <a:lumMod val="75000"/>
                  </a:schemeClr>
                </a:solidFill>
                <a:latin typeface="微软雅黑" panose="020B0503020204020204" charset="-122"/>
                <a:ea typeface="微软雅黑" panose="020B0503020204020204" charset="-122"/>
                <a:cs typeface="微软雅黑" panose="020B0503020204020204" charset="-122"/>
                <a:sym typeface="+mn-ea"/>
              </a:rPr>
              <a:t>形成</a:t>
            </a:r>
            <a:r>
              <a:rPr lang="zh-CN" altLang="en-US" sz="1300" b="1">
                <a:solidFill>
                  <a:srgbClr val="216BFF"/>
                </a:solidFill>
                <a:latin typeface="微软雅黑" panose="020B0503020204020204" charset="-122"/>
                <a:ea typeface="微软雅黑" panose="020B0503020204020204" charset="-122"/>
                <a:cs typeface="微软雅黑" panose="020B0503020204020204" charset="-122"/>
                <a:sym typeface="+mn-ea"/>
              </a:rPr>
              <a:t>“诊断平台</a:t>
            </a:r>
            <a:r>
              <a:rPr lang="en-US" altLang="zh-CN" sz="1300" b="1">
                <a:solidFill>
                  <a:srgbClr val="216BFF"/>
                </a:solidFill>
                <a:latin typeface="微软雅黑" panose="020B0503020204020204" charset="-122"/>
                <a:ea typeface="微软雅黑" panose="020B0503020204020204" charset="-122"/>
                <a:cs typeface="微软雅黑" panose="020B0503020204020204" charset="-122"/>
                <a:sym typeface="+mn-ea"/>
              </a:rPr>
              <a:t>+</a:t>
            </a:r>
            <a:r>
              <a:rPr lang="zh-CN" altLang="en-US" sz="1300" b="1">
                <a:solidFill>
                  <a:srgbClr val="216BFF"/>
                </a:solidFill>
                <a:latin typeface="微软雅黑" panose="020B0503020204020204" charset="-122"/>
                <a:ea typeface="微软雅黑" panose="020B0503020204020204" charset="-122"/>
                <a:cs typeface="微软雅黑" panose="020B0503020204020204" charset="-122"/>
                <a:sym typeface="+mn-ea"/>
              </a:rPr>
              <a:t>数据平台</a:t>
            </a:r>
            <a:r>
              <a:rPr lang="en-US" altLang="zh-CN" sz="1300" b="1">
                <a:solidFill>
                  <a:srgbClr val="216BFF"/>
                </a:solidFill>
                <a:latin typeface="微软雅黑" panose="020B0503020204020204" charset="-122"/>
                <a:ea typeface="微软雅黑" panose="020B0503020204020204" charset="-122"/>
                <a:cs typeface="微软雅黑" panose="020B0503020204020204" charset="-122"/>
                <a:sym typeface="+mn-ea"/>
              </a:rPr>
              <a:t>+</a:t>
            </a:r>
            <a:r>
              <a:rPr lang="zh-CN" altLang="en-US" sz="1300" b="1">
                <a:solidFill>
                  <a:srgbClr val="216BFF"/>
                </a:solidFill>
                <a:latin typeface="微软雅黑" panose="020B0503020204020204" charset="-122"/>
                <a:ea typeface="微软雅黑" panose="020B0503020204020204" charset="-122"/>
                <a:cs typeface="微软雅黑" panose="020B0503020204020204" charset="-122"/>
                <a:sym typeface="+mn-ea"/>
              </a:rPr>
              <a:t>健康服务”</a:t>
            </a:r>
            <a:r>
              <a:rPr lang="zh-CN" altLang="en-US" sz="1300">
                <a:solidFill>
                  <a:schemeClr val="accent1">
                    <a:lumMod val="75000"/>
                  </a:schemeClr>
                </a:solidFill>
                <a:latin typeface="微软雅黑" panose="020B0503020204020204" charset="-122"/>
                <a:ea typeface="微软雅黑" panose="020B0503020204020204" charset="-122"/>
                <a:cs typeface="微软雅黑" panose="020B0503020204020204" charset="-122"/>
                <a:sym typeface="+mn-ea"/>
              </a:rPr>
              <a:t>场景闭环</a:t>
            </a:r>
            <a:endParaRPr lang="zh-CN" altLang="en-US" sz="1300">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marL="285750" indent="-285750" algn="l">
              <a:lnSpc>
                <a:spcPct val="100000"/>
              </a:lnSpc>
              <a:buFont typeface="Wingdings" panose="05000000000000000000" charset="0"/>
              <a:buChar char=""/>
            </a:pP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p:txBody>
      </p:sp>
      <p:cxnSp>
        <p:nvCxnSpPr>
          <p:cNvPr id="15" name="直接连接符 14"/>
          <p:cNvCxnSpPr/>
          <p:nvPr/>
        </p:nvCxnSpPr>
        <p:spPr>
          <a:xfrm>
            <a:off x="722873" y="3378578"/>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4366895" y="1745615"/>
            <a:ext cx="1308100" cy="1691640"/>
          </a:xfrm>
          <a:prstGeom prst="rect">
            <a:avLst/>
          </a:prstGeom>
          <a:noFill/>
        </p:spPr>
        <p:txBody>
          <a:bodyPr wrap="square" rtlCol="0">
            <a:spAutoFit/>
          </a:bodyPr>
          <a:p>
            <a:pPr algn="l"/>
            <a:r>
              <a:rPr lang="en-US" altLang="zh-CN" sz="2600" b="1" dirty="0">
                <a:latin typeface="微软雅黑" panose="020B0503020204020204" charset="-122"/>
                <a:ea typeface="微软雅黑" panose="020B0503020204020204" charset="-122"/>
              </a:rPr>
              <a:t>02</a:t>
            </a:r>
            <a:endParaRPr lang="en-US" altLang="zh-CN" sz="2600" b="1" dirty="0">
              <a:latin typeface="微软雅黑" panose="020B0503020204020204" charset="-122"/>
              <a:ea typeface="微软雅黑" panose="020B0503020204020204" charset="-122"/>
            </a:endParaRPr>
          </a:p>
          <a:p>
            <a:pPr algn="l"/>
            <a:r>
              <a:rPr lang="en-US" altLang="zh-CN" sz="2600" dirty="0">
                <a:latin typeface="微软雅黑" panose="020B0503020204020204" charset="-122"/>
                <a:ea typeface="微软雅黑" panose="020B0503020204020204" charset="-122"/>
              </a:rPr>
              <a:t>中高优先级</a:t>
            </a:r>
            <a:r>
              <a:rPr lang="en-US" altLang="zh-CN" sz="2600" b="1" dirty="0">
                <a:latin typeface="微软雅黑" panose="020B0503020204020204" charset="-122"/>
                <a:ea typeface="微软雅黑" panose="020B0503020204020204" charset="-122"/>
              </a:rPr>
              <a:t>方向</a:t>
            </a:r>
            <a:endParaRPr lang="en-US" altLang="zh-CN" sz="2600" b="1" dirty="0">
              <a:latin typeface="微软雅黑" panose="020B0503020204020204" charset="-122"/>
              <a:ea typeface="微软雅黑" panose="020B0503020204020204" charset="-122"/>
            </a:endParaRPr>
          </a:p>
        </p:txBody>
      </p:sp>
      <p:cxnSp>
        <p:nvCxnSpPr>
          <p:cNvPr id="29" name="直接连接符 28"/>
          <p:cNvCxnSpPr/>
          <p:nvPr/>
        </p:nvCxnSpPr>
        <p:spPr>
          <a:xfrm>
            <a:off x="4791953" y="3548486"/>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29565" y="3591560"/>
            <a:ext cx="1308735" cy="1476375"/>
          </a:xfrm>
          <a:prstGeom prst="rect">
            <a:avLst/>
          </a:prstGeom>
          <a:noFill/>
          <a:effectLst>
            <a:outerShdw blurRad="50800" dist="38100" dir="10800000" algn="r" rotWithShape="0">
              <a:prstClr val="black">
                <a:alpha val="40000"/>
              </a:prstClr>
            </a:outerShdw>
          </a:effectLst>
        </p:spPr>
        <p:txBody>
          <a:bodyPr wrap="square" rtlCol="0">
            <a:spAutoFit/>
          </a:bodyPr>
          <a:p>
            <a:pPr algn="ctr"/>
            <a:r>
              <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IVD</a:t>
            </a:r>
            <a:r>
              <a:rPr lang="zh-CN" altLang="en-US">
                <a:solidFill>
                  <a:schemeClr val="bg1">
                    <a:lumMod val="50000"/>
                  </a:schemeClr>
                </a:solidFill>
                <a:latin typeface="微软雅黑" panose="020B0503020204020204" charset="-122"/>
                <a:ea typeface="微软雅黑" panose="020B0503020204020204" charset="-122"/>
                <a:cs typeface="微软雅黑" panose="020B0503020204020204" charset="-122"/>
              </a:rPr>
              <a:t> </a:t>
            </a:r>
            <a:endParaRPr lang="zh-CN" altLang="en-US">
              <a:solidFill>
                <a:schemeClr val="bg1">
                  <a:lumMod val="50000"/>
                </a:schemeClr>
              </a:solidFill>
              <a:latin typeface="微软雅黑" panose="020B0503020204020204" charset="-122"/>
              <a:ea typeface="微软雅黑" panose="020B0503020204020204" charset="-122"/>
              <a:cs typeface="微软雅黑" panose="020B0503020204020204" charset="-122"/>
            </a:endParaRPr>
          </a:p>
          <a:p>
            <a:pPr algn="ctr"/>
            <a:r>
              <a:rPr lang="zh-CN" altLang="en-US">
                <a:solidFill>
                  <a:schemeClr val="bg1">
                    <a:lumMod val="50000"/>
                  </a:schemeClr>
                </a:solidFill>
                <a:latin typeface="微软雅黑" panose="020B0503020204020204" charset="-122"/>
                <a:ea typeface="微软雅黑" panose="020B0503020204020204" charset="-122"/>
                <a:cs typeface="微软雅黑" panose="020B0503020204020204" charset="-122"/>
              </a:rPr>
              <a:t>+ </a:t>
            </a:r>
            <a:endParaRPr lang="zh-CN" altLang="en-US">
              <a:solidFill>
                <a:schemeClr val="bg1">
                  <a:lumMod val="50000"/>
                </a:schemeClr>
              </a:solidFill>
              <a:latin typeface="微软雅黑" panose="020B0503020204020204" charset="-122"/>
              <a:ea typeface="微软雅黑" panose="020B0503020204020204" charset="-122"/>
              <a:cs typeface="微软雅黑" panose="020B0503020204020204" charset="-122"/>
            </a:endParaRPr>
          </a:p>
          <a:p>
            <a:pPr algn="ctr"/>
            <a:r>
              <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AI影像</a:t>
            </a:r>
            <a:endPar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a:p>
            <a:pPr algn="ctr"/>
            <a:r>
              <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 </a:t>
            </a:r>
            <a:r>
              <a:rPr lang="zh-CN" altLang="en-US">
                <a:solidFill>
                  <a:schemeClr val="bg1">
                    <a:lumMod val="50000"/>
                  </a:schemeClr>
                </a:solidFill>
                <a:latin typeface="微软雅黑" panose="020B0503020204020204" charset="-122"/>
                <a:ea typeface="微软雅黑" panose="020B0503020204020204" charset="-122"/>
                <a:cs typeface="微软雅黑" panose="020B0503020204020204" charset="-122"/>
              </a:rPr>
              <a:t>+ </a:t>
            </a:r>
            <a:endParaRPr lang="zh-CN" altLang="en-US">
              <a:solidFill>
                <a:schemeClr val="bg1">
                  <a:lumMod val="50000"/>
                </a:schemeClr>
              </a:solidFill>
              <a:latin typeface="微软雅黑" panose="020B0503020204020204" charset="-122"/>
              <a:ea typeface="微软雅黑" panose="020B0503020204020204" charset="-122"/>
              <a:cs typeface="微软雅黑" panose="020B0503020204020204" charset="-122"/>
            </a:endParaRPr>
          </a:p>
          <a:p>
            <a:pPr algn="ctr"/>
            <a:r>
              <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智能监护</a:t>
            </a:r>
            <a:endPar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p:txBody>
      </p:sp>
      <p:sp>
        <p:nvSpPr>
          <p:cNvPr id="24" name="文本框 23"/>
          <p:cNvSpPr txBox="1"/>
          <p:nvPr/>
        </p:nvSpPr>
        <p:spPr>
          <a:xfrm>
            <a:off x="4422140" y="3729355"/>
            <a:ext cx="1093470" cy="1476375"/>
          </a:xfrm>
          <a:prstGeom prst="rect">
            <a:avLst/>
          </a:prstGeom>
          <a:noFill/>
          <a:effectLst>
            <a:outerShdw blurRad="50800" dist="38100" dir="10800000" algn="r" rotWithShape="0">
              <a:prstClr val="black">
                <a:alpha val="40000"/>
              </a:prstClr>
            </a:outerShdw>
          </a:effectLst>
        </p:spPr>
        <p:txBody>
          <a:bodyPr wrap="square" rtlCol="0">
            <a:spAutoFit/>
          </a:bodyPr>
          <a:p>
            <a:pPr algn="ctr"/>
            <a:r>
              <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手术机器人</a:t>
            </a:r>
            <a:endPar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a:p>
            <a:pPr algn="ctr"/>
            <a:r>
              <a:rPr lang="zh-CN" altLang="en-US">
                <a:solidFill>
                  <a:schemeClr val="bg1">
                    <a:lumMod val="50000"/>
                  </a:schemeClr>
                </a:solidFill>
                <a:latin typeface="微软雅黑" panose="020B0503020204020204" charset="-122"/>
                <a:ea typeface="微软雅黑" panose="020B0503020204020204" charset="-122"/>
                <a:cs typeface="微软雅黑" panose="020B0503020204020204" charset="-122"/>
              </a:rPr>
              <a:t> + </a:t>
            </a:r>
            <a:endParaRPr lang="zh-CN" altLang="en-US">
              <a:solidFill>
                <a:schemeClr val="bg1">
                  <a:lumMod val="50000"/>
                </a:schemeClr>
              </a:solidFill>
              <a:latin typeface="微软雅黑" panose="020B0503020204020204" charset="-122"/>
              <a:ea typeface="微软雅黑" panose="020B0503020204020204" charset="-122"/>
              <a:cs typeface="微软雅黑" panose="020B0503020204020204" charset="-122"/>
            </a:endParaRPr>
          </a:p>
          <a:p>
            <a:pPr algn="ctr"/>
            <a:r>
              <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高端科研仪器</a:t>
            </a:r>
            <a:endPar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p:txBody>
      </p:sp>
      <p:sp>
        <p:nvSpPr>
          <p:cNvPr id="35" name="文本框 34"/>
          <p:cNvSpPr txBox="1"/>
          <p:nvPr/>
        </p:nvSpPr>
        <p:spPr>
          <a:xfrm>
            <a:off x="5715000" y="1374775"/>
            <a:ext cx="2233930" cy="3892550"/>
          </a:xfrm>
          <a:prstGeom prst="rect">
            <a:avLst/>
          </a:prstGeom>
          <a:noFill/>
        </p:spPr>
        <p:txBody>
          <a:bodyPr wrap="square" rtlCol="0">
            <a:spAutoFit/>
          </a:bodyPr>
          <a:p>
            <a:pPr marL="285750" indent="-285750" algn="l">
              <a:lnSpc>
                <a:spcPct val="100000"/>
              </a:lnSpc>
              <a:buFont typeface="Wingdings" panose="05000000000000000000" charset="0"/>
              <a:buChar char=""/>
            </a:pPr>
            <a:r>
              <a:rPr lang="en-US" altLang="zh-CN" sz="1300" b="1" dirty="0">
                <a:solidFill>
                  <a:schemeClr val="accent1">
                    <a:lumMod val="75000"/>
                  </a:schemeClr>
                </a:solidFill>
                <a:effectLst/>
                <a:latin typeface="微软雅黑" panose="020B0503020204020204" charset="-122"/>
                <a:ea typeface="微软雅黑" panose="020B0503020204020204" charset="-122"/>
                <a:cs typeface="微软雅黑" panose="020B0503020204020204" charset="-122"/>
              </a:rPr>
              <a:t>招商判断逻辑</a:t>
            </a:r>
            <a:endParaRPr lang="en-US" altLang="zh-CN" sz="1300" b="1" dirty="0">
              <a:solidFill>
                <a:schemeClr val="accent1">
                  <a:lumMod val="7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mj-lt"/>
              <a:buAutoNum type="arabicPeriod"/>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技术壁垒高</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mj-lt"/>
              <a:buAutoNum type="arabicPeriod"/>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产业带动能力强</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mj-lt"/>
              <a:buAutoNum type="arabicPeriod"/>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高端制造属性突出</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mj-lt"/>
              <a:buAutoNum type="arabicPeriod"/>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对产业基础要求较高</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mj-lt"/>
              <a:buAutoNum type="arabicPeriod"/>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有利于提升区域产业能级</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285750" indent="-285750" algn="l">
              <a:lnSpc>
                <a:spcPct val="100000"/>
              </a:lnSpc>
              <a:buFont typeface="Wingdings" panose="05000000000000000000" charset="0"/>
              <a:buChar char=""/>
            </a:pPr>
            <a:r>
              <a:rPr lang="en-US" altLang="zh-CN" sz="1300" b="1" dirty="0">
                <a:solidFill>
                  <a:srgbClr val="0070C0"/>
                </a:solidFill>
                <a:effectLst/>
                <a:latin typeface="微软雅黑" panose="020B0503020204020204" charset="-122"/>
                <a:ea typeface="微软雅黑" panose="020B0503020204020204" charset="-122"/>
                <a:cs typeface="微软雅黑" panose="020B0503020204020204" charset="-122"/>
              </a:rPr>
              <a:t>重点招商方向</a:t>
            </a:r>
            <a:endParaRPr lang="en-US" altLang="zh-CN" sz="1300" b="1" dirty="0">
              <a:solidFill>
                <a:srgbClr val="0070C0"/>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b="1"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手术机器人：</a:t>
            </a: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整机集成平台、精密零部件、控制系统企业</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b="1"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高端科研仪器：</a:t>
            </a: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测序平台、流式细胞仪、高端质谱平台</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285750" indent="-285750" algn="l">
              <a:lnSpc>
                <a:spcPct val="100000"/>
              </a:lnSpc>
              <a:buFont typeface="Wingdings" panose="05000000000000000000" charset="0"/>
              <a:buChar char=""/>
            </a:pPr>
            <a:r>
              <a:rPr lang="en-US" altLang="zh-CN" sz="1300" b="1" dirty="0">
                <a:solidFill>
                  <a:srgbClr val="FF3300"/>
                </a:solidFill>
                <a:effectLst/>
                <a:latin typeface="微软雅黑" panose="020B0503020204020204" charset="-122"/>
                <a:ea typeface="微软雅黑" panose="020B0503020204020204" charset="-122"/>
                <a:cs typeface="微软雅黑" panose="020B0503020204020204" charset="-122"/>
              </a:rPr>
              <a:t>重点导入资源</a:t>
            </a:r>
            <a:endParaRPr lang="en-US" altLang="zh-CN" sz="1300" b="1" dirty="0">
              <a:solidFill>
                <a:srgbClr val="FF3300"/>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① 高端装备制造基地</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② 公共技术平台</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③ 工程化验证中心</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④ 检测认证平台</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285750" indent="-285750" algn="l">
              <a:lnSpc>
                <a:spcPct val="100000"/>
              </a:lnSpc>
              <a:buFont typeface="Wingdings" panose="05000000000000000000" charset="0"/>
              <a:buChar char=""/>
            </a:pPr>
            <a:r>
              <a:rPr lang="zh-CN" altLang="en-US" sz="1300">
                <a:solidFill>
                  <a:srgbClr val="216BFF"/>
                </a:solidFill>
                <a:latin typeface="微软雅黑" panose="020B0503020204020204" charset="-122"/>
                <a:ea typeface="微软雅黑" panose="020B0503020204020204" charset="-122"/>
                <a:cs typeface="微软雅黑" panose="020B0503020204020204" charset="-122"/>
                <a:sym typeface="+mn-ea"/>
              </a:rPr>
              <a:t>形成</a:t>
            </a:r>
            <a:r>
              <a:rPr lang="zh-CN" altLang="en-US" sz="1300" b="1">
                <a:solidFill>
                  <a:srgbClr val="216BFF"/>
                </a:solidFill>
                <a:latin typeface="微软雅黑" panose="020B0503020204020204" charset="-122"/>
                <a:ea typeface="微软雅黑" panose="020B0503020204020204" charset="-122"/>
                <a:cs typeface="微软雅黑" panose="020B0503020204020204" charset="-122"/>
                <a:sym typeface="+mn-ea"/>
              </a:rPr>
              <a:t>“</a:t>
            </a:r>
            <a:r>
              <a:rPr sz="1300" b="1">
                <a:solidFill>
                  <a:srgbClr val="216BFF"/>
                </a:solidFill>
                <a:latin typeface="微软雅黑" panose="020B0503020204020204" charset="-122"/>
                <a:ea typeface="微软雅黑" panose="020B0503020204020204" charset="-122"/>
                <a:cs typeface="微软雅黑" panose="020B0503020204020204" charset="-122"/>
                <a:sym typeface="+mn-ea"/>
              </a:rPr>
              <a:t>高端装备+精密制造+技术平台”</a:t>
            </a:r>
            <a:r>
              <a:rPr sz="1300">
                <a:solidFill>
                  <a:srgbClr val="216BFF"/>
                </a:solidFill>
                <a:latin typeface="微软雅黑" panose="020B0503020204020204" charset="-122"/>
                <a:ea typeface="微软雅黑" panose="020B0503020204020204" charset="-122"/>
                <a:cs typeface="微软雅黑" panose="020B0503020204020204" charset="-122"/>
                <a:sym typeface="+mn-ea"/>
              </a:rPr>
              <a:t>产业集群</a:t>
            </a:r>
            <a:endParaRPr sz="1300">
              <a:solidFill>
                <a:srgbClr val="216BFF"/>
              </a:solidFill>
              <a:latin typeface="微软雅黑" panose="020B0503020204020204" charset="-122"/>
              <a:ea typeface="微软雅黑" panose="020B0503020204020204" charset="-122"/>
              <a:cs typeface="微软雅黑" panose="020B0503020204020204" charset="-122"/>
              <a:sym typeface="+mn-ea"/>
            </a:endParaRPr>
          </a:p>
        </p:txBody>
      </p:sp>
      <p:sp>
        <p:nvSpPr>
          <p:cNvPr id="39" name="矩形: 圆角 5"/>
          <p:cNvSpPr/>
          <p:nvPr/>
        </p:nvSpPr>
        <p:spPr>
          <a:xfrm>
            <a:off x="8096250" y="1589405"/>
            <a:ext cx="1360805" cy="2002155"/>
          </a:xfrm>
          <a:prstGeom prst="roundRect">
            <a:avLst>
              <a:gd name="adj" fmla="val 21195"/>
            </a:avLst>
          </a:prstGeom>
          <a:noFill/>
          <a:ln w="76200">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9" name="文本框 48"/>
          <p:cNvSpPr txBox="1"/>
          <p:nvPr/>
        </p:nvSpPr>
        <p:spPr>
          <a:xfrm>
            <a:off x="8187690" y="1745615"/>
            <a:ext cx="1203960" cy="1691640"/>
          </a:xfrm>
          <a:prstGeom prst="rect">
            <a:avLst/>
          </a:prstGeom>
          <a:noFill/>
        </p:spPr>
        <p:txBody>
          <a:bodyPr wrap="square" rtlCol="0">
            <a:spAutoFit/>
          </a:bodyPr>
          <a:p>
            <a:pPr algn="l"/>
            <a:r>
              <a:rPr lang="en-US" altLang="zh-CN" sz="2600" b="1" dirty="0">
                <a:latin typeface="微软雅黑" panose="020B0503020204020204" charset="-122"/>
                <a:ea typeface="微软雅黑" panose="020B0503020204020204" charset="-122"/>
              </a:rPr>
              <a:t>03</a:t>
            </a:r>
            <a:endParaRPr lang="en-US" altLang="zh-CN" sz="2600" b="1" dirty="0">
              <a:latin typeface="微软雅黑" panose="020B0503020204020204" charset="-122"/>
              <a:ea typeface="微软雅黑" panose="020B0503020204020204" charset="-122"/>
            </a:endParaRPr>
          </a:p>
          <a:p>
            <a:pPr algn="l"/>
            <a:r>
              <a:rPr lang="en-US" altLang="zh-CN" sz="2600" dirty="0">
                <a:latin typeface="微软雅黑" panose="020B0503020204020204" charset="-122"/>
                <a:ea typeface="微软雅黑" panose="020B0503020204020204" charset="-122"/>
              </a:rPr>
              <a:t>选择性布局</a:t>
            </a:r>
            <a:r>
              <a:rPr lang="en-US" altLang="zh-CN" sz="2600" b="1" dirty="0">
                <a:latin typeface="微软雅黑" panose="020B0503020204020204" charset="-122"/>
                <a:ea typeface="微软雅黑" panose="020B0503020204020204" charset="-122"/>
              </a:rPr>
              <a:t>方向</a:t>
            </a:r>
            <a:endParaRPr lang="en-US" altLang="zh-CN" sz="2600" b="1" dirty="0">
              <a:latin typeface="微软雅黑" panose="020B0503020204020204" charset="-122"/>
              <a:ea typeface="微软雅黑" panose="020B0503020204020204" charset="-122"/>
            </a:endParaRPr>
          </a:p>
        </p:txBody>
      </p:sp>
      <p:cxnSp>
        <p:nvCxnSpPr>
          <p:cNvPr id="50" name="直接连接符 49"/>
          <p:cNvCxnSpPr/>
          <p:nvPr/>
        </p:nvCxnSpPr>
        <p:spPr>
          <a:xfrm>
            <a:off x="8612748" y="3485621"/>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文本框 50"/>
          <p:cNvSpPr txBox="1"/>
          <p:nvPr/>
        </p:nvSpPr>
        <p:spPr>
          <a:xfrm>
            <a:off x="8147685" y="3666490"/>
            <a:ext cx="1403985" cy="1753235"/>
          </a:xfrm>
          <a:prstGeom prst="rect">
            <a:avLst/>
          </a:prstGeom>
          <a:noFill/>
          <a:effectLst>
            <a:outerShdw blurRad="50800" dist="38100" dir="10800000" algn="r" rotWithShape="0">
              <a:prstClr val="black">
                <a:alpha val="40000"/>
              </a:prstClr>
            </a:outerShdw>
          </a:effectLst>
        </p:spPr>
        <p:txBody>
          <a:bodyPr wrap="square" rtlCol="0">
            <a:spAutoFit/>
          </a:bodyPr>
          <a:p>
            <a:pPr algn="ctr"/>
            <a:r>
              <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CRO/CDMO</a:t>
            </a:r>
            <a:endPar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a:p>
            <a:pPr algn="ctr"/>
            <a:r>
              <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 </a:t>
            </a:r>
            <a:r>
              <a:rPr lang="zh-CN" altLang="en-US">
                <a:solidFill>
                  <a:schemeClr val="bg1">
                    <a:lumMod val="50000"/>
                  </a:schemeClr>
                </a:solidFill>
                <a:latin typeface="微软雅黑" panose="020B0503020204020204" charset="-122"/>
                <a:ea typeface="微软雅黑" panose="020B0503020204020204" charset="-122"/>
                <a:cs typeface="微软雅黑" panose="020B0503020204020204" charset="-122"/>
              </a:rPr>
              <a:t>+ </a:t>
            </a:r>
            <a:endPar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a:p>
            <a:pPr algn="ctr"/>
            <a:r>
              <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AI制药 </a:t>
            </a:r>
            <a:endPar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a:p>
            <a:pPr algn="ctr"/>
            <a:r>
              <a:rPr lang="zh-CN" altLang="en-US">
                <a:solidFill>
                  <a:schemeClr val="bg1">
                    <a:lumMod val="50000"/>
                  </a:schemeClr>
                </a:solidFill>
                <a:latin typeface="微软雅黑" panose="020B0503020204020204" charset="-122"/>
                <a:ea typeface="微软雅黑" panose="020B0503020204020204" charset="-122"/>
                <a:cs typeface="微软雅黑" panose="020B0503020204020204" charset="-122"/>
              </a:rPr>
              <a:t>+ </a:t>
            </a:r>
            <a:endPar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a:p>
            <a:pPr algn="ctr"/>
            <a:r>
              <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创新药平台</a:t>
            </a:r>
            <a:endParaRPr lang="zh-CN" altLang="en-US">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p:txBody>
      </p:sp>
      <p:sp>
        <p:nvSpPr>
          <p:cNvPr id="52" name="文本框 51"/>
          <p:cNvSpPr txBox="1"/>
          <p:nvPr/>
        </p:nvSpPr>
        <p:spPr>
          <a:xfrm>
            <a:off x="9535795" y="1311910"/>
            <a:ext cx="2545715" cy="4092575"/>
          </a:xfrm>
          <a:prstGeom prst="rect">
            <a:avLst/>
          </a:prstGeom>
          <a:noFill/>
        </p:spPr>
        <p:txBody>
          <a:bodyPr wrap="square" rtlCol="0">
            <a:spAutoFit/>
          </a:bodyPr>
          <a:p>
            <a:pPr marL="285750" indent="-285750" algn="l">
              <a:lnSpc>
                <a:spcPct val="100000"/>
              </a:lnSpc>
              <a:buFont typeface="Wingdings" panose="05000000000000000000" charset="0"/>
              <a:buChar char=""/>
            </a:pPr>
            <a:r>
              <a:rPr lang="en-US" altLang="zh-CN" sz="1300" b="1" dirty="0">
                <a:solidFill>
                  <a:schemeClr val="accent1">
                    <a:lumMod val="75000"/>
                  </a:schemeClr>
                </a:solidFill>
                <a:effectLst/>
                <a:latin typeface="微软雅黑" panose="020B0503020204020204" charset="-122"/>
                <a:ea typeface="微软雅黑" panose="020B0503020204020204" charset="-122"/>
                <a:cs typeface="微软雅黑" panose="020B0503020204020204" charset="-122"/>
              </a:rPr>
              <a:t>招商判断逻辑</a:t>
            </a:r>
            <a:endParaRPr lang="en-US" altLang="zh-CN" sz="1300" b="1" dirty="0">
              <a:solidFill>
                <a:schemeClr val="accent1">
                  <a:lumMod val="7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mj-lt"/>
              <a:buAutoNum type="arabicPeriod"/>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培育周期较长</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mj-lt"/>
              <a:buAutoNum type="arabicPeriod"/>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资本投入强度高</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mj-lt"/>
              <a:buAutoNum type="arabicPeriod"/>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对人才和创新生态要求高</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mj-lt"/>
              <a:buAutoNum type="arabicPeriod"/>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更依赖科研资源和临床资源</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mj-lt"/>
              <a:buAutoNum type="arabicPeriod"/>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适合作为长期培育方向布局</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285750" indent="-285750" algn="l">
              <a:lnSpc>
                <a:spcPct val="100000"/>
              </a:lnSpc>
              <a:buFont typeface="Wingdings" panose="05000000000000000000" charset="0"/>
              <a:buChar char=""/>
            </a:pPr>
            <a:r>
              <a:rPr lang="en-US" altLang="zh-CN" sz="1300" b="1" dirty="0">
                <a:solidFill>
                  <a:srgbClr val="0070C0"/>
                </a:solidFill>
                <a:effectLst/>
                <a:latin typeface="微软雅黑" panose="020B0503020204020204" charset="-122"/>
                <a:ea typeface="微软雅黑" panose="020B0503020204020204" charset="-122"/>
                <a:cs typeface="微软雅黑" panose="020B0503020204020204" charset="-122"/>
              </a:rPr>
              <a:t>重点招商方向</a:t>
            </a:r>
            <a:endParaRPr lang="en-US" altLang="zh-CN" sz="1300" b="1" dirty="0">
              <a:solidFill>
                <a:srgbClr val="0070C0"/>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CRO/CDMO：临床研究平台、生物药CDMO、CGT产业化平台</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AI制药：算法平台、生物计算平台、药物设计平台、创新药平台、Biotech孵化器、创新药研发平台、技术转化平台</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b="1" dirty="0">
                <a:solidFill>
                  <a:srgbClr val="FF3300"/>
                </a:solidFill>
                <a:effectLst/>
                <a:latin typeface="微软雅黑" panose="020B0503020204020204" charset="-122"/>
                <a:ea typeface="微软雅黑" panose="020B0503020204020204" charset="-122"/>
                <a:cs typeface="微软雅黑" panose="020B0503020204020204" charset="-122"/>
              </a:rPr>
              <a:t>重点导入资源</a:t>
            </a:r>
            <a:endParaRPr lang="en-US" altLang="zh-CN" sz="1300" b="1" dirty="0">
              <a:solidFill>
                <a:srgbClr val="FF3300"/>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① 科研院所合作平台</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② 临床转化平台</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③ 创新孵化基金</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rPr>
              <a:t>④ 高层次人才团队</a:t>
            </a:r>
            <a:endParaRPr lang="en-US" altLang="zh-CN" sz="1300" dirty="0">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endParaRPr>
          </a:p>
          <a:p>
            <a:pPr marL="342900" indent="-342900" algn="l">
              <a:lnSpc>
                <a:spcPct val="100000"/>
              </a:lnSpc>
              <a:buFont typeface="Wingdings" panose="05000000000000000000" charset="0"/>
              <a:buChar char=""/>
            </a:pPr>
            <a:r>
              <a:rPr sz="1300">
                <a:solidFill>
                  <a:srgbClr val="216BFF"/>
                </a:solidFill>
                <a:latin typeface="微软雅黑" panose="020B0503020204020204" charset="-122"/>
                <a:ea typeface="微软雅黑" panose="020B0503020204020204" charset="-122"/>
                <a:cs typeface="微软雅黑" panose="020B0503020204020204" charset="-122"/>
                <a:sym typeface="+mn-ea"/>
              </a:rPr>
              <a:t>形成</a:t>
            </a:r>
            <a:r>
              <a:rPr sz="1300" b="1">
                <a:solidFill>
                  <a:srgbClr val="216BFF"/>
                </a:solidFill>
                <a:latin typeface="微软雅黑" panose="020B0503020204020204" charset="-122"/>
                <a:ea typeface="微软雅黑" panose="020B0503020204020204" charset="-122"/>
                <a:cs typeface="微软雅黑" panose="020B0503020204020204" charset="-122"/>
                <a:sym typeface="+mn-ea"/>
              </a:rPr>
              <a:t>“研发平台+资本平台+创新生态”</a:t>
            </a:r>
            <a:r>
              <a:rPr sz="1300">
                <a:solidFill>
                  <a:srgbClr val="216BFF"/>
                </a:solidFill>
                <a:latin typeface="微软雅黑" panose="020B0503020204020204" charset="-122"/>
                <a:ea typeface="微软雅黑" panose="020B0503020204020204" charset="-122"/>
                <a:cs typeface="微软雅黑" panose="020B0503020204020204" charset="-122"/>
                <a:sym typeface="+mn-ea"/>
              </a:rPr>
              <a:t>长期创新体系</a:t>
            </a:r>
            <a:endParaRPr sz="1300">
              <a:solidFill>
                <a:srgbClr val="216BFF"/>
              </a:solidFill>
              <a:latin typeface="微软雅黑" panose="020B0503020204020204" charset="-122"/>
              <a:ea typeface="微软雅黑" panose="020B0503020204020204" charset="-122"/>
              <a:cs typeface="微软雅黑" panose="020B0503020204020204" charset="-122"/>
              <a:sym typeface="+mn-ea"/>
            </a:endParaRPr>
          </a:p>
        </p:txBody>
      </p:sp>
      <p:pic>
        <p:nvPicPr>
          <p:cNvPr id="59" name="图片 58"/>
          <p:cNvPicPr>
            <a:picLocks noChangeAspect="1"/>
          </p:cNvPicPr>
          <p:nvPr/>
        </p:nvPicPr>
        <p:blipFill rotWithShape="1">
          <a:blip r:embed="rId4"/>
          <a:srcRect t="12518" b="15891"/>
          <a:stretch>
            <a:fillRect/>
          </a:stretch>
        </p:blipFill>
        <p:spPr>
          <a:xfrm>
            <a:off x="0" y="5711825"/>
            <a:ext cx="12192000" cy="1146810"/>
          </a:xfrm>
          <a:prstGeom prst="rect">
            <a:avLst/>
          </a:prstGeom>
        </p:spPr>
      </p:pic>
      <p:sp>
        <p:nvSpPr>
          <p:cNvPr id="60" name="文本框 59"/>
          <p:cNvSpPr txBox="1"/>
          <p:nvPr/>
        </p:nvSpPr>
        <p:spPr>
          <a:xfrm>
            <a:off x="231775" y="5844540"/>
            <a:ext cx="7655560" cy="706755"/>
          </a:xfrm>
          <a:prstGeom prst="rect">
            <a:avLst/>
          </a:prstGeom>
        </p:spPr>
        <p:txBody>
          <a:bodyPr wrap="square">
            <a:spAutoFit/>
          </a:bodyPr>
          <a:p>
            <a:pPr indent="457200">
              <a:spcAft>
                <a:spcPct val="60000"/>
              </a:spcAft>
            </a:pPr>
            <a:r>
              <a:rPr lang="zh-CN" altLang="en-US" sz="2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全国生命健康产业招商正形成</a:t>
            </a:r>
            <a:r>
              <a:rPr lang="zh-CN" altLang="en-US" sz="2000" b="1">
                <a:solidFill>
                  <a:schemeClr val="bg1"/>
                </a:solidFill>
                <a:effectLst/>
                <a:latin typeface="微软雅黑" panose="020B0503020204020204" charset="-122"/>
                <a:ea typeface="微软雅黑" panose="020B0503020204020204" charset="-122"/>
                <a:cs typeface="微软雅黑" panose="020B0503020204020204" charset="-122"/>
              </a:rPr>
              <a:t>“场景导入 </a:t>
            </a:r>
            <a:r>
              <a:rPr lang="en-US" altLang="zh-CN" sz="2000" b="1">
                <a:solidFill>
                  <a:schemeClr val="bg1"/>
                </a:solidFill>
                <a:effectLst/>
                <a:latin typeface="微软雅黑" panose="020B0503020204020204" charset="-122"/>
                <a:ea typeface="微软雅黑" panose="020B0503020204020204" charset="-122"/>
                <a:cs typeface="微软雅黑" panose="020B0503020204020204" charset="-122"/>
              </a:rPr>
              <a:t>+ </a:t>
            </a:r>
            <a:r>
              <a:rPr lang="zh-CN" altLang="en-US" sz="2000" b="1">
                <a:solidFill>
                  <a:schemeClr val="bg1"/>
                </a:solidFill>
                <a:effectLst/>
                <a:latin typeface="微软雅黑" panose="020B0503020204020204" charset="-122"/>
                <a:ea typeface="微软雅黑" panose="020B0503020204020204" charset="-122"/>
                <a:cs typeface="微软雅黑" panose="020B0503020204020204" charset="-122"/>
              </a:rPr>
              <a:t>高端制造 </a:t>
            </a:r>
            <a:r>
              <a:rPr lang="en-US" altLang="zh-CN" sz="2000" b="1">
                <a:solidFill>
                  <a:schemeClr val="bg1"/>
                </a:solidFill>
                <a:effectLst/>
                <a:latin typeface="微软雅黑" panose="020B0503020204020204" charset="-122"/>
                <a:ea typeface="微软雅黑" panose="020B0503020204020204" charset="-122"/>
                <a:cs typeface="微软雅黑" panose="020B0503020204020204" charset="-122"/>
              </a:rPr>
              <a:t>+ </a:t>
            </a:r>
            <a:r>
              <a:rPr lang="zh-CN" altLang="en-US" sz="2000" b="1">
                <a:solidFill>
                  <a:schemeClr val="bg1"/>
                </a:solidFill>
                <a:effectLst/>
                <a:latin typeface="微软雅黑" panose="020B0503020204020204" charset="-122"/>
                <a:ea typeface="微软雅黑" panose="020B0503020204020204" charset="-122"/>
                <a:cs typeface="微软雅黑" panose="020B0503020204020204" charset="-122"/>
              </a:rPr>
              <a:t>创新培育</a:t>
            </a:r>
            <a:r>
              <a:rPr lang="en-US" altLang="zh-CN" sz="2000" b="1">
                <a:solidFill>
                  <a:schemeClr val="bg1"/>
                </a:solidFill>
                <a:effectLst/>
                <a:latin typeface="微软雅黑" panose="020B0503020204020204" charset="-122"/>
                <a:ea typeface="微软雅黑" panose="020B0503020204020204" charset="-122"/>
                <a:cs typeface="微软雅黑" panose="020B0503020204020204" charset="-122"/>
              </a:rPr>
              <a:t>”</a:t>
            </a:r>
            <a:r>
              <a:rPr lang="zh-CN" altLang="en-US" sz="2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梯度推进的产业导入体系</a:t>
            </a:r>
            <a:endParaRPr lang="zh-CN" altLang="en-US" sz="2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grpSp>
        <p:nvGrpSpPr>
          <p:cNvPr id="61" name="组合 60"/>
          <p:cNvGrpSpPr/>
          <p:nvPr/>
        </p:nvGrpSpPr>
        <p:grpSpPr>
          <a:xfrm>
            <a:off x="8975725" y="274955"/>
            <a:ext cx="2840990" cy="366395"/>
            <a:chOff x="11064" y="247"/>
            <a:chExt cx="7750" cy="814"/>
          </a:xfrm>
        </p:grpSpPr>
        <p:grpSp>
          <p:nvGrpSpPr>
            <p:cNvPr id="62" name="组合 10"/>
            <p:cNvGrpSpPr/>
            <p:nvPr/>
          </p:nvGrpSpPr>
          <p:grpSpPr>
            <a:xfrm>
              <a:off x="12344" y="247"/>
              <a:ext cx="6376" cy="656"/>
              <a:chOff x="6697011" y="412203"/>
              <a:chExt cx="3672216" cy="415778"/>
            </a:xfrm>
          </p:grpSpPr>
          <p:pic>
            <p:nvPicPr>
              <p:cNvPr id="63" name="Picture 3" descr="F:\中关村信息谷\信息谷资料\信息谷VI\logo-png.png"/>
              <p:cNvPicPr>
                <a:picLocks noChangeAspect="1" noChangeArrowheads="1"/>
              </p:cNvPicPr>
              <p:nvPr/>
            </p:nvPicPr>
            <p:blipFill>
              <a:blip r:embed="rId5" cstate="print"/>
              <a:srcRect/>
              <a:stretch>
                <a:fillRect/>
              </a:stretch>
            </p:blipFill>
            <p:spPr bwMode="auto">
              <a:xfrm>
                <a:off x="8713227" y="467941"/>
                <a:ext cx="1656000" cy="311029"/>
              </a:xfrm>
              <a:prstGeom prst="rect">
                <a:avLst/>
              </a:prstGeom>
              <a:noFill/>
            </p:spPr>
          </p:pic>
          <p:pic>
            <p:nvPicPr>
              <p:cNvPr id="64" name="Picture 3" descr="F:\中关村信息谷\信息谷资料\信息谷VI\PPT\LOGO02.png"/>
              <p:cNvPicPr>
                <a:picLocks noChangeAspect="1" noChangeArrowheads="1"/>
              </p:cNvPicPr>
              <p:nvPr/>
            </p:nvPicPr>
            <p:blipFill>
              <a:blip r:embed="rId6" cstate="print"/>
              <a:srcRect/>
              <a:stretch>
                <a:fillRect/>
              </a:stretch>
            </p:blipFill>
            <p:spPr bwMode="auto">
              <a:xfrm>
                <a:off x="6697011" y="412203"/>
                <a:ext cx="1728000" cy="415778"/>
              </a:xfrm>
              <a:prstGeom prst="rect">
                <a:avLst/>
              </a:prstGeom>
              <a:noFill/>
            </p:spPr>
          </p:pic>
        </p:grpSp>
        <p:pic>
          <p:nvPicPr>
            <p:cNvPr id="65" name="Picture 3" descr="F:\中关村信息谷\信息谷资料\信息谷VI\PPT\边条03.png"/>
            <p:cNvPicPr>
              <a:picLocks noChangeAspect="1" noChangeArrowheads="1"/>
            </p:cNvPicPr>
            <p:nvPr/>
          </p:nvPicPr>
          <p:blipFill>
            <a:blip r:embed="rId7" cstate="print"/>
            <a:srcRect/>
            <a:stretch>
              <a:fillRect/>
            </a:stretch>
          </p:blipFill>
          <p:spPr bwMode="auto">
            <a:xfrm flipV="1">
              <a:off x="11064" y="941"/>
              <a:ext cx="7751" cy="120"/>
            </a:xfrm>
            <a:prstGeom prst="rect">
              <a:avLst/>
            </a:prstGeom>
            <a:noFill/>
          </p:spPr>
        </p:pic>
      </p:grpSp>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8477250" cy="922020"/>
            <a:chOff x="1128" y="719"/>
            <a:chExt cx="13350" cy="1452"/>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402" cy="1452"/>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产业落地模式（一）</a:t>
              </a:r>
              <a:r>
                <a:rPr lang="en-US" altLang="zh-CN"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产业链招商</a:t>
              </a:r>
              <a:endParaRPr lang="zh-CN" altLang="en-US"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围绕</a:t>
              </a:r>
              <a:r>
                <a:rPr lang="zh-CN" altLang="en-US" sz="2200" b="1"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“链主企业+核心配套+产业协同”</a:t>
              </a:r>
              <a:r>
                <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构建生命健康产业集群</a:t>
              </a:r>
              <a:endPar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13" name="组合 12"/>
          <p:cNvGrpSpPr/>
          <p:nvPr/>
        </p:nvGrpSpPr>
        <p:grpSpPr>
          <a:xfrm>
            <a:off x="4899025" y="1321435"/>
            <a:ext cx="2672715" cy="520700"/>
            <a:chOff x="4439561" y="2193299"/>
            <a:chExt cx="2856388" cy="773046"/>
          </a:xfrm>
        </p:grpSpPr>
        <p:sp>
          <p:nvSpPr>
            <p:cNvPr id="14" name="Freeform 28"/>
            <p:cNvSpPr/>
            <p:nvPr/>
          </p:nvSpPr>
          <p:spPr>
            <a:xfrm>
              <a:off x="4439561" y="2193299"/>
              <a:ext cx="773046" cy="773046"/>
            </a:xfrm>
            <a:custGeom>
              <a:avLst/>
              <a:gdLst>
                <a:gd name="connsiteX0" fmla="*/ 416337 w 832674"/>
                <a:gd name="connsiteY0" fmla="*/ 62204 h 832674"/>
                <a:gd name="connsiteX1" fmla="*/ 770470 w 832674"/>
                <a:gd name="connsiteY1" fmla="*/ 416337 h 832674"/>
                <a:gd name="connsiteX2" fmla="*/ 416337 w 832674"/>
                <a:gd name="connsiteY2" fmla="*/ 770470 h 832674"/>
                <a:gd name="connsiteX3" fmla="*/ 62204 w 832674"/>
                <a:gd name="connsiteY3" fmla="*/ 416337 h 832674"/>
                <a:gd name="connsiteX4" fmla="*/ 416337 w 832674"/>
                <a:gd name="connsiteY4" fmla="*/ 62204 h 832674"/>
                <a:gd name="connsiteX5" fmla="*/ 416337 w 832674"/>
                <a:gd name="connsiteY5" fmla="*/ 28605 h 832674"/>
                <a:gd name="connsiteX6" fmla="*/ 28605 w 832674"/>
                <a:gd name="connsiteY6" fmla="*/ 416337 h 832674"/>
                <a:gd name="connsiteX7" fmla="*/ 416337 w 832674"/>
                <a:gd name="connsiteY7" fmla="*/ 804069 h 832674"/>
                <a:gd name="connsiteX8" fmla="*/ 804069 w 832674"/>
                <a:gd name="connsiteY8" fmla="*/ 416337 h 832674"/>
                <a:gd name="connsiteX9" fmla="*/ 416337 w 832674"/>
                <a:gd name="connsiteY9" fmla="*/ 28605 h 832674"/>
                <a:gd name="connsiteX10" fmla="*/ 416337 w 832674"/>
                <a:gd name="connsiteY10" fmla="*/ 0 h 832674"/>
                <a:gd name="connsiteX11" fmla="*/ 832674 w 832674"/>
                <a:gd name="connsiteY11" fmla="*/ 416337 h 832674"/>
                <a:gd name="connsiteX12" fmla="*/ 416337 w 832674"/>
                <a:gd name="connsiteY12" fmla="*/ 832674 h 832674"/>
                <a:gd name="connsiteX13" fmla="*/ 0 w 832674"/>
                <a:gd name="connsiteY13" fmla="*/ 416337 h 832674"/>
                <a:gd name="connsiteX14" fmla="*/ 416337 w 832674"/>
                <a:gd name="connsiteY14" fmla="*/ 0 h 83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2674" h="832674">
                  <a:moveTo>
                    <a:pt x="416337" y="62204"/>
                  </a:moveTo>
                  <a:cubicBezTo>
                    <a:pt x="611919" y="62204"/>
                    <a:pt x="770470" y="220755"/>
                    <a:pt x="770470" y="416337"/>
                  </a:cubicBezTo>
                  <a:cubicBezTo>
                    <a:pt x="770470" y="611919"/>
                    <a:pt x="611919" y="770470"/>
                    <a:pt x="416337" y="770470"/>
                  </a:cubicBezTo>
                  <a:cubicBezTo>
                    <a:pt x="220755" y="770470"/>
                    <a:pt x="62204" y="611919"/>
                    <a:pt x="62204" y="416337"/>
                  </a:cubicBezTo>
                  <a:cubicBezTo>
                    <a:pt x="62204" y="220755"/>
                    <a:pt x="220755" y="62204"/>
                    <a:pt x="416337" y="62204"/>
                  </a:cubicBezTo>
                  <a:close/>
                  <a:moveTo>
                    <a:pt x="416337" y="28605"/>
                  </a:moveTo>
                  <a:cubicBezTo>
                    <a:pt x="202199" y="28605"/>
                    <a:pt x="28605" y="202199"/>
                    <a:pt x="28605" y="416337"/>
                  </a:cubicBezTo>
                  <a:cubicBezTo>
                    <a:pt x="28605" y="630475"/>
                    <a:pt x="202199" y="804069"/>
                    <a:pt x="416337" y="804069"/>
                  </a:cubicBezTo>
                  <a:cubicBezTo>
                    <a:pt x="630475" y="804069"/>
                    <a:pt x="804069" y="630475"/>
                    <a:pt x="804069" y="416337"/>
                  </a:cubicBezTo>
                  <a:cubicBezTo>
                    <a:pt x="804069" y="202199"/>
                    <a:pt x="630475" y="28605"/>
                    <a:pt x="416337" y="28605"/>
                  </a:cubicBezTo>
                  <a:close/>
                  <a:moveTo>
                    <a:pt x="416337" y="0"/>
                  </a:moveTo>
                  <a:cubicBezTo>
                    <a:pt x="646274" y="0"/>
                    <a:pt x="832674" y="186400"/>
                    <a:pt x="832674" y="416337"/>
                  </a:cubicBezTo>
                  <a:cubicBezTo>
                    <a:pt x="832674" y="646274"/>
                    <a:pt x="646274" y="832674"/>
                    <a:pt x="416337" y="832674"/>
                  </a:cubicBezTo>
                  <a:cubicBezTo>
                    <a:pt x="186400" y="832674"/>
                    <a:pt x="0" y="646274"/>
                    <a:pt x="0" y="416337"/>
                  </a:cubicBezTo>
                  <a:cubicBezTo>
                    <a:pt x="0" y="186400"/>
                    <a:pt x="186400" y="0"/>
                    <a:pt x="416337" y="0"/>
                  </a:cubicBezTo>
                  <a:close/>
                </a:path>
              </a:pathLst>
            </a:custGeom>
            <a:gradFill>
              <a:gsLst>
                <a:gs pos="0">
                  <a:srgbClr val="629DD1">
                    <a:hueOff val="-2520000"/>
                  </a:srgbClr>
                </a:gs>
                <a:gs pos="100000">
                  <a:srgbClr val="629DD1">
                    <a:alpha val="13000"/>
                  </a:srgbClr>
                </a:gs>
              </a:gsLst>
            </a:gradFill>
          </p:spPr>
          <p:style>
            <a:lnRef idx="0">
              <a:srgbClr val="FFFFFF"/>
            </a:lnRef>
            <a:fillRef idx="3">
              <a:srgbClr val="629DD1"/>
            </a:fillRef>
            <a:effectRef idx="0">
              <a:srgbClr val="FFFFFF"/>
            </a:effectRef>
            <a:fontRef idx="minor">
              <a:sysClr val="window" lastClr="FFFFFF"/>
            </a:fontRef>
          </p:style>
          <p:txBody>
            <a:bodyPr wrap="square" rtlCol="0" anchor="ctr">
              <a:noAutofit/>
            </a:bodyPr>
            <a:lstStyle>
              <a:defPPr>
                <a:defRPr lang="en-US">
                  <a:solidFill>
                    <a:sysClr val="window" lastClr="FFFFFF"/>
                  </a:solidFill>
                </a:defRPr>
              </a:defPPr>
              <a:lvl1pPr marL="0" algn="l" defTabSz="914400" rtl="0" eaLnBrk="1" latinLnBrk="0" hangingPunct="1">
                <a:defRPr sz="1800" kern="1200">
                  <a:solidFill>
                    <a:sysClr val="window" lastClr="FFFFFF"/>
                  </a:solidFill>
                  <a:latin typeface="+mn-lt"/>
                  <a:ea typeface="+mn-ea"/>
                  <a:cs typeface="+mn-cs"/>
                </a:defRPr>
              </a:lvl1pPr>
              <a:lvl2pPr marL="457200" algn="l" defTabSz="914400" rtl="0" eaLnBrk="1" latinLnBrk="0" hangingPunct="1">
                <a:defRPr sz="1800" kern="1200">
                  <a:solidFill>
                    <a:sysClr val="window" lastClr="FFFFFF"/>
                  </a:solidFill>
                  <a:latin typeface="+mn-lt"/>
                  <a:ea typeface="+mn-ea"/>
                  <a:cs typeface="+mn-cs"/>
                </a:defRPr>
              </a:lvl2pPr>
              <a:lvl3pPr marL="914400" algn="l" defTabSz="914400" rtl="0" eaLnBrk="1" latinLnBrk="0" hangingPunct="1">
                <a:defRPr sz="1800" kern="1200">
                  <a:solidFill>
                    <a:sysClr val="window" lastClr="FFFFFF"/>
                  </a:solidFill>
                  <a:latin typeface="+mn-lt"/>
                  <a:ea typeface="+mn-ea"/>
                  <a:cs typeface="+mn-cs"/>
                </a:defRPr>
              </a:lvl3pPr>
              <a:lvl4pPr marL="1371600" algn="l" defTabSz="914400" rtl="0" eaLnBrk="1" latinLnBrk="0" hangingPunct="1">
                <a:defRPr sz="1800" kern="1200">
                  <a:solidFill>
                    <a:sysClr val="window" lastClr="FFFFFF"/>
                  </a:solidFill>
                  <a:latin typeface="+mn-lt"/>
                  <a:ea typeface="+mn-ea"/>
                  <a:cs typeface="+mn-cs"/>
                </a:defRPr>
              </a:lvl4pPr>
              <a:lvl5pPr marL="1828800" algn="l" defTabSz="914400" rtl="0" eaLnBrk="1" latinLnBrk="0" hangingPunct="1">
                <a:defRPr sz="1800" kern="1200">
                  <a:solidFill>
                    <a:sysClr val="window" lastClr="FFFFFF"/>
                  </a:solidFill>
                  <a:latin typeface="+mn-lt"/>
                  <a:ea typeface="+mn-ea"/>
                  <a:cs typeface="+mn-cs"/>
                </a:defRPr>
              </a:lvl5pPr>
              <a:lvl6pPr marL="2286000" algn="l" defTabSz="914400" rtl="0" eaLnBrk="1" latinLnBrk="0" hangingPunct="1">
                <a:defRPr sz="1800" kern="1200">
                  <a:solidFill>
                    <a:sysClr val="window" lastClr="FFFFFF"/>
                  </a:solidFill>
                  <a:latin typeface="+mn-lt"/>
                  <a:ea typeface="+mn-ea"/>
                  <a:cs typeface="+mn-cs"/>
                </a:defRPr>
              </a:lvl6pPr>
              <a:lvl7pPr marL="2743200" algn="l" defTabSz="914400" rtl="0" eaLnBrk="1" latinLnBrk="0" hangingPunct="1">
                <a:defRPr sz="1800" kern="1200">
                  <a:solidFill>
                    <a:sysClr val="window" lastClr="FFFFFF"/>
                  </a:solidFill>
                  <a:latin typeface="+mn-lt"/>
                  <a:ea typeface="+mn-ea"/>
                  <a:cs typeface="+mn-cs"/>
                </a:defRPr>
              </a:lvl7pPr>
              <a:lvl8pPr marL="3200400" algn="l" defTabSz="914400" rtl="0" eaLnBrk="1" latinLnBrk="0" hangingPunct="1">
                <a:defRPr sz="1800" kern="1200">
                  <a:solidFill>
                    <a:sysClr val="window" lastClr="FFFFFF"/>
                  </a:solidFill>
                  <a:latin typeface="+mn-lt"/>
                  <a:ea typeface="+mn-ea"/>
                  <a:cs typeface="+mn-cs"/>
                </a:defRPr>
              </a:lvl8pPr>
              <a:lvl9pPr marL="3657600" algn="l" defTabSz="914400" rtl="0" eaLnBrk="1" latinLnBrk="0" hangingPunct="1">
                <a:defRPr sz="1800" kern="1200">
                  <a:solidFill>
                    <a:sysClr val="window" lastClr="FFFFFF"/>
                  </a:solidFill>
                  <a:latin typeface="+mn-lt"/>
                  <a:ea typeface="+mn-ea"/>
                  <a:cs typeface="+mn-cs"/>
                </a:defRPr>
              </a:lvl9pPr>
            </a:lstStyle>
            <a:p>
              <a:pPr algn="ctr"/>
              <a:endParaRPr lang="en-US" dirty="0">
                <a:latin typeface="汉仪雅酷黑 65W" panose="020B0604020202020204" charset="-122"/>
                <a:ea typeface="汉仪雅酷黑 65W" panose="020B0604020202020204" charset="-122"/>
                <a:cs typeface="+mn-ea"/>
                <a:sym typeface="+mn-lt"/>
              </a:endParaRPr>
            </a:p>
          </p:txBody>
        </p:sp>
        <p:sp>
          <p:nvSpPr>
            <p:cNvPr id="15" name="矩形: 圆角 26"/>
            <p:cNvSpPr/>
            <p:nvPr/>
          </p:nvSpPr>
          <p:spPr>
            <a:xfrm>
              <a:off x="4439561" y="2193299"/>
              <a:ext cx="2856388" cy="773046"/>
            </a:xfrm>
            <a:prstGeom prst="roundRect">
              <a:avLst>
                <a:gd name="adj" fmla="val 50000"/>
              </a:avLst>
            </a:prstGeom>
            <a:noFill/>
            <a:ln>
              <a:solidFill>
                <a:srgbClr val="629DD1">
                  <a:lumMod val="100000"/>
                </a:srgbClr>
              </a:solidFill>
            </a:ln>
          </p:spPr>
          <p:style>
            <a:lnRef idx="2">
              <a:srgbClr val="629DD1">
                <a:shade val="50000"/>
              </a:srgbClr>
            </a:lnRef>
            <a:fillRef idx="1">
              <a:srgbClr val="629DD1"/>
            </a:fillRef>
            <a:effectRef idx="0">
              <a:srgbClr val="629DD1"/>
            </a:effectRef>
            <a:fontRef idx="minor">
              <a:sysClr val="window" lastClr="FFFFFF"/>
            </a:fontRef>
          </p:style>
          <p:txBody>
            <a:bodyPr rtlCol="0" anchor="ctr"/>
            <a:lstStyle/>
            <a:p>
              <a:pPr algn="ctr"/>
              <a:endParaRPr lang="zh-CN" altLang="en-US" sz="1600">
                <a:latin typeface="汉仪雅酷黑 65W" panose="020B0604020202020204" charset="-122"/>
                <a:ea typeface="汉仪雅酷黑 65W" panose="020B0604020202020204" charset="-122"/>
                <a:cs typeface="+mn-ea"/>
                <a:sym typeface="+mn-lt"/>
              </a:endParaRPr>
            </a:p>
          </p:txBody>
        </p:sp>
      </p:grpSp>
      <p:grpSp>
        <p:nvGrpSpPr>
          <p:cNvPr id="19" name="组合 18"/>
          <p:cNvGrpSpPr/>
          <p:nvPr/>
        </p:nvGrpSpPr>
        <p:grpSpPr>
          <a:xfrm flipH="1">
            <a:off x="4899252" y="2841947"/>
            <a:ext cx="2672895" cy="723386"/>
            <a:chOff x="4447582" y="3457418"/>
            <a:chExt cx="2856388" cy="773046"/>
          </a:xfrm>
        </p:grpSpPr>
        <p:sp>
          <p:nvSpPr>
            <p:cNvPr id="20" name="Freeform 28"/>
            <p:cNvSpPr/>
            <p:nvPr/>
          </p:nvSpPr>
          <p:spPr>
            <a:xfrm>
              <a:off x="4447582" y="3457418"/>
              <a:ext cx="773046" cy="773046"/>
            </a:xfrm>
            <a:custGeom>
              <a:avLst/>
              <a:gdLst>
                <a:gd name="connsiteX0" fmla="*/ 416337 w 832674"/>
                <a:gd name="connsiteY0" fmla="*/ 62204 h 832674"/>
                <a:gd name="connsiteX1" fmla="*/ 770470 w 832674"/>
                <a:gd name="connsiteY1" fmla="*/ 416337 h 832674"/>
                <a:gd name="connsiteX2" fmla="*/ 416337 w 832674"/>
                <a:gd name="connsiteY2" fmla="*/ 770470 h 832674"/>
                <a:gd name="connsiteX3" fmla="*/ 62204 w 832674"/>
                <a:gd name="connsiteY3" fmla="*/ 416337 h 832674"/>
                <a:gd name="connsiteX4" fmla="*/ 416337 w 832674"/>
                <a:gd name="connsiteY4" fmla="*/ 62204 h 832674"/>
                <a:gd name="connsiteX5" fmla="*/ 416337 w 832674"/>
                <a:gd name="connsiteY5" fmla="*/ 28605 h 832674"/>
                <a:gd name="connsiteX6" fmla="*/ 28605 w 832674"/>
                <a:gd name="connsiteY6" fmla="*/ 416337 h 832674"/>
                <a:gd name="connsiteX7" fmla="*/ 416337 w 832674"/>
                <a:gd name="connsiteY7" fmla="*/ 804069 h 832674"/>
                <a:gd name="connsiteX8" fmla="*/ 804069 w 832674"/>
                <a:gd name="connsiteY8" fmla="*/ 416337 h 832674"/>
                <a:gd name="connsiteX9" fmla="*/ 416337 w 832674"/>
                <a:gd name="connsiteY9" fmla="*/ 28605 h 832674"/>
                <a:gd name="connsiteX10" fmla="*/ 416337 w 832674"/>
                <a:gd name="connsiteY10" fmla="*/ 0 h 832674"/>
                <a:gd name="connsiteX11" fmla="*/ 832674 w 832674"/>
                <a:gd name="connsiteY11" fmla="*/ 416337 h 832674"/>
                <a:gd name="connsiteX12" fmla="*/ 416337 w 832674"/>
                <a:gd name="connsiteY12" fmla="*/ 832674 h 832674"/>
                <a:gd name="connsiteX13" fmla="*/ 0 w 832674"/>
                <a:gd name="connsiteY13" fmla="*/ 416337 h 832674"/>
                <a:gd name="connsiteX14" fmla="*/ 416337 w 832674"/>
                <a:gd name="connsiteY14" fmla="*/ 0 h 83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2674" h="832674">
                  <a:moveTo>
                    <a:pt x="416337" y="62204"/>
                  </a:moveTo>
                  <a:cubicBezTo>
                    <a:pt x="611919" y="62204"/>
                    <a:pt x="770470" y="220755"/>
                    <a:pt x="770470" y="416337"/>
                  </a:cubicBezTo>
                  <a:cubicBezTo>
                    <a:pt x="770470" y="611919"/>
                    <a:pt x="611919" y="770470"/>
                    <a:pt x="416337" y="770470"/>
                  </a:cubicBezTo>
                  <a:cubicBezTo>
                    <a:pt x="220755" y="770470"/>
                    <a:pt x="62204" y="611919"/>
                    <a:pt x="62204" y="416337"/>
                  </a:cubicBezTo>
                  <a:cubicBezTo>
                    <a:pt x="62204" y="220755"/>
                    <a:pt x="220755" y="62204"/>
                    <a:pt x="416337" y="62204"/>
                  </a:cubicBezTo>
                  <a:close/>
                  <a:moveTo>
                    <a:pt x="416337" y="28605"/>
                  </a:moveTo>
                  <a:cubicBezTo>
                    <a:pt x="202199" y="28605"/>
                    <a:pt x="28605" y="202199"/>
                    <a:pt x="28605" y="416337"/>
                  </a:cubicBezTo>
                  <a:cubicBezTo>
                    <a:pt x="28605" y="630475"/>
                    <a:pt x="202199" y="804069"/>
                    <a:pt x="416337" y="804069"/>
                  </a:cubicBezTo>
                  <a:cubicBezTo>
                    <a:pt x="630475" y="804069"/>
                    <a:pt x="804069" y="630475"/>
                    <a:pt x="804069" y="416337"/>
                  </a:cubicBezTo>
                  <a:cubicBezTo>
                    <a:pt x="804069" y="202199"/>
                    <a:pt x="630475" y="28605"/>
                    <a:pt x="416337" y="28605"/>
                  </a:cubicBezTo>
                  <a:close/>
                  <a:moveTo>
                    <a:pt x="416337" y="0"/>
                  </a:moveTo>
                  <a:cubicBezTo>
                    <a:pt x="646274" y="0"/>
                    <a:pt x="832674" y="186400"/>
                    <a:pt x="832674" y="416337"/>
                  </a:cubicBezTo>
                  <a:cubicBezTo>
                    <a:pt x="832674" y="646274"/>
                    <a:pt x="646274" y="832674"/>
                    <a:pt x="416337" y="832674"/>
                  </a:cubicBezTo>
                  <a:cubicBezTo>
                    <a:pt x="186400" y="832674"/>
                    <a:pt x="0" y="646274"/>
                    <a:pt x="0" y="416337"/>
                  </a:cubicBezTo>
                  <a:cubicBezTo>
                    <a:pt x="0" y="186400"/>
                    <a:pt x="186400" y="0"/>
                    <a:pt x="416337" y="0"/>
                  </a:cubicBezTo>
                  <a:close/>
                </a:path>
              </a:pathLst>
            </a:custGeom>
          </p:spPr>
          <p:style>
            <a:lnRef idx="0">
              <a:srgbClr val="FFFFFF"/>
            </a:lnRef>
            <a:fillRef idx="3">
              <a:srgbClr val="297FD5"/>
            </a:fillRef>
            <a:effectRef idx="0">
              <a:srgbClr val="FFFFFF"/>
            </a:effectRef>
            <a:fontRef idx="minor">
              <a:sysClr val="window" lastClr="FFFFFF"/>
            </a:fontRef>
          </p:style>
          <p:txBody>
            <a:bodyPr wrap="square" rtlCol="0" anchor="ctr">
              <a:noAutofit/>
            </a:bodyPr>
            <a:lstStyle>
              <a:defPPr>
                <a:defRPr lang="en-US">
                  <a:solidFill>
                    <a:sysClr val="window" lastClr="FFFFFF"/>
                  </a:solidFill>
                </a:defRPr>
              </a:defPPr>
              <a:lvl1pPr marL="0" algn="l" defTabSz="914400" rtl="0" eaLnBrk="1" latinLnBrk="0" hangingPunct="1">
                <a:defRPr sz="1800" kern="1200">
                  <a:solidFill>
                    <a:sysClr val="window" lastClr="FFFFFF"/>
                  </a:solidFill>
                  <a:latin typeface="+mn-lt"/>
                  <a:ea typeface="+mn-ea"/>
                  <a:cs typeface="+mn-cs"/>
                </a:defRPr>
              </a:lvl1pPr>
              <a:lvl2pPr marL="457200" algn="l" defTabSz="914400" rtl="0" eaLnBrk="1" latinLnBrk="0" hangingPunct="1">
                <a:defRPr sz="1800" kern="1200">
                  <a:solidFill>
                    <a:sysClr val="window" lastClr="FFFFFF"/>
                  </a:solidFill>
                  <a:latin typeface="+mn-lt"/>
                  <a:ea typeface="+mn-ea"/>
                  <a:cs typeface="+mn-cs"/>
                </a:defRPr>
              </a:lvl2pPr>
              <a:lvl3pPr marL="914400" algn="l" defTabSz="914400" rtl="0" eaLnBrk="1" latinLnBrk="0" hangingPunct="1">
                <a:defRPr sz="1800" kern="1200">
                  <a:solidFill>
                    <a:sysClr val="window" lastClr="FFFFFF"/>
                  </a:solidFill>
                  <a:latin typeface="+mn-lt"/>
                  <a:ea typeface="+mn-ea"/>
                  <a:cs typeface="+mn-cs"/>
                </a:defRPr>
              </a:lvl3pPr>
              <a:lvl4pPr marL="1371600" algn="l" defTabSz="914400" rtl="0" eaLnBrk="1" latinLnBrk="0" hangingPunct="1">
                <a:defRPr sz="1800" kern="1200">
                  <a:solidFill>
                    <a:sysClr val="window" lastClr="FFFFFF"/>
                  </a:solidFill>
                  <a:latin typeface="+mn-lt"/>
                  <a:ea typeface="+mn-ea"/>
                  <a:cs typeface="+mn-cs"/>
                </a:defRPr>
              </a:lvl4pPr>
              <a:lvl5pPr marL="1828800" algn="l" defTabSz="914400" rtl="0" eaLnBrk="1" latinLnBrk="0" hangingPunct="1">
                <a:defRPr sz="1800" kern="1200">
                  <a:solidFill>
                    <a:sysClr val="window" lastClr="FFFFFF"/>
                  </a:solidFill>
                  <a:latin typeface="+mn-lt"/>
                  <a:ea typeface="+mn-ea"/>
                  <a:cs typeface="+mn-cs"/>
                </a:defRPr>
              </a:lvl5pPr>
              <a:lvl6pPr marL="2286000" algn="l" defTabSz="914400" rtl="0" eaLnBrk="1" latinLnBrk="0" hangingPunct="1">
                <a:defRPr sz="1800" kern="1200">
                  <a:solidFill>
                    <a:sysClr val="window" lastClr="FFFFFF"/>
                  </a:solidFill>
                  <a:latin typeface="+mn-lt"/>
                  <a:ea typeface="+mn-ea"/>
                  <a:cs typeface="+mn-cs"/>
                </a:defRPr>
              </a:lvl6pPr>
              <a:lvl7pPr marL="2743200" algn="l" defTabSz="914400" rtl="0" eaLnBrk="1" latinLnBrk="0" hangingPunct="1">
                <a:defRPr sz="1800" kern="1200">
                  <a:solidFill>
                    <a:sysClr val="window" lastClr="FFFFFF"/>
                  </a:solidFill>
                  <a:latin typeface="+mn-lt"/>
                  <a:ea typeface="+mn-ea"/>
                  <a:cs typeface="+mn-cs"/>
                </a:defRPr>
              </a:lvl7pPr>
              <a:lvl8pPr marL="3200400" algn="l" defTabSz="914400" rtl="0" eaLnBrk="1" latinLnBrk="0" hangingPunct="1">
                <a:defRPr sz="1800" kern="1200">
                  <a:solidFill>
                    <a:sysClr val="window" lastClr="FFFFFF"/>
                  </a:solidFill>
                  <a:latin typeface="+mn-lt"/>
                  <a:ea typeface="+mn-ea"/>
                  <a:cs typeface="+mn-cs"/>
                </a:defRPr>
              </a:lvl8pPr>
              <a:lvl9pPr marL="3657600" algn="l" defTabSz="914400" rtl="0" eaLnBrk="1" latinLnBrk="0" hangingPunct="1">
                <a:defRPr sz="1800" kern="1200">
                  <a:solidFill>
                    <a:sysClr val="window" lastClr="FFFFFF"/>
                  </a:solidFill>
                  <a:latin typeface="+mn-lt"/>
                  <a:ea typeface="+mn-ea"/>
                  <a:cs typeface="+mn-cs"/>
                </a:defRPr>
              </a:lvl9pPr>
            </a:lstStyle>
            <a:p>
              <a:pPr algn="ctr"/>
              <a:r>
                <a:rPr lang="en-US" dirty="0">
                  <a:latin typeface="汉仪雅酷黑 65W" panose="020B0604020202020204" charset="-122"/>
                  <a:ea typeface="汉仪雅酷黑 65W" panose="020B0604020202020204" charset="-122"/>
                  <a:cs typeface="+mn-ea"/>
                  <a:sym typeface="+mn-lt"/>
                </a:rPr>
                <a:t>2</a:t>
              </a:r>
              <a:endParaRPr lang="en-US" dirty="0">
                <a:latin typeface="汉仪雅酷黑 65W" panose="020B0604020202020204" charset="-122"/>
                <a:ea typeface="汉仪雅酷黑 65W" panose="020B0604020202020204" charset="-122"/>
                <a:cs typeface="+mn-ea"/>
                <a:sym typeface="+mn-lt"/>
              </a:endParaRPr>
            </a:p>
          </p:txBody>
        </p:sp>
        <p:sp>
          <p:nvSpPr>
            <p:cNvPr id="21" name="矩形: 圆角 33"/>
            <p:cNvSpPr/>
            <p:nvPr/>
          </p:nvSpPr>
          <p:spPr>
            <a:xfrm>
              <a:off x="4447582" y="3457418"/>
              <a:ext cx="2856388" cy="773046"/>
            </a:xfrm>
            <a:prstGeom prst="roundRect">
              <a:avLst>
                <a:gd name="adj" fmla="val 50000"/>
              </a:avLst>
            </a:prstGeom>
            <a:noFill/>
            <a:ln>
              <a:solidFill>
                <a:srgbClr val="629DD1">
                  <a:lumMod val="100000"/>
                </a:srgbClr>
              </a:solidFill>
            </a:ln>
          </p:spPr>
          <p:style>
            <a:lnRef idx="2">
              <a:srgbClr val="629DD1">
                <a:shade val="50000"/>
              </a:srgbClr>
            </a:lnRef>
            <a:fillRef idx="1">
              <a:srgbClr val="629DD1"/>
            </a:fillRef>
            <a:effectRef idx="0">
              <a:srgbClr val="629DD1"/>
            </a:effectRef>
            <a:fontRef idx="minor">
              <a:sysClr val="window" lastClr="FFFFFF"/>
            </a:fontRef>
          </p:style>
          <p:txBody>
            <a:bodyPr rtlCol="0" anchor="ctr"/>
            <a:lstStyle/>
            <a:p>
              <a:pPr algn="ctr"/>
              <a:endParaRPr lang="zh-CN" altLang="en-US" sz="1600">
                <a:latin typeface="汉仪雅酷黑 65W" panose="020B0604020202020204" charset="-122"/>
                <a:ea typeface="汉仪雅酷黑 65W" panose="020B0604020202020204" charset="-122"/>
                <a:cs typeface="+mn-ea"/>
                <a:sym typeface="+mn-lt"/>
              </a:endParaRPr>
            </a:p>
          </p:txBody>
        </p:sp>
      </p:grpSp>
      <p:grpSp>
        <p:nvGrpSpPr>
          <p:cNvPr id="45" name="组合 44"/>
          <p:cNvGrpSpPr/>
          <p:nvPr/>
        </p:nvGrpSpPr>
        <p:grpSpPr>
          <a:xfrm>
            <a:off x="4899252" y="3670993"/>
            <a:ext cx="2672895" cy="723386"/>
            <a:chOff x="4447582" y="4238668"/>
            <a:chExt cx="2856388" cy="773046"/>
          </a:xfrm>
        </p:grpSpPr>
        <p:sp>
          <p:nvSpPr>
            <p:cNvPr id="46" name="Freeform 28"/>
            <p:cNvSpPr/>
            <p:nvPr/>
          </p:nvSpPr>
          <p:spPr>
            <a:xfrm>
              <a:off x="6530924" y="4238668"/>
              <a:ext cx="773046" cy="773046"/>
            </a:xfrm>
            <a:custGeom>
              <a:avLst/>
              <a:gdLst>
                <a:gd name="connsiteX0" fmla="*/ 416337 w 832674"/>
                <a:gd name="connsiteY0" fmla="*/ 62204 h 832674"/>
                <a:gd name="connsiteX1" fmla="*/ 770470 w 832674"/>
                <a:gd name="connsiteY1" fmla="*/ 416337 h 832674"/>
                <a:gd name="connsiteX2" fmla="*/ 416337 w 832674"/>
                <a:gd name="connsiteY2" fmla="*/ 770470 h 832674"/>
                <a:gd name="connsiteX3" fmla="*/ 62204 w 832674"/>
                <a:gd name="connsiteY3" fmla="*/ 416337 h 832674"/>
                <a:gd name="connsiteX4" fmla="*/ 416337 w 832674"/>
                <a:gd name="connsiteY4" fmla="*/ 62204 h 832674"/>
                <a:gd name="connsiteX5" fmla="*/ 416337 w 832674"/>
                <a:gd name="connsiteY5" fmla="*/ 28605 h 832674"/>
                <a:gd name="connsiteX6" fmla="*/ 28605 w 832674"/>
                <a:gd name="connsiteY6" fmla="*/ 416337 h 832674"/>
                <a:gd name="connsiteX7" fmla="*/ 416337 w 832674"/>
                <a:gd name="connsiteY7" fmla="*/ 804069 h 832674"/>
                <a:gd name="connsiteX8" fmla="*/ 804069 w 832674"/>
                <a:gd name="connsiteY8" fmla="*/ 416337 h 832674"/>
                <a:gd name="connsiteX9" fmla="*/ 416337 w 832674"/>
                <a:gd name="connsiteY9" fmla="*/ 28605 h 832674"/>
                <a:gd name="connsiteX10" fmla="*/ 416337 w 832674"/>
                <a:gd name="connsiteY10" fmla="*/ 0 h 832674"/>
                <a:gd name="connsiteX11" fmla="*/ 832674 w 832674"/>
                <a:gd name="connsiteY11" fmla="*/ 416337 h 832674"/>
                <a:gd name="connsiteX12" fmla="*/ 416337 w 832674"/>
                <a:gd name="connsiteY12" fmla="*/ 832674 h 832674"/>
                <a:gd name="connsiteX13" fmla="*/ 0 w 832674"/>
                <a:gd name="connsiteY13" fmla="*/ 416337 h 832674"/>
                <a:gd name="connsiteX14" fmla="*/ 416337 w 832674"/>
                <a:gd name="connsiteY14" fmla="*/ 0 h 83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2674" h="832674">
                  <a:moveTo>
                    <a:pt x="416337" y="62204"/>
                  </a:moveTo>
                  <a:cubicBezTo>
                    <a:pt x="611919" y="62204"/>
                    <a:pt x="770470" y="220755"/>
                    <a:pt x="770470" y="416337"/>
                  </a:cubicBezTo>
                  <a:cubicBezTo>
                    <a:pt x="770470" y="611919"/>
                    <a:pt x="611919" y="770470"/>
                    <a:pt x="416337" y="770470"/>
                  </a:cubicBezTo>
                  <a:cubicBezTo>
                    <a:pt x="220755" y="770470"/>
                    <a:pt x="62204" y="611919"/>
                    <a:pt x="62204" y="416337"/>
                  </a:cubicBezTo>
                  <a:cubicBezTo>
                    <a:pt x="62204" y="220755"/>
                    <a:pt x="220755" y="62204"/>
                    <a:pt x="416337" y="62204"/>
                  </a:cubicBezTo>
                  <a:close/>
                  <a:moveTo>
                    <a:pt x="416337" y="28605"/>
                  </a:moveTo>
                  <a:cubicBezTo>
                    <a:pt x="202199" y="28605"/>
                    <a:pt x="28605" y="202199"/>
                    <a:pt x="28605" y="416337"/>
                  </a:cubicBezTo>
                  <a:cubicBezTo>
                    <a:pt x="28605" y="630475"/>
                    <a:pt x="202199" y="804069"/>
                    <a:pt x="416337" y="804069"/>
                  </a:cubicBezTo>
                  <a:cubicBezTo>
                    <a:pt x="630475" y="804069"/>
                    <a:pt x="804069" y="630475"/>
                    <a:pt x="804069" y="416337"/>
                  </a:cubicBezTo>
                  <a:cubicBezTo>
                    <a:pt x="804069" y="202199"/>
                    <a:pt x="630475" y="28605"/>
                    <a:pt x="416337" y="28605"/>
                  </a:cubicBezTo>
                  <a:close/>
                  <a:moveTo>
                    <a:pt x="416337" y="0"/>
                  </a:moveTo>
                  <a:cubicBezTo>
                    <a:pt x="646274" y="0"/>
                    <a:pt x="832674" y="186400"/>
                    <a:pt x="832674" y="416337"/>
                  </a:cubicBezTo>
                  <a:cubicBezTo>
                    <a:pt x="832674" y="646274"/>
                    <a:pt x="646274" y="832674"/>
                    <a:pt x="416337" y="832674"/>
                  </a:cubicBezTo>
                  <a:cubicBezTo>
                    <a:pt x="186400" y="832674"/>
                    <a:pt x="0" y="646274"/>
                    <a:pt x="0" y="416337"/>
                  </a:cubicBezTo>
                  <a:cubicBezTo>
                    <a:pt x="0" y="186400"/>
                    <a:pt x="186400" y="0"/>
                    <a:pt x="416337" y="0"/>
                  </a:cubicBezTo>
                  <a:close/>
                </a:path>
              </a:pathLst>
            </a:custGeom>
          </p:spPr>
          <p:style>
            <a:lnRef idx="0">
              <a:srgbClr val="FFFFFF"/>
            </a:lnRef>
            <a:fillRef idx="3">
              <a:srgbClr val="629DD1"/>
            </a:fillRef>
            <a:effectRef idx="0">
              <a:srgbClr val="FFFFFF"/>
            </a:effectRef>
            <a:fontRef idx="minor">
              <a:sysClr val="window" lastClr="FFFFFF"/>
            </a:fontRef>
          </p:style>
          <p:txBody>
            <a:bodyPr wrap="square" rtlCol="0" anchor="ctr">
              <a:noAutofit/>
            </a:bodyPr>
            <a:lstStyle>
              <a:defPPr>
                <a:defRPr lang="en-US">
                  <a:solidFill>
                    <a:sysClr val="window" lastClr="FFFFFF"/>
                  </a:solidFill>
                </a:defRPr>
              </a:defPPr>
              <a:lvl1pPr marL="0" algn="l" defTabSz="914400" rtl="0" eaLnBrk="1" latinLnBrk="0" hangingPunct="1">
                <a:defRPr sz="1800" kern="1200">
                  <a:solidFill>
                    <a:sysClr val="window" lastClr="FFFFFF"/>
                  </a:solidFill>
                  <a:latin typeface="+mn-lt"/>
                  <a:ea typeface="+mn-ea"/>
                  <a:cs typeface="+mn-cs"/>
                </a:defRPr>
              </a:lvl1pPr>
              <a:lvl2pPr marL="457200" algn="l" defTabSz="914400" rtl="0" eaLnBrk="1" latinLnBrk="0" hangingPunct="1">
                <a:defRPr sz="1800" kern="1200">
                  <a:solidFill>
                    <a:sysClr val="window" lastClr="FFFFFF"/>
                  </a:solidFill>
                  <a:latin typeface="+mn-lt"/>
                  <a:ea typeface="+mn-ea"/>
                  <a:cs typeface="+mn-cs"/>
                </a:defRPr>
              </a:lvl2pPr>
              <a:lvl3pPr marL="914400" algn="l" defTabSz="914400" rtl="0" eaLnBrk="1" latinLnBrk="0" hangingPunct="1">
                <a:defRPr sz="1800" kern="1200">
                  <a:solidFill>
                    <a:sysClr val="window" lastClr="FFFFFF"/>
                  </a:solidFill>
                  <a:latin typeface="+mn-lt"/>
                  <a:ea typeface="+mn-ea"/>
                  <a:cs typeface="+mn-cs"/>
                </a:defRPr>
              </a:lvl3pPr>
              <a:lvl4pPr marL="1371600" algn="l" defTabSz="914400" rtl="0" eaLnBrk="1" latinLnBrk="0" hangingPunct="1">
                <a:defRPr sz="1800" kern="1200">
                  <a:solidFill>
                    <a:sysClr val="window" lastClr="FFFFFF"/>
                  </a:solidFill>
                  <a:latin typeface="+mn-lt"/>
                  <a:ea typeface="+mn-ea"/>
                  <a:cs typeface="+mn-cs"/>
                </a:defRPr>
              </a:lvl4pPr>
              <a:lvl5pPr marL="1828800" algn="l" defTabSz="914400" rtl="0" eaLnBrk="1" latinLnBrk="0" hangingPunct="1">
                <a:defRPr sz="1800" kern="1200">
                  <a:solidFill>
                    <a:sysClr val="window" lastClr="FFFFFF"/>
                  </a:solidFill>
                  <a:latin typeface="+mn-lt"/>
                  <a:ea typeface="+mn-ea"/>
                  <a:cs typeface="+mn-cs"/>
                </a:defRPr>
              </a:lvl5pPr>
              <a:lvl6pPr marL="2286000" algn="l" defTabSz="914400" rtl="0" eaLnBrk="1" latinLnBrk="0" hangingPunct="1">
                <a:defRPr sz="1800" kern="1200">
                  <a:solidFill>
                    <a:sysClr val="window" lastClr="FFFFFF"/>
                  </a:solidFill>
                  <a:latin typeface="+mn-lt"/>
                  <a:ea typeface="+mn-ea"/>
                  <a:cs typeface="+mn-cs"/>
                </a:defRPr>
              </a:lvl6pPr>
              <a:lvl7pPr marL="2743200" algn="l" defTabSz="914400" rtl="0" eaLnBrk="1" latinLnBrk="0" hangingPunct="1">
                <a:defRPr sz="1800" kern="1200">
                  <a:solidFill>
                    <a:sysClr val="window" lastClr="FFFFFF"/>
                  </a:solidFill>
                  <a:latin typeface="+mn-lt"/>
                  <a:ea typeface="+mn-ea"/>
                  <a:cs typeface="+mn-cs"/>
                </a:defRPr>
              </a:lvl7pPr>
              <a:lvl8pPr marL="3200400" algn="l" defTabSz="914400" rtl="0" eaLnBrk="1" latinLnBrk="0" hangingPunct="1">
                <a:defRPr sz="1800" kern="1200">
                  <a:solidFill>
                    <a:sysClr val="window" lastClr="FFFFFF"/>
                  </a:solidFill>
                  <a:latin typeface="+mn-lt"/>
                  <a:ea typeface="+mn-ea"/>
                  <a:cs typeface="+mn-cs"/>
                </a:defRPr>
              </a:lvl8pPr>
              <a:lvl9pPr marL="3657600" algn="l" defTabSz="914400" rtl="0" eaLnBrk="1" latinLnBrk="0" hangingPunct="1">
                <a:defRPr sz="1800" kern="1200">
                  <a:solidFill>
                    <a:sysClr val="window" lastClr="FFFFFF"/>
                  </a:solidFill>
                  <a:latin typeface="+mn-lt"/>
                  <a:ea typeface="+mn-ea"/>
                  <a:cs typeface="+mn-cs"/>
                </a:defRPr>
              </a:lvl9pPr>
            </a:lstStyle>
            <a:p>
              <a:pPr algn="ctr"/>
              <a:r>
                <a:rPr lang="en-US" dirty="0">
                  <a:latin typeface="汉仪雅酷黑 65W" panose="020B0604020202020204" charset="-122"/>
                  <a:ea typeface="汉仪雅酷黑 65W" panose="020B0604020202020204" charset="-122"/>
                  <a:cs typeface="+mn-ea"/>
                  <a:sym typeface="+mn-lt"/>
                </a:rPr>
                <a:t>3</a:t>
              </a:r>
              <a:endParaRPr lang="en-US" dirty="0">
                <a:latin typeface="汉仪雅酷黑 65W" panose="020B0604020202020204" charset="-122"/>
                <a:ea typeface="汉仪雅酷黑 65W" panose="020B0604020202020204" charset="-122"/>
                <a:cs typeface="+mn-ea"/>
                <a:sym typeface="+mn-lt"/>
              </a:endParaRPr>
            </a:p>
          </p:txBody>
        </p:sp>
        <p:sp>
          <p:nvSpPr>
            <p:cNvPr id="47" name="矩形: 圆角 36"/>
            <p:cNvSpPr/>
            <p:nvPr/>
          </p:nvSpPr>
          <p:spPr>
            <a:xfrm>
              <a:off x="4447582" y="4238668"/>
              <a:ext cx="2856388" cy="773046"/>
            </a:xfrm>
            <a:prstGeom prst="roundRect">
              <a:avLst>
                <a:gd name="adj" fmla="val 50000"/>
              </a:avLst>
            </a:prstGeom>
            <a:noFill/>
            <a:ln>
              <a:solidFill>
                <a:srgbClr val="629DD1">
                  <a:lumMod val="100000"/>
                </a:srgbClr>
              </a:solidFill>
            </a:ln>
          </p:spPr>
          <p:style>
            <a:lnRef idx="2">
              <a:srgbClr val="629DD1">
                <a:shade val="50000"/>
              </a:srgbClr>
            </a:lnRef>
            <a:fillRef idx="1">
              <a:srgbClr val="629DD1"/>
            </a:fillRef>
            <a:effectRef idx="0">
              <a:srgbClr val="629DD1"/>
            </a:effectRef>
            <a:fontRef idx="minor">
              <a:sysClr val="window" lastClr="FFFFFF"/>
            </a:fontRef>
          </p:style>
          <p:txBody>
            <a:bodyPr rtlCol="0" anchor="ctr"/>
            <a:lstStyle/>
            <a:p>
              <a:pPr algn="ctr"/>
              <a:endParaRPr lang="zh-CN" altLang="en-US" sz="1600">
                <a:latin typeface="汉仪雅酷黑 65W" panose="020B0604020202020204" charset="-122"/>
                <a:ea typeface="汉仪雅酷黑 65W" panose="020B0604020202020204" charset="-122"/>
                <a:cs typeface="+mn-ea"/>
                <a:sym typeface="+mn-lt"/>
              </a:endParaRPr>
            </a:p>
          </p:txBody>
        </p:sp>
      </p:grpSp>
      <p:sp>
        <p:nvSpPr>
          <p:cNvPr id="50" name="文本框 49"/>
          <p:cNvSpPr txBox="1"/>
          <p:nvPr/>
        </p:nvSpPr>
        <p:spPr>
          <a:xfrm>
            <a:off x="5492115" y="1377315"/>
            <a:ext cx="2122805" cy="398780"/>
          </a:xfrm>
          <a:prstGeom prst="rect">
            <a:avLst/>
          </a:prstGeom>
          <a:noFill/>
          <a:effectLst/>
        </p:spPr>
        <p:txBody>
          <a:bodyPr wrap="square">
            <a:spAutoFit/>
          </a:bodyPr>
          <a:lstStyle/>
          <a:p>
            <a:pPr algn="ctr"/>
            <a:r>
              <a:rPr lang="zh-CN" altLang="en-US" sz="2000" b="1" dirty="0">
                <a:latin typeface="微软雅黑" panose="020B0503020204020204" charset="-122"/>
                <a:ea typeface="微软雅黑" panose="020B0503020204020204" charset="-122"/>
                <a:cs typeface="+mn-ea"/>
                <a:sym typeface="+mn-lt"/>
              </a:rPr>
              <a:t>重点企业类型</a:t>
            </a:r>
            <a:endParaRPr lang="zh-CN" altLang="en-US" sz="2000" b="1" dirty="0">
              <a:latin typeface="微软雅黑" panose="020B0503020204020204" charset="-122"/>
              <a:ea typeface="微软雅黑" panose="020B0503020204020204" charset="-122"/>
              <a:cs typeface="+mn-ea"/>
              <a:sym typeface="+mn-lt"/>
            </a:endParaRPr>
          </a:p>
        </p:txBody>
      </p:sp>
      <p:sp>
        <p:nvSpPr>
          <p:cNvPr id="61" name="Shape 148"/>
          <p:cNvSpPr/>
          <p:nvPr/>
        </p:nvSpPr>
        <p:spPr>
          <a:xfrm>
            <a:off x="654685" y="1917065"/>
            <a:ext cx="3961765" cy="1605915"/>
          </a:xfrm>
          <a:prstGeom prst="roundRect">
            <a:avLst>
              <a:gd name="adj" fmla="val 2211"/>
            </a:avLst>
          </a:prstGeom>
          <a:solidFill>
            <a:srgbClr val="FFFFFF"/>
          </a:solidFill>
          <a:ln w="38100">
            <a:solidFill>
              <a:srgbClr val="DDDDDD"/>
            </a:solidFill>
            <a:miter lim="400000"/>
          </a:ln>
        </p:spPr>
        <p:txBody>
          <a:bodyPr lIns="25400" tIns="25400" rIns="25400" bIns="25400" anchor="ctr"/>
          <a:p>
            <a:pPr algn="ctr">
              <a:defRPr sz="3200">
                <a:solidFill>
                  <a:srgbClr val="FFFFFF"/>
                </a:solidFill>
                <a:latin typeface="Helvetica Light"/>
                <a:ea typeface="Helvetica Light"/>
                <a:cs typeface="Helvetica Light"/>
                <a:sym typeface="Helvetica Light"/>
              </a:defRPr>
            </a:pPr>
            <a:endParaRPr sz="1600">
              <a:latin typeface="Arial" panose="020B0604020202020204" pitchFamily="34" charset="0"/>
              <a:ea typeface="微软雅黑" panose="020B0503020204020204" charset="-122"/>
              <a:cs typeface="+mn-ea"/>
              <a:sym typeface="Arial" panose="020B0604020202020204" pitchFamily="34" charset="0"/>
            </a:endParaRPr>
          </a:p>
        </p:txBody>
      </p:sp>
      <p:sp>
        <p:nvSpPr>
          <p:cNvPr id="62" name="文本框 61"/>
          <p:cNvSpPr txBox="1"/>
          <p:nvPr/>
        </p:nvSpPr>
        <p:spPr>
          <a:xfrm>
            <a:off x="674370" y="1899285"/>
            <a:ext cx="3797935" cy="414020"/>
          </a:xfrm>
          <a:prstGeom prst="rect">
            <a:avLst/>
          </a:prstGeom>
          <a:noFill/>
        </p:spPr>
        <p:txBody>
          <a:bodyPr wrap="square">
            <a:spAutoFit/>
          </a:bodyPr>
          <a:lstStyle/>
          <a:p>
            <a:pPr indent="0">
              <a:lnSpc>
                <a:spcPct val="150000"/>
              </a:lnSpc>
              <a:buFont typeface="Wingdings" panose="05000000000000000000" charset="0"/>
              <a:buNone/>
            </a:pPr>
            <a:endParaRPr lang="zh-CN" altLang="en-US" sz="1400" dirty="0">
              <a:latin typeface="微软雅黑" panose="020B0503020204020204" charset="-122"/>
              <a:ea typeface="微软雅黑" panose="020B0503020204020204" charset="-122"/>
              <a:cs typeface="+mn-ea"/>
              <a:sym typeface="+mn-lt"/>
            </a:endParaRPr>
          </a:p>
        </p:txBody>
      </p:sp>
      <p:sp>
        <p:nvSpPr>
          <p:cNvPr id="71" name="文本框 70"/>
          <p:cNvSpPr txBox="1"/>
          <p:nvPr/>
        </p:nvSpPr>
        <p:spPr>
          <a:xfrm>
            <a:off x="4895215" y="2997835"/>
            <a:ext cx="2122805" cy="398780"/>
          </a:xfrm>
          <a:prstGeom prst="rect">
            <a:avLst/>
          </a:prstGeom>
          <a:noFill/>
          <a:effectLst/>
        </p:spPr>
        <p:txBody>
          <a:bodyPr wrap="square">
            <a:spAutoFit/>
          </a:bodyPr>
          <a:p>
            <a:pPr algn="ctr"/>
            <a:r>
              <a:rPr lang="zh-CN" altLang="en-US" sz="2000" dirty="0">
                <a:solidFill>
                  <a:srgbClr val="0070C0"/>
                </a:solidFill>
                <a:latin typeface="微软雅黑" panose="020B0503020204020204" charset="-122"/>
                <a:ea typeface="微软雅黑" panose="020B0503020204020204" charset="-122"/>
                <a:cs typeface="+mn-ea"/>
                <a:sym typeface="+mn-lt"/>
              </a:rPr>
              <a:t>IVD试剂企业</a:t>
            </a:r>
            <a:endParaRPr lang="zh-CN" altLang="en-US" sz="2000" dirty="0">
              <a:solidFill>
                <a:srgbClr val="0070C0"/>
              </a:solidFill>
              <a:latin typeface="微软雅黑" panose="020B0503020204020204" charset="-122"/>
              <a:ea typeface="微软雅黑" panose="020B0503020204020204" charset="-122"/>
              <a:cs typeface="+mn-ea"/>
              <a:sym typeface="+mn-lt"/>
            </a:endParaRPr>
          </a:p>
        </p:txBody>
      </p:sp>
      <p:sp>
        <p:nvSpPr>
          <p:cNvPr id="72" name="文本框 71"/>
          <p:cNvSpPr txBox="1"/>
          <p:nvPr/>
        </p:nvSpPr>
        <p:spPr>
          <a:xfrm>
            <a:off x="4899660" y="3838575"/>
            <a:ext cx="2122805" cy="398780"/>
          </a:xfrm>
          <a:prstGeom prst="rect">
            <a:avLst/>
          </a:prstGeom>
          <a:noFill/>
          <a:effectLst/>
        </p:spPr>
        <p:txBody>
          <a:bodyPr wrap="square">
            <a:spAutoFit/>
          </a:bodyPr>
          <a:p>
            <a:pPr algn="ctr"/>
            <a:r>
              <a:rPr lang="zh-CN" altLang="en-US" sz="2000" dirty="0">
                <a:solidFill>
                  <a:srgbClr val="0070C0"/>
                </a:solidFill>
                <a:latin typeface="微软雅黑" panose="020B0503020204020204" charset="-122"/>
                <a:ea typeface="微软雅黑" panose="020B0503020204020204" charset="-122"/>
                <a:cs typeface="+mn-ea"/>
                <a:sym typeface="+mn-lt"/>
              </a:rPr>
              <a:t>智能监护企业</a:t>
            </a:r>
            <a:endParaRPr lang="zh-CN" altLang="en-US" sz="2000" dirty="0">
              <a:solidFill>
                <a:srgbClr val="0070C0"/>
              </a:solidFill>
              <a:latin typeface="微软雅黑" panose="020B0503020204020204" charset="-122"/>
              <a:ea typeface="微软雅黑" panose="020B0503020204020204" charset="-122"/>
              <a:cs typeface="+mn-ea"/>
              <a:sym typeface="+mn-lt"/>
            </a:endParaRPr>
          </a:p>
        </p:txBody>
      </p:sp>
      <p:grpSp>
        <p:nvGrpSpPr>
          <p:cNvPr id="74" name="组合 73"/>
          <p:cNvGrpSpPr/>
          <p:nvPr/>
        </p:nvGrpSpPr>
        <p:grpSpPr>
          <a:xfrm>
            <a:off x="4894807" y="4511733"/>
            <a:ext cx="2672895" cy="723386"/>
            <a:chOff x="4447582" y="4238668"/>
            <a:chExt cx="2856388" cy="773046"/>
          </a:xfrm>
        </p:grpSpPr>
        <p:sp>
          <p:nvSpPr>
            <p:cNvPr id="75" name="Freeform 28"/>
            <p:cNvSpPr/>
            <p:nvPr/>
          </p:nvSpPr>
          <p:spPr>
            <a:xfrm>
              <a:off x="6530924" y="4238668"/>
              <a:ext cx="773046" cy="773046"/>
            </a:xfrm>
            <a:custGeom>
              <a:avLst/>
              <a:gdLst>
                <a:gd name="connsiteX0" fmla="*/ 416337 w 832674"/>
                <a:gd name="connsiteY0" fmla="*/ 62204 h 832674"/>
                <a:gd name="connsiteX1" fmla="*/ 770470 w 832674"/>
                <a:gd name="connsiteY1" fmla="*/ 416337 h 832674"/>
                <a:gd name="connsiteX2" fmla="*/ 416337 w 832674"/>
                <a:gd name="connsiteY2" fmla="*/ 770470 h 832674"/>
                <a:gd name="connsiteX3" fmla="*/ 62204 w 832674"/>
                <a:gd name="connsiteY3" fmla="*/ 416337 h 832674"/>
                <a:gd name="connsiteX4" fmla="*/ 416337 w 832674"/>
                <a:gd name="connsiteY4" fmla="*/ 62204 h 832674"/>
                <a:gd name="connsiteX5" fmla="*/ 416337 w 832674"/>
                <a:gd name="connsiteY5" fmla="*/ 28605 h 832674"/>
                <a:gd name="connsiteX6" fmla="*/ 28605 w 832674"/>
                <a:gd name="connsiteY6" fmla="*/ 416337 h 832674"/>
                <a:gd name="connsiteX7" fmla="*/ 416337 w 832674"/>
                <a:gd name="connsiteY7" fmla="*/ 804069 h 832674"/>
                <a:gd name="connsiteX8" fmla="*/ 804069 w 832674"/>
                <a:gd name="connsiteY8" fmla="*/ 416337 h 832674"/>
                <a:gd name="connsiteX9" fmla="*/ 416337 w 832674"/>
                <a:gd name="connsiteY9" fmla="*/ 28605 h 832674"/>
                <a:gd name="connsiteX10" fmla="*/ 416337 w 832674"/>
                <a:gd name="connsiteY10" fmla="*/ 0 h 832674"/>
                <a:gd name="connsiteX11" fmla="*/ 832674 w 832674"/>
                <a:gd name="connsiteY11" fmla="*/ 416337 h 832674"/>
                <a:gd name="connsiteX12" fmla="*/ 416337 w 832674"/>
                <a:gd name="connsiteY12" fmla="*/ 832674 h 832674"/>
                <a:gd name="connsiteX13" fmla="*/ 0 w 832674"/>
                <a:gd name="connsiteY13" fmla="*/ 416337 h 832674"/>
                <a:gd name="connsiteX14" fmla="*/ 416337 w 832674"/>
                <a:gd name="connsiteY14" fmla="*/ 0 h 83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2674" h="832674">
                  <a:moveTo>
                    <a:pt x="416337" y="62204"/>
                  </a:moveTo>
                  <a:cubicBezTo>
                    <a:pt x="611919" y="62204"/>
                    <a:pt x="770470" y="220755"/>
                    <a:pt x="770470" y="416337"/>
                  </a:cubicBezTo>
                  <a:cubicBezTo>
                    <a:pt x="770470" y="611919"/>
                    <a:pt x="611919" y="770470"/>
                    <a:pt x="416337" y="770470"/>
                  </a:cubicBezTo>
                  <a:cubicBezTo>
                    <a:pt x="220755" y="770470"/>
                    <a:pt x="62204" y="611919"/>
                    <a:pt x="62204" y="416337"/>
                  </a:cubicBezTo>
                  <a:cubicBezTo>
                    <a:pt x="62204" y="220755"/>
                    <a:pt x="220755" y="62204"/>
                    <a:pt x="416337" y="62204"/>
                  </a:cubicBezTo>
                  <a:close/>
                  <a:moveTo>
                    <a:pt x="416337" y="28605"/>
                  </a:moveTo>
                  <a:cubicBezTo>
                    <a:pt x="202199" y="28605"/>
                    <a:pt x="28605" y="202199"/>
                    <a:pt x="28605" y="416337"/>
                  </a:cubicBezTo>
                  <a:cubicBezTo>
                    <a:pt x="28605" y="630475"/>
                    <a:pt x="202199" y="804069"/>
                    <a:pt x="416337" y="804069"/>
                  </a:cubicBezTo>
                  <a:cubicBezTo>
                    <a:pt x="630475" y="804069"/>
                    <a:pt x="804069" y="630475"/>
                    <a:pt x="804069" y="416337"/>
                  </a:cubicBezTo>
                  <a:cubicBezTo>
                    <a:pt x="804069" y="202199"/>
                    <a:pt x="630475" y="28605"/>
                    <a:pt x="416337" y="28605"/>
                  </a:cubicBezTo>
                  <a:close/>
                  <a:moveTo>
                    <a:pt x="416337" y="0"/>
                  </a:moveTo>
                  <a:cubicBezTo>
                    <a:pt x="646274" y="0"/>
                    <a:pt x="832674" y="186400"/>
                    <a:pt x="832674" y="416337"/>
                  </a:cubicBezTo>
                  <a:cubicBezTo>
                    <a:pt x="832674" y="646274"/>
                    <a:pt x="646274" y="832674"/>
                    <a:pt x="416337" y="832674"/>
                  </a:cubicBezTo>
                  <a:cubicBezTo>
                    <a:pt x="186400" y="832674"/>
                    <a:pt x="0" y="646274"/>
                    <a:pt x="0" y="416337"/>
                  </a:cubicBezTo>
                  <a:cubicBezTo>
                    <a:pt x="0" y="186400"/>
                    <a:pt x="186400" y="0"/>
                    <a:pt x="416337" y="0"/>
                  </a:cubicBezTo>
                  <a:close/>
                </a:path>
              </a:pathLst>
            </a:custGeom>
          </p:spPr>
          <p:style>
            <a:lnRef idx="0">
              <a:srgbClr val="FFFFFF"/>
            </a:lnRef>
            <a:fillRef idx="3">
              <a:srgbClr val="629DD1"/>
            </a:fillRef>
            <a:effectRef idx="0">
              <a:srgbClr val="FFFFFF"/>
            </a:effectRef>
            <a:fontRef idx="minor">
              <a:sysClr val="window" lastClr="FFFFFF"/>
            </a:fontRef>
          </p:style>
          <p:txBody>
            <a:bodyPr wrap="square" rtlCol="0" anchor="ctr">
              <a:noAutofit/>
            </a:bodyPr>
            <a:lstStyle>
              <a:defPPr>
                <a:defRPr lang="en-US">
                  <a:solidFill>
                    <a:sysClr val="window" lastClr="FFFFFF"/>
                  </a:solidFill>
                </a:defRPr>
              </a:defPPr>
              <a:lvl1pPr marL="0" algn="l" defTabSz="914400" rtl="0" eaLnBrk="1" latinLnBrk="0" hangingPunct="1">
                <a:defRPr sz="1800" kern="1200">
                  <a:solidFill>
                    <a:sysClr val="window" lastClr="FFFFFF"/>
                  </a:solidFill>
                  <a:latin typeface="+mn-lt"/>
                  <a:ea typeface="+mn-ea"/>
                  <a:cs typeface="+mn-cs"/>
                </a:defRPr>
              </a:lvl1pPr>
              <a:lvl2pPr marL="457200" algn="l" defTabSz="914400" rtl="0" eaLnBrk="1" latinLnBrk="0" hangingPunct="1">
                <a:defRPr sz="1800" kern="1200">
                  <a:solidFill>
                    <a:sysClr val="window" lastClr="FFFFFF"/>
                  </a:solidFill>
                  <a:latin typeface="+mn-lt"/>
                  <a:ea typeface="+mn-ea"/>
                  <a:cs typeface="+mn-cs"/>
                </a:defRPr>
              </a:lvl2pPr>
              <a:lvl3pPr marL="914400" algn="l" defTabSz="914400" rtl="0" eaLnBrk="1" latinLnBrk="0" hangingPunct="1">
                <a:defRPr sz="1800" kern="1200">
                  <a:solidFill>
                    <a:sysClr val="window" lastClr="FFFFFF"/>
                  </a:solidFill>
                  <a:latin typeface="+mn-lt"/>
                  <a:ea typeface="+mn-ea"/>
                  <a:cs typeface="+mn-cs"/>
                </a:defRPr>
              </a:lvl3pPr>
              <a:lvl4pPr marL="1371600" algn="l" defTabSz="914400" rtl="0" eaLnBrk="1" latinLnBrk="0" hangingPunct="1">
                <a:defRPr sz="1800" kern="1200">
                  <a:solidFill>
                    <a:sysClr val="window" lastClr="FFFFFF"/>
                  </a:solidFill>
                  <a:latin typeface="+mn-lt"/>
                  <a:ea typeface="+mn-ea"/>
                  <a:cs typeface="+mn-cs"/>
                </a:defRPr>
              </a:lvl4pPr>
              <a:lvl5pPr marL="1828800" algn="l" defTabSz="914400" rtl="0" eaLnBrk="1" latinLnBrk="0" hangingPunct="1">
                <a:defRPr sz="1800" kern="1200">
                  <a:solidFill>
                    <a:sysClr val="window" lastClr="FFFFFF"/>
                  </a:solidFill>
                  <a:latin typeface="+mn-lt"/>
                  <a:ea typeface="+mn-ea"/>
                  <a:cs typeface="+mn-cs"/>
                </a:defRPr>
              </a:lvl5pPr>
              <a:lvl6pPr marL="2286000" algn="l" defTabSz="914400" rtl="0" eaLnBrk="1" latinLnBrk="0" hangingPunct="1">
                <a:defRPr sz="1800" kern="1200">
                  <a:solidFill>
                    <a:sysClr val="window" lastClr="FFFFFF"/>
                  </a:solidFill>
                  <a:latin typeface="+mn-lt"/>
                  <a:ea typeface="+mn-ea"/>
                  <a:cs typeface="+mn-cs"/>
                </a:defRPr>
              </a:lvl6pPr>
              <a:lvl7pPr marL="2743200" algn="l" defTabSz="914400" rtl="0" eaLnBrk="1" latinLnBrk="0" hangingPunct="1">
                <a:defRPr sz="1800" kern="1200">
                  <a:solidFill>
                    <a:sysClr val="window" lastClr="FFFFFF"/>
                  </a:solidFill>
                  <a:latin typeface="+mn-lt"/>
                  <a:ea typeface="+mn-ea"/>
                  <a:cs typeface="+mn-cs"/>
                </a:defRPr>
              </a:lvl7pPr>
              <a:lvl8pPr marL="3200400" algn="l" defTabSz="914400" rtl="0" eaLnBrk="1" latinLnBrk="0" hangingPunct="1">
                <a:defRPr sz="1800" kern="1200">
                  <a:solidFill>
                    <a:sysClr val="window" lastClr="FFFFFF"/>
                  </a:solidFill>
                  <a:latin typeface="+mn-lt"/>
                  <a:ea typeface="+mn-ea"/>
                  <a:cs typeface="+mn-cs"/>
                </a:defRPr>
              </a:lvl8pPr>
              <a:lvl9pPr marL="3657600" algn="l" defTabSz="914400" rtl="0" eaLnBrk="1" latinLnBrk="0" hangingPunct="1">
                <a:defRPr sz="1800" kern="1200">
                  <a:solidFill>
                    <a:sysClr val="window" lastClr="FFFFFF"/>
                  </a:solidFill>
                  <a:latin typeface="+mn-lt"/>
                  <a:ea typeface="+mn-ea"/>
                  <a:cs typeface="+mn-cs"/>
                </a:defRPr>
              </a:lvl9pPr>
            </a:lstStyle>
            <a:p>
              <a:pPr algn="ctr"/>
              <a:r>
                <a:rPr lang="en-US" dirty="0">
                  <a:latin typeface="汉仪雅酷黑 65W" panose="020B0604020202020204" charset="-122"/>
                  <a:ea typeface="汉仪雅酷黑 65W" panose="020B0604020202020204" charset="-122"/>
                  <a:cs typeface="+mn-ea"/>
                  <a:sym typeface="+mn-lt"/>
                </a:rPr>
                <a:t>4</a:t>
              </a:r>
              <a:endParaRPr lang="en-US" dirty="0">
                <a:latin typeface="汉仪雅酷黑 65W" panose="020B0604020202020204" charset="-122"/>
                <a:ea typeface="汉仪雅酷黑 65W" panose="020B0604020202020204" charset="-122"/>
                <a:cs typeface="+mn-ea"/>
                <a:sym typeface="+mn-lt"/>
              </a:endParaRPr>
            </a:p>
          </p:txBody>
        </p:sp>
        <p:sp>
          <p:nvSpPr>
            <p:cNvPr id="76" name="矩形: 圆角 36"/>
            <p:cNvSpPr/>
            <p:nvPr/>
          </p:nvSpPr>
          <p:spPr>
            <a:xfrm>
              <a:off x="4447582" y="4238668"/>
              <a:ext cx="2856388" cy="773046"/>
            </a:xfrm>
            <a:prstGeom prst="roundRect">
              <a:avLst>
                <a:gd name="adj" fmla="val 50000"/>
              </a:avLst>
            </a:prstGeom>
            <a:noFill/>
            <a:ln>
              <a:solidFill>
                <a:srgbClr val="629DD1">
                  <a:lumMod val="100000"/>
                </a:srgbClr>
              </a:solidFill>
            </a:ln>
          </p:spPr>
          <p:style>
            <a:lnRef idx="2">
              <a:srgbClr val="629DD1">
                <a:shade val="50000"/>
              </a:srgbClr>
            </a:lnRef>
            <a:fillRef idx="1">
              <a:srgbClr val="629DD1"/>
            </a:fillRef>
            <a:effectRef idx="0">
              <a:srgbClr val="629DD1"/>
            </a:effectRef>
            <a:fontRef idx="minor">
              <a:sysClr val="window" lastClr="FFFFFF"/>
            </a:fontRef>
          </p:style>
          <p:txBody>
            <a:bodyPr rtlCol="0" anchor="ctr"/>
            <a:lstStyle/>
            <a:p>
              <a:pPr algn="ctr"/>
              <a:endParaRPr lang="zh-CN" altLang="en-US" sz="1600">
                <a:latin typeface="汉仪雅酷黑 65W" panose="020B0604020202020204" charset="-122"/>
                <a:ea typeface="汉仪雅酷黑 65W" panose="020B0604020202020204" charset="-122"/>
                <a:cs typeface="+mn-ea"/>
                <a:sym typeface="+mn-lt"/>
              </a:endParaRPr>
            </a:p>
          </p:txBody>
        </p:sp>
      </p:grpSp>
      <p:sp>
        <p:nvSpPr>
          <p:cNvPr id="77" name="文本框 76"/>
          <p:cNvSpPr txBox="1"/>
          <p:nvPr/>
        </p:nvSpPr>
        <p:spPr>
          <a:xfrm>
            <a:off x="4895215" y="4679315"/>
            <a:ext cx="2122805" cy="398780"/>
          </a:xfrm>
          <a:prstGeom prst="rect">
            <a:avLst/>
          </a:prstGeom>
          <a:noFill/>
          <a:effectLst/>
        </p:spPr>
        <p:txBody>
          <a:bodyPr wrap="square">
            <a:spAutoFit/>
          </a:bodyPr>
          <a:p>
            <a:pPr algn="ctr"/>
            <a:r>
              <a:rPr lang="zh-CN" altLang="en-US" sz="2000" dirty="0">
                <a:solidFill>
                  <a:srgbClr val="0070C0"/>
                </a:solidFill>
                <a:latin typeface="微软雅黑" panose="020B0503020204020204" charset="-122"/>
                <a:ea typeface="微软雅黑" panose="020B0503020204020204" charset="-122"/>
                <a:cs typeface="+mn-ea"/>
                <a:sym typeface="+mn-lt"/>
              </a:rPr>
              <a:t>高值耗材企业</a:t>
            </a:r>
            <a:endParaRPr lang="zh-CN" altLang="en-US" sz="2000" dirty="0">
              <a:solidFill>
                <a:srgbClr val="0070C0"/>
              </a:solidFill>
              <a:latin typeface="微软雅黑" panose="020B0503020204020204" charset="-122"/>
              <a:ea typeface="微软雅黑" panose="020B0503020204020204" charset="-122"/>
              <a:cs typeface="+mn-ea"/>
              <a:sym typeface="+mn-lt"/>
            </a:endParaRPr>
          </a:p>
        </p:txBody>
      </p:sp>
      <p:grpSp>
        <p:nvGrpSpPr>
          <p:cNvPr id="81" name="组合 80"/>
          <p:cNvGrpSpPr/>
          <p:nvPr/>
        </p:nvGrpSpPr>
        <p:grpSpPr>
          <a:xfrm flipH="1">
            <a:off x="4873852" y="1980887"/>
            <a:ext cx="2672895" cy="723386"/>
            <a:chOff x="4447582" y="3457418"/>
            <a:chExt cx="2856388" cy="773046"/>
          </a:xfrm>
        </p:grpSpPr>
        <p:sp>
          <p:nvSpPr>
            <p:cNvPr id="82" name="Freeform 28"/>
            <p:cNvSpPr/>
            <p:nvPr/>
          </p:nvSpPr>
          <p:spPr>
            <a:xfrm>
              <a:off x="4447582" y="3457418"/>
              <a:ext cx="773046" cy="773046"/>
            </a:xfrm>
            <a:custGeom>
              <a:avLst/>
              <a:gdLst>
                <a:gd name="connsiteX0" fmla="*/ 416337 w 832674"/>
                <a:gd name="connsiteY0" fmla="*/ 62204 h 832674"/>
                <a:gd name="connsiteX1" fmla="*/ 770470 w 832674"/>
                <a:gd name="connsiteY1" fmla="*/ 416337 h 832674"/>
                <a:gd name="connsiteX2" fmla="*/ 416337 w 832674"/>
                <a:gd name="connsiteY2" fmla="*/ 770470 h 832674"/>
                <a:gd name="connsiteX3" fmla="*/ 62204 w 832674"/>
                <a:gd name="connsiteY3" fmla="*/ 416337 h 832674"/>
                <a:gd name="connsiteX4" fmla="*/ 416337 w 832674"/>
                <a:gd name="connsiteY4" fmla="*/ 62204 h 832674"/>
                <a:gd name="connsiteX5" fmla="*/ 416337 w 832674"/>
                <a:gd name="connsiteY5" fmla="*/ 28605 h 832674"/>
                <a:gd name="connsiteX6" fmla="*/ 28605 w 832674"/>
                <a:gd name="connsiteY6" fmla="*/ 416337 h 832674"/>
                <a:gd name="connsiteX7" fmla="*/ 416337 w 832674"/>
                <a:gd name="connsiteY7" fmla="*/ 804069 h 832674"/>
                <a:gd name="connsiteX8" fmla="*/ 804069 w 832674"/>
                <a:gd name="connsiteY8" fmla="*/ 416337 h 832674"/>
                <a:gd name="connsiteX9" fmla="*/ 416337 w 832674"/>
                <a:gd name="connsiteY9" fmla="*/ 28605 h 832674"/>
                <a:gd name="connsiteX10" fmla="*/ 416337 w 832674"/>
                <a:gd name="connsiteY10" fmla="*/ 0 h 832674"/>
                <a:gd name="connsiteX11" fmla="*/ 832674 w 832674"/>
                <a:gd name="connsiteY11" fmla="*/ 416337 h 832674"/>
                <a:gd name="connsiteX12" fmla="*/ 416337 w 832674"/>
                <a:gd name="connsiteY12" fmla="*/ 832674 h 832674"/>
                <a:gd name="connsiteX13" fmla="*/ 0 w 832674"/>
                <a:gd name="connsiteY13" fmla="*/ 416337 h 832674"/>
                <a:gd name="connsiteX14" fmla="*/ 416337 w 832674"/>
                <a:gd name="connsiteY14" fmla="*/ 0 h 83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2674" h="832674">
                  <a:moveTo>
                    <a:pt x="416337" y="62204"/>
                  </a:moveTo>
                  <a:cubicBezTo>
                    <a:pt x="611919" y="62204"/>
                    <a:pt x="770470" y="220755"/>
                    <a:pt x="770470" y="416337"/>
                  </a:cubicBezTo>
                  <a:cubicBezTo>
                    <a:pt x="770470" y="611919"/>
                    <a:pt x="611919" y="770470"/>
                    <a:pt x="416337" y="770470"/>
                  </a:cubicBezTo>
                  <a:cubicBezTo>
                    <a:pt x="220755" y="770470"/>
                    <a:pt x="62204" y="611919"/>
                    <a:pt x="62204" y="416337"/>
                  </a:cubicBezTo>
                  <a:cubicBezTo>
                    <a:pt x="62204" y="220755"/>
                    <a:pt x="220755" y="62204"/>
                    <a:pt x="416337" y="62204"/>
                  </a:cubicBezTo>
                  <a:close/>
                  <a:moveTo>
                    <a:pt x="416337" y="28605"/>
                  </a:moveTo>
                  <a:cubicBezTo>
                    <a:pt x="202199" y="28605"/>
                    <a:pt x="28605" y="202199"/>
                    <a:pt x="28605" y="416337"/>
                  </a:cubicBezTo>
                  <a:cubicBezTo>
                    <a:pt x="28605" y="630475"/>
                    <a:pt x="202199" y="804069"/>
                    <a:pt x="416337" y="804069"/>
                  </a:cubicBezTo>
                  <a:cubicBezTo>
                    <a:pt x="630475" y="804069"/>
                    <a:pt x="804069" y="630475"/>
                    <a:pt x="804069" y="416337"/>
                  </a:cubicBezTo>
                  <a:cubicBezTo>
                    <a:pt x="804069" y="202199"/>
                    <a:pt x="630475" y="28605"/>
                    <a:pt x="416337" y="28605"/>
                  </a:cubicBezTo>
                  <a:close/>
                  <a:moveTo>
                    <a:pt x="416337" y="0"/>
                  </a:moveTo>
                  <a:cubicBezTo>
                    <a:pt x="646274" y="0"/>
                    <a:pt x="832674" y="186400"/>
                    <a:pt x="832674" y="416337"/>
                  </a:cubicBezTo>
                  <a:cubicBezTo>
                    <a:pt x="832674" y="646274"/>
                    <a:pt x="646274" y="832674"/>
                    <a:pt x="416337" y="832674"/>
                  </a:cubicBezTo>
                  <a:cubicBezTo>
                    <a:pt x="186400" y="832674"/>
                    <a:pt x="0" y="646274"/>
                    <a:pt x="0" y="416337"/>
                  </a:cubicBezTo>
                  <a:cubicBezTo>
                    <a:pt x="0" y="186400"/>
                    <a:pt x="186400" y="0"/>
                    <a:pt x="416337" y="0"/>
                  </a:cubicBezTo>
                  <a:close/>
                </a:path>
              </a:pathLst>
            </a:custGeom>
          </p:spPr>
          <p:style>
            <a:lnRef idx="0">
              <a:srgbClr val="FFFFFF"/>
            </a:lnRef>
            <a:fillRef idx="3">
              <a:srgbClr val="297FD5"/>
            </a:fillRef>
            <a:effectRef idx="0">
              <a:srgbClr val="FFFFFF"/>
            </a:effectRef>
            <a:fontRef idx="minor">
              <a:sysClr val="window" lastClr="FFFFFF"/>
            </a:fontRef>
          </p:style>
          <p:txBody>
            <a:bodyPr wrap="square" rtlCol="0" anchor="ctr">
              <a:noAutofit/>
            </a:bodyPr>
            <a:lstStyle>
              <a:defPPr>
                <a:defRPr lang="en-US">
                  <a:solidFill>
                    <a:sysClr val="window" lastClr="FFFFFF"/>
                  </a:solidFill>
                </a:defRPr>
              </a:defPPr>
              <a:lvl1pPr marL="0" algn="l" defTabSz="914400" rtl="0" eaLnBrk="1" latinLnBrk="0" hangingPunct="1">
                <a:defRPr sz="1800" kern="1200">
                  <a:solidFill>
                    <a:sysClr val="window" lastClr="FFFFFF"/>
                  </a:solidFill>
                  <a:latin typeface="+mn-lt"/>
                  <a:ea typeface="+mn-ea"/>
                  <a:cs typeface="+mn-cs"/>
                </a:defRPr>
              </a:lvl1pPr>
              <a:lvl2pPr marL="457200" algn="l" defTabSz="914400" rtl="0" eaLnBrk="1" latinLnBrk="0" hangingPunct="1">
                <a:defRPr sz="1800" kern="1200">
                  <a:solidFill>
                    <a:sysClr val="window" lastClr="FFFFFF"/>
                  </a:solidFill>
                  <a:latin typeface="+mn-lt"/>
                  <a:ea typeface="+mn-ea"/>
                  <a:cs typeface="+mn-cs"/>
                </a:defRPr>
              </a:lvl2pPr>
              <a:lvl3pPr marL="914400" algn="l" defTabSz="914400" rtl="0" eaLnBrk="1" latinLnBrk="0" hangingPunct="1">
                <a:defRPr sz="1800" kern="1200">
                  <a:solidFill>
                    <a:sysClr val="window" lastClr="FFFFFF"/>
                  </a:solidFill>
                  <a:latin typeface="+mn-lt"/>
                  <a:ea typeface="+mn-ea"/>
                  <a:cs typeface="+mn-cs"/>
                </a:defRPr>
              </a:lvl3pPr>
              <a:lvl4pPr marL="1371600" algn="l" defTabSz="914400" rtl="0" eaLnBrk="1" latinLnBrk="0" hangingPunct="1">
                <a:defRPr sz="1800" kern="1200">
                  <a:solidFill>
                    <a:sysClr val="window" lastClr="FFFFFF"/>
                  </a:solidFill>
                  <a:latin typeface="+mn-lt"/>
                  <a:ea typeface="+mn-ea"/>
                  <a:cs typeface="+mn-cs"/>
                </a:defRPr>
              </a:lvl4pPr>
              <a:lvl5pPr marL="1828800" algn="l" defTabSz="914400" rtl="0" eaLnBrk="1" latinLnBrk="0" hangingPunct="1">
                <a:defRPr sz="1800" kern="1200">
                  <a:solidFill>
                    <a:sysClr val="window" lastClr="FFFFFF"/>
                  </a:solidFill>
                  <a:latin typeface="+mn-lt"/>
                  <a:ea typeface="+mn-ea"/>
                  <a:cs typeface="+mn-cs"/>
                </a:defRPr>
              </a:lvl5pPr>
              <a:lvl6pPr marL="2286000" algn="l" defTabSz="914400" rtl="0" eaLnBrk="1" latinLnBrk="0" hangingPunct="1">
                <a:defRPr sz="1800" kern="1200">
                  <a:solidFill>
                    <a:sysClr val="window" lastClr="FFFFFF"/>
                  </a:solidFill>
                  <a:latin typeface="+mn-lt"/>
                  <a:ea typeface="+mn-ea"/>
                  <a:cs typeface="+mn-cs"/>
                </a:defRPr>
              </a:lvl6pPr>
              <a:lvl7pPr marL="2743200" algn="l" defTabSz="914400" rtl="0" eaLnBrk="1" latinLnBrk="0" hangingPunct="1">
                <a:defRPr sz="1800" kern="1200">
                  <a:solidFill>
                    <a:sysClr val="window" lastClr="FFFFFF"/>
                  </a:solidFill>
                  <a:latin typeface="+mn-lt"/>
                  <a:ea typeface="+mn-ea"/>
                  <a:cs typeface="+mn-cs"/>
                </a:defRPr>
              </a:lvl7pPr>
              <a:lvl8pPr marL="3200400" algn="l" defTabSz="914400" rtl="0" eaLnBrk="1" latinLnBrk="0" hangingPunct="1">
                <a:defRPr sz="1800" kern="1200">
                  <a:solidFill>
                    <a:sysClr val="window" lastClr="FFFFFF"/>
                  </a:solidFill>
                  <a:latin typeface="+mn-lt"/>
                  <a:ea typeface="+mn-ea"/>
                  <a:cs typeface="+mn-cs"/>
                </a:defRPr>
              </a:lvl8pPr>
              <a:lvl9pPr marL="3657600" algn="l" defTabSz="914400" rtl="0" eaLnBrk="1" latinLnBrk="0" hangingPunct="1">
                <a:defRPr sz="1800" kern="1200">
                  <a:solidFill>
                    <a:sysClr val="window" lastClr="FFFFFF"/>
                  </a:solidFill>
                  <a:latin typeface="+mn-lt"/>
                  <a:ea typeface="+mn-ea"/>
                  <a:cs typeface="+mn-cs"/>
                </a:defRPr>
              </a:lvl9pPr>
            </a:lstStyle>
            <a:p>
              <a:pPr algn="ctr"/>
              <a:r>
                <a:rPr lang="en-US" dirty="0">
                  <a:latin typeface="汉仪雅酷黑 65W" panose="020B0604020202020204" charset="-122"/>
                  <a:ea typeface="汉仪雅酷黑 65W" panose="020B0604020202020204" charset="-122"/>
                  <a:cs typeface="+mn-ea"/>
                  <a:sym typeface="+mn-lt"/>
                </a:rPr>
                <a:t>1</a:t>
              </a:r>
              <a:endParaRPr lang="en-US" dirty="0">
                <a:latin typeface="汉仪雅酷黑 65W" panose="020B0604020202020204" charset="-122"/>
                <a:ea typeface="汉仪雅酷黑 65W" panose="020B0604020202020204" charset="-122"/>
                <a:cs typeface="+mn-ea"/>
                <a:sym typeface="+mn-lt"/>
              </a:endParaRPr>
            </a:p>
          </p:txBody>
        </p:sp>
        <p:sp>
          <p:nvSpPr>
            <p:cNvPr id="83" name="矩形: 圆角 33"/>
            <p:cNvSpPr/>
            <p:nvPr/>
          </p:nvSpPr>
          <p:spPr>
            <a:xfrm>
              <a:off x="4447582" y="3457418"/>
              <a:ext cx="2856388" cy="773046"/>
            </a:xfrm>
            <a:prstGeom prst="roundRect">
              <a:avLst>
                <a:gd name="adj" fmla="val 50000"/>
              </a:avLst>
            </a:prstGeom>
            <a:noFill/>
            <a:ln>
              <a:solidFill>
                <a:srgbClr val="629DD1">
                  <a:lumMod val="100000"/>
                </a:srgbClr>
              </a:solidFill>
            </a:ln>
          </p:spPr>
          <p:style>
            <a:lnRef idx="2">
              <a:srgbClr val="629DD1">
                <a:shade val="50000"/>
              </a:srgbClr>
            </a:lnRef>
            <a:fillRef idx="1">
              <a:srgbClr val="629DD1"/>
            </a:fillRef>
            <a:effectRef idx="0">
              <a:srgbClr val="629DD1"/>
            </a:effectRef>
            <a:fontRef idx="minor">
              <a:sysClr val="window" lastClr="FFFFFF"/>
            </a:fontRef>
          </p:style>
          <p:txBody>
            <a:bodyPr rtlCol="0" anchor="ctr"/>
            <a:lstStyle/>
            <a:p>
              <a:pPr algn="ctr"/>
              <a:endParaRPr lang="zh-CN" altLang="en-US" sz="1600">
                <a:latin typeface="汉仪雅酷黑 65W" panose="020B0604020202020204" charset="-122"/>
                <a:ea typeface="汉仪雅酷黑 65W" panose="020B0604020202020204" charset="-122"/>
                <a:cs typeface="+mn-ea"/>
                <a:sym typeface="+mn-lt"/>
              </a:endParaRPr>
            </a:p>
          </p:txBody>
        </p:sp>
      </p:grpSp>
      <p:sp>
        <p:nvSpPr>
          <p:cNvPr id="84" name="文本框 83"/>
          <p:cNvSpPr txBox="1"/>
          <p:nvPr/>
        </p:nvSpPr>
        <p:spPr>
          <a:xfrm>
            <a:off x="4869815" y="2136775"/>
            <a:ext cx="2122805" cy="398780"/>
          </a:xfrm>
          <a:prstGeom prst="rect">
            <a:avLst/>
          </a:prstGeom>
          <a:noFill/>
          <a:effectLst/>
        </p:spPr>
        <p:txBody>
          <a:bodyPr wrap="square">
            <a:spAutoFit/>
          </a:bodyPr>
          <a:p>
            <a:pPr algn="ctr"/>
            <a:r>
              <a:rPr lang="zh-CN" altLang="en-US" sz="2000" dirty="0">
                <a:solidFill>
                  <a:srgbClr val="0070C0"/>
                </a:solidFill>
                <a:latin typeface="微软雅黑" panose="020B0503020204020204" charset="-122"/>
                <a:ea typeface="微软雅黑" panose="020B0503020204020204" charset="-122"/>
                <a:cs typeface="+mn-ea"/>
                <a:sym typeface="+mn-lt"/>
              </a:rPr>
              <a:t>影像设备企业</a:t>
            </a:r>
            <a:endParaRPr lang="zh-CN" altLang="en-US" sz="2000" dirty="0">
              <a:solidFill>
                <a:srgbClr val="0070C0"/>
              </a:solidFill>
              <a:latin typeface="微软雅黑" panose="020B0503020204020204" charset="-122"/>
              <a:ea typeface="微软雅黑" panose="020B0503020204020204" charset="-122"/>
              <a:cs typeface="+mn-ea"/>
              <a:sym typeface="+mn-lt"/>
            </a:endParaRPr>
          </a:p>
        </p:txBody>
      </p:sp>
      <p:grpSp>
        <p:nvGrpSpPr>
          <p:cNvPr id="86" name="组合 85"/>
          <p:cNvGrpSpPr/>
          <p:nvPr/>
        </p:nvGrpSpPr>
        <p:grpSpPr>
          <a:xfrm>
            <a:off x="702310" y="1268730"/>
            <a:ext cx="2672715" cy="520700"/>
            <a:chOff x="4439561" y="2193299"/>
            <a:chExt cx="2856388" cy="773046"/>
          </a:xfrm>
        </p:grpSpPr>
        <p:sp>
          <p:nvSpPr>
            <p:cNvPr id="87" name="Freeform 28"/>
            <p:cNvSpPr/>
            <p:nvPr/>
          </p:nvSpPr>
          <p:spPr>
            <a:xfrm>
              <a:off x="4439561" y="2193299"/>
              <a:ext cx="773046" cy="773046"/>
            </a:xfrm>
            <a:custGeom>
              <a:avLst/>
              <a:gdLst>
                <a:gd name="connsiteX0" fmla="*/ 416337 w 832674"/>
                <a:gd name="connsiteY0" fmla="*/ 62204 h 832674"/>
                <a:gd name="connsiteX1" fmla="*/ 770470 w 832674"/>
                <a:gd name="connsiteY1" fmla="*/ 416337 h 832674"/>
                <a:gd name="connsiteX2" fmla="*/ 416337 w 832674"/>
                <a:gd name="connsiteY2" fmla="*/ 770470 h 832674"/>
                <a:gd name="connsiteX3" fmla="*/ 62204 w 832674"/>
                <a:gd name="connsiteY3" fmla="*/ 416337 h 832674"/>
                <a:gd name="connsiteX4" fmla="*/ 416337 w 832674"/>
                <a:gd name="connsiteY4" fmla="*/ 62204 h 832674"/>
                <a:gd name="connsiteX5" fmla="*/ 416337 w 832674"/>
                <a:gd name="connsiteY5" fmla="*/ 28605 h 832674"/>
                <a:gd name="connsiteX6" fmla="*/ 28605 w 832674"/>
                <a:gd name="connsiteY6" fmla="*/ 416337 h 832674"/>
                <a:gd name="connsiteX7" fmla="*/ 416337 w 832674"/>
                <a:gd name="connsiteY7" fmla="*/ 804069 h 832674"/>
                <a:gd name="connsiteX8" fmla="*/ 804069 w 832674"/>
                <a:gd name="connsiteY8" fmla="*/ 416337 h 832674"/>
                <a:gd name="connsiteX9" fmla="*/ 416337 w 832674"/>
                <a:gd name="connsiteY9" fmla="*/ 28605 h 832674"/>
                <a:gd name="connsiteX10" fmla="*/ 416337 w 832674"/>
                <a:gd name="connsiteY10" fmla="*/ 0 h 832674"/>
                <a:gd name="connsiteX11" fmla="*/ 832674 w 832674"/>
                <a:gd name="connsiteY11" fmla="*/ 416337 h 832674"/>
                <a:gd name="connsiteX12" fmla="*/ 416337 w 832674"/>
                <a:gd name="connsiteY12" fmla="*/ 832674 h 832674"/>
                <a:gd name="connsiteX13" fmla="*/ 0 w 832674"/>
                <a:gd name="connsiteY13" fmla="*/ 416337 h 832674"/>
                <a:gd name="connsiteX14" fmla="*/ 416337 w 832674"/>
                <a:gd name="connsiteY14" fmla="*/ 0 h 83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2674" h="832674">
                  <a:moveTo>
                    <a:pt x="416337" y="62204"/>
                  </a:moveTo>
                  <a:cubicBezTo>
                    <a:pt x="611919" y="62204"/>
                    <a:pt x="770470" y="220755"/>
                    <a:pt x="770470" y="416337"/>
                  </a:cubicBezTo>
                  <a:cubicBezTo>
                    <a:pt x="770470" y="611919"/>
                    <a:pt x="611919" y="770470"/>
                    <a:pt x="416337" y="770470"/>
                  </a:cubicBezTo>
                  <a:cubicBezTo>
                    <a:pt x="220755" y="770470"/>
                    <a:pt x="62204" y="611919"/>
                    <a:pt x="62204" y="416337"/>
                  </a:cubicBezTo>
                  <a:cubicBezTo>
                    <a:pt x="62204" y="220755"/>
                    <a:pt x="220755" y="62204"/>
                    <a:pt x="416337" y="62204"/>
                  </a:cubicBezTo>
                  <a:close/>
                  <a:moveTo>
                    <a:pt x="416337" y="28605"/>
                  </a:moveTo>
                  <a:cubicBezTo>
                    <a:pt x="202199" y="28605"/>
                    <a:pt x="28605" y="202199"/>
                    <a:pt x="28605" y="416337"/>
                  </a:cubicBezTo>
                  <a:cubicBezTo>
                    <a:pt x="28605" y="630475"/>
                    <a:pt x="202199" y="804069"/>
                    <a:pt x="416337" y="804069"/>
                  </a:cubicBezTo>
                  <a:cubicBezTo>
                    <a:pt x="630475" y="804069"/>
                    <a:pt x="804069" y="630475"/>
                    <a:pt x="804069" y="416337"/>
                  </a:cubicBezTo>
                  <a:cubicBezTo>
                    <a:pt x="804069" y="202199"/>
                    <a:pt x="630475" y="28605"/>
                    <a:pt x="416337" y="28605"/>
                  </a:cubicBezTo>
                  <a:close/>
                  <a:moveTo>
                    <a:pt x="416337" y="0"/>
                  </a:moveTo>
                  <a:cubicBezTo>
                    <a:pt x="646274" y="0"/>
                    <a:pt x="832674" y="186400"/>
                    <a:pt x="832674" y="416337"/>
                  </a:cubicBezTo>
                  <a:cubicBezTo>
                    <a:pt x="832674" y="646274"/>
                    <a:pt x="646274" y="832674"/>
                    <a:pt x="416337" y="832674"/>
                  </a:cubicBezTo>
                  <a:cubicBezTo>
                    <a:pt x="186400" y="832674"/>
                    <a:pt x="0" y="646274"/>
                    <a:pt x="0" y="416337"/>
                  </a:cubicBezTo>
                  <a:cubicBezTo>
                    <a:pt x="0" y="186400"/>
                    <a:pt x="186400" y="0"/>
                    <a:pt x="416337" y="0"/>
                  </a:cubicBezTo>
                  <a:close/>
                </a:path>
              </a:pathLst>
            </a:custGeom>
            <a:gradFill>
              <a:gsLst>
                <a:gs pos="0">
                  <a:srgbClr val="629DD1">
                    <a:hueOff val="-2520000"/>
                  </a:srgbClr>
                </a:gs>
                <a:gs pos="100000">
                  <a:srgbClr val="629DD1">
                    <a:alpha val="13000"/>
                  </a:srgbClr>
                </a:gs>
              </a:gsLst>
            </a:gradFill>
          </p:spPr>
          <p:style>
            <a:lnRef idx="0">
              <a:srgbClr val="FFFFFF"/>
            </a:lnRef>
            <a:fillRef idx="3">
              <a:srgbClr val="629DD1"/>
            </a:fillRef>
            <a:effectRef idx="0">
              <a:srgbClr val="FFFFFF"/>
            </a:effectRef>
            <a:fontRef idx="minor">
              <a:sysClr val="window" lastClr="FFFFFF"/>
            </a:fontRef>
          </p:style>
          <p:txBody>
            <a:bodyPr wrap="square" rtlCol="0" anchor="ctr">
              <a:noAutofit/>
            </a:bodyPr>
            <a:lstStyle>
              <a:defPPr>
                <a:defRPr lang="en-US">
                  <a:solidFill>
                    <a:sysClr val="window" lastClr="FFFFFF"/>
                  </a:solidFill>
                </a:defRPr>
              </a:defPPr>
              <a:lvl1pPr marL="0" algn="l" defTabSz="914400" rtl="0" eaLnBrk="1" latinLnBrk="0" hangingPunct="1">
                <a:defRPr sz="1800" kern="1200">
                  <a:solidFill>
                    <a:sysClr val="window" lastClr="FFFFFF"/>
                  </a:solidFill>
                  <a:latin typeface="+mn-lt"/>
                  <a:ea typeface="+mn-ea"/>
                  <a:cs typeface="+mn-cs"/>
                </a:defRPr>
              </a:lvl1pPr>
              <a:lvl2pPr marL="457200" algn="l" defTabSz="914400" rtl="0" eaLnBrk="1" latinLnBrk="0" hangingPunct="1">
                <a:defRPr sz="1800" kern="1200">
                  <a:solidFill>
                    <a:sysClr val="window" lastClr="FFFFFF"/>
                  </a:solidFill>
                  <a:latin typeface="+mn-lt"/>
                  <a:ea typeface="+mn-ea"/>
                  <a:cs typeface="+mn-cs"/>
                </a:defRPr>
              </a:lvl2pPr>
              <a:lvl3pPr marL="914400" algn="l" defTabSz="914400" rtl="0" eaLnBrk="1" latinLnBrk="0" hangingPunct="1">
                <a:defRPr sz="1800" kern="1200">
                  <a:solidFill>
                    <a:sysClr val="window" lastClr="FFFFFF"/>
                  </a:solidFill>
                  <a:latin typeface="+mn-lt"/>
                  <a:ea typeface="+mn-ea"/>
                  <a:cs typeface="+mn-cs"/>
                </a:defRPr>
              </a:lvl3pPr>
              <a:lvl4pPr marL="1371600" algn="l" defTabSz="914400" rtl="0" eaLnBrk="1" latinLnBrk="0" hangingPunct="1">
                <a:defRPr sz="1800" kern="1200">
                  <a:solidFill>
                    <a:sysClr val="window" lastClr="FFFFFF"/>
                  </a:solidFill>
                  <a:latin typeface="+mn-lt"/>
                  <a:ea typeface="+mn-ea"/>
                  <a:cs typeface="+mn-cs"/>
                </a:defRPr>
              </a:lvl4pPr>
              <a:lvl5pPr marL="1828800" algn="l" defTabSz="914400" rtl="0" eaLnBrk="1" latinLnBrk="0" hangingPunct="1">
                <a:defRPr sz="1800" kern="1200">
                  <a:solidFill>
                    <a:sysClr val="window" lastClr="FFFFFF"/>
                  </a:solidFill>
                  <a:latin typeface="+mn-lt"/>
                  <a:ea typeface="+mn-ea"/>
                  <a:cs typeface="+mn-cs"/>
                </a:defRPr>
              </a:lvl5pPr>
              <a:lvl6pPr marL="2286000" algn="l" defTabSz="914400" rtl="0" eaLnBrk="1" latinLnBrk="0" hangingPunct="1">
                <a:defRPr sz="1800" kern="1200">
                  <a:solidFill>
                    <a:sysClr val="window" lastClr="FFFFFF"/>
                  </a:solidFill>
                  <a:latin typeface="+mn-lt"/>
                  <a:ea typeface="+mn-ea"/>
                  <a:cs typeface="+mn-cs"/>
                </a:defRPr>
              </a:lvl6pPr>
              <a:lvl7pPr marL="2743200" algn="l" defTabSz="914400" rtl="0" eaLnBrk="1" latinLnBrk="0" hangingPunct="1">
                <a:defRPr sz="1800" kern="1200">
                  <a:solidFill>
                    <a:sysClr val="window" lastClr="FFFFFF"/>
                  </a:solidFill>
                  <a:latin typeface="+mn-lt"/>
                  <a:ea typeface="+mn-ea"/>
                  <a:cs typeface="+mn-cs"/>
                </a:defRPr>
              </a:lvl7pPr>
              <a:lvl8pPr marL="3200400" algn="l" defTabSz="914400" rtl="0" eaLnBrk="1" latinLnBrk="0" hangingPunct="1">
                <a:defRPr sz="1800" kern="1200">
                  <a:solidFill>
                    <a:sysClr val="window" lastClr="FFFFFF"/>
                  </a:solidFill>
                  <a:latin typeface="+mn-lt"/>
                  <a:ea typeface="+mn-ea"/>
                  <a:cs typeface="+mn-cs"/>
                </a:defRPr>
              </a:lvl8pPr>
              <a:lvl9pPr marL="3657600" algn="l" defTabSz="914400" rtl="0" eaLnBrk="1" latinLnBrk="0" hangingPunct="1">
                <a:defRPr sz="1800" kern="1200">
                  <a:solidFill>
                    <a:sysClr val="window" lastClr="FFFFFF"/>
                  </a:solidFill>
                  <a:latin typeface="+mn-lt"/>
                  <a:ea typeface="+mn-ea"/>
                  <a:cs typeface="+mn-cs"/>
                </a:defRPr>
              </a:lvl9pPr>
            </a:lstStyle>
            <a:p>
              <a:pPr algn="ctr"/>
              <a:endParaRPr lang="en-US" dirty="0">
                <a:latin typeface="汉仪雅酷黑 65W" panose="020B0604020202020204" charset="-122"/>
                <a:ea typeface="汉仪雅酷黑 65W" panose="020B0604020202020204" charset="-122"/>
                <a:cs typeface="+mn-ea"/>
                <a:sym typeface="+mn-lt"/>
              </a:endParaRPr>
            </a:p>
          </p:txBody>
        </p:sp>
        <p:sp>
          <p:nvSpPr>
            <p:cNvPr id="88" name="矩形: 圆角 26"/>
            <p:cNvSpPr/>
            <p:nvPr/>
          </p:nvSpPr>
          <p:spPr>
            <a:xfrm>
              <a:off x="4439561" y="2193299"/>
              <a:ext cx="2856388" cy="773046"/>
            </a:xfrm>
            <a:prstGeom prst="roundRect">
              <a:avLst>
                <a:gd name="adj" fmla="val 50000"/>
              </a:avLst>
            </a:prstGeom>
            <a:noFill/>
            <a:ln>
              <a:solidFill>
                <a:srgbClr val="629DD1">
                  <a:lumMod val="100000"/>
                </a:srgbClr>
              </a:solidFill>
            </a:ln>
          </p:spPr>
          <p:style>
            <a:lnRef idx="2">
              <a:srgbClr val="629DD1">
                <a:shade val="50000"/>
              </a:srgbClr>
            </a:lnRef>
            <a:fillRef idx="1">
              <a:srgbClr val="629DD1"/>
            </a:fillRef>
            <a:effectRef idx="0">
              <a:srgbClr val="629DD1"/>
            </a:effectRef>
            <a:fontRef idx="minor">
              <a:sysClr val="window" lastClr="FFFFFF"/>
            </a:fontRef>
          </p:style>
          <p:txBody>
            <a:bodyPr rtlCol="0" anchor="ctr"/>
            <a:lstStyle/>
            <a:p>
              <a:pPr algn="ctr"/>
              <a:endParaRPr lang="zh-CN" altLang="en-US" sz="1600">
                <a:latin typeface="汉仪雅酷黑 65W" panose="020B0604020202020204" charset="-122"/>
                <a:ea typeface="汉仪雅酷黑 65W" panose="020B0604020202020204" charset="-122"/>
                <a:cs typeface="+mn-ea"/>
                <a:sym typeface="+mn-lt"/>
              </a:endParaRPr>
            </a:p>
          </p:txBody>
        </p:sp>
      </p:grpSp>
      <p:sp>
        <p:nvSpPr>
          <p:cNvPr id="89" name="文本框 88"/>
          <p:cNvSpPr txBox="1"/>
          <p:nvPr/>
        </p:nvSpPr>
        <p:spPr>
          <a:xfrm>
            <a:off x="1295400" y="1324610"/>
            <a:ext cx="2122805" cy="398780"/>
          </a:xfrm>
          <a:prstGeom prst="rect">
            <a:avLst/>
          </a:prstGeom>
          <a:noFill/>
          <a:effectLst/>
        </p:spPr>
        <p:txBody>
          <a:bodyPr wrap="square">
            <a:spAutoFit/>
          </a:bodyPr>
          <a:lstStyle/>
          <a:p>
            <a:pPr algn="ctr"/>
            <a:r>
              <a:rPr lang="zh-CN" altLang="en-US" sz="2000" b="1" dirty="0">
                <a:latin typeface="微软雅黑" panose="020B0503020204020204" charset="-122"/>
                <a:ea typeface="微软雅黑" panose="020B0503020204020204" charset="-122"/>
                <a:cs typeface="+mn-ea"/>
                <a:sym typeface="+mn-lt"/>
              </a:rPr>
              <a:t>产业链重点方向</a:t>
            </a:r>
            <a:endParaRPr lang="zh-CN" altLang="en-US" sz="2000" b="1" dirty="0">
              <a:latin typeface="微软雅黑" panose="020B0503020204020204" charset="-122"/>
              <a:ea typeface="微软雅黑" panose="020B0503020204020204" charset="-122"/>
              <a:cs typeface="+mn-ea"/>
              <a:sym typeface="+mn-lt"/>
            </a:endParaRPr>
          </a:p>
        </p:txBody>
      </p:sp>
      <p:sp>
        <p:nvSpPr>
          <p:cNvPr id="90" name="文本框 89"/>
          <p:cNvSpPr txBox="1"/>
          <p:nvPr/>
        </p:nvSpPr>
        <p:spPr>
          <a:xfrm>
            <a:off x="705485" y="1994535"/>
            <a:ext cx="3961765" cy="1491615"/>
          </a:xfrm>
          <a:prstGeom prst="rect">
            <a:avLst/>
          </a:prstGeom>
          <a:noFill/>
        </p:spPr>
        <p:txBody>
          <a:bodyPr wrap="square" rtlCol="0">
            <a:spAutoFit/>
          </a:bodyPr>
          <a:p>
            <a:r>
              <a:rPr lang="zh-CN" altLang="en-US" sz="1300" b="1">
                <a:solidFill>
                  <a:srgbClr val="0070C0"/>
                </a:solidFill>
                <a:latin typeface="微软雅黑" panose="020B0503020204020204" charset="-122"/>
                <a:ea typeface="微软雅黑" panose="020B0503020204020204" charset="-122"/>
                <a:cs typeface="微软雅黑" panose="020B0503020204020204" charset="-122"/>
              </a:rPr>
              <a:t>上游重点方向</a:t>
            </a:r>
            <a:endParaRPr lang="zh-CN" altLang="en-US" sz="1300" b="1">
              <a:solidFill>
                <a:srgbClr val="0070C0"/>
              </a:solidFill>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lang="zh-CN" altLang="en-US" sz="1300">
                <a:latin typeface="微软雅黑" panose="020B0503020204020204" charset="-122"/>
                <a:ea typeface="微软雅黑" panose="020B0503020204020204" charset="-122"/>
                <a:cs typeface="微软雅黑" panose="020B0503020204020204" charset="-122"/>
              </a:rPr>
              <a:t>生物原料</a:t>
            </a:r>
            <a:r>
              <a:rPr lang="en-US" altLang="zh-CN" sz="1300">
                <a:latin typeface="微软雅黑" panose="020B0503020204020204" charset="-122"/>
                <a:ea typeface="微软雅黑" panose="020B0503020204020204" charset="-122"/>
                <a:cs typeface="微软雅黑" panose="020B0503020204020204" charset="-122"/>
              </a:rPr>
              <a:t>：</a:t>
            </a:r>
            <a:r>
              <a:rPr lang="zh-CN" altLang="en-US" sz="1300">
                <a:latin typeface="微软雅黑" panose="020B0503020204020204" charset="-122"/>
                <a:ea typeface="微软雅黑" panose="020B0503020204020204" charset="-122"/>
                <a:cs typeface="微软雅黑" panose="020B0503020204020204" charset="-122"/>
              </a:rPr>
              <a:t>重点引入培养基、抗体、酶制剂、质粒等企业，完善生命科学基础材料供应能力。</a:t>
            </a:r>
            <a:endParaRPr lang="zh-CN" altLang="en-US" sz="1300">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lang="zh-CN" altLang="en-US" sz="1300">
                <a:latin typeface="微软雅黑" panose="020B0503020204020204" charset="-122"/>
                <a:ea typeface="微软雅黑" panose="020B0503020204020204" charset="-122"/>
                <a:cs typeface="微软雅黑" panose="020B0503020204020204" charset="-122"/>
              </a:rPr>
              <a:t>科研仪器</a:t>
            </a:r>
            <a:r>
              <a:rPr lang="en-US" altLang="zh-CN" sz="1300">
                <a:latin typeface="微软雅黑" panose="020B0503020204020204" charset="-122"/>
                <a:ea typeface="微软雅黑" panose="020B0503020204020204" charset="-122"/>
                <a:cs typeface="微软雅黑" panose="020B0503020204020204" charset="-122"/>
              </a:rPr>
              <a:t>：</a:t>
            </a:r>
            <a:r>
              <a:rPr lang="zh-CN" altLang="en-US" sz="1300">
                <a:latin typeface="微软雅黑" panose="020B0503020204020204" charset="-122"/>
                <a:ea typeface="微软雅黑" panose="020B0503020204020204" charset="-122"/>
                <a:cs typeface="微软雅黑" panose="020B0503020204020204" charset="-122"/>
              </a:rPr>
              <a:t>重点引入测序设备、流式细胞仪、高端质谱等企业，建设研发检测公共平台。</a:t>
            </a:r>
            <a:endParaRPr lang="zh-CN" altLang="en-US" sz="1300">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lang="zh-CN" altLang="en-US" sz="1300">
                <a:latin typeface="微软雅黑" panose="020B0503020204020204" charset="-122"/>
                <a:ea typeface="微软雅黑" panose="020B0503020204020204" charset="-122"/>
                <a:cs typeface="微软雅黑" panose="020B0503020204020204" charset="-122"/>
              </a:rPr>
              <a:t>CRO/CDMO</a:t>
            </a:r>
            <a:r>
              <a:rPr lang="en-US" altLang="zh-CN" sz="1300">
                <a:latin typeface="微软雅黑" panose="020B0503020204020204" charset="-122"/>
                <a:ea typeface="微软雅黑" panose="020B0503020204020204" charset="-122"/>
                <a:cs typeface="微软雅黑" panose="020B0503020204020204" charset="-122"/>
              </a:rPr>
              <a:t>：</a:t>
            </a:r>
            <a:r>
              <a:rPr lang="zh-CN" altLang="en-US" sz="1300">
                <a:latin typeface="微软雅黑" panose="020B0503020204020204" charset="-122"/>
                <a:ea typeface="微软雅黑" panose="020B0503020204020204" charset="-122"/>
                <a:cs typeface="微软雅黑" panose="020B0503020204020204" charset="-122"/>
              </a:rPr>
              <a:t>重点引入研发外包、产业化服务和生物药生产平台，构建创新药研发服务生态</a:t>
            </a:r>
            <a:r>
              <a:rPr lang="en-US" altLang="zh-CN" sz="1300">
                <a:latin typeface="微软雅黑" panose="020B0503020204020204" charset="-122"/>
                <a:ea typeface="微软雅黑" panose="020B0503020204020204" charset="-122"/>
                <a:cs typeface="微软雅黑" panose="020B0503020204020204" charset="-122"/>
              </a:rPr>
              <a:t>。</a:t>
            </a:r>
            <a:endParaRPr lang="en-US" altLang="zh-CN" sz="1300">
              <a:latin typeface="微软雅黑" panose="020B0503020204020204" charset="-122"/>
              <a:ea typeface="微软雅黑" panose="020B0503020204020204" charset="-122"/>
              <a:cs typeface="微软雅黑" panose="020B0503020204020204" charset="-122"/>
            </a:endParaRPr>
          </a:p>
        </p:txBody>
      </p:sp>
      <p:sp>
        <p:nvSpPr>
          <p:cNvPr id="93" name="Shape 148"/>
          <p:cNvSpPr/>
          <p:nvPr/>
        </p:nvSpPr>
        <p:spPr>
          <a:xfrm>
            <a:off x="661035" y="3517265"/>
            <a:ext cx="3961765" cy="1769110"/>
          </a:xfrm>
          <a:prstGeom prst="roundRect">
            <a:avLst>
              <a:gd name="adj" fmla="val 2211"/>
            </a:avLst>
          </a:prstGeom>
          <a:solidFill>
            <a:srgbClr val="FFFFFF"/>
          </a:solidFill>
          <a:ln w="38100">
            <a:solidFill>
              <a:srgbClr val="DDDDDD"/>
            </a:solidFill>
            <a:miter lim="400000"/>
          </a:ln>
        </p:spPr>
        <p:txBody>
          <a:bodyPr lIns="25400" tIns="25400" rIns="25400" bIns="25400" anchor="ctr"/>
          <a:p>
            <a:pPr algn="ctr">
              <a:defRPr sz="3200">
                <a:solidFill>
                  <a:srgbClr val="FFFFFF"/>
                </a:solidFill>
                <a:latin typeface="Helvetica Light"/>
                <a:ea typeface="Helvetica Light"/>
                <a:cs typeface="Helvetica Light"/>
                <a:sym typeface="Helvetica Light"/>
              </a:defRPr>
            </a:pPr>
            <a:endParaRPr sz="1600">
              <a:latin typeface="Arial" panose="020B0604020202020204" pitchFamily="34" charset="0"/>
              <a:ea typeface="微软雅黑" panose="020B0503020204020204" charset="-122"/>
              <a:cs typeface="+mn-ea"/>
              <a:sym typeface="Arial" panose="020B0604020202020204" pitchFamily="34" charset="0"/>
            </a:endParaRPr>
          </a:p>
        </p:txBody>
      </p:sp>
      <p:sp>
        <p:nvSpPr>
          <p:cNvPr id="94" name="文本框 93"/>
          <p:cNvSpPr txBox="1"/>
          <p:nvPr/>
        </p:nvSpPr>
        <p:spPr>
          <a:xfrm>
            <a:off x="680720" y="3499485"/>
            <a:ext cx="3797935" cy="414020"/>
          </a:xfrm>
          <a:prstGeom prst="rect">
            <a:avLst/>
          </a:prstGeom>
          <a:noFill/>
        </p:spPr>
        <p:txBody>
          <a:bodyPr wrap="square">
            <a:spAutoFit/>
          </a:bodyPr>
          <a:p>
            <a:pPr indent="0">
              <a:lnSpc>
                <a:spcPct val="150000"/>
              </a:lnSpc>
              <a:buFont typeface="Wingdings" panose="05000000000000000000" charset="0"/>
              <a:buNone/>
            </a:pPr>
            <a:endParaRPr lang="zh-CN" altLang="en-US" sz="1400" dirty="0">
              <a:latin typeface="微软雅黑" panose="020B0503020204020204" charset="-122"/>
              <a:ea typeface="微软雅黑" panose="020B0503020204020204" charset="-122"/>
              <a:cs typeface="+mn-ea"/>
              <a:sym typeface="+mn-lt"/>
            </a:endParaRPr>
          </a:p>
        </p:txBody>
      </p:sp>
      <p:sp>
        <p:nvSpPr>
          <p:cNvPr id="95" name="文本框 94"/>
          <p:cNvSpPr txBox="1"/>
          <p:nvPr/>
        </p:nvSpPr>
        <p:spPr>
          <a:xfrm>
            <a:off x="711835" y="3594735"/>
            <a:ext cx="3961765" cy="1691640"/>
          </a:xfrm>
          <a:prstGeom prst="rect">
            <a:avLst/>
          </a:prstGeom>
          <a:noFill/>
        </p:spPr>
        <p:txBody>
          <a:bodyPr wrap="square" rtlCol="0">
            <a:spAutoFit/>
          </a:bodyPr>
          <a:p>
            <a:r>
              <a:rPr lang="en-US" altLang="zh-CN" sz="1300" b="1">
                <a:solidFill>
                  <a:srgbClr val="0070C0"/>
                </a:solidFill>
                <a:latin typeface="微软雅黑" panose="020B0503020204020204" charset="-122"/>
                <a:ea typeface="微软雅黑" panose="020B0503020204020204" charset="-122"/>
                <a:cs typeface="微软雅黑" panose="020B0503020204020204" charset="-122"/>
              </a:rPr>
              <a:t>中</a:t>
            </a:r>
            <a:r>
              <a:rPr lang="zh-CN" altLang="en-US" sz="1300" b="1">
                <a:solidFill>
                  <a:srgbClr val="0070C0"/>
                </a:solidFill>
                <a:latin typeface="微软雅黑" panose="020B0503020204020204" charset="-122"/>
                <a:ea typeface="微软雅黑" panose="020B0503020204020204" charset="-122"/>
                <a:cs typeface="微软雅黑" panose="020B0503020204020204" charset="-122"/>
              </a:rPr>
              <a:t>游重点方向</a:t>
            </a:r>
            <a:endParaRPr lang="zh-CN" altLang="en-US" sz="1300" b="1">
              <a:solidFill>
                <a:srgbClr val="0070C0"/>
              </a:solidFill>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sz="1300">
                <a:latin typeface="微软雅黑" panose="020B0503020204020204" charset="-122"/>
                <a:ea typeface="微软雅黑" panose="020B0503020204020204" charset="-122"/>
                <a:cs typeface="微软雅黑" panose="020B0503020204020204" charset="-122"/>
              </a:rPr>
              <a:t>IVD产业链</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重点布局诊断试剂、检测设备和区域检验平台，形成诊断产品配套体系。</a:t>
            </a:r>
            <a:endParaRPr sz="1300">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sz="1300">
                <a:latin typeface="微软雅黑" panose="020B0503020204020204" charset="-122"/>
                <a:ea typeface="微软雅黑" panose="020B0503020204020204" charset="-122"/>
                <a:cs typeface="微软雅黑" panose="020B0503020204020204" charset="-122"/>
              </a:rPr>
              <a:t>高端医疗器械</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重点布局影像设备、监护设备、高值耗材和手术机器人核心部件，形成高端医疗装备制造能力。</a:t>
            </a:r>
            <a:endParaRPr sz="1300">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sz="1300">
                <a:latin typeface="微软雅黑" panose="020B0503020204020204" charset="-122"/>
                <a:ea typeface="微软雅黑" panose="020B0503020204020204" charset="-122"/>
                <a:cs typeface="微软雅黑" panose="020B0503020204020204" charset="-122"/>
              </a:rPr>
              <a:t>AI医疗</a:t>
            </a:r>
            <a:r>
              <a:rPr lang="en-US" sz="1300">
                <a:latin typeface="微软雅黑" panose="020B0503020204020204" charset="-122"/>
                <a:ea typeface="微软雅黑" panose="020B0503020204020204" charset="-122"/>
                <a:cs typeface="微软雅黑" panose="020B0503020204020204" charset="-122"/>
              </a:rPr>
              <a:t>：</a:t>
            </a:r>
            <a:r>
              <a:rPr sz="1300">
                <a:latin typeface="微软雅黑" panose="020B0503020204020204" charset="-122"/>
                <a:ea typeface="微软雅黑" panose="020B0503020204020204" charset="-122"/>
                <a:cs typeface="微软雅黑" panose="020B0503020204020204" charset="-122"/>
              </a:rPr>
              <a:t>重点布局AI影像、医学大模型和医疗数据平台，形成数字医疗创新生态。</a:t>
            </a:r>
            <a:endParaRPr sz="1300">
              <a:latin typeface="微软雅黑" panose="020B0503020204020204" charset="-122"/>
              <a:ea typeface="微软雅黑" panose="020B0503020204020204" charset="-122"/>
              <a:cs typeface="微软雅黑" panose="020B0503020204020204" charset="-122"/>
            </a:endParaRPr>
          </a:p>
        </p:txBody>
      </p:sp>
      <p:sp>
        <p:nvSpPr>
          <p:cNvPr id="96" name="矩形 95"/>
          <p:cNvSpPr/>
          <p:nvPr/>
        </p:nvSpPr>
        <p:spPr>
          <a:xfrm>
            <a:off x="654685" y="5414645"/>
            <a:ext cx="3962400" cy="1223645"/>
          </a:xfrm>
          <a:prstGeom prst="rect">
            <a:avLst/>
          </a:prstGeom>
          <a:noFill/>
          <a:ln w="12700" cap="flat" cmpd="sng" algn="ctr">
            <a:gradFill>
              <a:gsLst>
                <a:gs pos="0">
                  <a:srgbClr val="2D9BE0"/>
                </a:gs>
                <a:gs pos="100000">
                  <a:srgbClr val="0DCABD"/>
                </a:gs>
              </a:gsLst>
              <a:lin ang="7200000" scaled="0"/>
            </a:gra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97" name="矩形 96"/>
          <p:cNvSpPr/>
          <p:nvPr/>
        </p:nvSpPr>
        <p:spPr>
          <a:xfrm>
            <a:off x="555625" y="5657850"/>
            <a:ext cx="147320" cy="741680"/>
          </a:xfrm>
          <a:prstGeom prst="rect">
            <a:avLst/>
          </a:prstGeom>
          <a:gradFill>
            <a:gsLst>
              <a:gs pos="0">
                <a:srgbClr val="0DCABD"/>
              </a:gs>
              <a:gs pos="100000">
                <a:srgbClr val="2D9BE0"/>
              </a:gs>
            </a:gsLst>
            <a:lin ang="5400000" scaled="1"/>
          </a:gra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98" name="文本框 97"/>
          <p:cNvSpPr txBox="1"/>
          <p:nvPr/>
        </p:nvSpPr>
        <p:spPr>
          <a:xfrm>
            <a:off x="709295" y="5487035"/>
            <a:ext cx="988695" cy="321945"/>
          </a:xfrm>
          <a:prstGeom prst="rect">
            <a:avLst/>
          </a:prstGeom>
          <a:noFill/>
        </p:spPr>
        <p:txBody>
          <a:bodyPr wrap="square" rtlCol="0">
            <a:spAutoFit/>
          </a:bodyPr>
          <a:p>
            <a:r>
              <a:rPr lang="zh-CN" altLang="en-US" sz="1500" b="1">
                <a:solidFill>
                  <a:srgbClr val="62C8C6"/>
                </a:solidFill>
                <a:effectLst/>
                <a:latin typeface="微软雅黑" panose="020B0503020204020204" charset="-122"/>
                <a:ea typeface="微软雅黑" panose="020B0503020204020204" charset="-122"/>
                <a:cs typeface="微软雅黑" panose="020B0503020204020204" charset="-122"/>
              </a:rPr>
              <a:t>典型案例</a:t>
            </a:r>
            <a:endParaRPr lang="zh-CN" altLang="en-US" sz="1500" b="1">
              <a:solidFill>
                <a:srgbClr val="62C8C6"/>
              </a:solidFill>
              <a:effectLst/>
              <a:latin typeface="微软雅黑" panose="020B0503020204020204" charset="-122"/>
              <a:ea typeface="微软雅黑" panose="020B0503020204020204" charset="-122"/>
              <a:cs typeface="微软雅黑" panose="020B0503020204020204" charset="-122"/>
            </a:endParaRPr>
          </a:p>
        </p:txBody>
      </p:sp>
      <p:sp>
        <p:nvSpPr>
          <p:cNvPr id="99" name="文本框 98"/>
          <p:cNvSpPr txBox="1"/>
          <p:nvPr/>
        </p:nvSpPr>
        <p:spPr>
          <a:xfrm>
            <a:off x="762000" y="5801360"/>
            <a:ext cx="2039620" cy="768350"/>
          </a:xfrm>
          <a:prstGeom prst="rect">
            <a:avLst/>
          </a:prstGeom>
          <a:noFill/>
        </p:spPr>
        <p:txBody>
          <a:bodyPr wrap="square" rtlCol="0">
            <a:spAutoFit/>
          </a:bodyPr>
          <a:p>
            <a:pPr marL="285750" indent="-285750">
              <a:lnSpc>
                <a:spcPct val="100000"/>
              </a:lnSpc>
              <a:buFont typeface="Wingdings" panose="05000000000000000000" charset="0"/>
              <a:buChar char=""/>
            </a:pPr>
            <a:r>
              <a:rPr lang="zh-CN" altLang="en-US" sz="1100" b="1">
                <a:solidFill>
                  <a:srgbClr val="0070C0"/>
                </a:solidFill>
                <a:latin typeface="微软雅黑" panose="020B0503020204020204" charset="-122"/>
                <a:ea typeface="微软雅黑" panose="020B0503020204020204" charset="-122"/>
                <a:cs typeface="微软雅黑" panose="020B0503020204020204" charset="-122"/>
              </a:rPr>
              <a:t>苏州</a:t>
            </a:r>
            <a:endParaRPr lang="zh-CN" altLang="en-US" sz="1100" b="1">
              <a:solidFill>
                <a:srgbClr val="0070C0"/>
              </a:soli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100">
                <a:latin typeface="微软雅黑" panose="020B0503020204020204" charset="-122"/>
                <a:ea typeface="微软雅黑" panose="020B0503020204020204" charset="-122"/>
                <a:cs typeface="微软雅黑" panose="020B0503020204020204" charset="-122"/>
              </a:rPr>
              <a:t>IVD、生物医药、高端器械链主企业集聚，形成</a:t>
            </a:r>
            <a:r>
              <a:rPr lang="zh-CN" altLang="en-US" sz="1100">
                <a:solidFill>
                  <a:srgbClr val="FF3300"/>
                </a:solidFill>
                <a:latin typeface="微软雅黑" panose="020B0503020204020204" charset="-122"/>
                <a:ea typeface="微软雅黑" panose="020B0503020204020204" charset="-122"/>
                <a:cs typeface="微软雅黑" panose="020B0503020204020204" charset="-122"/>
              </a:rPr>
              <a:t>“园区平台+链主企业+专业服务”</a:t>
            </a:r>
            <a:r>
              <a:rPr lang="zh-CN" altLang="en-US" sz="1100">
                <a:latin typeface="微软雅黑" panose="020B0503020204020204" charset="-122"/>
                <a:ea typeface="微软雅黑" panose="020B0503020204020204" charset="-122"/>
                <a:cs typeface="微软雅黑" panose="020B0503020204020204" charset="-122"/>
              </a:rPr>
              <a:t>模式</a:t>
            </a: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100" name="文本框 99"/>
          <p:cNvSpPr txBox="1"/>
          <p:nvPr/>
        </p:nvSpPr>
        <p:spPr>
          <a:xfrm>
            <a:off x="2738120" y="5792470"/>
            <a:ext cx="1921510" cy="768350"/>
          </a:xfrm>
          <a:prstGeom prst="rect">
            <a:avLst/>
          </a:prstGeom>
          <a:noFill/>
        </p:spPr>
        <p:txBody>
          <a:bodyPr wrap="square" rtlCol="0" anchor="t">
            <a:spAutoFit/>
          </a:bodyPr>
          <a:p>
            <a:pPr marL="285750" indent="-285750">
              <a:lnSpc>
                <a:spcPct val="100000"/>
              </a:lnSpc>
              <a:buFont typeface="Wingdings" panose="05000000000000000000" charset="0"/>
              <a:buChar char=""/>
            </a:pPr>
            <a:r>
              <a:rPr lang="zh-CN" altLang="en-US" sz="1100" b="1">
                <a:solidFill>
                  <a:srgbClr val="0070C0"/>
                </a:solidFill>
                <a:latin typeface="微软雅黑" panose="020B0503020204020204" charset="-122"/>
                <a:ea typeface="微软雅黑" panose="020B0503020204020204" charset="-122"/>
                <a:cs typeface="微软雅黑" panose="020B0503020204020204" charset="-122"/>
                <a:sym typeface="+mn-ea"/>
              </a:rPr>
              <a:t>深圳</a:t>
            </a:r>
            <a:endParaRPr lang="zh-CN" altLang="en-US" sz="1100" b="1">
              <a:solidFill>
                <a:srgbClr val="0070C0"/>
              </a:soli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100">
                <a:latin typeface="微软雅黑" panose="020B0503020204020204" charset="-122"/>
                <a:ea typeface="微软雅黑" panose="020B0503020204020204" charset="-122"/>
                <a:cs typeface="微软雅黑" panose="020B0503020204020204" charset="-122"/>
                <a:sym typeface="+mn-ea"/>
              </a:rPr>
              <a:t>依托电子制造和供应链优势，形成</a:t>
            </a:r>
            <a:r>
              <a:rPr lang="zh-CN" altLang="en-US" sz="1100">
                <a:solidFill>
                  <a:srgbClr val="FF3300"/>
                </a:solidFill>
                <a:latin typeface="微软雅黑" panose="020B0503020204020204" charset="-122"/>
                <a:ea typeface="微软雅黑" panose="020B0503020204020204" charset="-122"/>
                <a:cs typeface="微软雅黑" panose="020B0503020204020204" charset="-122"/>
                <a:sym typeface="+mn-ea"/>
              </a:rPr>
              <a:t>“高端器械+智能医疗装备”</a:t>
            </a:r>
            <a:r>
              <a:rPr lang="zh-CN" altLang="en-US" sz="1100">
                <a:latin typeface="微软雅黑" panose="020B0503020204020204" charset="-122"/>
                <a:ea typeface="微软雅黑" panose="020B0503020204020204" charset="-122"/>
                <a:cs typeface="微软雅黑" panose="020B0503020204020204" charset="-122"/>
                <a:sym typeface="+mn-ea"/>
              </a:rPr>
              <a:t>产业链协同模式</a:t>
            </a:r>
            <a:endParaRPr lang="zh-CN" altLang="en-US" sz="1100">
              <a:latin typeface="微软雅黑" panose="020B0503020204020204" charset="-122"/>
              <a:ea typeface="微软雅黑" panose="020B0503020204020204" charset="-122"/>
              <a:cs typeface="微软雅黑" panose="020B0503020204020204" charset="-122"/>
              <a:sym typeface="+mn-ea"/>
            </a:endParaRPr>
          </a:p>
        </p:txBody>
      </p:sp>
      <p:sp>
        <p:nvSpPr>
          <p:cNvPr id="101" name="矩形: 圆角 33"/>
          <p:cNvSpPr/>
          <p:nvPr/>
        </p:nvSpPr>
        <p:spPr>
          <a:xfrm flipH="1">
            <a:off x="7553325" y="1994535"/>
            <a:ext cx="4251960" cy="723265"/>
          </a:xfrm>
          <a:prstGeom prst="roundRect">
            <a:avLst>
              <a:gd name="adj" fmla="val 50000"/>
            </a:avLst>
          </a:prstGeom>
          <a:noFill/>
          <a:ln>
            <a:solidFill>
              <a:srgbClr val="629DD1">
                <a:lumMod val="100000"/>
              </a:srgbClr>
            </a:solidFill>
          </a:ln>
        </p:spPr>
        <p:style>
          <a:lnRef idx="2">
            <a:srgbClr val="629DD1">
              <a:shade val="50000"/>
            </a:srgbClr>
          </a:lnRef>
          <a:fillRef idx="1">
            <a:srgbClr val="629DD1"/>
          </a:fillRef>
          <a:effectRef idx="0">
            <a:srgbClr val="629DD1"/>
          </a:effectRef>
          <a:fontRef idx="minor">
            <a:sysClr val="window" lastClr="FFFFFF"/>
          </a:fontRef>
        </p:style>
        <p:txBody>
          <a:bodyPr rtlCol="0" anchor="ctr"/>
          <a:p>
            <a:pPr algn="ctr"/>
            <a:endParaRPr lang="zh-CN" altLang="en-US" sz="1600">
              <a:latin typeface="汉仪雅酷黑 65W" panose="020B0604020202020204" charset="-122"/>
              <a:ea typeface="汉仪雅酷黑 65W" panose="020B0604020202020204" charset="-122"/>
              <a:cs typeface="+mn-ea"/>
              <a:sym typeface="+mn-lt"/>
            </a:endParaRPr>
          </a:p>
        </p:txBody>
      </p:sp>
      <p:sp>
        <p:nvSpPr>
          <p:cNvPr id="102" name="文本框 101"/>
          <p:cNvSpPr txBox="1"/>
          <p:nvPr/>
        </p:nvSpPr>
        <p:spPr>
          <a:xfrm>
            <a:off x="7720965" y="2026285"/>
            <a:ext cx="3962400" cy="691515"/>
          </a:xfrm>
          <a:prstGeom prst="rect">
            <a:avLst/>
          </a:prstGeom>
          <a:noFill/>
        </p:spPr>
        <p:txBody>
          <a:bodyPr wrap="square" rtlCol="0">
            <a:spAutoFit/>
          </a:bodyPr>
          <a:p>
            <a:r>
              <a:rPr lang="zh-CN" altLang="en-US" sz="1300" b="1">
                <a:latin typeface="微软雅黑" panose="020B0503020204020204" charset="-122"/>
                <a:ea typeface="微软雅黑" panose="020B0503020204020204" charset="-122"/>
                <a:cs typeface="微软雅黑" panose="020B0503020204020204" charset="-122"/>
              </a:rPr>
              <a:t>重点引入：</a:t>
            </a:r>
            <a:r>
              <a:rPr lang="zh-CN" altLang="en-US" sz="1300">
                <a:solidFill>
                  <a:srgbClr val="0070C0"/>
                </a:solidFill>
                <a:latin typeface="微软雅黑" panose="020B0503020204020204" charset="-122"/>
                <a:ea typeface="微软雅黑" panose="020B0503020204020204" charset="-122"/>
                <a:cs typeface="微软雅黑" panose="020B0503020204020204" charset="-122"/>
              </a:rPr>
              <a:t>CT、MRI、超声整机</a:t>
            </a:r>
            <a:r>
              <a:rPr lang="zh-CN" altLang="en-US" sz="1300">
                <a:latin typeface="微软雅黑" panose="020B0503020204020204" charset="-122"/>
                <a:ea typeface="微软雅黑" panose="020B0503020204020204" charset="-122"/>
                <a:cs typeface="微软雅黑" panose="020B0503020204020204" charset="-122"/>
              </a:rPr>
              <a:t>企业及核心零部件企业。</a:t>
            </a: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lang="zh-CN" altLang="en-US" sz="1300">
                <a:solidFill>
                  <a:srgbClr val="216BFF"/>
                </a:solidFill>
                <a:latin typeface="微软雅黑" panose="020B0503020204020204" charset="-122"/>
                <a:ea typeface="微软雅黑" panose="020B0503020204020204" charset="-122"/>
                <a:cs typeface="微软雅黑" panose="020B0503020204020204" charset="-122"/>
              </a:rPr>
              <a:t>带动精密制造、软件平台和配套供应链集聚</a:t>
            </a:r>
            <a:endParaRPr lang="zh-CN" altLang="en-US" sz="1300">
              <a:solidFill>
                <a:srgbClr val="216BFF"/>
              </a:solidFill>
              <a:latin typeface="微软雅黑" panose="020B0503020204020204" charset="-122"/>
              <a:ea typeface="微软雅黑" panose="020B0503020204020204" charset="-122"/>
              <a:cs typeface="微软雅黑" panose="020B0503020204020204" charset="-122"/>
            </a:endParaRPr>
          </a:p>
        </p:txBody>
      </p:sp>
      <p:sp>
        <p:nvSpPr>
          <p:cNvPr id="103" name="矩形: 圆角 33"/>
          <p:cNvSpPr/>
          <p:nvPr/>
        </p:nvSpPr>
        <p:spPr>
          <a:xfrm flipH="1">
            <a:off x="7559675" y="2842260"/>
            <a:ext cx="4251960" cy="723265"/>
          </a:xfrm>
          <a:prstGeom prst="roundRect">
            <a:avLst>
              <a:gd name="adj" fmla="val 50000"/>
            </a:avLst>
          </a:prstGeom>
          <a:noFill/>
          <a:ln>
            <a:solidFill>
              <a:srgbClr val="629DD1">
                <a:lumMod val="100000"/>
              </a:srgbClr>
            </a:solidFill>
          </a:ln>
        </p:spPr>
        <p:style>
          <a:lnRef idx="2">
            <a:srgbClr val="629DD1">
              <a:shade val="50000"/>
            </a:srgbClr>
          </a:lnRef>
          <a:fillRef idx="1">
            <a:srgbClr val="629DD1"/>
          </a:fillRef>
          <a:effectRef idx="0">
            <a:srgbClr val="629DD1"/>
          </a:effectRef>
          <a:fontRef idx="minor">
            <a:sysClr val="window" lastClr="FFFFFF"/>
          </a:fontRef>
        </p:style>
        <p:txBody>
          <a:bodyPr rtlCol="0" anchor="ctr"/>
          <a:p>
            <a:pPr algn="ctr"/>
            <a:endParaRPr lang="zh-CN" altLang="en-US" sz="1600">
              <a:latin typeface="汉仪雅酷黑 65W" panose="020B0604020202020204" charset="-122"/>
              <a:ea typeface="汉仪雅酷黑 65W" panose="020B0604020202020204" charset="-122"/>
              <a:cs typeface="+mn-ea"/>
              <a:sym typeface="+mn-lt"/>
            </a:endParaRPr>
          </a:p>
        </p:txBody>
      </p:sp>
      <p:sp>
        <p:nvSpPr>
          <p:cNvPr id="104" name="文本框 103"/>
          <p:cNvSpPr txBox="1"/>
          <p:nvPr/>
        </p:nvSpPr>
        <p:spPr>
          <a:xfrm>
            <a:off x="7727315" y="2851150"/>
            <a:ext cx="3962400" cy="691515"/>
          </a:xfrm>
          <a:prstGeom prst="rect">
            <a:avLst/>
          </a:prstGeom>
          <a:noFill/>
        </p:spPr>
        <p:txBody>
          <a:bodyPr wrap="square" rtlCol="0">
            <a:spAutoFit/>
          </a:bodyPr>
          <a:p>
            <a:pPr>
              <a:lnSpc>
                <a:spcPct val="150000"/>
              </a:lnSpc>
            </a:pPr>
            <a:r>
              <a:rPr lang="zh-CN" altLang="en-US" sz="1300" b="1">
                <a:latin typeface="微软雅黑" panose="020B0503020204020204" charset="-122"/>
                <a:ea typeface="微软雅黑" panose="020B0503020204020204" charset="-122"/>
                <a:cs typeface="微软雅黑" panose="020B0503020204020204" charset="-122"/>
              </a:rPr>
              <a:t>重点引入：</a:t>
            </a:r>
            <a:r>
              <a:rPr lang="zh-CN" altLang="en-US" sz="1300">
                <a:solidFill>
                  <a:srgbClr val="0070C0"/>
                </a:solidFill>
                <a:latin typeface="微软雅黑" panose="020B0503020204020204" charset="-122"/>
                <a:ea typeface="微软雅黑" panose="020B0503020204020204" charset="-122"/>
                <a:cs typeface="微软雅黑" panose="020B0503020204020204" charset="-122"/>
              </a:rPr>
              <a:t>分子诊断、POCT、检测试剂</a:t>
            </a:r>
            <a:r>
              <a:rPr lang="zh-CN" altLang="en-US" sz="1300">
                <a:latin typeface="微软雅黑" panose="020B0503020204020204" charset="-122"/>
                <a:ea typeface="微软雅黑" panose="020B0503020204020204" charset="-122"/>
                <a:cs typeface="微软雅黑" panose="020B0503020204020204" charset="-122"/>
              </a:rPr>
              <a:t>企业</a:t>
            </a:r>
            <a:r>
              <a:rPr lang="zh-CN" altLang="en-US" sz="1300">
                <a:latin typeface="微软雅黑" panose="020B0503020204020204" charset="-122"/>
                <a:ea typeface="微软雅黑" panose="020B0503020204020204" charset="-122"/>
                <a:cs typeface="微软雅黑" panose="020B0503020204020204" charset="-122"/>
              </a:rPr>
              <a:t>。</a:t>
            </a: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lnSpc>
                <a:spcPct val="150000"/>
              </a:lnSpc>
              <a:buFont typeface="Wingdings" panose="05000000000000000000" charset="0"/>
              <a:buChar char=""/>
            </a:pPr>
            <a:r>
              <a:rPr lang="zh-CN" altLang="en-US" sz="1300">
                <a:solidFill>
                  <a:srgbClr val="216BFF"/>
                </a:solidFill>
                <a:latin typeface="微软雅黑" panose="020B0503020204020204" charset="-122"/>
                <a:ea typeface="微软雅黑" panose="020B0503020204020204" charset="-122"/>
                <a:cs typeface="微软雅黑" panose="020B0503020204020204" charset="-122"/>
              </a:rPr>
              <a:t>形成诊断产品和耗材产业链生态</a:t>
            </a:r>
            <a:endParaRPr lang="zh-CN" altLang="en-US" sz="1300">
              <a:solidFill>
                <a:srgbClr val="216BFF"/>
              </a:solidFill>
              <a:latin typeface="微软雅黑" panose="020B0503020204020204" charset="-122"/>
              <a:ea typeface="微软雅黑" panose="020B0503020204020204" charset="-122"/>
              <a:cs typeface="微软雅黑" panose="020B0503020204020204" charset="-122"/>
            </a:endParaRPr>
          </a:p>
        </p:txBody>
      </p:sp>
      <p:sp>
        <p:nvSpPr>
          <p:cNvPr id="106" name="矩形: 圆角 33"/>
          <p:cNvSpPr/>
          <p:nvPr/>
        </p:nvSpPr>
        <p:spPr>
          <a:xfrm flipH="1">
            <a:off x="7553960" y="3692525"/>
            <a:ext cx="4251960" cy="723265"/>
          </a:xfrm>
          <a:prstGeom prst="roundRect">
            <a:avLst>
              <a:gd name="adj" fmla="val 50000"/>
            </a:avLst>
          </a:prstGeom>
          <a:noFill/>
          <a:ln>
            <a:solidFill>
              <a:srgbClr val="629DD1">
                <a:lumMod val="100000"/>
              </a:srgbClr>
            </a:solidFill>
          </a:ln>
        </p:spPr>
        <p:style>
          <a:lnRef idx="2">
            <a:srgbClr val="629DD1">
              <a:shade val="50000"/>
            </a:srgbClr>
          </a:lnRef>
          <a:fillRef idx="1">
            <a:srgbClr val="629DD1"/>
          </a:fillRef>
          <a:effectRef idx="0">
            <a:srgbClr val="629DD1"/>
          </a:effectRef>
          <a:fontRef idx="minor">
            <a:sysClr val="window" lastClr="FFFFFF"/>
          </a:fontRef>
        </p:style>
        <p:txBody>
          <a:bodyPr rtlCol="0" anchor="ctr"/>
          <a:p>
            <a:pPr algn="ctr"/>
            <a:endParaRPr lang="zh-CN" altLang="en-US" sz="1600">
              <a:latin typeface="汉仪雅酷黑 65W" panose="020B0604020202020204" charset="-122"/>
              <a:ea typeface="汉仪雅酷黑 65W" panose="020B0604020202020204" charset="-122"/>
              <a:cs typeface="+mn-ea"/>
              <a:sym typeface="+mn-lt"/>
            </a:endParaRPr>
          </a:p>
        </p:txBody>
      </p:sp>
      <p:sp>
        <p:nvSpPr>
          <p:cNvPr id="107" name="文本框 106"/>
          <p:cNvSpPr txBox="1"/>
          <p:nvPr/>
        </p:nvSpPr>
        <p:spPr>
          <a:xfrm>
            <a:off x="7721600" y="3701415"/>
            <a:ext cx="3962400" cy="691515"/>
          </a:xfrm>
          <a:prstGeom prst="rect">
            <a:avLst/>
          </a:prstGeom>
          <a:noFill/>
        </p:spPr>
        <p:txBody>
          <a:bodyPr wrap="square" rtlCol="0">
            <a:spAutoFit/>
          </a:bodyPr>
          <a:p>
            <a:pPr>
              <a:lnSpc>
                <a:spcPct val="100000"/>
              </a:lnSpc>
            </a:pPr>
            <a:r>
              <a:rPr lang="zh-CN" altLang="en-US" sz="1300" b="1">
                <a:latin typeface="微软雅黑" panose="020B0503020204020204" charset="-122"/>
                <a:ea typeface="微软雅黑" panose="020B0503020204020204" charset="-122"/>
                <a:cs typeface="微软雅黑" panose="020B0503020204020204" charset="-122"/>
              </a:rPr>
              <a:t>重点引入：</a:t>
            </a:r>
            <a:r>
              <a:rPr lang="zh-CN" altLang="en-US" sz="1300">
                <a:solidFill>
                  <a:srgbClr val="0070C0"/>
                </a:solidFill>
                <a:latin typeface="微软雅黑" panose="020B0503020204020204" charset="-122"/>
                <a:ea typeface="微软雅黑" panose="020B0503020204020204" charset="-122"/>
                <a:cs typeface="微软雅黑" panose="020B0503020204020204" charset="-122"/>
              </a:rPr>
              <a:t>监护设备、可穿戴设备、健康管理平台</a:t>
            </a:r>
            <a:r>
              <a:rPr lang="zh-CN" altLang="en-US" sz="1300">
                <a:latin typeface="微软雅黑" panose="020B0503020204020204" charset="-122"/>
                <a:ea typeface="微软雅黑" panose="020B0503020204020204" charset="-122"/>
                <a:cs typeface="微软雅黑" panose="020B0503020204020204" charset="-122"/>
              </a:rPr>
              <a:t>企业</a:t>
            </a:r>
            <a:r>
              <a:rPr lang="zh-CN" altLang="en-US" sz="1300">
                <a:latin typeface="微软雅黑" panose="020B0503020204020204" charset="-122"/>
                <a:ea typeface="微软雅黑" panose="020B0503020204020204" charset="-122"/>
                <a:cs typeface="微软雅黑" panose="020B0503020204020204" charset="-122"/>
              </a:rPr>
              <a:t>。</a:t>
            </a: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lnSpc>
                <a:spcPct val="100000"/>
              </a:lnSpc>
              <a:buFont typeface="Wingdings" panose="05000000000000000000" charset="0"/>
              <a:buChar char=""/>
            </a:pPr>
            <a:r>
              <a:rPr lang="zh-CN" altLang="en-US" sz="1300">
                <a:solidFill>
                  <a:srgbClr val="216BFF"/>
                </a:solidFill>
                <a:latin typeface="微软雅黑" panose="020B0503020204020204" charset="-122"/>
                <a:ea typeface="微软雅黑" panose="020B0503020204020204" charset="-122"/>
                <a:cs typeface="微软雅黑" panose="020B0503020204020204" charset="-122"/>
              </a:rPr>
              <a:t>推动院内外健康管理场景建设</a:t>
            </a:r>
            <a:endParaRPr lang="zh-CN" altLang="en-US" sz="1300">
              <a:solidFill>
                <a:srgbClr val="216BFF"/>
              </a:solidFill>
              <a:latin typeface="微软雅黑" panose="020B0503020204020204" charset="-122"/>
              <a:ea typeface="微软雅黑" panose="020B0503020204020204" charset="-122"/>
              <a:cs typeface="微软雅黑" panose="020B0503020204020204" charset="-122"/>
            </a:endParaRPr>
          </a:p>
        </p:txBody>
      </p:sp>
      <p:sp>
        <p:nvSpPr>
          <p:cNvPr id="108" name="矩形: 圆角 33"/>
          <p:cNvSpPr/>
          <p:nvPr/>
        </p:nvSpPr>
        <p:spPr>
          <a:xfrm flipH="1">
            <a:off x="7548880" y="4507230"/>
            <a:ext cx="4251960" cy="723265"/>
          </a:xfrm>
          <a:prstGeom prst="roundRect">
            <a:avLst>
              <a:gd name="adj" fmla="val 50000"/>
            </a:avLst>
          </a:prstGeom>
          <a:noFill/>
          <a:ln>
            <a:solidFill>
              <a:srgbClr val="629DD1">
                <a:lumMod val="100000"/>
              </a:srgbClr>
            </a:solidFill>
          </a:ln>
        </p:spPr>
        <p:style>
          <a:lnRef idx="2">
            <a:srgbClr val="629DD1">
              <a:shade val="50000"/>
            </a:srgbClr>
          </a:lnRef>
          <a:fillRef idx="1">
            <a:srgbClr val="629DD1"/>
          </a:fillRef>
          <a:effectRef idx="0">
            <a:srgbClr val="629DD1"/>
          </a:effectRef>
          <a:fontRef idx="minor">
            <a:sysClr val="window" lastClr="FFFFFF"/>
          </a:fontRef>
        </p:style>
        <p:txBody>
          <a:bodyPr rtlCol="0" anchor="ctr"/>
          <a:p>
            <a:pPr algn="ctr"/>
            <a:endParaRPr lang="zh-CN" altLang="en-US" sz="1600">
              <a:latin typeface="汉仪雅酷黑 65W" panose="020B0604020202020204" charset="-122"/>
              <a:ea typeface="汉仪雅酷黑 65W" panose="020B0604020202020204" charset="-122"/>
              <a:cs typeface="+mn-ea"/>
              <a:sym typeface="+mn-lt"/>
            </a:endParaRPr>
          </a:p>
        </p:txBody>
      </p:sp>
      <p:sp>
        <p:nvSpPr>
          <p:cNvPr id="109" name="文本框 108"/>
          <p:cNvSpPr txBox="1"/>
          <p:nvPr/>
        </p:nvSpPr>
        <p:spPr>
          <a:xfrm>
            <a:off x="7716520" y="4516120"/>
            <a:ext cx="3962400" cy="691515"/>
          </a:xfrm>
          <a:prstGeom prst="rect">
            <a:avLst/>
          </a:prstGeom>
          <a:noFill/>
        </p:spPr>
        <p:txBody>
          <a:bodyPr wrap="square" rtlCol="0">
            <a:spAutoFit/>
          </a:bodyPr>
          <a:p>
            <a:pPr marL="285750" indent="-285750">
              <a:lnSpc>
                <a:spcPct val="150000"/>
              </a:lnSpc>
              <a:buFont typeface="Wingdings" panose="05000000000000000000" charset="0"/>
              <a:buChar char=""/>
            </a:pPr>
            <a:r>
              <a:rPr lang="zh-CN" altLang="en-US" sz="1300" b="1">
                <a:latin typeface="微软雅黑" panose="020B0503020204020204" charset="-122"/>
                <a:ea typeface="微软雅黑" panose="020B0503020204020204" charset="-122"/>
                <a:cs typeface="微软雅黑" panose="020B0503020204020204" charset="-122"/>
              </a:rPr>
              <a:t>重点引入：</a:t>
            </a:r>
            <a:r>
              <a:rPr lang="zh-CN" altLang="en-US" sz="1300">
                <a:solidFill>
                  <a:srgbClr val="0070C0"/>
                </a:solidFill>
                <a:latin typeface="微软雅黑" panose="020B0503020204020204" charset="-122"/>
                <a:ea typeface="微软雅黑" panose="020B0503020204020204" charset="-122"/>
                <a:cs typeface="微软雅黑" panose="020B0503020204020204" charset="-122"/>
              </a:rPr>
              <a:t>心血管、骨科、神经介入</a:t>
            </a:r>
            <a:r>
              <a:rPr lang="zh-CN" altLang="en-US" sz="1300">
                <a:latin typeface="微软雅黑" panose="020B0503020204020204" charset="-122"/>
                <a:ea typeface="微软雅黑" panose="020B0503020204020204" charset="-122"/>
                <a:cs typeface="微软雅黑" panose="020B0503020204020204" charset="-122"/>
              </a:rPr>
              <a:t>等耗材企业</a:t>
            </a:r>
            <a:r>
              <a:rPr lang="en-US" altLang="zh-CN" sz="1300">
                <a:latin typeface="微软雅黑" panose="020B0503020204020204" charset="-122"/>
                <a:ea typeface="微软雅黑" panose="020B0503020204020204" charset="-122"/>
                <a:cs typeface="微软雅黑" panose="020B0503020204020204" charset="-122"/>
              </a:rPr>
              <a:t>。</a:t>
            </a:r>
            <a:r>
              <a:rPr lang="zh-CN" altLang="en-US" sz="1300">
                <a:solidFill>
                  <a:srgbClr val="216BFF"/>
                </a:solidFill>
                <a:latin typeface="微软雅黑" panose="020B0503020204020204" charset="-122"/>
                <a:ea typeface="微软雅黑" panose="020B0503020204020204" charset="-122"/>
                <a:cs typeface="微软雅黑" panose="020B0503020204020204" charset="-122"/>
              </a:rPr>
              <a:t>提升高端医疗制造能力和产业链附加值</a:t>
            </a:r>
            <a:endParaRPr lang="zh-CN" altLang="en-US" sz="1300">
              <a:solidFill>
                <a:srgbClr val="216BFF"/>
              </a:solidFill>
              <a:latin typeface="微软雅黑" panose="020B0503020204020204" charset="-122"/>
              <a:ea typeface="微软雅黑" panose="020B0503020204020204" charset="-122"/>
              <a:cs typeface="微软雅黑" panose="020B0503020204020204" charset="-122"/>
            </a:endParaRPr>
          </a:p>
        </p:txBody>
      </p:sp>
      <p:sp>
        <p:nvSpPr>
          <p:cNvPr id="110" name="文本框 109"/>
          <p:cNvSpPr txBox="1"/>
          <p:nvPr/>
        </p:nvSpPr>
        <p:spPr>
          <a:xfrm>
            <a:off x="5113020" y="5627370"/>
            <a:ext cx="6523990" cy="945515"/>
          </a:xfrm>
          <a:prstGeom prst="rect">
            <a:avLst/>
          </a:prstGeom>
        </p:spPr>
        <p:txBody>
          <a:bodyPr wrap="square">
            <a:spAutoFit/>
          </a:bodyPr>
          <a:p>
            <a:pPr algn="ctr">
              <a:lnSpc>
                <a:spcPct val="150000"/>
              </a:lnSpc>
            </a:pPr>
            <a:r>
              <a:rPr lang="zh-CN" altLang="en-US">
                <a:latin typeface="微软雅黑" panose="020B0503020204020204" charset="-122"/>
                <a:ea typeface="微软雅黑" panose="020B0503020204020204" charset="-122"/>
              </a:rPr>
              <a:t>以</a:t>
            </a:r>
            <a:r>
              <a:rPr lang="zh-CN" altLang="en-US" b="1">
                <a:solidFill>
                  <a:srgbClr val="0070C0"/>
                </a:solidFill>
                <a:latin typeface="微软雅黑" panose="020B0503020204020204" charset="-122"/>
                <a:ea typeface="微软雅黑" panose="020B0503020204020204" charset="-122"/>
              </a:rPr>
              <a:t>链主企业</a:t>
            </a:r>
            <a:r>
              <a:rPr lang="zh-CN" altLang="en-US" sz="1900" b="1">
                <a:solidFill>
                  <a:schemeClr val="accent1">
                    <a:lumMod val="75000"/>
                  </a:schemeClr>
                </a:solidFill>
                <a:latin typeface="微软雅黑" panose="020B0503020204020204" charset="-122"/>
                <a:ea typeface="微软雅黑" panose="020B0503020204020204" charset="-122"/>
              </a:rPr>
              <a:t>为牵引</a:t>
            </a:r>
            <a:r>
              <a:rPr lang="zh-CN" altLang="en-US">
                <a:latin typeface="微软雅黑" panose="020B0503020204020204" charset="-122"/>
                <a:ea typeface="微软雅黑" panose="020B0503020204020204" charset="-122"/>
              </a:rPr>
              <a:t>、以</a:t>
            </a:r>
            <a:r>
              <a:rPr lang="zh-CN" altLang="en-US" b="1">
                <a:solidFill>
                  <a:srgbClr val="0070C0"/>
                </a:solidFill>
                <a:latin typeface="微软雅黑" panose="020B0503020204020204" charset="-122"/>
                <a:ea typeface="微软雅黑" panose="020B0503020204020204" charset="-122"/>
              </a:rPr>
              <a:t>核心配套</a:t>
            </a:r>
            <a:r>
              <a:rPr lang="zh-CN" altLang="en-US" sz="1900" b="1">
                <a:solidFill>
                  <a:schemeClr val="accent1">
                    <a:lumMod val="75000"/>
                  </a:schemeClr>
                </a:solidFill>
                <a:latin typeface="微软雅黑" panose="020B0503020204020204" charset="-122"/>
                <a:ea typeface="微软雅黑" panose="020B0503020204020204" charset="-122"/>
              </a:rPr>
              <a:t>为支撑</a:t>
            </a:r>
            <a:r>
              <a:rPr lang="zh-CN" altLang="en-US">
                <a:latin typeface="微软雅黑" panose="020B0503020204020204" charset="-122"/>
                <a:ea typeface="微软雅黑" panose="020B0503020204020204" charset="-122"/>
              </a:rPr>
              <a:t>、以</a:t>
            </a:r>
            <a:r>
              <a:rPr lang="zh-CN" altLang="en-US" b="1">
                <a:latin typeface="微软雅黑" panose="020B0503020204020204" charset="-122"/>
                <a:ea typeface="微软雅黑" panose="020B0503020204020204" charset="-122"/>
              </a:rPr>
              <a:t>上下游协同</a:t>
            </a:r>
            <a:r>
              <a:rPr lang="zh-CN" altLang="en-US" sz="1900" b="1">
                <a:solidFill>
                  <a:schemeClr val="accent1">
                    <a:lumMod val="75000"/>
                  </a:schemeClr>
                </a:solidFill>
                <a:latin typeface="微软雅黑" panose="020B0503020204020204" charset="-122"/>
                <a:ea typeface="微软雅黑" panose="020B0503020204020204" charset="-122"/>
              </a:rPr>
              <a:t>为路径</a:t>
            </a:r>
            <a:r>
              <a:rPr lang="zh-CN" altLang="en-US">
                <a:latin typeface="微软雅黑" panose="020B0503020204020204" charset="-122"/>
                <a:ea typeface="微软雅黑" panose="020B0503020204020204" charset="-122"/>
              </a:rPr>
              <a:t>，推动生命健康产业由项目导入向产业集群升级。</a:t>
            </a:r>
            <a:endParaRPr lang="zh-CN" altLang="en-US">
              <a:latin typeface="微软雅黑" panose="020B0503020204020204" charset="-122"/>
              <a:ea typeface="微软雅黑" panose="020B0503020204020204" charset="-122"/>
            </a:endParaRPr>
          </a:p>
        </p:txBody>
      </p:sp>
      <p:grpSp>
        <p:nvGrpSpPr>
          <p:cNvPr id="111" name="组合 110"/>
          <p:cNvGrpSpPr/>
          <p:nvPr/>
        </p:nvGrpSpPr>
        <p:grpSpPr>
          <a:xfrm>
            <a:off x="8975725" y="274955"/>
            <a:ext cx="2840990" cy="366395"/>
            <a:chOff x="11064" y="247"/>
            <a:chExt cx="7750" cy="814"/>
          </a:xfrm>
        </p:grpSpPr>
        <p:grpSp>
          <p:nvGrpSpPr>
            <p:cNvPr id="112" name="组合 10"/>
            <p:cNvGrpSpPr/>
            <p:nvPr/>
          </p:nvGrpSpPr>
          <p:grpSpPr>
            <a:xfrm>
              <a:off x="12344" y="247"/>
              <a:ext cx="6376" cy="656"/>
              <a:chOff x="6697011" y="412203"/>
              <a:chExt cx="3672216" cy="415778"/>
            </a:xfrm>
          </p:grpSpPr>
          <p:pic>
            <p:nvPicPr>
              <p:cNvPr id="113"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114"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115"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8477250" cy="730885"/>
            <a:chOff x="1128" y="719"/>
            <a:chExt cx="13350" cy="1151"/>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402" cy="1151"/>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产业落地模式（二）</a:t>
              </a:r>
              <a:r>
                <a:rPr lang="en-US" altLang="zh-CN"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产业生态招商</a:t>
              </a:r>
              <a:endParaRPr lang="zh-CN" altLang="en-US" sz="3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9" name="弧形 8"/>
          <p:cNvSpPr/>
          <p:nvPr/>
        </p:nvSpPr>
        <p:spPr>
          <a:xfrm rot="10800000">
            <a:off x="4512310" y="4328160"/>
            <a:ext cx="3246120" cy="1510030"/>
          </a:xfrm>
          <a:prstGeom prst="arc">
            <a:avLst>
              <a:gd name="adj1" fmla="val 17051190"/>
              <a:gd name="adj2" fmla="val 13700813"/>
            </a:avLst>
          </a:prstGeom>
          <a:ln w="15875">
            <a:solidFill>
              <a:schemeClr val="accent1">
                <a:lumMod val="75000"/>
              </a:schemeClr>
            </a:solidFill>
            <a:headEnd type="stealth" w="lg" len="lg"/>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latin typeface="微软雅黑" panose="020B0503020204020204" charset="-122"/>
              <a:ea typeface="微软雅黑" panose="020B0503020204020204" charset="-122"/>
            </a:endParaRPr>
          </a:p>
        </p:txBody>
      </p:sp>
      <p:sp>
        <p:nvSpPr>
          <p:cNvPr id="4" name="椭圆 3"/>
          <p:cNvSpPr/>
          <p:nvPr/>
        </p:nvSpPr>
        <p:spPr>
          <a:xfrm>
            <a:off x="4688205" y="1620157"/>
            <a:ext cx="1509485" cy="1509485"/>
          </a:xfrm>
          <a:prstGeom prst="ellipse">
            <a:avLst/>
          </a:prstGeom>
          <a:solidFill>
            <a:srgbClr val="1F3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700" dirty="0">
                <a:latin typeface="微软雅黑" panose="020B0503020204020204" charset="-122"/>
                <a:ea typeface="微软雅黑" panose="020B0503020204020204" charset="-122"/>
                <a:cs typeface="+mn-ea"/>
                <a:sym typeface="+mn-lt"/>
              </a:rPr>
              <a:t>01</a:t>
            </a:r>
            <a:endParaRPr lang="en-US" altLang="zh-CN" sz="1700" dirty="0">
              <a:latin typeface="微软雅黑" panose="020B0503020204020204" charset="-122"/>
              <a:ea typeface="微软雅黑" panose="020B0503020204020204" charset="-122"/>
              <a:cs typeface="+mn-ea"/>
              <a:sym typeface="+mn-lt"/>
            </a:endParaRPr>
          </a:p>
          <a:p>
            <a:pPr algn="ctr"/>
            <a:r>
              <a:rPr lang="en-US" altLang="zh-CN" sz="1700" dirty="0">
                <a:latin typeface="微软雅黑" panose="020B0503020204020204" charset="-122"/>
                <a:ea typeface="微软雅黑" panose="020B0503020204020204" charset="-122"/>
                <a:cs typeface="+mn-ea"/>
                <a:sym typeface="+mn-lt"/>
              </a:rPr>
              <a:t>企业、资本、技术协同体系</a:t>
            </a:r>
            <a:endParaRPr lang="en-US" altLang="zh-CN" sz="1700" dirty="0">
              <a:latin typeface="微软雅黑" panose="020B0503020204020204" charset="-122"/>
              <a:ea typeface="微软雅黑" panose="020B0503020204020204" charset="-122"/>
              <a:cs typeface="+mn-ea"/>
              <a:sym typeface="+mn-lt"/>
            </a:endParaRPr>
          </a:p>
        </p:txBody>
      </p:sp>
      <p:sp>
        <p:nvSpPr>
          <p:cNvPr id="5" name="椭圆 4"/>
          <p:cNvSpPr/>
          <p:nvPr/>
        </p:nvSpPr>
        <p:spPr>
          <a:xfrm>
            <a:off x="4688205" y="2944404"/>
            <a:ext cx="1509485" cy="1509485"/>
          </a:xfrm>
          <a:prstGeom prst="ellipse">
            <a:avLst/>
          </a:prstGeom>
          <a:solidFill>
            <a:srgbClr val="6FBED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700" dirty="0">
                <a:latin typeface="微软雅黑" panose="020B0503020204020204" charset="-122"/>
                <a:ea typeface="微软雅黑" panose="020B0503020204020204" charset="-122"/>
                <a:cs typeface="+mn-ea"/>
                <a:sym typeface="+mn-lt"/>
              </a:rPr>
              <a:t>02 医院场景与创新企业落地模式</a:t>
            </a:r>
            <a:endParaRPr lang="en-US" altLang="zh-CN" sz="1700" dirty="0">
              <a:latin typeface="微软雅黑" panose="020B0503020204020204" charset="-122"/>
              <a:ea typeface="微软雅黑" panose="020B0503020204020204" charset="-122"/>
              <a:cs typeface="+mn-ea"/>
              <a:sym typeface="+mn-lt"/>
            </a:endParaRPr>
          </a:p>
        </p:txBody>
      </p:sp>
      <p:sp>
        <p:nvSpPr>
          <p:cNvPr id="17" name="文本框 16"/>
          <p:cNvSpPr txBox="1"/>
          <p:nvPr/>
        </p:nvSpPr>
        <p:spPr>
          <a:xfrm>
            <a:off x="753110" y="1209675"/>
            <a:ext cx="3746500" cy="2143125"/>
          </a:xfrm>
          <a:prstGeom prst="rect">
            <a:avLst/>
          </a:prstGeom>
          <a:noFill/>
        </p:spPr>
        <p:txBody>
          <a:bodyPr wrap="square" rtlCol="0">
            <a:spAutoFit/>
          </a:bodyPr>
          <a:p>
            <a:pPr indent="0" algn="ctr">
              <a:lnSpc>
                <a:spcPts val="2000"/>
              </a:lnSpc>
              <a:buFont typeface="Wingdings" panose="05000000000000000000" charset="0"/>
              <a:buNone/>
            </a:pPr>
            <a:r>
              <a:rPr lang="zh-CN" altLang="en-US" sz="1600" dirty="0">
                <a:solidFill>
                  <a:srgbClr val="0070C0"/>
                </a:solidFill>
                <a:latin typeface="微软雅黑" panose="020B0503020204020204" charset="-122"/>
                <a:ea typeface="微软雅黑" panose="020B0503020204020204" charset="-122"/>
                <a:cs typeface="+mn-ea"/>
                <a:sym typeface="+mn-lt"/>
              </a:rPr>
              <a:t>通过</a:t>
            </a: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rPr>
              <a:t>产业基金、医院平台、创新联盟</a:t>
            </a:r>
            <a:r>
              <a:rPr lang="zh-CN" altLang="en-US" sz="1600" dirty="0">
                <a:solidFill>
                  <a:srgbClr val="0070C0"/>
                </a:solidFill>
                <a:latin typeface="微软雅黑" panose="020B0503020204020204" charset="-122"/>
                <a:ea typeface="微软雅黑" panose="020B0503020204020204" charset="-122"/>
                <a:cs typeface="+mn-ea"/>
                <a:sym typeface="+mn-lt"/>
              </a:rPr>
              <a:t>构建生命健康生态招商体系</a:t>
            </a:r>
            <a:endParaRPr lang="zh-CN" altLang="en-US" sz="1600" dirty="0">
              <a:solidFill>
                <a:srgbClr val="216BFF"/>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200" dirty="0">
                <a:solidFill>
                  <a:schemeClr val="tx1">
                    <a:lumMod val="85000"/>
                    <a:lumOff val="15000"/>
                  </a:schemeClr>
                </a:solidFill>
                <a:latin typeface="微软雅黑" panose="020B0503020204020204" charset="-122"/>
                <a:ea typeface="微软雅黑" panose="020B0503020204020204" charset="-122"/>
                <a:cs typeface="+mn-ea"/>
                <a:sym typeface="+mn-lt"/>
              </a:rPr>
              <a:t>核心抓手：</a:t>
            </a:r>
            <a:r>
              <a:rPr lang="zh-CN" altLang="en-US" sz="1200" dirty="0">
                <a:solidFill>
                  <a:srgbClr val="C00000"/>
                </a:solidFill>
                <a:latin typeface="微软雅黑" panose="020B0503020204020204" charset="-122"/>
                <a:ea typeface="微软雅黑" panose="020B0503020204020204" charset="-122"/>
                <a:cs typeface="+mn-ea"/>
                <a:sym typeface="+mn-lt"/>
              </a:rPr>
              <a:t>产业基金+医院场景+产学研平台+创新企业导入</a:t>
            </a:r>
            <a:endParaRPr lang="zh-CN" altLang="en-US" sz="1200" dirty="0">
              <a:solidFill>
                <a:srgbClr val="C00000"/>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作用：</a:t>
            </a: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增强创新资源集聚能力，形成持续项目供给和长期产业培育能力</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200" b="1" dirty="0">
                <a:solidFill>
                  <a:srgbClr val="FF8A39"/>
                </a:solidFill>
                <a:latin typeface="微软雅黑" panose="020B0503020204020204" charset="-122"/>
                <a:ea typeface="微软雅黑" panose="020B0503020204020204" charset="-122"/>
                <a:cs typeface="+mn-ea"/>
                <a:sym typeface="+mn-lt"/>
              </a:rPr>
              <a:t>示例：</a:t>
            </a: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设立生物医药产业基金，联合三甲医院和科研院所导入AI医疗、精准医疗项目</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9" name="文本框 18"/>
          <p:cNvSpPr txBox="1"/>
          <p:nvPr/>
        </p:nvSpPr>
        <p:spPr>
          <a:xfrm>
            <a:off x="753110" y="3641725"/>
            <a:ext cx="3745865" cy="2143125"/>
          </a:xfrm>
          <a:prstGeom prst="rect">
            <a:avLst/>
          </a:prstGeom>
          <a:noFill/>
        </p:spPr>
        <p:txBody>
          <a:bodyPr wrap="square" rtlCol="0">
            <a:spAutoFit/>
          </a:bodyPr>
          <a:p>
            <a:pPr indent="0" algn="ctr">
              <a:lnSpc>
                <a:spcPts val="2000"/>
              </a:lnSpc>
              <a:buFont typeface="Wingdings" panose="05000000000000000000" charset="0"/>
              <a:buNone/>
            </a:pPr>
            <a:r>
              <a:rPr lang="zh-CN" altLang="en-US" sz="1600" dirty="0">
                <a:solidFill>
                  <a:srgbClr val="0070C0"/>
                </a:solidFill>
                <a:latin typeface="微软雅黑" panose="020B0503020204020204" charset="-122"/>
                <a:ea typeface="微软雅黑" panose="020B0503020204020204" charset="-122"/>
                <a:cs typeface="+mn-ea"/>
                <a:sym typeface="+mn-lt"/>
              </a:rPr>
              <a:t>布局</a:t>
            </a: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rPr>
              <a:t>医学中心、创新平台和专业服务体系</a:t>
            </a:r>
            <a:r>
              <a:rPr lang="zh-CN" altLang="en-US" sz="1600" dirty="0">
                <a:solidFill>
                  <a:srgbClr val="0070C0"/>
                </a:solidFill>
                <a:latin typeface="微软雅黑" panose="020B0503020204020204" charset="-122"/>
                <a:ea typeface="微软雅黑" panose="020B0503020204020204" charset="-122"/>
                <a:cs typeface="+mn-ea"/>
                <a:sym typeface="+mn-lt"/>
              </a:rPr>
              <a:t>等创新载体</a:t>
            </a:r>
            <a:endParaRPr lang="zh-CN" altLang="en-US" sz="1600" dirty="0">
              <a:solidFill>
                <a:srgbClr val="0070C0"/>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300" dirty="0">
                <a:solidFill>
                  <a:schemeClr val="tx1">
                    <a:lumMod val="85000"/>
                    <a:lumOff val="15000"/>
                  </a:schemeClr>
                </a:solidFill>
                <a:latin typeface="微软雅黑" panose="020B0503020204020204" charset="-122"/>
                <a:ea typeface="微软雅黑" panose="020B0503020204020204" charset="-122"/>
                <a:cs typeface="+mn-ea"/>
                <a:sym typeface="+mn-lt"/>
              </a:rPr>
              <a:t>核心抓手：</a:t>
            </a:r>
            <a:r>
              <a:rPr lang="zh-CN" altLang="en-US" sz="1300" dirty="0">
                <a:solidFill>
                  <a:srgbClr val="C00000"/>
                </a:solidFill>
                <a:latin typeface="微软雅黑" panose="020B0503020204020204" charset="-122"/>
                <a:ea typeface="微软雅黑" panose="020B0503020204020204" charset="-122"/>
                <a:cs typeface="+mn-ea"/>
                <a:sym typeface="+mn-lt"/>
              </a:rPr>
              <a:t>医院资源+公共平台+孵化载体+专业服务</a:t>
            </a:r>
            <a:endParaRPr lang="zh-CN" altLang="en-US" sz="1300" dirty="0">
              <a:solidFill>
                <a:srgbClr val="C00000"/>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300" dirty="0">
                <a:solidFill>
                  <a:schemeClr val="accent1">
                    <a:lumMod val="75000"/>
                  </a:schemeClr>
                </a:solidFill>
                <a:latin typeface="微软雅黑" panose="020B0503020204020204" charset="-122"/>
                <a:ea typeface="微软雅黑" panose="020B0503020204020204" charset="-122"/>
                <a:cs typeface="+mn-ea"/>
                <a:sym typeface="+mn-lt"/>
              </a:rPr>
              <a:t>作用：</a:t>
            </a:r>
            <a:r>
              <a:rPr lang="zh-CN" altLang="en-US" sz="1300" dirty="0">
                <a:solidFill>
                  <a:schemeClr val="tx1">
                    <a:lumMod val="75000"/>
                    <a:lumOff val="25000"/>
                  </a:schemeClr>
                </a:solidFill>
                <a:latin typeface="微软雅黑" panose="020B0503020204020204" charset="-122"/>
                <a:ea typeface="微软雅黑" panose="020B0503020204020204" charset="-122"/>
                <a:cs typeface="+mn-ea"/>
                <a:sym typeface="+mn-lt"/>
              </a:rPr>
              <a:t>形成成果转化、临床验证、企业孵化和产业服务综合承载能力</a:t>
            </a:r>
            <a:endParaRPr lang="zh-CN" altLang="en-US" sz="1300" dirty="0">
              <a:solidFill>
                <a:schemeClr val="tx1">
                  <a:lumMod val="75000"/>
                  <a:lumOff val="25000"/>
                </a:schemeClr>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300" b="1" dirty="0">
                <a:solidFill>
                  <a:srgbClr val="FF8A39"/>
                </a:solidFill>
                <a:latin typeface="微软雅黑" panose="020B0503020204020204" charset="-122"/>
                <a:ea typeface="微软雅黑" panose="020B0503020204020204" charset="-122"/>
                <a:cs typeface="+mn-ea"/>
                <a:sym typeface="+mn-lt"/>
              </a:rPr>
              <a:t>示例：</a:t>
            </a:r>
            <a:r>
              <a:rPr lang="zh-CN" altLang="en-US" sz="1300" dirty="0">
                <a:solidFill>
                  <a:schemeClr val="tx1">
                    <a:lumMod val="75000"/>
                    <a:lumOff val="25000"/>
                  </a:schemeClr>
                </a:solidFill>
                <a:latin typeface="微软雅黑" panose="020B0503020204020204" charset="-122"/>
                <a:ea typeface="微软雅黑" panose="020B0503020204020204" charset="-122"/>
                <a:cs typeface="+mn-ea"/>
                <a:sym typeface="+mn-lt"/>
              </a:rPr>
              <a:t>建设医学AI创新中心、区域医学数据中心、数字病理平台、概念验证中心（POC）</a:t>
            </a:r>
            <a:endParaRPr lang="zh-CN" altLang="en-US" sz="13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8" name="椭圆 27"/>
          <p:cNvSpPr/>
          <p:nvPr/>
        </p:nvSpPr>
        <p:spPr>
          <a:xfrm>
            <a:off x="5958204" y="2937148"/>
            <a:ext cx="1509485" cy="1509485"/>
          </a:xfrm>
          <a:prstGeom prst="ellipse">
            <a:avLst/>
          </a:prstGeom>
          <a:solidFill>
            <a:srgbClr val="1F3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dirty="0">
                <a:latin typeface="微软雅黑" panose="020B0503020204020204" charset="-122"/>
                <a:ea typeface="微软雅黑" panose="020B0503020204020204" charset="-122"/>
                <a:cs typeface="+mn-ea"/>
                <a:sym typeface="+mn-lt"/>
              </a:rPr>
              <a:t>04</a:t>
            </a:r>
            <a:endParaRPr lang="en-US" altLang="zh-CN" sz="2000" dirty="0">
              <a:latin typeface="微软雅黑" panose="020B0503020204020204" charset="-122"/>
              <a:ea typeface="微软雅黑" panose="020B0503020204020204" charset="-122"/>
              <a:cs typeface="+mn-ea"/>
              <a:sym typeface="+mn-lt"/>
            </a:endParaRPr>
          </a:p>
          <a:p>
            <a:pPr algn="ctr"/>
            <a:r>
              <a:rPr lang="en-US" altLang="zh-CN" sz="2000" dirty="0">
                <a:latin typeface="微软雅黑" panose="020B0503020204020204" charset="-122"/>
                <a:ea typeface="微软雅黑" panose="020B0503020204020204" charset="-122"/>
                <a:cs typeface="+mn-ea"/>
                <a:sym typeface="+mn-lt"/>
              </a:rPr>
              <a:t>应用示范模式</a:t>
            </a:r>
            <a:endParaRPr lang="en-US" altLang="zh-CN" sz="2000" dirty="0">
              <a:latin typeface="微软雅黑" panose="020B0503020204020204" charset="-122"/>
              <a:ea typeface="微软雅黑" panose="020B0503020204020204" charset="-122"/>
              <a:cs typeface="+mn-ea"/>
              <a:sym typeface="+mn-lt"/>
            </a:endParaRPr>
          </a:p>
        </p:txBody>
      </p:sp>
      <p:sp>
        <p:nvSpPr>
          <p:cNvPr id="29" name="椭圆 28"/>
          <p:cNvSpPr/>
          <p:nvPr/>
        </p:nvSpPr>
        <p:spPr>
          <a:xfrm>
            <a:off x="5958204" y="1620792"/>
            <a:ext cx="1509485" cy="1509485"/>
          </a:xfrm>
          <a:prstGeom prst="ellipse">
            <a:avLst/>
          </a:prstGeom>
          <a:solidFill>
            <a:srgbClr val="6FBED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dirty="0">
                <a:latin typeface="微软雅黑" panose="020B0503020204020204" charset="-122"/>
                <a:ea typeface="微软雅黑" panose="020B0503020204020204" charset="-122"/>
                <a:cs typeface="+mn-ea"/>
                <a:sym typeface="+mn-lt"/>
              </a:rPr>
              <a:t>03</a:t>
            </a:r>
            <a:endParaRPr lang="en-US" altLang="zh-CN" sz="2000" dirty="0">
              <a:latin typeface="微软雅黑" panose="020B0503020204020204" charset="-122"/>
              <a:ea typeface="微软雅黑" panose="020B0503020204020204" charset="-122"/>
              <a:cs typeface="+mn-ea"/>
              <a:sym typeface="+mn-lt"/>
            </a:endParaRPr>
          </a:p>
          <a:p>
            <a:pPr algn="ctr"/>
            <a:r>
              <a:rPr lang="en-US" altLang="zh-CN" sz="2000" dirty="0">
                <a:latin typeface="微软雅黑" panose="020B0503020204020204" charset="-122"/>
                <a:ea typeface="微软雅黑" panose="020B0503020204020204" charset="-122"/>
                <a:cs typeface="+mn-ea"/>
                <a:sym typeface="+mn-lt"/>
              </a:rPr>
              <a:t>研发中心模式</a:t>
            </a:r>
            <a:endParaRPr lang="en-US" altLang="zh-CN" sz="2000" dirty="0">
              <a:latin typeface="微软雅黑" panose="020B0503020204020204" charset="-122"/>
              <a:ea typeface="微软雅黑" panose="020B0503020204020204" charset="-122"/>
              <a:cs typeface="+mn-ea"/>
              <a:sym typeface="+mn-lt"/>
            </a:endParaRPr>
          </a:p>
        </p:txBody>
      </p:sp>
      <p:sp>
        <p:nvSpPr>
          <p:cNvPr id="8" name="文本框 7"/>
          <p:cNvSpPr txBox="1"/>
          <p:nvPr/>
        </p:nvSpPr>
        <p:spPr>
          <a:xfrm>
            <a:off x="4727575" y="4660265"/>
            <a:ext cx="2842260" cy="1014730"/>
          </a:xfrm>
          <a:prstGeom prst="rect">
            <a:avLst/>
          </a:prstGeom>
        </p:spPr>
        <p:txBody>
          <a:bodyPr wrap="square">
            <a:spAutoFit/>
          </a:bodyPr>
          <a:p>
            <a:pPr algn="ctr">
              <a:lnSpc>
                <a:spcPct val="100000"/>
              </a:lnSpc>
            </a:pPr>
            <a:r>
              <a:rPr lang="zh-CN" altLang="en-US" sz="1400">
                <a:latin typeface="微软雅黑" panose="020B0503020204020204" charset="-122"/>
                <a:ea typeface="微软雅黑" panose="020B0503020204020204" charset="-122"/>
                <a:cs typeface="微软雅黑" panose="020B0503020204020204" charset="-122"/>
              </a:rPr>
              <a:t>通过</a:t>
            </a:r>
            <a:r>
              <a:rPr sz="1600" b="1">
                <a:solidFill>
                  <a:srgbClr val="0070C0"/>
                </a:solidFill>
                <a:latin typeface="微软雅黑" panose="020B0503020204020204" charset="-122"/>
                <a:ea typeface="微软雅黑" panose="020B0503020204020204" charset="-122"/>
                <a:cs typeface="微软雅黑" panose="020B0503020204020204" charset="-122"/>
              </a:rPr>
              <a:t>“资本+医院+平台+场景”</a:t>
            </a:r>
            <a:r>
              <a:rPr lang="zh-CN" altLang="en-US" sz="1400">
                <a:latin typeface="微软雅黑" panose="020B0503020204020204" charset="-122"/>
                <a:ea typeface="微软雅黑" panose="020B0503020204020204" charset="-122"/>
                <a:cs typeface="微软雅黑" panose="020B0503020204020204" charset="-122"/>
              </a:rPr>
              <a:t>协同构建生命健康创新生态体系实现</a:t>
            </a:r>
            <a:r>
              <a:rPr lang="zh-CN" altLang="en-US" sz="15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项目导入 → 技术转化 → 企业集聚 → 产业生态升级</a:t>
            </a:r>
            <a:endParaRPr lang="zh-CN" altLang="en-US" sz="1500">
              <a:solidFill>
                <a:srgbClr val="216BFF"/>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3137535" y="6139180"/>
            <a:ext cx="6470650" cy="368300"/>
          </a:xfrm>
          <a:prstGeom prst="rect">
            <a:avLst/>
          </a:prstGeom>
        </p:spPr>
        <p:txBody>
          <a:bodyPr wrap="square">
            <a:spAutoFit/>
          </a:bodyPr>
          <a:p>
            <a:r>
              <a:rPr lang="zh-CN" altLang="en-US">
                <a:latin typeface="微软雅黑" panose="020B0503020204020204" charset="-122"/>
                <a:ea typeface="微软雅黑" panose="020B0503020204020204" charset="-122"/>
              </a:rPr>
              <a:t>以资本</a:t>
            </a:r>
            <a:r>
              <a:rPr lang="zh-CN" altLang="en-US">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rPr>
              <a:t>导创新</a:t>
            </a:r>
            <a:r>
              <a:rPr lang="zh-CN" altLang="en-US">
                <a:latin typeface="微软雅黑" panose="020B0503020204020204" charset="-122"/>
                <a:ea typeface="微软雅黑" panose="020B0503020204020204" charset="-122"/>
              </a:rPr>
              <a:t>、以医院</a:t>
            </a:r>
            <a:r>
              <a:rPr lang="zh-CN" altLang="en-US">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rPr>
              <a:t>聚场景</a:t>
            </a:r>
            <a:r>
              <a:rPr lang="zh-CN" altLang="en-US">
                <a:latin typeface="微软雅黑" panose="020B0503020204020204" charset="-122"/>
                <a:ea typeface="微软雅黑" panose="020B0503020204020204" charset="-122"/>
              </a:rPr>
              <a:t>、以科研</a:t>
            </a:r>
            <a:r>
              <a:rPr lang="zh-CN" altLang="en-US">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rPr>
              <a:t>强能力</a:t>
            </a:r>
            <a:r>
              <a:rPr lang="zh-CN" altLang="en-US">
                <a:latin typeface="微软雅黑" panose="020B0503020204020204" charset="-122"/>
                <a:ea typeface="微软雅黑" panose="020B0503020204020204" charset="-122"/>
              </a:rPr>
              <a:t>、以生态</a:t>
            </a:r>
            <a:r>
              <a:rPr lang="zh-CN" altLang="en-US">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rPr>
              <a:t>促转化</a:t>
            </a:r>
            <a:endParaRPr lang="zh-CN" altLang="en-US">
              <a:solidFill>
                <a:srgbClr val="FF33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 name="文本框 5"/>
          <p:cNvSpPr txBox="1"/>
          <p:nvPr/>
        </p:nvSpPr>
        <p:spPr>
          <a:xfrm>
            <a:off x="7758430" y="1224280"/>
            <a:ext cx="3702050" cy="1886585"/>
          </a:xfrm>
          <a:prstGeom prst="rect">
            <a:avLst/>
          </a:prstGeom>
          <a:noFill/>
        </p:spPr>
        <p:txBody>
          <a:bodyPr wrap="square" rtlCol="0">
            <a:spAutoFit/>
          </a:bodyPr>
          <a:p>
            <a:pPr indent="0" algn="ctr">
              <a:lnSpc>
                <a:spcPts val="2000"/>
              </a:lnSpc>
              <a:buFont typeface="Wingdings" panose="05000000000000000000" charset="0"/>
              <a:buNone/>
            </a:pPr>
            <a:r>
              <a:rPr lang="zh-CN" altLang="en-US" sz="1600" dirty="0">
                <a:solidFill>
                  <a:srgbClr val="0070C0"/>
                </a:solidFill>
                <a:latin typeface="微软雅黑" panose="020B0503020204020204" charset="-122"/>
                <a:ea typeface="微软雅黑" panose="020B0503020204020204" charset="-122"/>
                <a:cs typeface="+mn-ea"/>
                <a:sym typeface="+mn-lt"/>
              </a:rPr>
              <a:t>建设生命健康</a:t>
            </a: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rPr>
              <a:t>研发与转化平台</a:t>
            </a:r>
            <a:endPar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200" dirty="0">
                <a:solidFill>
                  <a:schemeClr val="tx1">
                    <a:lumMod val="85000"/>
                    <a:lumOff val="15000"/>
                  </a:schemeClr>
                </a:solidFill>
                <a:latin typeface="微软雅黑" panose="020B0503020204020204" charset="-122"/>
                <a:ea typeface="微软雅黑" panose="020B0503020204020204" charset="-122"/>
                <a:cs typeface="+mn-ea"/>
                <a:sym typeface="+mn-lt"/>
              </a:rPr>
              <a:t>引入：</a:t>
            </a:r>
            <a:r>
              <a:rPr lang="en-US" altLang="zh-CN" sz="12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lang="zh-CN" altLang="en-US" sz="1200" dirty="0">
                <a:solidFill>
                  <a:schemeClr val="tx1">
                    <a:lumMod val="85000"/>
                    <a:lumOff val="15000"/>
                  </a:schemeClr>
                </a:solidFill>
                <a:latin typeface="微软雅黑" panose="020B0503020204020204" charset="-122"/>
                <a:ea typeface="微软雅黑" panose="020B0503020204020204" charset="-122"/>
                <a:cs typeface="+mn-ea"/>
                <a:sym typeface="+mn-lt"/>
              </a:rPr>
              <a:t>国家医学中心</a:t>
            </a:r>
            <a:r>
              <a:rPr lang="en-US" altLang="zh-CN" sz="12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lang="zh-CN" altLang="en-US" sz="1200" dirty="0">
                <a:solidFill>
                  <a:schemeClr val="tx1">
                    <a:lumMod val="85000"/>
                    <a:lumOff val="15000"/>
                  </a:schemeClr>
                </a:solidFill>
                <a:latin typeface="微软雅黑" panose="020B0503020204020204" charset="-122"/>
                <a:ea typeface="微软雅黑" panose="020B0503020204020204" charset="-122"/>
                <a:cs typeface="+mn-ea"/>
                <a:sym typeface="+mn-lt"/>
              </a:rPr>
              <a:t>医学院校和科研院所</a:t>
            </a:r>
            <a:r>
              <a:rPr lang="en-US" altLang="zh-CN" sz="12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lang="zh-CN" altLang="en-US" sz="1200" dirty="0">
                <a:solidFill>
                  <a:schemeClr val="tx1">
                    <a:lumMod val="85000"/>
                    <a:lumOff val="15000"/>
                  </a:schemeClr>
                </a:solidFill>
                <a:latin typeface="微软雅黑" panose="020B0503020204020204" charset="-122"/>
                <a:ea typeface="微软雅黑" panose="020B0503020204020204" charset="-122"/>
                <a:cs typeface="+mn-ea"/>
                <a:sym typeface="+mn-lt"/>
              </a:rPr>
              <a:t>企业研发中心</a:t>
            </a:r>
            <a:r>
              <a:rPr lang="en-US" altLang="zh-CN" sz="1200" dirty="0">
                <a:solidFill>
                  <a:schemeClr val="tx1">
                    <a:lumMod val="85000"/>
                    <a:lumOff val="15000"/>
                  </a:schemeClr>
                </a:solidFill>
                <a:latin typeface="微软雅黑" panose="020B0503020204020204" charset="-122"/>
                <a:ea typeface="微软雅黑" panose="020B0503020204020204" charset="-122"/>
                <a:cs typeface="+mn-ea"/>
                <a:sym typeface="+mn-lt"/>
              </a:rPr>
              <a:t>、</a:t>
            </a:r>
            <a:r>
              <a:rPr lang="zh-CN" altLang="en-US" sz="1200" dirty="0">
                <a:solidFill>
                  <a:schemeClr val="tx1">
                    <a:lumMod val="85000"/>
                    <a:lumOff val="15000"/>
                  </a:schemeClr>
                </a:solidFill>
                <a:latin typeface="微软雅黑" panose="020B0503020204020204" charset="-122"/>
                <a:ea typeface="微软雅黑" panose="020B0503020204020204" charset="-122"/>
                <a:cs typeface="+mn-ea"/>
                <a:sym typeface="+mn-lt"/>
              </a:rPr>
              <a:t>联合实验室</a:t>
            </a:r>
            <a:endParaRPr lang="zh-CN" altLang="en-US" sz="12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200" dirty="0">
                <a:solidFill>
                  <a:schemeClr val="tx1">
                    <a:lumMod val="85000"/>
                    <a:lumOff val="15000"/>
                  </a:schemeClr>
                </a:solidFill>
                <a:latin typeface="微软雅黑" panose="020B0503020204020204" charset="-122"/>
                <a:ea typeface="微软雅黑" panose="020B0503020204020204" charset="-122"/>
                <a:cs typeface="+mn-ea"/>
                <a:sym typeface="+mn-lt"/>
              </a:rPr>
              <a:t>核心：</a:t>
            </a:r>
            <a:r>
              <a:rPr lang="zh-CN" altLang="en-US" sz="1200" dirty="0">
                <a:solidFill>
                  <a:srgbClr val="C00000"/>
                </a:solidFill>
                <a:latin typeface="微软雅黑" panose="020B0503020204020204" charset="-122"/>
                <a:ea typeface="微软雅黑" panose="020B0503020204020204" charset="-122"/>
                <a:cs typeface="+mn-ea"/>
                <a:sym typeface="+mn-lt"/>
              </a:rPr>
              <a:t>技术研发+临床验证+成果转化</a:t>
            </a:r>
            <a:endParaRPr lang="zh-CN" altLang="en-US" sz="1200" dirty="0">
              <a:solidFill>
                <a:srgbClr val="C00000"/>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作用：</a:t>
            </a: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提升产业创新能力和技术供给能力</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200" b="1" dirty="0">
                <a:solidFill>
                  <a:srgbClr val="FF8A39"/>
                </a:solidFill>
                <a:latin typeface="微软雅黑" panose="020B0503020204020204" charset="-122"/>
                <a:ea typeface="微软雅黑" panose="020B0503020204020204" charset="-122"/>
                <a:cs typeface="+mn-ea"/>
                <a:sym typeface="+mn-lt"/>
              </a:rPr>
              <a:t>示例：</a:t>
            </a: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医学大模型联合实验室、精准医疗创新中心、生物信息平台</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0" name="文本框 9"/>
          <p:cNvSpPr txBox="1"/>
          <p:nvPr/>
        </p:nvSpPr>
        <p:spPr>
          <a:xfrm>
            <a:off x="7759065" y="3481070"/>
            <a:ext cx="3702050" cy="2143125"/>
          </a:xfrm>
          <a:prstGeom prst="rect">
            <a:avLst/>
          </a:prstGeom>
          <a:noFill/>
        </p:spPr>
        <p:txBody>
          <a:bodyPr wrap="square" rtlCol="0">
            <a:spAutoFit/>
          </a:bodyPr>
          <a:p>
            <a:pPr indent="0" algn="ctr">
              <a:lnSpc>
                <a:spcPts val="2000"/>
              </a:lnSpc>
              <a:buFont typeface="Wingdings" panose="05000000000000000000" charset="0"/>
              <a:buNone/>
            </a:pPr>
            <a:r>
              <a:rPr lang="zh-CN" altLang="en-US" sz="1600" dirty="0">
                <a:solidFill>
                  <a:srgbClr val="0070C0"/>
                </a:solidFill>
                <a:latin typeface="微软雅黑" panose="020B0503020204020204" charset="-122"/>
                <a:ea typeface="微软雅黑" panose="020B0503020204020204" charset="-122"/>
                <a:cs typeface="+mn-ea"/>
                <a:sym typeface="+mn-lt"/>
              </a:rPr>
              <a:t>围绕</a:t>
            </a:r>
            <a:r>
              <a:rPr lang="zh-CN" altLang="en-US" sz="1600" dirty="0">
                <a:solidFill>
                  <a:schemeClr val="tx1">
                    <a:lumMod val="85000"/>
                    <a:lumOff val="15000"/>
                  </a:schemeClr>
                </a:solidFill>
                <a:latin typeface="微软雅黑" panose="020B0503020204020204" charset="-122"/>
                <a:ea typeface="微软雅黑" panose="020B0503020204020204" charset="-122"/>
                <a:cs typeface="+mn-ea"/>
                <a:sym typeface="+mn-lt"/>
              </a:rPr>
              <a:t>医院场景和医疗数据资源</a:t>
            </a:r>
            <a:r>
              <a:rPr lang="zh-CN" altLang="en-US" sz="1600" dirty="0">
                <a:solidFill>
                  <a:srgbClr val="0070C0"/>
                </a:solidFill>
                <a:latin typeface="微软雅黑" panose="020B0503020204020204" charset="-122"/>
                <a:ea typeface="微软雅黑" panose="020B0503020204020204" charset="-122"/>
                <a:cs typeface="+mn-ea"/>
                <a:sym typeface="+mn-lt"/>
              </a:rPr>
              <a:t>推动示范项目落地</a:t>
            </a:r>
            <a:endParaRPr lang="zh-CN" altLang="en-US" sz="1600" dirty="0">
              <a:solidFill>
                <a:srgbClr val="216BFF"/>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200" dirty="0">
                <a:solidFill>
                  <a:schemeClr val="tx1">
                    <a:lumMod val="85000"/>
                    <a:lumOff val="15000"/>
                  </a:schemeClr>
                </a:solidFill>
                <a:latin typeface="微软雅黑" panose="020B0503020204020204" charset="-122"/>
                <a:ea typeface="微软雅黑" panose="020B0503020204020204" charset="-122"/>
                <a:cs typeface="+mn-ea"/>
                <a:sym typeface="+mn-lt"/>
              </a:rPr>
              <a:t>核心：</a:t>
            </a:r>
            <a:r>
              <a:rPr lang="zh-CN" altLang="en-US" sz="1200" dirty="0">
                <a:solidFill>
                  <a:srgbClr val="C00000"/>
                </a:solidFill>
                <a:latin typeface="微软雅黑" panose="020B0503020204020204" charset="-122"/>
                <a:ea typeface="微软雅黑" panose="020B0503020204020204" charset="-122"/>
                <a:cs typeface="+mn-ea"/>
                <a:sym typeface="+mn-lt"/>
              </a:rPr>
              <a:t>AI影像+医学大模型+数字病理+慢病管理平台</a:t>
            </a:r>
            <a:endParaRPr lang="zh-CN" altLang="en-US" sz="1200" dirty="0">
              <a:solidFill>
                <a:srgbClr val="C00000"/>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200" dirty="0">
                <a:solidFill>
                  <a:schemeClr val="accent1">
                    <a:lumMod val="75000"/>
                  </a:schemeClr>
                </a:solidFill>
                <a:latin typeface="微软雅黑" panose="020B0503020204020204" charset="-122"/>
                <a:ea typeface="微软雅黑" panose="020B0503020204020204" charset="-122"/>
                <a:cs typeface="+mn-ea"/>
                <a:sym typeface="+mn-lt"/>
              </a:rPr>
              <a:t>作用：</a:t>
            </a: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以场景带项目、以项目聚企业、以企业促生态</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endParaRPr>
          </a:p>
          <a:p>
            <a:pPr marL="285750" indent="-285750" algn="l">
              <a:lnSpc>
                <a:spcPts val="2000"/>
              </a:lnSpc>
              <a:buFont typeface="Wingdings" panose="05000000000000000000" charset="0"/>
              <a:buChar char=""/>
            </a:pPr>
            <a:r>
              <a:rPr lang="zh-CN" altLang="en-US" sz="1200" b="1" dirty="0">
                <a:solidFill>
                  <a:srgbClr val="FF8A39"/>
                </a:solidFill>
                <a:latin typeface="微软雅黑" panose="020B0503020204020204" charset="-122"/>
                <a:ea typeface="微软雅黑" panose="020B0503020204020204" charset="-122"/>
                <a:cs typeface="+mn-ea"/>
                <a:sym typeface="+mn-lt"/>
              </a:rPr>
              <a:t>示例：</a:t>
            </a: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区域影像中心、数字病理平台、慢病管理示范区、智慧医院项目</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111" name="组合 110"/>
          <p:cNvGrpSpPr/>
          <p:nvPr/>
        </p:nvGrpSpPr>
        <p:grpSpPr>
          <a:xfrm>
            <a:off x="8975725" y="274955"/>
            <a:ext cx="2840990" cy="366395"/>
            <a:chOff x="11064" y="247"/>
            <a:chExt cx="7750" cy="814"/>
          </a:xfrm>
        </p:grpSpPr>
        <p:grpSp>
          <p:nvGrpSpPr>
            <p:cNvPr id="112" name="组合 10"/>
            <p:cNvGrpSpPr/>
            <p:nvPr/>
          </p:nvGrpSpPr>
          <p:grpSpPr>
            <a:xfrm>
              <a:off x="12344" y="247"/>
              <a:ext cx="6376" cy="656"/>
              <a:chOff x="6697011" y="412203"/>
              <a:chExt cx="3672216" cy="415778"/>
            </a:xfrm>
          </p:grpSpPr>
          <p:pic>
            <p:nvPicPr>
              <p:cNvPr id="113"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114"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115"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8477250" cy="730885"/>
            <a:chOff x="1128" y="719"/>
            <a:chExt cx="13350" cy="1151"/>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402" cy="1151"/>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产业落地模式（三）</a:t>
              </a:r>
              <a:r>
                <a:rPr lang="en-US" altLang="zh-CN"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应用场景招商</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4" name="矩形 3"/>
          <p:cNvSpPr/>
          <p:nvPr/>
        </p:nvSpPr>
        <p:spPr>
          <a:xfrm>
            <a:off x="498640" y="1411572"/>
            <a:ext cx="2395889" cy="888076"/>
          </a:xfrm>
          <a:prstGeom prst="rect">
            <a:avLst/>
          </a:prstGeom>
          <a:solidFill>
            <a:schemeClr val="accent1">
              <a:lumMod val="10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cs typeface="+mn-ea"/>
              <a:sym typeface="+mn-lt"/>
            </a:endParaRPr>
          </a:p>
        </p:txBody>
      </p:sp>
      <p:sp>
        <p:nvSpPr>
          <p:cNvPr id="5" name="矩形 4"/>
          <p:cNvSpPr/>
          <p:nvPr/>
        </p:nvSpPr>
        <p:spPr>
          <a:xfrm>
            <a:off x="498640" y="2719727"/>
            <a:ext cx="2395889" cy="888076"/>
          </a:xfrm>
          <a:prstGeom prst="rect">
            <a:avLst/>
          </a:prstGeom>
          <a:solidFill>
            <a:schemeClr val="accent1">
              <a:lumMod val="10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cs typeface="+mn-ea"/>
              <a:sym typeface="+mn-lt"/>
            </a:endParaRPr>
          </a:p>
        </p:txBody>
      </p:sp>
      <p:sp>
        <p:nvSpPr>
          <p:cNvPr id="6" name="矩形 5"/>
          <p:cNvSpPr/>
          <p:nvPr/>
        </p:nvSpPr>
        <p:spPr>
          <a:xfrm>
            <a:off x="498640" y="4557473"/>
            <a:ext cx="2395889" cy="888076"/>
          </a:xfrm>
          <a:prstGeom prst="rect">
            <a:avLst/>
          </a:prstGeom>
          <a:solidFill>
            <a:schemeClr val="accent1">
              <a:lumMod val="10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cs typeface="+mn-ea"/>
              <a:sym typeface="+mn-lt"/>
            </a:endParaRPr>
          </a:p>
        </p:txBody>
      </p:sp>
      <p:sp>
        <p:nvSpPr>
          <p:cNvPr id="8" name="TextBox 24"/>
          <p:cNvSpPr txBox="1"/>
          <p:nvPr/>
        </p:nvSpPr>
        <p:spPr>
          <a:xfrm>
            <a:off x="812981" y="1654003"/>
            <a:ext cx="1825585" cy="39878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应用示范</a:t>
            </a:r>
            <a:endParaRPr 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9" name="文本框 8"/>
          <p:cNvSpPr txBox="1"/>
          <p:nvPr/>
        </p:nvSpPr>
        <p:spPr>
          <a:xfrm>
            <a:off x="2985770" y="1541145"/>
            <a:ext cx="2000885" cy="491490"/>
          </a:xfrm>
          <a:prstGeom prst="rect">
            <a:avLst/>
          </a:prstGeom>
          <a:noFill/>
        </p:spPr>
        <p:txBody>
          <a:bodyPr wrap="square">
            <a:spAutoFit/>
          </a:bodyPr>
          <a:lstStyle/>
          <a:p>
            <a:pPr algn="ctr"/>
            <a:r>
              <a:rPr lang="zh-CN" altLang="en-US" sz="1300" dirty="0">
                <a:solidFill>
                  <a:srgbClr val="0070C0"/>
                </a:solidFill>
                <a:latin typeface="微软雅黑" panose="020B0503020204020204" charset="-122"/>
                <a:ea typeface="微软雅黑" panose="020B0503020204020204" charset="-122"/>
                <a:cs typeface="+mn-ea"/>
                <a:sym typeface="+mn-lt"/>
              </a:rPr>
              <a:t>通过示范场景先行构建可复制推广模式</a:t>
            </a:r>
            <a:endParaRPr lang="zh-CN" altLang="en-US" sz="1300" dirty="0">
              <a:solidFill>
                <a:srgbClr val="0070C0"/>
              </a:solidFill>
              <a:latin typeface="微软雅黑" panose="020B0503020204020204" charset="-122"/>
              <a:ea typeface="微软雅黑" panose="020B0503020204020204" charset="-122"/>
              <a:cs typeface="+mn-ea"/>
              <a:sym typeface="+mn-lt"/>
            </a:endParaRPr>
          </a:p>
        </p:txBody>
      </p:sp>
      <p:sp>
        <p:nvSpPr>
          <p:cNvPr id="10" name="文本框 9"/>
          <p:cNvSpPr txBox="1"/>
          <p:nvPr/>
        </p:nvSpPr>
        <p:spPr>
          <a:xfrm>
            <a:off x="5078095" y="1411605"/>
            <a:ext cx="2686685" cy="891540"/>
          </a:xfrm>
          <a:prstGeom prst="rect">
            <a:avLst/>
          </a:prstGeom>
          <a:noFill/>
        </p:spPr>
        <p:txBody>
          <a:bodyPr wrap="square">
            <a:spAutoFit/>
          </a:bodyPr>
          <a:lstStyle/>
          <a:p>
            <a:pPr marL="171450" indent="-171450">
              <a:lnSpc>
                <a:spcPct val="100000"/>
              </a:lnSpc>
              <a:buFont typeface="Wingdings" panose="05000000000000000000" charset="0"/>
              <a:buChar char=""/>
            </a:pPr>
            <a:r>
              <a:rPr lang="zh-CN" altLang="en-US" sz="1300" b="0" dirty="0">
                <a:latin typeface="微软雅黑" panose="020B0503020204020204" charset="-122"/>
                <a:ea typeface="微软雅黑" panose="020B0503020204020204" charset="-122"/>
                <a:cs typeface="+mn-ea"/>
                <a:sym typeface="+mn-lt"/>
              </a:rPr>
              <a:t>为创新产品提供真实验证环境</a:t>
            </a:r>
            <a:endParaRPr lang="zh-CN" altLang="en-US" sz="1300" b="0" dirty="0">
              <a:latin typeface="微软雅黑" panose="020B0503020204020204" charset="-122"/>
              <a:ea typeface="微软雅黑" panose="020B0503020204020204" charset="-122"/>
              <a:cs typeface="+mn-ea"/>
              <a:sym typeface="+mn-lt"/>
            </a:endParaRPr>
          </a:p>
          <a:p>
            <a:pPr marL="171450" indent="-171450">
              <a:lnSpc>
                <a:spcPct val="100000"/>
              </a:lnSpc>
              <a:buFont typeface="Wingdings" panose="05000000000000000000" charset="0"/>
              <a:buChar char=""/>
            </a:pPr>
            <a:r>
              <a:rPr lang="zh-CN" altLang="en-US" sz="1300" b="0" dirty="0">
                <a:latin typeface="微软雅黑" panose="020B0503020204020204" charset="-122"/>
                <a:ea typeface="微软雅黑" panose="020B0503020204020204" charset="-122"/>
                <a:cs typeface="+mn-ea"/>
                <a:sym typeface="+mn-lt"/>
              </a:rPr>
              <a:t>降低企业市场进入成本</a:t>
            </a:r>
            <a:endParaRPr lang="zh-CN" altLang="en-US" sz="1300" b="0" dirty="0">
              <a:latin typeface="微软雅黑" panose="020B0503020204020204" charset="-122"/>
              <a:ea typeface="微软雅黑" panose="020B0503020204020204" charset="-122"/>
              <a:cs typeface="+mn-ea"/>
              <a:sym typeface="+mn-lt"/>
            </a:endParaRPr>
          </a:p>
          <a:p>
            <a:pPr marL="171450" indent="-171450">
              <a:lnSpc>
                <a:spcPct val="100000"/>
              </a:lnSpc>
              <a:buFont typeface="Wingdings" panose="05000000000000000000" charset="0"/>
              <a:buChar char=""/>
            </a:pPr>
            <a:r>
              <a:rPr lang="zh-CN" altLang="en-US" sz="1300" b="0" dirty="0">
                <a:latin typeface="微软雅黑" panose="020B0503020204020204" charset="-122"/>
                <a:ea typeface="微软雅黑" panose="020B0503020204020204" charset="-122"/>
                <a:cs typeface="+mn-ea"/>
                <a:sym typeface="+mn-lt"/>
              </a:rPr>
              <a:t>提升产品临床验证效率</a:t>
            </a:r>
            <a:endParaRPr lang="zh-CN" altLang="en-US" sz="1300" b="0" dirty="0">
              <a:latin typeface="微软雅黑" panose="020B0503020204020204" charset="-122"/>
              <a:ea typeface="微软雅黑" panose="020B0503020204020204" charset="-122"/>
              <a:cs typeface="+mn-ea"/>
              <a:sym typeface="+mn-lt"/>
            </a:endParaRPr>
          </a:p>
          <a:p>
            <a:pPr marL="171450" indent="-171450">
              <a:lnSpc>
                <a:spcPct val="100000"/>
              </a:lnSpc>
              <a:buFont typeface="Wingdings" panose="05000000000000000000" charset="0"/>
              <a:buChar char=""/>
            </a:pPr>
            <a:r>
              <a:rPr lang="zh-CN" altLang="en-US" sz="1300" b="0" dirty="0">
                <a:latin typeface="微软雅黑" panose="020B0503020204020204" charset="-122"/>
                <a:ea typeface="微软雅黑" panose="020B0503020204020204" charset="-122"/>
                <a:cs typeface="+mn-ea"/>
                <a:sym typeface="+mn-lt"/>
              </a:rPr>
              <a:t>增强项目落地可行性</a:t>
            </a:r>
            <a:endParaRPr lang="zh-CN" altLang="en-US" sz="1300" b="0" dirty="0">
              <a:solidFill>
                <a:srgbClr val="FF8A39"/>
              </a:solidFill>
              <a:latin typeface="微软雅黑" panose="020B0503020204020204" charset="-122"/>
              <a:ea typeface="微软雅黑" panose="020B0503020204020204" charset="-122"/>
              <a:cs typeface="+mn-ea"/>
              <a:sym typeface="+mn-lt"/>
            </a:endParaRPr>
          </a:p>
        </p:txBody>
      </p:sp>
      <p:sp>
        <p:nvSpPr>
          <p:cNvPr id="11" name="TextBox 24"/>
          <p:cNvSpPr txBox="1"/>
          <p:nvPr/>
        </p:nvSpPr>
        <p:spPr>
          <a:xfrm>
            <a:off x="812981" y="2962158"/>
            <a:ext cx="1825585" cy="39878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落地载体</a:t>
            </a:r>
            <a:endParaRPr 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12" name="文本框 11"/>
          <p:cNvSpPr txBox="1"/>
          <p:nvPr/>
        </p:nvSpPr>
        <p:spPr>
          <a:xfrm>
            <a:off x="3183873" y="2895059"/>
            <a:ext cx="1672276" cy="491490"/>
          </a:xfrm>
          <a:prstGeom prst="rect">
            <a:avLst/>
          </a:prstGeom>
          <a:noFill/>
        </p:spPr>
        <p:txBody>
          <a:bodyPr wrap="square">
            <a:spAutoFit/>
          </a:bodyPr>
          <a:lstStyle/>
          <a:p>
            <a:pPr algn="ctr"/>
            <a:r>
              <a:rPr lang="zh-CN" altLang="en-US" sz="1300" dirty="0">
                <a:solidFill>
                  <a:srgbClr val="0070C0"/>
                </a:solidFill>
                <a:latin typeface="微软雅黑" panose="020B0503020204020204" charset="-122"/>
                <a:ea typeface="微软雅黑" panose="020B0503020204020204" charset="-122"/>
                <a:cs typeface="+mn-ea"/>
                <a:sym typeface="+mn-lt"/>
              </a:rPr>
              <a:t>围绕生命健康核心应用方向布局场景载体</a:t>
            </a:r>
            <a:endParaRPr lang="zh-CN" altLang="en-US" sz="1300" dirty="0">
              <a:solidFill>
                <a:srgbClr val="0070C0"/>
              </a:solidFill>
              <a:latin typeface="微软雅黑" panose="020B0503020204020204" charset="-122"/>
              <a:ea typeface="微软雅黑" panose="020B0503020204020204" charset="-122"/>
              <a:cs typeface="+mn-ea"/>
              <a:sym typeface="+mn-lt"/>
            </a:endParaRPr>
          </a:p>
        </p:txBody>
      </p:sp>
      <p:sp>
        <p:nvSpPr>
          <p:cNvPr id="13" name="文本框 12"/>
          <p:cNvSpPr txBox="1"/>
          <p:nvPr/>
        </p:nvSpPr>
        <p:spPr>
          <a:xfrm>
            <a:off x="5103809" y="2575560"/>
            <a:ext cx="5515559" cy="1383665"/>
          </a:xfrm>
          <a:prstGeom prst="rect">
            <a:avLst/>
          </a:prstGeom>
          <a:noFill/>
        </p:spPr>
        <p:txBody>
          <a:bodyPr wrap="square">
            <a:spAutoFit/>
          </a:bodyPr>
          <a:lstStyle/>
          <a:p>
            <a:pPr>
              <a:lnSpc>
                <a:spcPct val="100000"/>
              </a:lnSpc>
            </a:pPr>
            <a:r>
              <a:rPr lang="zh-CN" altLang="en-US" sz="1200" b="1" dirty="0">
                <a:solidFill>
                  <a:srgbClr val="FF8A39"/>
                </a:solidFill>
                <a:latin typeface="微软雅黑" panose="020B0503020204020204" charset="-122"/>
                <a:ea typeface="微软雅黑" panose="020B0503020204020204" charset="-122"/>
                <a:cs typeface="+mn-ea"/>
                <a:sym typeface="+mn-lt"/>
              </a:rPr>
              <a:t>重点场景：</a:t>
            </a:r>
            <a:endParaRPr lang="zh-CN" altLang="en-US" sz="1200" b="1" dirty="0">
              <a:solidFill>
                <a:srgbClr val="FF8A39"/>
              </a:solidFill>
              <a:latin typeface="微软雅黑" panose="020B0503020204020204" charset="-122"/>
              <a:ea typeface="微软雅黑" panose="020B0503020204020204" charset="-122"/>
              <a:cs typeface="+mn-ea"/>
              <a:sym typeface="+mn-lt"/>
            </a:endParaRPr>
          </a:p>
          <a:p>
            <a:pPr marL="228600" indent="-228600">
              <a:lnSpc>
                <a:spcPct val="100000"/>
              </a:lnSpc>
              <a:buAutoNum type="arabicPeriod"/>
            </a:pPr>
            <a:r>
              <a:rPr lang="zh-CN" altLang="en-US" sz="1200" b="0" dirty="0">
                <a:latin typeface="微软雅黑" panose="020B0503020204020204" charset="-122"/>
                <a:ea typeface="微软雅黑" panose="020B0503020204020204" charset="-122"/>
                <a:cs typeface="+mn-ea"/>
                <a:sym typeface="+mn-lt"/>
              </a:rPr>
              <a:t>医院场景（临床应用）</a:t>
            </a:r>
            <a:r>
              <a:rPr lang="en-US" altLang="zh-CN" sz="1200" b="0" dirty="0">
                <a:latin typeface="微软雅黑" panose="020B0503020204020204" charset="-122"/>
                <a:ea typeface="微软雅黑" panose="020B0503020204020204" charset="-122"/>
                <a:cs typeface="+mn-ea"/>
                <a:sym typeface="+mn-lt"/>
              </a:rPr>
              <a:t>：</a:t>
            </a:r>
            <a:r>
              <a:rPr lang="zh-CN" altLang="en-US" sz="1200" b="0" dirty="0">
                <a:latin typeface="微软雅黑" panose="020B0503020204020204" charset="-122"/>
                <a:ea typeface="微软雅黑" panose="020B0503020204020204" charset="-122"/>
                <a:cs typeface="+mn-ea"/>
                <a:sym typeface="+mn-lt"/>
              </a:rPr>
              <a:t>AI影像</a:t>
            </a:r>
            <a:r>
              <a:rPr lang="en-US" altLang="zh-CN" sz="1200" b="0" dirty="0">
                <a:latin typeface="微软雅黑" panose="020B0503020204020204" charset="-122"/>
                <a:ea typeface="微软雅黑" panose="020B0503020204020204" charset="-122"/>
                <a:cs typeface="+mn-ea"/>
                <a:sym typeface="+mn-lt"/>
              </a:rPr>
              <a:t>、</a:t>
            </a:r>
            <a:r>
              <a:rPr lang="zh-CN" altLang="en-US" sz="1200" b="0" dirty="0">
                <a:latin typeface="微软雅黑" panose="020B0503020204020204" charset="-122"/>
                <a:ea typeface="微软雅黑" panose="020B0503020204020204" charset="-122"/>
                <a:cs typeface="+mn-ea"/>
                <a:sym typeface="+mn-lt"/>
              </a:rPr>
              <a:t>数字病理</a:t>
            </a:r>
            <a:r>
              <a:rPr lang="en-US" altLang="zh-CN" sz="1200" b="0" dirty="0">
                <a:latin typeface="微软雅黑" panose="020B0503020204020204" charset="-122"/>
                <a:ea typeface="微软雅黑" panose="020B0503020204020204" charset="-122"/>
                <a:cs typeface="+mn-ea"/>
                <a:sym typeface="+mn-lt"/>
              </a:rPr>
              <a:t>、</a:t>
            </a:r>
            <a:r>
              <a:rPr lang="zh-CN" altLang="en-US" sz="1200" b="0" dirty="0">
                <a:latin typeface="微软雅黑" panose="020B0503020204020204" charset="-122"/>
                <a:ea typeface="微软雅黑" panose="020B0503020204020204" charset="-122"/>
                <a:cs typeface="+mn-ea"/>
                <a:sym typeface="+mn-lt"/>
              </a:rPr>
              <a:t>智慧医院</a:t>
            </a:r>
            <a:endParaRPr lang="zh-CN" altLang="en-US" sz="1200" b="0" dirty="0">
              <a:latin typeface="微软雅黑" panose="020B0503020204020204" charset="-122"/>
              <a:ea typeface="微软雅黑" panose="020B0503020204020204" charset="-122"/>
              <a:cs typeface="+mn-ea"/>
              <a:sym typeface="+mn-lt"/>
            </a:endParaRPr>
          </a:p>
          <a:p>
            <a:pPr marL="228600" indent="-228600">
              <a:lnSpc>
                <a:spcPct val="100000"/>
              </a:lnSpc>
              <a:buAutoNum type="arabicPeriod"/>
            </a:pPr>
            <a:r>
              <a:rPr lang="zh-CN" altLang="en-US" sz="1200" b="0" dirty="0">
                <a:latin typeface="微软雅黑" panose="020B0503020204020204" charset="-122"/>
                <a:ea typeface="微软雅黑" panose="020B0503020204020204" charset="-122"/>
                <a:cs typeface="+mn-ea"/>
                <a:sym typeface="+mn-lt"/>
              </a:rPr>
              <a:t>社区场景（健康管理）</a:t>
            </a:r>
            <a:r>
              <a:rPr lang="en-US" altLang="zh-CN" sz="1200" b="0" dirty="0">
                <a:latin typeface="微软雅黑" panose="020B0503020204020204" charset="-122"/>
                <a:ea typeface="微软雅黑" panose="020B0503020204020204" charset="-122"/>
                <a:cs typeface="+mn-ea"/>
                <a:sym typeface="+mn-lt"/>
              </a:rPr>
              <a:t>：</a:t>
            </a:r>
            <a:r>
              <a:rPr lang="zh-CN" altLang="en-US" sz="1200" b="0" dirty="0">
                <a:latin typeface="微软雅黑" panose="020B0503020204020204" charset="-122"/>
                <a:ea typeface="微软雅黑" panose="020B0503020204020204" charset="-122"/>
                <a:cs typeface="+mn-ea"/>
                <a:sym typeface="+mn-lt"/>
              </a:rPr>
              <a:t>慢病管理</a:t>
            </a:r>
            <a:r>
              <a:rPr lang="en-US" altLang="zh-CN" sz="1200" b="0" dirty="0">
                <a:latin typeface="微软雅黑" panose="020B0503020204020204" charset="-122"/>
                <a:ea typeface="微软雅黑" panose="020B0503020204020204" charset="-122"/>
                <a:cs typeface="+mn-ea"/>
                <a:sym typeface="+mn-lt"/>
              </a:rPr>
              <a:t>、</a:t>
            </a:r>
            <a:r>
              <a:rPr lang="zh-CN" altLang="en-US" sz="1200" b="0" dirty="0">
                <a:latin typeface="微软雅黑" panose="020B0503020204020204" charset="-122"/>
                <a:ea typeface="微软雅黑" panose="020B0503020204020204" charset="-122"/>
                <a:cs typeface="+mn-ea"/>
                <a:sym typeface="+mn-lt"/>
              </a:rPr>
              <a:t>家庭监护</a:t>
            </a:r>
            <a:endParaRPr lang="zh-CN" altLang="en-US" sz="1200" b="0" dirty="0">
              <a:latin typeface="微软雅黑" panose="020B0503020204020204" charset="-122"/>
              <a:ea typeface="微软雅黑" panose="020B0503020204020204" charset="-122"/>
              <a:cs typeface="+mn-ea"/>
              <a:sym typeface="+mn-lt"/>
            </a:endParaRPr>
          </a:p>
          <a:p>
            <a:pPr marL="228600" indent="-228600">
              <a:lnSpc>
                <a:spcPct val="100000"/>
              </a:lnSpc>
              <a:buAutoNum type="arabicPeriod"/>
            </a:pPr>
            <a:r>
              <a:rPr lang="zh-CN" altLang="en-US" sz="1200" b="0" dirty="0">
                <a:latin typeface="微软雅黑" panose="020B0503020204020204" charset="-122"/>
                <a:ea typeface="微软雅黑" panose="020B0503020204020204" charset="-122"/>
                <a:cs typeface="+mn-ea"/>
                <a:sym typeface="+mn-lt"/>
              </a:rPr>
              <a:t>康养场景（银发经济）</a:t>
            </a:r>
            <a:r>
              <a:rPr lang="en-US" altLang="zh-CN" sz="1200" b="0" dirty="0">
                <a:latin typeface="微软雅黑" panose="020B0503020204020204" charset="-122"/>
                <a:ea typeface="微软雅黑" panose="020B0503020204020204" charset="-122"/>
                <a:cs typeface="+mn-ea"/>
                <a:sym typeface="+mn-lt"/>
              </a:rPr>
              <a:t>：</a:t>
            </a:r>
            <a:r>
              <a:rPr lang="zh-CN" altLang="en-US" sz="1200" b="0" dirty="0">
                <a:latin typeface="微软雅黑" panose="020B0503020204020204" charset="-122"/>
                <a:ea typeface="微软雅黑" panose="020B0503020204020204" charset="-122"/>
                <a:cs typeface="+mn-ea"/>
                <a:sym typeface="+mn-lt"/>
              </a:rPr>
              <a:t>智能养老</a:t>
            </a:r>
            <a:r>
              <a:rPr lang="en-US" altLang="zh-CN" sz="1200" b="0" dirty="0">
                <a:latin typeface="微软雅黑" panose="020B0503020204020204" charset="-122"/>
                <a:ea typeface="微软雅黑" panose="020B0503020204020204" charset="-122"/>
                <a:cs typeface="+mn-ea"/>
                <a:sym typeface="+mn-lt"/>
              </a:rPr>
              <a:t>、</a:t>
            </a:r>
            <a:r>
              <a:rPr lang="zh-CN" altLang="en-US" sz="1200" b="0" dirty="0">
                <a:latin typeface="微软雅黑" panose="020B0503020204020204" charset="-122"/>
                <a:ea typeface="微软雅黑" panose="020B0503020204020204" charset="-122"/>
                <a:cs typeface="+mn-ea"/>
                <a:sym typeface="+mn-lt"/>
              </a:rPr>
              <a:t>康复医疗</a:t>
            </a:r>
            <a:endParaRPr lang="zh-CN" altLang="en-US" sz="1200" b="0" dirty="0">
              <a:latin typeface="微软雅黑" panose="020B0503020204020204" charset="-122"/>
              <a:ea typeface="微软雅黑" panose="020B0503020204020204" charset="-122"/>
              <a:cs typeface="+mn-ea"/>
              <a:sym typeface="+mn-lt"/>
            </a:endParaRPr>
          </a:p>
          <a:p>
            <a:pPr marL="228600" indent="-228600">
              <a:lnSpc>
                <a:spcPct val="100000"/>
              </a:lnSpc>
              <a:buAutoNum type="arabicPeriod"/>
            </a:pPr>
            <a:r>
              <a:rPr lang="zh-CN" altLang="en-US" sz="1200" b="0" dirty="0">
                <a:latin typeface="微软雅黑" panose="020B0503020204020204" charset="-122"/>
                <a:ea typeface="微软雅黑" panose="020B0503020204020204" charset="-122"/>
                <a:cs typeface="+mn-ea"/>
                <a:sym typeface="+mn-lt"/>
              </a:rPr>
              <a:t>公共卫生场景（基层服务）</a:t>
            </a:r>
            <a:r>
              <a:rPr lang="en-US" altLang="zh-CN" sz="1200" b="0" dirty="0">
                <a:latin typeface="微软雅黑" panose="020B0503020204020204" charset="-122"/>
                <a:ea typeface="微软雅黑" panose="020B0503020204020204" charset="-122"/>
                <a:cs typeface="+mn-ea"/>
                <a:sym typeface="+mn-lt"/>
              </a:rPr>
              <a:t>：</a:t>
            </a:r>
            <a:r>
              <a:rPr lang="zh-CN" altLang="en-US" sz="1200" b="0" dirty="0">
                <a:latin typeface="微软雅黑" panose="020B0503020204020204" charset="-122"/>
                <a:ea typeface="微软雅黑" panose="020B0503020204020204" charset="-122"/>
                <a:cs typeface="+mn-ea"/>
                <a:sym typeface="+mn-lt"/>
              </a:rPr>
              <a:t>健康筛查</a:t>
            </a:r>
            <a:r>
              <a:rPr lang="en-US" altLang="zh-CN" sz="1200" b="0" dirty="0">
                <a:latin typeface="微软雅黑" panose="020B0503020204020204" charset="-122"/>
                <a:ea typeface="微软雅黑" panose="020B0503020204020204" charset="-122"/>
                <a:cs typeface="+mn-ea"/>
                <a:sym typeface="+mn-lt"/>
              </a:rPr>
              <a:t>、</a:t>
            </a:r>
            <a:r>
              <a:rPr lang="zh-CN" altLang="en-US" sz="1200" b="0" dirty="0">
                <a:latin typeface="微软雅黑" panose="020B0503020204020204" charset="-122"/>
                <a:ea typeface="微软雅黑" panose="020B0503020204020204" charset="-122"/>
                <a:cs typeface="+mn-ea"/>
                <a:sym typeface="+mn-lt"/>
              </a:rPr>
              <a:t>基层诊疗</a:t>
            </a:r>
            <a:endParaRPr lang="zh-CN" altLang="en-US" sz="1200" b="0" dirty="0">
              <a:latin typeface="微软雅黑" panose="020B0503020204020204" charset="-122"/>
              <a:ea typeface="微软雅黑" panose="020B0503020204020204" charset="-122"/>
              <a:cs typeface="+mn-ea"/>
              <a:sym typeface="+mn-lt"/>
            </a:endParaRPr>
          </a:p>
          <a:p>
            <a:pPr marL="228600" indent="-228600">
              <a:lnSpc>
                <a:spcPct val="100000"/>
              </a:lnSpc>
              <a:buAutoNum type="arabicPeriod"/>
            </a:pPr>
            <a:endParaRPr lang="zh-CN" altLang="en-US" sz="1200" b="0" dirty="0">
              <a:latin typeface="微软雅黑" panose="020B0503020204020204" charset="-122"/>
              <a:ea typeface="微软雅黑" panose="020B0503020204020204" charset="-122"/>
              <a:cs typeface="+mn-ea"/>
              <a:sym typeface="+mn-lt"/>
            </a:endParaRPr>
          </a:p>
          <a:p>
            <a:pPr marL="228600" indent="-228600">
              <a:lnSpc>
                <a:spcPct val="100000"/>
              </a:lnSpc>
              <a:buAutoNum type="arabicPeriod"/>
            </a:pPr>
            <a:endParaRPr lang="zh-CN" altLang="en-US" sz="1200" b="0" dirty="0">
              <a:latin typeface="微软雅黑" panose="020B0503020204020204" charset="-122"/>
              <a:ea typeface="微软雅黑" panose="020B0503020204020204" charset="-122"/>
              <a:cs typeface="+mn-ea"/>
              <a:sym typeface="+mn-lt"/>
            </a:endParaRPr>
          </a:p>
        </p:txBody>
      </p:sp>
      <p:sp>
        <p:nvSpPr>
          <p:cNvPr id="14" name="TextBox 24"/>
          <p:cNvSpPr txBox="1"/>
          <p:nvPr/>
        </p:nvSpPr>
        <p:spPr>
          <a:xfrm>
            <a:off x="812981" y="4799904"/>
            <a:ext cx="1825585" cy="39878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场景带动</a:t>
            </a:r>
            <a:endParaRPr 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15" name="文本框 14"/>
          <p:cNvSpPr txBox="1"/>
          <p:nvPr/>
        </p:nvSpPr>
        <p:spPr>
          <a:xfrm>
            <a:off x="3183238" y="4729629"/>
            <a:ext cx="1672276" cy="491490"/>
          </a:xfrm>
          <a:prstGeom prst="rect">
            <a:avLst/>
          </a:prstGeom>
          <a:noFill/>
        </p:spPr>
        <p:txBody>
          <a:bodyPr wrap="square">
            <a:spAutoFit/>
          </a:bodyPr>
          <a:lstStyle/>
          <a:p>
            <a:pPr algn="ctr"/>
            <a:r>
              <a:rPr lang="zh-CN" altLang="en-US" sz="1300" dirty="0">
                <a:solidFill>
                  <a:srgbClr val="0070C0"/>
                </a:solidFill>
                <a:latin typeface="微软雅黑" panose="020B0503020204020204" charset="-122"/>
                <a:ea typeface="微软雅黑" panose="020B0503020204020204" charset="-122"/>
                <a:cs typeface="+mn-ea"/>
                <a:sym typeface="+mn-lt"/>
              </a:rPr>
              <a:t>以场景带需求，以需求引企业</a:t>
            </a:r>
            <a:endParaRPr lang="zh-CN" altLang="en-US" sz="1300" dirty="0">
              <a:solidFill>
                <a:srgbClr val="0070C0"/>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5144449" y="4692705"/>
            <a:ext cx="5515559" cy="645160"/>
          </a:xfrm>
          <a:prstGeom prst="rect">
            <a:avLst/>
          </a:prstGeom>
          <a:noFill/>
        </p:spPr>
        <p:txBody>
          <a:bodyPr wrap="square">
            <a:spAutoFit/>
          </a:bodyPr>
          <a:lstStyle/>
          <a:p>
            <a:pPr marL="171450" indent="-171450">
              <a:lnSpc>
                <a:spcPct val="150000"/>
              </a:lnSpc>
              <a:buFont typeface="Wingdings" panose="05000000000000000000" charset="0"/>
              <a:buChar char=""/>
            </a:pPr>
            <a:r>
              <a:rPr lang="zh-CN" altLang="en-US" sz="1200" b="0" dirty="0">
                <a:solidFill>
                  <a:srgbClr val="0070C0"/>
                </a:solidFill>
                <a:latin typeface="微软雅黑" panose="020B0503020204020204" charset="-122"/>
                <a:ea typeface="微软雅黑" panose="020B0503020204020204" charset="-122"/>
                <a:cs typeface="+mn-ea"/>
                <a:sym typeface="+mn-lt"/>
              </a:rPr>
              <a:t>场景开放</a:t>
            </a:r>
            <a:r>
              <a:rPr lang="en-US" altLang="zh-CN" sz="1200" b="0" dirty="0">
                <a:solidFill>
                  <a:srgbClr val="0070C0"/>
                </a:solidFill>
                <a:latin typeface="微软雅黑" panose="020B0503020204020204" charset="-122"/>
                <a:ea typeface="微软雅黑" panose="020B0503020204020204" charset="-122"/>
                <a:cs typeface="+mn-ea"/>
                <a:sym typeface="+mn-lt"/>
              </a:rPr>
              <a:t> - </a:t>
            </a:r>
            <a:r>
              <a:rPr lang="zh-CN" altLang="en-US" sz="1200" b="0" dirty="0">
                <a:solidFill>
                  <a:srgbClr val="0070C0"/>
                </a:solidFill>
                <a:latin typeface="微软雅黑" panose="020B0503020204020204" charset="-122"/>
                <a:ea typeface="微软雅黑" panose="020B0503020204020204" charset="-122"/>
                <a:cs typeface="+mn-ea"/>
                <a:sym typeface="+mn-lt"/>
              </a:rPr>
              <a:t>企业试点</a:t>
            </a:r>
            <a:r>
              <a:rPr lang="en-US" altLang="zh-CN" sz="1200" b="0" dirty="0">
                <a:solidFill>
                  <a:srgbClr val="0070C0"/>
                </a:solidFill>
                <a:latin typeface="微软雅黑" panose="020B0503020204020204" charset="-122"/>
                <a:ea typeface="微软雅黑" panose="020B0503020204020204" charset="-122"/>
                <a:cs typeface="+mn-ea"/>
                <a:sym typeface="+mn-lt"/>
              </a:rPr>
              <a:t> - </a:t>
            </a:r>
            <a:r>
              <a:rPr lang="zh-CN" altLang="en-US" sz="1200" b="0" dirty="0">
                <a:solidFill>
                  <a:srgbClr val="0070C0"/>
                </a:solidFill>
                <a:latin typeface="微软雅黑" panose="020B0503020204020204" charset="-122"/>
                <a:ea typeface="微软雅黑" panose="020B0503020204020204" charset="-122"/>
                <a:cs typeface="+mn-ea"/>
                <a:sym typeface="+mn-lt"/>
              </a:rPr>
              <a:t>产品验证</a:t>
            </a:r>
            <a:r>
              <a:rPr lang="en-US" altLang="zh-CN" sz="1200" b="0" dirty="0">
                <a:solidFill>
                  <a:srgbClr val="0070C0"/>
                </a:solidFill>
                <a:latin typeface="微软雅黑" panose="020B0503020204020204" charset="-122"/>
                <a:ea typeface="微软雅黑" panose="020B0503020204020204" charset="-122"/>
                <a:cs typeface="+mn-ea"/>
                <a:sym typeface="+mn-lt"/>
              </a:rPr>
              <a:t> -</a:t>
            </a:r>
            <a:r>
              <a:rPr lang="zh-CN" altLang="en-US" sz="1200" b="0" dirty="0">
                <a:solidFill>
                  <a:srgbClr val="0070C0"/>
                </a:solidFill>
                <a:latin typeface="微软雅黑" panose="020B0503020204020204" charset="-122"/>
                <a:ea typeface="微软雅黑" panose="020B0503020204020204" charset="-122"/>
                <a:cs typeface="+mn-ea"/>
                <a:sym typeface="+mn-lt"/>
              </a:rPr>
              <a:t>规模推广</a:t>
            </a:r>
            <a:endParaRPr lang="zh-CN" altLang="en-US" sz="1200" b="0" dirty="0">
              <a:solidFill>
                <a:srgbClr val="0070C0"/>
              </a:solidFill>
              <a:latin typeface="微软雅黑" panose="020B0503020204020204" charset="-122"/>
              <a:ea typeface="微软雅黑" panose="020B0503020204020204" charset="-122"/>
              <a:cs typeface="+mn-ea"/>
              <a:sym typeface="+mn-lt"/>
            </a:endParaRPr>
          </a:p>
          <a:p>
            <a:pPr marL="171450" indent="-171450">
              <a:lnSpc>
                <a:spcPct val="150000"/>
              </a:lnSpc>
              <a:buFont typeface="Wingdings" panose="05000000000000000000" charset="0"/>
              <a:buChar char=""/>
            </a:pPr>
            <a:r>
              <a:rPr lang="zh-CN" altLang="en-US" sz="1200" b="0" dirty="0">
                <a:solidFill>
                  <a:srgbClr val="FF8A39"/>
                </a:solidFill>
                <a:latin typeface="微软雅黑" panose="020B0503020204020204" charset="-122"/>
                <a:ea typeface="微软雅黑" panose="020B0503020204020204" charset="-122"/>
                <a:cs typeface="+mn-ea"/>
                <a:sym typeface="+mn-lt"/>
              </a:rPr>
              <a:t>推动企业由项目对接走向长期落地和产业集聚</a:t>
            </a:r>
            <a:endParaRPr lang="zh-CN" altLang="en-US" sz="1200" b="0" dirty="0">
              <a:solidFill>
                <a:srgbClr val="FF8A39"/>
              </a:solidFill>
              <a:latin typeface="微软雅黑" panose="020B0503020204020204" charset="-122"/>
              <a:ea typeface="微软雅黑" panose="020B0503020204020204" charset="-122"/>
              <a:cs typeface="+mn-ea"/>
              <a:sym typeface="+mn-lt"/>
            </a:endParaRPr>
          </a:p>
        </p:txBody>
      </p:sp>
      <p:cxnSp>
        <p:nvCxnSpPr>
          <p:cNvPr id="17" name="直接箭头连接符 16"/>
          <p:cNvCxnSpPr/>
          <p:nvPr/>
        </p:nvCxnSpPr>
        <p:spPr>
          <a:xfrm>
            <a:off x="3169951" y="2081230"/>
            <a:ext cx="1727200" cy="0"/>
          </a:xfrm>
          <a:prstGeom prst="straightConnector1">
            <a:avLst/>
          </a:prstGeom>
          <a:ln>
            <a:solidFill>
              <a:schemeClr val="accent1">
                <a:lumMod val="10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3181381" y="3414150"/>
            <a:ext cx="1737995" cy="0"/>
          </a:xfrm>
          <a:prstGeom prst="straightConnector1">
            <a:avLst/>
          </a:prstGeom>
          <a:ln>
            <a:solidFill>
              <a:schemeClr val="accent1">
                <a:lumMod val="10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3181381" y="5274756"/>
            <a:ext cx="1742440" cy="0"/>
          </a:xfrm>
          <a:prstGeom prst="straightConnector1">
            <a:avLst/>
          </a:prstGeom>
          <a:ln>
            <a:solidFill>
              <a:schemeClr val="accent1">
                <a:lumMod val="10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734695" y="5930265"/>
            <a:ext cx="5509895" cy="368300"/>
          </a:xfrm>
          <a:prstGeom prst="rect">
            <a:avLst/>
          </a:prstGeom>
        </p:spPr>
        <p:txBody>
          <a:bodyPr wrap="square">
            <a:spAutoFit/>
          </a:bodyPr>
          <a:p>
            <a:r>
              <a:rPr lang="zh-CN" altLang="en-US">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聚焦创新药生态配套，不追求重资产全产业链铺开</a:t>
            </a:r>
            <a:endParaRPr lang="zh-CN" altLang="en-US">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7" name="矩形: 圆角 36"/>
          <p:cNvSpPr/>
          <p:nvPr/>
        </p:nvSpPr>
        <p:spPr>
          <a:xfrm>
            <a:off x="568325" y="5796280"/>
            <a:ext cx="5676900" cy="670560"/>
          </a:xfrm>
          <a:prstGeom prst="roundRect">
            <a:avLst>
              <a:gd name="adj" fmla="val 50000"/>
            </a:avLst>
          </a:prstGeom>
          <a:noFill/>
          <a:ln w="12700" cmpd="sng">
            <a:solidFill>
              <a:schemeClr val="accent1">
                <a:shade val="50000"/>
              </a:schemeClr>
            </a:solidFill>
            <a:prstDash val="dashDot"/>
          </a:ln>
          <a:effectLst>
            <a:glow rad="63500">
              <a:schemeClr val="accent1">
                <a:satMod val="175000"/>
                <a:alpha val="40000"/>
              </a:schemeClr>
            </a:glo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汉仪雅酷黑 65W" panose="020B0604020202020204" charset="-122"/>
              <a:ea typeface="汉仪雅酷黑 65W" panose="020B0604020202020204" charset="-122"/>
              <a:cs typeface="+mn-ea"/>
              <a:sym typeface="+mn-lt"/>
            </a:endParaRPr>
          </a:p>
        </p:txBody>
      </p:sp>
      <p:sp>
        <p:nvSpPr>
          <p:cNvPr id="21" name="文本框 20"/>
          <p:cNvSpPr txBox="1"/>
          <p:nvPr/>
        </p:nvSpPr>
        <p:spPr>
          <a:xfrm>
            <a:off x="7644130" y="1355725"/>
            <a:ext cx="2974975" cy="1076325"/>
          </a:xfrm>
          <a:prstGeom prst="rect">
            <a:avLst/>
          </a:prstGeom>
          <a:noFill/>
        </p:spPr>
        <p:txBody>
          <a:bodyPr wrap="square" rtlCol="0">
            <a:spAutoFit/>
          </a:bodyPr>
          <a:p>
            <a:pPr>
              <a:lnSpc>
                <a:spcPct val="100000"/>
              </a:lnSpc>
            </a:pPr>
            <a:r>
              <a:rPr lang="zh-CN" altLang="en-US" sz="1200" b="1" dirty="0">
                <a:solidFill>
                  <a:srgbClr val="FF8A39"/>
                </a:solidFill>
                <a:latin typeface="微软雅黑" panose="020B0503020204020204" charset="-122"/>
                <a:ea typeface="微软雅黑" panose="020B0503020204020204" charset="-122"/>
                <a:cs typeface="+mn-ea"/>
              </a:rPr>
              <a:t>典型项目：</a:t>
            </a:r>
            <a:endParaRPr lang="zh-CN" altLang="en-US" sz="1200" b="1" dirty="0">
              <a:solidFill>
                <a:srgbClr val="FF8A39"/>
              </a:solidFill>
              <a:latin typeface="微软雅黑" panose="020B0503020204020204" charset="-122"/>
              <a:ea typeface="微软雅黑" panose="020B0503020204020204" charset="-122"/>
              <a:cs typeface="+mn-ea"/>
            </a:endParaRPr>
          </a:p>
          <a:p>
            <a:pPr marL="285750" indent="-285750">
              <a:lnSpc>
                <a:spcPct val="100000"/>
              </a:lnSpc>
              <a:buFont typeface="Arial" panose="020B0604020202020204" pitchFamily="34" charset="0"/>
              <a:buChar char="•"/>
            </a:pPr>
            <a:r>
              <a:rPr lang="zh-CN" altLang="en-US" sz="1300">
                <a:latin typeface="微软雅黑" panose="020B0503020204020204" charset="-122"/>
                <a:ea typeface="微软雅黑" panose="020B0503020204020204" charset="-122"/>
                <a:cs typeface="微软雅黑" panose="020B0503020204020204" charset="-122"/>
              </a:rPr>
              <a:t>AI影像示范医院</a:t>
            </a: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lnSpc>
                <a:spcPct val="100000"/>
              </a:lnSpc>
              <a:buFont typeface="Arial" panose="020B0604020202020204" pitchFamily="34" charset="0"/>
              <a:buChar char="•"/>
            </a:pPr>
            <a:r>
              <a:rPr lang="zh-CN" altLang="en-US" sz="1300">
                <a:latin typeface="微软雅黑" panose="020B0503020204020204" charset="-122"/>
                <a:ea typeface="微软雅黑" panose="020B0503020204020204" charset="-122"/>
                <a:cs typeface="微软雅黑" panose="020B0503020204020204" charset="-122"/>
              </a:rPr>
              <a:t>数字病理中心</a:t>
            </a: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lnSpc>
                <a:spcPct val="100000"/>
              </a:lnSpc>
              <a:buFont typeface="Arial" panose="020B0604020202020204" pitchFamily="34" charset="0"/>
              <a:buChar char="•"/>
            </a:pPr>
            <a:r>
              <a:rPr lang="zh-CN" altLang="en-US" sz="1300">
                <a:latin typeface="微软雅黑" panose="020B0503020204020204" charset="-122"/>
                <a:ea typeface="微软雅黑" panose="020B0503020204020204" charset="-122"/>
                <a:cs typeface="微软雅黑" panose="020B0503020204020204" charset="-122"/>
              </a:rPr>
              <a:t>智慧医院试点</a:t>
            </a:r>
            <a:endParaRPr lang="zh-CN" altLang="en-US" sz="1300">
              <a:latin typeface="微软雅黑" panose="020B0503020204020204" charset="-122"/>
              <a:ea typeface="微软雅黑" panose="020B0503020204020204" charset="-122"/>
              <a:cs typeface="微软雅黑" panose="020B0503020204020204" charset="-122"/>
            </a:endParaRPr>
          </a:p>
          <a:p>
            <a:pPr marL="285750" indent="-285750">
              <a:lnSpc>
                <a:spcPct val="100000"/>
              </a:lnSpc>
              <a:buFont typeface="Arial" panose="020B0604020202020204" pitchFamily="34" charset="0"/>
              <a:buChar char="•"/>
            </a:pPr>
            <a:r>
              <a:rPr lang="zh-CN" altLang="en-US" sz="1300">
                <a:latin typeface="微软雅黑" panose="020B0503020204020204" charset="-122"/>
                <a:ea typeface="微软雅黑" panose="020B0503020204020204" charset="-122"/>
                <a:cs typeface="微软雅黑" panose="020B0503020204020204" charset="-122"/>
              </a:rPr>
              <a:t>慢病管理示范区</a:t>
            </a:r>
            <a:endParaRPr lang="zh-CN" altLang="en-US" sz="1300">
              <a:latin typeface="微软雅黑" panose="020B0503020204020204" charset="-122"/>
              <a:ea typeface="微软雅黑" panose="020B0503020204020204" charset="-122"/>
              <a:cs typeface="微软雅黑" panose="020B0503020204020204" charset="-122"/>
            </a:endParaRPr>
          </a:p>
        </p:txBody>
      </p:sp>
      <p:sp>
        <p:nvSpPr>
          <p:cNvPr id="23" name="文本框 22"/>
          <p:cNvSpPr txBox="1"/>
          <p:nvPr/>
        </p:nvSpPr>
        <p:spPr>
          <a:xfrm>
            <a:off x="5135245" y="3666490"/>
            <a:ext cx="2686685" cy="691515"/>
          </a:xfrm>
          <a:prstGeom prst="rect">
            <a:avLst/>
          </a:prstGeom>
          <a:noFill/>
        </p:spPr>
        <p:txBody>
          <a:bodyPr wrap="square">
            <a:spAutoFit/>
          </a:bodyPr>
          <a:p>
            <a:pPr marL="171450" indent="-171450">
              <a:lnSpc>
                <a:spcPct val="100000"/>
              </a:lnSpc>
              <a:buFont typeface="Wingdings" panose="05000000000000000000" charset="0"/>
              <a:buChar char=""/>
            </a:pPr>
            <a:r>
              <a:rPr lang="zh-CN" altLang="en-US" sz="1300" b="0" dirty="0">
                <a:latin typeface="微软雅黑" panose="020B0503020204020204" charset="-122"/>
                <a:ea typeface="微软雅黑" panose="020B0503020204020204" charset="-122"/>
                <a:cs typeface="+mn-ea"/>
                <a:sym typeface="+mn-lt"/>
              </a:rPr>
              <a:t>形成持续需求场景</a:t>
            </a:r>
            <a:endParaRPr lang="zh-CN" altLang="en-US" sz="1300" b="0" dirty="0">
              <a:latin typeface="微软雅黑" panose="020B0503020204020204" charset="-122"/>
              <a:ea typeface="微软雅黑" panose="020B0503020204020204" charset="-122"/>
              <a:cs typeface="+mn-ea"/>
              <a:sym typeface="+mn-lt"/>
            </a:endParaRPr>
          </a:p>
          <a:p>
            <a:pPr marL="171450" indent="-171450">
              <a:lnSpc>
                <a:spcPct val="100000"/>
              </a:lnSpc>
              <a:buFont typeface="Wingdings" panose="05000000000000000000" charset="0"/>
              <a:buChar char=""/>
            </a:pPr>
            <a:r>
              <a:rPr lang="zh-CN" altLang="en-US" sz="1300" b="0" dirty="0">
                <a:latin typeface="微软雅黑" panose="020B0503020204020204" charset="-122"/>
                <a:ea typeface="微软雅黑" panose="020B0503020204020204" charset="-122"/>
                <a:cs typeface="+mn-ea"/>
                <a:sym typeface="+mn-lt"/>
              </a:rPr>
              <a:t>提供产品验证和示范推广平台</a:t>
            </a:r>
            <a:endParaRPr lang="zh-CN" altLang="en-US" sz="1300" b="0" dirty="0">
              <a:latin typeface="微软雅黑" panose="020B0503020204020204" charset="-122"/>
              <a:ea typeface="微软雅黑" panose="020B0503020204020204" charset="-122"/>
              <a:cs typeface="+mn-ea"/>
              <a:sym typeface="+mn-lt"/>
            </a:endParaRPr>
          </a:p>
          <a:p>
            <a:pPr marL="171450" indent="-171450">
              <a:lnSpc>
                <a:spcPct val="100000"/>
              </a:lnSpc>
              <a:buFont typeface="Wingdings" panose="05000000000000000000" charset="0"/>
              <a:buChar char=""/>
            </a:pPr>
            <a:r>
              <a:rPr lang="zh-CN" altLang="en-US" sz="1300" b="0" dirty="0">
                <a:latin typeface="微软雅黑" panose="020B0503020204020204" charset="-122"/>
                <a:ea typeface="微软雅黑" panose="020B0503020204020204" charset="-122"/>
                <a:cs typeface="+mn-ea"/>
                <a:sym typeface="+mn-lt"/>
              </a:rPr>
              <a:t>承接创新企业和创新产品落地</a:t>
            </a:r>
            <a:endParaRPr lang="zh-CN" altLang="en-US" sz="1300" b="0" dirty="0">
              <a:latin typeface="微软雅黑" panose="020B0503020204020204" charset="-122"/>
              <a:ea typeface="微软雅黑" panose="020B0503020204020204" charset="-122"/>
              <a:cs typeface="+mn-ea"/>
              <a:sym typeface="+mn-lt"/>
            </a:endParaRPr>
          </a:p>
        </p:txBody>
      </p:sp>
      <p:sp>
        <p:nvSpPr>
          <p:cNvPr id="59" name="圆角矩形 58"/>
          <p:cNvSpPr/>
          <p:nvPr/>
        </p:nvSpPr>
        <p:spPr>
          <a:xfrm>
            <a:off x="9417050" y="1441450"/>
            <a:ext cx="2602230" cy="4029075"/>
          </a:xfrm>
          <a:prstGeom prst="roundRect">
            <a:avLst>
              <a:gd name="adj" fmla="val 10530"/>
            </a:avLst>
          </a:prstGeom>
          <a:noFill/>
          <a:ln>
            <a:solidFill>
              <a:srgbClr val="5D84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9" name="文本框 28"/>
          <p:cNvSpPr txBox="1"/>
          <p:nvPr/>
        </p:nvSpPr>
        <p:spPr>
          <a:xfrm>
            <a:off x="9822815" y="1301115"/>
            <a:ext cx="1790700" cy="320040"/>
          </a:xfrm>
          <a:prstGeom prst="rect">
            <a:avLst/>
          </a:prstGeom>
          <a:gradFill>
            <a:gsLst>
              <a:gs pos="0">
                <a:schemeClr val="accent1">
                  <a:lumOff val="17500"/>
                </a:schemeClr>
              </a:gs>
              <a:gs pos="100000">
                <a:schemeClr val="accent1"/>
              </a:gs>
              <a:gs pos="0">
                <a:schemeClr val="bg1">
                  <a:lumMod val="85000"/>
                </a:schemeClr>
              </a:gs>
              <a:gs pos="95000">
                <a:srgbClr val="0F6FC6"/>
              </a:gs>
              <a:gs pos="100000">
                <a:schemeClr val="bg1"/>
              </a:gs>
            </a:gsLst>
            <a:lin ang="2700000" scaled="0"/>
          </a:gradFill>
        </p:spPr>
        <p:style>
          <a:lnRef idx="0">
            <a:srgbClr val="FFFFFF"/>
          </a:lnRef>
          <a:fillRef idx="2">
            <a:schemeClr val="accent1"/>
          </a:fillRef>
          <a:effectRef idx="1">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sz="1500" b="1">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重点方向</a:t>
            </a:r>
            <a:endParaRPr sz="1500" b="1">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p:txBody>
      </p:sp>
      <p:sp>
        <p:nvSpPr>
          <p:cNvPr id="24" name="文本框 23"/>
          <p:cNvSpPr txBox="1"/>
          <p:nvPr/>
        </p:nvSpPr>
        <p:spPr>
          <a:xfrm>
            <a:off x="9481820" y="1701165"/>
            <a:ext cx="2489835" cy="3553460"/>
          </a:xfrm>
          <a:prstGeom prst="rect">
            <a:avLst/>
          </a:prstGeom>
          <a:noFill/>
        </p:spPr>
        <p:txBody>
          <a:bodyPr wrap="square" rtlCol="0">
            <a:spAutoFit/>
          </a:bodyPr>
          <a:p>
            <a:pPr algn="ctr"/>
            <a:r>
              <a:rPr sz="1500">
                <a:solidFill>
                  <a:srgbClr val="0070C0"/>
                </a:solidFill>
                <a:latin typeface="微软雅黑" panose="020B0503020204020204" charset="-122"/>
                <a:ea typeface="微软雅黑" panose="020B0503020204020204" charset="-122"/>
                <a:cs typeface="微软雅黑" panose="020B0503020204020204" charset="-122"/>
              </a:rPr>
              <a:t>创新药配套服务体系</a:t>
            </a:r>
            <a:endParaRPr sz="1500">
              <a:solidFill>
                <a:srgbClr val="0070C0"/>
              </a:solidFill>
              <a:latin typeface="微软雅黑" panose="020B0503020204020204" charset="-122"/>
              <a:ea typeface="微软雅黑" panose="020B0503020204020204" charset="-122"/>
              <a:cs typeface="微软雅黑" panose="020B0503020204020204" charset="-122"/>
            </a:endParaRPr>
          </a:p>
          <a:p>
            <a:pPr algn="ctr"/>
            <a:r>
              <a:rPr lang="zh-CN" sz="1500">
                <a:solidFill>
                  <a:srgbClr val="0070C0"/>
                </a:solidFill>
                <a:latin typeface="微软雅黑" panose="020B0503020204020204" charset="-122"/>
                <a:ea typeface="微软雅黑" panose="020B0503020204020204" charset="-122"/>
                <a:cs typeface="微软雅黑" panose="020B0503020204020204" charset="-122"/>
              </a:rPr>
              <a:t>及其作用</a:t>
            </a:r>
            <a:endParaRPr lang="zh-CN" sz="1500" b="1">
              <a:solidFill>
                <a:srgbClr val="0070C0"/>
              </a:solidFill>
              <a:latin typeface="微软雅黑" panose="020B0503020204020204" charset="-122"/>
              <a:ea typeface="微软雅黑" panose="020B0503020204020204" charset="-122"/>
              <a:cs typeface="微软雅黑" panose="020B0503020204020204" charset="-122"/>
            </a:endParaRPr>
          </a:p>
          <a:p>
            <a:pPr algn="ctr"/>
            <a:endParaRPr sz="1300" b="1">
              <a:solidFill>
                <a:srgbClr val="3F6EE8"/>
              </a:solidFill>
              <a:latin typeface="微软雅黑" panose="020B0503020204020204" charset="-122"/>
              <a:ea typeface="微软雅黑" panose="020B0503020204020204" charset="-122"/>
              <a:cs typeface="微软雅黑" panose="020B0503020204020204" charset="-122"/>
            </a:endParaRPr>
          </a:p>
          <a:p>
            <a:pPr algn="l"/>
            <a:r>
              <a:rPr sz="1300" b="1">
                <a:solidFill>
                  <a:srgbClr val="3F6EE8"/>
                </a:solidFill>
                <a:latin typeface="微软雅黑" panose="020B0503020204020204" charset="-122"/>
                <a:ea typeface="微软雅黑" panose="020B0503020204020204" charset="-122"/>
                <a:cs typeface="微软雅黑" panose="020B0503020204020204" charset="-122"/>
              </a:rPr>
              <a:t>CRO/CDMO</a:t>
            </a:r>
            <a:endParaRPr sz="1300" b="1">
              <a:solidFill>
                <a:srgbClr val="3F6EE8"/>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承接创新药研发和产业化服务需求。</a:t>
            </a:r>
            <a:endPar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endParaRPr sz="13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r>
              <a:rPr sz="1300" b="1">
                <a:solidFill>
                  <a:srgbClr val="3F6EE8"/>
                </a:solidFill>
                <a:latin typeface="微软雅黑" panose="020B0503020204020204" charset="-122"/>
                <a:ea typeface="微软雅黑" panose="020B0503020204020204" charset="-122"/>
                <a:cs typeface="微软雅黑" panose="020B0503020204020204" charset="-122"/>
              </a:rPr>
              <a:t>生物原料</a:t>
            </a:r>
            <a:endParaRPr sz="1300" b="1">
              <a:solidFill>
                <a:srgbClr val="3F6EE8"/>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支撑研发和试验平台建设。</a:t>
            </a:r>
            <a:endPar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endParaRPr sz="13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r>
              <a:rPr sz="1300" b="1">
                <a:solidFill>
                  <a:srgbClr val="3F6EE8"/>
                </a:solidFill>
                <a:latin typeface="微软雅黑" panose="020B0503020204020204" charset="-122"/>
                <a:ea typeface="微软雅黑" panose="020B0503020204020204" charset="-122"/>
                <a:cs typeface="微软雅黑" panose="020B0503020204020204" charset="-122"/>
              </a:rPr>
              <a:t>科研仪器</a:t>
            </a:r>
            <a:endParaRPr sz="1300" b="1">
              <a:solidFill>
                <a:srgbClr val="3F6EE8"/>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形成研发检测和公共技术服务能力。</a:t>
            </a:r>
            <a:endPar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endParaRPr sz="13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r>
              <a:rPr sz="1300" b="1">
                <a:solidFill>
                  <a:srgbClr val="3F6EE8"/>
                </a:solidFill>
                <a:latin typeface="微软雅黑" panose="020B0503020204020204" charset="-122"/>
                <a:ea typeface="微软雅黑" panose="020B0503020204020204" charset="-122"/>
                <a:cs typeface="微软雅黑" panose="020B0503020204020204" charset="-122"/>
              </a:rPr>
              <a:t>AI制药平台</a:t>
            </a:r>
            <a:endParaRPr sz="1300" b="1">
              <a:solidFill>
                <a:srgbClr val="3F6EE8"/>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charset="0"/>
              <a:buChar char=""/>
            </a:pPr>
            <a:r>
              <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提升药物研发效率和技术转化能力</a:t>
            </a:r>
            <a:endPar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26" name="矩形: 圆角 36"/>
          <p:cNvSpPr/>
          <p:nvPr/>
        </p:nvSpPr>
        <p:spPr>
          <a:xfrm>
            <a:off x="6244590" y="5685790"/>
            <a:ext cx="5676900" cy="882650"/>
          </a:xfrm>
          <a:prstGeom prst="roundRect">
            <a:avLst>
              <a:gd name="adj" fmla="val 50000"/>
            </a:avLst>
          </a:prstGeom>
          <a:noFill/>
          <a:ln w="12700" cmpd="sng">
            <a:solidFill>
              <a:schemeClr val="accent1">
                <a:shade val="50000"/>
              </a:schemeClr>
            </a:solidFill>
            <a:prstDash val="dashDot"/>
          </a:ln>
          <a:effectLst>
            <a:glow rad="63500">
              <a:schemeClr val="accent1">
                <a:satMod val="175000"/>
                <a:alpha val="40000"/>
              </a:schemeClr>
            </a:glo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r>
              <a:rPr lang="zh-CN" altLang="en-US">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以场景为入口、以试点为载体、</a:t>
            </a:r>
            <a:endParaRPr lang="zh-CN" altLang="en-US">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lnSpc>
                <a:spcPct val="130000"/>
              </a:lnSpc>
            </a:pPr>
            <a:r>
              <a:rPr lang="zh-CN" altLang="en-US">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以验证促推广、以需求聚产业</a:t>
            </a:r>
            <a:endParaRPr lang="zh-CN" altLang="en-US" sz="1600">
              <a:gradFill>
                <a:gsLst>
                  <a:gs pos="0">
                    <a:srgbClr val="007BD3"/>
                  </a:gs>
                  <a:gs pos="100000">
                    <a:srgbClr val="034373"/>
                  </a:gs>
                </a:gsLst>
                <a:lin scaled="0"/>
              </a:gra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pic>
        <p:nvPicPr>
          <p:cNvPr id="27" name="图形 5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38850" y="5935345"/>
            <a:ext cx="450215" cy="450215"/>
          </a:xfrm>
          <a:prstGeom prst="rect">
            <a:avLst/>
          </a:prstGeom>
        </p:spPr>
      </p:pic>
      <p:grpSp>
        <p:nvGrpSpPr>
          <p:cNvPr id="111" name="组合 110"/>
          <p:cNvGrpSpPr/>
          <p:nvPr/>
        </p:nvGrpSpPr>
        <p:grpSpPr>
          <a:xfrm>
            <a:off x="8975725" y="274955"/>
            <a:ext cx="2840990" cy="366395"/>
            <a:chOff x="11064" y="247"/>
            <a:chExt cx="7750" cy="814"/>
          </a:xfrm>
        </p:grpSpPr>
        <p:grpSp>
          <p:nvGrpSpPr>
            <p:cNvPr id="112" name="组合 10"/>
            <p:cNvGrpSpPr/>
            <p:nvPr/>
          </p:nvGrpSpPr>
          <p:grpSpPr>
            <a:xfrm>
              <a:off x="12344" y="247"/>
              <a:ext cx="6376" cy="656"/>
              <a:chOff x="6697011" y="412203"/>
              <a:chExt cx="3672216" cy="415778"/>
            </a:xfrm>
          </p:grpSpPr>
          <p:pic>
            <p:nvPicPr>
              <p:cNvPr id="113" name="Picture 3" descr="F:\中关村信息谷\信息谷资料\信息谷VI\logo-png.png"/>
              <p:cNvPicPr>
                <a:picLocks noChangeAspect="1" noChangeArrowheads="1"/>
              </p:cNvPicPr>
              <p:nvPr/>
            </p:nvPicPr>
            <p:blipFill>
              <a:blip r:embed="rId6" cstate="print"/>
              <a:srcRect/>
              <a:stretch>
                <a:fillRect/>
              </a:stretch>
            </p:blipFill>
            <p:spPr bwMode="auto">
              <a:xfrm>
                <a:off x="8713227" y="467941"/>
                <a:ext cx="1656000" cy="311029"/>
              </a:xfrm>
              <a:prstGeom prst="rect">
                <a:avLst/>
              </a:prstGeom>
              <a:noFill/>
            </p:spPr>
          </p:pic>
          <p:pic>
            <p:nvPicPr>
              <p:cNvPr id="114" name="Picture 3" descr="F:\中关村信息谷\信息谷资料\信息谷VI\PPT\LOGO02.png"/>
              <p:cNvPicPr>
                <a:picLocks noChangeAspect="1" noChangeArrowheads="1"/>
              </p:cNvPicPr>
              <p:nvPr/>
            </p:nvPicPr>
            <p:blipFill>
              <a:blip r:embed="rId7" cstate="print"/>
              <a:srcRect/>
              <a:stretch>
                <a:fillRect/>
              </a:stretch>
            </p:blipFill>
            <p:spPr bwMode="auto">
              <a:xfrm>
                <a:off x="6697011" y="412203"/>
                <a:ext cx="1728000" cy="415778"/>
              </a:xfrm>
              <a:prstGeom prst="rect">
                <a:avLst/>
              </a:prstGeom>
              <a:noFill/>
            </p:spPr>
          </p:pic>
        </p:grpSp>
        <p:pic>
          <p:nvPicPr>
            <p:cNvPr id="115" name="Picture 3" descr="F:\中关村信息谷\信息谷资料\信息谷VI\PPT\边条03.png"/>
            <p:cNvPicPr>
              <a:picLocks noChangeAspect="1" noChangeArrowheads="1"/>
            </p:cNvPicPr>
            <p:nvPr/>
          </p:nvPicPr>
          <p:blipFill>
            <a:blip r:embed="rId8" cstate="print"/>
            <a:srcRect/>
            <a:stretch>
              <a:fillRect/>
            </a:stretch>
          </p:blipFill>
          <p:spPr bwMode="auto">
            <a:xfrm flipV="1">
              <a:off x="11064" y="941"/>
              <a:ext cx="7751" cy="120"/>
            </a:xfrm>
            <a:prstGeom prst="rect">
              <a:avLst/>
            </a:prstGeom>
            <a:noFill/>
          </p:spPr>
        </p:pic>
      </p:grpSp>
    </p:spTree>
    <p:custDataLst>
      <p:tags r:id="rId9"/>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 name="矩形 24"/>
          <p:cNvSpPr/>
          <p:nvPr/>
        </p:nvSpPr>
        <p:spPr>
          <a:xfrm>
            <a:off x="0" y="1063625"/>
            <a:ext cx="12192000" cy="1152525"/>
          </a:xfrm>
          <a:prstGeom prst="rect">
            <a:avLst/>
          </a:prstGeom>
          <a:solidFill>
            <a:srgbClr val="215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6" name="文本框 25"/>
          <p:cNvSpPr txBox="1"/>
          <p:nvPr/>
        </p:nvSpPr>
        <p:spPr>
          <a:xfrm>
            <a:off x="664845" y="1090295"/>
            <a:ext cx="10373995" cy="1610995"/>
          </a:xfrm>
          <a:prstGeom prst="rect">
            <a:avLst/>
          </a:prstGeom>
          <a:noFill/>
        </p:spPr>
        <p:txBody>
          <a:bodyPr wrap="square" rtlCol="0">
            <a:noAutofit/>
          </a:bodyPr>
          <a:p>
            <a:pPr algn="just">
              <a:lnSpc>
                <a:spcPct val="150000"/>
              </a:lnSpc>
            </a:pPr>
            <a:r>
              <a:rPr lang="zh-CN" altLang="en-US" sz="1600">
                <a:solidFill>
                  <a:schemeClr val="bg1"/>
                </a:solidFill>
                <a:latin typeface="微软雅黑" panose="020B0503020204020204" charset="-122"/>
                <a:ea typeface="微软雅黑" panose="020B0503020204020204" charset="-122"/>
                <a:cs typeface="微软雅黑" panose="020B0503020204020204" charset="-122"/>
              </a:rPr>
              <a:t>围绕生命健康</a:t>
            </a:r>
            <a:r>
              <a:rPr lang="zh-CN" altLang="en-US" sz="160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上游创新资源</a:t>
            </a:r>
            <a:r>
              <a:rPr lang="zh-CN" altLang="en-US" sz="1600">
                <a:solidFill>
                  <a:schemeClr val="bg1"/>
                </a:solidFill>
                <a:latin typeface="微软雅黑" panose="020B0503020204020204" charset="-122"/>
                <a:ea typeface="微软雅黑" panose="020B0503020204020204" charset="-122"/>
                <a:cs typeface="微软雅黑" panose="020B0503020204020204" charset="-122"/>
              </a:rPr>
              <a:t>和</a:t>
            </a:r>
            <a:r>
              <a:rPr lang="zh-CN" altLang="en-US" sz="160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中游产业化能力</a:t>
            </a:r>
            <a:r>
              <a:rPr lang="zh-CN" altLang="en-US" sz="1600">
                <a:solidFill>
                  <a:schemeClr val="bg1"/>
                </a:solidFill>
                <a:latin typeface="微软雅黑" panose="020B0503020204020204" charset="-122"/>
                <a:ea typeface="微软雅黑" panose="020B0503020204020204" charset="-122"/>
                <a:cs typeface="微软雅黑" panose="020B0503020204020204" charset="-122"/>
              </a:rPr>
              <a:t>，构建</a:t>
            </a:r>
            <a:r>
              <a:rPr lang="zh-CN" altLang="en-US" sz="1600" b="1">
                <a:solidFill>
                  <a:schemeClr val="bg1"/>
                </a:solidFill>
                <a:latin typeface="微软雅黑" panose="020B0503020204020204" charset="-122"/>
                <a:ea typeface="微软雅黑" panose="020B0503020204020204" charset="-122"/>
                <a:cs typeface="微软雅黑" panose="020B0503020204020204" charset="-122"/>
              </a:rPr>
              <a:t>以企业集聚为主体、技术创新为驱动、应用场景为牵引、产业资本为保障的协同发展体系，</a:t>
            </a:r>
            <a:r>
              <a:rPr lang="zh-CN" altLang="en-US" sz="1600">
                <a:solidFill>
                  <a:schemeClr val="bg1"/>
                </a:solidFill>
                <a:latin typeface="微软雅黑" panose="020B0503020204020204" charset="-122"/>
                <a:ea typeface="微软雅黑" panose="020B0503020204020204" charset="-122"/>
                <a:cs typeface="微软雅黑" panose="020B0503020204020204" charset="-122"/>
              </a:rPr>
              <a:t>推动形成具有持续创新能力和产业竞争力的</a:t>
            </a:r>
            <a:r>
              <a:rPr lang="zh-CN" altLang="en-US" sz="1600">
                <a:solidFill>
                  <a:schemeClr val="bg1"/>
                </a:solidFill>
                <a:latin typeface="微软雅黑" panose="020B0503020204020204" charset="-122"/>
                <a:ea typeface="微软雅黑" panose="020B0503020204020204" charset="-122"/>
                <a:cs typeface="微软雅黑" panose="020B0503020204020204" charset="-122"/>
                <a:sym typeface="+mn-ea"/>
              </a:rPr>
              <a:t>产业生态体系</a:t>
            </a:r>
            <a:r>
              <a:rPr lang="zh-CN" altLang="en-US" sz="1600">
                <a:solidFill>
                  <a:schemeClr val="bg1"/>
                </a:solidFill>
                <a:latin typeface="微软雅黑" panose="020B0503020204020204" charset="-122"/>
                <a:ea typeface="微软雅黑" panose="020B0503020204020204" charset="-122"/>
                <a:cs typeface="微软雅黑" panose="020B0503020204020204" charset="-122"/>
              </a:rPr>
              <a:t>。</a:t>
            </a:r>
            <a:endParaRPr lang="zh-CN" altLang="en-US" sz="1600">
              <a:solidFill>
                <a:schemeClr val="bg1"/>
              </a:solidFill>
              <a:latin typeface="微软雅黑" panose="020B0503020204020204" charset="-122"/>
              <a:ea typeface="微软雅黑" panose="020B0503020204020204" charset="-122"/>
              <a:cs typeface="微软雅黑" panose="020B0503020204020204" charset="-122"/>
            </a:endParaRPr>
          </a:p>
        </p:txBody>
      </p:sp>
      <p:grpSp>
        <p:nvGrpSpPr>
          <p:cNvPr id="55" name="组合 54"/>
          <p:cNvGrpSpPr/>
          <p:nvPr/>
        </p:nvGrpSpPr>
        <p:grpSpPr>
          <a:xfrm>
            <a:off x="498475" y="189865"/>
            <a:ext cx="8477250" cy="730885"/>
            <a:chOff x="1128" y="719"/>
            <a:chExt cx="13350" cy="1151"/>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2402" cy="1151"/>
            </a:xfrm>
            <a:prstGeom prst="rect">
              <a:avLst/>
            </a:prstGeom>
            <a:noFill/>
          </p:spPr>
          <p:txBody>
            <a:bodyPr wrap="square" rtlCol="0" anchor="t">
              <a:spAutoFit/>
            </a:bodyPr>
            <a:p>
              <a:pPr>
                <a:lnSpc>
                  <a:spcPct val="13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产业生态建设（</a:t>
              </a:r>
              <a:r>
                <a:rPr lang="en-US" altLang="zh-CN"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上</a:t>
              </a: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游+</a:t>
              </a:r>
              <a:r>
                <a:rPr lang="en-US" altLang="zh-CN"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中</a:t>
              </a: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游协同）</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6" name="组合 5"/>
          <p:cNvGrpSpPr/>
          <p:nvPr/>
        </p:nvGrpSpPr>
        <p:grpSpPr>
          <a:xfrm>
            <a:off x="515620" y="2040890"/>
            <a:ext cx="2576830" cy="4540885"/>
            <a:chOff x="813" y="3192"/>
            <a:chExt cx="2332" cy="3390"/>
          </a:xfrm>
        </p:grpSpPr>
        <p:sp>
          <p:nvSpPr>
            <p:cNvPr id="38" name="箭头: 五边形 37"/>
            <p:cNvSpPr/>
            <p:nvPr/>
          </p:nvSpPr>
          <p:spPr>
            <a:xfrm rot="5400000">
              <a:off x="284" y="3721"/>
              <a:ext cx="3390" cy="2332"/>
            </a:xfrm>
            <a:prstGeom prst="homePlate">
              <a:avLst>
                <a:gd name="adj" fmla="val 22624"/>
              </a:avLst>
            </a:prstGeom>
            <a:gradFill>
              <a:gsLst>
                <a:gs pos="0">
                  <a:schemeClr val="bg1"/>
                </a:gs>
                <a:gs pos="100000">
                  <a:schemeClr val="accent2">
                    <a:lumMod val="5000"/>
                    <a:lumOff val="95000"/>
                  </a:schemeClr>
                </a:gs>
              </a:gsLst>
              <a:lin ang="2700000" scaled="0"/>
            </a:gradFill>
            <a:ln>
              <a:noFill/>
            </a:ln>
            <a:effectLst>
              <a:outerShdw blurRad="304800" dist="444500" dir="5400000" sx="93000" sy="93000" algn="t" rotWithShape="0">
                <a:schemeClr val="tx1">
                  <a:lumMod val="75000"/>
                  <a:lumOff val="25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1" name="矩形 40"/>
            <p:cNvSpPr/>
            <p:nvPr/>
          </p:nvSpPr>
          <p:spPr>
            <a:xfrm rot="5400000">
              <a:off x="1943" y="2062"/>
              <a:ext cx="72" cy="2332"/>
            </a:xfrm>
            <a:prstGeom prst="rect">
              <a:avLst/>
            </a:prstGeom>
            <a:solidFill>
              <a:srgbClr val="00B0F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8" name="组合 7"/>
          <p:cNvGrpSpPr/>
          <p:nvPr/>
        </p:nvGrpSpPr>
        <p:grpSpPr>
          <a:xfrm>
            <a:off x="3420110" y="2553335"/>
            <a:ext cx="2576830" cy="3546475"/>
            <a:chOff x="813" y="3192"/>
            <a:chExt cx="2332" cy="3390"/>
          </a:xfrm>
        </p:grpSpPr>
        <p:sp>
          <p:nvSpPr>
            <p:cNvPr id="9" name="箭头: 五边形 37"/>
            <p:cNvSpPr/>
            <p:nvPr/>
          </p:nvSpPr>
          <p:spPr>
            <a:xfrm rot="5400000">
              <a:off x="284" y="3721"/>
              <a:ext cx="3390" cy="2332"/>
            </a:xfrm>
            <a:prstGeom prst="homePlate">
              <a:avLst>
                <a:gd name="adj" fmla="val 22624"/>
              </a:avLst>
            </a:prstGeom>
            <a:gradFill>
              <a:gsLst>
                <a:gs pos="0">
                  <a:schemeClr val="bg1"/>
                </a:gs>
                <a:gs pos="100000">
                  <a:schemeClr val="accent2">
                    <a:lumMod val="5000"/>
                    <a:lumOff val="95000"/>
                  </a:schemeClr>
                </a:gs>
              </a:gsLst>
              <a:lin ang="2700000" scaled="0"/>
            </a:gradFill>
            <a:ln>
              <a:noFill/>
            </a:ln>
            <a:effectLst>
              <a:outerShdw blurRad="304800" dist="444500" dir="5400000" sx="93000" sy="93000" algn="t" rotWithShape="0">
                <a:schemeClr val="tx1">
                  <a:lumMod val="75000"/>
                  <a:lumOff val="25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 name="矩形 9"/>
            <p:cNvSpPr/>
            <p:nvPr/>
          </p:nvSpPr>
          <p:spPr>
            <a:xfrm rot="5400000">
              <a:off x="1943" y="2062"/>
              <a:ext cx="72" cy="2332"/>
            </a:xfrm>
            <a:prstGeom prst="rect">
              <a:avLst/>
            </a:prstGeom>
            <a:solidFill>
              <a:srgbClr val="00B0F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1" name="组合 10"/>
          <p:cNvGrpSpPr/>
          <p:nvPr/>
        </p:nvGrpSpPr>
        <p:grpSpPr>
          <a:xfrm>
            <a:off x="6324600" y="2553335"/>
            <a:ext cx="2576830" cy="3546475"/>
            <a:chOff x="813" y="3192"/>
            <a:chExt cx="2332" cy="3390"/>
          </a:xfrm>
        </p:grpSpPr>
        <p:sp>
          <p:nvSpPr>
            <p:cNvPr id="12" name="箭头: 五边形 37"/>
            <p:cNvSpPr/>
            <p:nvPr/>
          </p:nvSpPr>
          <p:spPr>
            <a:xfrm rot="5400000">
              <a:off x="284" y="3721"/>
              <a:ext cx="3390" cy="2332"/>
            </a:xfrm>
            <a:prstGeom prst="homePlate">
              <a:avLst>
                <a:gd name="adj" fmla="val 22624"/>
              </a:avLst>
            </a:prstGeom>
            <a:gradFill>
              <a:gsLst>
                <a:gs pos="0">
                  <a:schemeClr val="bg1"/>
                </a:gs>
                <a:gs pos="100000">
                  <a:schemeClr val="accent2">
                    <a:lumMod val="5000"/>
                    <a:lumOff val="95000"/>
                  </a:schemeClr>
                </a:gs>
              </a:gsLst>
              <a:lin ang="2700000" scaled="0"/>
            </a:gradFill>
            <a:ln>
              <a:noFill/>
            </a:ln>
            <a:effectLst>
              <a:outerShdw blurRad="304800" dist="444500" dir="5400000" sx="93000" sy="93000" algn="t" rotWithShape="0">
                <a:schemeClr val="tx1">
                  <a:lumMod val="75000"/>
                  <a:lumOff val="25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 name="矩形 12"/>
            <p:cNvSpPr/>
            <p:nvPr/>
          </p:nvSpPr>
          <p:spPr>
            <a:xfrm rot="5400000">
              <a:off x="1943" y="2062"/>
              <a:ext cx="72" cy="2332"/>
            </a:xfrm>
            <a:prstGeom prst="rect">
              <a:avLst/>
            </a:prstGeom>
            <a:solidFill>
              <a:srgbClr val="00B0F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4" name="组合 13"/>
          <p:cNvGrpSpPr/>
          <p:nvPr/>
        </p:nvGrpSpPr>
        <p:grpSpPr>
          <a:xfrm>
            <a:off x="9229090" y="2077720"/>
            <a:ext cx="2576830" cy="4501515"/>
            <a:chOff x="813" y="3192"/>
            <a:chExt cx="2332" cy="3390"/>
          </a:xfrm>
        </p:grpSpPr>
        <p:sp>
          <p:nvSpPr>
            <p:cNvPr id="15" name="箭头: 五边形 37"/>
            <p:cNvSpPr/>
            <p:nvPr/>
          </p:nvSpPr>
          <p:spPr>
            <a:xfrm rot="5400000">
              <a:off x="284" y="3721"/>
              <a:ext cx="3390" cy="2332"/>
            </a:xfrm>
            <a:prstGeom prst="homePlate">
              <a:avLst>
                <a:gd name="adj" fmla="val 22624"/>
              </a:avLst>
            </a:prstGeom>
            <a:gradFill>
              <a:gsLst>
                <a:gs pos="0">
                  <a:schemeClr val="bg1"/>
                </a:gs>
                <a:gs pos="100000">
                  <a:schemeClr val="accent2">
                    <a:lumMod val="5000"/>
                    <a:lumOff val="95000"/>
                  </a:schemeClr>
                </a:gs>
              </a:gsLst>
              <a:lin ang="2700000" scaled="0"/>
            </a:gradFill>
            <a:ln>
              <a:noFill/>
            </a:ln>
            <a:effectLst>
              <a:outerShdw blurRad="304800" dist="444500" dir="5400000" sx="93000" sy="93000" algn="t" rotWithShape="0">
                <a:schemeClr val="tx1">
                  <a:lumMod val="75000"/>
                  <a:lumOff val="25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 name="矩形 15"/>
            <p:cNvSpPr/>
            <p:nvPr/>
          </p:nvSpPr>
          <p:spPr>
            <a:xfrm rot="5400000">
              <a:off x="1943" y="2062"/>
              <a:ext cx="72" cy="2332"/>
            </a:xfrm>
            <a:prstGeom prst="rect">
              <a:avLst/>
            </a:prstGeom>
            <a:solidFill>
              <a:srgbClr val="00B0F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7" name="文本框 16"/>
          <p:cNvSpPr txBox="1"/>
          <p:nvPr/>
        </p:nvSpPr>
        <p:spPr>
          <a:xfrm>
            <a:off x="608965" y="2178050"/>
            <a:ext cx="2397760" cy="2747010"/>
          </a:xfrm>
          <a:prstGeom prst="rect">
            <a:avLst/>
          </a:prstGeom>
          <a:noFill/>
        </p:spPr>
        <p:txBody>
          <a:bodyPr wrap="square" rtlCol="0" anchor="t">
            <a:noAutofit/>
          </a:bodyPr>
          <a:p>
            <a:pPr fontAlgn="auto">
              <a:lnSpc>
                <a:spcPct val="150000"/>
              </a:lnSpc>
            </a:pPr>
            <a:r>
              <a:rPr lang="en-US" altLang="zh-CN" sz="17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1</a:t>
            </a:r>
            <a:r>
              <a:rPr lang="zh-CN" altLang="en-US" sz="17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t>
            </a:r>
            <a:r>
              <a:rPr sz="17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企业生态</a:t>
            </a:r>
            <a:endParaRPr sz="17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fontAlgn="auto">
              <a:lnSpc>
                <a:spcPct val="150000"/>
              </a:lnSpc>
            </a:pPr>
            <a:r>
              <a:rPr sz="1300">
                <a:solidFill>
                  <a:srgbClr val="3F6EE8"/>
                </a:solidFill>
                <a:latin typeface="微软雅黑" panose="020B0503020204020204" charset="-122"/>
                <a:ea typeface="微软雅黑" panose="020B0503020204020204" charset="-122"/>
                <a:cs typeface="微软雅黑" panose="020B0503020204020204" charset="-122"/>
                <a:sym typeface="+mn-ea"/>
              </a:rPr>
              <a:t>形成以研发服务、高端制造和数字医疗企业为主体的产业组织体系</a:t>
            </a:r>
            <a:endPar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342900" indent="-342900" fontAlgn="auto">
              <a:lnSpc>
                <a:spcPct val="150000"/>
              </a:lnSpc>
              <a:buFont typeface="Wingdings" panose="05000000000000000000" charset="0"/>
              <a:buChar char=""/>
            </a:pPr>
            <a:r>
              <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引入链主企业和高成长企业完善产业链结构</a:t>
            </a:r>
            <a:endPar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342900" indent="-342900" fontAlgn="auto">
              <a:lnSpc>
                <a:spcPct val="150000"/>
              </a:lnSpc>
              <a:buFont typeface="Wingdings" panose="05000000000000000000" charset="0"/>
              <a:buChar char=""/>
            </a:pPr>
            <a:r>
              <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导入研发服务和专业配套企业提升产业协同性</a:t>
            </a:r>
            <a:endPar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342900" indent="-342900" fontAlgn="auto">
              <a:lnSpc>
                <a:spcPct val="150000"/>
              </a:lnSpc>
              <a:buFont typeface="Wingdings" panose="05000000000000000000" charset="0"/>
              <a:buChar char=""/>
            </a:pPr>
            <a:r>
              <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推动上下游企业协同布局和集聚发展</a:t>
            </a:r>
            <a:endPar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342900" indent="-342900" fontAlgn="auto">
              <a:lnSpc>
                <a:spcPct val="150000"/>
              </a:lnSpc>
              <a:buFont typeface="Wingdings" panose="05000000000000000000" charset="0"/>
              <a:buChar char=""/>
            </a:pPr>
            <a:r>
              <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构建</a:t>
            </a:r>
            <a:r>
              <a:rPr sz="13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“创新研发+高端制造+数字医疗”</a:t>
            </a:r>
            <a:r>
              <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产业体系</a:t>
            </a:r>
            <a:endParaRPr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8" name="文本框 17"/>
          <p:cNvSpPr txBox="1"/>
          <p:nvPr/>
        </p:nvSpPr>
        <p:spPr>
          <a:xfrm>
            <a:off x="3480435" y="2621280"/>
            <a:ext cx="2623185" cy="3184525"/>
          </a:xfrm>
          <a:prstGeom prst="rect">
            <a:avLst/>
          </a:prstGeom>
          <a:noFill/>
        </p:spPr>
        <p:txBody>
          <a:bodyPr wrap="square" rtlCol="0" anchor="t">
            <a:spAutoFit/>
          </a:bodyPr>
          <a:p>
            <a:pPr lvl="0" algn="l">
              <a:lnSpc>
                <a:spcPct val="150000"/>
              </a:lnSpc>
              <a:buClrTx/>
              <a:buSzTx/>
              <a:buFontTx/>
            </a:pPr>
            <a:r>
              <a:rPr sz="17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2、平台生态</a:t>
            </a:r>
            <a:endParaRPr sz="17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50000"/>
              </a:lnSpc>
              <a:buClrTx/>
              <a:buSzTx/>
              <a:buFontTx/>
            </a:pPr>
            <a:r>
              <a:rPr lang="en-US" altLang="zh-CN" sz="1300">
                <a:solidFill>
                  <a:srgbClr val="3F6EE8"/>
                </a:solidFill>
                <a:latin typeface="微软雅黑" panose="020B0503020204020204" charset="-122"/>
                <a:ea typeface="微软雅黑" panose="020B0503020204020204" charset="-122"/>
                <a:cs typeface="微软雅黑" panose="020B0503020204020204" charset="-122"/>
                <a:sym typeface="+mn-ea"/>
              </a:rPr>
              <a:t>建设研发转化和公共服务平台体系</a:t>
            </a:r>
            <a:endParaRPr lang="en-US" altLang="zh-CN" sz="1300">
              <a:solidFill>
                <a:srgbClr val="3F6EE8"/>
              </a:solidFill>
              <a:latin typeface="微软雅黑" panose="020B0503020204020204" charset="-122"/>
              <a:ea typeface="微软雅黑" panose="020B0503020204020204" charset="-122"/>
              <a:cs typeface="微软雅黑" panose="020B0503020204020204" charset="-122"/>
              <a:sym typeface="+mn-ea"/>
            </a:endParaRPr>
          </a:p>
          <a:p>
            <a:pPr lvl="0" algn="l">
              <a:lnSpc>
                <a:spcPct val="150000"/>
              </a:lnSpc>
              <a:buClrTx/>
              <a:buSzTx/>
              <a:buFontTx/>
            </a:pPr>
            <a:r>
              <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建设联合实验室、创新中心和公共技术平台</a:t>
            </a:r>
            <a:endPar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50000"/>
              </a:lnSpc>
              <a:buClrTx/>
              <a:buSzTx/>
              <a:buFontTx/>
            </a:pPr>
            <a:r>
              <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强化医院、高校、科研院所和企业协同创新</a:t>
            </a:r>
            <a:endPar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50000"/>
              </a:lnSpc>
              <a:buClrTx/>
              <a:buSzTx/>
              <a:buFontTx/>
            </a:pPr>
            <a:r>
              <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提升研发验证和成果转化能力</a:t>
            </a:r>
            <a:endPar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lvl="0" algn="l">
              <a:lnSpc>
                <a:spcPct val="150000"/>
              </a:lnSpc>
              <a:buClrTx/>
              <a:buSzTx/>
              <a:buFontTx/>
            </a:pPr>
            <a:r>
              <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构建覆盖研发、检测、转化和孵化的创新平台体系</a:t>
            </a:r>
            <a:endPar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9" name="文本框 18"/>
          <p:cNvSpPr txBox="1"/>
          <p:nvPr/>
        </p:nvSpPr>
        <p:spPr>
          <a:xfrm>
            <a:off x="6336030" y="2621280"/>
            <a:ext cx="2664460" cy="2284095"/>
          </a:xfrm>
          <a:prstGeom prst="rect">
            <a:avLst/>
          </a:prstGeom>
          <a:noFill/>
        </p:spPr>
        <p:txBody>
          <a:bodyPr wrap="square" rtlCol="0" anchor="t">
            <a:spAutoFit/>
          </a:bodyPr>
          <a:p>
            <a:pPr lvl="0" algn="l">
              <a:lnSpc>
                <a:spcPct val="150000"/>
              </a:lnSpc>
              <a:buClrTx/>
              <a:buSzTx/>
              <a:buFontTx/>
            </a:pPr>
            <a:r>
              <a:rPr lang="en-US" altLang="zh-CN" sz="17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3、场景生态</a:t>
            </a:r>
            <a:endParaRPr lang="en-US" altLang="zh-CN" sz="17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lvl="0" indent="0" algn="l">
              <a:lnSpc>
                <a:spcPct val="150000"/>
              </a:lnSpc>
              <a:buClrTx/>
              <a:buSzTx/>
              <a:buFont typeface="Wingdings" panose="05000000000000000000" charset="0"/>
              <a:buNone/>
            </a:pPr>
            <a:r>
              <a:rPr lang="en-US" altLang="zh-CN" sz="1300">
                <a:solidFill>
                  <a:srgbClr val="3F6EE8"/>
                </a:solidFill>
                <a:latin typeface="微软雅黑" panose="020B0503020204020204" charset="-122"/>
                <a:ea typeface="微软雅黑" panose="020B0503020204020204" charset="-122"/>
                <a:cs typeface="微软雅黑" panose="020B0503020204020204" charset="-122"/>
                <a:sym typeface="+mn-ea"/>
              </a:rPr>
              <a:t>依托医院和科研场景开放应用需求</a:t>
            </a:r>
            <a:endParaRPr lang="en-US" altLang="zh-CN" sz="1300">
              <a:solidFill>
                <a:srgbClr val="3F6EE8"/>
              </a:solidFill>
              <a:latin typeface="微软雅黑" panose="020B0503020204020204" charset="-122"/>
              <a:ea typeface="微软雅黑" panose="020B0503020204020204" charset="-122"/>
              <a:cs typeface="微软雅黑" panose="020B0503020204020204" charset="-122"/>
              <a:sym typeface="+mn-ea"/>
            </a:endParaRPr>
          </a:p>
          <a:p>
            <a:pPr marL="285750" lvl="0" indent="-285750" algn="l">
              <a:lnSpc>
                <a:spcPct val="150000"/>
              </a:lnSpc>
              <a:buClrTx/>
              <a:buSzTx/>
              <a:buFont typeface="Wingdings" panose="05000000000000000000" charset="0"/>
              <a:buChar char=""/>
            </a:pPr>
            <a:r>
              <a:rPr lang="en-US" altLang="zh-CN" sz="1300">
                <a:latin typeface="微软雅黑" panose="020B0503020204020204" charset="-122"/>
                <a:ea typeface="微软雅黑" panose="020B0503020204020204" charset="-122"/>
                <a:cs typeface="微软雅黑" panose="020B0503020204020204" charset="-122"/>
                <a:sym typeface="+mn-ea"/>
              </a:rPr>
              <a:t>开放临床验证和产品试点场景</a:t>
            </a:r>
            <a:endParaRPr lang="en-US" altLang="zh-CN" sz="1300">
              <a:latin typeface="微软雅黑" panose="020B0503020204020204" charset="-122"/>
              <a:ea typeface="微软雅黑" panose="020B0503020204020204" charset="-122"/>
              <a:cs typeface="微软雅黑" panose="020B0503020204020204" charset="-122"/>
              <a:sym typeface="+mn-ea"/>
            </a:endParaRPr>
          </a:p>
          <a:p>
            <a:pPr marL="285750" lvl="0" indent="-285750" algn="l">
              <a:lnSpc>
                <a:spcPct val="150000"/>
              </a:lnSpc>
              <a:buClrTx/>
              <a:buSzTx/>
              <a:buFont typeface="Wingdings" panose="05000000000000000000" charset="0"/>
              <a:buChar char=""/>
            </a:pPr>
            <a:r>
              <a:rPr lang="en-US" altLang="zh-CN" sz="1300">
                <a:latin typeface="微软雅黑" panose="020B0503020204020204" charset="-122"/>
                <a:ea typeface="微软雅黑" panose="020B0503020204020204" charset="-122"/>
                <a:cs typeface="微软雅黑" panose="020B0503020204020204" charset="-122"/>
                <a:sym typeface="+mn-ea"/>
              </a:rPr>
              <a:t>建设医学数据和示范应用场景</a:t>
            </a:r>
            <a:endParaRPr lang="en-US" altLang="zh-CN" sz="1300">
              <a:latin typeface="微软雅黑" panose="020B0503020204020204" charset="-122"/>
              <a:ea typeface="微软雅黑" panose="020B0503020204020204" charset="-122"/>
              <a:cs typeface="微软雅黑" panose="020B0503020204020204" charset="-122"/>
              <a:sym typeface="+mn-ea"/>
            </a:endParaRPr>
          </a:p>
          <a:p>
            <a:pPr marL="285750" lvl="0" indent="-285750" algn="l">
              <a:lnSpc>
                <a:spcPct val="150000"/>
              </a:lnSpc>
              <a:buClrTx/>
              <a:buSzTx/>
              <a:buFont typeface="Wingdings" panose="05000000000000000000" charset="0"/>
              <a:buChar char=""/>
            </a:pPr>
            <a:r>
              <a:rPr lang="en-US" altLang="zh-CN" sz="1300">
                <a:latin typeface="微软雅黑" panose="020B0503020204020204" charset="-122"/>
                <a:ea typeface="微软雅黑" panose="020B0503020204020204" charset="-122"/>
                <a:cs typeface="微软雅黑" panose="020B0503020204020204" charset="-122"/>
                <a:sym typeface="+mn-ea"/>
              </a:rPr>
              <a:t>推动创新产品验证和迭代升级</a:t>
            </a:r>
            <a:endParaRPr lang="en-US" altLang="zh-CN" sz="1300">
              <a:latin typeface="微软雅黑" panose="020B0503020204020204" charset="-122"/>
              <a:ea typeface="微软雅黑" panose="020B0503020204020204" charset="-122"/>
              <a:cs typeface="微软雅黑" panose="020B0503020204020204" charset="-122"/>
              <a:sym typeface="+mn-ea"/>
            </a:endParaRPr>
          </a:p>
          <a:p>
            <a:pPr marL="285750" lvl="0" indent="-285750" algn="l">
              <a:lnSpc>
                <a:spcPct val="150000"/>
              </a:lnSpc>
              <a:buClrTx/>
              <a:buSzTx/>
              <a:buFont typeface="Wingdings" panose="05000000000000000000" charset="0"/>
              <a:buChar char=""/>
            </a:pPr>
            <a:r>
              <a:rPr lang="en-US" altLang="zh-CN" sz="1300">
                <a:latin typeface="微软雅黑" panose="020B0503020204020204" charset="-122"/>
                <a:ea typeface="微软雅黑" panose="020B0503020204020204" charset="-122"/>
                <a:cs typeface="微软雅黑" panose="020B0503020204020204" charset="-122"/>
                <a:sym typeface="+mn-ea"/>
              </a:rPr>
              <a:t>形成</a:t>
            </a:r>
            <a:r>
              <a:rPr lang="en-US" altLang="zh-CN" sz="1300" b="1">
                <a:latin typeface="微软雅黑" panose="020B0503020204020204" charset="-122"/>
                <a:ea typeface="微软雅黑" panose="020B0503020204020204" charset="-122"/>
                <a:cs typeface="微软雅黑" panose="020B0503020204020204" charset="-122"/>
                <a:sym typeface="+mn-ea"/>
              </a:rPr>
              <a:t>“场景开放—产品验证—推广应用”</a:t>
            </a:r>
            <a:r>
              <a:rPr lang="en-US" altLang="zh-CN" sz="1300">
                <a:latin typeface="微软雅黑" panose="020B0503020204020204" charset="-122"/>
                <a:ea typeface="微软雅黑" panose="020B0503020204020204" charset="-122"/>
                <a:cs typeface="微软雅黑" panose="020B0503020204020204" charset="-122"/>
                <a:sym typeface="+mn-ea"/>
              </a:rPr>
              <a:t>机制</a:t>
            </a:r>
            <a:endParaRPr lang="en-US" altLang="zh-CN" sz="1300">
              <a:latin typeface="微软雅黑" panose="020B0503020204020204" charset="-122"/>
              <a:ea typeface="微软雅黑" panose="020B0503020204020204" charset="-122"/>
              <a:cs typeface="微软雅黑" panose="020B0503020204020204" charset="-122"/>
              <a:sym typeface="+mn-ea"/>
            </a:endParaRPr>
          </a:p>
        </p:txBody>
      </p:sp>
      <p:sp>
        <p:nvSpPr>
          <p:cNvPr id="20" name="文本框 19"/>
          <p:cNvSpPr txBox="1"/>
          <p:nvPr/>
        </p:nvSpPr>
        <p:spPr>
          <a:xfrm>
            <a:off x="9390380" y="2216150"/>
            <a:ext cx="2397760" cy="3484245"/>
          </a:xfrm>
          <a:prstGeom prst="rect">
            <a:avLst/>
          </a:prstGeom>
          <a:noFill/>
        </p:spPr>
        <p:txBody>
          <a:bodyPr wrap="square" rtlCol="0" anchor="t">
            <a:spAutoFit/>
          </a:bodyPr>
          <a:p>
            <a:pPr lvl="0" algn="l">
              <a:lnSpc>
                <a:spcPct val="150000"/>
              </a:lnSpc>
              <a:buClrTx/>
              <a:buSzTx/>
              <a:buFontTx/>
            </a:pPr>
            <a:r>
              <a:rPr lang="en-US" altLang="zh-CN" sz="17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4、资本生态</a:t>
            </a:r>
            <a:endParaRPr lang="en-US" altLang="zh-CN" sz="17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lvl="0" indent="0" algn="l">
              <a:lnSpc>
                <a:spcPct val="150000"/>
              </a:lnSpc>
              <a:buClrTx/>
              <a:buSzTx/>
              <a:buFont typeface="Wingdings" panose="05000000000000000000" charset="0"/>
              <a:buNone/>
            </a:pPr>
            <a:r>
              <a:rPr lang="en-US" altLang="zh-CN" sz="1300">
                <a:solidFill>
                  <a:srgbClr val="3F6EE8"/>
                </a:solidFill>
                <a:latin typeface="微软雅黑" panose="020B0503020204020204" charset="-122"/>
                <a:ea typeface="微软雅黑" panose="020B0503020204020204" charset="-122"/>
                <a:cs typeface="微软雅黑" panose="020B0503020204020204" charset="-122"/>
                <a:sym typeface="+mn-ea"/>
              </a:rPr>
              <a:t>建立覆盖创新研发和产业化的资本支撑体系</a:t>
            </a:r>
            <a:endParaRPr lang="en-US" altLang="zh-CN" sz="1300">
              <a:solidFill>
                <a:srgbClr val="3F6EE8"/>
              </a:solidFill>
              <a:latin typeface="微软雅黑" panose="020B0503020204020204" charset="-122"/>
              <a:ea typeface="微软雅黑" panose="020B0503020204020204" charset="-122"/>
              <a:cs typeface="微软雅黑" panose="020B0503020204020204" charset="-122"/>
              <a:sym typeface="+mn-ea"/>
            </a:endParaRPr>
          </a:p>
          <a:p>
            <a:pPr marL="285750" lvl="0" indent="-285750" algn="l">
              <a:lnSpc>
                <a:spcPct val="150000"/>
              </a:lnSpc>
              <a:buClrTx/>
              <a:buSzTx/>
              <a:buFont typeface="Wingdings" panose="05000000000000000000" charset="0"/>
              <a:buChar char=""/>
            </a:pPr>
            <a:r>
              <a:rPr lang="en-US" altLang="zh-CN" sz="1300">
                <a:latin typeface="微软雅黑" panose="020B0503020204020204" charset="-122"/>
                <a:ea typeface="微软雅黑" panose="020B0503020204020204" charset="-122"/>
                <a:cs typeface="微软雅黑" panose="020B0503020204020204" charset="-122"/>
                <a:sym typeface="+mn-ea"/>
              </a:rPr>
              <a:t>通过产业基金和社会资本导入创新项目</a:t>
            </a:r>
            <a:endParaRPr lang="en-US" altLang="zh-CN" sz="1300">
              <a:latin typeface="微软雅黑" panose="020B0503020204020204" charset="-122"/>
              <a:ea typeface="微软雅黑" panose="020B0503020204020204" charset="-122"/>
              <a:cs typeface="微软雅黑" panose="020B0503020204020204" charset="-122"/>
              <a:sym typeface="+mn-ea"/>
            </a:endParaRPr>
          </a:p>
          <a:p>
            <a:pPr marL="285750" lvl="0" indent="-285750" algn="l">
              <a:lnSpc>
                <a:spcPct val="150000"/>
              </a:lnSpc>
              <a:buClrTx/>
              <a:buSzTx/>
              <a:buFont typeface="Wingdings" panose="05000000000000000000" charset="0"/>
              <a:buChar char=""/>
            </a:pPr>
            <a:r>
              <a:rPr lang="en-US" altLang="zh-CN" sz="1300">
                <a:latin typeface="微软雅黑" panose="020B0503020204020204" charset="-122"/>
                <a:ea typeface="微软雅黑" panose="020B0503020204020204" charset="-122"/>
                <a:cs typeface="微软雅黑" panose="020B0503020204020204" charset="-122"/>
                <a:sym typeface="+mn-ea"/>
              </a:rPr>
              <a:t>支持企业孵化、技术研发和成果转化</a:t>
            </a:r>
            <a:endParaRPr lang="en-US" altLang="zh-CN" sz="1300">
              <a:latin typeface="微软雅黑" panose="020B0503020204020204" charset="-122"/>
              <a:ea typeface="微软雅黑" panose="020B0503020204020204" charset="-122"/>
              <a:cs typeface="微软雅黑" panose="020B0503020204020204" charset="-122"/>
              <a:sym typeface="+mn-ea"/>
            </a:endParaRPr>
          </a:p>
          <a:p>
            <a:pPr marL="285750" lvl="0" indent="-285750" algn="l">
              <a:lnSpc>
                <a:spcPct val="150000"/>
              </a:lnSpc>
              <a:buClrTx/>
              <a:buSzTx/>
              <a:buFont typeface="Wingdings" panose="05000000000000000000" charset="0"/>
              <a:buChar char=""/>
            </a:pPr>
            <a:r>
              <a:rPr lang="en-US" altLang="zh-CN" sz="1300">
                <a:latin typeface="微软雅黑" panose="020B0503020204020204" charset="-122"/>
                <a:ea typeface="微软雅黑" panose="020B0503020204020204" charset="-122"/>
                <a:cs typeface="微软雅黑" panose="020B0503020204020204" charset="-122"/>
                <a:sym typeface="+mn-ea"/>
              </a:rPr>
              <a:t>提升项目招引和产业培育能力</a:t>
            </a:r>
            <a:endParaRPr lang="en-US" altLang="zh-CN" sz="1300">
              <a:latin typeface="微软雅黑" panose="020B0503020204020204" charset="-122"/>
              <a:ea typeface="微软雅黑" panose="020B0503020204020204" charset="-122"/>
              <a:cs typeface="微软雅黑" panose="020B0503020204020204" charset="-122"/>
              <a:sym typeface="+mn-ea"/>
            </a:endParaRPr>
          </a:p>
          <a:p>
            <a:pPr marL="285750" lvl="0" indent="-285750" algn="l">
              <a:lnSpc>
                <a:spcPct val="150000"/>
              </a:lnSpc>
              <a:buClrTx/>
              <a:buSzTx/>
              <a:buFont typeface="Wingdings" panose="05000000000000000000" charset="0"/>
              <a:buChar char=""/>
            </a:pPr>
            <a:r>
              <a:rPr lang="en-US" altLang="zh-CN" sz="1300">
                <a:latin typeface="微软雅黑" panose="020B0503020204020204" charset="-122"/>
                <a:ea typeface="微软雅黑" panose="020B0503020204020204" charset="-122"/>
                <a:cs typeface="微软雅黑" panose="020B0503020204020204" charset="-122"/>
                <a:sym typeface="+mn-ea"/>
              </a:rPr>
              <a:t>形成持续支撑产业发展的资本保障机制</a:t>
            </a:r>
            <a:endParaRPr lang="en-US" altLang="zh-CN" sz="1300">
              <a:latin typeface="微软雅黑" panose="020B0503020204020204" charset="-122"/>
              <a:ea typeface="微软雅黑" panose="020B0503020204020204" charset="-122"/>
              <a:cs typeface="微软雅黑" panose="020B0503020204020204" charset="-122"/>
              <a:sym typeface="+mn-ea"/>
            </a:endParaRPr>
          </a:p>
        </p:txBody>
      </p:sp>
      <p:grpSp>
        <p:nvGrpSpPr>
          <p:cNvPr id="111" name="组合 110"/>
          <p:cNvGrpSpPr/>
          <p:nvPr/>
        </p:nvGrpSpPr>
        <p:grpSpPr>
          <a:xfrm>
            <a:off x="8975725" y="274955"/>
            <a:ext cx="2840990" cy="366395"/>
            <a:chOff x="11064" y="247"/>
            <a:chExt cx="7750" cy="814"/>
          </a:xfrm>
        </p:grpSpPr>
        <p:grpSp>
          <p:nvGrpSpPr>
            <p:cNvPr id="112" name="组合 10"/>
            <p:cNvGrpSpPr/>
            <p:nvPr/>
          </p:nvGrpSpPr>
          <p:grpSpPr>
            <a:xfrm>
              <a:off x="12344" y="247"/>
              <a:ext cx="6376" cy="656"/>
              <a:chOff x="6697011" y="412203"/>
              <a:chExt cx="3672216" cy="415778"/>
            </a:xfrm>
          </p:grpSpPr>
          <p:pic>
            <p:nvPicPr>
              <p:cNvPr id="113"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114"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115"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3" name="文本框 2"/>
          <p:cNvSpPr txBox="1"/>
          <p:nvPr/>
        </p:nvSpPr>
        <p:spPr>
          <a:xfrm>
            <a:off x="3371850" y="6174105"/>
            <a:ext cx="5410835" cy="614045"/>
          </a:xfrm>
          <a:prstGeom prst="rect">
            <a:avLst/>
          </a:prstGeom>
        </p:spPr>
        <p:txBody>
          <a:bodyPr wrap="square">
            <a:spAutoFit/>
          </a:bodyPr>
          <a:p>
            <a:pPr algn="ctr"/>
            <a:r>
              <a:rPr lang="zh-CN" altLang="en-US" sz="1700">
                <a:latin typeface="微软雅黑" panose="020B0503020204020204" charset="-122"/>
                <a:ea typeface="微软雅黑" panose="020B0503020204020204" charset="-122"/>
              </a:rPr>
              <a:t>通过</a:t>
            </a:r>
            <a:r>
              <a:rPr lang="zh-CN" altLang="en-US" sz="1700" b="1">
                <a:solidFill>
                  <a:srgbClr val="0070C0"/>
                </a:solidFill>
                <a:latin typeface="微软雅黑" panose="020B0503020204020204" charset="-122"/>
                <a:ea typeface="微软雅黑" panose="020B0503020204020204" charset="-122"/>
              </a:rPr>
              <a:t>企业集聚、平台创新、场景开放</a:t>
            </a:r>
            <a:r>
              <a:rPr lang="zh-CN" altLang="en-US" sz="1700">
                <a:latin typeface="微软雅黑" panose="020B0503020204020204" charset="-122"/>
                <a:ea typeface="微软雅黑" panose="020B0503020204020204" charset="-122"/>
              </a:rPr>
              <a:t>和</a:t>
            </a:r>
            <a:r>
              <a:rPr lang="zh-CN" altLang="en-US" sz="1700" b="1">
                <a:solidFill>
                  <a:srgbClr val="0070C0"/>
                </a:solidFill>
                <a:latin typeface="微软雅黑" panose="020B0503020204020204" charset="-122"/>
                <a:ea typeface="微软雅黑" panose="020B0503020204020204" charset="-122"/>
              </a:rPr>
              <a:t>资本赋能</a:t>
            </a:r>
            <a:r>
              <a:rPr lang="zh-CN" altLang="en-US" sz="1700">
                <a:latin typeface="微软雅黑" panose="020B0503020204020204" charset="-122"/>
                <a:ea typeface="微软雅黑" panose="020B0503020204020204" charset="-122"/>
              </a:rPr>
              <a:t>，推动</a:t>
            </a:r>
            <a:r>
              <a:rPr lang="zh-CN" altLang="en-US" sz="1700" b="1">
                <a:latin typeface="微软雅黑" panose="020B0503020204020204" charset="-122"/>
                <a:ea typeface="微软雅黑" panose="020B0503020204020204" charset="-122"/>
              </a:rPr>
              <a:t>上游</a:t>
            </a:r>
            <a:r>
              <a:rPr lang="zh-CN" altLang="en-US" sz="1700" b="1">
                <a:solidFill>
                  <a:srgbClr val="FF3300"/>
                </a:solidFill>
                <a:latin typeface="微软雅黑" panose="020B0503020204020204" charset="-122"/>
                <a:ea typeface="微软雅黑" panose="020B0503020204020204" charset="-122"/>
              </a:rPr>
              <a:t>创新资源</a:t>
            </a:r>
            <a:r>
              <a:rPr lang="zh-CN" altLang="en-US" sz="1700">
                <a:latin typeface="微软雅黑" panose="020B0503020204020204" charset="-122"/>
                <a:ea typeface="微软雅黑" panose="020B0503020204020204" charset="-122"/>
              </a:rPr>
              <a:t>向</a:t>
            </a:r>
            <a:r>
              <a:rPr lang="zh-CN" altLang="en-US" sz="1700" b="1">
                <a:latin typeface="微软雅黑" panose="020B0503020204020204" charset="-122"/>
                <a:ea typeface="微软雅黑" panose="020B0503020204020204" charset="-122"/>
              </a:rPr>
              <a:t>中游</a:t>
            </a:r>
            <a:r>
              <a:rPr lang="zh-CN" altLang="en-US" sz="1700" b="1">
                <a:solidFill>
                  <a:srgbClr val="FF3300"/>
                </a:solidFill>
                <a:latin typeface="微软雅黑" panose="020B0503020204020204" charset="-122"/>
                <a:ea typeface="微软雅黑" panose="020B0503020204020204" charset="-122"/>
              </a:rPr>
              <a:t>产业能力转化</a:t>
            </a:r>
            <a:r>
              <a:rPr lang="zh-CN" altLang="en-US" sz="1700">
                <a:latin typeface="微软雅黑" panose="020B0503020204020204" charset="-122"/>
                <a:ea typeface="微软雅黑" panose="020B0503020204020204" charset="-122"/>
              </a:rPr>
              <a:t>。</a:t>
            </a:r>
            <a:endParaRPr lang="zh-CN" altLang="en-US" sz="1700">
              <a:latin typeface="微软雅黑" panose="020B0503020204020204" charset="-122"/>
              <a:ea typeface="微软雅黑" panose="020B0503020204020204" charset="-122"/>
            </a:endParaRPr>
          </a:p>
        </p:txBody>
      </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9513570" cy="1198880"/>
            <a:chOff x="1128" y="719"/>
            <a:chExt cx="14982" cy="1888"/>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4034" cy="1888"/>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项目落地路径</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以项目导入为起点，以场景建设为牵引，以生态培育为支撑，实现生命健康产业集群化发展</a:t>
              </a:r>
              <a:endParaRPr lang="zh-CN" altLang="en-US"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3" name="组合 2"/>
          <p:cNvGrpSpPr/>
          <p:nvPr/>
        </p:nvGrpSpPr>
        <p:grpSpPr>
          <a:xfrm>
            <a:off x="3379470" y="1849755"/>
            <a:ext cx="5487035" cy="3422650"/>
            <a:chOff x="3083" y="1840"/>
            <a:chExt cx="8641" cy="5390"/>
          </a:xfrm>
        </p:grpSpPr>
        <p:sp>
          <p:nvSpPr>
            <p:cNvPr id="4" name="矩形 13"/>
            <p:cNvSpPr/>
            <p:nvPr/>
          </p:nvSpPr>
          <p:spPr>
            <a:xfrm rot="19800000">
              <a:off x="7877" y="2013"/>
              <a:ext cx="1056" cy="1666"/>
            </a:xfrm>
            <a:custGeom>
              <a:avLst/>
              <a:gdLst>
                <a:gd name="connsiteX0" fmla="*/ 0 w 783379"/>
                <a:gd name="connsiteY0" fmla="*/ 0 h 1233714"/>
                <a:gd name="connsiteX1" fmla="*/ 783379 w 783379"/>
                <a:gd name="connsiteY1" fmla="*/ 0 h 1233714"/>
                <a:gd name="connsiteX2" fmla="*/ 783379 w 783379"/>
                <a:gd name="connsiteY2" fmla="*/ 1233714 h 1233714"/>
                <a:gd name="connsiteX3" fmla="*/ 0 w 783379"/>
                <a:gd name="connsiteY3" fmla="*/ 1233714 h 1233714"/>
                <a:gd name="connsiteX4" fmla="*/ 0 w 783379"/>
                <a:gd name="connsiteY4" fmla="*/ 0 h 1233714"/>
                <a:gd name="connsiteX0-1" fmla="*/ 0 w 783379"/>
                <a:gd name="connsiteY0-2" fmla="*/ 0 h 1233714"/>
                <a:gd name="connsiteX1-3" fmla="*/ 756718 w 783379"/>
                <a:gd name="connsiteY1-4" fmla="*/ 17602 h 1233714"/>
                <a:gd name="connsiteX2-5" fmla="*/ 783379 w 783379"/>
                <a:gd name="connsiteY2-6" fmla="*/ 1233714 h 1233714"/>
                <a:gd name="connsiteX3-7" fmla="*/ 0 w 783379"/>
                <a:gd name="connsiteY3-8" fmla="*/ 1233714 h 1233714"/>
                <a:gd name="connsiteX4-9" fmla="*/ 0 w 783379"/>
                <a:gd name="connsiteY4-10" fmla="*/ 0 h 1233714"/>
                <a:gd name="connsiteX0-11" fmla="*/ 0 w 783379"/>
                <a:gd name="connsiteY0-12" fmla="*/ 0 h 1233714"/>
                <a:gd name="connsiteX1-13" fmla="*/ 756718 w 783379"/>
                <a:gd name="connsiteY1-14" fmla="*/ 17602 h 1233714"/>
                <a:gd name="connsiteX2-15" fmla="*/ 783379 w 783379"/>
                <a:gd name="connsiteY2-16" fmla="*/ 1233714 h 1233714"/>
                <a:gd name="connsiteX3-17" fmla="*/ 0 w 783379"/>
                <a:gd name="connsiteY3-18" fmla="*/ 1233714 h 1233714"/>
                <a:gd name="connsiteX4-19" fmla="*/ 0 w 783379"/>
                <a:gd name="connsiteY4-20" fmla="*/ 0 h 1233714"/>
                <a:gd name="connsiteX0-21" fmla="*/ 0 w 783379"/>
                <a:gd name="connsiteY0-22" fmla="*/ 0 h 1233714"/>
                <a:gd name="connsiteX1-23" fmla="*/ 738945 w 783379"/>
                <a:gd name="connsiteY1-24" fmla="*/ 29338 h 1233714"/>
                <a:gd name="connsiteX2-25" fmla="*/ 783379 w 783379"/>
                <a:gd name="connsiteY2-26" fmla="*/ 1233714 h 1233714"/>
                <a:gd name="connsiteX3-27" fmla="*/ 0 w 783379"/>
                <a:gd name="connsiteY3-28" fmla="*/ 1233714 h 1233714"/>
                <a:gd name="connsiteX4-29" fmla="*/ 0 w 783379"/>
                <a:gd name="connsiteY4-30" fmla="*/ 0 h 1233714"/>
                <a:gd name="connsiteX0-31" fmla="*/ 0 w 783379"/>
                <a:gd name="connsiteY0-32" fmla="*/ 0 h 1233714"/>
                <a:gd name="connsiteX1-33" fmla="*/ 738945 w 783379"/>
                <a:gd name="connsiteY1-34" fmla="*/ 29338 h 1233714"/>
                <a:gd name="connsiteX2-35" fmla="*/ 783379 w 783379"/>
                <a:gd name="connsiteY2-36" fmla="*/ 1233714 h 1233714"/>
                <a:gd name="connsiteX3-37" fmla="*/ 0 w 783379"/>
                <a:gd name="connsiteY3-38" fmla="*/ 1233714 h 1233714"/>
                <a:gd name="connsiteX4-39" fmla="*/ 0 w 783379"/>
                <a:gd name="connsiteY4-40" fmla="*/ 0 h 1233714"/>
                <a:gd name="connsiteX0-41" fmla="*/ 0 w 783379"/>
                <a:gd name="connsiteY0-42" fmla="*/ 6927 h 1240641"/>
                <a:gd name="connsiteX1-43" fmla="*/ 738945 w 783379"/>
                <a:gd name="connsiteY1-44" fmla="*/ 36265 h 1240641"/>
                <a:gd name="connsiteX2-45" fmla="*/ 783379 w 783379"/>
                <a:gd name="connsiteY2-46" fmla="*/ 1240641 h 1240641"/>
                <a:gd name="connsiteX3-47" fmla="*/ 0 w 783379"/>
                <a:gd name="connsiteY3-48" fmla="*/ 1240641 h 1240641"/>
                <a:gd name="connsiteX4-49" fmla="*/ 0 w 783379"/>
                <a:gd name="connsiteY4-50" fmla="*/ 6927 h 1240641"/>
                <a:gd name="connsiteX0-51" fmla="*/ 0 w 783379"/>
                <a:gd name="connsiteY0-52" fmla="*/ 0 h 1233714"/>
                <a:gd name="connsiteX1-53" fmla="*/ 722915 w 783379"/>
                <a:gd name="connsiteY1-54" fmla="*/ 47580 h 1233714"/>
                <a:gd name="connsiteX2-55" fmla="*/ 783379 w 783379"/>
                <a:gd name="connsiteY2-56" fmla="*/ 1233714 h 1233714"/>
                <a:gd name="connsiteX3-57" fmla="*/ 0 w 783379"/>
                <a:gd name="connsiteY3-58" fmla="*/ 1233714 h 1233714"/>
                <a:gd name="connsiteX4-59" fmla="*/ 0 w 783379"/>
                <a:gd name="connsiteY4-60" fmla="*/ 0 h 1233714"/>
                <a:gd name="connsiteX0-61" fmla="*/ 0 w 783379"/>
                <a:gd name="connsiteY0-62" fmla="*/ 0 h 1233714"/>
                <a:gd name="connsiteX1-63" fmla="*/ 722915 w 783379"/>
                <a:gd name="connsiteY1-64" fmla="*/ 47580 h 1233714"/>
                <a:gd name="connsiteX2-65" fmla="*/ 783379 w 783379"/>
                <a:gd name="connsiteY2-66" fmla="*/ 1233714 h 1233714"/>
                <a:gd name="connsiteX3-67" fmla="*/ 0 w 783379"/>
                <a:gd name="connsiteY3-68" fmla="*/ 1233714 h 1233714"/>
                <a:gd name="connsiteX4-69" fmla="*/ 0 w 783379"/>
                <a:gd name="connsiteY4-70" fmla="*/ 0 h 1233714"/>
                <a:gd name="connsiteX0-71" fmla="*/ 0 w 783379"/>
                <a:gd name="connsiteY0-72" fmla="*/ 0 h 1233714"/>
                <a:gd name="connsiteX1-73" fmla="*/ 696892 w 783379"/>
                <a:gd name="connsiteY1-74" fmla="*/ 54553 h 1233714"/>
                <a:gd name="connsiteX2-75" fmla="*/ 783379 w 783379"/>
                <a:gd name="connsiteY2-76" fmla="*/ 1233714 h 1233714"/>
                <a:gd name="connsiteX3-77" fmla="*/ 0 w 783379"/>
                <a:gd name="connsiteY3-78" fmla="*/ 1233714 h 1233714"/>
                <a:gd name="connsiteX4-79" fmla="*/ 0 w 783379"/>
                <a:gd name="connsiteY4-80" fmla="*/ 0 h 1233714"/>
                <a:gd name="connsiteX0-81" fmla="*/ 0 w 783379"/>
                <a:gd name="connsiteY0-82" fmla="*/ 0 h 1233714"/>
                <a:gd name="connsiteX1-83" fmla="*/ 696892 w 783379"/>
                <a:gd name="connsiteY1-84" fmla="*/ 54553 h 1233714"/>
                <a:gd name="connsiteX2-85" fmla="*/ 783379 w 783379"/>
                <a:gd name="connsiteY2-86" fmla="*/ 1233714 h 1233714"/>
                <a:gd name="connsiteX3-87" fmla="*/ 0 w 783379"/>
                <a:gd name="connsiteY3-88" fmla="*/ 1233714 h 1233714"/>
                <a:gd name="connsiteX4-89" fmla="*/ 0 w 783379"/>
                <a:gd name="connsiteY4-90" fmla="*/ 0 h 1233714"/>
                <a:gd name="connsiteX0-91" fmla="*/ 0 w 783379"/>
                <a:gd name="connsiteY0-92" fmla="*/ 13944 h 1247658"/>
                <a:gd name="connsiteX1-93" fmla="*/ 696892 w 783379"/>
                <a:gd name="connsiteY1-94" fmla="*/ 68497 h 1247658"/>
                <a:gd name="connsiteX2-95" fmla="*/ 783379 w 783379"/>
                <a:gd name="connsiteY2-96" fmla="*/ 1247658 h 1247658"/>
                <a:gd name="connsiteX3-97" fmla="*/ 0 w 783379"/>
                <a:gd name="connsiteY3-98" fmla="*/ 1247658 h 1247658"/>
                <a:gd name="connsiteX4-99" fmla="*/ 0 w 783379"/>
                <a:gd name="connsiteY4-100" fmla="*/ 13944 h 1247658"/>
                <a:gd name="connsiteX0-101" fmla="*/ 0 w 783379"/>
                <a:gd name="connsiteY0-102" fmla="*/ 13944 h 1247658"/>
                <a:gd name="connsiteX1-103" fmla="*/ 696892 w 783379"/>
                <a:gd name="connsiteY1-104" fmla="*/ 68497 h 1247658"/>
                <a:gd name="connsiteX2-105" fmla="*/ 783379 w 783379"/>
                <a:gd name="connsiteY2-106" fmla="*/ 1247658 h 1247658"/>
                <a:gd name="connsiteX3-107" fmla="*/ 0 w 783379"/>
                <a:gd name="connsiteY3-108" fmla="*/ 1247658 h 1247658"/>
                <a:gd name="connsiteX4-109" fmla="*/ 0 w 783379"/>
                <a:gd name="connsiteY4-110" fmla="*/ 13944 h 1247658"/>
                <a:gd name="connsiteX0-111" fmla="*/ 0 w 783379"/>
                <a:gd name="connsiteY0-112" fmla="*/ 13944 h 1247658"/>
                <a:gd name="connsiteX1-113" fmla="*/ 696892 w 783379"/>
                <a:gd name="connsiteY1-114" fmla="*/ 68497 h 1247658"/>
                <a:gd name="connsiteX2-115" fmla="*/ 783379 w 783379"/>
                <a:gd name="connsiteY2-116" fmla="*/ 1247658 h 1247658"/>
                <a:gd name="connsiteX3-117" fmla="*/ 0 w 783379"/>
                <a:gd name="connsiteY3-118" fmla="*/ 1247658 h 1247658"/>
                <a:gd name="connsiteX4-119" fmla="*/ 0 w 783379"/>
                <a:gd name="connsiteY4-120" fmla="*/ 13944 h 1247658"/>
                <a:gd name="connsiteX0-121" fmla="*/ 0 w 783379"/>
                <a:gd name="connsiteY0-122" fmla="*/ 2131 h 1235845"/>
                <a:gd name="connsiteX1-123" fmla="*/ 682604 w 783379"/>
                <a:gd name="connsiteY1-124" fmla="*/ 81430 h 1235845"/>
                <a:gd name="connsiteX2-125" fmla="*/ 783379 w 783379"/>
                <a:gd name="connsiteY2-126" fmla="*/ 1235845 h 1235845"/>
                <a:gd name="connsiteX3-127" fmla="*/ 0 w 783379"/>
                <a:gd name="connsiteY3-128" fmla="*/ 1235845 h 1235845"/>
                <a:gd name="connsiteX4-129" fmla="*/ 0 w 783379"/>
                <a:gd name="connsiteY4-130" fmla="*/ 2131 h 1235845"/>
                <a:gd name="connsiteX0-131" fmla="*/ 0 w 783379"/>
                <a:gd name="connsiteY0-132" fmla="*/ 2378 h 1236092"/>
                <a:gd name="connsiteX1-133" fmla="*/ 682604 w 783379"/>
                <a:gd name="connsiteY1-134" fmla="*/ 81677 h 1236092"/>
                <a:gd name="connsiteX2-135" fmla="*/ 783379 w 783379"/>
                <a:gd name="connsiteY2-136" fmla="*/ 1236092 h 1236092"/>
                <a:gd name="connsiteX3-137" fmla="*/ 0 w 783379"/>
                <a:gd name="connsiteY3-138" fmla="*/ 1236092 h 1236092"/>
                <a:gd name="connsiteX4-139" fmla="*/ 0 w 783379"/>
                <a:gd name="connsiteY4-140" fmla="*/ 2378 h 1236092"/>
                <a:gd name="connsiteX0-141" fmla="*/ 0 w 783379"/>
                <a:gd name="connsiteY0-142" fmla="*/ 2378 h 1236092"/>
                <a:gd name="connsiteX1-143" fmla="*/ 682604 w 783379"/>
                <a:gd name="connsiteY1-144" fmla="*/ 81677 h 1236092"/>
                <a:gd name="connsiteX2-145" fmla="*/ 783379 w 783379"/>
                <a:gd name="connsiteY2-146" fmla="*/ 1236092 h 1236092"/>
                <a:gd name="connsiteX3-147" fmla="*/ 0 w 783379"/>
                <a:gd name="connsiteY3-148" fmla="*/ 1236092 h 1236092"/>
                <a:gd name="connsiteX4-149" fmla="*/ 0 w 783379"/>
                <a:gd name="connsiteY4-150" fmla="*/ 2378 h 12360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83379" h="1236092">
                  <a:moveTo>
                    <a:pt x="0" y="2378"/>
                  </a:moveTo>
                  <a:cubicBezTo>
                    <a:pt x="246315" y="12157"/>
                    <a:pt x="560240" y="-38015"/>
                    <a:pt x="682604" y="81677"/>
                  </a:cubicBezTo>
                  <a:cubicBezTo>
                    <a:pt x="794102" y="128347"/>
                    <a:pt x="774492" y="830721"/>
                    <a:pt x="783379" y="1236092"/>
                  </a:cubicBezTo>
                  <a:lnTo>
                    <a:pt x="0" y="1236092"/>
                  </a:lnTo>
                  <a:lnTo>
                    <a:pt x="0" y="2378"/>
                  </a:lnTo>
                  <a:close/>
                </a:path>
              </a:pathLst>
            </a:custGeom>
            <a:solidFill>
              <a:srgbClr val="008896"/>
            </a:solidFill>
            <a:ln>
              <a:noFil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a:latin typeface="微软雅黑" panose="020B0503020204020204" charset="-122"/>
                <a:ea typeface="微软雅黑" panose="020B0503020204020204" charset="-122"/>
                <a:cs typeface="+mn-ea"/>
                <a:sym typeface="+mn-lt"/>
              </a:endParaRPr>
            </a:p>
          </p:txBody>
        </p:sp>
        <p:sp>
          <p:nvSpPr>
            <p:cNvPr id="6" name="矩形 13"/>
            <p:cNvSpPr/>
            <p:nvPr/>
          </p:nvSpPr>
          <p:spPr>
            <a:xfrm rot="19800000">
              <a:off x="7881" y="2013"/>
              <a:ext cx="1056" cy="1666"/>
            </a:xfrm>
            <a:custGeom>
              <a:avLst/>
              <a:gdLst>
                <a:gd name="connsiteX0" fmla="*/ 0 w 783379"/>
                <a:gd name="connsiteY0" fmla="*/ 0 h 1233714"/>
                <a:gd name="connsiteX1" fmla="*/ 783379 w 783379"/>
                <a:gd name="connsiteY1" fmla="*/ 0 h 1233714"/>
                <a:gd name="connsiteX2" fmla="*/ 783379 w 783379"/>
                <a:gd name="connsiteY2" fmla="*/ 1233714 h 1233714"/>
                <a:gd name="connsiteX3" fmla="*/ 0 w 783379"/>
                <a:gd name="connsiteY3" fmla="*/ 1233714 h 1233714"/>
                <a:gd name="connsiteX4" fmla="*/ 0 w 783379"/>
                <a:gd name="connsiteY4" fmla="*/ 0 h 1233714"/>
                <a:gd name="connsiteX0-1" fmla="*/ 0 w 783379"/>
                <a:gd name="connsiteY0-2" fmla="*/ 0 h 1233714"/>
                <a:gd name="connsiteX1-3" fmla="*/ 756718 w 783379"/>
                <a:gd name="connsiteY1-4" fmla="*/ 17602 h 1233714"/>
                <a:gd name="connsiteX2-5" fmla="*/ 783379 w 783379"/>
                <a:gd name="connsiteY2-6" fmla="*/ 1233714 h 1233714"/>
                <a:gd name="connsiteX3-7" fmla="*/ 0 w 783379"/>
                <a:gd name="connsiteY3-8" fmla="*/ 1233714 h 1233714"/>
                <a:gd name="connsiteX4-9" fmla="*/ 0 w 783379"/>
                <a:gd name="connsiteY4-10" fmla="*/ 0 h 1233714"/>
                <a:gd name="connsiteX0-11" fmla="*/ 0 w 783379"/>
                <a:gd name="connsiteY0-12" fmla="*/ 0 h 1233714"/>
                <a:gd name="connsiteX1-13" fmla="*/ 756718 w 783379"/>
                <a:gd name="connsiteY1-14" fmla="*/ 17602 h 1233714"/>
                <a:gd name="connsiteX2-15" fmla="*/ 783379 w 783379"/>
                <a:gd name="connsiteY2-16" fmla="*/ 1233714 h 1233714"/>
                <a:gd name="connsiteX3-17" fmla="*/ 0 w 783379"/>
                <a:gd name="connsiteY3-18" fmla="*/ 1233714 h 1233714"/>
                <a:gd name="connsiteX4-19" fmla="*/ 0 w 783379"/>
                <a:gd name="connsiteY4-20" fmla="*/ 0 h 1233714"/>
                <a:gd name="connsiteX0-21" fmla="*/ 0 w 783379"/>
                <a:gd name="connsiteY0-22" fmla="*/ 0 h 1233714"/>
                <a:gd name="connsiteX1-23" fmla="*/ 738945 w 783379"/>
                <a:gd name="connsiteY1-24" fmla="*/ 29338 h 1233714"/>
                <a:gd name="connsiteX2-25" fmla="*/ 783379 w 783379"/>
                <a:gd name="connsiteY2-26" fmla="*/ 1233714 h 1233714"/>
                <a:gd name="connsiteX3-27" fmla="*/ 0 w 783379"/>
                <a:gd name="connsiteY3-28" fmla="*/ 1233714 h 1233714"/>
                <a:gd name="connsiteX4-29" fmla="*/ 0 w 783379"/>
                <a:gd name="connsiteY4-30" fmla="*/ 0 h 1233714"/>
                <a:gd name="connsiteX0-31" fmla="*/ 0 w 783379"/>
                <a:gd name="connsiteY0-32" fmla="*/ 0 h 1233714"/>
                <a:gd name="connsiteX1-33" fmla="*/ 738945 w 783379"/>
                <a:gd name="connsiteY1-34" fmla="*/ 29338 h 1233714"/>
                <a:gd name="connsiteX2-35" fmla="*/ 783379 w 783379"/>
                <a:gd name="connsiteY2-36" fmla="*/ 1233714 h 1233714"/>
                <a:gd name="connsiteX3-37" fmla="*/ 0 w 783379"/>
                <a:gd name="connsiteY3-38" fmla="*/ 1233714 h 1233714"/>
                <a:gd name="connsiteX4-39" fmla="*/ 0 w 783379"/>
                <a:gd name="connsiteY4-40" fmla="*/ 0 h 1233714"/>
                <a:gd name="connsiteX0-41" fmla="*/ 0 w 783379"/>
                <a:gd name="connsiteY0-42" fmla="*/ 6927 h 1240641"/>
                <a:gd name="connsiteX1-43" fmla="*/ 738945 w 783379"/>
                <a:gd name="connsiteY1-44" fmla="*/ 36265 h 1240641"/>
                <a:gd name="connsiteX2-45" fmla="*/ 783379 w 783379"/>
                <a:gd name="connsiteY2-46" fmla="*/ 1240641 h 1240641"/>
                <a:gd name="connsiteX3-47" fmla="*/ 0 w 783379"/>
                <a:gd name="connsiteY3-48" fmla="*/ 1240641 h 1240641"/>
                <a:gd name="connsiteX4-49" fmla="*/ 0 w 783379"/>
                <a:gd name="connsiteY4-50" fmla="*/ 6927 h 1240641"/>
                <a:gd name="connsiteX0-51" fmla="*/ 0 w 783379"/>
                <a:gd name="connsiteY0-52" fmla="*/ 0 h 1233714"/>
                <a:gd name="connsiteX1-53" fmla="*/ 722915 w 783379"/>
                <a:gd name="connsiteY1-54" fmla="*/ 47580 h 1233714"/>
                <a:gd name="connsiteX2-55" fmla="*/ 783379 w 783379"/>
                <a:gd name="connsiteY2-56" fmla="*/ 1233714 h 1233714"/>
                <a:gd name="connsiteX3-57" fmla="*/ 0 w 783379"/>
                <a:gd name="connsiteY3-58" fmla="*/ 1233714 h 1233714"/>
                <a:gd name="connsiteX4-59" fmla="*/ 0 w 783379"/>
                <a:gd name="connsiteY4-60" fmla="*/ 0 h 1233714"/>
                <a:gd name="connsiteX0-61" fmla="*/ 0 w 783379"/>
                <a:gd name="connsiteY0-62" fmla="*/ 0 h 1233714"/>
                <a:gd name="connsiteX1-63" fmla="*/ 722915 w 783379"/>
                <a:gd name="connsiteY1-64" fmla="*/ 47580 h 1233714"/>
                <a:gd name="connsiteX2-65" fmla="*/ 783379 w 783379"/>
                <a:gd name="connsiteY2-66" fmla="*/ 1233714 h 1233714"/>
                <a:gd name="connsiteX3-67" fmla="*/ 0 w 783379"/>
                <a:gd name="connsiteY3-68" fmla="*/ 1233714 h 1233714"/>
                <a:gd name="connsiteX4-69" fmla="*/ 0 w 783379"/>
                <a:gd name="connsiteY4-70" fmla="*/ 0 h 1233714"/>
                <a:gd name="connsiteX0-71" fmla="*/ 0 w 783379"/>
                <a:gd name="connsiteY0-72" fmla="*/ 0 h 1233714"/>
                <a:gd name="connsiteX1-73" fmla="*/ 696892 w 783379"/>
                <a:gd name="connsiteY1-74" fmla="*/ 54553 h 1233714"/>
                <a:gd name="connsiteX2-75" fmla="*/ 783379 w 783379"/>
                <a:gd name="connsiteY2-76" fmla="*/ 1233714 h 1233714"/>
                <a:gd name="connsiteX3-77" fmla="*/ 0 w 783379"/>
                <a:gd name="connsiteY3-78" fmla="*/ 1233714 h 1233714"/>
                <a:gd name="connsiteX4-79" fmla="*/ 0 w 783379"/>
                <a:gd name="connsiteY4-80" fmla="*/ 0 h 1233714"/>
                <a:gd name="connsiteX0-81" fmla="*/ 0 w 783379"/>
                <a:gd name="connsiteY0-82" fmla="*/ 0 h 1233714"/>
                <a:gd name="connsiteX1-83" fmla="*/ 696892 w 783379"/>
                <a:gd name="connsiteY1-84" fmla="*/ 54553 h 1233714"/>
                <a:gd name="connsiteX2-85" fmla="*/ 783379 w 783379"/>
                <a:gd name="connsiteY2-86" fmla="*/ 1233714 h 1233714"/>
                <a:gd name="connsiteX3-87" fmla="*/ 0 w 783379"/>
                <a:gd name="connsiteY3-88" fmla="*/ 1233714 h 1233714"/>
                <a:gd name="connsiteX4-89" fmla="*/ 0 w 783379"/>
                <a:gd name="connsiteY4-90" fmla="*/ 0 h 1233714"/>
                <a:gd name="connsiteX0-91" fmla="*/ 0 w 783379"/>
                <a:gd name="connsiteY0-92" fmla="*/ 13944 h 1247658"/>
                <a:gd name="connsiteX1-93" fmla="*/ 696892 w 783379"/>
                <a:gd name="connsiteY1-94" fmla="*/ 68497 h 1247658"/>
                <a:gd name="connsiteX2-95" fmla="*/ 783379 w 783379"/>
                <a:gd name="connsiteY2-96" fmla="*/ 1247658 h 1247658"/>
                <a:gd name="connsiteX3-97" fmla="*/ 0 w 783379"/>
                <a:gd name="connsiteY3-98" fmla="*/ 1247658 h 1247658"/>
                <a:gd name="connsiteX4-99" fmla="*/ 0 w 783379"/>
                <a:gd name="connsiteY4-100" fmla="*/ 13944 h 1247658"/>
                <a:gd name="connsiteX0-101" fmla="*/ 0 w 783379"/>
                <a:gd name="connsiteY0-102" fmla="*/ 13944 h 1247658"/>
                <a:gd name="connsiteX1-103" fmla="*/ 696892 w 783379"/>
                <a:gd name="connsiteY1-104" fmla="*/ 68497 h 1247658"/>
                <a:gd name="connsiteX2-105" fmla="*/ 783379 w 783379"/>
                <a:gd name="connsiteY2-106" fmla="*/ 1247658 h 1247658"/>
                <a:gd name="connsiteX3-107" fmla="*/ 0 w 783379"/>
                <a:gd name="connsiteY3-108" fmla="*/ 1247658 h 1247658"/>
                <a:gd name="connsiteX4-109" fmla="*/ 0 w 783379"/>
                <a:gd name="connsiteY4-110" fmla="*/ 13944 h 1247658"/>
                <a:gd name="connsiteX0-111" fmla="*/ 0 w 783379"/>
                <a:gd name="connsiteY0-112" fmla="*/ 13944 h 1247658"/>
                <a:gd name="connsiteX1-113" fmla="*/ 696892 w 783379"/>
                <a:gd name="connsiteY1-114" fmla="*/ 68497 h 1247658"/>
                <a:gd name="connsiteX2-115" fmla="*/ 783379 w 783379"/>
                <a:gd name="connsiteY2-116" fmla="*/ 1247658 h 1247658"/>
                <a:gd name="connsiteX3-117" fmla="*/ 0 w 783379"/>
                <a:gd name="connsiteY3-118" fmla="*/ 1247658 h 1247658"/>
                <a:gd name="connsiteX4-119" fmla="*/ 0 w 783379"/>
                <a:gd name="connsiteY4-120" fmla="*/ 13944 h 1247658"/>
                <a:gd name="connsiteX0-121" fmla="*/ 0 w 783379"/>
                <a:gd name="connsiteY0-122" fmla="*/ 2131 h 1235845"/>
                <a:gd name="connsiteX1-123" fmla="*/ 682604 w 783379"/>
                <a:gd name="connsiteY1-124" fmla="*/ 81430 h 1235845"/>
                <a:gd name="connsiteX2-125" fmla="*/ 783379 w 783379"/>
                <a:gd name="connsiteY2-126" fmla="*/ 1235845 h 1235845"/>
                <a:gd name="connsiteX3-127" fmla="*/ 0 w 783379"/>
                <a:gd name="connsiteY3-128" fmla="*/ 1235845 h 1235845"/>
                <a:gd name="connsiteX4-129" fmla="*/ 0 w 783379"/>
                <a:gd name="connsiteY4-130" fmla="*/ 2131 h 1235845"/>
                <a:gd name="connsiteX0-131" fmla="*/ 0 w 783379"/>
                <a:gd name="connsiteY0-132" fmla="*/ 2378 h 1236092"/>
                <a:gd name="connsiteX1-133" fmla="*/ 682604 w 783379"/>
                <a:gd name="connsiteY1-134" fmla="*/ 81677 h 1236092"/>
                <a:gd name="connsiteX2-135" fmla="*/ 783379 w 783379"/>
                <a:gd name="connsiteY2-136" fmla="*/ 1236092 h 1236092"/>
                <a:gd name="connsiteX3-137" fmla="*/ 0 w 783379"/>
                <a:gd name="connsiteY3-138" fmla="*/ 1236092 h 1236092"/>
                <a:gd name="connsiteX4-139" fmla="*/ 0 w 783379"/>
                <a:gd name="connsiteY4-140" fmla="*/ 2378 h 1236092"/>
                <a:gd name="connsiteX0-141" fmla="*/ 0 w 783379"/>
                <a:gd name="connsiteY0-142" fmla="*/ 2378 h 1236092"/>
                <a:gd name="connsiteX1-143" fmla="*/ 682604 w 783379"/>
                <a:gd name="connsiteY1-144" fmla="*/ 81677 h 1236092"/>
                <a:gd name="connsiteX2-145" fmla="*/ 783379 w 783379"/>
                <a:gd name="connsiteY2-146" fmla="*/ 1236092 h 1236092"/>
                <a:gd name="connsiteX3-147" fmla="*/ 0 w 783379"/>
                <a:gd name="connsiteY3-148" fmla="*/ 1236092 h 1236092"/>
                <a:gd name="connsiteX4-149" fmla="*/ 0 w 783379"/>
                <a:gd name="connsiteY4-150" fmla="*/ 2378 h 12360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83379" h="1236092">
                  <a:moveTo>
                    <a:pt x="0" y="2378"/>
                  </a:moveTo>
                  <a:cubicBezTo>
                    <a:pt x="246315" y="12157"/>
                    <a:pt x="560240" y="-38015"/>
                    <a:pt x="682604" y="81677"/>
                  </a:cubicBezTo>
                  <a:cubicBezTo>
                    <a:pt x="794102" y="128347"/>
                    <a:pt x="774492" y="830721"/>
                    <a:pt x="783379" y="1236092"/>
                  </a:cubicBezTo>
                  <a:lnTo>
                    <a:pt x="0" y="1236092"/>
                  </a:lnTo>
                  <a:lnTo>
                    <a:pt x="0" y="2378"/>
                  </a:lnTo>
                  <a:close/>
                </a:path>
              </a:pathLst>
            </a:custGeom>
            <a:solidFill>
              <a:srgbClr val="629DD1">
                <a:lumMod val="75000"/>
              </a:srgbClr>
            </a:solidFill>
            <a:ln>
              <a:noFil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a:latin typeface="微软雅黑" panose="020B0503020204020204" charset="-122"/>
                <a:ea typeface="微软雅黑" panose="020B0503020204020204" charset="-122"/>
                <a:cs typeface="+mn-ea"/>
                <a:sym typeface="+mn-lt"/>
              </a:endParaRPr>
            </a:p>
          </p:txBody>
        </p:sp>
        <p:sp>
          <p:nvSpPr>
            <p:cNvPr id="8" name="平行四边形 4"/>
            <p:cNvSpPr/>
            <p:nvPr/>
          </p:nvSpPr>
          <p:spPr>
            <a:xfrm rot="11300649">
              <a:off x="7029" y="1926"/>
              <a:ext cx="1372" cy="247"/>
            </a:xfrm>
            <a:custGeom>
              <a:avLst/>
              <a:gdLst>
                <a:gd name="connsiteX0" fmla="*/ 0 w 1349669"/>
                <a:gd name="connsiteY0" fmla="*/ 185915 h 185915"/>
                <a:gd name="connsiteX1" fmla="*/ 46479 w 1349669"/>
                <a:gd name="connsiteY1" fmla="*/ 0 h 185915"/>
                <a:gd name="connsiteX2" fmla="*/ 1349669 w 1349669"/>
                <a:gd name="connsiteY2" fmla="*/ 0 h 185915"/>
                <a:gd name="connsiteX3" fmla="*/ 1303190 w 1349669"/>
                <a:gd name="connsiteY3" fmla="*/ 185915 h 185915"/>
                <a:gd name="connsiteX4" fmla="*/ 0 w 1349669"/>
                <a:gd name="connsiteY4" fmla="*/ 185915 h 185915"/>
                <a:gd name="connsiteX0-1" fmla="*/ 0 w 1349669"/>
                <a:gd name="connsiteY0-2" fmla="*/ 185915 h 216879"/>
                <a:gd name="connsiteX1-3" fmla="*/ 46479 w 1349669"/>
                <a:gd name="connsiteY1-4" fmla="*/ 0 h 216879"/>
                <a:gd name="connsiteX2-5" fmla="*/ 1349669 w 1349669"/>
                <a:gd name="connsiteY2-6" fmla="*/ 0 h 216879"/>
                <a:gd name="connsiteX3-7" fmla="*/ 1161595 w 1349669"/>
                <a:gd name="connsiteY3-8" fmla="*/ 216879 h 216879"/>
                <a:gd name="connsiteX4-9" fmla="*/ 0 w 1349669"/>
                <a:gd name="connsiteY4-10" fmla="*/ 185915 h 216879"/>
                <a:gd name="connsiteX0-11" fmla="*/ 0 w 1520597"/>
                <a:gd name="connsiteY0-12" fmla="*/ 181718 h 216879"/>
                <a:gd name="connsiteX1-13" fmla="*/ 217407 w 1520597"/>
                <a:gd name="connsiteY1-14" fmla="*/ 0 h 216879"/>
                <a:gd name="connsiteX2-15" fmla="*/ 1520597 w 1520597"/>
                <a:gd name="connsiteY2-16" fmla="*/ 0 h 216879"/>
                <a:gd name="connsiteX3-17" fmla="*/ 1332523 w 1520597"/>
                <a:gd name="connsiteY3-18" fmla="*/ 216879 h 216879"/>
                <a:gd name="connsiteX4-19" fmla="*/ 0 w 1520597"/>
                <a:gd name="connsiteY4-20" fmla="*/ 181718 h 216879"/>
                <a:gd name="connsiteX0-21" fmla="*/ 0 w 1544954"/>
                <a:gd name="connsiteY0-22" fmla="*/ 174515 h 216879"/>
                <a:gd name="connsiteX1-23" fmla="*/ 241764 w 1544954"/>
                <a:gd name="connsiteY1-24" fmla="*/ 0 h 216879"/>
                <a:gd name="connsiteX2-25" fmla="*/ 1544954 w 1544954"/>
                <a:gd name="connsiteY2-26" fmla="*/ 0 h 216879"/>
                <a:gd name="connsiteX3-27" fmla="*/ 1356880 w 1544954"/>
                <a:gd name="connsiteY3-28" fmla="*/ 216879 h 216879"/>
                <a:gd name="connsiteX4-29" fmla="*/ 0 w 1544954"/>
                <a:gd name="connsiteY4-30" fmla="*/ 174515 h 216879"/>
                <a:gd name="connsiteX0-31" fmla="*/ 0 w 1544954"/>
                <a:gd name="connsiteY0-32" fmla="*/ 174515 h 216879"/>
                <a:gd name="connsiteX1-33" fmla="*/ 241764 w 1544954"/>
                <a:gd name="connsiteY1-34" fmla="*/ 0 h 216879"/>
                <a:gd name="connsiteX2-35" fmla="*/ 1544954 w 1544954"/>
                <a:gd name="connsiteY2-36" fmla="*/ 0 h 216879"/>
                <a:gd name="connsiteX3-37" fmla="*/ 1356880 w 1544954"/>
                <a:gd name="connsiteY3-38" fmla="*/ 216879 h 216879"/>
                <a:gd name="connsiteX4-39" fmla="*/ 0 w 1544954"/>
                <a:gd name="connsiteY4-40" fmla="*/ 174515 h 216879"/>
                <a:gd name="connsiteX0-41" fmla="*/ 0 w 1544954"/>
                <a:gd name="connsiteY0-42" fmla="*/ 174515 h 216879"/>
                <a:gd name="connsiteX1-43" fmla="*/ 241764 w 1544954"/>
                <a:gd name="connsiteY1-44" fmla="*/ 0 h 216879"/>
                <a:gd name="connsiteX2-45" fmla="*/ 1544954 w 1544954"/>
                <a:gd name="connsiteY2-46" fmla="*/ 0 h 216879"/>
                <a:gd name="connsiteX3-47" fmla="*/ 1356880 w 1544954"/>
                <a:gd name="connsiteY3-48" fmla="*/ 216879 h 216879"/>
                <a:gd name="connsiteX4-49" fmla="*/ 0 w 1544954"/>
                <a:gd name="connsiteY4-50" fmla="*/ 174515 h 216879"/>
                <a:gd name="connsiteX0-51" fmla="*/ 0 w 1586892"/>
                <a:gd name="connsiteY0-52" fmla="*/ 181978 h 224342"/>
                <a:gd name="connsiteX1-53" fmla="*/ 241764 w 1586892"/>
                <a:gd name="connsiteY1-54" fmla="*/ 7463 h 224342"/>
                <a:gd name="connsiteX2-55" fmla="*/ 1586892 w 1586892"/>
                <a:gd name="connsiteY2-56" fmla="*/ 0 h 224342"/>
                <a:gd name="connsiteX3-57" fmla="*/ 1356880 w 1586892"/>
                <a:gd name="connsiteY3-58" fmla="*/ 224342 h 224342"/>
                <a:gd name="connsiteX4-59" fmla="*/ 0 w 1586892"/>
                <a:gd name="connsiteY4-60" fmla="*/ 181978 h 224342"/>
                <a:gd name="connsiteX0-61" fmla="*/ 0 w 1586892"/>
                <a:gd name="connsiteY0-62" fmla="*/ 181978 h 224342"/>
                <a:gd name="connsiteX1-63" fmla="*/ 241764 w 1586892"/>
                <a:gd name="connsiteY1-64" fmla="*/ 7463 h 224342"/>
                <a:gd name="connsiteX2-65" fmla="*/ 1586892 w 1586892"/>
                <a:gd name="connsiteY2-66" fmla="*/ 0 h 224342"/>
                <a:gd name="connsiteX3-67" fmla="*/ 1356880 w 1586892"/>
                <a:gd name="connsiteY3-68" fmla="*/ 224342 h 224342"/>
                <a:gd name="connsiteX4-69" fmla="*/ 0 w 1586892"/>
                <a:gd name="connsiteY4-70" fmla="*/ 181978 h 224342"/>
                <a:gd name="connsiteX0-71" fmla="*/ 0 w 1586892"/>
                <a:gd name="connsiteY0-72" fmla="*/ 181978 h 224342"/>
                <a:gd name="connsiteX1-73" fmla="*/ 241764 w 1586892"/>
                <a:gd name="connsiteY1-74" fmla="*/ 7463 h 224342"/>
                <a:gd name="connsiteX2-75" fmla="*/ 1586892 w 1586892"/>
                <a:gd name="connsiteY2-76" fmla="*/ 0 h 224342"/>
                <a:gd name="connsiteX3-77" fmla="*/ 1356880 w 1586892"/>
                <a:gd name="connsiteY3-78" fmla="*/ 224342 h 224342"/>
                <a:gd name="connsiteX4-79" fmla="*/ 0 w 1586892"/>
                <a:gd name="connsiteY4-80" fmla="*/ 181978 h 224342"/>
                <a:gd name="connsiteX0-81" fmla="*/ 0 w 1352325"/>
                <a:gd name="connsiteY0-82" fmla="*/ 284458 h 284458"/>
                <a:gd name="connsiteX1-83" fmla="*/ 7197 w 1352325"/>
                <a:gd name="connsiteY1-84" fmla="*/ 7463 h 284458"/>
                <a:gd name="connsiteX2-85" fmla="*/ 1352325 w 1352325"/>
                <a:gd name="connsiteY2-86" fmla="*/ 0 h 284458"/>
                <a:gd name="connsiteX3-87" fmla="*/ 1122313 w 1352325"/>
                <a:gd name="connsiteY3-88" fmla="*/ 224342 h 284458"/>
                <a:gd name="connsiteX4-89" fmla="*/ 0 w 1352325"/>
                <a:gd name="connsiteY4-90" fmla="*/ 284458 h 284458"/>
                <a:gd name="connsiteX0-91" fmla="*/ 0 w 1602673"/>
                <a:gd name="connsiteY0-92" fmla="*/ 190553 h 224342"/>
                <a:gd name="connsiteX1-93" fmla="*/ 257545 w 1602673"/>
                <a:gd name="connsiteY1-94" fmla="*/ 7463 h 224342"/>
                <a:gd name="connsiteX2-95" fmla="*/ 1602673 w 1602673"/>
                <a:gd name="connsiteY2-96" fmla="*/ 0 h 224342"/>
                <a:gd name="connsiteX3-97" fmla="*/ 1372661 w 1602673"/>
                <a:gd name="connsiteY3-98" fmla="*/ 224342 h 224342"/>
                <a:gd name="connsiteX4-99" fmla="*/ 0 w 1602673"/>
                <a:gd name="connsiteY4-100" fmla="*/ 190553 h 224342"/>
                <a:gd name="connsiteX0-101" fmla="*/ 0 w 1602673"/>
                <a:gd name="connsiteY0-102" fmla="*/ 190553 h 224342"/>
                <a:gd name="connsiteX1-103" fmla="*/ 257545 w 1602673"/>
                <a:gd name="connsiteY1-104" fmla="*/ 7463 h 224342"/>
                <a:gd name="connsiteX2-105" fmla="*/ 1602673 w 1602673"/>
                <a:gd name="connsiteY2-106" fmla="*/ 0 h 224342"/>
                <a:gd name="connsiteX3-107" fmla="*/ 1372661 w 1602673"/>
                <a:gd name="connsiteY3-108" fmla="*/ 224342 h 224342"/>
                <a:gd name="connsiteX4-109" fmla="*/ 0 w 1602673"/>
                <a:gd name="connsiteY4-110" fmla="*/ 190553 h 224342"/>
                <a:gd name="connsiteX0-111" fmla="*/ 0 w 1602673"/>
                <a:gd name="connsiteY0-112" fmla="*/ 197497 h 231286"/>
                <a:gd name="connsiteX1-113" fmla="*/ 208830 w 1602673"/>
                <a:gd name="connsiteY1-114" fmla="*/ 0 h 231286"/>
                <a:gd name="connsiteX2-115" fmla="*/ 1602673 w 1602673"/>
                <a:gd name="connsiteY2-116" fmla="*/ 6944 h 231286"/>
                <a:gd name="connsiteX3-117" fmla="*/ 1372661 w 1602673"/>
                <a:gd name="connsiteY3-118" fmla="*/ 231286 h 231286"/>
                <a:gd name="connsiteX4-119" fmla="*/ 0 w 1602673"/>
                <a:gd name="connsiteY4-120" fmla="*/ 197497 h 231286"/>
                <a:gd name="connsiteX0-121" fmla="*/ 0 w 1602673"/>
                <a:gd name="connsiteY0-122" fmla="*/ 198870 h 232659"/>
                <a:gd name="connsiteX1-123" fmla="*/ 248967 w 1602673"/>
                <a:gd name="connsiteY1-124" fmla="*/ 0 h 232659"/>
                <a:gd name="connsiteX2-125" fmla="*/ 1602673 w 1602673"/>
                <a:gd name="connsiteY2-126" fmla="*/ 8317 h 232659"/>
                <a:gd name="connsiteX3-127" fmla="*/ 1372661 w 1602673"/>
                <a:gd name="connsiteY3-128" fmla="*/ 232659 h 232659"/>
                <a:gd name="connsiteX4-129" fmla="*/ 0 w 1602673"/>
                <a:gd name="connsiteY4-130" fmla="*/ 198870 h 232659"/>
                <a:gd name="connsiteX0-131" fmla="*/ 0 w 1602673"/>
                <a:gd name="connsiteY0-132" fmla="*/ 197625 h 231414"/>
                <a:gd name="connsiteX1-133" fmla="*/ 241978 w 1602673"/>
                <a:gd name="connsiteY1-134" fmla="*/ 0 h 231414"/>
                <a:gd name="connsiteX2-135" fmla="*/ 1602673 w 1602673"/>
                <a:gd name="connsiteY2-136" fmla="*/ 7072 h 231414"/>
                <a:gd name="connsiteX3-137" fmla="*/ 1372661 w 1602673"/>
                <a:gd name="connsiteY3-138" fmla="*/ 231414 h 231414"/>
                <a:gd name="connsiteX4-139" fmla="*/ 0 w 1602673"/>
                <a:gd name="connsiteY4-140" fmla="*/ 197625 h 231414"/>
                <a:gd name="connsiteX0-141" fmla="*/ 0 w 1602673"/>
                <a:gd name="connsiteY0-142" fmla="*/ 197625 h 231414"/>
                <a:gd name="connsiteX1-143" fmla="*/ 241978 w 1602673"/>
                <a:gd name="connsiteY1-144" fmla="*/ 0 h 231414"/>
                <a:gd name="connsiteX2-145" fmla="*/ 1602673 w 1602673"/>
                <a:gd name="connsiteY2-146" fmla="*/ 7072 h 231414"/>
                <a:gd name="connsiteX3-147" fmla="*/ 1372661 w 1602673"/>
                <a:gd name="connsiteY3-148" fmla="*/ 231414 h 231414"/>
                <a:gd name="connsiteX4-149" fmla="*/ 0 w 1602673"/>
                <a:gd name="connsiteY4-150" fmla="*/ 197625 h 231414"/>
                <a:gd name="connsiteX0-151" fmla="*/ 0 w 1602673"/>
                <a:gd name="connsiteY0-152" fmla="*/ 197625 h 231414"/>
                <a:gd name="connsiteX1-153" fmla="*/ 241978 w 1602673"/>
                <a:gd name="connsiteY1-154" fmla="*/ 0 h 231414"/>
                <a:gd name="connsiteX2-155" fmla="*/ 1602673 w 1602673"/>
                <a:gd name="connsiteY2-156" fmla="*/ 7072 h 231414"/>
                <a:gd name="connsiteX3-157" fmla="*/ 1372661 w 1602673"/>
                <a:gd name="connsiteY3-158" fmla="*/ 231414 h 231414"/>
                <a:gd name="connsiteX4-159" fmla="*/ 0 w 1602673"/>
                <a:gd name="connsiteY4-160" fmla="*/ 197625 h 231414"/>
                <a:gd name="connsiteX0-161" fmla="*/ 0 w 1602673"/>
                <a:gd name="connsiteY0-162" fmla="*/ 197625 h 231414"/>
                <a:gd name="connsiteX1-163" fmla="*/ 241978 w 1602673"/>
                <a:gd name="connsiteY1-164" fmla="*/ 0 h 231414"/>
                <a:gd name="connsiteX2-165" fmla="*/ 1602673 w 1602673"/>
                <a:gd name="connsiteY2-166" fmla="*/ 7072 h 231414"/>
                <a:gd name="connsiteX3-167" fmla="*/ 1372661 w 1602673"/>
                <a:gd name="connsiteY3-168" fmla="*/ 231414 h 231414"/>
                <a:gd name="connsiteX4-169" fmla="*/ 0 w 1602673"/>
                <a:gd name="connsiteY4-170" fmla="*/ 197625 h 231414"/>
                <a:gd name="connsiteX0-171" fmla="*/ 0 w 1605755"/>
                <a:gd name="connsiteY0-172" fmla="*/ 226408 h 231414"/>
                <a:gd name="connsiteX1-173" fmla="*/ 245060 w 1605755"/>
                <a:gd name="connsiteY1-174" fmla="*/ 0 h 231414"/>
                <a:gd name="connsiteX2-175" fmla="*/ 1605755 w 1605755"/>
                <a:gd name="connsiteY2-176" fmla="*/ 7072 h 231414"/>
                <a:gd name="connsiteX3-177" fmla="*/ 1375743 w 1605755"/>
                <a:gd name="connsiteY3-178" fmla="*/ 231414 h 231414"/>
                <a:gd name="connsiteX4-179" fmla="*/ 0 w 1605755"/>
                <a:gd name="connsiteY4-180" fmla="*/ 226408 h 231414"/>
                <a:gd name="connsiteX0-181" fmla="*/ 0 w 1605755"/>
                <a:gd name="connsiteY0-182" fmla="*/ 226408 h 231538"/>
                <a:gd name="connsiteX1-183" fmla="*/ 245060 w 1605755"/>
                <a:gd name="connsiteY1-184" fmla="*/ 0 h 231538"/>
                <a:gd name="connsiteX2-185" fmla="*/ 1605755 w 1605755"/>
                <a:gd name="connsiteY2-186" fmla="*/ 7072 h 231538"/>
                <a:gd name="connsiteX3-187" fmla="*/ 1362376 w 1605755"/>
                <a:gd name="connsiteY3-188" fmla="*/ 231538 h 231538"/>
                <a:gd name="connsiteX4-189" fmla="*/ 0 w 1605755"/>
                <a:gd name="connsiteY4-190" fmla="*/ 226408 h 231538"/>
                <a:gd name="connsiteX0-191" fmla="*/ 0 w 1605755"/>
                <a:gd name="connsiteY0-192" fmla="*/ 226408 h 231538"/>
                <a:gd name="connsiteX1-193" fmla="*/ 245060 w 1605755"/>
                <a:gd name="connsiteY1-194" fmla="*/ 0 h 231538"/>
                <a:gd name="connsiteX2-195" fmla="*/ 1605755 w 1605755"/>
                <a:gd name="connsiteY2-196" fmla="*/ 7072 h 231538"/>
                <a:gd name="connsiteX3-197" fmla="*/ 1362376 w 1605755"/>
                <a:gd name="connsiteY3-198" fmla="*/ 231538 h 231538"/>
                <a:gd name="connsiteX4-199" fmla="*/ 0 w 1605755"/>
                <a:gd name="connsiteY4-200" fmla="*/ 226408 h 231538"/>
                <a:gd name="connsiteX0-201" fmla="*/ 0 w 1605755"/>
                <a:gd name="connsiteY0-202" fmla="*/ 226408 h 231538"/>
                <a:gd name="connsiteX1-203" fmla="*/ 245060 w 1605755"/>
                <a:gd name="connsiteY1-204" fmla="*/ 0 h 231538"/>
                <a:gd name="connsiteX2-205" fmla="*/ 1605755 w 1605755"/>
                <a:gd name="connsiteY2-206" fmla="*/ 7072 h 231538"/>
                <a:gd name="connsiteX3-207" fmla="*/ 1362376 w 1605755"/>
                <a:gd name="connsiteY3-208" fmla="*/ 231538 h 231538"/>
                <a:gd name="connsiteX4-209" fmla="*/ 0 w 1605755"/>
                <a:gd name="connsiteY4-210" fmla="*/ 226408 h 231538"/>
                <a:gd name="connsiteX0-211" fmla="*/ 0 w 1605755"/>
                <a:gd name="connsiteY0-212" fmla="*/ 226408 h 226408"/>
                <a:gd name="connsiteX1-213" fmla="*/ 245060 w 1605755"/>
                <a:gd name="connsiteY1-214" fmla="*/ 0 h 226408"/>
                <a:gd name="connsiteX2-215" fmla="*/ 1605755 w 1605755"/>
                <a:gd name="connsiteY2-216" fmla="*/ 7072 h 226408"/>
                <a:gd name="connsiteX3-217" fmla="*/ 1356419 w 1605755"/>
                <a:gd name="connsiteY3-218" fmla="*/ 209249 h 226408"/>
                <a:gd name="connsiteX4-219" fmla="*/ 0 w 1605755"/>
                <a:gd name="connsiteY4-220" fmla="*/ 226408 h 226408"/>
                <a:gd name="connsiteX0-221" fmla="*/ 0 w 1605755"/>
                <a:gd name="connsiteY0-222" fmla="*/ 226408 h 226408"/>
                <a:gd name="connsiteX1-223" fmla="*/ 245060 w 1605755"/>
                <a:gd name="connsiteY1-224" fmla="*/ 0 h 226408"/>
                <a:gd name="connsiteX2-225" fmla="*/ 1605755 w 1605755"/>
                <a:gd name="connsiteY2-226" fmla="*/ 7072 h 226408"/>
                <a:gd name="connsiteX3-227" fmla="*/ 1356419 w 1605755"/>
                <a:gd name="connsiteY3-228" fmla="*/ 209249 h 226408"/>
                <a:gd name="connsiteX4-229" fmla="*/ 0 w 1605755"/>
                <a:gd name="connsiteY4-230" fmla="*/ 226408 h 226408"/>
                <a:gd name="connsiteX0-231" fmla="*/ 0 w 1613484"/>
                <a:gd name="connsiteY0-232" fmla="*/ 240032 h 240032"/>
                <a:gd name="connsiteX1-233" fmla="*/ 245060 w 1613484"/>
                <a:gd name="connsiteY1-234" fmla="*/ 13624 h 240032"/>
                <a:gd name="connsiteX2-235" fmla="*/ 1613484 w 1613484"/>
                <a:gd name="connsiteY2-236" fmla="*/ 0 h 240032"/>
                <a:gd name="connsiteX3-237" fmla="*/ 1356419 w 1613484"/>
                <a:gd name="connsiteY3-238" fmla="*/ 222873 h 240032"/>
                <a:gd name="connsiteX4-239" fmla="*/ 0 w 1613484"/>
                <a:gd name="connsiteY4-240" fmla="*/ 240032 h 240032"/>
                <a:gd name="connsiteX0-241" fmla="*/ 0 w 1613484"/>
                <a:gd name="connsiteY0-242" fmla="*/ 240032 h 240032"/>
                <a:gd name="connsiteX1-243" fmla="*/ 245060 w 1613484"/>
                <a:gd name="connsiteY1-244" fmla="*/ 13624 h 240032"/>
                <a:gd name="connsiteX2-245" fmla="*/ 1613484 w 1613484"/>
                <a:gd name="connsiteY2-246" fmla="*/ 0 h 240032"/>
                <a:gd name="connsiteX3-247" fmla="*/ 1356419 w 1613484"/>
                <a:gd name="connsiteY3-248" fmla="*/ 222873 h 240032"/>
                <a:gd name="connsiteX4-249" fmla="*/ 0 w 1613484"/>
                <a:gd name="connsiteY4-250" fmla="*/ 240032 h 240032"/>
                <a:gd name="connsiteX0-251" fmla="*/ 0 w 1613484"/>
                <a:gd name="connsiteY0-252" fmla="*/ 240032 h 240032"/>
                <a:gd name="connsiteX1-253" fmla="*/ 262324 w 1613484"/>
                <a:gd name="connsiteY1-254" fmla="*/ 22018 h 240032"/>
                <a:gd name="connsiteX2-255" fmla="*/ 1613484 w 1613484"/>
                <a:gd name="connsiteY2-256" fmla="*/ 0 h 240032"/>
                <a:gd name="connsiteX3-257" fmla="*/ 1356419 w 1613484"/>
                <a:gd name="connsiteY3-258" fmla="*/ 222873 h 240032"/>
                <a:gd name="connsiteX4-259" fmla="*/ 0 w 1613484"/>
                <a:gd name="connsiteY4-260" fmla="*/ 240032 h 240032"/>
                <a:gd name="connsiteX0-261" fmla="*/ 0 w 1613484"/>
                <a:gd name="connsiteY0-262" fmla="*/ 240032 h 240032"/>
                <a:gd name="connsiteX1-263" fmla="*/ 262324 w 1613484"/>
                <a:gd name="connsiteY1-264" fmla="*/ 22018 h 240032"/>
                <a:gd name="connsiteX2-265" fmla="*/ 1613484 w 1613484"/>
                <a:gd name="connsiteY2-266" fmla="*/ 0 h 240032"/>
                <a:gd name="connsiteX3-267" fmla="*/ 1356419 w 1613484"/>
                <a:gd name="connsiteY3-268" fmla="*/ 222873 h 240032"/>
                <a:gd name="connsiteX4-269" fmla="*/ 0 w 1613484"/>
                <a:gd name="connsiteY4-270" fmla="*/ 240032 h 240032"/>
                <a:gd name="connsiteX0-271" fmla="*/ 0 w 1613484"/>
                <a:gd name="connsiteY0-272" fmla="*/ 240032 h 240032"/>
                <a:gd name="connsiteX1-273" fmla="*/ 262324 w 1613484"/>
                <a:gd name="connsiteY1-274" fmla="*/ 22018 h 240032"/>
                <a:gd name="connsiteX2-275" fmla="*/ 1613484 w 1613484"/>
                <a:gd name="connsiteY2-276" fmla="*/ 0 h 240032"/>
                <a:gd name="connsiteX3-277" fmla="*/ 1356419 w 1613484"/>
                <a:gd name="connsiteY3-278" fmla="*/ 222873 h 240032"/>
                <a:gd name="connsiteX4-279" fmla="*/ 0 w 1613484"/>
                <a:gd name="connsiteY4-280" fmla="*/ 240032 h 240032"/>
                <a:gd name="connsiteX0-281" fmla="*/ 0 w 1613484"/>
                <a:gd name="connsiteY0-282" fmla="*/ 240032 h 240032"/>
                <a:gd name="connsiteX1-283" fmla="*/ 262324 w 1613484"/>
                <a:gd name="connsiteY1-284" fmla="*/ 22018 h 240032"/>
                <a:gd name="connsiteX2-285" fmla="*/ 1613484 w 1613484"/>
                <a:gd name="connsiteY2-286" fmla="*/ 0 h 240032"/>
                <a:gd name="connsiteX3-287" fmla="*/ 1356419 w 1613484"/>
                <a:gd name="connsiteY3-288" fmla="*/ 222873 h 240032"/>
                <a:gd name="connsiteX4-289" fmla="*/ 0 w 1613484"/>
                <a:gd name="connsiteY4-290" fmla="*/ 240032 h 240032"/>
                <a:gd name="connsiteX0-291" fmla="*/ 0 w 1613484"/>
                <a:gd name="connsiteY0-292" fmla="*/ 240032 h 240032"/>
                <a:gd name="connsiteX1-293" fmla="*/ 262324 w 1613484"/>
                <a:gd name="connsiteY1-294" fmla="*/ 22018 h 240032"/>
                <a:gd name="connsiteX2-295" fmla="*/ 1613484 w 1613484"/>
                <a:gd name="connsiteY2-296" fmla="*/ 0 h 240032"/>
                <a:gd name="connsiteX3-297" fmla="*/ 1356419 w 1613484"/>
                <a:gd name="connsiteY3-298" fmla="*/ 222873 h 240032"/>
                <a:gd name="connsiteX4-299" fmla="*/ 0 w 1613484"/>
                <a:gd name="connsiteY4-300" fmla="*/ 240032 h 2400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13484" h="240032">
                  <a:moveTo>
                    <a:pt x="0" y="240032"/>
                  </a:moveTo>
                  <a:cubicBezTo>
                    <a:pt x="241729" y="163961"/>
                    <a:pt x="226096" y="66750"/>
                    <a:pt x="262324" y="22018"/>
                  </a:cubicBezTo>
                  <a:lnTo>
                    <a:pt x="1613484" y="0"/>
                  </a:lnTo>
                  <a:cubicBezTo>
                    <a:pt x="1574036" y="105654"/>
                    <a:pt x="1571019" y="157953"/>
                    <a:pt x="1356419" y="222873"/>
                  </a:cubicBezTo>
                  <a:cubicBezTo>
                    <a:pt x="1303391" y="238655"/>
                    <a:pt x="452140" y="234312"/>
                    <a:pt x="0" y="240032"/>
                  </a:cubicBezTo>
                  <a:close/>
                </a:path>
              </a:pathLst>
            </a:custGeom>
            <a:solidFill>
              <a:srgbClr val="7F8FA9">
                <a:lumMod val="75000"/>
              </a:srgbClr>
            </a:solidFill>
            <a:ln>
              <a:noFil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dirty="0">
                <a:latin typeface="微软雅黑" panose="020B0503020204020204" charset="-122"/>
                <a:ea typeface="微软雅黑" panose="020B0503020204020204" charset="-122"/>
                <a:cs typeface="+mn-ea"/>
                <a:sym typeface="+mn-lt"/>
              </a:endParaRPr>
            </a:p>
          </p:txBody>
        </p:sp>
        <p:sp>
          <p:nvSpPr>
            <p:cNvPr id="9" name="等腰三角形 8"/>
            <p:cNvSpPr/>
            <p:nvPr/>
          </p:nvSpPr>
          <p:spPr>
            <a:xfrm rot="17992130">
              <a:off x="7033" y="1765"/>
              <a:ext cx="919" cy="1069"/>
            </a:xfrm>
            <a:prstGeom prst="triangle">
              <a:avLst>
                <a:gd name="adj" fmla="val 49954"/>
              </a:avLst>
            </a:prstGeom>
            <a:solidFill>
              <a:srgbClr val="7F8FA9">
                <a:lumMod val="75000"/>
              </a:srgbClr>
            </a:solidFill>
            <a:ln>
              <a:noFil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a:latin typeface="微软雅黑" panose="020B0503020204020204" charset="-122"/>
                <a:ea typeface="微软雅黑" panose="020B0503020204020204" charset="-122"/>
                <a:cs typeface="+mn-ea"/>
                <a:sym typeface="+mn-lt"/>
              </a:endParaRPr>
            </a:p>
          </p:txBody>
        </p:sp>
        <p:sp>
          <p:nvSpPr>
            <p:cNvPr id="10" name="矩形 13"/>
            <p:cNvSpPr/>
            <p:nvPr/>
          </p:nvSpPr>
          <p:spPr>
            <a:xfrm rot="5415679">
              <a:off x="8556" y="5350"/>
              <a:ext cx="1056" cy="1666"/>
            </a:xfrm>
            <a:custGeom>
              <a:avLst/>
              <a:gdLst>
                <a:gd name="connsiteX0" fmla="*/ 0 w 783379"/>
                <a:gd name="connsiteY0" fmla="*/ 0 h 1233714"/>
                <a:gd name="connsiteX1" fmla="*/ 783379 w 783379"/>
                <a:gd name="connsiteY1" fmla="*/ 0 h 1233714"/>
                <a:gd name="connsiteX2" fmla="*/ 783379 w 783379"/>
                <a:gd name="connsiteY2" fmla="*/ 1233714 h 1233714"/>
                <a:gd name="connsiteX3" fmla="*/ 0 w 783379"/>
                <a:gd name="connsiteY3" fmla="*/ 1233714 h 1233714"/>
                <a:gd name="connsiteX4" fmla="*/ 0 w 783379"/>
                <a:gd name="connsiteY4" fmla="*/ 0 h 1233714"/>
                <a:gd name="connsiteX0-1" fmla="*/ 0 w 783379"/>
                <a:gd name="connsiteY0-2" fmla="*/ 0 h 1233714"/>
                <a:gd name="connsiteX1-3" fmla="*/ 756718 w 783379"/>
                <a:gd name="connsiteY1-4" fmla="*/ 17602 h 1233714"/>
                <a:gd name="connsiteX2-5" fmla="*/ 783379 w 783379"/>
                <a:gd name="connsiteY2-6" fmla="*/ 1233714 h 1233714"/>
                <a:gd name="connsiteX3-7" fmla="*/ 0 w 783379"/>
                <a:gd name="connsiteY3-8" fmla="*/ 1233714 h 1233714"/>
                <a:gd name="connsiteX4-9" fmla="*/ 0 w 783379"/>
                <a:gd name="connsiteY4-10" fmla="*/ 0 h 1233714"/>
                <a:gd name="connsiteX0-11" fmla="*/ 0 w 783379"/>
                <a:gd name="connsiteY0-12" fmla="*/ 0 h 1233714"/>
                <a:gd name="connsiteX1-13" fmla="*/ 756718 w 783379"/>
                <a:gd name="connsiteY1-14" fmla="*/ 17602 h 1233714"/>
                <a:gd name="connsiteX2-15" fmla="*/ 783379 w 783379"/>
                <a:gd name="connsiteY2-16" fmla="*/ 1233714 h 1233714"/>
                <a:gd name="connsiteX3-17" fmla="*/ 0 w 783379"/>
                <a:gd name="connsiteY3-18" fmla="*/ 1233714 h 1233714"/>
                <a:gd name="connsiteX4-19" fmla="*/ 0 w 783379"/>
                <a:gd name="connsiteY4-20" fmla="*/ 0 h 1233714"/>
                <a:gd name="connsiteX0-21" fmla="*/ 0 w 783379"/>
                <a:gd name="connsiteY0-22" fmla="*/ 0 h 1233714"/>
                <a:gd name="connsiteX1-23" fmla="*/ 738945 w 783379"/>
                <a:gd name="connsiteY1-24" fmla="*/ 29338 h 1233714"/>
                <a:gd name="connsiteX2-25" fmla="*/ 783379 w 783379"/>
                <a:gd name="connsiteY2-26" fmla="*/ 1233714 h 1233714"/>
                <a:gd name="connsiteX3-27" fmla="*/ 0 w 783379"/>
                <a:gd name="connsiteY3-28" fmla="*/ 1233714 h 1233714"/>
                <a:gd name="connsiteX4-29" fmla="*/ 0 w 783379"/>
                <a:gd name="connsiteY4-30" fmla="*/ 0 h 1233714"/>
                <a:gd name="connsiteX0-31" fmla="*/ 0 w 783379"/>
                <a:gd name="connsiteY0-32" fmla="*/ 0 h 1233714"/>
                <a:gd name="connsiteX1-33" fmla="*/ 738945 w 783379"/>
                <a:gd name="connsiteY1-34" fmla="*/ 29338 h 1233714"/>
                <a:gd name="connsiteX2-35" fmla="*/ 783379 w 783379"/>
                <a:gd name="connsiteY2-36" fmla="*/ 1233714 h 1233714"/>
                <a:gd name="connsiteX3-37" fmla="*/ 0 w 783379"/>
                <a:gd name="connsiteY3-38" fmla="*/ 1233714 h 1233714"/>
                <a:gd name="connsiteX4-39" fmla="*/ 0 w 783379"/>
                <a:gd name="connsiteY4-40" fmla="*/ 0 h 1233714"/>
                <a:gd name="connsiteX0-41" fmla="*/ 0 w 783379"/>
                <a:gd name="connsiteY0-42" fmla="*/ 6927 h 1240641"/>
                <a:gd name="connsiteX1-43" fmla="*/ 738945 w 783379"/>
                <a:gd name="connsiteY1-44" fmla="*/ 36265 h 1240641"/>
                <a:gd name="connsiteX2-45" fmla="*/ 783379 w 783379"/>
                <a:gd name="connsiteY2-46" fmla="*/ 1240641 h 1240641"/>
                <a:gd name="connsiteX3-47" fmla="*/ 0 w 783379"/>
                <a:gd name="connsiteY3-48" fmla="*/ 1240641 h 1240641"/>
                <a:gd name="connsiteX4-49" fmla="*/ 0 w 783379"/>
                <a:gd name="connsiteY4-50" fmla="*/ 6927 h 1240641"/>
                <a:gd name="connsiteX0-51" fmla="*/ 0 w 783379"/>
                <a:gd name="connsiteY0-52" fmla="*/ 0 h 1233714"/>
                <a:gd name="connsiteX1-53" fmla="*/ 722915 w 783379"/>
                <a:gd name="connsiteY1-54" fmla="*/ 47580 h 1233714"/>
                <a:gd name="connsiteX2-55" fmla="*/ 783379 w 783379"/>
                <a:gd name="connsiteY2-56" fmla="*/ 1233714 h 1233714"/>
                <a:gd name="connsiteX3-57" fmla="*/ 0 w 783379"/>
                <a:gd name="connsiteY3-58" fmla="*/ 1233714 h 1233714"/>
                <a:gd name="connsiteX4-59" fmla="*/ 0 w 783379"/>
                <a:gd name="connsiteY4-60" fmla="*/ 0 h 1233714"/>
                <a:gd name="connsiteX0-61" fmla="*/ 0 w 783379"/>
                <a:gd name="connsiteY0-62" fmla="*/ 0 h 1233714"/>
                <a:gd name="connsiteX1-63" fmla="*/ 722915 w 783379"/>
                <a:gd name="connsiteY1-64" fmla="*/ 47580 h 1233714"/>
                <a:gd name="connsiteX2-65" fmla="*/ 783379 w 783379"/>
                <a:gd name="connsiteY2-66" fmla="*/ 1233714 h 1233714"/>
                <a:gd name="connsiteX3-67" fmla="*/ 0 w 783379"/>
                <a:gd name="connsiteY3-68" fmla="*/ 1233714 h 1233714"/>
                <a:gd name="connsiteX4-69" fmla="*/ 0 w 783379"/>
                <a:gd name="connsiteY4-70" fmla="*/ 0 h 1233714"/>
                <a:gd name="connsiteX0-71" fmla="*/ 0 w 783379"/>
                <a:gd name="connsiteY0-72" fmla="*/ 0 h 1233714"/>
                <a:gd name="connsiteX1-73" fmla="*/ 696892 w 783379"/>
                <a:gd name="connsiteY1-74" fmla="*/ 54553 h 1233714"/>
                <a:gd name="connsiteX2-75" fmla="*/ 783379 w 783379"/>
                <a:gd name="connsiteY2-76" fmla="*/ 1233714 h 1233714"/>
                <a:gd name="connsiteX3-77" fmla="*/ 0 w 783379"/>
                <a:gd name="connsiteY3-78" fmla="*/ 1233714 h 1233714"/>
                <a:gd name="connsiteX4-79" fmla="*/ 0 w 783379"/>
                <a:gd name="connsiteY4-80" fmla="*/ 0 h 1233714"/>
                <a:gd name="connsiteX0-81" fmla="*/ 0 w 783379"/>
                <a:gd name="connsiteY0-82" fmla="*/ 0 h 1233714"/>
                <a:gd name="connsiteX1-83" fmla="*/ 696892 w 783379"/>
                <a:gd name="connsiteY1-84" fmla="*/ 54553 h 1233714"/>
                <a:gd name="connsiteX2-85" fmla="*/ 783379 w 783379"/>
                <a:gd name="connsiteY2-86" fmla="*/ 1233714 h 1233714"/>
                <a:gd name="connsiteX3-87" fmla="*/ 0 w 783379"/>
                <a:gd name="connsiteY3-88" fmla="*/ 1233714 h 1233714"/>
                <a:gd name="connsiteX4-89" fmla="*/ 0 w 783379"/>
                <a:gd name="connsiteY4-90" fmla="*/ 0 h 1233714"/>
                <a:gd name="connsiteX0-91" fmla="*/ 0 w 783379"/>
                <a:gd name="connsiteY0-92" fmla="*/ 13944 h 1247658"/>
                <a:gd name="connsiteX1-93" fmla="*/ 696892 w 783379"/>
                <a:gd name="connsiteY1-94" fmla="*/ 68497 h 1247658"/>
                <a:gd name="connsiteX2-95" fmla="*/ 783379 w 783379"/>
                <a:gd name="connsiteY2-96" fmla="*/ 1247658 h 1247658"/>
                <a:gd name="connsiteX3-97" fmla="*/ 0 w 783379"/>
                <a:gd name="connsiteY3-98" fmla="*/ 1247658 h 1247658"/>
                <a:gd name="connsiteX4-99" fmla="*/ 0 w 783379"/>
                <a:gd name="connsiteY4-100" fmla="*/ 13944 h 1247658"/>
                <a:gd name="connsiteX0-101" fmla="*/ 0 w 783379"/>
                <a:gd name="connsiteY0-102" fmla="*/ 13944 h 1247658"/>
                <a:gd name="connsiteX1-103" fmla="*/ 696892 w 783379"/>
                <a:gd name="connsiteY1-104" fmla="*/ 68497 h 1247658"/>
                <a:gd name="connsiteX2-105" fmla="*/ 783379 w 783379"/>
                <a:gd name="connsiteY2-106" fmla="*/ 1247658 h 1247658"/>
                <a:gd name="connsiteX3-107" fmla="*/ 0 w 783379"/>
                <a:gd name="connsiteY3-108" fmla="*/ 1247658 h 1247658"/>
                <a:gd name="connsiteX4-109" fmla="*/ 0 w 783379"/>
                <a:gd name="connsiteY4-110" fmla="*/ 13944 h 1247658"/>
                <a:gd name="connsiteX0-111" fmla="*/ 0 w 783379"/>
                <a:gd name="connsiteY0-112" fmla="*/ 13944 h 1247658"/>
                <a:gd name="connsiteX1-113" fmla="*/ 696892 w 783379"/>
                <a:gd name="connsiteY1-114" fmla="*/ 68497 h 1247658"/>
                <a:gd name="connsiteX2-115" fmla="*/ 783379 w 783379"/>
                <a:gd name="connsiteY2-116" fmla="*/ 1247658 h 1247658"/>
                <a:gd name="connsiteX3-117" fmla="*/ 0 w 783379"/>
                <a:gd name="connsiteY3-118" fmla="*/ 1247658 h 1247658"/>
                <a:gd name="connsiteX4-119" fmla="*/ 0 w 783379"/>
                <a:gd name="connsiteY4-120" fmla="*/ 13944 h 1247658"/>
                <a:gd name="connsiteX0-121" fmla="*/ 0 w 783379"/>
                <a:gd name="connsiteY0-122" fmla="*/ 2131 h 1235845"/>
                <a:gd name="connsiteX1-123" fmla="*/ 682604 w 783379"/>
                <a:gd name="connsiteY1-124" fmla="*/ 81430 h 1235845"/>
                <a:gd name="connsiteX2-125" fmla="*/ 783379 w 783379"/>
                <a:gd name="connsiteY2-126" fmla="*/ 1235845 h 1235845"/>
                <a:gd name="connsiteX3-127" fmla="*/ 0 w 783379"/>
                <a:gd name="connsiteY3-128" fmla="*/ 1235845 h 1235845"/>
                <a:gd name="connsiteX4-129" fmla="*/ 0 w 783379"/>
                <a:gd name="connsiteY4-130" fmla="*/ 2131 h 1235845"/>
                <a:gd name="connsiteX0-131" fmla="*/ 0 w 783379"/>
                <a:gd name="connsiteY0-132" fmla="*/ 2378 h 1236092"/>
                <a:gd name="connsiteX1-133" fmla="*/ 682604 w 783379"/>
                <a:gd name="connsiteY1-134" fmla="*/ 81677 h 1236092"/>
                <a:gd name="connsiteX2-135" fmla="*/ 783379 w 783379"/>
                <a:gd name="connsiteY2-136" fmla="*/ 1236092 h 1236092"/>
                <a:gd name="connsiteX3-137" fmla="*/ 0 w 783379"/>
                <a:gd name="connsiteY3-138" fmla="*/ 1236092 h 1236092"/>
                <a:gd name="connsiteX4-139" fmla="*/ 0 w 783379"/>
                <a:gd name="connsiteY4-140" fmla="*/ 2378 h 1236092"/>
                <a:gd name="connsiteX0-141" fmla="*/ 0 w 783379"/>
                <a:gd name="connsiteY0-142" fmla="*/ 2378 h 1236092"/>
                <a:gd name="connsiteX1-143" fmla="*/ 682604 w 783379"/>
                <a:gd name="connsiteY1-144" fmla="*/ 81677 h 1236092"/>
                <a:gd name="connsiteX2-145" fmla="*/ 783379 w 783379"/>
                <a:gd name="connsiteY2-146" fmla="*/ 1236092 h 1236092"/>
                <a:gd name="connsiteX3-147" fmla="*/ 0 w 783379"/>
                <a:gd name="connsiteY3-148" fmla="*/ 1236092 h 1236092"/>
                <a:gd name="connsiteX4-149" fmla="*/ 0 w 783379"/>
                <a:gd name="connsiteY4-150" fmla="*/ 2378 h 12360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83379" h="1236092">
                  <a:moveTo>
                    <a:pt x="0" y="2378"/>
                  </a:moveTo>
                  <a:cubicBezTo>
                    <a:pt x="246315" y="12157"/>
                    <a:pt x="560240" y="-38015"/>
                    <a:pt x="682604" y="81677"/>
                  </a:cubicBezTo>
                  <a:cubicBezTo>
                    <a:pt x="794102" y="128347"/>
                    <a:pt x="774492" y="830721"/>
                    <a:pt x="783379" y="1236092"/>
                  </a:cubicBezTo>
                  <a:lnTo>
                    <a:pt x="0" y="1236092"/>
                  </a:lnTo>
                  <a:lnTo>
                    <a:pt x="0" y="2378"/>
                  </a:lnTo>
                  <a:close/>
                </a:path>
              </a:pathLst>
            </a:custGeom>
            <a:solidFill>
              <a:srgbClr val="F54A3D"/>
            </a:solidFill>
            <a:ln>
              <a:noFil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a:latin typeface="微软雅黑" panose="020B0503020204020204" charset="-122"/>
                <a:ea typeface="微软雅黑" panose="020B0503020204020204" charset="-122"/>
                <a:cs typeface="+mn-ea"/>
                <a:sym typeface="+mn-lt"/>
              </a:endParaRPr>
            </a:p>
          </p:txBody>
        </p:sp>
        <p:sp>
          <p:nvSpPr>
            <p:cNvPr id="11" name="矩形 13"/>
            <p:cNvSpPr/>
            <p:nvPr/>
          </p:nvSpPr>
          <p:spPr>
            <a:xfrm rot="5415679">
              <a:off x="8554" y="5354"/>
              <a:ext cx="1056" cy="1666"/>
            </a:xfrm>
            <a:custGeom>
              <a:avLst/>
              <a:gdLst>
                <a:gd name="connsiteX0" fmla="*/ 0 w 783379"/>
                <a:gd name="connsiteY0" fmla="*/ 0 h 1233714"/>
                <a:gd name="connsiteX1" fmla="*/ 783379 w 783379"/>
                <a:gd name="connsiteY1" fmla="*/ 0 h 1233714"/>
                <a:gd name="connsiteX2" fmla="*/ 783379 w 783379"/>
                <a:gd name="connsiteY2" fmla="*/ 1233714 h 1233714"/>
                <a:gd name="connsiteX3" fmla="*/ 0 w 783379"/>
                <a:gd name="connsiteY3" fmla="*/ 1233714 h 1233714"/>
                <a:gd name="connsiteX4" fmla="*/ 0 w 783379"/>
                <a:gd name="connsiteY4" fmla="*/ 0 h 1233714"/>
                <a:gd name="connsiteX0-1" fmla="*/ 0 w 783379"/>
                <a:gd name="connsiteY0-2" fmla="*/ 0 h 1233714"/>
                <a:gd name="connsiteX1-3" fmla="*/ 756718 w 783379"/>
                <a:gd name="connsiteY1-4" fmla="*/ 17602 h 1233714"/>
                <a:gd name="connsiteX2-5" fmla="*/ 783379 w 783379"/>
                <a:gd name="connsiteY2-6" fmla="*/ 1233714 h 1233714"/>
                <a:gd name="connsiteX3-7" fmla="*/ 0 w 783379"/>
                <a:gd name="connsiteY3-8" fmla="*/ 1233714 h 1233714"/>
                <a:gd name="connsiteX4-9" fmla="*/ 0 w 783379"/>
                <a:gd name="connsiteY4-10" fmla="*/ 0 h 1233714"/>
                <a:gd name="connsiteX0-11" fmla="*/ 0 w 783379"/>
                <a:gd name="connsiteY0-12" fmla="*/ 0 h 1233714"/>
                <a:gd name="connsiteX1-13" fmla="*/ 756718 w 783379"/>
                <a:gd name="connsiteY1-14" fmla="*/ 17602 h 1233714"/>
                <a:gd name="connsiteX2-15" fmla="*/ 783379 w 783379"/>
                <a:gd name="connsiteY2-16" fmla="*/ 1233714 h 1233714"/>
                <a:gd name="connsiteX3-17" fmla="*/ 0 w 783379"/>
                <a:gd name="connsiteY3-18" fmla="*/ 1233714 h 1233714"/>
                <a:gd name="connsiteX4-19" fmla="*/ 0 w 783379"/>
                <a:gd name="connsiteY4-20" fmla="*/ 0 h 1233714"/>
                <a:gd name="connsiteX0-21" fmla="*/ 0 w 783379"/>
                <a:gd name="connsiteY0-22" fmla="*/ 0 h 1233714"/>
                <a:gd name="connsiteX1-23" fmla="*/ 738945 w 783379"/>
                <a:gd name="connsiteY1-24" fmla="*/ 29338 h 1233714"/>
                <a:gd name="connsiteX2-25" fmla="*/ 783379 w 783379"/>
                <a:gd name="connsiteY2-26" fmla="*/ 1233714 h 1233714"/>
                <a:gd name="connsiteX3-27" fmla="*/ 0 w 783379"/>
                <a:gd name="connsiteY3-28" fmla="*/ 1233714 h 1233714"/>
                <a:gd name="connsiteX4-29" fmla="*/ 0 w 783379"/>
                <a:gd name="connsiteY4-30" fmla="*/ 0 h 1233714"/>
                <a:gd name="connsiteX0-31" fmla="*/ 0 w 783379"/>
                <a:gd name="connsiteY0-32" fmla="*/ 0 h 1233714"/>
                <a:gd name="connsiteX1-33" fmla="*/ 738945 w 783379"/>
                <a:gd name="connsiteY1-34" fmla="*/ 29338 h 1233714"/>
                <a:gd name="connsiteX2-35" fmla="*/ 783379 w 783379"/>
                <a:gd name="connsiteY2-36" fmla="*/ 1233714 h 1233714"/>
                <a:gd name="connsiteX3-37" fmla="*/ 0 w 783379"/>
                <a:gd name="connsiteY3-38" fmla="*/ 1233714 h 1233714"/>
                <a:gd name="connsiteX4-39" fmla="*/ 0 w 783379"/>
                <a:gd name="connsiteY4-40" fmla="*/ 0 h 1233714"/>
                <a:gd name="connsiteX0-41" fmla="*/ 0 w 783379"/>
                <a:gd name="connsiteY0-42" fmla="*/ 6927 h 1240641"/>
                <a:gd name="connsiteX1-43" fmla="*/ 738945 w 783379"/>
                <a:gd name="connsiteY1-44" fmla="*/ 36265 h 1240641"/>
                <a:gd name="connsiteX2-45" fmla="*/ 783379 w 783379"/>
                <a:gd name="connsiteY2-46" fmla="*/ 1240641 h 1240641"/>
                <a:gd name="connsiteX3-47" fmla="*/ 0 w 783379"/>
                <a:gd name="connsiteY3-48" fmla="*/ 1240641 h 1240641"/>
                <a:gd name="connsiteX4-49" fmla="*/ 0 w 783379"/>
                <a:gd name="connsiteY4-50" fmla="*/ 6927 h 1240641"/>
                <a:gd name="connsiteX0-51" fmla="*/ 0 w 783379"/>
                <a:gd name="connsiteY0-52" fmla="*/ 0 h 1233714"/>
                <a:gd name="connsiteX1-53" fmla="*/ 722915 w 783379"/>
                <a:gd name="connsiteY1-54" fmla="*/ 47580 h 1233714"/>
                <a:gd name="connsiteX2-55" fmla="*/ 783379 w 783379"/>
                <a:gd name="connsiteY2-56" fmla="*/ 1233714 h 1233714"/>
                <a:gd name="connsiteX3-57" fmla="*/ 0 w 783379"/>
                <a:gd name="connsiteY3-58" fmla="*/ 1233714 h 1233714"/>
                <a:gd name="connsiteX4-59" fmla="*/ 0 w 783379"/>
                <a:gd name="connsiteY4-60" fmla="*/ 0 h 1233714"/>
                <a:gd name="connsiteX0-61" fmla="*/ 0 w 783379"/>
                <a:gd name="connsiteY0-62" fmla="*/ 0 h 1233714"/>
                <a:gd name="connsiteX1-63" fmla="*/ 722915 w 783379"/>
                <a:gd name="connsiteY1-64" fmla="*/ 47580 h 1233714"/>
                <a:gd name="connsiteX2-65" fmla="*/ 783379 w 783379"/>
                <a:gd name="connsiteY2-66" fmla="*/ 1233714 h 1233714"/>
                <a:gd name="connsiteX3-67" fmla="*/ 0 w 783379"/>
                <a:gd name="connsiteY3-68" fmla="*/ 1233714 h 1233714"/>
                <a:gd name="connsiteX4-69" fmla="*/ 0 w 783379"/>
                <a:gd name="connsiteY4-70" fmla="*/ 0 h 1233714"/>
                <a:gd name="connsiteX0-71" fmla="*/ 0 w 783379"/>
                <a:gd name="connsiteY0-72" fmla="*/ 0 h 1233714"/>
                <a:gd name="connsiteX1-73" fmla="*/ 696892 w 783379"/>
                <a:gd name="connsiteY1-74" fmla="*/ 54553 h 1233714"/>
                <a:gd name="connsiteX2-75" fmla="*/ 783379 w 783379"/>
                <a:gd name="connsiteY2-76" fmla="*/ 1233714 h 1233714"/>
                <a:gd name="connsiteX3-77" fmla="*/ 0 w 783379"/>
                <a:gd name="connsiteY3-78" fmla="*/ 1233714 h 1233714"/>
                <a:gd name="connsiteX4-79" fmla="*/ 0 w 783379"/>
                <a:gd name="connsiteY4-80" fmla="*/ 0 h 1233714"/>
                <a:gd name="connsiteX0-81" fmla="*/ 0 w 783379"/>
                <a:gd name="connsiteY0-82" fmla="*/ 0 h 1233714"/>
                <a:gd name="connsiteX1-83" fmla="*/ 696892 w 783379"/>
                <a:gd name="connsiteY1-84" fmla="*/ 54553 h 1233714"/>
                <a:gd name="connsiteX2-85" fmla="*/ 783379 w 783379"/>
                <a:gd name="connsiteY2-86" fmla="*/ 1233714 h 1233714"/>
                <a:gd name="connsiteX3-87" fmla="*/ 0 w 783379"/>
                <a:gd name="connsiteY3-88" fmla="*/ 1233714 h 1233714"/>
                <a:gd name="connsiteX4-89" fmla="*/ 0 w 783379"/>
                <a:gd name="connsiteY4-90" fmla="*/ 0 h 1233714"/>
                <a:gd name="connsiteX0-91" fmla="*/ 0 w 783379"/>
                <a:gd name="connsiteY0-92" fmla="*/ 13944 h 1247658"/>
                <a:gd name="connsiteX1-93" fmla="*/ 696892 w 783379"/>
                <a:gd name="connsiteY1-94" fmla="*/ 68497 h 1247658"/>
                <a:gd name="connsiteX2-95" fmla="*/ 783379 w 783379"/>
                <a:gd name="connsiteY2-96" fmla="*/ 1247658 h 1247658"/>
                <a:gd name="connsiteX3-97" fmla="*/ 0 w 783379"/>
                <a:gd name="connsiteY3-98" fmla="*/ 1247658 h 1247658"/>
                <a:gd name="connsiteX4-99" fmla="*/ 0 w 783379"/>
                <a:gd name="connsiteY4-100" fmla="*/ 13944 h 1247658"/>
                <a:gd name="connsiteX0-101" fmla="*/ 0 w 783379"/>
                <a:gd name="connsiteY0-102" fmla="*/ 13944 h 1247658"/>
                <a:gd name="connsiteX1-103" fmla="*/ 696892 w 783379"/>
                <a:gd name="connsiteY1-104" fmla="*/ 68497 h 1247658"/>
                <a:gd name="connsiteX2-105" fmla="*/ 783379 w 783379"/>
                <a:gd name="connsiteY2-106" fmla="*/ 1247658 h 1247658"/>
                <a:gd name="connsiteX3-107" fmla="*/ 0 w 783379"/>
                <a:gd name="connsiteY3-108" fmla="*/ 1247658 h 1247658"/>
                <a:gd name="connsiteX4-109" fmla="*/ 0 w 783379"/>
                <a:gd name="connsiteY4-110" fmla="*/ 13944 h 1247658"/>
                <a:gd name="connsiteX0-111" fmla="*/ 0 w 783379"/>
                <a:gd name="connsiteY0-112" fmla="*/ 13944 h 1247658"/>
                <a:gd name="connsiteX1-113" fmla="*/ 696892 w 783379"/>
                <a:gd name="connsiteY1-114" fmla="*/ 68497 h 1247658"/>
                <a:gd name="connsiteX2-115" fmla="*/ 783379 w 783379"/>
                <a:gd name="connsiteY2-116" fmla="*/ 1247658 h 1247658"/>
                <a:gd name="connsiteX3-117" fmla="*/ 0 w 783379"/>
                <a:gd name="connsiteY3-118" fmla="*/ 1247658 h 1247658"/>
                <a:gd name="connsiteX4-119" fmla="*/ 0 w 783379"/>
                <a:gd name="connsiteY4-120" fmla="*/ 13944 h 1247658"/>
                <a:gd name="connsiteX0-121" fmla="*/ 0 w 783379"/>
                <a:gd name="connsiteY0-122" fmla="*/ 2131 h 1235845"/>
                <a:gd name="connsiteX1-123" fmla="*/ 682604 w 783379"/>
                <a:gd name="connsiteY1-124" fmla="*/ 81430 h 1235845"/>
                <a:gd name="connsiteX2-125" fmla="*/ 783379 w 783379"/>
                <a:gd name="connsiteY2-126" fmla="*/ 1235845 h 1235845"/>
                <a:gd name="connsiteX3-127" fmla="*/ 0 w 783379"/>
                <a:gd name="connsiteY3-128" fmla="*/ 1235845 h 1235845"/>
                <a:gd name="connsiteX4-129" fmla="*/ 0 w 783379"/>
                <a:gd name="connsiteY4-130" fmla="*/ 2131 h 1235845"/>
                <a:gd name="connsiteX0-131" fmla="*/ 0 w 783379"/>
                <a:gd name="connsiteY0-132" fmla="*/ 2378 h 1236092"/>
                <a:gd name="connsiteX1-133" fmla="*/ 682604 w 783379"/>
                <a:gd name="connsiteY1-134" fmla="*/ 81677 h 1236092"/>
                <a:gd name="connsiteX2-135" fmla="*/ 783379 w 783379"/>
                <a:gd name="connsiteY2-136" fmla="*/ 1236092 h 1236092"/>
                <a:gd name="connsiteX3-137" fmla="*/ 0 w 783379"/>
                <a:gd name="connsiteY3-138" fmla="*/ 1236092 h 1236092"/>
                <a:gd name="connsiteX4-139" fmla="*/ 0 w 783379"/>
                <a:gd name="connsiteY4-140" fmla="*/ 2378 h 1236092"/>
                <a:gd name="connsiteX0-141" fmla="*/ 0 w 783379"/>
                <a:gd name="connsiteY0-142" fmla="*/ 2378 h 1236092"/>
                <a:gd name="connsiteX1-143" fmla="*/ 682604 w 783379"/>
                <a:gd name="connsiteY1-144" fmla="*/ 81677 h 1236092"/>
                <a:gd name="connsiteX2-145" fmla="*/ 783379 w 783379"/>
                <a:gd name="connsiteY2-146" fmla="*/ 1236092 h 1236092"/>
                <a:gd name="connsiteX3-147" fmla="*/ 0 w 783379"/>
                <a:gd name="connsiteY3-148" fmla="*/ 1236092 h 1236092"/>
                <a:gd name="connsiteX4-149" fmla="*/ 0 w 783379"/>
                <a:gd name="connsiteY4-150" fmla="*/ 2378 h 12360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83379" h="1236092">
                  <a:moveTo>
                    <a:pt x="0" y="2378"/>
                  </a:moveTo>
                  <a:cubicBezTo>
                    <a:pt x="246315" y="12157"/>
                    <a:pt x="560240" y="-38015"/>
                    <a:pt x="682604" y="81677"/>
                  </a:cubicBezTo>
                  <a:cubicBezTo>
                    <a:pt x="794102" y="128347"/>
                    <a:pt x="774492" y="830721"/>
                    <a:pt x="783379" y="1236092"/>
                  </a:cubicBezTo>
                  <a:lnTo>
                    <a:pt x="0" y="1236092"/>
                  </a:lnTo>
                  <a:lnTo>
                    <a:pt x="0" y="2378"/>
                  </a:lnTo>
                  <a:close/>
                </a:path>
              </a:pathLst>
            </a:custGeom>
            <a:solidFill>
              <a:srgbClr val="629DD1">
                <a:lumMod val="75000"/>
              </a:srgbClr>
            </a:solidFill>
            <a:ln>
              <a:noFil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a:latin typeface="微软雅黑" panose="020B0503020204020204" charset="-122"/>
                <a:ea typeface="微软雅黑" panose="020B0503020204020204" charset="-122"/>
                <a:cs typeface="+mn-ea"/>
                <a:sym typeface="+mn-lt"/>
              </a:endParaRPr>
            </a:p>
          </p:txBody>
        </p:sp>
        <p:sp>
          <p:nvSpPr>
            <p:cNvPr id="12" name="平行四边形 4"/>
            <p:cNvSpPr/>
            <p:nvPr/>
          </p:nvSpPr>
          <p:spPr>
            <a:xfrm rot="18516328">
              <a:off x="9434" y="5865"/>
              <a:ext cx="1372" cy="247"/>
            </a:xfrm>
            <a:custGeom>
              <a:avLst/>
              <a:gdLst>
                <a:gd name="connsiteX0" fmla="*/ 0 w 1349669"/>
                <a:gd name="connsiteY0" fmla="*/ 185915 h 185915"/>
                <a:gd name="connsiteX1" fmla="*/ 46479 w 1349669"/>
                <a:gd name="connsiteY1" fmla="*/ 0 h 185915"/>
                <a:gd name="connsiteX2" fmla="*/ 1349669 w 1349669"/>
                <a:gd name="connsiteY2" fmla="*/ 0 h 185915"/>
                <a:gd name="connsiteX3" fmla="*/ 1303190 w 1349669"/>
                <a:gd name="connsiteY3" fmla="*/ 185915 h 185915"/>
                <a:gd name="connsiteX4" fmla="*/ 0 w 1349669"/>
                <a:gd name="connsiteY4" fmla="*/ 185915 h 185915"/>
                <a:gd name="connsiteX0-1" fmla="*/ 0 w 1349669"/>
                <a:gd name="connsiteY0-2" fmla="*/ 185915 h 216879"/>
                <a:gd name="connsiteX1-3" fmla="*/ 46479 w 1349669"/>
                <a:gd name="connsiteY1-4" fmla="*/ 0 h 216879"/>
                <a:gd name="connsiteX2-5" fmla="*/ 1349669 w 1349669"/>
                <a:gd name="connsiteY2-6" fmla="*/ 0 h 216879"/>
                <a:gd name="connsiteX3-7" fmla="*/ 1161595 w 1349669"/>
                <a:gd name="connsiteY3-8" fmla="*/ 216879 h 216879"/>
                <a:gd name="connsiteX4-9" fmla="*/ 0 w 1349669"/>
                <a:gd name="connsiteY4-10" fmla="*/ 185915 h 216879"/>
                <a:gd name="connsiteX0-11" fmla="*/ 0 w 1520597"/>
                <a:gd name="connsiteY0-12" fmla="*/ 181718 h 216879"/>
                <a:gd name="connsiteX1-13" fmla="*/ 217407 w 1520597"/>
                <a:gd name="connsiteY1-14" fmla="*/ 0 h 216879"/>
                <a:gd name="connsiteX2-15" fmla="*/ 1520597 w 1520597"/>
                <a:gd name="connsiteY2-16" fmla="*/ 0 h 216879"/>
                <a:gd name="connsiteX3-17" fmla="*/ 1332523 w 1520597"/>
                <a:gd name="connsiteY3-18" fmla="*/ 216879 h 216879"/>
                <a:gd name="connsiteX4-19" fmla="*/ 0 w 1520597"/>
                <a:gd name="connsiteY4-20" fmla="*/ 181718 h 216879"/>
                <a:gd name="connsiteX0-21" fmla="*/ 0 w 1544954"/>
                <a:gd name="connsiteY0-22" fmla="*/ 174515 h 216879"/>
                <a:gd name="connsiteX1-23" fmla="*/ 241764 w 1544954"/>
                <a:gd name="connsiteY1-24" fmla="*/ 0 h 216879"/>
                <a:gd name="connsiteX2-25" fmla="*/ 1544954 w 1544954"/>
                <a:gd name="connsiteY2-26" fmla="*/ 0 h 216879"/>
                <a:gd name="connsiteX3-27" fmla="*/ 1356880 w 1544954"/>
                <a:gd name="connsiteY3-28" fmla="*/ 216879 h 216879"/>
                <a:gd name="connsiteX4-29" fmla="*/ 0 w 1544954"/>
                <a:gd name="connsiteY4-30" fmla="*/ 174515 h 216879"/>
                <a:gd name="connsiteX0-31" fmla="*/ 0 w 1544954"/>
                <a:gd name="connsiteY0-32" fmla="*/ 174515 h 216879"/>
                <a:gd name="connsiteX1-33" fmla="*/ 241764 w 1544954"/>
                <a:gd name="connsiteY1-34" fmla="*/ 0 h 216879"/>
                <a:gd name="connsiteX2-35" fmla="*/ 1544954 w 1544954"/>
                <a:gd name="connsiteY2-36" fmla="*/ 0 h 216879"/>
                <a:gd name="connsiteX3-37" fmla="*/ 1356880 w 1544954"/>
                <a:gd name="connsiteY3-38" fmla="*/ 216879 h 216879"/>
                <a:gd name="connsiteX4-39" fmla="*/ 0 w 1544954"/>
                <a:gd name="connsiteY4-40" fmla="*/ 174515 h 216879"/>
                <a:gd name="connsiteX0-41" fmla="*/ 0 w 1544954"/>
                <a:gd name="connsiteY0-42" fmla="*/ 174515 h 216879"/>
                <a:gd name="connsiteX1-43" fmla="*/ 241764 w 1544954"/>
                <a:gd name="connsiteY1-44" fmla="*/ 0 h 216879"/>
                <a:gd name="connsiteX2-45" fmla="*/ 1544954 w 1544954"/>
                <a:gd name="connsiteY2-46" fmla="*/ 0 h 216879"/>
                <a:gd name="connsiteX3-47" fmla="*/ 1356880 w 1544954"/>
                <a:gd name="connsiteY3-48" fmla="*/ 216879 h 216879"/>
                <a:gd name="connsiteX4-49" fmla="*/ 0 w 1544954"/>
                <a:gd name="connsiteY4-50" fmla="*/ 174515 h 216879"/>
                <a:gd name="connsiteX0-51" fmla="*/ 0 w 1586892"/>
                <a:gd name="connsiteY0-52" fmla="*/ 181978 h 224342"/>
                <a:gd name="connsiteX1-53" fmla="*/ 241764 w 1586892"/>
                <a:gd name="connsiteY1-54" fmla="*/ 7463 h 224342"/>
                <a:gd name="connsiteX2-55" fmla="*/ 1586892 w 1586892"/>
                <a:gd name="connsiteY2-56" fmla="*/ 0 h 224342"/>
                <a:gd name="connsiteX3-57" fmla="*/ 1356880 w 1586892"/>
                <a:gd name="connsiteY3-58" fmla="*/ 224342 h 224342"/>
                <a:gd name="connsiteX4-59" fmla="*/ 0 w 1586892"/>
                <a:gd name="connsiteY4-60" fmla="*/ 181978 h 224342"/>
                <a:gd name="connsiteX0-61" fmla="*/ 0 w 1586892"/>
                <a:gd name="connsiteY0-62" fmla="*/ 181978 h 224342"/>
                <a:gd name="connsiteX1-63" fmla="*/ 241764 w 1586892"/>
                <a:gd name="connsiteY1-64" fmla="*/ 7463 h 224342"/>
                <a:gd name="connsiteX2-65" fmla="*/ 1586892 w 1586892"/>
                <a:gd name="connsiteY2-66" fmla="*/ 0 h 224342"/>
                <a:gd name="connsiteX3-67" fmla="*/ 1356880 w 1586892"/>
                <a:gd name="connsiteY3-68" fmla="*/ 224342 h 224342"/>
                <a:gd name="connsiteX4-69" fmla="*/ 0 w 1586892"/>
                <a:gd name="connsiteY4-70" fmla="*/ 181978 h 224342"/>
                <a:gd name="connsiteX0-71" fmla="*/ 0 w 1586892"/>
                <a:gd name="connsiteY0-72" fmla="*/ 181978 h 224342"/>
                <a:gd name="connsiteX1-73" fmla="*/ 241764 w 1586892"/>
                <a:gd name="connsiteY1-74" fmla="*/ 7463 h 224342"/>
                <a:gd name="connsiteX2-75" fmla="*/ 1586892 w 1586892"/>
                <a:gd name="connsiteY2-76" fmla="*/ 0 h 224342"/>
                <a:gd name="connsiteX3-77" fmla="*/ 1356880 w 1586892"/>
                <a:gd name="connsiteY3-78" fmla="*/ 224342 h 224342"/>
                <a:gd name="connsiteX4-79" fmla="*/ 0 w 1586892"/>
                <a:gd name="connsiteY4-80" fmla="*/ 181978 h 224342"/>
                <a:gd name="connsiteX0-81" fmla="*/ 0 w 1352325"/>
                <a:gd name="connsiteY0-82" fmla="*/ 284458 h 284458"/>
                <a:gd name="connsiteX1-83" fmla="*/ 7197 w 1352325"/>
                <a:gd name="connsiteY1-84" fmla="*/ 7463 h 284458"/>
                <a:gd name="connsiteX2-85" fmla="*/ 1352325 w 1352325"/>
                <a:gd name="connsiteY2-86" fmla="*/ 0 h 284458"/>
                <a:gd name="connsiteX3-87" fmla="*/ 1122313 w 1352325"/>
                <a:gd name="connsiteY3-88" fmla="*/ 224342 h 284458"/>
                <a:gd name="connsiteX4-89" fmla="*/ 0 w 1352325"/>
                <a:gd name="connsiteY4-90" fmla="*/ 284458 h 284458"/>
                <a:gd name="connsiteX0-91" fmla="*/ 0 w 1602673"/>
                <a:gd name="connsiteY0-92" fmla="*/ 190553 h 224342"/>
                <a:gd name="connsiteX1-93" fmla="*/ 257545 w 1602673"/>
                <a:gd name="connsiteY1-94" fmla="*/ 7463 h 224342"/>
                <a:gd name="connsiteX2-95" fmla="*/ 1602673 w 1602673"/>
                <a:gd name="connsiteY2-96" fmla="*/ 0 h 224342"/>
                <a:gd name="connsiteX3-97" fmla="*/ 1372661 w 1602673"/>
                <a:gd name="connsiteY3-98" fmla="*/ 224342 h 224342"/>
                <a:gd name="connsiteX4-99" fmla="*/ 0 w 1602673"/>
                <a:gd name="connsiteY4-100" fmla="*/ 190553 h 224342"/>
                <a:gd name="connsiteX0-101" fmla="*/ 0 w 1602673"/>
                <a:gd name="connsiteY0-102" fmla="*/ 190553 h 224342"/>
                <a:gd name="connsiteX1-103" fmla="*/ 257545 w 1602673"/>
                <a:gd name="connsiteY1-104" fmla="*/ 7463 h 224342"/>
                <a:gd name="connsiteX2-105" fmla="*/ 1602673 w 1602673"/>
                <a:gd name="connsiteY2-106" fmla="*/ 0 h 224342"/>
                <a:gd name="connsiteX3-107" fmla="*/ 1372661 w 1602673"/>
                <a:gd name="connsiteY3-108" fmla="*/ 224342 h 224342"/>
                <a:gd name="connsiteX4-109" fmla="*/ 0 w 1602673"/>
                <a:gd name="connsiteY4-110" fmla="*/ 190553 h 224342"/>
                <a:gd name="connsiteX0-111" fmla="*/ 0 w 1602673"/>
                <a:gd name="connsiteY0-112" fmla="*/ 197497 h 231286"/>
                <a:gd name="connsiteX1-113" fmla="*/ 208830 w 1602673"/>
                <a:gd name="connsiteY1-114" fmla="*/ 0 h 231286"/>
                <a:gd name="connsiteX2-115" fmla="*/ 1602673 w 1602673"/>
                <a:gd name="connsiteY2-116" fmla="*/ 6944 h 231286"/>
                <a:gd name="connsiteX3-117" fmla="*/ 1372661 w 1602673"/>
                <a:gd name="connsiteY3-118" fmla="*/ 231286 h 231286"/>
                <a:gd name="connsiteX4-119" fmla="*/ 0 w 1602673"/>
                <a:gd name="connsiteY4-120" fmla="*/ 197497 h 231286"/>
                <a:gd name="connsiteX0-121" fmla="*/ 0 w 1602673"/>
                <a:gd name="connsiteY0-122" fmla="*/ 198870 h 232659"/>
                <a:gd name="connsiteX1-123" fmla="*/ 248967 w 1602673"/>
                <a:gd name="connsiteY1-124" fmla="*/ 0 h 232659"/>
                <a:gd name="connsiteX2-125" fmla="*/ 1602673 w 1602673"/>
                <a:gd name="connsiteY2-126" fmla="*/ 8317 h 232659"/>
                <a:gd name="connsiteX3-127" fmla="*/ 1372661 w 1602673"/>
                <a:gd name="connsiteY3-128" fmla="*/ 232659 h 232659"/>
                <a:gd name="connsiteX4-129" fmla="*/ 0 w 1602673"/>
                <a:gd name="connsiteY4-130" fmla="*/ 198870 h 232659"/>
                <a:gd name="connsiteX0-131" fmla="*/ 0 w 1602673"/>
                <a:gd name="connsiteY0-132" fmla="*/ 197625 h 231414"/>
                <a:gd name="connsiteX1-133" fmla="*/ 241978 w 1602673"/>
                <a:gd name="connsiteY1-134" fmla="*/ 0 h 231414"/>
                <a:gd name="connsiteX2-135" fmla="*/ 1602673 w 1602673"/>
                <a:gd name="connsiteY2-136" fmla="*/ 7072 h 231414"/>
                <a:gd name="connsiteX3-137" fmla="*/ 1372661 w 1602673"/>
                <a:gd name="connsiteY3-138" fmla="*/ 231414 h 231414"/>
                <a:gd name="connsiteX4-139" fmla="*/ 0 w 1602673"/>
                <a:gd name="connsiteY4-140" fmla="*/ 197625 h 231414"/>
                <a:gd name="connsiteX0-141" fmla="*/ 0 w 1602673"/>
                <a:gd name="connsiteY0-142" fmla="*/ 197625 h 231414"/>
                <a:gd name="connsiteX1-143" fmla="*/ 241978 w 1602673"/>
                <a:gd name="connsiteY1-144" fmla="*/ 0 h 231414"/>
                <a:gd name="connsiteX2-145" fmla="*/ 1602673 w 1602673"/>
                <a:gd name="connsiteY2-146" fmla="*/ 7072 h 231414"/>
                <a:gd name="connsiteX3-147" fmla="*/ 1372661 w 1602673"/>
                <a:gd name="connsiteY3-148" fmla="*/ 231414 h 231414"/>
                <a:gd name="connsiteX4-149" fmla="*/ 0 w 1602673"/>
                <a:gd name="connsiteY4-150" fmla="*/ 197625 h 231414"/>
                <a:gd name="connsiteX0-151" fmla="*/ 0 w 1602673"/>
                <a:gd name="connsiteY0-152" fmla="*/ 197625 h 231414"/>
                <a:gd name="connsiteX1-153" fmla="*/ 241978 w 1602673"/>
                <a:gd name="connsiteY1-154" fmla="*/ 0 h 231414"/>
                <a:gd name="connsiteX2-155" fmla="*/ 1602673 w 1602673"/>
                <a:gd name="connsiteY2-156" fmla="*/ 7072 h 231414"/>
                <a:gd name="connsiteX3-157" fmla="*/ 1372661 w 1602673"/>
                <a:gd name="connsiteY3-158" fmla="*/ 231414 h 231414"/>
                <a:gd name="connsiteX4-159" fmla="*/ 0 w 1602673"/>
                <a:gd name="connsiteY4-160" fmla="*/ 197625 h 231414"/>
                <a:gd name="connsiteX0-161" fmla="*/ 0 w 1602673"/>
                <a:gd name="connsiteY0-162" fmla="*/ 197625 h 231414"/>
                <a:gd name="connsiteX1-163" fmla="*/ 241978 w 1602673"/>
                <a:gd name="connsiteY1-164" fmla="*/ 0 h 231414"/>
                <a:gd name="connsiteX2-165" fmla="*/ 1602673 w 1602673"/>
                <a:gd name="connsiteY2-166" fmla="*/ 7072 h 231414"/>
                <a:gd name="connsiteX3-167" fmla="*/ 1372661 w 1602673"/>
                <a:gd name="connsiteY3-168" fmla="*/ 231414 h 231414"/>
                <a:gd name="connsiteX4-169" fmla="*/ 0 w 1602673"/>
                <a:gd name="connsiteY4-170" fmla="*/ 197625 h 231414"/>
                <a:gd name="connsiteX0-171" fmla="*/ 0 w 1605755"/>
                <a:gd name="connsiteY0-172" fmla="*/ 226408 h 231414"/>
                <a:gd name="connsiteX1-173" fmla="*/ 245060 w 1605755"/>
                <a:gd name="connsiteY1-174" fmla="*/ 0 h 231414"/>
                <a:gd name="connsiteX2-175" fmla="*/ 1605755 w 1605755"/>
                <a:gd name="connsiteY2-176" fmla="*/ 7072 h 231414"/>
                <a:gd name="connsiteX3-177" fmla="*/ 1375743 w 1605755"/>
                <a:gd name="connsiteY3-178" fmla="*/ 231414 h 231414"/>
                <a:gd name="connsiteX4-179" fmla="*/ 0 w 1605755"/>
                <a:gd name="connsiteY4-180" fmla="*/ 226408 h 231414"/>
                <a:gd name="connsiteX0-181" fmla="*/ 0 w 1605755"/>
                <a:gd name="connsiteY0-182" fmla="*/ 226408 h 231538"/>
                <a:gd name="connsiteX1-183" fmla="*/ 245060 w 1605755"/>
                <a:gd name="connsiteY1-184" fmla="*/ 0 h 231538"/>
                <a:gd name="connsiteX2-185" fmla="*/ 1605755 w 1605755"/>
                <a:gd name="connsiteY2-186" fmla="*/ 7072 h 231538"/>
                <a:gd name="connsiteX3-187" fmla="*/ 1362376 w 1605755"/>
                <a:gd name="connsiteY3-188" fmla="*/ 231538 h 231538"/>
                <a:gd name="connsiteX4-189" fmla="*/ 0 w 1605755"/>
                <a:gd name="connsiteY4-190" fmla="*/ 226408 h 231538"/>
                <a:gd name="connsiteX0-191" fmla="*/ 0 w 1605755"/>
                <a:gd name="connsiteY0-192" fmla="*/ 226408 h 231538"/>
                <a:gd name="connsiteX1-193" fmla="*/ 245060 w 1605755"/>
                <a:gd name="connsiteY1-194" fmla="*/ 0 h 231538"/>
                <a:gd name="connsiteX2-195" fmla="*/ 1605755 w 1605755"/>
                <a:gd name="connsiteY2-196" fmla="*/ 7072 h 231538"/>
                <a:gd name="connsiteX3-197" fmla="*/ 1362376 w 1605755"/>
                <a:gd name="connsiteY3-198" fmla="*/ 231538 h 231538"/>
                <a:gd name="connsiteX4-199" fmla="*/ 0 w 1605755"/>
                <a:gd name="connsiteY4-200" fmla="*/ 226408 h 231538"/>
                <a:gd name="connsiteX0-201" fmla="*/ 0 w 1605755"/>
                <a:gd name="connsiteY0-202" fmla="*/ 226408 h 231538"/>
                <a:gd name="connsiteX1-203" fmla="*/ 245060 w 1605755"/>
                <a:gd name="connsiteY1-204" fmla="*/ 0 h 231538"/>
                <a:gd name="connsiteX2-205" fmla="*/ 1605755 w 1605755"/>
                <a:gd name="connsiteY2-206" fmla="*/ 7072 h 231538"/>
                <a:gd name="connsiteX3-207" fmla="*/ 1362376 w 1605755"/>
                <a:gd name="connsiteY3-208" fmla="*/ 231538 h 231538"/>
                <a:gd name="connsiteX4-209" fmla="*/ 0 w 1605755"/>
                <a:gd name="connsiteY4-210" fmla="*/ 226408 h 231538"/>
                <a:gd name="connsiteX0-211" fmla="*/ 0 w 1605755"/>
                <a:gd name="connsiteY0-212" fmla="*/ 226408 h 226408"/>
                <a:gd name="connsiteX1-213" fmla="*/ 245060 w 1605755"/>
                <a:gd name="connsiteY1-214" fmla="*/ 0 h 226408"/>
                <a:gd name="connsiteX2-215" fmla="*/ 1605755 w 1605755"/>
                <a:gd name="connsiteY2-216" fmla="*/ 7072 h 226408"/>
                <a:gd name="connsiteX3-217" fmla="*/ 1356419 w 1605755"/>
                <a:gd name="connsiteY3-218" fmla="*/ 209249 h 226408"/>
                <a:gd name="connsiteX4-219" fmla="*/ 0 w 1605755"/>
                <a:gd name="connsiteY4-220" fmla="*/ 226408 h 226408"/>
                <a:gd name="connsiteX0-221" fmla="*/ 0 w 1605755"/>
                <a:gd name="connsiteY0-222" fmla="*/ 226408 h 226408"/>
                <a:gd name="connsiteX1-223" fmla="*/ 245060 w 1605755"/>
                <a:gd name="connsiteY1-224" fmla="*/ 0 h 226408"/>
                <a:gd name="connsiteX2-225" fmla="*/ 1605755 w 1605755"/>
                <a:gd name="connsiteY2-226" fmla="*/ 7072 h 226408"/>
                <a:gd name="connsiteX3-227" fmla="*/ 1356419 w 1605755"/>
                <a:gd name="connsiteY3-228" fmla="*/ 209249 h 226408"/>
                <a:gd name="connsiteX4-229" fmla="*/ 0 w 1605755"/>
                <a:gd name="connsiteY4-230" fmla="*/ 226408 h 226408"/>
                <a:gd name="connsiteX0-231" fmla="*/ 0 w 1613484"/>
                <a:gd name="connsiteY0-232" fmla="*/ 240032 h 240032"/>
                <a:gd name="connsiteX1-233" fmla="*/ 245060 w 1613484"/>
                <a:gd name="connsiteY1-234" fmla="*/ 13624 h 240032"/>
                <a:gd name="connsiteX2-235" fmla="*/ 1613484 w 1613484"/>
                <a:gd name="connsiteY2-236" fmla="*/ 0 h 240032"/>
                <a:gd name="connsiteX3-237" fmla="*/ 1356419 w 1613484"/>
                <a:gd name="connsiteY3-238" fmla="*/ 222873 h 240032"/>
                <a:gd name="connsiteX4-239" fmla="*/ 0 w 1613484"/>
                <a:gd name="connsiteY4-240" fmla="*/ 240032 h 240032"/>
                <a:gd name="connsiteX0-241" fmla="*/ 0 w 1613484"/>
                <a:gd name="connsiteY0-242" fmla="*/ 240032 h 240032"/>
                <a:gd name="connsiteX1-243" fmla="*/ 245060 w 1613484"/>
                <a:gd name="connsiteY1-244" fmla="*/ 13624 h 240032"/>
                <a:gd name="connsiteX2-245" fmla="*/ 1613484 w 1613484"/>
                <a:gd name="connsiteY2-246" fmla="*/ 0 h 240032"/>
                <a:gd name="connsiteX3-247" fmla="*/ 1356419 w 1613484"/>
                <a:gd name="connsiteY3-248" fmla="*/ 222873 h 240032"/>
                <a:gd name="connsiteX4-249" fmla="*/ 0 w 1613484"/>
                <a:gd name="connsiteY4-250" fmla="*/ 240032 h 240032"/>
                <a:gd name="connsiteX0-251" fmla="*/ 0 w 1613484"/>
                <a:gd name="connsiteY0-252" fmla="*/ 240032 h 240032"/>
                <a:gd name="connsiteX1-253" fmla="*/ 262324 w 1613484"/>
                <a:gd name="connsiteY1-254" fmla="*/ 22018 h 240032"/>
                <a:gd name="connsiteX2-255" fmla="*/ 1613484 w 1613484"/>
                <a:gd name="connsiteY2-256" fmla="*/ 0 h 240032"/>
                <a:gd name="connsiteX3-257" fmla="*/ 1356419 w 1613484"/>
                <a:gd name="connsiteY3-258" fmla="*/ 222873 h 240032"/>
                <a:gd name="connsiteX4-259" fmla="*/ 0 w 1613484"/>
                <a:gd name="connsiteY4-260" fmla="*/ 240032 h 240032"/>
                <a:gd name="connsiteX0-261" fmla="*/ 0 w 1613484"/>
                <a:gd name="connsiteY0-262" fmla="*/ 240032 h 240032"/>
                <a:gd name="connsiteX1-263" fmla="*/ 262324 w 1613484"/>
                <a:gd name="connsiteY1-264" fmla="*/ 22018 h 240032"/>
                <a:gd name="connsiteX2-265" fmla="*/ 1613484 w 1613484"/>
                <a:gd name="connsiteY2-266" fmla="*/ 0 h 240032"/>
                <a:gd name="connsiteX3-267" fmla="*/ 1356419 w 1613484"/>
                <a:gd name="connsiteY3-268" fmla="*/ 222873 h 240032"/>
                <a:gd name="connsiteX4-269" fmla="*/ 0 w 1613484"/>
                <a:gd name="connsiteY4-270" fmla="*/ 240032 h 240032"/>
                <a:gd name="connsiteX0-271" fmla="*/ 0 w 1613484"/>
                <a:gd name="connsiteY0-272" fmla="*/ 240032 h 240032"/>
                <a:gd name="connsiteX1-273" fmla="*/ 262324 w 1613484"/>
                <a:gd name="connsiteY1-274" fmla="*/ 22018 h 240032"/>
                <a:gd name="connsiteX2-275" fmla="*/ 1613484 w 1613484"/>
                <a:gd name="connsiteY2-276" fmla="*/ 0 h 240032"/>
                <a:gd name="connsiteX3-277" fmla="*/ 1356419 w 1613484"/>
                <a:gd name="connsiteY3-278" fmla="*/ 222873 h 240032"/>
                <a:gd name="connsiteX4-279" fmla="*/ 0 w 1613484"/>
                <a:gd name="connsiteY4-280" fmla="*/ 240032 h 240032"/>
                <a:gd name="connsiteX0-281" fmla="*/ 0 w 1613484"/>
                <a:gd name="connsiteY0-282" fmla="*/ 240032 h 240032"/>
                <a:gd name="connsiteX1-283" fmla="*/ 262324 w 1613484"/>
                <a:gd name="connsiteY1-284" fmla="*/ 22018 h 240032"/>
                <a:gd name="connsiteX2-285" fmla="*/ 1613484 w 1613484"/>
                <a:gd name="connsiteY2-286" fmla="*/ 0 h 240032"/>
                <a:gd name="connsiteX3-287" fmla="*/ 1356419 w 1613484"/>
                <a:gd name="connsiteY3-288" fmla="*/ 222873 h 240032"/>
                <a:gd name="connsiteX4-289" fmla="*/ 0 w 1613484"/>
                <a:gd name="connsiteY4-290" fmla="*/ 240032 h 240032"/>
                <a:gd name="connsiteX0-291" fmla="*/ 0 w 1613484"/>
                <a:gd name="connsiteY0-292" fmla="*/ 240032 h 240032"/>
                <a:gd name="connsiteX1-293" fmla="*/ 262324 w 1613484"/>
                <a:gd name="connsiteY1-294" fmla="*/ 22018 h 240032"/>
                <a:gd name="connsiteX2-295" fmla="*/ 1613484 w 1613484"/>
                <a:gd name="connsiteY2-296" fmla="*/ 0 h 240032"/>
                <a:gd name="connsiteX3-297" fmla="*/ 1356419 w 1613484"/>
                <a:gd name="connsiteY3-298" fmla="*/ 222873 h 240032"/>
                <a:gd name="connsiteX4-299" fmla="*/ 0 w 1613484"/>
                <a:gd name="connsiteY4-300" fmla="*/ 240032 h 2400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13484" h="240032">
                  <a:moveTo>
                    <a:pt x="0" y="240032"/>
                  </a:moveTo>
                  <a:cubicBezTo>
                    <a:pt x="241729" y="163961"/>
                    <a:pt x="226096" y="66750"/>
                    <a:pt x="262324" y="22018"/>
                  </a:cubicBezTo>
                  <a:lnTo>
                    <a:pt x="1613484" y="0"/>
                  </a:lnTo>
                  <a:cubicBezTo>
                    <a:pt x="1574036" y="105654"/>
                    <a:pt x="1571019" y="157953"/>
                    <a:pt x="1356419" y="222873"/>
                  </a:cubicBezTo>
                  <a:cubicBezTo>
                    <a:pt x="1303391" y="238655"/>
                    <a:pt x="452140" y="234312"/>
                    <a:pt x="0" y="240032"/>
                  </a:cubicBezTo>
                  <a:close/>
                </a:path>
              </a:pathLst>
            </a:custGeom>
            <a:solidFill>
              <a:srgbClr val="7F8FA9">
                <a:lumMod val="75000"/>
              </a:srgbClr>
            </a:solidFill>
            <a:ln>
              <a:noFil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dirty="0">
                <a:latin typeface="微软雅黑" panose="020B0503020204020204" charset="-122"/>
                <a:ea typeface="微软雅黑" panose="020B0503020204020204" charset="-122"/>
                <a:cs typeface="+mn-ea"/>
                <a:sym typeface="+mn-lt"/>
              </a:endParaRPr>
            </a:p>
          </p:txBody>
        </p:sp>
        <p:sp>
          <p:nvSpPr>
            <p:cNvPr id="13" name="下箭头 12"/>
            <p:cNvSpPr/>
            <p:nvPr/>
          </p:nvSpPr>
          <p:spPr>
            <a:xfrm rot="9015679">
              <a:off x="8162" y="2717"/>
              <a:ext cx="2133" cy="3167"/>
            </a:xfrm>
            <a:prstGeom prst="downArrow">
              <a:avLst/>
            </a:prstGeom>
            <a:solidFill>
              <a:srgbClr val="7F8FA9">
                <a:lumMod val="75000"/>
              </a:srgbClr>
            </a:solidFill>
            <a:ln>
              <a:noFil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a:latin typeface="微软雅黑" panose="020B0503020204020204" charset="-122"/>
                <a:ea typeface="微软雅黑" panose="020B0503020204020204" charset="-122"/>
                <a:cs typeface="+mn-ea"/>
                <a:sym typeface="+mn-lt"/>
              </a:endParaRPr>
            </a:p>
          </p:txBody>
        </p:sp>
        <p:sp>
          <p:nvSpPr>
            <p:cNvPr id="14" name="等腰三角形 13"/>
            <p:cNvSpPr/>
            <p:nvPr/>
          </p:nvSpPr>
          <p:spPr>
            <a:xfrm rot="3607809">
              <a:off x="9556" y="5137"/>
              <a:ext cx="919" cy="1069"/>
            </a:xfrm>
            <a:prstGeom prst="triangle">
              <a:avLst>
                <a:gd name="adj" fmla="val 49954"/>
              </a:avLst>
            </a:prstGeom>
            <a:solidFill>
              <a:srgbClr val="7F8FA9">
                <a:lumMod val="75000"/>
              </a:srgbClr>
            </a:solidFill>
            <a:ln>
              <a:noFil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a:latin typeface="微软雅黑" panose="020B0503020204020204" charset="-122"/>
                <a:ea typeface="微软雅黑" panose="020B0503020204020204" charset="-122"/>
                <a:cs typeface="+mn-ea"/>
                <a:sym typeface="+mn-lt"/>
              </a:endParaRPr>
            </a:p>
          </p:txBody>
        </p:sp>
        <p:sp>
          <p:nvSpPr>
            <p:cNvPr id="15" name="矩形 13"/>
            <p:cNvSpPr/>
            <p:nvPr/>
          </p:nvSpPr>
          <p:spPr>
            <a:xfrm rot="12610314">
              <a:off x="5364" y="4266"/>
              <a:ext cx="1056" cy="1666"/>
            </a:xfrm>
            <a:custGeom>
              <a:avLst/>
              <a:gdLst>
                <a:gd name="connsiteX0" fmla="*/ 0 w 783379"/>
                <a:gd name="connsiteY0" fmla="*/ 0 h 1233714"/>
                <a:gd name="connsiteX1" fmla="*/ 783379 w 783379"/>
                <a:gd name="connsiteY1" fmla="*/ 0 h 1233714"/>
                <a:gd name="connsiteX2" fmla="*/ 783379 w 783379"/>
                <a:gd name="connsiteY2" fmla="*/ 1233714 h 1233714"/>
                <a:gd name="connsiteX3" fmla="*/ 0 w 783379"/>
                <a:gd name="connsiteY3" fmla="*/ 1233714 h 1233714"/>
                <a:gd name="connsiteX4" fmla="*/ 0 w 783379"/>
                <a:gd name="connsiteY4" fmla="*/ 0 h 1233714"/>
                <a:gd name="connsiteX0-1" fmla="*/ 0 w 783379"/>
                <a:gd name="connsiteY0-2" fmla="*/ 0 h 1233714"/>
                <a:gd name="connsiteX1-3" fmla="*/ 756718 w 783379"/>
                <a:gd name="connsiteY1-4" fmla="*/ 17602 h 1233714"/>
                <a:gd name="connsiteX2-5" fmla="*/ 783379 w 783379"/>
                <a:gd name="connsiteY2-6" fmla="*/ 1233714 h 1233714"/>
                <a:gd name="connsiteX3-7" fmla="*/ 0 w 783379"/>
                <a:gd name="connsiteY3-8" fmla="*/ 1233714 h 1233714"/>
                <a:gd name="connsiteX4-9" fmla="*/ 0 w 783379"/>
                <a:gd name="connsiteY4-10" fmla="*/ 0 h 1233714"/>
                <a:gd name="connsiteX0-11" fmla="*/ 0 w 783379"/>
                <a:gd name="connsiteY0-12" fmla="*/ 0 h 1233714"/>
                <a:gd name="connsiteX1-13" fmla="*/ 756718 w 783379"/>
                <a:gd name="connsiteY1-14" fmla="*/ 17602 h 1233714"/>
                <a:gd name="connsiteX2-15" fmla="*/ 783379 w 783379"/>
                <a:gd name="connsiteY2-16" fmla="*/ 1233714 h 1233714"/>
                <a:gd name="connsiteX3-17" fmla="*/ 0 w 783379"/>
                <a:gd name="connsiteY3-18" fmla="*/ 1233714 h 1233714"/>
                <a:gd name="connsiteX4-19" fmla="*/ 0 w 783379"/>
                <a:gd name="connsiteY4-20" fmla="*/ 0 h 1233714"/>
                <a:gd name="connsiteX0-21" fmla="*/ 0 w 783379"/>
                <a:gd name="connsiteY0-22" fmla="*/ 0 h 1233714"/>
                <a:gd name="connsiteX1-23" fmla="*/ 738945 w 783379"/>
                <a:gd name="connsiteY1-24" fmla="*/ 29338 h 1233714"/>
                <a:gd name="connsiteX2-25" fmla="*/ 783379 w 783379"/>
                <a:gd name="connsiteY2-26" fmla="*/ 1233714 h 1233714"/>
                <a:gd name="connsiteX3-27" fmla="*/ 0 w 783379"/>
                <a:gd name="connsiteY3-28" fmla="*/ 1233714 h 1233714"/>
                <a:gd name="connsiteX4-29" fmla="*/ 0 w 783379"/>
                <a:gd name="connsiteY4-30" fmla="*/ 0 h 1233714"/>
                <a:gd name="connsiteX0-31" fmla="*/ 0 w 783379"/>
                <a:gd name="connsiteY0-32" fmla="*/ 0 h 1233714"/>
                <a:gd name="connsiteX1-33" fmla="*/ 738945 w 783379"/>
                <a:gd name="connsiteY1-34" fmla="*/ 29338 h 1233714"/>
                <a:gd name="connsiteX2-35" fmla="*/ 783379 w 783379"/>
                <a:gd name="connsiteY2-36" fmla="*/ 1233714 h 1233714"/>
                <a:gd name="connsiteX3-37" fmla="*/ 0 w 783379"/>
                <a:gd name="connsiteY3-38" fmla="*/ 1233714 h 1233714"/>
                <a:gd name="connsiteX4-39" fmla="*/ 0 w 783379"/>
                <a:gd name="connsiteY4-40" fmla="*/ 0 h 1233714"/>
                <a:gd name="connsiteX0-41" fmla="*/ 0 w 783379"/>
                <a:gd name="connsiteY0-42" fmla="*/ 6927 h 1240641"/>
                <a:gd name="connsiteX1-43" fmla="*/ 738945 w 783379"/>
                <a:gd name="connsiteY1-44" fmla="*/ 36265 h 1240641"/>
                <a:gd name="connsiteX2-45" fmla="*/ 783379 w 783379"/>
                <a:gd name="connsiteY2-46" fmla="*/ 1240641 h 1240641"/>
                <a:gd name="connsiteX3-47" fmla="*/ 0 w 783379"/>
                <a:gd name="connsiteY3-48" fmla="*/ 1240641 h 1240641"/>
                <a:gd name="connsiteX4-49" fmla="*/ 0 w 783379"/>
                <a:gd name="connsiteY4-50" fmla="*/ 6927 h 1240641"/>
                <a:gd name="connsiteX0-51" fmla="*/ 0 w 783379"/>
                <a:gd name="connsiteY0-52" fmla="*/ 0 h 1233714"/>
                <a:gd name="connsiteX1-53" fmla="*/ 722915 w 783379"/>
                <a:gd name="connsiteY1-54" fmla="*/ 47580 h 1233714"/>
                <a:gd name="connsiteX2-55" fmla="*/ 783379 w 783379"/>
                <a:gd name="connsiteY2-56" fmla="*/ 1233714 h 1233714"/>
                <a:gd name="connsiteX3-57" fmla="*/ 0 w 783379"/>
                <a:gd name="connsiteY3-58" fmla="*/ 1233714 h 1233714"/>
                <a:gd name="connsiteX4-59" fmla="*/ 0 w 783379"/>
                <a:gd name="connsiteY4-60" fmla="*/ 0 h 1233714"/>
                <a:gd name="connsiteX0-61" fmla="*/ 0 w 783379"/>
                <a:gd name="connsiteY0-62" fmla="*/ 0 h 1233714"/>
                <a:gd name="connsiteX1-63" fmla="*/ 722915 w 783379"/>
                <a:gd name="connsiteY1-64" fmla="*/ 47580 h 1233714"/>
                <a:gd name="connsiteX2-65" fmla="*/ 783379 w 783379"/>
                <a:gd name="connsiteY2-66" fmla="*/ 1233714 h 1233714"/>
                <a:gd name="connsiteX3-67" fmla="*/ 0 w 783379"/>
                <a:gd name="connsiteY3-68" fmla="*/ 1233714 h 1233714"/>
                <a:gd name="connsiteX4-69" fmla="*/ 0 w 783379"/>
                <a:gd name="connsiteY4-70" fmla="*/ 0 h 1233714"/>
                <a:gd name="connsiteX0-71" fmla="*/ 0 w 783379"/>
                <a:gd name="connsiteY0-72" fmla="*/ 0 h 1233714"/>
                <a:gd name="connsiteX1-73" fmla="*/ 696892 w 783379"/>
                <a:gd name="connsiteY1-74" fmla="*/ 54553 h 1233714"/>
                <a:gd name="connsiteX2-75" fmla="*/ 783379 w 783379"/>
                <a:gd name="connsiteY2-76" fmla="*/ 1233714 h 1233714"/>
                <a:gd name="connsiteX3-77" fmla="*/ 0 w 783379"/>
                <a:gd name="connsiteY3-78" fmla="*/ 1233714 h 1233714"/>
                <a:gd name="connsiteX4-79" fmla="*/ 0 w 783379"/>
                <a:gd name="connsiteY4-80" fmla="*/ 0 h 1233714"/>
                <a:gd name="connsiteX0-81" fmla="*/ 0 w 783379"/>
                <a:gd name="connsiteY0-82" fmla="*/ 0 h 1233714"/>
                <a:gd name="connsiteX1-83" fmla="*/ 696892 w 783379"/>
                <a:gd name="connsiteY1-84" fmla="*/ 54553 h 1233714"/>
                <a:gd name="connsiteX2-85" fmla="*/ 783379 w 783379"/>
                <a:gd name="connsiteY2-86" fmla="*/ 1233714 h 1233714"/>
                <a:gd name="connsiteX3-87" fmla="*/ 0 w 783379"/>
                <a:gd name="connsiteY3-88" fmla="*/ 1233714 h 1233714"/>
                <a:gd name="connsiteX4-89" fmla="*/ 0 w 783379"/>
                <a:gd name="connsiteY4-90" fmla="*/ 0 h 1233714"/>
                <a:gd name="connsiteX0-91" fmla="*/ 0 w 783379"/>
                <a:gd name="connsiteY0-92" fmla="*/ 13944 h 1247658"/>
                <a:gd name="connsiteX1-93" fmla="*/ 696892 w 783379"/>
                <a:gd name="connsiteY1-94" fmla="*/ 68497 h 1247658"/>
                <a:gd name="connsiteX2-95" fmla="*/ 783379 w 783379"/>
                <a:gd name="connsiteY2-96" fmla="*/ 1247658 h 1247658"/>
                <a:gd name="connsiteX3-97" fmla="*/ 0 w 783379"/>
                <a:gd name="connsiteY3-98" fmla="*/ 1247658 h 1247658"/>
                <a:gd name="connsiteX4-99" fmla="*/ 0 w 783379"/>
                <a:gd name="connsiteY4-100" fmla="*/ 13944 h 1247658"/>
                <a:gd name="connsiteX0-101" fmla="*/ 0 w 783379"/>
                <a:gd name="connsiteY0-102" fmla="*/ 13944 h 1247658"/>
                <a:gd name="connsiteX1-103" fmla="*/ 696892 w 783379"/>
                <a:gd name="connsiteY1-104" fmla="*/ 68497 h 1247658"/>
                <a:gd name="connsiteX2-105" fmla="*/ 783379 w 783379"/>
                <a:gd name="connsiteY2-106" fmla="*/ 1247658 h 1247658"/>
                <a:gd name="connsiteX3-107" fmla="*/ 0 w 783379"/>
                <a:gd name="connsiteY3-108" fmla="*/ 1247658 h 1247658"/>
                <a:gd name="connsiteX4-109" fmla="*/ 0 w 783379"/>
                <a:gd name="connsiteY4-110" fmla="*/ 13944 h 1247658"/>
                <a:gd name="connsiteX0-111" fmla="*/ 0 w 783379"/>
                <a:gd name="connsiteY0-112" fmla="*/ 13944 h 1247658"/>
                <a:gd name="connsiteX1-113" fmla="*/ 696892 w 783379"/>
                <a:gd name="connsiteY1-114" fmla="*/ 68497 h 1247658"/>
                <a:gd name="connsiteX2-115" fmla="*/ 783379 w 783379"/>
                <a:gd name="connsiteY2-116" fmla="*/ 1247658 h 1247658"/>
                <a:gd name="connsiteX3-117" fmla="*/ 0 w 783379"/>
                <a:gd name="connsiteY3-118" fmla="*/ 1247658 h 1247658"/>
                <a:gd name="connsiteX4-119" fmla="*/ 0 w 783379"/>
                <a:gd name="connsiteY4-120" fmla="*/ 13944 h 1247658"/>
                <a:gd name="connsiteX0-121" fmla="*/ 0 w 783379"/>
                <a:gd name="connsiteY0-122" fmla="*/ 2131 h 1235845"/>
                <a:gd name="connsiteX1-123" fmla="*/ 682604 w 783379"/>
                <a:gd name="connsiteY1-124" fmla="*/ 81430 h 1235845"/>
                <a:gd name="connsiteX2-125" fmla="*/ 783379 w 783379"/>
                <a:gd name="connsiteY2-126" fmla="*/ 1235845 h 1235845"/>
                <a:gd name="connsiteX3-127" fmla="*/ 0 w 783379"/>
                <a:gd name="connsiteY3-128" fmla="*/ 1235845 h 1235845"/>
                <a:gd name="connsiteX4-129" fmla="*/ 0 w 783379"/>
                <a:gd name="connsiteY4-130" fmla="*/ 2131 h 1235845"/>
                <a:gd name="connsiteX0-131" fmla="*/ 0 w 783379"/>
                <a:gd name="connsiteY0-132" fmla="*/ 2378 h 1236092"/>
                <a:gd name="connsiteX1-133" fmla="*/ 682604 w 783379"/>
                <a:gd name="connsiteY1-134" fmla="*/ 81677 h 1236092"/>
                <a:gd name="connsiteX2-135" fmla="*/ 783379 w 783379"/>
                <a:gd name="connsiteY2-136" fmla="*/ 1236092 h 1236092"/>
                <a:gd name="connsiteX3-137" fmla="*/ 0 w 783379"/>
                <a:gd name="connsiteY3-138" fmla="*/ 1236092 h 1236092"/>
                <a:gd name="connsiteX4-139" fmla="*/ 0 w 783379"/>
                <a:gd name="connsiteY4-140" fmla="*/ 2378 h 1236092"/>
                <a:gd name="connsiteX0-141" fmla="*/ 0 w 783379"/>
                <a:gd name="connsiteY0-142" fmla="*/ 2378 h 1236092"/>
                <a:gd name="connsiteX1-143" fmla="*/ 682604 w 783379"/>
                <a:gd name="connsiteY1-144" fmla="*/ 81677 h 1236092"/>
                <a:gd name="connsiteX2-145" fmla="*/ 783379 w 783379"/>
                <a:gd name="connsiteY2-146" fmla="*/ 1236092 h 1236092"/>
                <a:gd name="connsiteX3-147" fmla="*/ 0 w 783379"/>
                <a:gd name="connsiteY3-148" fmla="*/ 1236092 h 1236092"/>
                <a:gd name="connsiteX4-149" fmla="*/ 0 w 783379"/>
                <a:gd name="connsiteY4-150" fmla="*/ 2378 h 12360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83379" h="1236092">
                  <a:moveTo>
                    <a:pt x="0" y="2378"/>
                  </a:moveTo>
                  <a:cubicBezTo>
                    <a:pt x="246315" y="12157"/>
                    <a:pt x="560240" y="-38015"/>
                    <a:pt x="682604" y="81677"/>
                  </a:cubicBezTo>
                  <a:cubicBezTo>
                    <a:pt x="794102" y="128347"/>
                    <a:pt x="774492" y="830721"/>
                    <a:pt x="783379" y="1236092"/>
                  </a:cubicBezTo>
                  <a:lnTo>
                    <a:pt x="0" y="1236092"/>
                  </a:lnTo>
                  <a:lnTo>
                    <a:pt x="0" y="2378"/>
                  </a:lnTo>
                  <a:close/>
                </a:path>
              </a:pathLst>
            </a:custGeom>
            <a:solidFill>
              <a:srgbClr val="F29600"/>
            </a:solidFill>
            <a:ln>
              <a:noFil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a:latin typeface="微软雅黑" panose="020B0503020204020204" charset="-122"/>
                <a:ea typeface="微软雅黑" panose="020B0503020204020204" charset="-122"/>
                <a:cs typeface="+mn-ea"/>
                <a:sym typeface="+mn-lt"/>
              </a:endParaRPr>
            </a:p>
          </p:txBody>
        </p:sp>
        <p:sp>
          <p:nvSpPr>
            <p:cNvPr id="16" name="矩形 13"/>
            <p:cNvSpPr/>
            <p:nvPr/>
          </p:nvSpPr>
          <p:spPr>
            <a:xfrm rot="12610314">
              <a:off x="5362" y="4262"/>
              <a:ext cx="1056" cy="1666"/>
            </a:xfrm>
            <a:custGeom>
              <a:avLst/>
              <a:gdLst>
                <a:gd name="connsiteX0" fmla="*/ 0 w 783379"/>
                <a:gd name="connsiteY0" fmla="*/ 0 h 1233714"/>
                <a:gd name="connsiteX1" fmla="*/ 783379 w 783379"/>
                <a:gd name="connsiteY1" fmla="*/ 0 h 1233714"/>
                <a:gd name="connsiteX2" fmla="*/ 783379 w 783379"/>
                <a:gd name="connsiteY2" fmla="*/ 1233714 h 1233714"/>
                <a:gd name="connsiteX3" fmla="*/ 0 w 783379"/>
                <a:gd name="connsiteY3" fmla="*/ 1233714 h 1233714"/>
                <a:gd name="connsiteX4" fmla="*/ 0 w 783379"/>
                <a:gd name="connsiteY4" fmla="*/ 0 h 1233714"/>
                <a:gd name="connsiteX0-1" fmla="*/ 0 w 783379"/>
                <a:gd name="connsiteY0-2" fmla="*/ 0 h 1233714"/>
                <a:gd name="connsiteX1-3" fmla="*/ 756718 w 783379"/>
                <a:gd name="connsiteY1-4" fmla="*/ 17602 h 1233714"/>
                <a:gd name="connsiteX2-5" fmla="*/ 783379 w 783379"/>
                <a:gd name="connsiteY2-6" fmla="*/ 1233714 h 1233714"/>
                <a:gd name="connsiteX3-7" fmla="*/ 0 w 783379"/>
                <a:gd name="connsiteY3-8" fmla="*/ 1233714 h 1233714"/>
                <a:gd name="connsiteX4-9" fmla="*/ 0 w 783379"/>
                <a:gd name="connsiteY4-10" fmla="*/ 0 h 1233714"/>
                <a:gd name="connsiteX0-11" fmla="*/ 0 w 783379"/>
                <a:gd name="connsiteY0-12" fmla="*/ 0 h 1233714"/>
                <a:gd name="connsiteX1-13" fmla="*/ 756718 w 783379"/>
                <a:gd name="connsiteY1-14" fmla="*/ 17602 h 1233714"/>
                <a:gd name="connsiteX2-15" fmla="*/ 783379 w 783379"/>
                <a:gd name="connsiteY2-16" fmla="*/ 1233714 h 1233714"/>
                <a:gd name="connsiteX3-17" fmla="*/ 0 w 783379"/>
                <a:gd name="connsiteY3-18" fmla="*/ 1233714 h 1233714"/>
                <a:gd name="connsiteX4-19" fmla="*/ 0 w 783379"/>
                <a:gd name="connsiteY4-20" fmla="*/ 0 h 1233714"/>
                <a:gd name="connsiteX0-21" fmla="*/ 0 w 783379"/>
                <a:gd name="connsiteY0-22" fmla="*/ 0 h 1233714"/>
                <a:gd name="connsiteX1-23" fmla="*/ 738945 w 783379"/>
                <a:gd name="connsiteY1-24" fmla="*/ 29338 h 1233714"/>
                <a:gd name="connsiteX2-25" fmla="*/ 783379 w 783379"/>
                <a:gd name="connsiteY2-26" fmla="*/ 1233714 h 1233714"/>
                <a:gd name="connsiteX3-27" fmla="*/ 0 w 783379"/>
                <a:gd name="connsiteY3-28" fmla="*/ 1233714 h 1233714"/>
                <a:gd name="connsiteX4-29" fmla="*/ 0 w 783379"/>
                <a:gd name="connsiteY4-30" fmla="*/ 0 h 1233714"/>
                <a:gd name="connsiteX0-31" fmla="*/ 0 w 783379"/>
                <a:gd name="connsiteY0-32" fmla="*/ 0 h 1233714"/>
                <a:gd name="connsiteX1-33" fmla="*/ 738945 w 783379"/>
                <a:gd name="connsiteY1-34" fmla="*/ 29338 h 1233714"/>
                <a:gd name="connsiteX2-35" fmla="*/ 783379 w 783379"/>
                <a:gd name="connsiteY2-36" fmla="*/ 1233714 h 1233714"/>
                <a:gd name="connsiteX3-37" fmla="*/ 0 w 783379"/>
                <a:gd name="connsiteY3-38" fmla="*/ 1233714 h 1233714"/>
                <a:gd name="connsiteX4-39" fmla="*/ 0 w 783379"/>
                <a:gd name="connsiteY4-40" fmla="*/ 0 h 1233714"/>
                <a:gd name="connsiteX0-41" fmla="*/ 0 w 783379"/>
                <a:gd name="connsiteY0-42" fmla="*/ 6927 h 1240641"/>
                <a:gd name="connsiteX1-43" fmla="*/ 738945 w 783379"/>
                <a:gd name="connsiteY1-44" fmla="*/ 36265 h 1240641"/>
                <a:gd name="connsiteX2-45" fmla="*/ 783379 w 783379"/>
                <a:gd name="connsiteY2-46" fmla="*/ 1240641 h 1240641"/>
                <a:gd name="connsiteX3-47" fmla="*/ 0 w 783379"/>
                <a:gd name="connsiteY3-48" fmla="*/ 1240641 h 1240641"/>
                <a:gd name="connsiteX4-49" fmla="*/ 0 w 783379"/>
                <a:gd name="connsiteY4-50" fmla="*/ 6927 h 1240641"/>
                <a:gd name="connsiteX0-51" fmla="*/ 0 w 783379"/>
                <a:gd name="connsiteY0-52" fmla="*/ 0 h 1233714"/>
                <a:gd name="connsiteX1-53" fmla="*/ 722915 w 783379"/>
                <a:gd name="connsiteY1-54" fmla="*/ 47580 h 1233714"/>
                <a:gd name="connsiteX2-55" fmla="*/ 783379 w 783379"/>
                <a:gd name="connsiteY2-56" fmla="*/ 1233714 h 1233714"/>
                <a:gd name="connsiteX3-57" fmla="*/ 0 w 783379"/>
                <a:gd name="connsiteY3-58" fmla="*/ 1233714 h 1233714"/>
                <a:gd name="connsiteX4-59" fmla="*/ 0 w 783379"/>
                <a:gd name="connsiteY4-60" fmla="*/ 0 h 1233714"/>
                <a:gd name="connsiteX0-61" fmla="*/ 0 w 783379"/>
                <a:gd name="connsiteY0-62" fmla="*/ 0 h 1233714"/>
                <a:gd name="connsiteX1-63" fmla="*/ 722915 w 783379"/>
                <a:gd name="connsiteY1-64" fmla="*/ 47580 h 1233714"/>
                <a:gd name="connsiteX2-65" fmla="*/ 783379 w 783379"/>
                <a:gd name="connsiteY2-66" fmla="*/ 1233714 h 1233714"/>
                <a:gd name="connsiteX3-67" fmla="*/ 0 w 783379"/>
                <a:gd name="connsiteY3-68" fmla="*/ 1233714 h 1233714"/>
                <a:gd name="connsiteX4-69" fmla="*/ 0 w 783379"/>
                <a:gd name="connsiteY4-70" fmla="*/ 0 h 1233714"/>
                <a:gd name="connsiteX0-71" fmla="*/ 0 w 783379"/>
                <a:gd name="connsiteY0-72" fmla="*/ 0 h 1233714"/>
                <a:gd name="connsiteX1-73" fmla="*/ 696892 w 783379"/>
                <a:gd name="connsiteY1-74" fmla="*/ 54553 h 1233714"/>
                <a:gd name="connsiteX2-75" fmla="*/ 783379 w 783379"/>
                <a:gd name="connsiteY2-76" fmla="*/ 1233714 h 1233714"/>
                <a:gd name="connsiteX3-77" fmla="*/ 0 w 783379"/>
                <a:gd name="connsiteY3-78" fmla="*/ 1233714 h 1233714"/>
                <a:gd name="connsiteX4-79" fmla="*/ 0 w 783379"/>
                <a:gd name="connsiteY4-80" fmla="*/ 0 h 1233714"/>
                <a:gd name="connsiteX0-81" fmla="*/ 0 w 783379"/>
                <a:gd name="connsiteY0-82" fmla="*/ 0 h 1233714"/>
                <a:gd name="connsiteX1-83" fmla="*/ 696892 w 783379"/>
                <a:gd name="connsiteY1-84" fmla="*/ 54553 h 1233714"/>
                <a:gd name="connsiteX2-85" fmla="*/ 783379 w 783379"/>
                <a:gd name="connsiteY2-86" fmla="*/ 1233714 h 1233714"/>
                <a:gd name="connsiteX3-87" fmla="*/ 0 w 783379"/>
                <a:gd name="connsiteY3-88" fmla="*/ 1233714 h 1233714"/>
                <a:gd name="connsiteX4-89" fmla="*/ 0 w 783379"/>
                <a:gd name="connsiteY4-90" fmla="*/ 0 h 1233714"/>
                <a:gd name="connsiteX0-91" fmla="*/ 0 w 783379"/>
                <a:gd name="connsiteY0-92" fmla="*/ 13944 h 1247658"/>
                <a:gd name="connsiteX1-93" fmla="*/ 696892 w 783379"/>
                <a:gd name="connsiteY1-94" fmla="*/ 68497 h 1247658"/>
                <a:gd name="connsiteX2-95" fmla="*/ 783379 w 783379"/>
                <a:gd name="connsiteY2-96" fmla="*/ 1247658 h 1247658"/>
                <a:gd name="connsiteX3-97" fmla="*/ 0 w 783379"/>
                <a:gd name="connsiteY3-98" fmla="*/ 1247658 h 1247658"/>
                <a:gd name="connsiteX4-99" fmla="*/ 0 w 783379"/>
                <a:gd name="connsiteY4-100" fmla="*/ 13944 h 1247658"/>
                <a:gd name="connsiteX0-101" fmla="*/ 0 w 783379"/>
                <a:gd name="connsiteY0-102" fmla="*/ 13944 h 1247658"/>
                <a:gd name="connsiteX1-103" fmla="*/ 696892 w 783379"/>
                <a:gd name="connsiteY1-104" fmla="*/ 68497 h 1247658"/>
                <a:gd name="connsiteX2-105" fmla="*/ 783379 w 783379"/>
                <a:gd name="connsiteY2-106" fmla="*/ 1247658 h 1247658"/>
                <a:gd name="connsiteX3-107" fmla="*/ 0 w 783379"/>
                <a:gd name="connsiteY3-108" fmla="*/ 1247658 h 1247658"/>
                <a:gd name="connsiteX4-109" fmla="*/ 0 w 783379"/>
                <a:gd name="connsiteY4-110" fmla="*/ 13944 h 1247658"/>
                <a:gd name="connsiteX0-111" fmla="*/ 0 w 783379"/>
                <a:gd name="connsiteY0-112" fmla="*/ 13944 h 1247658"/>
                <a:gd name="connsiteX1-113" fmla="*/ 696892 w 783379"/>
                <a:gd name="connsiteY1-114" fmla="*/ 68497 h 1247658"/>
                <a:gd name="connsiteX2-115" fmla="*/ 783379 w 783379"/>
                <a:gd name="connsiteY2-116" fmla="*/ 1247658 h 1247658"/>
                <a:gd name="connsiteX3-117" fmla="*/ 0 w 783379"/>
                <a:gd name="connsiteY3-118" fmla="*/ 1247658 h 1247658"/>
                <a:gd name="connsiteX4-119" fmla="*/ 0 w 783379"/>
                <a:gd name="connsiteY4-120" fmla="*/ 13944 h 1247658"/>
                <a:gd name="connsiteX0-121" fmla="*/ 0 w 783379"/>
                <a:gd name="connsiteY0-122" fmla="*/ 2131 h 1235845"/>
                <a:gd name="connsiteX1-123" fmla="*/ 682604 w 783379"/>
                <a:gd name="connsiteY1-124" fmla="*/ 81430 h 1235845"/>
                <a:gd name="connsiteX2-125" fmla="*/ 783379 w 783379"/>
                <a:gd name="connsiteY2-126" fmla="*/ 1235845 h 1235845"/>
                <a:gd name="connsiteX3-127" fmla="*/ 0 w 783379"/>
                <a:gd name="connsiteY3-128" fmla="*/ 1235845 h 1235845"/>
                <a:gd name="connsiteX4-129" fmla="*/ 0 w 783379"/>
                <a:gd name="connsiteY4-130" fmla="*/ 2131 h 1235845"/>
                <a:gd name="connsiteX0-131" fmla="*/ 0 w 783379"/>
                <a:gd name="connsiteY0-132" fmla="*/ 2378 h 1236092"/>
                <a:gd name="connsiteX1-133" fmla="*/ 682604 w 783379"/>
                <a:gd name="connsiteY1-134" fmla="*/ 81677 h 1236092"/>
                <a:gd name="connsiteX2-135" fmla="*/ 783379 w 783379"/>
                <a:gd name="connsiteY2-136" fmla="*/ 1236092 h 1236092"/>
                <a:gd name="connsiteX3-137" fmla="*/ 0 w 783379"/>
                <a:gd name="connsiteY3-138" fmla="*/ 1236092 h 1236092"/>
                <a:gd name="connsiteX4-139" fmla="*/ 0 w 783379"/>
                <a:gd name="connsiteY4-140" fmla="*/ 2378 h 1236092"/>
                <a:gd name="connsiteX0-141" fmla="*/ 0 w 783379"/>
                <a:gd name="connsiteY0-142" fmla="*/ 2378 h 1236092"/>
                <a:gd name="connsiteX1-143" fmla="*/ 682604 w 783379"/>
                <a:gd name="connsiteY1-144" fmla="*/ 81677 h 1236092"/>
                <a:gd name="connsiteX2-145" fmla="*/ 783379 w 783379"/>
                <a:gd name="connsiteY2-146" fmla="*/ 1236092 h 1236092"/>
                <a:gd name="connsiteX3-147" fmla="*/ 0 w 783379"/>
                <a:gd name="connsiteY3-148" fmla="*/ 1236092 h 1236092"/>
                <a:gd name="connsiteX4-149" fmla="*/ 0 w 783379"/>
                <a:gd name="connsiteY4-150" fmla="*/ 2378 h 12360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83379" h="1236092">
                  <a:moveTo>
                    <a:pt x="0" y="2378"/>
                  </a:moveTo>
                  <a:cubicBezTo>
                    <a:pt x="246315" y="12157"/>
                    <a:pt x="560240" y="-38015"/>
                    <a:pt x="682604" y="81677"/>
                  </a:cubicBezTo>
                  <a:cubicBezTo>
                    <a:pt x="794102" y="128347"/>
                    <a:pt x="774492" y="830721"/>
                    <a:pt x="783379" y="1236092"/>
                  </a:cubicBezTo>
                  <a:lnTo>
                    <a:pt x="0" y="1236092"/>
                  </a:lnTo>
                  <a:lnTo>
                    <a:pt x="0" y="2378"/>
                  </a:lnTo>
                  <a:close/>
                </a:path>
              </a:pathLst>
            </a:custGeom>
            <a:solidFill>
              <a:srgbClr val="629DD1">
                <a:lumMod val="75000"/>
              </a:srgbClr>
            </a:solidFill>
            <a:ln>
              <a:noFil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a:latin typeface="微软雅黑" panose="020B0503020204020204" charset="-122"/>
                <a:ea typeface="微软雅黑" panose="020B0503020204020204" charset="-122"/>
                <a:cs typeface="+mn-ea"/>
                <a:sym typeface="+mn-lt"/>
              </a:endParaRPr>
            </a:p>
          </p:txBody>
        </p:sp>
        <p:sp>
          <p:nvSpPr>
            <p:cNvPr id="17" name="平行四边形 4"/>
            <p:cNvSpPr/>
            <p:nvPr/>
          </p:nvSpPr>
          <p:spPr>
            <a:xfrm rot="4110963">
              <a:off x="4859" y="5970"/>
              <a:ext cx="1372" cy="247"/>
            </a:xfrm>
            <a:custGeom>
              <a:avLst/>
              <a:gdLst>
                <a:gd name="connsiteX0" fmla="*/ 0 w 1349669"/>
                <a:gd name="connsiteY0" fmla="*/ 185915 h 185915"/>
                <a:gd name="connsiteX1" fmla="*/ 46479 w 1349669"/>
                <a:gd name="connsiteY1" fmla="*/ 0 h 185915"/>
                <a:gd name="connsiteX2" fmla="*/ 1349669 w 1349669"/>
                <a:gd name="connsiteY2" fmla="*/ 0 h 185915"/>
                <a:gd name="connsiteX3" fmla="*/ 1303190 w 1349669"/>
                <a:gd name="connsiteY3" fmla="*/ 185915 h 185915"/>
                <a:gd name="connsiteX4" fmla="*/ 0 w 1349669"/>
                <a:gd name="connsiteY4" fmla="*/ 185915 h 185915"/>
                <a:gd name="connsiteX0-1" fmla="*/ 0 w 1349669"/>
                <a:gd name="connsiteY0-2" fmla="*/ 185915 h 216879"/>
                <a:gd name="connsiteX1-3" fmla="*/ 46479 w 1349669"/>
                <a:gd name="connsiteY1-4" fmla="*/ 0 h 216879"/>
                <a:gd name="connsiteX2-5" fmla="*/ 1349669 w 1349669"/>
                <a:gd name="connsiteY2-6" fmla="*/ 0 h 216879"/>
                <a:gd name="connsiteX3-7" fmla="*/ 1161595 w 1349669"/>
                <a:gd name="connsiteY3-8" fmla="*/ 216879 h 216879"/>
                <a:gd name="connsiteX4-9" fmla="*/ 0 w 1349669"/>
                <a:gd name="connsiteY4-10" fmla="*/ 185915 h 216879"/>
                <a:gd name="connsiteX0-11" fmla="*/ 0 w 1520597"/>
                <a:gd name="connsiteY0-12" fmla="*/ 181718 h 216879"/>
                <a:gd name="connsiteX1-13" fmla="*/ 217407 w 1520597"/>
                <a:gd name="connsiteY1-14" fmla="*/ 0 h 216879"/>
                <a:gd name="connsiteX2-15" fmla="*/ 1520597 w 1520597"/>
                <a:gd name="connsiteY2-16" fmla="*/ 0 h 216879"/>
                <a:gd name="connsiteX3-17" fmla="*/ 1332523 w 1520597"/>
                <a:gd name="connsiteY3-18" fmla="*/ 216879 h 216879"/>
                <a:gd name="connsiteX4-19" fmla="*/ 0 w 1520597"/>
                <a:gd name="connsiteY4-20" fmla="*/ 181718 h 216879"/>
                <a:gd name="connsiteX0-21" fmla="*/ 0 w 1544954"/>
                <a:gd name="connsiteY0-22" fmla="*/ 174515 h 216879"/>
                <a:gd name="connsiteX1-23" fmla="*/ 241764 w 1544954"/>
                <a:gd name="connsiteY1-24" fmla="*/ 0 h 216879"/>
                <a:gd name="connsiteX2-25" fmla="*/ 1544954 w 1544954"/>
                <a:gd name="connsiteY2-26" fmla="*/ 0 h 216879"/>
                <a:gd name="connsiteX3-27" fmla="*/ 1356880 w 1544954"/>
                <a:gd name="connsiteY3-28" fmla="*/ 216879 h 216879"/>
                <a:gd name="connsiteX4-29" fmla="*/ 0 w 1544954"/>
                <a:gd name="connsiteY4-30" fmla="*/ 174515 h 216879"/>
                <a:gd name="connsiteX0-31" fmla="*/ 0 w 1544954"/>
                <a:gd name="connsiteY0-32" fmla="*/ 174515 h 216879"/>
                <a:gd name="connsiteX1-33" fmla="*/ 241764 w 1544954"/>
                <a:gd name="connsiteY1-34" fmla="*/ 0 h 216879"/>
                <a:gd name="connsiteX2-35" fmla="*/ 1544954 w 1544954"/>
                <a:gd name="connsiteY2-36" fmla="*/ 0 h 216879"/>
                <a:gd name="connsiteX3-37" fmla="*/ 1356880 w 1544954"/>
                <a:gd name="connsiteY3-38" fmla="*/ 216879 h 216879"/>
                <a:gd name="connsiteX4-39" fmla="*/ 0 w 1544954"/>
                <a:gd name="connsiteY4-40" fmla="*/ 174515 h 216879"/>
                <a:gd name="connsiteX0-41" fmla="*/ 0 w 1544954"/>
                <a:gd name="connsiteY0-42" fmla="*/ 174515 h 216879"/>
                <a:gd name="connsiteX1-43" fmla="*/ 241764 w 1544954"/>
                <a:gd name="connsiteY1-44" fmla="*/ 0 h 216879"/>
                <a:gd name="connsiteX2-45" fmla="*/ 1544954 w 1544954"/>
                <a:gd name="connsiteY2-46" fmla="*/ 0 h 216879"/>
                <a:gd name="connsiteX3-47" fmla="*/ 1356880 w 1544954"/>
                <a:gd name="connsiteY3-48" fmla="*/ 216879 h 216879"/>
                <a:gd name="connsiteX4-49" fmla="*/ 0 w 1544954"/>
                <a:gd name="connsiteY4-50" fmla="*/ 174515 h 216879"/>
                <a:gd name="connsiteX0-51" fmla="*/ 0 w 1586892"/>
                <a:gd name="connsiteY0-52" fmla="*/ 181978 h 224342"/>
                <a:gd name="connsiteX1-53" fmla="*/ 241764 w 1586892"/>
                <a:gd name="connsiteY1-54" fmla="*/ 7463 h 224342"/>
                <a:gd name="connsiteX2-55" fmla="*/ 1586892 w 1586892"/>
                <a:gd name="connsiteY2-56" fmla="*/ 0 h 224342"/>
                <a:gd name="connsiteX3-57" fmla="*/ 1356880 w 1586892"/>
                <a:gd name="connsiteY3-58" fmla="*/ 224342 h 224342"/>
                <a:gd name="connsiteX4-59" fmla="*/ 0 w 1586892"/>
                <a:gd name="connsiteY4-60" fmla="*/ 181978 h 224342"/>
                <a:gd name="connsiteX0-61" fmla="*/ 0 w 1586892"/>
                <a:gd name="connsiteY0-62" fmla="*/ 181978 h 224342"/>
                <a:gd name="connsiteX1-63" fmla="*/ 241764 w 1586892"/>
                <a:gd name="connsiteY1-64" fmla="*/ 7463 h 224342"/>
                <a:gd name="connsiteX2-65" fmla="*/ 1586892 w 1586892"/>
                <a:gd name="connsiteY2-66" fmla="*/ 0 h 224342"/>
                <a:gd name="connsiteX3-67" fmla="*/ 1356880 w 1586892"/>
                <a:gd name="connsiteY3-68" fmla="*/ 224342 h 224342"/>
                <a:gd name="connsiteX4-69" fmla="*/ 0 w 1586892"/>
                <a:gd name="connsiteY4-70" fmla="*/ 181978 h 224342"/>
                <a:gd name="connsiteX0-71" fmla="*/ 0 w 1586892"/>
                <a:gd name="connsiteY0-72" fmla="*/ 181978 h 224342"/>
                <a:gd name="connsiteX1-73" fmla="*/ 241764 w 1586892"/>
                <a:gd name="connsiteY1-74" fmla="*/ 7463 h 224342"/>
                <a:gd name="connsiteX2-75" fmla="*/ 1586892 w 1586892"/>
                <a:gd name="connsiteY2-76" fmla="*/ 0 h 224342"/>
                <a:gd name="connsiteX3-77" fmla="*/ 1356880 w 1586892"/>
                <a:gd name="connsiteY3-78" fmla="*/ 224342 h 224342"/>
                <a:gd name="connsiteX4-79" fmla="*/ 0 w 1586892"/>
                <a:gd name="connsiteY4-80" fmla="*/ 181978 h 224342"/>
                <a:gd name="connsiteX0-81" fmla="*/ 0 w 1352325"/>
                <a:gd name="connsiteY0-82" fmla="*/ 284458 h 284458"/>
                <a:gd name="connsiteX1-83" fmla="*/ 7197 w 1352325"/>
                <a:gd name="connsiteY1-84" fmla="*/ 7463 h 284458"/>
                <a:gd name="connsiteX2-85" fmla="*/ 1352325 w 1352325"/>
                <a:gd name="connsiteY2-86" fmla="*/ 0 h 284458"/>
                <a:gd name="connsiteX3-87" fmla="*/ 1122313 w 1352325"/>
                <a:gd name="connsiteY3-88" fmla="*/ 224342 h 284458"/>
                <a:gd name="connsiteX4-89" fmla="*/ 0 w 1352325"/>
                <a:gd name="connsiteY4-90" fmla="*/ 284458 h 284458"/>
                <a:gd name="connsiteX0-91" fmla="*/ 0 w 1602673"/>
                <a:gd name="connsiteY0-92" fmla="*/ 190553 h 224342"/>
                <a:gd name="connsiteX1-93" fmla="*/ 257545 w 1602673"/>
                <a:gd name="connsiteY1-94" fmla="*/ 7463 h 224342"/>
                <a:gd name="connsiteX2-95" fmla="*/ 1602673 w 1602673"/>
                <a:gd name="connsiteY2-96" fmla="*/ 0 h 224342"/>
                <a:gd name="connsiteX3-97" fmla="*/ 1372661 w 1602673"/>
                <a:gd name="connsiteY3-98" fmla="*/ 224342 h 224342"/>
                <a:gd name="connsiteX4-99" fmla="*/ 0 w 1602673"/>
                <a:gd name="connsiteY4-100" fmla="*/ 190553 h 224342"/>
                <a:gd name="connsiteX0-101" fmla="*/ 0 w 1602673"/>
                <a:gd name="connsiteY0-102" fmla="*/ 190553 h 224342"/>
                <a:gd name="connsiteX1-103" fmla="*/ 257545 w 1602673"/>
                <a:gd name="connsiteY1-104" fmla="*/ 7463 h 224342"/>
                <a:gd name="connsiteX2-105" fmla="*/ 1602673 w 1602673"/>
                <a:gd name="connsiteY2-106" fmla="*/ 0 h 224342"/>
                <a:gd name="connsiteX3-107" fmla="*/ 1372661 w 1602673"/>
                <a:gd name="connsiteY3-108" fmla="*/ 224342 h 224342"/>
                <a:gd name="connsiteX4-109" fmla="*/ 0 w 1602673"/>
                <a:gd name="connsiteY4-110" fmla="*/ 190553 h 224342"/>
                <a:gd name="connsiteX0-111" fmla="*/ 0 w 1602673"/>
                <a:gd name="connsiteY0-112" fmla="*/ 197497 h 231286"/>
                <a:gd name="connsiteX1-113" fmla="*/ 208830 w 1602673"/>
                <a:gd name="connsiteY1-114" fmla="*/ 0 h 231286"/>
                <a:gd name="connsiteX2-115" fmla="*/ 1602673 w 1602673"/>
                <a:gd name="connsiteY2-116" fmla="*/ 6944 h 231286"/>
                <a:gd name="connsiteX3-117" fmla="*/ 1372661 w 1602673"/>
                <a:gd name="connsiteY3-118" fmla="*/ 231286 h 231286"/>
                <a:gd name="connsiteX4-119" fmla="*/ 0 w 1602673"/>
                <a:gd name="connsiteY4-120" fmla="*/ 197497 h 231286"/>
                <a:gd name="connsiteX0-121" fmla="*/ 0 w 1602673"/>
                <a:gd name="connsiteY0-122" fmla="*/ 198870 h 232659"/>
                <a:gd name="connsiteX1-123" fmla="*/ 248967 w 1602673"/>
                <a:gd name="connsiteY1-124" fmla="*/ 0 h 232659"/>
                <a:gd name="connsiteX2-125" fmla="*/ 1602673 w 1602673"/>
                <a:gd name="connsiteY2-126" fmla="*/ 8317 h 232659"/>
                <a:gd name="connsiteX3-127" fmla="*/ 1372661 w 1602673"/>
                <a:gd name="connsiteY3-128" fmla="*/ 232659 h 232659"/>
                <a:gd name="connsiteX4-129" fmla="*/ 0 w 1602673"/>
                <a:gd name="connsiteY4-130" fmla="*/ 198870 h 232659"/>
                <a:gd name="connsiteX0-131" fmla="*/ 0 w 1602673"/>
                <a:gd name="connsiteY0-132" fmla="*/ 197625 h 231414"/>
                <a:gd name="connsiteX1-133" fmla="*/ 241978 w 1602673"/>
                <a:gd name="connsiteY1-134" fmla="*/ 0 h 231414"/>
                <a:gd name="connsiteX2-135" fmla="*/ 1602673 w 1602673"/>
                <a:gd name="connsiteY2-136" fmla="*/ 7072 h 231414"/>
                <a:gd name="connsiteX3-137" fmla="*/ 1372661 w 1602673"/>
                <a:gd name="connsiteY3-138" fmla="*/ 231414 h 231414"/>
                <a:gd name="connsiteX4-139" fmla="*/ 0 w 1602673"/>
                <a:gd name="connsiteY4-140" fmla="*/ 197625 h 231414"/>
                <a:gd name="connsiteX0-141" fmla="*/ 0 w 1602673"/>
                <a:gd name="connsiteY0-142" fmla="*/ 197625 h 231414"/>
                <a:gd name="connsiteX1-143" fmla="*/ 241978 w 1602673"/>
                <a:gd name="connsiteY1-144" fmla="*/ 0 h 231414"/>
                <a:gd name="connsiteX2-145" fmla="*/ 1602673 w 1602673"/>
                <a:gd name="connsiteY2-146" fmla="*/ 7072 h 231414"/>
                <a:gd name="connsiteX3-147" fmla="*/ 1372661 w 1602673"/>
                <a:gd name="connsiteY3-148" fmla="*/ 231414 h 231414"/>
                <a:gd name="connsiteX4-149" fmla="*/ 0 w 1602673"/>
                <a:gd name="connsiteY4-150" fmla="*/ 197625 h 231414"/>
                <a:gd name="connsiteX0-151" fmla="*/ 0 w 1602673"/>
                <a:gd name="connsiteY0-152" fmla="*/ 197625 h 231414"/>
                <a:gd name="connsiteX1-153" fmla="*/ 241978 w 1602673"/>
                <a:gd name="connsiteY1-154" fmla="*/ 0 h 231414"/>
                <a:gd name="connsiteX2-155" fmla="*/ 1602673 w 1602673"/>
                <a:gd name="connsiteY2-156" fmla="*/ 7072 h 231414"/>
                <a:gd name="connsiteX3-157" fmla="*/ 1372661 w 1602673"/>
                <a:gd name="connsiteY3-158" fmla="*/ 231414 h 231414"/>
                <a:gd name="connsiteX4-159" fmla="*/ 0 w 1602673"/>
                <a:gd name="connsiteY4-160" fmla="*/ 197625 h 231414"/>
                <a:gd name="connsiteX0-161" fmla="*/ 0 w 1602673"/>
                <a:gd name="connsiteY0-162" fmla="*/ 197625 h 231414"/>
                <a:gd name="connsiteX1-163" fmla="*/ 241978 w 1602673"/>
                <a:gd name="connsiteY1-164" fmla="*/ 0 h 231414"/>
                <a:gd name="connsiteX2-165" fmla="*/ 1602673 w 1602673"/>
                <a:gd name="connsiteY2-166" fmla="*/ 7072 h 231414"/>
                <a:gd name="connsiteX3-167" fmla="*/ 1372661 w 1602673"/>
                <a:gd name="connsiteY3-168" fmla="*/ 231414 h 231414"/>
                <a:gd name="connsiteX4-169" fmla="*/ 0 w 1602673"/>
                <a:gd name="connsiteY4-170" fmla="*/ 197625 h 231414"/>
                <a:gd name="connsiteX0-171" fmla="*/ 0 w 1605755"/>
                <a:gd name="connsiteY0-172" fmla="*/ 226408 h 231414"/>
                <a:gd name="connsiteX1-173" fmla="*/ 245060 w 1605755"/>
                <a:gd name="connsiteY1-174" fmla="*/ 0 h 231414"/>
                <a:gd name="connsiteX2-175" fmla="*/ 1605755 w 1605755"/>
                <a:gd name="connsiteY2-176" fmla="*/ 7072 h 231414"/>
                <a:gd name="connsiteX3-177" fmla="*/ 1375743 w 1605755"/>
                <a:gd name="connsiteY3-178" fmla="*/ 231414 h 231414"/>
                <a:gd name="connsiteX4-179" fmla="*/ 0 w 1605755"/>
                <a:gd name="connsiteY4-180" fmla="*/ 226408 h 231414"/>
                <a:gd name="connsiteX0-181" fmla="*/ 0 w 1605755"/>
                <a:gd name="connsiteY0-182" fmla="*/ 226408 h 231538"/>
                <a:gd name="connsiteX1-183" fmla="*/ 245060 w 1605755"/>
                <a:gd name="connsiteY1-184" fmla="*/ 0 h 231538"/>
                <a:gd name="connsiteX2-185" fmla="*/ 1605755 w 1605755"/>
                <a:gd name="connsiteY2-186" fmla="*/ 7072 h 231538"/>
                <a:gd name="connsiteX3-187" fmla="*/ 1362376 w 1605755"/>
                <a:gd name="connsiteY3-188" fmla="*/ 231538 h 231538"/>
                <a:gd name="connsiteX4-189" fmla="*/ 0 w 1605755"/>
                <a:gd name="connsiteY4-190" fmla="*/ 226408 h 231538"/>
                <a:gd name="connsiteX0-191" fmla="*/ 0 w 1605755"/>
                <a:gd name="connsiteY0-192" fmla="*/ 226408 h 231538"/>
                <a:gd name="connsiteX1-193" fmla="*/ 245060 w 1605755"/>
                <a:gd name="connsiteY1-194" fmla="*/ 0 h 231538"/>
                <a:gd name="connsiteX2-195" fmla="*/ 1605755 w 1605755"/>
                <a:gd name="connsiteY2-196" fmla="*/ 7072 h 231538"/>
                <a:gd name="connsiteX3-197" fmla="*/ 1362376 w 1605755"/>
                <a:gd name="connsiteY3-198" fmla="*/ 231538 h 231538"/>
                <a:gd name="connsiteX4-199" fmla="*/ 0 w 1605755"/>
                <a:gd name="connsiteY4-200" fmla="*/ 226408 h 231538"/>
                <a:gd name="connsiteX0-201" fmla="*/ 0 w 1605755"/>
                <a:gd name="connsiteY0-202" fmla="*/ 226408 h 231538"/>
                <a:gd name="connsiteX1-203" fmla="*/ 245060 w 1605755"/>
                <a:gd name="connsiteY1-204" fmla="*/ 0 h 231538"/>
                <a:gd name="connsiteX2-205" fmla="*/ 1605755 w 1605755"/>
                <a:gd name="connsiteY2-206" fmla="*/ 7072 h 231538"/>
                <a:gd name="connsiteX3-207" fmla="*/ 1362376 w 1605755"/>
                <a:gd name="connsiteY3-208" fmla="*/ 231538 h 231538"/>
                <a:gd name="connsiteX4-209" fmla="*/ 0 w 1605755"/>
                <a:gd name="connsiteY4-210" fmla="*/ 226408 h 231538"/>
                <a:gd name="connsiteX0-211" fmla="*/ 0 w 1605755"/>
                <a:gd name="connsiteY0-212" fmla="*/ 226408 h 226408"/>
                <a:gd name="connsiteX1-213" fmla="*/ 245060 w 1605755"/>
                <a:gd name="connsiteY1-214" fmla="*/ 0 h 226408"/>
                <a:gd name="connsiteX2-215" fmla="*/ 1605755 w 1605755"/>
                <a:gd name="connsiteY2-216" fmla="*/ 7072 h 226408"/>
                <a:gd name="connsiteX3-217" fmla="*/ 1356419 w 1605755"/>
                <a:gd name="connsiteY3-218" fmla="*/ 209249 h 226408"/>
                <a:gd name="connsiteX4-219" fmla="*/ 0 w 1605755"/>
                <a:gd name="connsiteY4-220" fmla="*/ 226408 h 226408"/>
                <a:gd name="connsiteX0-221" fmla="*/ 0 w 1605755"/>
                <a:gd name="connsiteY0-222" fmla="*/ 226408 h 226408"/>
                <a:gd name="connsiteX1-223" fmla="*/ 245060 w 1605755"/>
                <a:gd name="connsiteY1-224" fmla="*/ 0 h 226408"/>
                <a:gd name="connsiteX2-225" fmla="*/ 1605755 w 1605755"/>
                <a:gd name="connsiteY2-226" fmla="*/ 7072 h 226408"/>
                <a:gd name="connsiteX3-227" fmla="*/ 1356419 w 1605755"/>
                <a:gd name="connsiteY3-228" fmla="*/ 209249 h 226408"/>
                <a:gd name="connsiteX4-229" fmla="*/ 0 w 1605755"/>
                <a:gd name="connsiteY4-230" fmla="*/ 226408 h 226408"/>
                <a:gd name="connsiteX0-231" fmla="*/ 0 w 1613484"/>
                <a:gd name="connsiteY0-232" fmla="*/ 240032 h 240032"/>
                <a:gd name="connsiteX1-233" fmla="*/ 245060 w 1613484"/>
                <a:gd name="connsiteY1-234" fmla="*/ 13624 h 240032"/>
                <a:gd name="connsiteX2-235" fmla="*/ 1613484 w 1613484"/>
                <a:gd name="connsiteY2-236" fmla="*/ 0 h 240032"/>
                <a:gd name="connsiteX3-237" fmla="*/ 1356419 w 1613484"/>
                <a:gd name="connsiteY3-238" fmla="*/ 222873 h 240032"/>
                <a:gd name="connsiteX4-239" fmla="*/ 0 w 1613484"/>
                <a:gd name="connsiteY4-240" fmla="*/ 240032 h 240032"/>
                <a:gd name="connsiteX0-241" fmla="*/ 0 w 1613484"/>
                <a:gd name="connsiteY0-242" fmla="*/ 240032 h 240032"/>
                <a:gd name="connsiteX1-243" fmla="*/ 245060 w 1613484"/>
                <a:gd name="connsiteY1-244" fmla="*/ 13624 h 240032"/>
                <a:gd name="connsiteX2-245" fmla="*/ 1613484 w 1613484"/>
                <a:gd name="connsiteY2-246" fmla="*/ 0 h 240032"/>
                <a:gd name="connsiteX3-247" fmla="*/ 1356419 w 1613484"/>
                <a:gd name="connsiteY3-248" fmla="*/ 222873 h 240032"/>
                <a:gd name="connsiteX4-249" fmla="*/ 0 w 1613484"/>
                <a:gd name="connsiteY4-250" fmla="*/ 240032 h 240032"/>
                <a:gd name="connsiteX0-251" fmla="*/ 0 w 1613484"/>
                <a:gd name="connsiteY0-252" fmla="*/ 240032 h 240032"/>
                <a:gd name="connsiteX1-253" fmla="*/ 262324 w 1613484"/>
                <a:gd name="connsiteY1-254" fmla="*/ 22018 h 240032"/>
                <a:gd name="connsiteX2-255" fmla="*/ 1613484 w 1613484"/>
                <a:gd name="connsiteY2-256" fmla="*/ 0 h 240032"/>
                <a:gd name="connsiteX3-257" fmla="*/ 1356419 w 1613484"/>
                <a:gd name="connsiteY3-258" fmla="*/ 222873 h 240032"/>
                <a:gd name="connsiteX4-259" fmla="*/ 0 w 1613484"/>
                <a:gd name="connsiteY4-260" fmla="*/ 240032 h 240032"/>
                <a:gd name="connsiteX0-261" fmla="*/ 0 w 1613484"/>
                <a:gd name="connsiteY0-262" fmla="*/ 240032 h 240032"/>
                <a:gd name="connsiteX1-263" fmla="*/ 262324 w 1613484"/>
                <a:gd name="connsiteY1-264" fmla="*/ 22018 h 240032"/>
                <a:gd name="connsiteX2-265" fmla="*/ 1613484 w 1613484"/>
                <a:gd name="connsiteY2-266" fmla="*/ 0 h 240032"/>
                <a:gd name="connsiteX3-267" fmla="*/ 1356419 w 1613484"/>
                <a:gd name="connsiteY3-268" fmla="*/ 222873 h 240032"/>
                <a:gd name="connsiteX4-269" fmla="*/ 0 w 1613484"/>
                <a:gd name="connsiteY4-270" fmla="*/ 240032 h 240032"/>
                <a:gd name="connsiteX0-271" fmla="*/ 0 w 1613484"/>
                <a:gd name="connsiteY0-272" fmla="*/ 240032 h 240032"/>
                <a:gd name="connsiteX1-273" fmla="*/ 262324 w 1613484"/>
                <a:gd name="connsiteY1-274" fmla="*/ 22018 h 240032"/>
                <a:gd name="connsiteX2-275" fmla="*/ 1613484 w 1613484"/>
                <a:gd name="connsiteY2-276" fmla="*/ 0 h 240032"/>
                <a:gd name="connsiteX3-277" fmla="*/ 1356419 w 1613484"/>
                <a:gd name="connsiteY3-278" fmla="*/ 222873 h 240032"/>
                <a:gd name="connsiteX4-279" fmla="*/ 0 w 1613484"/>
                <a:gd name="connsiteY4-280" fmla="*/ 240032 h 240032"/>
                <a:gd name="connsiteX0-281" fmla="*/ 0 w 1613484"/>
                <a:gd name="connsiteY0-282" fmla="*/ 240032 h 240032"/>
                <a:gd name="connsiteX1-283" fmla="*/ 262324 w 1613484"/>
                <a:gd name="connsiteY1-284" fmla="*/ 22018 h 240032"/>
                <a:gd name="connsiteX2-285" fmla="*/ 1613484 w 1613484"/>
                <a:gd name="connsiteY2-286" fmla="*/ 0 h 240032"/>
                <a:gd name="connsiteX3-287" fmla="*/ 1356419 w 1613484"/>
                <a:gd name="connsiteY3-288" fmla="*/ 222873 h 240032"/>
                <a:gd name="connsiteX4-289" fmla="*/ 0 w 1613484"/>
                <a:gd name="connsiteY4-290" fmla="*/ 240032 h 240032"/>
                <a:gd name="connsiteX0-291" fmla="*/ 0 w 1613484"/>
                <a:gd name="connsiteY0-292" fmla="*/ 240032 h 240032"/>
                <a:gd name="connsiteX1-293" fmla="*/ 262324 w 1613484"/>
                <a:gd name="connsiteY1-294" fmla="*/ 22018 h 240032"/>
                <a:gd name="connsiteX2-295" fmla="*/ 1613484 w 1613484"/>
                <a:gd name="connsiteY2-296" fmla="*/ 0 h 240032"/>
                <a:gd name="connsiteX3-297" fmla="*/ 1356419 w 1613484"/>
                <a:gd name="connsiteY3-298" fmla="*/ 222873 h 240032"/>
                <a:gd name="connsiteX4-299" fmla="*/ 0 w 1613484"/>
                <a:gd name="connsiteY4-300" fmla="*/ 240032 h 2400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13484" h="240032">
                  <a:moveTo>
                    <a:pt x="0" y="240032"/>
                  </a:moveTo>
                  <a:cubicBezTo>
                    <a:pt x="241729" y="163961"/>
                    <a:pt x="226096" y="66750"/>
                    <a:pt x="262324" y="22018"/>
                  </a:cubicBezTo>
                  <a:lnTo>
                    <a:pt x="1613484" y="0"/>
                  </a:lnTo>
                  <a:cubicBezTo>
                    <a:pt x="1574036" y="105654"/>
                    <a:pt x="1571019" y="157953"/>
                    <a:pt x="1356419" y="222873"/>
                  </a:cubicBezTo>
                  <a:cubicBezTo>
                    <a:pt x="1303391" y="238655"/>
                    <a:pt x="452140" y="234312"/>
                    <a:pt x="0" y="240032"/>
                  </a:cubicBezTo>
                  <a:close/>
                </a:path>
              </a:pathLst>
            </a:custGeom>
            <a:solidFill>
              <a:srgbClr val="7F8FA9">
                <a:lumMod val="75000"/>
              </a:srgbClr>
            </a:solidFill>
            <a:ln>
              <a:noFil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dirty="0">
                <a:latin typeface="微软雅黑" panose="020B0503020204020204" charset="-122"/>
                <a:ea typeface="微软雅黑" panose="020B0503020204020204" charset="-122"/>
                <a:cs typeface="+mn-ea"/>
                <a:sym typeface="+mn-lt"/>
              </a:endParaRPr>
            </a:p>
          </p:txBody>
        </p:sp>
        <p:sp>
          <p:nvSpPr>
            <p:cNvPr id="18" name="下箭头 17"/>
            <p:cNvSpPr/>
            <p:nvPr/>
          </p:nvSpPr>
          <p:spPr>
            <a:xfrm rot="16210314">
              <a:off x="6386" y="4580"/>
              <a:ext cx="2133" cy="3167"/>
            </a:xfrm>
            <a:prstGeom prst="downArrow">
              <a:avLst/>
            </a:prstGeom>
            <a:solidFill>
              <a:srgbClr val="7F8FA9">
                <a:lumMod val="75000"/>
              </a:srgbClr>
            </a:solidFill>
            <a:ln>
              <a:noFil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a:latin typeface="微软雅黑" panose="020B0503020204020204" charset="-122"/>
                <a:ea typeface="微软雅黑" panose="020B0503020204020204" charset="-122"/>
                <a:cs typeface="+mn-ea"/>
                <a:sym typeface="+mn-lt"/>
              </a:endParaRPr>
            </a:p>
          </p:txBody>
        </p:sp>
        <p:sp>
          <p:nvSpPr>
            <p:cNvPr id="19" name="等腰三角形 18"/>
            <p:cNvSpPr/>
            <p:nvPr/>
          </p:nvSpPr>
          <p:spPr>
            <a:xfrm rot="10802444">
              <a:off x="5413" y="5628"/>
              <a:ext cx="919" cy="1069"/>
            </a:xfrm>
            <a:prstGeom prst="triangle">
              <a:avLst>
                <a:gd name="adj" fmla="val 49954"/>
              </a:avLst>
            </a:prstGeom>
            <a:solidFill>
              <a:srgbClr val="7F8FA9">
                <a:lumMod val="75000"/>
              </a:srgbClr>
            </a:solidFill>
            <a:ln>
              <a:noFil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a:latin typeface="微软雅黑" panose="020B0503020204020204" charset="-122"/>
                <a:ea typeface="微软雅黑" panose="020B0503020204020204" charset="-122"/>
                <a:cs typeface="+mn-ea"/>
                <a:sym typeface="+mn-lt"/>
              </a:endParaRPr>
            </a:p>
          </p:txBody>
        </p:sp>
        <p:sp>
          <p:nvSpPr>
            <p:cNvPr id="20" name="下箭头 19"/>
            <p:cNvSpPr/>
            <p:nvPr/>
          </p:nvSpPr>
          <p:spPr>
            <a:xfrm rot="1800000">
              <a:off x="5639" y="2087"/>
              <a:ext cx="2133" cy="3167"/>
            </a:xfrm>
            <a:prstGeom prst="downArrow">
              <a:avLst/>
            </a:prstGeom>
            <a:solidFill>
              <a:srgbClr val="7F8FA9">
                <a:lumMod val="75000"/>
              </a:srgbClr>
            </a:solidFill>
            <a:ln>
              <a:noFil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a:latin typeface="微软雅黑" panose="020B0503020204020204" charset="-122"/>
                <a:ea typeface="微软雅黑" panose="020B0503020204020204" charset="-122"/>
                <a:cs typeface="+mn-ea"/>
                <a:sym typeface="+mn-lt"/>
              </a:endParaRPr>
            </a:p>
          </p:txBody>
        </p:sp>
        <p:sp>
          <p:nvSpPr>
            <p:cNvPr id="21" name="任意多边形 20"/>
            <p:cNvSpPr/>
            <p:nvPr/>
          </p:nvSpPr>
          <p:spPr>
            <a:xfrm flipV="1">
              <a:off x="10283" y="4393"/>
              <a:ext cx="1441" cy="716"/>
            </a:xfrm>
            <a:custGeom>
              <a:avLst/>
              <a:gdLst>
                <a:gd name="connsiteX0" fmla="*/ 0 w 2819400"/>
                <a:gd name="connsiteY0" fmla="*/ 0 h 190500"/>
                <a:gd name="connsiteX1" fmla="*/ 2819400 w 2819400"/>
                <a:gd name="connsiteY1" fmla="*/ 0 h 190500"/>
                <a:gd name="connsiteX2" fmla="*/ 2819400 w 2819400"/>
                <a:gd name="connsiteY2" fmla="*/ 190500 h 190500"/>
                <a:gd name="connsiteX3" fmla="*/ 2762250 w 2819400"/>
                <a:gd name="connsiteY3" fmla="*/ 190500 h 190500"/>
                <a:gd name="connsiteX0-1" fmla="*/ 0 w 2819400"/>
                <a:gd name="connsiteY0-2" fmla="*/ 0 h 190500"/>
                <a:gd name="connsiteX1-3" fmla="*/ 2819400 w 2819400"/>
                <a:gd name="connsiteY1-4" fmla="*/ 0 h 190500"/>
                <a:gd name="connsiteX2-5" fmla="*/ 2819400 w 2819400"/>
                <a:gd name="connsiteY2-6" fmla="*/ 190500 h 190500"/>
              </a:gdLst>
              <a:ahLst/>
              <a:cxnLst>
                <a:cxn ang="0">
                  <a:pos x="connsiteX0-1" y="connsiteY0-2"/>
                </a:cxn>
                <a:cxn ang="0">
                  <a:pos x="connsiteX1-3" y="connsiteY1-4"/>
                </a:cxn>
                <a:cxn ang="0">
                  <a:pos x="connsiteX2-5" y="connsiteY2-6"/>
                </a:cxn>
              </a:cxnLst>
              <a:rect l="l" t="t" r="r" b="b"/>
              <a:pathLst>
                <a:path w="2819400" h="190500">
                  <a:moveTo>
                    <a:pt x="0" y="0"/>
                  </a:moveTo>
                  <a:lnTo>
                    <a:pt x="2819400" y="0"/>
                  </a:lnTo>
                  <a:lnTo>
                    <a:pt x="2819400" y="190500"/>
                  </a:lnTo>
                </a:path>
              </a:pathLst>
            </a:custGeom>
            <a:noFill/>
            <a:ln>
              <a:solidFill>
                <a:srgbClr val="629DD1">
                  <a:lumMod val="75000"/>
                </a:srgbClr>
              </a:solidFill>
              <a:tailEnd type="ova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a:latin typeface="微软雅黑" panose="020B0503020204020204" charset="-122"/>
                <a:ea typeface="微软雅黑" panose="020B0503020204020204" charset="-122"/>
                <a:cs typeface="+mn-ea"/>
                <a:sym typeface="+mn-lt"/>
              </a:endParaRPr>
            </a:p>
          </p:txBody>
        </p:sp>
        <p:sp>
          <p:nvSpPr>
            <p:cNvPr id="22" name="任意多边形 21"/>
            <p:cNvSpPr/>
            <p:nvPr/>
          </p:nvSpPr>
          <p:spPr>
            <a:xfrm flipH="1">
              <a:off x="3083" y="2283"/>
              <a:ext cx="3833" cy="479"/>
            </a:xfrm>
            <a:custGeom>
              <a:avLst/>
              <a:gdLst>
                <a:gd name="connsiteX0" fmla="*/ 0 w 2819400"/>
                <a:gd name="connsiteY0" fmla="*/ 0 h 190500"/>
                <a:gd name="connsiteX1" fmla="*/ 2819400 w 2819400"/>
                <a:gd name="connsiteY1" fmla="*/ 0 h 190500"/>
                <a:gd name="connsiteX2" fmla="*/ 2819400 w 2819400"/>
                <a:gd name="connsiteY2" fmla="*/ 190500 h 190500"/>
                <a:gd name="connsiteX3" fmla="*/ 2762250 w 2819400"/>
                <a:gd name="connsiteY3" fmla="*/ 190500 h 190500"/>
                <a:gd name="connsiteX0-1" fmla="*/ 0 w 2819400"/>
                <a:gd name="connsiteY0-2" fmla="*/ 0 h 190500"/>
                <a:gd name="connsiteX1-3" fmla="*/ 2819400 w 2819400"/>
                <a:gd name="connsiteY1-4" fmla="*/ 0 h 190500"/>
                <a:gd name="connsiteX2-5" fmla="*/ 2819400 w 2819400"/>
                <a:gd name="connsiteY2-6" fmla="*/ 190500 h 190500"/>
              </a:gdLst>
              <a:ahLst/>
              <a:cxnLst>
                <a:cxn ang="0">
                  <a:pos x="connsiteX0-1" y="connsiteY0-2"/>
                </a:cxn>
                <a:cxn ang="0">
                  <a:pos x="connsiteX1-3" y="connsiteY1-4"/>
                </a:cxn>
                <a:cxn ang="0">
                  <a:pos x="connsiteX2-5" y="connsiteY2-6"/>
                </a:cxn>
              </a:cxnLst>
              <a:rect l="l" t="t" r="r" b="b"/>
              <a:pathLst>
                <a:path w="2819400" h="190500">
                  <a:moveTo>
                    <a:pt x="0" y="0"/>
                  </a:moveTo>
                  <a:lnTo>
                    <a:pt x="2819400" y="0"/>
                  </a:lnTo>
                  <a:lnTo>
                    <a:pt x="2819400" y="190500"/>
                  </a:lnTo>
                </a:path>
              </a:pathLst>
            </a:custGeom>
            <a:noFill/>
            <a:ln>
              <a:solidFill>
                <a:srgbClr val="629DD1">
                  <a:lumMod val="75000"/>
                </a:srgbClr>
              </a:solidFill>
              <a:tailEnd type="ova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a:latin typeface="微软雅黑" panose="020B0503020204020204" charset="-122"/>
                <a:ea typeface="微软雅黑" panose="020B0503020204020204" charset="-122"/>
                <a:cs typeface="+mn-ea"/>
                <a:sym typeface="+mn-lt"/>
              </a:endParaRPr>
            </a:p>
          </p:txBody>
        </p:sp>
        <p:sp>
          <p:nvSpPr>
            <p:cNvPr id="23" name="任意多边形 22"/>
            <p:cNvSpPr/>
            <p:nvPr/>
          </p:nvSpPr>
          <p:spPr>
            <a:xfrm flipH="1">
              <a:off x="4511" y="5988"/>
              <a:ext cx="861" cy="67"/>
            </a:xfrm>
            <a:custGeom>
              <a:avLst/>
              <a:gdLst>
                <a:gd name="connsiteX0" fmla="*/ 0 w 2819400"/>
                <a:gd name="connsiteY0" fmla="*/ 0 h 190500"/>
                <a:gd name="connsiteX1" fmla="*/ 2819400 w 2819400"/>
                <a:gd name="connsiteY1" fmla="*/ 0 h 190500"/>
                <a:gd name="connsiteX2" fmla="*/ 2819400 w 2819400"/>
                <a:gd name="connsiteY2" fmla="*/ 190500 h 190500"/>
                <a:gd name="connsiteX3" fmla="*/ 2762250 w 2819400"/>
                <a:gd name="connsiteY3" fmla="*/ 190500 h 190500"/>
                <a:gd name="connsiteX0-1" fmla="*/ 0 w 2819400"/>
                <a:gd name="connsiteY0-2" fmla="*/ 0 h 190500"/>
                <a:gd name="connsiteX1-3" fmla="*/ 2819400 w 2819400"/>
                <a:gd name="connsiteY1-4" fmla="*/ 0 h 190500"/>
                <a:gd name="connsiteX2-5" fmla="*/ 2819400 w 2819400"/>
                <a:gd name="connsiteY2-6" fmla="*/ 190500 h 190500"/>
              </a:gdLst>
              <a:ahLst/>
              <a:cxnLst>
                <a:cxn ang="0">
                  <a:pos x="connsiteX0-1" y="connsiteY0-2"/>
                </a:cxn>
                <a:cxn ang="0">
                  <a:pos x="connsiteX1-3" y="connsiteY1-4"/>
                </a:cxn>
                <a:cxn ang="0">
                  <a:pos x="connsiteX2-5" y="connsiteY2-6"/>
                </a:cxn>
              </a:cxnLst>
              <a:rect l="l" t="t" r="r" b="b"/>
              <a:pathLst>
                <a:path w="2819400" h="190500">
                  <a:moveTo>
                    <a:pt x="0" y="0"/>
                  </a:moveTo>
                  <a:lnTo>
                    <a:pt x="2819400" y="0"/>
                  </a:lnTo>
                  <a:lnTo>
                    <a:pt x="2819400" y="190500"/>
                  </a:lnTo>
                </a:path>
              </a:pathLst>
            </a:custGeom>
            <a:noFill/>
            <a:ln>
              <a:solidFill>
                <a:srgbClr val="629DD1">
                  <a:lumMod val="75000"/>
                </a:srgbClr>
              </a:solidFill>
              <a:tailEnd type="oval"/>
            </a:ln>
          </p:spPr>
          <p:style>
            <a:lnRef idx="2">
              <a:srgbClr val="629DD1">
                <a:shade val="50000"/>
              </a:srgbClr>
            </a:lnRef>
            <a:fillRef idx="1">
              <a:srgbClr val="629DD1"/>
            </a:fillRef>
            <a:effectRef idx="0">
              <a:srgbClr val="629DD1"/>
            </a:effectRef>
            <a:fontRef idx="minor">
              <a:sysClr val="window" lastClr="FFFFFF"/>
            </a:fontRef>
          </p:style>
          <p:txBody>
            <a:bodyPr lIns="68580" tIns="34290" rIns="68580" bIns="34290" rtlCol="0" anchor="ctr"/>
            <a:p>
              <a:pPr algn="ctr"/>
              <a:endParaRPr lang="zh-CN" altLang="en-US">
                <a:latin typeface="微软雅黑" panose="020B0503020204020204" charset="-122"/>
                <a:ea typeface="微软雅黑" panose="020B0503020204020204" charset="-122"/>
                <a:cs typeface="+mn-ea"/>
                <a:sym typeface="+mn-lt"/>
              </a:endParaRPr>
            </a:p>
          </p:txBody>
        </p:sp>
        <p:sp>
          <p:nvSpPr>
            <p:cNvPr id="24" name="文本框 62"/>
            <p:cNvSpPr txBox="1"/>
            <p:nvPr/>
          </p:nvSpPr>
          <p:spPr>
            <a:xfrm>
              <a:off x="6295" y="2756"/>
              <a:ext cx="1208" cy="907"/>
            </a:xfrm>
            <a:prstGeom prst="rect">
              <a:avLst/>
            </a:prstGeom>
            <a:noFill/>
          </p:spPr>
          <p:txBody>
            <a:bodyPr wrap="square" lIns="68580" tIns="34290" rIns="68580" bIns="34290" rtlCol="0">
              <a:spAutoFit/>
            </a:bodyPr>
            <a:p>
              <a:pPr algn="ctr"/>
              <a:r>
                <a:rPr lang="en-US" altLang="zh-CN" sz="3300" dirty="0">
                  <a:solidFill>
                    <a:srgbClr val="F4FFFF"/>
                  </a:solidFill>
                  <a:latin typeface="微软雅黑" panose="020B0503020204020204" charset="-122"/>
                  <a:ea typeface="微软雅黑" panose="020B0503020204020204" charset="-122"/>
                  <a:cs typeface="+mn-ea"/>
                  <a:sym typeface="+mn-lt"/>
                </a:rPr>
                <a:t>01</a:t>
              </a:r>
              <a:endParaRPr lang="en-US" altLang="zh-CN" sz="3300" dirty="0">
                <a:solidFill>
                  <a:srgbClr val="F4FFFF"/>
                </a:solidFill>
                <a:latin typeface="微软雅黑" panose="020B0503020204020204" charset="-122"/>
                <a:ea typeface="微软雅黑" panose="020B0503020204020204" charset="-122"/>
                <a:cs typeface="+mn-ea"/>
                <a:sym typeface="+mn-lt"/>
              </a:endParaRPr>
            </a:p>
          </p:txBody>
        </p:sp>
        <p:sp>
          <p:nvSpPr>
            <p:cNvPr id="25" name="文本框 63"/>
            <p:cNvSpPr txBox="1"/>
            <p:nvPr/>
          </p:nvSpPr>
          <p:spPr>
            <a:xfrm>
              <a:off x="8888" y="4256"/>
              <a:ext cx="1208" cy="907"/>
            </a:xfrm>
            <a:prstGeom prst="rect">
              <a:avLst/>
            </a:prstGeom>
            <a:noFill/>
          </p:spPr>
          <p:txBody>
            <a:bodyPr wrap="square" lIns="68580" tIns="34290" rIns="68580" bIns="34290" rtlCol="0">
              <a:spAutoFit/>
            </a:bodyPr>
            <a:p>
              <a:pPr algn="ctr"/>
              <a:r>
                <a:rPr lang="en-US" altLang="zh-CN" sz="3300" dirty="0">
                  <a:solidFill>
                    <a:srgbClr val="F4FFFF"/>
                  </a:solidFill>
                  <a:latin typeface="微软雅黑" panose="020B0503020204020204" charset="-122"/>
                  <a:ea typeface="微软雅黑" panose="020B0503020204020204" charset="-122"/>
                  <a:cs typeface="+mn-ea"/>
                  <a:sym typeface="+mn-lt"/>
                </a:rPr>
                <a:t>03</a:t>
              </a:r>
              <a:endParaRPr lang="en-US" altLang="zh-CN" sz="3300" dirty="0">
                <a:solidFill>
                  <a:srgbClr val="F4FFFF"/>
                </a:solidFill>
                <a:latin typeface="微软雅黑" panose="020B0503020204020204" charset="-122"/>
                <a:ea typeface="微软雅黑" panose="020B0503020204020204" charset="-122"/>
                <a:cs typeface="+mn-ea"/>
                <a:sym typeface="+mn-lt"/>
              </a:endParaRPr>
            </a:p>
          </p:txBody>
        </p:sp>
        <p:sp>
          <p:nvSpPr>
            <p:cNvPr id="26" name="文本框 64"/>
            <p:cNvSpPr txBox="1"/>
            <p:nvPr/>
          </p:nvSpPr>
          <p:spPr>
            <a:xfrm>
              <a:off x="6293" y="5760"/>
              <a:ext cx="1208" cy="907"/>
            </a:xfrm>
            <a:prstGeom prst="rect">
              <a:avLst/>
            </a:prstGeom>
            <a:noFill/>
          </p:spPr>
          <p:txBody>
            <a:bodyPr wrap="square" lIns="68580" tIns="34290" rIns="68580" bIns="34290" rtlCol="0">
              <a:spAutoFit/>
            </a:bodyPr>
            <a:p>
              <a:pPr algn="ctr"/>
              <a:r>
                <a:rPr lang="en-US" altLang="zh-CN" sz="3300" dirty="0">
                  <a:solidFill>
                    <a:srgbClr val="F4FFFF"/>
                  </a:solidFill>
                  <a:latin typeface="微软雅黑" panose="020B0503020204020204" charset="-122"/>
                  <a:ea typeface="微软雅黑" panose="020B0503020204020204" charset="-122"/>
                  <a:cs typeface="+mn-ea"/>
                  <a:sym typeface="+mn-lt"/>
                </a:rPr>
                <a:t>02</a:t>
              </a:r>
              <a:endParaRPr lang="en-US" altLang="zh-CN" sz="3300" dirty="0">
                <a:solidFill>
                  <a:srgbClr val="F4FFFF"/>
                </a:solidFill>
                <a:latin typeface="微软雅黑" panose="020B0503020204020204" charset="-122"/>
                <a:ea typeface="微软雅黑" panose="020B0503020204020204" charset="-122"/>
                <a:cs typeface="+mn-ea"/>
                <a:sym typeface="+mn-lt"/>
              </a:endParaRPr>
            </a:p>
          </p:txBody>
        </p:sp>
      </p:grpSp>
      <p:sp>
        <p:nvSpPr>
          <p:cNvPr id="214" name="文本框 213"/>
          <p:cNvSpPr txBox="1"/>
          <p:nvPr/>
        </p:nvSpPr>
        <p:spPr>
          <a:xfrm>
            <a:off x="3148965" y="2541905"/>
            <a:ext cx="1198880" cy="398780"/>
          </a:xfrm>
          <a:prstGeom prst="rect">
            <a:avLst/>
          </a:prstGeom>
          <a:noFill/>
        </p:spPr>
        <p:txBody>
          <a:bodyPr wrap="square" rtlCol="0">
            <a:spAutoFit/>
          </a:bodyPr>
          <a:p>
            <a:pPr algn="r"/>
            <a:r>
              <a:rPr lang="zh-CN" altLang="en-US" sz="2000">
                <a:solidFill>
                  <a:schemeClr val="accent1">
                    <a:lumMod val="75000"/>
                  </a:schemeClr>
                </a:solidFill>
                <a:latin typeface="微软雅黑" panose="020B0503020204020204" charset="-122"/>
                <a:ea typeface="微软雅黑" panose="020B0503020204020204" charset="-122"/>
                <a:cs typeface="汉仪旗黑-55简" panose="00020600040101010101" charset="-128"/>
              </a:rPr>
              <a:t>引入项目</a:t>
            </a:r>
            <a:endParaRPr lang="zh-CN" altLang="en-US" sz="2000">
              <a:solidFill>
                <a:schemeClr val="accent1">
                  <a:lumMod val="75000"/>
                </a:schemeClr>
              </a:solidFill>
              <a:latin typeface="微软雅黑" panose="020B0503020204020204" charset="-122"/>
              <a:ea typeface="微软雅黑" panose="020B0503020204020204" charset="-122"/>
              <a:cs typeface="汉仪旗黑-55简" panose="00020600040101010101" charset="-128"/>
            </a:endParaRPr>
          </a:p>
        </p:txBody>
      </p:sp>
      <p:sp>
        <p:nvSpPr>
          <p:cNvPr id="215" name="文本框 214"/>
          <p:cNvSpPr txBox="1"/>
          <p:nvPr/>
        </p:nvSpPr>
        <p:spPr>
          <a:xfrm>
            <a:off x="561340" y="2827020"/>
            <a:ext cx="4159885" cy="1296670"/>
          </a:xfrm>
          <a:prstGeom prst="rect">
            <a:avLst/>
          </a:prstGeom>
          <a:noFill/>
        </p:spPr>
        <p:txBody>
          <a:bodyPr wrap="square" rtlCol="0" anchor="t">
            <a:spAutoFit/>
          </a:bodyPr>
          <a:p>
            <a:pPr marL="285750" indent="-285750" algn="l">
              <a:lnSpc>
                <a:spcPct val="140000"/>
              </a:lnSpc>
              <a:buFont typeface="Wingdings" panose="05000000000000000000" charset="0"/>
              <a:buChar char=""/>
            </a:pPr>
            <a:r>
              <a:rPr sz="1400">
                <a:latin typeface="微软雅黑" panose="020B0503020204020204" charset="-122"/>
                <a:ea typeface="微软雅黑" panose="020B0503020204020204" charset="-122"/>
                <a:cs typeface="汉仪旗黑-55简" panose="00020600040101010101" charset="-128"/>
                <a:sym typeface="+mn-ea"/>
              </a:rPr>
              <a:t>围绕区域资源禀赋和产业基础，确定主攻方向◆ 引入链主企业、创新平台和重点项目</a:t>
            </a:r>
            <a:endParaRPr sz="1400">
              <a:latin typeface="微软雅黑" panose="020B0503020204020204" charset="-122"/>
              <a:ea typeface="微软雅黑" panose="020B0503020204020204" charset="-122"/>
              <a:cs typeface="汉仪旗黑-55简" panose="00020600040101010101" charset="-128"/>
              <a:sym typeface="+mn-ea"/>
            </a:endParaRPr>
          </a:p>
          <a:p>
            <a:pPr marL="285750" indent="-285750" algn="l">
              <a:lnSpc>
                <a:spcPct val="140000"/>
              </a:lnSpc>
              <a:buFont typeface="Wingdings" panose="05000000000000000000" charset="0"/>
              <a:buChar char=""/>
            </a:pPr>
            <a:r>
              <a:rPr sz="1400">
                <a:latin typeface="微软雅黑" panose="020B0503020204020204" charset="-122"/>
                <a:ea typeface="微软雅黑" panose="020B0503020204020204" charset="-122"/>
                <a:cs typeface="汉仪旗黑-55简" panose="00020600040101010101" charset="-128"/>
                <a:sym typeface="+mn-ea"/>
              </a:rPr>
              <a:t>形成产业导入和创新资源集聚的核心支点</a:t>
            </a:r>
            <a:endParaRPr sz="1400">
              <a:latin typeface="微软雅黑" panose="020B0503020204020204" charset="-122"/>
              <a:ea typeface="微软雅黑" panose="020B0503020204020204" charset="-122"/>
              <a:cs typeface="汉仪旗黑-55简" panose="00020600040101010101" charset="-128"/>
              <a:sym typeface="+mn-ea"/>
            </a:endParaRPr>
          </a:p>
          <a:p>
            <a:pPr marL="285750" indent="-285750" algn="l">
              <a:lnSpc>
                <a:spcPct val="140000"/>
              </a:lnSpc>
              <a:buFont typeface="Wingdings" panose="05000000000000000000" charset="0"/>
              <a:buChar char=""/>
            </a:pPr>
            <a:endParaRPr sz="1400">
              <a:latin typeface="微软雅黑" panose="020B0503020204020204" charset="-122"/>
              <a:ea typeface="微软雅黑" panose="020B0503020204020204" charset="-122"/>
              <a:cs typeface="汉仪旗黑-55简" panose="00020600040101010101" charset="-128"/>
              <a:sym typeface="+mn-ea"/>
            </a:endParaRPr>
          </a:p>
        </p:txBody>
      </p:sp>
      <p:sp>
        <p:nvSpPr>
          <p:cNvPr id="27" name="文本框 26"/>
          <p:cNvSpPr txBox="1"/>
          <p:nvPr/>
        </p:nvSpPr>
        <p:spPr>
          <a:xfrm>
            <a:off x="1630680" y="1624330"/>
            <a:ext cx="3787140" cy="491490"/>
          </a:xfrm>
          <a:prstGeom prst="rect">
            <a:avLst/>
          </a:prstGeom>
          <a:noFill/>
        </p:spPr>
        <p:txBody>
          <a:bodyPr wrap="square" rtlCol="0">
            <a:spAutoFit/>
          </a:bodyPr>
          <a:p>
            <a:r>
              <a:rPr lang="zh-CN" altLang="en-US" sz="2200">
                <a:solidFill>
                  <a:schemeClr val="tx2">
                    <a:lumMod val="50000"/>
                    <a:lumOff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形成</a:t>
            </a:r>
            <a:r>
              <a:rPr lang="en-US" altLang="zh-CN" sz="2600" dirty="0">
                <a:solidFill>
                  <a:schemeClr val="tx1">
                    <a:lumMod val="85000"/>
                    <a:lumOff val="15000"/>
                  </a:schemeClr>
                </a:solidFill>
                <a:effectLst>
                  <a:outerShdw blurRad="38100" dist="38100" dir="2700000" algn="tl">
                    <a:srgbClr val="000000">
                      <a:alpha val="43137"/>
                    </a:srgbClr>
                  </a:outerShdw>
                  <a:reflection blurRad="6350" stA="53000" endA="300" endPos="35500" dir="5400000" sy="-90000" algn="bl" rotWithShape="0"/>
                </a:effectLst>
                <a:latin typeface="微软雅黑" panose="020B0503020204020204" charset="-122"/>
                <a:ea typeface="微软雅黑" panose="020B0503020204020204" charset="-122"/>
              </a:rPr>
              <a:t>产业导入的核心支点</a:t>
            </a:r>
            <a:endParaRPr lang="en-US" altLang="zh-CN" sz="2600" dirty="0">
              <a:solidFill>
                <a:schemeClr val="tx1">
                  <a:lumMod val="85000"/>
                  <a:lumOff val="15000"/>
                </a:schemeClr>
              </a:solidFill>
              <a:effectLst>
                <a:outerShdw blurRad="38100" dist="38100" dir="2700000" algn="tl">
                  <a:srgbClr val="000000">
                    <a:alpha val="43137"/>
                  </a:srgbClr>
                </a:outerShdw>
                <a:reflection blurRad="6350" stA="53000" endA="300" endPos="35500" dir="5400000" sy="-90000" algn="bl" rotWithShape="0"/>
              </a:effectLst>
              <a:latin typeface="微软雅黑" panose="020B0503020204020204" charset="-122"/>
              <a:ea typeface="微软雅黑" panose="020B0503020204020204" charset="-122"/>
            </a:endParaRPr>
          </a:p>
        </p:txBody>
      </p:sp>
      <p:sp>
        <p:nvSpPr>
          <p:cNvPr id="28" name="文本框 27"/>
          <p:cNvSpPr txBox="1"/>
          <p:nvPr/>
        </p:nvSpPr>
        <p:spPr>
          <a:xfrm>
            <a:off x="3394075" y="4641215"/>
            <a:ext cx="1198880" cy="398780"/>
          </a:xfrm>
          <a:prstGeom prst="rect">
            <a:avLst/>
          </a:prstGeom>
          <a:noFill/>
        </p:spPr>
        <p:txBody>
          <a:bodyPr wrap="square" rtlCol="0">
            <a:spAutoFit/>
          </a:bodyPr>
          <a:p>
            <a:pPr algn="r"/>
            <a:r>
              <a:rPr lang="zh-CN" altLang="en-US" sz="2000">
                <a:solidFill>
                  <a:schemeClr val="accent1">
                    <a:lumMod val="75000"/>
                  </a:schemeClr>
                </a:solidFill>
                <a:latin typeface="微软雅黑" panose="020B0503020204020204" charset="-122"/>
                <a:ea typeface="微软雅黑" panose="020B0503020204020204" charset="-122"/>
                <a:cs typeface="汉仪旗黑-55简" panose="00020600040101010101" charset="-128"/>
              </a:rPr>
              <a:t>建设场景</a:t>
            </a:r>
            <a:endParaRPr lang="zh-CN" altLang="en-US" sz="2000">
              <a:solidFill>
                <a:schemeClr val="accent1">
                  <a:lumMod val="75000"/>
                </a:schemeClr>
              </a:solidFill>
              <a:latin typeface="微软雅黑" panose="020B0503020204020204" charset="-122"/>
              <a:ea typeface="微软雅黑" panose="020B0503020204020204" charset="-122"/>
              <a:cs typeface="汉仪旗黑-55简" panose="00020600040101010101" charset="-128"/>
            </a:endParaRPr>
          </a:p>
        </p:txBody>
      </p:sp>
      <p:sp>
        <p:nvSpPr>
          <p:cNvPr id="29" name="文本框 28"/>
          <p:cNvSpPr txBox="1"/>
          <p:nvPr/>
        </p:nvSpPr>
        <p:spPr>
          <a:xfrm>
            <a:off x="806450" y="4926330"/>
            <a:ext cx="4159885" cy="995045"/>
          </a:xfrm>
          <a:prstGeom prst="rect">
            <a:avLst/>
          </a:prstGeom>
          <a:noFill/>
        </p:spPr>
        <p:txBody>
          <a:bodyPr wrap="square" rtlCol="0" anchor="t">
            <a:spAutoFit/>
          </a:bodyPr>
          <a:p>
            <a:pPr marL="285750" indent="-285750" algn="ctr">
              <a:lnSpc>
                <a:spcPct val="140000"/>
              </a:lnSpc>
              <a:buFont typeface="Wingdings" panose="05000000000000000000" charset="0"/>
              <a:buChar char=""/>
            </a:pPr>
            <a:r>
              <a:rPr sz="1400">
                <a:latin typeface="微软雅黑" panose="020B0503020204020204" charset="-122"/>
                <a:ea typeface="微软雅黑" panose="020B0503020204020204" charset="-122"/>
                <a:cs typeface="汉仪旗黑-55简" panose="00020600040101010101" charset="-128"/>
                <a:sym typeface="+mn-ea"/>
              </a:rPr>
              <a:t>依托医院、基层医疗和科研资源开放应用场景</a:t>
            </a:r>
            <a:endParaRPr sz="1400">
              <a:latin typeface="微软雅黑" panose="020B0503020204020204" charset="-122"/>
              <a:ea typeface="微软雅黑" panose="020B0503020204020204" charset="-122"/>
              <a:cs typeface="汉仪旗黑-55简" panose="00020600040101010101" charset="-128"/>
              <a:sym typeface="+mn-ea"/>
            </a:endParaRPr>
          </a:p>
          <a:p>
            <a:pPr marL="285750" indent="-285750" algn="ctr">
              <a:lnSpc>
                <a:spcPct val="140000"/>
              </a:lnSpc>
              <a:buFont typeface="Wingdings" panose="05000000000000000000" charset="0"/>
              <a:buChar char=""/>
            </a:pPr>
            <a:r>
              <a:rPr sz="1400">
                <a:latin typeface="微软雅黑" panose="020B0503020204020204" charset="-122"/>
                <a:ea typeface="微软雅黑" panose="020B0503020204020204" charset="-122"/>
                <a:cs typeface="汉仪旗黑-55简" panose="00020600040101010101" charset="-128"/>
                <a:sym typeface="+mn-ea"/>
              </a:rPr>
              <a:t>推动产品试点、临床验证和示范应用建设</a:t>
            </a:r>
            <a:endParaRPr sz="1400">
              <a:latin typeface="微软雅黑" panose="020B0503020204020204" charset="-122"/>
              <a:ea typeface="微软雅黑" panose="020B0503020204020204" charset="-122"/>
              <a:cs typeface="汉仪旗黑-55简" panose="00020600040101010101" charset="-128"/>
              <a:sym typeface="+mn-ea"/>
            </a:endParaRPr>
          </a:p>
          <a:p>
            <a:pPr marL="285750" indent="-285750" algn="ctr">
              <a:lnSpc>
                <a:spcPct val="140000"/>
              </a:lnSpc>
              <a:buFont typeface="Wingdings" panose="05000000000000000000" charset="0"/>
              <a:buChar char=""/>
            </a:pPr>
            <a:r>
              <a:rPr sz="1400">
                <a:latin typeface="微软雅黑" panose="020B0503020204020204" charset="-122"/>
                <a:ea typeface="微软雅黑" panose="020B0503020204020204" charset="-122"/>
                <a:cs typeface="汉仪旗黑-55简" panose="00020600040101010101" charset="-128"/>
                <a:sym typeface="+mn-ea"/>
              </a:rPr>
              <a:t>建立创新产品验证和推广机制</a:t>
            </a:r>
            <a:endParaRPr sz="1400">
              <a:latin typeface="微软雅黑" panose="020B0503020204020204" charset="-122"/>
              <a:ea typeface="微软雅黑" panose="020B0503020204020204" charset="-122"/>
              <a:cs typeface="汉仪旗黑-55简" panose="00020600040101010101" charset="-128"/>
              <a:sym typeface="+mn-ea"/>
            </a:endParaRPr>
          </a:p>
        </p:txBody>
      </p:sp>
      <p:sp>
        <p:nvSpPr>
          <p:cNvPr id="30" name="文本框 29"/>
          <p:cNvSpPr txBox="1"/>
          <p:nvPr/>
        </p:nvSpPr>
        <p:spPr>
          <a:xfrm>
            <a:off x="1294765" y="3988435"/>
            <a:ext cx="3460115" cy="491490"/>
          </a:xfrm>
          <a:prstGeom prst="rect">
            <a:avLst/>
          </a:prstGeom>
          <a:noFill/>
        </p:spPr>
        <p:txBody>
          <a:bodyPr wrap="square" rtlCol="0">
            <a:spAutoFit/>
          </a:bodyPr>
          <a:p>
            <a:r>
              <a:rPr lang="zh-CN" altLang="en-US" sz="2200">
                <a:solidFill>
                  <a:schemeClr val="tx2">
                    <a:lumMod val="50000"/>
                    <a:lumOff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逐步形成</a:t>
            </a:r>
            <a:r>
              <a:rPr lang="en-US" altLang="zh-CN" sz="2600" dirty="0">
                <a:solidFill>
                  <a:schemeClr val="tx1">
                    <a:lumMod val="85000"/>
                    <a:lumOff val="15000"/>
                  </a:schemeClr>
                </a:solidFill>
                <a:effectLst>
                  <a:outerShdw blurRad="38100" dist="38100" dir="2700000" algn="tl">
                    <a:srgbClr val="000000">
                      <a:alpha val="43137"/>
                    </a:srgbClr>
                  </a:outerShdw>
                  <a:reflection blurRad="6350" stA="53000" endA="300" endPos="35500" dir="5400000" sy="-90000" algn="bl" rotWithShape="0"/>
                </a:effectLst>
                <a:latin typeface="微软雅黑" panose="020B0503020204020204" charset="-122"/>
                <a:ea typeface="微软雅黑" panose="020B0503020204020204" charset="-122"/>
              </a:rPr>
              <a:t>应用验证体系</a:t>
            </a:r>
            <a:endParaRPr lang="en-US" altLang="zh-CN" sz="2600" dirty="0">
              <a:solidFill>
                <a:schemeClr val="tx1">
                  <a:lumMod val="85000"/>
                  <a:lumOff val="15000"/>
                </a:schemeClr>
              </a:solidFill>
              <a:effectLst>
                <a:outerShdw blurRad="38100" dist="38100" dir="2700000" algn="tl">
                  <a:srgbClr val="000000">
                    <a:alpha val="43137"/>
                  </a:srgbClr>
                </a:outerShdw>
                <a:reflection blurRad="6350" stA="53000" endA="300" endPos="35500" dir="5400000" sy="-90000" algn="bl" rotWithShape="0"/>
              </a:effectLst>
              <a:latin typeface="微软雅黑" panose="020B0503020204020204" charset="-122"/>
              <a:ea typeface="微软雅黑" panose="020B0503020204020204" charset="-122"/>
            </a:endParaRPr>
          </a:p>
        </p:txBody>
      </p:sp>
      <p:sp>
        <p:nvSpPr>
          <p:cNvPr id="31" name="文本框 30"/>
          <p:cNvSpPr txBox="1"/>
          <p:nvPr/>
        </p:nvSpPr>
        <p:spPr>
          <a:xfrm>
            <a:off x="8368665" y="2948940"/>
            <a:ext cx="1198880" cy="398780"/>
          </a:xfrm>
          <a:prstGeom prst="rect">
            <a:avLst/>
          </a:prstGeom>
          <a:noFill/>
        </p:spPr>
        <p:txBody>
          <a:bodyPr wrap="square" rtlCol="0">
            <a:spAutoFit/>
          </a:bodyPr>
          <a:p>
            <a:pPr algn="r"/>
            <a:r>
              <a:rPr lang="zh-CN" altLang="en-US" sz="2000">
                <a:solidFill>
                  <a:schemeClr val="accent1">
                    <a:lumMod val="75000"/>
                  </a:schemeClr>
                </a:solidFill>
                <a:latin typeface="微软雅黑" panose="020B0503020204020204" charset="-122"/>
                <a:ea typeface="微软雅黑" panose="020B0503020204020204" charset="-122"/>
                <a:cs typeface="汉仪旗黑-55简" panose="00020600040101010101" charset="-128"/>
              </a:rPr>
              <a:t>形成生态</a:t>
            </a:r>
            <a:endParaRPr lang="zh-CN" altLang="en-US" sz="2000">
              <a:solidFill>
                <a:schemeClr val="accent1">
                  <a:lumMod val="75000"/>
                </a:schemeClr>
              </a:solidFill>
              <a:latin typeface="微软雅黑" panose="020B0503020204020204" charset="-122"/>
              <a:ea typeface="微软雅黑" panose="020B0503020204020204" charset="-122"/>
              <a:cs typeface="汉仪旗黑-55简" panose="00020600040101010101" charset="-128"/>
            </a:endParaRPr>
          </a:p>
        </p:txBody>
      </p:sp>
      <p:sp>
        <p:nvSpPr>
          <p:cNvPr id="32" name="文本框 31"/>
          <p:cNvSpPr txBox="1"/>
          <p:nvPr/>
        </p:nvSpPr>
        <p:spPr>
          <a:xfrm>
            <a:off x="8164830" y="3925570"/>
            <a:ext cx="3617595" cy="1383665"/>
          </a:xfrm>
          <a:prstGeom prst="rect">
            <a:avLst/>
          </a:prstGeom>
          <a:noFill/>
        </p:spPr>
        <p:txBody>
          <a:bodyPr wrap="square" rtlCol="0" anchor="t">
            <a:spAutoFit/>
          </a:bodyPr>
          <a:p>
            <a:pPr marL="285750" indent="-285750" algn="ctr">
              <a:lnSpc>
                <a:spcPct val="150000"/>
              </a:lnSpc>
              <a:buFont typeface="Wingdings" panose="05000000000000000000" charset="0"/>
              <a:buChar char=""/>
            </a:pPr>
            <a:r>
              <a:rPr sz="1400">
                <a:latin typeface="微软雅黑" panose="020B0503020204020204" charset="-122"/>
                <a:ea typeface="微软雅黑" panose="020B0503020204020204" charset="-122"/>
                <a:cs typeface="汉仪旗黑-55简" panose="00020600040101010101" charset="-128"/>
                <a:sym typeface="+mn-ea"/>
              </a:rPr>
              <a:t>企业和创新资源持续集聚</a:t>
            </a:r>
            <a:endParaRPr sz="1400">
              <a:latin typeface="微软雅黑" panose="020B0503020204020204" charset="-122"/>
              <a:ea typeface="微软雅黑" panose="020B0503020204020204" charset="-122"/>
              <a:cs typeface="汉仪旗黑-55简" panose="00020600040101010101" charset="-128"/>
              <a:sym typeface="+mn-ea"/>
            </a:endParaRPr>
          </a:p>
          <a:p>
            <a:pPr marL="285750" indent="-285750" algn="ctr">
              <a:lnSpc>
                <a:spcPct val="150000"/>
              </a:lnSpc>
              <a:buFont typeface="Wingdings" panose="05000000000000000000" charset="0"/>
              <a:buChar char=""/>
            </a:pPr>
            <a:r>
              <a:rPr sz="1400">
                <a:latin typeface="微软雅黑" panose="020B0503020204020204" charset="-122"/>
                <a:ea typeface="微软雅黑" panose="020B0503020204020204" charset="-122"/>
                <a:cs typeface="汉仪旗黑-55简" panose="00020600040101010101" charset="-128"/>
                <a:sym typeface="+mn-ea"/>
              </a:rPr>
              <a:t>平台协同和资本持续导入</a:t>
            </a:r>
            <a:endParaRPr sz="1400">
              <a:latin typeface="微软雅黑" panose="020B0503020204020204" charset="-122"/>
              <a:ea typeface="微软雅黑" panose="020B0503020204020204" charset="-122"/>
              <a:cs typeface="汉仪旗黑-55简" panose="00020600040101010101" charset="-128"/>
              <a:sym typeface="+mn-ea"/>
            </a:endParaRPr>
          </a:p>
          <a:p>
            <a:pPr marL="285750" indent="-285750" algn="ctr">
              <a:lnSpc>
                <a:spcPct val="150000"/>
              </a:lnSpc>
              <a:buFont typeface="Wingdings" panose="05000000000000000000" charset="0"/>
              <a:buChar char=""/>
            </a:pPr>
            <a:r>
              <a:rPr sz="1400">
                <a:latin typeface="微软雅黑" panose="020B0503020204020204" charset="-122"/>
                <a:ea typeface="微软雅黑" panose="020B0503020204020204" charset="-122"/>
                <a:cs typeface="汉仪旗黑-55简" panose="00020600040101010101" charset="-128"/>
                <a:sym typeface="+mn-ea"/>
              </a:rPr>
              <a:t>构建研发转化和产业服务体系</a:t>
            </a:r>
            <a:endParaRPr sz="1400">
              <a:latin typeface="微软雅黑" panose="020B0503020204020204" charset="-122"/>
              <a:ea typeface="微软雅黑" panose="020B0503020204020204" charset="-122"/>
              <a:cs typeface="汉仪旗黑-55简" panose="00020600040101010101" charset="-128"/>
              <a:sym typeface="+mn-ea"/>
            </a:endParaRPr>
          </a:p>
          <a:p>
            <a:pPr marL="285750" indent="-285750" algn="ctr">
              <a:lnSpc>
                <a:spcPct val="150000"/>
              </a:lnSpc>
              <a:buFont typeface="Wingdings" panose="05000000000000000000" charset="0"/>
              <a:buChar char=""/>
            </a:pPr>
            <a:r>
              <a:rPr sz="1400">
                <a:latin typeface="微软雅黑" panose="020B0503020204020204" charset="-122"/>
                <a:ea typeface="微软雅黑" panose="020B0503020204020204" charset="-122"/>
                <a:cs typeface="汉仪旗黑-55简" panose="00020600040101010101" charset="-128"/>
                <a:sym typeface="+mn-ea"/>
              </a:rPr>
              <a:t>形成产业要素循环和协同发展机制</a:t>
            </a:r>
            <a:endParaRPr sz="1400">
              <a:latin typeface="微软雅黑" panose="020B0503020204020204" charset="-122"/>
              <a:ea typeface="微软雅黑" panose="020B0503020204020204" charset="-122"/>
              <a:cs typeface="汉仪旗黑-55简" panose="00020600040101010101" charset="-128"/>
              <a:sym typeface="+mn-ea"/>
            </a:endParaRPr>
          </a:p>
        </p:txBody>
      </p:sp>
      <p:sp>
        <p:nvSpPr>
          <p:cNvPr id="33" name="文本框 32"/>
          <p:cNvSpPr txBox="1"/>
          <p:nvPr/>
        </p:nvSpPr>
        <p:spPr>
          <a:xfrm>
            <a:off x="8378825" y="2049145"/>
            <a:ext cx="3026410" cy="891540"/>
          </a:xfrm>
          <a:prstGeom prst="rect">
            <a:avLst/>
          </a:prstGeom>
          <a:noFill/>
        </p:spPr>
        <p:txBody>
          <a:bodyPr wrap="square" rtlCol="0">
            <a:spAutoFit/>
          </a:bodyPr>
          <a:p>
            <a:r>
              <a:rPr lang="zh-CN" altLang="en-US" sz="2200">
                <a:solidFill>
                  <a:schemeClr val="tx2">
                    <a:lumMod val="50000"/>
                    <a:lumOff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实现</a:t>
            </a:r>
            <a:r>
              <a:rPr lang="en-US" altLang="zh-CN" sz="2600" dirty="0">
                <a:solidFill>
                  <a:schemeClr val="tx1">
                    <a:lumMod val="85000"/>
                    <a:lumOff val="15000"/>
                  </a:schemeClr>
                </a:solidFill>
                <a:effectLst>
                  <a:outerShdw blurRad="38100" dist="38100" dir="2700000" algn="tl">
                    <a:srgbClr val="000000">
                      <a:alpha val="43137"/>
                    </a:srgbClr>
                  </a:outerShdw>
                  <a:reflection blurRad="6350" stA="53000" endA="300" endPos="35500" dir="5400000" sy="-90000" algn="bl" rotWithShape="0"/>
                </a:effectLst>
                <a:latin typeface="微软雅黑" panose="020B0503020204020204" charset="-122"/>
                <a:ea typeface="微软雅黑" panose="020B0503020204020204" charset="-122"/>
              </a:rPr>
              <a:t>产业集聚</a:t>
            </a:r>
            <a:r>
              <a:rPr lang="zh-CN" altLang="en-US" sz="2200">
                <a:solidFill>
                  <a:schemeClr val="tx2">
                    <a:lumMod val="50000"/>
                    <a:lumOff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与</a:t>
            </a:r>
            <a:r>
              <a:rPr lang="en-US" altLang="zh-CN" sz="2600" dirty="0">
                <a:solidFill>
                  <a:schemeClr val="tx1">
                    <a:lumMod val="85000"/>
                    <a:lumOff val="15000"/>
                  </a:schemeClr>
                </a:solidFill>
                <a:effectLst>
                  <a:outerShdw blurRad="38100" dist="38100" dir="2700000" algn="tl">
                    <a:srgbClr val="000000">
                      <a:alpha val="43137"/>
                    </a:srgbClr>
                  </a:outerShdw>
                  <a:reflection blurRad="6350" stA="53000" endA="300" endPos="35500" dir="5400000" sy="-90000" algn="bl" rotWithShape="0"/>
                </a:effectLst>
                <a:latin typeface="微软雅黑" panose="020B0503020204020204" charset="-122"/>
                <a:ea typeface="微软雅黑" panose="020B0503020204020204" charset="-122"/>
              </a:rPr>
              <a:t>生态升级</a:t>
            </a:r>
            <a:endParaRPr lang="en-US" altLang="zh-CN" sz="2600" dirty="0">
              <a:solidFill>
                <a:schemeClr val="tx1">
                  <a:lumMod val="85000"/>
                  <a:lumOff val="15000"/>
                </a:schemeClr>
              </a:solidFill>
              <a:effectLst>
                <a:outerShdw blurRad="38100" dist="38100" dir="2700000" algn="tl">
                  <a:srgbClr val="000000">
                    <a:alpha val="43137"/>
                  </a:srgbClr>
                </a:outerShdw>
                <a:reflection blurRad="6350" stA="53000" endA="300" endPos="35500" dir="5400000" sy="-90000" algn="bl" rotWithShape="0"/>
              </a:effectLst>
              <a:latin typeface="微软雅黑" panose="020B0503020204020204" charset="-122"/>
              <a:ea typeface="微软雅黑" panose="020B0503020204020204" charset="-122"/>
            </a:endParaRPr>
          </a:p>
        </p:txBody>
      </p:sp>
      <p:grpSp>
        <p:nvGrpSpPr>
          <p:cNvPr id="111" name="组合 110"/>
          <p:cNvGrpSpPr/>
          <p:nvPr/>
        </p:nvGrpSpPr>
        <p:grpSpPr>
          <a:xfrm>
            <a:off x="8975725" y="274955"/>
            <a:ext cx="2840990" cy="366395"/>
            <a:chOff x="11064" y="247"/>
            <a:chExt cx="7750" cy="814"/>
          </a:xfrm>
        </p:grpSpPr>
        <p:grpSp>
          <p:nvGrpSpPr>
            <p:cNvPr id="112" name="组合 10"/>
            <p:cNvGrpSpPr/>
            <p:nvPr/>
          </p:nvGrpSpPr>
          <p:grpSpPr>
            <a:xfrm>
              <a:off x="12344" y="247"/>
              <a:ext cx="6376" cy="656"/>
              <a:chOff x="6697011" y="412203"/>
              <a:chExt cx="3672216" cy="415778"/>
            </a:xfrm>
          </p:grpSpPr>
          <p:pic>
            <p:nvPicPr>
              <p:cNvPr id="113"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114"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115"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5" name="文本框 4"/>
          <p:cNvSpPr txBox="1"/>
          <p:nvPr/>
        </p:nvSpPr>
        <p:spPr>
          <a:xfrm>
            <a:off x="8536305" y="5321935"/>
            <a:ext cx="3025775" cy="553085"/>
          </a:xfrm>
          <a:prstGeom prst="rect">
            <a:avLst/>
          </a:prstGeom>
        </p:spPr>
        <p:txBody>
          <a:bodyPr wrap="square">
            <a:spAutoFit/>
          </a:bodyPr>
          <a:p>
            <a:r>
              <a:rPr lang="zh-CN" altLang="en-US"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企业集聚 </a:t>
            </a:r>
            <a:r>
              <a:rPr lang="en-US" altLang="zh-CN"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创新协同 </a:t>
            </a:r>
            <a:r>
              <a:rPr lang="en-US" altLang="zh-CN"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要素循环 </a:t>
            </a:r>
            <a:r>
              <a:rPr lang="en-US" altLang="zh-CN"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产业集群</a:t>
            </a:r>
            <a:endParaRPr lang="zh-CN" altLang="en-US" sz="15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3797935" y="6229350"/>
            <a:ext cx="5068570" cy="368300"/>
          </a:xfrm>
          <a:prstGeom prst="rect">
            <a:avLst/>
          </a:prstGeom>
        </p:spPr>
        <p:txBody>
          <a:bodyPr wrap="square">
            <a:spAutoFit/>
          </a:bodyPr>
          <a:p>
            <a:r>
              <a:rPr lang="zh-CN" altLang="en-US">
                <a:latin typeface="微软雅黑" panose="020B0503020204020204" charset="-122"/>
                <a:ea typeface="微软雅黑" panose="020B0503020204020204" charset="-122"/>
              </a:rPr>
              <a:t>从</a:t>
            </a:r>
            <a:r>
              <a:rPr lang="zh-CN" altLang="en-US" b="1">
                <a:solidFill>
                  <a:srgbClr val="3F6EE8"/>
                </a:solidFill>
                <a:latin typeface="微软雅黑" panose="020B0503020204020204" charset="-122"/>
                <a:ea typeface="微软雅黑" panose="020B0503020204020204" charset="-122"/>
              </a:rPr>
              <a:t>项目导入</a:t>
            </a:r>
            <a:r>
              <a:rPr lang="zh-CN" altLang="en-US">
                <a:latin typeface="微软雅黑" panose="020B0503020204020204" charset="-122"/>
                <a:ea typeface="微软雅黑" panose="020B0503020204020204" charset="-122"/>
              </a:rPr>
              <a:t>到</a:t>
            </a:r>
            <a:r>
              <a:rPr lang="zh-CN" altLang="en-US" b="1">
                <a:solidFill>
                  <a:srgbClr val="3F6EE8"/>
                </a:solidFill>
                <a:latin typeface="微软雅黑" panose="020B0503020204020204" charset="-122"/>
                <a:ea typeface="微软雅黑" panose="020B0503020204020204" charset="-122"/>
              </a:rPr>
              <a:t>要素集聚</a:t>
            </a:r>
            <a:r>
              <a:rPr lang="zh-CN" altLang="en-US">
                <a:latin typeface="微软雅黑" panose="020B0503020204020204" charset="-122"/>
                <a:ea typeface="微软雅黑" panose="020B0503020204020204" charset="-122"/>
              </a:rPr>
              <a:t>，从</a:t>
            </a:r>
            <a:r>
              <a:rPr lang="zh-CN" altLang="en-US" b="1">
                <a:solidFill>
                  <a:srgbClr val="3F6EE8"/>
                </a:solidFill>
                <a:latin typeface="微软雅黑" panose="020B0503020204020204" charset="-122"/>
                <a:ea typeface="微软雅黑" panose="020B0503020204020204" charset="-122"/>
              </a:rPr>
              <a:t>创新协同</a:t>
            </a:r>
            <a:r>
              <a:rPr lang="zh-CN" altLang="en-US">
                <a:latin typeface="微软雅黑" panose="020B0503020204020204" charset="-122"/>
                <a:ea typeface="微软雅黑" panose="020B0503020204020204" charset="-122"/>
              </a:rPr>
              <a:t>到</a:t>
            </a:r>
            <a:r>
              <a:rPr lang="zh-CN" altLang="en-US" b="1">
                <a:solidFill>
                  <a:srgbClr val="3F6EE8"/>
                </a:solidFill>
                <a:latin typeface="微软雅黑" panose="020B0503020204020204" charset="-122"/>
                <a:ea typeface="微软雅黑" panose="020B0503020204020204" charset="-122"/>
              </a:rPr>
              <a:t>产业集群</a:t>
            </a:r>
            <a:r>
              <a:rPr lang="zh-CN" altLang="en-US">
                <a:latin typeface="微软雅黑" panose="020B0503020204020204" charset="-122"/>
                <a:ea typeface="微软雅黑" panose="020B0503020204020204" charset="-122"/>
              </a:rPr>
              <a:t>。</a:t>
            </a:r>
            <a:endParaRPr lang="zh-CN" altLang="en-US">
              <a:latin typeface="微软雅黑" panose="020B0503020204020204" charset="-122"/>
              <a:ea typeface="微软雅黑" panose="020B0503020204020204" charset="-122"/>
            </a:endParaRPr>
          </a:p>
        </p:txBody>
      </p:sp>
      <p:sp>
        <p:nvSpPr>
          <p:cNvPr id="34" name="圆角矩形 33"/>
          <p:cNvSpPr/>
          <p:nvPr/>
        </p:nvSpPr>
        <p:spPr>
          <a:xfrm>
            <a:off x="3546662" y="6271939"/>
            <a:ext cx="252000" cy="252000"/>
          </a:xfrm>
          <a:prstGeom prst="roundRect">
            <a:avLst/>
          </a:prstGeom>
          <a:gradFill>
            <a:gsLst>
              <a:gs pos="0">
                <a:srgbClr val="1A72A5"/>
              </a:gs>
              <a:gs pos="42000">
                <a:srgbClr val="1E8FC0">
                  <a:alpha val="90000"/>
                </a:srgbClr>
              </a:gs>
              <a:gs pos="21000">
                <a:srgbClr val="22ACDA">
                  <a:alpha val="70000"/>
                </a:srgbClr>
              </a:gs>
              <a:gs pos="66000">
                <a:srgbClr val="1A72A5">
                  <a:alpha val="95000"/>
                </a:srgbClr>
              </a:gs>
              <a:gs pos="100000">
                <a:srgbClr val="125C99"/>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p>
        </p:txBody>
      </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189865"/>
            <a:ext cx="9628505" cy="1198880"/>
            <a:chOff x="1128" y="719"/>
            <a:chExt cx="15163" cy="1888"/>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custDataLst>
                <p:tags r:id="rId3"/>
              </p:custDataLst>
            </p:nvPr>
          </p:nvSpPr>
          <p:spPr>
            <a:xfrm>
              <a:off x="2076" y="719"/>
              <a:ext cx="14215" cy="1888"/>
            </a:xfrm>
            <a:prstGeom prst="rect">
              <a:avLst/>
            </a:prstGeom>
            <a:noFill/>
          </p:spPr>
          <p:txBody>
            <a:bodyPr wrap="square" rtlCol="0" anchor="t">
              <a:spAutoFit/>
            </a:bodyPr>
            <a:p>
              <a:pPr>
                <a:lnSpc>
                  <a:spcPct val="100000"/>
                </a:lnSpc>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生命健康产业核心机会与未来趋势</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en-US" altLang="zh-CN"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围绕技术突破、人口结构变化和医疗体系升级，生命健康产业正进入</a:t>
              </a:r>
              <a:r>
                <a:rPr lang="en-US" altLang="zh-CN" sz="2000" b="1"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创新成果集中释放期</a:t>
              </a:r>
              <a:r>
                <a:rPr lang="en-US" altLang="zh-CN"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，未来机会将加速向</a:t>
              </a:r>
              <a:r>
                <a:rPr lang="en-US" altLang="zh-CN" sz="2000" b="1"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高端制造、数据驱动和精准健康</a:t>
              </a:r>
              <a:r>
                <a:rPr lang="en-US" altLang="zh-CN"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方向集聚。</a:t>
              </a:r>
              <a:endParaRPr lang="en-US" altLang="zh-CN" sz="20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79" name="椭圆 1"/>
          <p:cNvSpPr>
            <a:spLocks noEditPoints="1"/>
          </p:cNvSpPr>
          <p:nvPr/>
        </p:nvSpPr>
        <p:spPr bwMode="auto">
          <a:xfrm>
            <a:off x="4241738" y="2177377"/>
            <a:ext cx="3647564" cy="3651434"/>
          </a:xfrm>
          <a:custGeom>
            <a:avLst/>
            <a:gdLst>
              <a:gd name="T0" fmla="*/ 1836 w 3771"/>
              <a:gd name="T1" fmla="*/ 3775 h 3775"/>
              <a:gd name="T2" fmla="*/ 2041 w 3771"/>
              <a:gd name="T3" fmla="*/ 3746 h 3775"/>
              <a:gd name="T4" fmla="*/ 2184 w 3771"/>
              <a:gd name="T5" fmla="*/ 3751 h 3775"/>
              <a:gd name="T6" fmla="*/ 1536 w 3771"/>
              <a:gd name="T7" fmla="*/ 3727 h 3775"/>
              <a:gd name="T8" fmla="*/ 1441 w 3771"/>
              <a:gd name="T9" fmla="*/ 3699 h 3775"/>
              <a:gd name="T10" fmla="*/ 2422 w 3771"/>
              <a:gd name="T11" fmla="*/ 3693 h 3775"/>
              <a:gd name="T12" fmla="*/ 1273 w 3771"/>
              <a:gd name="T13" fmla="*/ 3653 h 3775"/>
              <a:gd name="T14" fmla="*/ 1182 w 3771"/>
              <a:gd name="T15" fmla="*/ 3618 h 3775"/>
              <a:gd name="T16" fmla="*/ 2674 w 3771"/>
              <a:gd name="T17" fmla="*/ 3585 h 3775"/>
              <a:gd name="T18" fmla="*/ 2831 w 3771"/>
              <a:gd name="T19" fmla="*/ 3499 h 3775"/>
              <a:gd name="T20" fmla="*/ 933 w 3771"/>
              <a:gd name="T21" fmla="*/ 3509 h 3775"/>
              <a:gd name="T22" fmla="*/ 2927 w 3771"/>
              <a:gd name="T23" fmla="*/ 3433 h 3775"/>
              <a:gd name="T24" fmla="*/ 3067 w 3771"/>
              <a:gd name="T25" fmla="*/ 3354 h 3775"/>
              <a:gd name="T26" fmla="*/ 693 w 3771"/>
              <a:gd name="T27" fmla="*/ 3350 h 3775"/>
              <a:gd name="T28" fmla="*/ 3155 w 3771"/>
              <a:gd name="T29" fmla="*/ 3253 h 3775"/>
              <a:gd name="T30" fmla="*/ 3267 w 3771"/>
              <a:gd name="T31" fmla="*/ 3171 h 3775"/>
              <a:gd name="T32" fmla="*/ 492 w 3771"/>
              <a:gd name="T33" fmla="*/ 3158 h 3775"/>
              <a:gd name="T34" fmla="*/ 3342 w 3771"/>
              <a:gd name="T35" fmla="*/ 3052 h 3775"/>
              <a:gd name="T36" fmla="*/ 3441 w 3771"/>
              <a:gd name="T37" fmla="*/ 2954 h 3775"/>
              <a:gd name="T38" fmla="*/ 320 w 3771"/>
              <a:gd name="T39" fmla="*/ 2941 h 3775"/>
              <a:gd name="T40" fmla="*/ 3505 w 3771"/>
              <a:gd name="T41" fmla="*/ 2824 h 3775"/>
              <a:gd name="T42" fmla="*/ 3580 w 3771"/>
              <a:gd name="T43" fmla="*/ 2718 h 3775"/>
              <a:gd name="T44" fmla="*/ 182 w 3771"/>
              <a:gd name="T45" fmla="*/ 2701 h 3775"/>
              <a:gd name="T46" fmla="*/ 131 w 3771"/>
              <a:gd name="T47" fmla="*/ 2536 h 3775"/>
              <a:gd name="T48" fmla="*/ 3676 w 3771"/>
              <a:gd name="T49" fmla="*/ 2483 h 3775"/>
              <a:gd name="T50" fmla="*/ 77 w 3771"/>
              <a:gd name="T51" fmla="*/ 2426 h 3775"/>
              <a:gd name="T52" fmla="*/ 63 w 3771"/>
              <a:gd name="T53" fmla="*/ 2277 h 3775"/>
              <a:gd name="T54" fmla="*/ 3734 w 3771"/>
              <a:gd name="T55" fmla="*/ 2223 h 3775"/>
              <a:gd name="T56" fmla="*/ 17 w 3771"/>
              <a:gd name="T57" fmla="*/ 2144 h 3775"/>
              <a:gd name="T58" fmla="*/ 28 w 3771"/>
              <a:gd name="T59" fmla="*/ 2019 h 3775"/>
              <a:gd name="T60" fmla="*/ 3749 w 3771"/>
              <a:gd name="T61" fmla="*/ 1943 h 3775"/>
              <a:gd name="T62" fmla="*/ 3768 w 3771"/>
              <a:gd name="T63" fmla="*/ 1778 h 3775"/>
              <a:gd name="T64" fmla="*/ 4 w 3771"/>
              <a:gd name="T65" fmla="*/ 1762 h 3775"/>
              <a:gd name="T66" fmla="*/ 35 w 3771"/>
              <a:gd name="T67" fmla="*/ 1586 h 3775"/>
              <a:gd name="T68" fmla="*/ 3732 w 3771"/>
              <a:gd name="T69" fmla="*/ 1537 h 3775"/>
              <a:gd name="T70" fmla="*/ 48 w 3771"/>
              <a:gd name="T71" fmla="*/ 1461 h 3775"/>
              <a:gd name="T72" fmla="*/ 106 w 3771"/>
              <a:gd name="T73" fmla="*/ 1328 h 3775"/>
              <a:gd name="T74" fmla="*/ 3640 w 3771"/>
              <a:gd name="T75" fmla="*/ 1258 h 3775"/>
              <a:gd name="T76" fmla="*/ 3591 w 3771"/>
              <a:gd name="T77" fmla="*/ 1100 h 3775"/>
              <a:gd name="T78" fmla="*/ 197 w 3771"/>
              <a:gd name="T79" fmla="*/ 1098 h 3775"/>
              <a:gd name="T80" fmla="*/ 3524 w 3771"/>
              <a:gd name="T81" fmla="*/ 999 h 3775"/>
              <a:gd name="T82" fmla="*/ 3467 w 3771"/>
              <a:gd name="T83" fmla="*/ 860 h 3775"/>
              <a:gd name="T84" fmla="*/ 318 w 3771"/>
              <a:gd name="T85" fmla="*/ 865 h 3775"/>
              <a:gd name="T86" fmla="*/ 3372 w 3771"/>
              <a:gd name="T87" fmla="*/ 751 h 3775"/>
              <a:gd name="T88" fmla="*/ 3318 w 3771"/>
              <a:gd name="T89" fmla="*/ 660 h 3775"/>
              <a:gd name="T90" fmla="*/ 479 w 3771"/>
              <a:gd name="T91" fmla="*/ 640 h 3775"/>
              <a:gd name="T92" fmla="*/ 603 w 3771"/>
              <a:gd name="T93" fmla="*/ 508 h 3775"/>
              <a:gd name="T94" fmla="*/ 3124 w 3771"/>
              <a:gd name="T95" fmla="*/ 479 h 3775"/>
              <a:gd name="T96" fmla="*/ 679 w 3771"/>
              <a:gd name="T97" fmla="*/ 438 h 3775"/>
              <a:gd name="T98" fmla="*/ 825 w 3771"/>
              <a:gd name="T99" fmla="*/ 340 h 3775"/>
              <a:gd name="T100" fmla="*/ 2898 w 3771"/>
              <a:gd name="T101" fmla="*/ 318 h 3775"/>
              <a:gd name="T102" fmla="*/ 908 w 3771"/>
              <a:gd name="T103" fmla="*/ 273 h 3775"/>
              <a:gd name="T104" fmla="*/ 1064 w 3771"/>
              <a:gd name="T105" fmla="*/ 206 h 3775"/>
              <a:gd name="T106" fmla="*/ 2642 w 3771"/>
              <a:gd name="T107" fmla="*/ 184 h 3775"/>
              <a:gd name="T108" fmla="*/ 1178 w 3771"/>
              <a:gd name="T109" fmla="*/ 138 h 3775"/>
              <a:gd name="T110" fmla="*/ 1309 w 3771"/>
              <a:gd name="T111" fmla="*/ 114 h 3775"/>
              <a:gd name="T112" fmla="*/ 2362 w 3771"/>
              <a:gd name="T113" fmla="*/ 81 h 3775"/>
              <a:gd name="T114" fmla="*/ 2263 w 3771"/>
              <a:gd name="T115" fmla="*/ 38 h 3775"/>
              <a:gd name="T116" fmla="*/ 1550 w 3771"/>
              <a:gd name="T117" fmla="*/ 52 h 3775"/>
              <a:gd name="T118" fmla="*/ 2102 w 3771"/>
              <a:gd name="T119" fmla="*/ 11 h 3775"/>
              <a:gd name="T120" fmla="*/ 1997 w 3771"/>
              <a:gd name="T121" fmla="*/ 19 h 3775"/>
              <a:gd name="T122" fmla="*/ 1817 w 3771"/>
              <a:gd name="T123" fmla="*/ 4 h 3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71" h="3775">
                <a:moveTo>
                  <a:pt x="1885" y="3751"/>
                </a:moveTo>
                <a:lnTo>
                  <a:pt x="1908" y="3751"/>
                </a:lnTo>
                <a:lnTo>
                  <a:pt x="1912" y="3753"/>
                </a:lnTo>
                <a:lnTo>
                  <a:pt x="1917" y="3754"/>
                </a:lnTo>
                <a:lnTo>
                  <a:pt x="1918" y="3759"/>
                </a:lnTo>
                <a:lnTo>
                  <a:pt x="1920" y="3763"/>
                </a:lnTo>
                <a:lnTo>
                  <a:pt x="1918" y="3767"/>
                </a:lnTo>
                <a:lnTo>
                  <a:pt x="1917" y="3772"/>
                </a:lnTo>
                <a:lnTo>
                  <a:pt x="1912" y="3773"/>
                </a:lnTo>
                <a:lnTo>
                  <a:pt x="1908" y="3775"/>
                </a:lnTo>
                <a:lnTo>
                  <a:pt x="1885" y="3775"/>
                </a:lnTo>
                <a:lnTo>
                  <a:pt x="1880" y="3773"/>
                </a:lnTo>
                <a:lnTo>
                  <a:pt x="1877" y="3772"/>
                </a:lnTo>
                <a:lnTo>
                  <a:pt x="1874" y="3767"/>
                </a:lnTo>
                <a:lnTo>
                  <a:pt x="1874" y="3763"/>
                </a:lnTo>
                <a:lnTo>
                  <a:pt x="1874" y="3759"/>
                </a:lnTo>
                <a:lnTo>
                  <a:pt x="1877" y="3756"/>
                </a:lnTo>
                <a:lnTo>
                  <a:pt x="1880" y="3753"/>
                </a:lnTo>
                <a:lnTo>
                  <a:pt x="1885" y="3751"/>
                </a:lnTo>
                <a:close/>
                <a:moveTo>
                  <a:pt x="1820" y="3751"/>
                </a:moveTo>
                <a:lnTo>
                  <a:pt x="1826" y="3751"/>
                </a:lnTo>
                <a:lnTo>
                  <a:pt x="1838" y="3751"/>
                </a:lnTo>
                <a:lnTo>
                  <a:pt x="1844" y="3751"/>
                </a:lnTo>
                <a:lnTo>
                  <a:pt x="1848" y="3753"/>
                </a:lnTo>
                <a:lnTo>
                  <a:pt x="1851" y="3754"/>
                </a:lnTo>
                <a:lnTo>
                  <a:pt x="1854" y="3759"/>
                </a:lnTo>
                <a:lnTo>
                  <a:pt x="1854" y="3763"/>
                </a:lnTo>
                <a:lnTo>
                  <a:pt x="1853" y="3767"/>
                </a:lnTo>
                <a:lnTo>
                  <a:pt x="1851" y="3770"/>
                </a:lnTo>
                <a:lnTo>
                  <a:pt x="1847" y="3773"/>
                </a:lnTo>
                <a:lnTo>
                  <a:pt x="1842" y="3775"/>
                </a:lnTo>
                <a:lnTo>
                  <a:pt x="1836" y="3775"/>
                </a:lnTo>
                <a:lnTo>
                  <a:pt x="1825" y="3773"/>
                </a:lnTo>
                <a:lnTo>
                  <a:pt x="1819" y="3773"/>
                </a:lnTo>
                <a:lnTo>
                  <a:pt x="1815" y="3772"/>
                </a:lnTo>
                <a:lnTo>
                  <a:pt x="1812" y="3770"/>
                </a:lnTo>
                <a:lnTo>
                  <a:pt x="1809" y="3766"/>
                </a:lnTo>
                <a:lnTo>
                  <a:pt x="1809" y="3762"/>
                </a:lnTo>
                <a:lnTo>
                  <a:pt x="1809" y="3757"/>
                </a:lnTo>
                <a:lnTo>
                  <a:pt x="1812" y="3754"/>
                </a:lnTo>
                <a:lnTo>
                  <a:pt x="1816" y="3751"/>
                </a:lnTo>
                <a:lnTo>
                  <a:pt x="1820" y="3751"/>
                </a:lnTo>
                <a:close/>
                <a:moveTo>
                  <a:pt x="2045" y="3746"/>
                </a:moveTo>
                <a:lnTo>
                  <a:pt x="2050" y="3746"/>
                </a:lnTo>
                <a:lnTo>
                  <a:pt x="2054" y="3748"/>
                </a:lnTo>
                <a:lnTo>
                  <a:pt x="2055" y="3751"/>
                </a:lnTo>
                <a:lnTo>
                  <a:pt x="2058" y="3756"/>
                </a:lnTo>
                <a:lnTo>
                  <a:pt x="2057" y="3760"/>
                </a:lnTo>
                <a:lnTo>
                  <a:pt x="2055" y="3764"/>
                </a:lnTo>
                <a:lnTo>
                  <a:pt x="2051" y="3766"/>
                </a:lnTo>
                <a:lnTo>
                  <a:pt x="2047" y="3767"/>
                </a:lnTo>
                <a:lnTo>
                  <a:pt x="2042" y="3769"/>
                </a:lnTo>
                <a:lnTo>
                  <a:pt x="2031" y="3769"/>
                </a:lnTo>
                <a:lnTo>
                  <a:pt x="2023" y="3770"/>
                </a:lnTo>
                <a:lnTo>
                  <a:pt x="2019" y="3769"/>
                </a:lnTo>
                <a:lnTo>
                  <a:pt x="2016" y="3767"/>
                </a:lnTo>
                <a:lnTo>
                  <a:pt x="2013" y="3763"/>
                </a:lnTo>
                <a:lnTo>
                  <a:pt x="2012" y="3759"/>
                </a:lnTo>
                <a:lnTo>
                  <a:pt x="2012" y="3754"/>
                </a:lnTo>
                <a:lnTo>
                  <a:pt x="2015" y="3751"/>
                </a:lnTo>
                <a:lnTo>
                  <a:pt x="2017" y="3748"/>
                </a:lnTo>
                <a:lnTo>
                  <a:pt x="2022" y="3747"/>
                </a:lnTo>
                <a:lnTo>
                  <a:pt x="2029" y="3747"/>
                </a:lnTo>
                <a:lnTo>
                  <a:pt x="2041" y="3746"/>
                </a:lnTo>
                <a:lnTo>
                  <a:pt x="2045" y="3746"/>
                </a:lnTo>
                <a:close/>
                <a:moveTo>
                  <a:pt x="1683" y="3741"/>
                </a:moveTo>
                <a:lnTo>
                  <a:pt x="1695" y="3743"/>
                </a:lnTo>
                <a:lnTo>
                  <a:pt x="1707" y="3743"/>
                </a:lnTo>
                <a:lnTo>
                  <a:pt x="1711" y="3744"/>
                </a:lnTo>
                <a:lnTo>
                  <a:pt x="1714" y="3747"/>
                </a:lnTo>
                <a:lnTo>
                  <a:pt x="1715" y="3751"/>
                </a:lnTo>
                <a:lnTo>
                  <a:pt x="1717" y="3756"/>
                </a:lnTo>
                <a:lnTo>
                  <a:pt x="1715" y="3760"/>
                </a:lnTo>
                <a:lnTo>
                  <a:pt x="1712" y="3763"/>
                </a:lnTo>
                <a:lnTo>
                  <a:pt x="1708" y="3766"/>
                </a:lnTo>
                <a:lnTo>
                  <a:pt x="1704" y="3766"/>
                </a:lnTo>
                <a:lnTo>
                  <a:pt x="1692" y="3764"/>
                </a:lnTo>
                <a:lnTo>
                  <a:pt x="1680" y="3764"/>
                </a:lnTo>
                <a:lnTo>
                  <a:pt x="1676" y="3763"/>
                </a:lnTo>
                <a:lnTo>
                  <a:pt x="1673" y="3760"/>
                </a:lnTo>
                <a:lnTo>
                  <a:pt x="1671" y="3756"/>
                </a:lnTo>
                <a:lnTo>
                  <a:pt x="1670" y="3751"/>
                </a:lnTo>
                <a:lnTo>
                  <a:pt x="1671" y="3747"/>
                </a:lnTo>
                <a:lnTo>
                  <a:pt x="1674" y="3744"/>
                </a:lnTo>
                <a:lnTo>
                  <a:pt x="1679" y="3741"/>
                </a:lnTo>
                <a:lnTo>
                  <a:pt x="1683" y="3741"/>
                </a:lnTo>
                <a:close/>
                <a:moveTo>
                  <a:pt x="2181" y="3728"/>
                </a:moveTo>
                <a:lnTo>
                  <a:pt x="2181" y="3728"/>
                </a:lnTo>
                <a:lnTo>
                  <a:pt x="2185" y="3728"/>
                </a:lnTo>
                <a:lnTo>
                  <a:pt x="2190" y="3731"/>
                </a:lnTo>
                <a:lnTo>
                  <a:pt x="2193" y="3734"/>
                </a:lnTo>
                <a:lnTo>
                  <a:pt x="2194" y="3738"/>
                </a:lnTo>
                <a:lnTo>
                  <a:pt x="2194" y="3743"/>
                </a:lnTo>
                <a:lnTo>
                  <a:pt x="2193" y="3747"/>
                </a:lnTo>
                <a:lnTo>
                  <a:pt x="2188" y="3750"/>
                </a:lnTo>
                <a:lnTo>
                  <a:pt x="2184" y="3751"/>
                </a:lnTo>
                <a:lnTo>
                  <a:pt x="2172" y="3753"/>
                </a:lnTo>
                <a:lnTo>
                  <a:pt x="2162" y="3754"/>
                </a:lnTo>
                <a:lnTo>
                  <a:pt x="2158" y="3754"/>
                </a:lnTo>
                <a:lnTo>
                  <a:pt x="2153" y="3753"/>
                </a:lnTo>
                <a:lnTo>
                  <a:pt x="2150" y="3750"/>
                </a:lnTo>
                <a:lnTo>
                  <a:pt x="2149" y="3746"/>
                </a:lnTo>
                <a:lnTo>
                  <a:pt x="2149" y="3740"/>
                </a:lnTo>
                <a:lnTo>
                  <a:pt x="2150" y="3737"/>
                </a:lnTo>
                <a:lnTo>
                  <a:pt x="2155" y="3734"/>
                </a:lnTo>
                <a:lnTo>
                  <a:pt x="2158" y="3732"/>
                </a:lnTo>
                <a:lnTo>
                  <a:pt x="2169" y="3731"/>
                </a:lnTo>
                <a:lnTo>
                  <a:pt x="2181" y="3728"/>
                </a:lnTo>
                <a:close/>
                <a:moveTo>
                  <a:pt x="1547" y="3721"/>
                </a:moveTo>
                <a:lnTo>
                  <a:pt x="1556" y="3722"/>
                </a:lnTo>
                <a:lnTo>
                  <a:pt x="1568" y="3725"/>
                </a:lnTo>
                <a:lnTo>
                  <a:pt x="1571" y="3725"/>
                </a:lnTo>
                <a:lnTo>
                  <a:pt x="1575" y="3727"/>
                </a:lnTo>
                <a:lnTo>
                  <a:pt x="1578" y="3729"/>
                </a:lnTo>
                <a:lnTo>
                  <a:pt x="1579" y="3734"/>
                </a:lnTo>
                <a:lnTo>
                  <a:pt x="1579" y="3738"/>
                </a:lnTo>
                <a:lnTo>
                  <a:pt x="1578" y="3743"/>
                </a:lnTo>
                <a:lnTo>
                  <a:pt x="1575" y="3746"/>
                </a:lnTo>
                <a:lnTo>
                  <a:pt x="1571" y="3748"/>
                </a:lnTo>
                <a:lnTo>
                  <a:pt x="1566" y="3748"/>
                </a:lnTo>
                <a:lnTo>
                  <a:pt x="1563" y="3747"/>
                </a:lnTo>
                <a:lnTo>
                  <a:pt x="1552" y="3746"/>
                </a:lnTo>
                <a:lnTo>
                  <a:pt x="1544" y="3744"/>
                </a:lnTo>
                <a:lnTo>
                  <a:pt x="1540" y="3743"/>
                </a:lnTo>
                <a:lnTo>
                  <a:pt x="1536" y="3740"/>
                </a:lnTo>
                <a:lnTo>
                  <a:pt x="1534" y="3735"/>
                </a:lnTo>
                <a:lnTo>
                  <a:pt x="1534" y="3731"/>
                </a:lnTo>
                <a:lnTo>
                  <a:pt x="1536" y="3727"/>
                </a:lnTo>
                <a:lnTo>
                  <a:pt x="1539" y="3724"/>
                </a:lnTo>
                <a:lnTo>
                  <a:pt x="1543" y="3721"/>
                </a:lnTo>
                <a:lnTo>
                  <a:pt x="1547" y="3721"/>
                </a:lnTo>
                <a:close/>
                <a:moveTo>
                  <a:pt x="2320" y="3702"/>
                </a:moveTo>
                <a:lnTo>
                  <a:pt x="2324" y="3703"/>
                </a:lnTo>
                <a:lnTo>
                  <a:pt x="2327" y="3706"/>
                </a:lnTo>
                <a:lnTo>
                  <a:pt x="2328" y="3710"/>
                </a:lnTo>
                <a:lnTo>
                  <a:pt x="2330" y="3715"/>
                </a:lnTo>
                <a:lnTo>
                  <a:pt x="2327" y="3719"/>
                </a:lnTo>
                <a:lnTo>
                  <a:pt x="2324" y="3722"/>
                </a:lnTo>
                <a:lnTo>
                  <a:pt x="2320" y="3724"/>
                </a:lnTo>
                <a:lnTo>
                  <a:pt x="2311" y="3727"/>
                </a:lnTo>
                <a:lnTo>
                  <a:pt x="2301" y="3729"/>
                </a:lnTo>
                <a:lnTo>
                  <a:pt x="2298" y="3729"/>
                </a:lnTo>
                <a:lnTo>
                  <a:pt x="2293" y="3729"/>
                </a:lnTo>
                <a:lnTo>
                  <a:pt x="2289" y="3728"/>
                </a:lnTo>
                <a:lnTo>
                  <a:pt x="2286" y="3725"/>
                </a:lnTo>
                <a:lnTo>
                  <a:pt x="2285" y="3721"/>
                </a:lnTo>
                <a:lnTo>
                  <a:pt x="2285" y="3716"/>
                </a:lnTo>
                <a:lnTo>
                  <a:pt x="2286" y="3712"/>
                </a:lnTo>
                <a:lnTo>
                  <a:pt x="2289" y="3709"/>
                </a:lnTo>
                <a:lnTo>
                  <a:pt x="2293" y="3708"/>
                </a:lnTo>
                <a:lnTo>
                  <a:pt x="2295" y="3706"/>
                </a:lnTo>
                <a:lnTo>
                  <a:pt x="2307" y="3705"/>
                </a:lnTo>
                <a:lnTo>
                  <a:pt x="2315" y="3702"/>
                </a:lnTo>
                <a:lnTo>
                  <a:pt x="2320" y="3702"/>
                </a:lnTo>
                <a:close/>
                <a:moveTo>
                  <a:pt x="1410" y="3691"/>
                </a:moveTo>
                <a:lnTo>
                  <a:pt x="1415" y="3691"/>
                </a:lnTo>
                <a:lnTo>
                  <a:pt x="1419" y="3693"/>
                </a:lnTo>
                <a:lnTo>
                  <a:pt x="1431" y="3696"/>
                </a:lnTo>
                <a:lnTo>
                  <a:pt x="1436" y="3697"/>
                </a:lnTo>
                <a:lnTo>
                  <a:pt x="1441" y="3699"/>
                </a:lnTo>
                <a:lnTo>
                  <a:pt x="1444" y="3703"/>
                </a:lnTo>
                <a:lnTo>
                  <a:pt x="1445" y="3706"/>
                </a:lnTo>
                <a:lnTo>
                  <a:pt x="1445" y="3712"/>
                </a:lnTo>
                <a:lnTo>
                  <a:pt x="1442" y="3715"/>
                </a:lnTo>
                <a:lnTo>
                  <a:pt x="1439" y="3718"/>
                </a:lnTo>
                <a:lnTo>
                  <a:pt x="1435" y="3719"/>
                </a:lnTo>
                <a:lnTo>
                  <a:pt x="1431" y="3719"/>
                </a:lnTo>
                <a:lnTo>
                  <a:pt x="1425" y="3718"/>
                </a:lnTo>
                <a:lnTo>
                  <a:pt x="1415" y="3715"/>
                </a:lnTo>
                <a:lnTo>
                  <a:pt x="1409" y="3713"/>
                </a:lnTo>
                <a:lnTo>
                  <a:pt x="1404" y="3712"/>
                </a:lnTo>
                <a:lnTo>
                  <a:pt x="1401" y="3709"/>
                </a:lnTo>
                <a:lnTo>
                  <a:pt x="1400" y="3705"/>
                </a:lnTo>
                <a:lnTo>
                  <a:pt x="1400" y="3700"/>
                </a:lnTo>
                <a:lnTo>
                  <a:pt x="1401" y="3696"/>
                </a:lnTo>
                <a:lnTo>
                  <a:pt x="1406" y="3693"/>
                </a:lnTo>
                <a:lnTo>
                  <a:pt x="1410" y="3691"/>
                </a:lnTo>
                <a:close/>
                <a:moveTo>
                  <a:pt x="2451" y="3665"/>
                </a:moveTo>
                <a:lnTo>
                  <a:pt x="2454" y="3665"/>
                </a:lnTo>
                <a:lnTo>
                  <a:pt x="2457" y="3667"/>
                </a:lnTo>
                <a:lnTo>
                  <a:pt x="2460" y="3670"/>
                </a:lnTo>
                <a:lnTo>
                  <a:pt x="2461" y="3672"/>
                </a:lnTo>
                <a:lnTo>
                  <a:pt x="2463" y="3677"/>
                </a:lnTo>
                <a:lnTo>
                  <a:pt x="2461" y="3681"/>
                </a:lnTo>
                <a:lnTo>
                  <a:pt x="2458" y="3686"/>
                </a:lnTo>
                <a:lnTo>
                  <a:pt x="2454" y="3687"/>
                </a:lnTo>
                <a:lnTo>
                  <a:pt x="2447" y="3690"/>
                </a:lnTo>
                <a:lnTo>
                  <a:pt x="2435" y="3693"/>
                </a:lnTo>
                <a:lnTo>
                  <a:pt x="2432" y="3694"/>
                </a:lnTo>
                <a:lnTo>
                  <a:pt x="2429" y="3694"/>
                </a:lnTo>
                <a:lnTo>
                  <a:pt x="2425" y="3694"/>
                </a:lnTo>
                <a:lnTo>
                  <a:pt x="2422" y="3693"/>
                </a:lnTo>
                <a:lnTo>
                  <a:pt x="2419" y="3690"/>
                </a:lnTo>
                <a:lnTo>
                  <a:pt x="2418" y="3687"/>
                </a:lnTo>
                <a:lnTo>
                  <a:pt x="2418" y="3683"/>
                </a:lnTo>
                <a:lnTo>
                  <a:pt x="2419" y="3678"/>
                </a:lnTo>
                <a:lnTo>
                  <a:pt x="2422" y="3674"/>
                </a:lnTo>
                <a:lnTo>
                  <a:pt x="2426" y="3672"/>
                </a:lnTo>
                <a:lnTo>
                  <a:pt x="2429" y="3671"/>
                </a:lnTo>
                <a:lnTo>
                  <a:pt x="2439" y="3668"/>
                </a:lnTo>
                <a:lnTo>
                  <a:pt x="2448" y="3665"/>
                </a:lnTo>
                <a:lnTo>
                  <a:pt x="2451" y="3665"/>
                </a:lnTo>
                <a:close/>
                <a:moveTo>
                  <a:pt x="1280" y="3652"/>
                </a:moveTo>
                <a:lnTo>
                  <a:pt x="1283" y="3652"/>
                </a:lnTo>
                <a:lnTo>
                  <a:pt x="1287" y="3653"/>
                </a:lnTo>
                <a:lnTo>
                  <a:pt x="1299" y="3658"/>
                </a:lnTo>
                <a:lnTo>
                  <a:pt x="1305" y="3659"/>
                </a:lnTo>
                <a:lnTo>
                  <a:pt x="1308" y="3662"/>
                </a:lnTo>
                <a:lnTo>
                  <a:pt x="1311" y="3665"/>
                </a:lnTo>
                <a:lnTo>
                  <a:pt x="1312" y="3670"/>
                </a:lnTo>
                <a:lnTo>
                  <a:pt x="1312" y="3674"/>
                </a:lnTo>
                <a:lnTo>
                  <a:pt x="1309" y="3678"/>
                </a:lnTo>
                <a:lnTo>
                  <a:pt x="1306" y="3681"/>
                </a:lnTo>
                <a:lnTo>
                  <a:pt x="1302" y="3681"/>
                </a:lnTo>
                <a:lnTo>
                  <a:pt x="1298" y="3681"/>
                </a:lnTo>
                <a:lnTo>
                  <a:pt x="1292" y="3680"/>
                </a:lnTo>
                <a:lnTo>
                  <a:pt x="1280" y="3675"/>
                </a:lnTo>
                <a:lnTo>
                  <a:pt x="1276" y="3674"/>
                </a:lnTo>
                <a:lnTo>
                  <a:pt x="1271" y="3671"/>
                </a:lnTo>
                <a:lnTo>
                  <a:pt x="1269" y="3668"/>
                </a:lnTo>
                <a:lnTo>
                  <a:pt x="1269" y="3664"/>
                </a:lnTo>
                <a:lnTo>
                  <a:pt x="1269" y="3659"/>
                </a:lnTo>
                <a:lnTo>
                  <a:pt x="1270" y="3656"/>
                </a:lnTo>
                <a:lnTo>
                  <a:pt x="1273" y="3653"/>
                </a:lnTo>
                <a:lnTo>
                  <a:pt x="1276" y="3652"/>
                </a:lnTo>
                <a:lnTo>
                  <a:pt x="1280" y="3652"/>
                </a:lnTo>
                <a:close/>
                <a:moveTo>
                  <a:pt x="2581" y="3618"/>
                </a:moveTo>
                <a:lnTo>
                  <a:pt x="2585" y="3620"/>
                </a:lnTo>
                <a:lnTo>
                  <a:pt x="2588" y="3623"/>
                </a:lnTo>
                <a:lnTo>
                  <a:pt x="2591" y="3626"/>
                </a:lnTo>
                <a:lnTo>
                  <a:pt x="2593" y="3630"/>
                </a:lnTo>
                <a:lnTo>
                  <a:pt x="2591" y="3634"/>
                </a:lnTo>
                <a:lnTo>
                  <a:pt x="2588" y="3639"/>
                </a:lnTo>
                <a:lnTo>
                  <a:pt x="2584" y="3640"/>
                </a:lnTo>
                <a:lnTo>
                  <a:pt x="2577" y="3643"/>
                </a:lnTo>
                <a:lnTo>
                  <a:pt x="2566" y="3648"/>
                </a:lnTo>
                <a:lnTo>
                  <a:pt x="2564" y="3649"/>
                </a:lnTo>
                <a:lnTo>
                  <a:pt x="2559" y="3651"/>
                </a:lnTo>
                <a:lnTo>
                  <a:pt x="2555" y="3649"/>
                </a:lnTo>
                <a:lnTo>
                  <a:pt x="2550" y="3646"/>
                </a:lnTo>
                <a:lnTo>
                  <a:pt x="2549" y="3642"/>
                </a:lnTo>
                <a:lnTo>
                  <a:pt x="2547" y="3637"/>
                </a:lnTo>
                <a:lnTo>
                  <a:pt x="2549" y="3633"/>
                </a:lnTo>
                <a:lnTo>
                  <a:pt x="2552" y="3630"/>
                </a:lnTo>
                <a:lnTo>
                  <a:pt x="2555" y="3627"/>
                </a:lnTo>
                <a:lnTo>
                  <a:pt x="2558" y="3626"/>
                </a:lnTo>
                <a:lnTo>
                  <a:pt x="2568" y="3623"/>
                </a:lnTo>
                <a:lnTo>
                  <a:pt x="2577" y="3620"/>
                </a:lnTo>
                <a:lnTo>
                  <a:pt x="2581" y="3618"/>
                </a:lnTo>
                <a:close/>
                <a:moveTo>
                  <a:pt x="1150" y="3602"/>
                </a:moveTo>
                <a:lnTo>
                  <a:pt x="1156" y="3604"/>
                </a:lnTo>
                <a:lnTo>
                  <a:pt x="1160" y="3605"/>
                </a:lnTo>
                <a:lnTo>
                  <a:pt x="1171" y="3610"/>
                </a:lnTo>
                <a:lnTo>
                  <a:pt x="1177" y="3611"/>
                </a:lnTo>
                <a:lnTo>
                  <a:pt x="1179" y="3614"/>
                </a:lnTo>
                <a:lnTo>
                  <a:pt x="1182" y="3618"/>
                </a:lnTo>
                <a:lnTo>
                  <a:pt x="1184" y="3623"/>
                </a:lnTo>
                <a:lnTo>
                  <a:pt x="1182" y="3627"/>
                </a:lnTo>
                <a:lnTo>
                  <a:pt x="1179" y="3630"/>
                </a:lnTo>
                <a:lnTo>
                  <a:pt x="1177" y="3633"/>
                </a:lnTo>
                <a:lnTo>
                  <a:pt x="1172" y="3634"/>
                </a:lnTo>
                <a:lnTo>
                  <a:pt x="1168" y="3633"/>
                </a:lnTo>
                <a:lnTo>
                  <a:pt x="1162" y="3630"/>
                </a:lnTo>
                <a:lnTo>
                  <a:pt x="1152" y="3626"/>
                </a:lnTo>
                <a:lnTo>
                  <a:pt x="1146" y="3624"/>
                </a:lnTo>
                <a:lnTo>
                  <a:pt x="1143" y="3621"/>
                </a:lnTo>
                <a:lnTo>
                  <a:pt x="1140" y="3618"/>
                </a:lnTo>
                <a:lnTo>
                  <a:pt x="1139" y="3614"/>
                </a:lnTo>
                <a:lnTo>
                  <a:pt x="1140" y="3610"/>
                </a:lnTo>
                <a:lnTo>
                  <a:pt x="1143" y="3605"/>
                </a:lnTo>
                <a:lnTo>
                  <a:pt x="1146" y="3604"/>
                </a:lnTo>
                <a:lnTo>
                  <a:pt x="1150" y="3602"/>
                </a:lnTo>
                <a:close/>
                <a:moveTo>
                  <a:pt x="2707" y="3563"/>
                </a:moveTo>
                <a:lnTo>
                  <a:pt x="2711" y="3563"/>
                </a:lnTo>
                <a:lnTo>
                  <a:pt x="2714" y="3566"/>
                </a:lnTo>
                <a:lnTo>
                  <a:pt x="2717" y="3569"/>
                </a:lnTo>
                <a:lnTo>
                  <a:pt x="2718" y="3573"/>
                </a:lnTo>
                <a:lnTo>
                  <a:pt x="2717" y="3577"/>
                </a:lnTo>
                <a:lnTo>
                  <a:pt x="2715" y="3582"/>
                </a:lnTo>
                <a:lnTo>
                  <a:pt x="2711" y="3585"/>
                </a:lnTo>
                <a:lnTo>
                  <a:pt x="2704" y="3589"/>
                </a:lnTo>
                <a:lnTo>
                  <a:pt x="2693" y="3594"/>
                </a:lnTo>
                <a:lnTo>
                  <a:pt x="2691" y="3595"/>
                </a:lnTo>
                <a:lnTo>
                  <a:pt x="2686" y="3595"/>
                </a:lnTo>
                <a:lnTo>
                  <a:pt x="2682" y="3595"/>
                </a:lnTo>
                <a:lnTo>
                  <a:pt x="2679" y="3592"/>
                </a:lnTo>
                <a:lnTo>
                  <a:pt x="2676" y="3589"/>
                </a:lnTo>
                <a:lnTo>
                  <a:pt x="2674" y="3585"/>
                </a:lnTo>
                <a:lnTo>
                  <a:pt x="2674" y="3580"/>
                </a:lnTo>
                <a:lnTo>
                  <a:pt x="2677" y="3576"/>
                </a:lnTo>
                <a:lnTo>
                  <a:pt x="2682" y="3575"/>
                </a:lnTo>
                <a:lnTo>
                  <a:pt x="2683" y="3573"/>
                </a:lnTo>
                <a:lnTo>
                  <a:pt x="2693" y="3569"/>
                </a:lnTo>
                <a:lnTo>
                  <a:pt x="2702" y="3564"/>
                </a:lnTo>
                <a:lnTo>
                  <a:pt x="2707" y="3563"/>
                </a:lnTo>
                <a:close/>
                <a:moveTo>
                  <a:pt x="1028" y="3544"/>
                </a:moveTo>
                <a:lnTo>
                  <a:pt x="1031" y="3545"/>
                </a:lnTo>
                <a:lnTo>
                  <a:pt x="1038" y="3548"/>
                </a:lnTo>
                <a:lnTo>
                  <a:pt x="1047" y="3553"/>
                </a:lnTo>
                <a:lnTo>
                  <a:pt x="1051" y="3556"/>
                </a:lnTo>
                <a:lnTo>
                  <a:pt x="1055" y="3559"/>
                </a:lnTo>
                <a:lnTo>
                  <a:pt x="1057" y="3561"/>
                </a:lnTo>
                <a:lnTo>
                  <a:pt x="1058" y="3566"/>
                </a:lnTo>
                <a:lnTo>
                  <a:pt x="1057" y="3570"/>
                </a:lnTo>
                <a:lnTo>
                  <a:pt x="1054" y="3575"/>
                </a:lnTo>
                <a:lnTo>
                  <a:pt x="1050" y="3576"/>
                </a:lnTo>
                <a:lnTo>
                  <a:pt x="1045" y="3577"/>
                </a:lnTo>
                <a:lnTo>
                  <a:pt x="1041" y="3576"/>
                </a:lnTo>
                <a:lnTo>
                  <a:pt x="1036" y="3573"/>
                </a:lnTo>
                <a:lnTo>
                  <a:pt x="1026" y="3569"/>
                </a:lnTo>
                <a:lnTo>
                  <a:pt x="1020" y="3566"/>
                </a:lnTo>
                <a:lnTo>
                  <a:pt x="1017" y="3563"/>
                </a:lnTo>
                <a:lnTo>
                  <a:pt x="1014" y="3559"/>
                </a:lnTo>
                <a:lnTo>
                  <a:pt x="1014" y="3554"/>
                </a:lnTo>
                <a:lnTo>
                  <a:pt x="1016" y="3550"/>
                </a:lnTo>
                <a:lnTo>
                  <a:pt x="1019" y="3547"/>
                </a:lnTo>
                <a:lnTo>
                  <a:pt x="1023" y="3544"/>
                </a:lnTo>
                <a:lnTo>
                  <a:pt x="1028" y="3544"/>
                </a:lnTo>
                <a:close/>
                <a:moveTo>
                  <a:pt x="2826" y="3497"/>
                </a:moveTo>
                <a:lnTo>
                  <a:pt x="2831" y="3499"/>
                </a:lnTo>
                <a:lnTo>
                  <a:pt x="2835" y="3500"/>
                </a:lnTo>
                <a:lnTo>
                  <a:pt x="2838" y="3503"/>
                </a:lnTo>
                <a:lnTo>
                  <a:pt x="2839" y="3507"/>
                </a:lnTo>
                <a:lnTo>
                  <a:pt x="2839" y="3510"/>
                </a:lnTo>
                <a:lnTo>
                  <a:pt x="2838" y="3513"/>
                </a:lnTo>
                <a:lnTo>
                  <a:pt x="2837" y="3516"/>
                </a:lnTo>
                <a:lnTo>
                  <a:pt x="2834" y="3519"/>
                </a:lnTo>
                <a:lnTo>
                  <a:pt x="2825" y="3525"/>
                </a:lnTo>
                <a:lnTo>
                  <a:pt x="2815" y="3531"/>
                </a:lnTo>
                <a:lnTo>
                  <a:pt x="2813" y="3531"/>
                </a:lnTo>
                <a:lnTo>
                  <a:pt x="2809" y="3532"/>
                </a:lnTo>
                <a:lnTo>
                  <a:pt x="2804" y="3532"/>
                </a:lnTo>
                <a:lnTo>
                  <a:pt x="2802" y="3529"/>
                </a:lnTo>
                <a:lnTo>
                  <a:pt x="2799" y="3526"/>
                </a:lnTo>
                <a:lnTo>
                  <a:pt x="2797" y="3522"/>
                </a:lnTo>
                <a:lnTo>
                  <a:pt x="2797" y="3518"/>
                </a:lnTo>
                <a:lnTo>
                  <a:pt x="2799" y="3513"/>
                </a:lnTo>
                <a:lnTo>
                  <a:pt x="2803" y="3510"/>
                </a:lnTo>
                <a:lnTo>
                  <a:pt x="2803" y="3510"/>
                </a:lnTo>
                <a:lnTo>
                  <a:pt x="2813" y="3504"/>
                </a:lnTo>
                <a:lnTo>
                  <a:pt x="2822" y="3499"/>
                </a:lnTo>
                <a:lnTo>
                  <a:pt x="2826" y="3497"/>
                </a:lnTo>
                <a:close/>
                <a:moveTo>
                  <a:pt x="908" y="3475"/>
                </a:moveTo>
                <a:lnTo>
                  <a:pt x="912" y="3477"/>
                </a:lnTo>
                <a:lnTo>
                  <a:pt x="920" y="3483"/>
                </a:lnTo>
                <a:lnTo>
                  <a:pt x="930" y="3488"/>
                </a:lnTo>
                <a:lnTo>
                  <a:pt x="931" y="3490"/>
                </a:lnTo>
                <a:lnTo>
                  <a:pt x="934" y="3493"/>
                </a:lnTo>
                <a:lnTo>
                  <a:pt x="937" y="3496"/>
                </a:lnTo>
                <a:lnTo>
                  <a:pt x="937" y="3500"/>
                </a:lnTo>
                <a:lnTo>
                  <a:pt x="936" y="3504"/>
                </a:lnTo>
                <a:lnTo>
                  <a:pt x="933" y="3509"/>
                </a:lnTo>
                <a:lnTo>
                  <a:pt x="928" y="3510"/>
                </a:lnTo>
                <a:lnTo>
                  <a:pt x="924" y="3510"/>
                </a:lnTo>
                <a:lnTo>
                  <a:pt x="920" y="3509"/>
                </a:lnTo>
                <a:lnTo>
                  <a:pt x="917" y="3507"/>
                </a:lnTo>
                <a:lnTo>
                  <a:pt x="908" y="3502"/>
                </a:lnTo>
                <a:lnTo>
                  <a:pt x="901" y="3497"/>
                </a:lnTo>
                <a:lnTo>
                  <a:pt x="896" y="3494"/>
                </a:lnTo>
                <a:lnTo>
                  <a:pt x="895" y="3490"/>
                </a:lnTo>
                <a:lnTo>
                  <a:pt x="895" y="3485"/>
                </a:lnTo>
                <a:lnTo>
                  <a:pt x="896" y="3481"/>
                </a:lnTo>
                <a:lnTo>
                  <a:pt x="899" y="3478"/>
                </a:lnTo>
                <a:lnTo>
                  <a:pt x="904" y="3477"/>
                </a:lnTo>
                <a:lnTo>
                  <a:pt x="908" y="3475"/>
                </a:lnTo>
                <a:close/>
                <a:moveTo>
                  <a:pt x="2946" y="3424"/>
                </a:moveTo>
                <a:lnTo>
                  <a:pt x="2950" y="3426"/>
                </a:lnTo>
                <a:lnTo>
                  <a:pt x="2955" y="3428"/>
                </a:lnTo>
                <a:lnTo>
                  <a:pt x="2956" y="3433"/>
                </a:lnTo>
                <a:lnTo>
                  <a:pt x="2956" y="3437"/>
                </a:lnTo>
                <a:lnTo>
                  <a:pt x="2955" y="3442"/>
                </a:lnTo>
                <a:lnTo>
                  <a:pt x="2952" y="3445"/>
                </a:lnTo>
                <a:lnTo>
                  <a:pt x="2949" y="3446"/>
                </a:lnTo>
                <a:lnTo>
                  <a:pt x="2940" y="3452"/>
                </a:lnTo>
                <a:lnTo>
                  <a:pt x="2931" y="3458"/>
                </a:lnTo>
                <a:lnTo>
                  <a:pt x="2927" y="3459"/>
                </a:lnTo>
                <a:lnTo>
                  <a:pt x="2923" y="3459"/>
                </a:lnTo>
                <a:lnTo>
                  <a:pt x="2920" y="3458"/>
                </a:lnTo>
                <a:lnTo>
                  <a:pt x="2915" y="3455"/>
                </a:lnTo>
                <a:lnTo>
                  <a:pt x="2914" y="3450"/>
                </a:lnTo>
                <a:lnTo>
                  <a:pt x="2914" y="3446"/>
                </a:lnTo>
                <a:lnTo>
                  <a:pt x="2915" y="3442"/>
                </a:lnTo>
                <a:lnTo>
                  <a:pt x="2920" y="3439"/>
                </a:lnTo>
                <a:lnTo>
                  <a:pt x="2927" y="3433"/>
                </a:lnTo>
                <a:lnTo>
                  <a:pt x="2937" y="3427"/>
                </a:lnTo>
                <a:lnTo>
                  <a:pt x="2939" y="3426"/>
                </a:lnTo>
                <a:lnTo>
                  <a:pt x="2942" y="3424"/>
                </a:lnTo>
                <a:lnTo>
                  <a:pt x="2946" y="3424"/>
                </a:lnTo>
                <a:close/>
                <a:moveTo>
                  <a:pt x="790" y="3399"/>
                </a:moveTo>
                <a:lnTo>
                  <a:pt x="794" y="3399"/>
                </a:lnTo>
                <a:lnTo>
                  <a:pt x="798" y="3401"/>
                </a:lnTo>
                <a:lnTo>
                  <a:pt x="807" y="3408"/>
                </a:lnTo>
                <a:lnTo>
                  <a:pt x="816" y="3414"/>
                </a:lnTo>
                <a:lnTo>
                  <a:pt x="816" y="3414"/>
                </a:lnTo>
                <a:lnTo>
                  <a:pt x="820" y="3418"/>
                </a:lnTo>
                <a:lnTo>
                  <a:pt x="822" y="3423"/>
                </a:lnTo>
                <a:lnTo>
                  <a:pt x="822" y="3427"/>
                </a:lnTo>
                <a:lnTo>
                  <a:pt x="819" y="3430"/>
                </a:lnTo>
                <a:lnTo>
                  <a:pt x="816" y="3434"/>
                </a:lnTo>
                <a:lnTo>
                  <a:pt x="812" y="3436"/>
                </a:lnTo>
                <a:lnTo>
                  <a:pt x="807" y="3436"/>
                </a:lnTo>
                <a:lnTo>
                  <a:pt x="803" y="3433"/>
                </a:lnTo>
                <a:lnTo>
                  <a:pt x="803" y="3433"/>
                </a:lnTo>
                <a:lnTo>
                  <a:pt x="794" y="3427"/>
                </a:lnTo>
                <a:lnTo>
                  <a:pt x="784" y="3420"/>
                </a:lnTo>
                <a:lnTo>
                  <a:pt x="781" y="3417"/>
                </a:lnTo>
                <a:lnTo>
                  <a:pt x="779" y="3412"/>
                </a:lnTo>
                <a:lnTo>
                  <a:pt x="779" y="3408"/>
                </a:lnTo>
                <a:lnTo>
                  <a:pt x="782" y="3404"/>
                </a:lnTo>
                <a:lnTo>
                  <a:pt x="785" y="3401"/>
                </a:lnTo>
                <a:lnTo>
                  <a:pt x="790" y="3399"/>
                </a:lnTo>
                <a:close/>
                <a:moveTo>
                  <a:pt x="3057" y="3342"/>
                </a:moveTo>
                <a:lnTo>
                  <a:pt x="3061" y="3344"/>
                </a:lnTo>
                <a:lnTo>
                  <a:pt x="3064" y="3347"/>
                </a:lnTo>
                <a:lnTo>
                  <a:pt x="3066" y="3350"/>
                </a:lnTo>
                <a:lnTo>
                  <a:pt x="3067" y="3354"/>
                </a:lnTo>
                <a:lnTo>
                  <a:pt x="3066" y="3358"/>
                </a:lnTo>
                <a:lnTo>
                  <a:pt x="3063" y="3363"/>
                </a:lnTo>
                <a:lnTo>
                  <a:pt x="3058" y="3366"/>
                </a:lnTo>
                <a:lnTo>
                  <a:pt x="3050" y="3372"/>
                </a:lnTo>
                <a:lnTo>
                  <a:pt x="3044" y="3376"/>
                </a:lnTo>
                <a:lnTo>
                  <a:pt x="3039" y="3379"/>
                </a:lnTo>
                <a:lnTo>
                  <a:pt x="3035" y="3379"/>
                </a:lnTo>
                <a:lnTo>
                  <a:pt x="3031" y="3377"/>
                </a:lnTo>
                <a:lnTo>
                  <a:pt x="3028" y="3374"/>
                </a:lnTo>
                <a:lnTo>
                  <a:pt x="3026" y="3370"/>
                </a:lnTo>
                <a:lnTo>
                  <a:pt x="3026" y="3366"/>
                </a:lnTo>
                <a:lnTo>
                  <a:pt x="3028" y="3363"/>
                </a:lnTo>
                <a:lnTo>
                  <a:pt x="3031" y="3358"/>
                </a:lnTo>
                <a:lnTo>
                  <a:pt x="3035" y="3354"/>
                </a:lnTo>
                <a:lnTo>
                  <a:pt x="3044" y="3347"/>
                </a:lnTo>
                <a:lnTo>
                  <a:pt x="3048" y="3345"/>
                </a:lnTo>
                <a:lnTo>
                  <a:pt x="3053" y="3342"/>
                </a:lnTo>
                <a:lnTo>
                  <a:pt x="3057" y="3342"/>
                </a:lnTo>
                <a:close/>
                <a:moveTo>
                  <a:pt x="682" y="3315"/>
                </a:moveTo>
                <a:lnTo>
                  <a:pt x="686" y="3315"/>
                </a:lnTo>
                <a:lnTo>
                  <a:pt x="690" y="3317"/>
                </a:lnTo>
                <a:lnTo>
                  <a:pt x="692" y="3319"/>
                </a:lnTo>
                <a:lnTo>
                  <a:pt x="701" y="3326"/>
                </a:lnTo>
                <a:lnTo>
                  <a:pt x="708" y="3332"/>
                </a:lnTo>
                <a:lnTo>
                  <a:pt x="711" y="3335"/>
                </a:lnTo>
                <a:lnTo>
                  <a:pt x="712" y="3339"/>
                </a:lnTo>
                <a:lnTo>
                  <a:pt x="711" y="3344"/>
                </a:lnTo>
                <a:lnTo>
                  <a:pt x="709" y="3348"/>
                </a:lnTo>
                <a:lnTo>
                  <a:pt x="705" y="3351"/>
                </a:lnTo>
                <a:lnTo>
                  <a:pt x="701" y="3353"/>
                </a:lnTo>
                <a:lnTo>
                  <a:pt x="696" y="3353"/>
                </a:lnTo>
                <a:lnTo>
                  <a:pt x="693" y="3350"/>
                </a:lnTo>
                <a:lnTo>
                  <a:pt x="686" y="3344"/>
                </a:lnTo>
                <a:lnTo>
                  <a:pt x="677" y="3336"/>
                </a:lnTo>
                <a:lnTo>
                  <a:pt x="676" y="3335"/>
                </a:lnTo>
                <a:lnTo>
                  <a:pt x="673" y="3332"/>
                </a:lnTo>
                <a:lnTo>
                  <a:pt x="671" y="3328"/>
                </a:lnTo>
                <a:lnTo>
                  <a:pt x="671" y="3323"/>
                </a:lnTo>
                <a:lnTo>
                  <a:pt x="674" y="3319"/>
                </a:lnTo>
                <a:lnTo>
                  <a:pt x="677" y="3316"/>
                </a:lnTo>
                <a:lnTo>
                  <a:pt x="682" y="3315"/>
                </a:lnTo>
                <a:close/>
                <a:moveTo>
                  <a:pt x="3158" y="3252"/>
                </a:moveTo>
                <a:lnTo>
                  <a:pt x="3162" y="3252"/>
                </a:lnTo>
                <a:lnTo>
                  <a:pt x="3165" y="3253"/>
                </a:lnTo>
                <a:lnTo>
                  <a:pt x="3168" y="3256"/>
                </a:lnTo>
                <a:lnTo>
                  <a:pt x="3171" y="3259"/>
                </a:lnTo>
                <a:lnTo>
                  <a:pt x="3171" y="3263"/>
                </a:lnTo>
                <a:lnTo>
                  <a:pt x="3169" y="3268"/>
                </a:lnTo>
                <a:lnTo>
                  <a:pt x="3168" y="3272"/>
                </a:lnTo>
                <a:lnTo>
                  <a:pt x="3162" y="3277"/>
                </a:lnTo>
                <a:lnTo>
                  <a:pt x="3153" y="3284"/>
                </a:lnTo>
                <a:lnTo>
                  <a:pt x="3150" y="3287"/>
                </a:lnTo>
                <a:lnTo>
                  <a:pt x="3146" y="3290"/>
                </a:lnTo>
                <a:lnTo>
                  <a:pt x="3142" y="3290"/>
                </a:lnTo>
                <a:lnTo>
                  <a:pt x="3137" y="3290"/>
                </a:lnTo>
                <a:lnTo>
                  <a:pt x="3134" y="3287"/>
                </a:lnTo>
                <a:lnTo>
                  <a:pt x="3131" y="3282"/>
                </a:lnTo>
                <a:lnTo>
                  <a:pt x="3131" y="3278"/>
                </a:lnTo>
                <a:lnTo>
                  <a:pt x="3133" y="3274"/>
                </a:lnTo>
                <a:lnTo>
                  <a:pt x="3134" y="3271"/>
                </a:lnTo>
                <a:lnTo>
                  <a:pt x="3139" y="3268"/>
                </a:lnTo>
                <a:lnTo>
                  <a:pt x="3146" y="3260"/>
                </a:lnTo>
                <a:lnTo>
                  <a:pt x="3152" y="3255"/>
                </a:lnTo>
                <a:lnTo>
                  <a:pt x="3155" y="3253"/>
                </a:lnTo>
                <a:lnTo>
                  <a:pt x="3158" y="3252"/>
                </a:lnTo>
                <a:close/>
                <a:moveTo>
                  <a:pt x="581" y="3222"/>
                </a:moveTo>
                <a:lnTo>
                  <a:pt x="584" y="3222"/>
                </a:lnTo>
                <a:lnTo>
                  <a:pt x="588" y="3225"/>
                </a:lnTo>
                <a:lnTo>
                  <a:pt x="591" y="3230"/>
                </a:lnTo>
                <a:lnTo>
                  <a:pt x="600" y="3237"/>
                </a:lnTo>
                <a:lnTo>
                  <a:pt x="604" y="3241"/>
                </a:lnTo>
                <a:lnTo>
                  <a:pt x="607" y="3246"/>
                </a:lnTo>
                <a:lnTo>
                  <a:pt x="609" y="3250"/>
                </a:lnTo>
                <a:lnTo>
                  <a:pt x="607" y="3253"/>
                </a:lnTo>
                <a:lnTo>
                  <a:pt x="606" y="3258"/>
                </a:lnTo>
                <a:lnTo>
                  <a:pt x="601" y="3260"/>
                </a:lnTo>
                <a:lnTo>
                  <a:pt x="597" y="3262"/>
                </a:lnTo>
                <a:lnTo>
                  <a:pt x="593" y="3260"/>
                </a:lnTo>
                <a:lnTo>
                  <a:pt x="588" y="3258"/>
                </a:lnTo>
                <a:lnTo>
                  <a:pt x="584" y="3253"/>
                </a:lnTo>
                <a:lnTo>
                  <a:pt x="576" y="3246"/>
                </a:lnTo>
                <a:lnTo>
                  <a:pt x="572" y="3241"/>
                </a:lnTo>
                <a:lnTo>
                  <a:pt x="571" y="3239"/>
                </a:lnTo>
                <a:lnTo>
                  <a:pt x="569" y="3236"/>
                </a:lnTo>
                <a:lnTo>
                  <a:pt x="569" y="3233"/>
                </a:lnTo>
                <a:lnTo>
                  <a:pt x="569" y="3228"/>
                </a:lnTo>
                <a:lnTo>
                  <a:pt x="572" y="3225"/>
                </a:lnTo>
                <a:lnTo>
                  <a:pt x="575" y="3224"/>
                </a:lnTo>
                <a:lnTo>
                  <a:pt x="581" y="3222"/>
                </a:lnTo>
                <a:close/>
                <a:moveTo>
                  <a:pt x="3258" y="3154"/>
                </a:moveTo>
                <a:lnTo>
                  <a:pt x="3261" y="3155"/>
                </a:lnTo>
                <a:lnTo>
                  <a:pt x="3264" y="3157"/>
                </a:lnTo>
                <a:lnTo>
                  <a:pt x="3267" y="3160"/>
                </a:lnTo>
                <a:lnTo>
                  <a:pt x="3269" y="3164"/>
                </a:lnTo>
                <a:lnTo>
                  <a:pt x="3269" y="3167"/>
                </a:lnTo>
                <a:lnTo>
                  <a:pt x="3267" y="3171"/>
                </a:lnTo>
                <a:lnTo>
                  <a:pt x="3266" y="3174"/>
                </a:lnTo>
                <a:lnTo>
                  <a:pt x="3258" y="3182"/>
                </a:lnTo>
                <a:lnTo>
                  <a:pt x="3251" y="3189"/>
                </a:lnTo>
                <a:lnTo>
                  <a:pt x="3250" y="3190"/>
                </a:lnTo>
                <a:lnTo>
                  <a:pt x="3247" y="3193"/>
                </a:lnTo>
                <a:lnTo>
                  <a:pt x="3242" y="3195"/>
                </a:lnTo>
                <a:lnTo>
                  <a:pt x="3238" y="3193"/>
                </a:lnTo>
                <a:lnTo>
                  <a:pt x="3234" y="3190"/>
                </a:lnTo>
                <a:lnTo>
                  <a:pt x="3231" y="3187"/>
                </a:lnTo>
                <a:lnTo>
                  <a:pt x="3231" y="3183"/>
                </a:lnTo>
                <a:lnTo>
                  <a:pt x="3231" y="3179"/>
                </a:lnTo>
                <a:lnTo>
                  <a:pt x="3234" y="3174"/>
                </a:lnTo>
                <a:lnTo>
                  <a:pt x="3234" y="3173"/>
                </a:lnTo>
                <a:lnTo>
                  <a:pt x="3241" y="3166"/>
                </a:lnTo>
                <a:lnTo>
                  <a:pt x="3248" y="3158"/>
                </a:lnTo>
                <a:lnTo>
                  <a:pt x="3251" y="3155"/>
                </a:lnTo>
                <a:lnTo>
                  <a:pt x="3256" y="3155"/>
                </a:lnTo>
                <a:lnTo>
                  <a:pt x="3258" y="3154"/>
                </a:lnTo>
                <a:close/>
                <a:moveTo>
                  <a:pt x="486" y="3123"/>
                </a:moveTo>
                <a:lnTo>
                  <a:pt x="490" y="3125"/>
                </a:lnTo>
                <a:lnTo>
                  <a:pt x="493" y="3128"/>
                </a:lnTo>
                <a:lnTo>
                  <a:pt x="499" y="3133"/>
                </a:lnTo>
                <a:lnTo>
                  <a:pt x="506" y="3141"/>
                </a:lnTo>
                <a:lnTo>
                  <a:pt x="508" y="3144"/>
                </a:lnTo>
                <a:lnTo>
                  <a:pt x="511" y="3148"/>
                </a:lnTo>
                <a:lnTo>
                  <a:pt x="512" y="3152"/>
                </a:lnTo>
                <a:lnTo>
                  <a:pt x="511" y="3157"/>
                </a:lnTo>
                <a:lnTo>
                  <a:pt x="508" y="3160"/>
                </a:lnTo>
                <a:lnTo>
                  <a:pt x="503" y="3163"/>
                </a:lnTo>
                <a:lnTo>
                  <a:pt x="499" y="3163"/>
                </a:lnTo>
                <a:lnTo>
                  <a:pt x="495" y="3161"/>
                </a:lnTo>
                <a:lnTo>
                  <a:pt x="492" y="3158"/>
                </a:lnTo>
                <a:lnTo>
                  <a:pt x="489" y="3157"/>
                </a:lnTo>
                <a:lnTo>
                  <a:pt x="482" y="3148"/>
                </a:lnTo>
                <a:lnTo>
                  <a:pt x="476" y="3142"/>
                </a:lnTo>
                <a:lnTo>
                  <a:pt x="474" y="3138"/>
                </a:lnTo>
                <a:lnTo>
                  <a:pt x="473" y="3133"/>
                </a:lnTo>
                <a:lnTo>
                  <a:pt x="474" y="3129"/>
                </a:lnTo>
                <a:lnTo>
                  <a:pt x="477" y="3126"/>
                </a:lnTo>
                <a:lnTo>
                  <a:pt x="482" y="3123"/>
                </a:lnTo>
                <a:lnTo>
                  <a:pt x="486" y="3123"/>
                </a:lnTo>
                <a:close/>
                <a:moveTo>
                  <a:pt x="3346" y="3050"/>
                </a:moveTo>
                <a:lnTo>
                  <a:pt x="3350" y="3050"/>
                </a:lnTo>
                <a:lnTo>
                  <a:pt x="3355" y="3053"/>
                </a:lnTo>
                <a:lnTo>
                  <a:pt x="3358" y="3056"/>
                </a:lnTo>
                <a:lnTo>
                  <a:pt x="3359" y="3060"/>
                </a:lnTo>
                <a:lnTo>
                  <a:pt x="3358" y="3065"/>
                </a:lnTo>
                <a:lnTo>
                  <a:pt x="3356" y="3069"/>
                </a:lnTo>
                <a:lnTo>
                  <a:pt x="3355" y="3071"/>
                </a:lnTo>
                <a:lnTo>
                  <a:pt x="3348" y="3079"/>
                </a:lnTo>
                <a:lnTo>
                  <a:pt x="3342" y="3087"/>
                </a:lnTo>
                <a:lnTo>
                  <a:pt x="3339" y="3090"/>
                </a:lnTo>
                <a:lnTo>
                  <a:pt x="3336" y="3091"/>
                </a:lnTo>
                <a:lnTo>
                  <a:pt x="3333" y="3091"/>
                </a:lnTo>
                <a:lnTo>
                  <a:pt x="3329" y="3090"/>
                </a:lnTo>
                <a:lnTo>
                  <a:pt x="3326" y="3088"/>
                </a:lnTo>
                <a:lnTo>
                  <a:pt x="3323" y="3085"/>
                </a:lnTo>
                <a:lnTo>
                  <a:pt x="3321" y="3081"/>
                </a:lnTo>
                <a:lnTo>
                  <a:pt x="3321" y="3076"/>
                </a:lnTo>
                <a:lnTo>
                  <a:pt x="3324" y="3072"/>
                </a:lnTo>
                <a:lnTo>
                  <a:pt x="3330" y="3065"/>
                </a:lnTo>
                <a:lnTo>
                  <a:pt x="3337" y="3056"/>
                </a:lnTo>
                <a:lnTo>
                  <a:pt x="3339" y="3054"/>
                </a:lnTo>
                <a:lnTo>
                  <a:pt x="3342" y="3052"/>
                </a:lnTo>
                <a:lnTo>
                  <a:pt x="3346" y="3050"/>
                </a:lnTo>
                <a:close/>
                <a:moveTo>
                  <a:pt x="398" y="3016"/>
                </a:moveTo>
                <a:lnTo>
                  <a:pt x="403" y="3018"/>
                </a:lnTo>
                <a:lnTo>
                  <a:pt x="406" y="3021"/>
                </a:lnTo>
                <a:lnTo>
                  <a:pt x="413" y="3030"/>
                </a:lnTo>
                <a:lnTo>
                  <a:pt x="420" y="3038"/>
                </a:lnTo>
                <a:lnTo>
                  <a:pt x="420" y="3038"/>
                </a:lnTo>
                <a:lnTo>
                  <a:pt x="422" y="3043"/>
                </a:lnTo>
                <a:lnTo>
                  <a:pt x="423" y="3047"/>
                </a:lnTo>
                <a:lnTo>
                  <a:pt x="422" y="3052"/>
                </a:lnTo>
                <a:lnTo>
                  <a:pt x="419" y="3056"/>
                </a:lnTo>
                <a:lnTo>
                  <a:pt x="414" y="3057"/>
                </a:lnTo>
                <a:lnTo>
                  <a:pt x="410" y="3057"/>
                </a:lnTo>
                <a:lnTo>
                  <a:pt x="406" y="3056"/>
                </a:lnTo>
                <a:lnTo>
                  <a:pt x="403" y="3053"/>
                </a:lnTo>
                <a:lnTo>
                  <a:pt x="401" y="3053"/>
                </a:lnTo>
                <a:lnTo>
                  <a:pt x="394" y="3044"/>
                </a:lnTo>
                <a:lnTo>
                  <a:pt x="388" y="3035"/>
                </a:lnTo>
                <a:lnTo>
                  <a:pt x="387" y="3033"/>
                </a:lnTo>
                <a:lnTo>
                  <a:pt x="385" y="3028"/>
                </a:lnTo>
                <a:lnTo>
                  <a:pt x="385" y="3025"/>
                </a:lnTo>
                <a:lnTo>
                  <a:pt x="388" y="3022"/>
                </a:lnTo>
                <a:lnTo>
                  <a:pt x="390" y="3019"/>
                </a:lnTo>
                <a:lnTo>
                  <a:pt x="394" y="3016"/>
                </a:lnTo>
                <a:lnTo>
                  <a:pt x="398" y="3016"/>
                </a:lnTo>
                <a:close/>
                <a:moveTo>
                  <a:pt x="3429" y="2939"/>
                </a:moveTo>
                <a:lnTo>
                  <a:pt x="3434" y="2941"/>
                </a:lnTo>
                <a:lnTo>
                  <a:pt x="3437" y="2942"/>
                </a:lnTo>
                <a:lnTo>
                  <a:pt x="3440" y="2943"/>
                </a:lnTo>
                <a:lnTo>
                  <a:pt x="3441" y="2948"/>
                </a:lnTo>
                <a:lnTo>
                  <a:pt x="3441" y="2951"/>
                </a:lnTo>
                <a:lnTo>
                  <a:pt x="3441" y="2954"/>
                </a:lnTo>
                <a:lnTo>
                  <a:pt x="3440" y="2958"/>
                </a:lnTo>
                <a:lnTo>
                  <a:pt x="3437" y="2961"/>
                </a:lnTo>
                <a:lnTo>
                  <a:pt x="3429" y="2971"/>
                </a:lnTo>
                <a:lnTo>
                  <a:pt x="3426" y="2977"/>
                </a:lnTo>
                <a:lnTo>
                  <a:pt x="3422" y="2980"/>
                </a:lnTo>
                <a:lnTo>
                  <a:pt x="3419" y="2981"/>
                </a:lnTo>
                <a:lnTo>
                  <a:pt x="3415" y="2981"/>
                </a:lnTo>
                <a:lnTo>
                  <a:pt x="3410" y="2980"/>
                </a:lnTo>
                <a:lnTo>
                  <a:pt x="3407" y="2976"/>
                </a:lnTo>
                <a:lnTo>
                  <a:pt x="3404" y="2973"/>
                </a:lnTo>
                <a:lnTo>
                  <a:pt x="3406" y="2968"/>
                </a:lnTo>
                <a:lnTo>
                  <a:pt x="3407" y="2964"/>
                </a:lnTo>
                <a:lnTo>
                  <a:pt x="3412" y="2957"/>
                </a:lnTo>
                <a:lnTo>
                  <a:pt x="3418" y="2948"/>
                </a:lnTo>
                <a:lnTo>
                  <a:pt x="3421" y="2945"/>
                </a:lnTo>
                <a:lnTo>
                  <a:pt x="3423" y="2942"/>
                </a:lnTo>
                <a:lnTo>
                  <a:pt x="3426" y="2941"/>
                </a:lnTo>
                <a:lnTo>
                  <a:pt x="3429" y="2939"/>
                </a:lnTo>
                <a:close/>
                <a:moveTo>
                  <a:pt x="320" y="2904"/>
                </a:moveTo>
                <a:lnTo>
                  <a:pt x="324" y="2905"/>
                </a:lnTo>
                <a:lnTo>
                  <a:pt x="327" y="2910"/>
                </a:lnTo>
                <a:lnTo>
                  <a:pt x="328" y="2911"/>
                </a:lnTo>
                <a:lnTo>
                  <a:pt x="334" y="2920"/>
                </a:lnTo>
                <a:lnTo>
                  <a:pt x="340" y="2929"/>
                </a:lnTo>
                <a:lnTo>
                  <a:pt x="341" y="2933"/>
                </a:lnTo>
                <a:lnTo>
                  <a:pt x="341" y="2938"/>
                </a:lnTo>
                <a:lnTo>
                  <a:pt x="340" y="2941"/>
                </a:lnTo>
                <a:lnTo>
                  <a:pt x="336" y="2943"/>
                </a:lnTo>
                <a:lnTo>
                  <a:pt x="333" y="2946"/>
                </a:lnTo>
                <a:lnTo>
                  <a:pt x="328" y="2946"/>
                </a:lnTo>
                <a:lnTo>
                  <a:pt x="324" y="2945"/>
                </a:lnTo>
                <a:lnTo>
                  <a:pt x="320" y="2941"/>
                </a:lnTo>
                <a:lnTo>
                  <a:pt x="315" y="2933"/>
                </a:lnTo>
                <a:lnTo>
                  <a:pt x="308" y="2923"/>
                </a:lnTo>
                <a:lnTo>
                  <a:pt x="308" y="2922"/>
                </a:lnTo>
                <a:lnTo>
                  <a:pt x="306" y="2917"/>
                </a:lnTo>
                <a:lnTo>
                  <a:pt x="306" y="2913"/>
                </a:lnTo>
                <a:lnTo>
                  <a:pt x="308" y="2910"/>
                </a:lnTo>
                <a:lnTo>
                  <a:pt x="311" y="2907"/>
                </a:lnTo>
                <a:lnTo>
                  <a:pt x="315" y="2904"/>
                </a:lnTo>
                <a:lnTo>
                  <a:pt x="320" y="2904"/>
                </a:lnTo>
                <a:close/>
                <a:moveTo>
                  <a:pt x="3505" y="2824"/>
                </a:moveTo>
                <a:lnTo>
                  <a:pt x="3510" y="2825"/>
                </a:lnTo>
                <a:lnTo>
                  <a:pt x="3513" y="2828"/>
                </a:lnTo>
                <a:lnTo>
                  <a:pt x="3515" y="2832"/>
                </a:lnTo>
                <a:lnTo>
                  <a:pt x="3515" y="2837"/>
                </a:lnTo>
                <a:lnTo>
                  <a:pt x="3514" y="2841"/>
                </a:lnTo>
                <a:lnTo>
                  <a:pt x="3510" y="2847"/>
                </a:lnTo>
                <a:lnTo>
                  <a:pt x="3504" y="2856"/>
                </a:lnTo>
                <a:lnTo>
                  <a:pt x="3502" y="2860"/>
                </a:lnTo>
                <a:lnTo>
                  <a:pt x="3499" y="2865"/>
                </a:lnTo>
                <a:lnTo>
                  <a:pt x="3495" y="2866"/>
                </a:lnTo>
                <a:lnTo>
                  <a:pt x="3491" y="2866"/>
                </a:lnTo>
                <a:lnTo>
                  <a:pt x="3486" y="2865"/>
                </a:lnTo>
                <a:lnTo>
                  <a:pt x="3483" y="2862"/>
                </a:lnTo>
                <a:lnTo>
                  <a:pt x="3480" y="2857"/>
                </a:lnTo>
                <a:lnTo>
                  <a:pt x="3480" y="2853"/>
                </a:lnTo>
                <a:lnTo>
                  <a:pt x="3482" y="2848"/>
                </a:lnTo>
                <a:lnTo>
                  <a:pt x="3485" y="2844"/>
                </a:lnTo>
                <a:lnTo>
                  <a:pt x="3491" y="2835"/>
                </a:lnTo>
                <a:lnTo>
                  <a:pt x="3494" y="2829"/>
                </a:lnTo>
                <a:lnTo>
                  <a:pt x="3496" y="2825"/>
                </a:lnTo>
                <a:lnTo>
                  <a:pt x="3501" y="2824"/>
                </a:lnTo>
                <a:lnTo>
                  <a:pt x="3505" y="2824"/>
                </a:lnTo>
                <a:close/>
                <a:moveTo>
                  <a:pt x="245" y="2786"/>
                </a:moveTo>
                <a:lnTo>
                  <a:pt x="249" y="2787"/>
                </a:lnTo>
                <a:lnTo>
                  <a:pt x="252" y="2789"/>
                </a:lnTo>
                <a:lnTo>
                  <a:pt x="257" y="2792"/>
                </a:lnTo>
                <a:lnTo>
                  <a:pt x="258" y="2796"/>
                </a:lnTo>
                <a:lnTo>
                  <a:pt x="264" y="2806"/>
                </a:lnTo>
                <a:lnTo>
                  <a:pt x="267" y="2812"/>
                </a:lnTo>
                <a:lnTo>
                  <a:pt x="268" y="2815"/>
                </a:lnTo>
                <a:lnTo>
                  <a:pt x="268" y="2819"/>
                </a:lnTo>
                <a:lnTo>
                  <a:pt x="267" y="2822"/>
                </a:lnTo>
                <a:lnTo>
                  <a:pt x="265" y="2825"/>
                </a:lnTo>
                <a:lnTo>
                  <a:pt x="263" y="2828"/>
                </a:lnTo>
                <a:lnTo>
                  <a:pt x="260" y="2829"/>
                </a:lnTo>
                <a:lnTo>
                  <a:pt x="255" y="2829"/>
                </a:lnTo>
                <a:lnTo>
                  <a:pt x="252" y="2828"/>
                </a:lnTo>
                <a:lnTo>
                  <a:pt x="249" y="2827"/>
                </a:lnTo>
                <a:lnTo>
                  <a:pt x="248" y="2824"/>
                </a:lnTo>
                <a:lnTo>
                  <a:pt x="244" y="2816"/>
                </a:lnTo>
                <a:lnTo>
                  <a:pt x="238" y="2808"/>
                </a:lnTo>
                <a:lnTo>
                  <a:pt x="236" y="2803"/>
                </a:lnTo>
                <a:lnTo>
                  <a:pt x="235" y="2800"/>
                </a:lnTo>
                <a:lnTo>
                  <a:pt x="235" y="2796"/>
                </a:lnTo>
                <a:lnTo>
                  <a:pt x="235" y="2793"/>
                </a:lnTo>
                <a:lnTo>
                  <a:pt x="238" y="2790"/>
                </a:lnTo>
                <a:lnTo>
                  <a:pt x="241" y="2787"/>
                </a:lnTo>
                <a:lnTo>
                  <a:pt x="245" y="2786"/>
                </a:lnTo>
                <a:close/>
                <a:moveTo>
                  <a:pt x="3569" y="2702"/>
                </a:moveTo>
                <a:lnTo>
                  <a:pt x="3574" y="2702"/>
                </a:lnTo>
                <a:lnTo>
                  <a:pt x="3578" y="2705"/>
                </a:lnTo>
                <a:lnTo>
                  <a:pt x="3580" y="2710"/>
                </a:lnTo>
                <a:lnTo>
                  <a:pt x="3580" y="2714"/>
                </a:lnTo>
                <a:lnTo>
                  <a:pt x="3580" y="2718"/>
                </a:lnTo>
                <a:lnTo>
                  <a:pt x="3575" y="2726"/>
                </a:lnTo>
                <a:lnTo>
                  <a:pt x="3571" y="2736"/>
                </a:lnTo>
                <a:lnTo>
                  <a:pt x="3569" y="2739"/>
                </a:lnTo>
                <a:lnTo>
                  <a:pt x="3567" y="2743"/>
                </a:lnTo>
                <a:lnTo>
                  <a:pt x="3562" y="2745"/>
                </a:lnTo>
                <a:lnTo>
                  <a:pt x="3558" y="2746"/>
                </a:lnTo>
                <a:lnTo>
                  <a:pt x="3553" y="2745"/>
                </a:lnTo>
                <a:lnTo>
                  <a:pt x="3550" y="2742"/>
                </a:lnTo>
                <a:lnTo>
                  <a:pt x="3548" y="2737"/>
                </a:lnTo>
                <a:lnTo>
                  <a:pt x="3548" y="2733"/>
                </a:lnTo>
                <a:lnTo>
                  <a:pt x="3549" y="2729"/>
                </a:lnTo>
                <a:lnTo>
                  <a:pt x="3550" y="2726"/>
                </a:lnTo>
                <a:lnTo>
                  <a:pt x="3555" y="2716"/>
                </a:lnTo>
                <a:lnTo>
                  <a:pt x="3559" y="2708"/>
                </a:lnTo>
                <a:lnTo>
                  <a:pt x="3562" y="2705"/>
                </a:lnTo>
                <a:lnTo>
                  <a:pt x="3565" y="2702"/>
                </a:lnTo>
                <a:lnTo>
                  <a:pt x="3569" y="2702"/>
                </a:lnTo>
                <a:close/>
                <a:moveTo>
                  <a:pt x="182" y="2663"/>
                </a:moveTo>
                <a:lnTo>
                  <a:pt x="187" y="2664"/>
                </a:lnTo>
                <a:lnTo>
                  <a:pt x="191" y="2666"/>
                </a:lnTo>
                <a:lnTo>
                  <a:pt x="194" y="2670"/>
                </a:lnTo>
                <a:lnTo>
                  <a:pt x="197" y="2675"/>
                </a:lnTo>
                <a:lnTo>
                  <a:pt x="201" y="2686"/>
                </a:lnTo>
                <a:lnTo>
                  <a:pt x="204" y="2691"/>
                </a:lnTo>
                <a:lnTo>
                  <a:pt x="204" y="2695"/>
                </a:lnTo>
                <a:lnTo>
                  <a:pt x="204" y="2699"/>
                </a:lnTo>
                <a:lnTo>
                  <a:pt x="201" y="2704"/>
                </a:lnTo>
                <a:lnTo>
                  <a:pt x="198" y="2705"/>
                </a:lnTo>
                <a:lnTo>
                  <a:pt x="194" y="2707"/>
                </a:lnTo>
                <a:lnTo>
                  <a:pt x="190" y="2707"/>
                </a:lnTo>
                <a:lnTo>
                  <a:pt x="185" y="2704"/>
                </a:lnTo>
                <a:lnTo>
                  <a:pt x="182" y="2701"/>
                </a:lnTo>
                <a:lnTo>
                  <a:pt x="181" y="2695"/>
                </a:lnTo>
                <a:lnTo>
                  <a:pt x="175" y="2685"/>
                </a:lnTo>
                <a:lnTo>
                  <a:pt x="174" y="2680"/>
                </a:lnTo>
                <a:lnTo>
                  <a:pt x="172" y="2675"/>
                </a:lnTo>
                <a:lnTo>
                  <a:pt x="172" y="2670"/>
                </a:lnTo>
                <a:lnTo>
                  <a:pt x="175" y="2667"/>
                </a:lnTo>
                <a:lnTo>
                  <a:pt x="178" y="2664"/>
                </a:lnTo>
                <a:lnTo>
                  <a:pt x="182" y="2663"/>
                </a:lnTo>
                <a:close/>
                <a:moveTo>
                  <a:pt x="3625" y="2575"/>
                </a:moveTo>
                <a:lnTo>
                  <a:pt x="3629" y="2577"/>
                </a:lnTo>
                <a:lnTo>
                  <a:pt x="3634" y="2580"/>
                </a:lnTo>
                <a:lnTo>
                  <a:pt x="3635" y="2583"/>
                </a:lnTo>
                <a:lnTo>
                  <a:pt x="3637" y="2587"/>
                </a:lnTo>
                <a:lnTo>
                  <a:pt x="3637" y="2591"/>
                </a:lnTo>
                <a:lnTo>
                  <a:pt x="3632" y="2600"/>
                </a:lnTo>
                <a:lnTo>
                  <a:pt x="3628" y="2612"/>
                </a:lnTo>
                <a:lnTo>
                  <a:pt x="3628" y="2613"/>
                </a:lnTo>
                <a:lnTo>
                  <a:pt x="3625" y="2618"/>
                </a:lnTo>
                <a:lnTo>
                  <a:pt x="3621" y="2619"/>
                </a:lnTo>
                <a:lnTo>
                  <a:pt x="3616" y="2621"/>
                </a:lnTo>
                <a:lnTo>
                  <a:pt x="3612" y="2619"/>
                </a:lnTo>
                <a:lnTo>
                  <a:pt x="3609" y="2618"/>
                </a:lnTo>
                <a:lnTo>
                  <a:pt x="3606" y="2613"/>
                </a:lnTo>
                <a:lnTo>
                  <a:pt x="3605" y="2609"/>
                </a:lnTo>
                <a:lnTo>
                  <a:pt x="3606" y="2605"/>
                </a:lnTo>
                <a:lnTo>
                  <a:pt x="3607" y="2603"/>
                </a:lnTo>
                <a:lnTo>
                  <a:pt x="3612" y="2591"/>
                </a:lnTo>
                <a:lnTo>
                  <a:pt x="3615" y="2583"/>
                </a:lnTo>
                <a:lnTo>
                  <a:pt x="3618" y="2580"/>
                </a:lnTo>
                <a:lnTo>
                  <a:pt x="3621" y="2577"/>
                </a:lnTo>
                <a:lnTo>
                  <a:pt x="3625" y="2575"/>
                </a:lnTo>
                <a:close/>
                <a:moveTo>
                  <a:pt x="131" y="2536"/>
                </a:moveTo>
                <a:lnTo>
                  <a:pt x="136" y="2537"/>
                </a:lnTo>
                <a:lnTo>
                  <a:pt x="138" y="2540"/>
                </a:lnTo>
                <a:lnTo>
                  <a:pt x="141" y="2543"/>
                </a:lnTo>
                <a:lnTo>
                  <a:pt x="143" y="2549"/>
                </a:lnTo>
                <a:lnTo>
                  <a:pt x="147" y="2561"/>
                </a:lnTo>
                <a:lnTo>
                  <a:pt x="149" y="2565"/>
                </a:lnTo>
                <a:lnTo>
                  <a:pt x="150" y="2569"/>
                </a:lnTo>
                <a:lnTo>
                  <a:pt x="149" y="2574"/>
                </a:lnTo>
                <a:lnTo>
                  <a:pt x="146" y="2577"/>
                </a:lnTo>
                <a:lnTo>
                  <a:pt x="143" y="2580"/>
                </a:lnTo>
                <a:lnTo>
                  <a:pt x="138" y="2581"/>
                </a:lnTo>
                <a:lnTo>
                  <a:pt x="134" y="2580"/>
                </a:lnTo>
                <a:lnTo>
                  <a:pt x="130" y="2577"/>
                </a:lnTo>
                <a:lnTo>
                  <a:pt x="128" y="2574"/>
                </a:lnTo>
                <a:lnTo>
                  <a:pt x="125" y="2568"/>
                </a:lnTo>
                <a:lnTo>
                  <a:pt x="121" y="2558"/>
                </a:lnTo>
                <a:lnTo>
                  <a:pt x="119" y="2552"/>
                </a:lnTo>
                <a:lnTo>
                  <a:pt x="118" y="2548"/>
                </a:lnTo>
                <a:lnTo>
                  <a:pt x="119" y="2545"/>
                </a:lnTo>
                <a:lnTo>
                  <a:pt x="121" y="2542"/>
                </a:lnTo>
                <a:lnTo>
                  <a:pt x="122" y="2539"/>
                </a:lnTo>
                <a:lnTo>
                  <a:pt x="125" y="2537"/>
                </a:lnTo>
                <a:lnTo>
                  <a:pt x="131" y="2536"/>
                </a:lnTo>
                <a:close/>
                <a:moveTo>
                  <a:pt x="3670" y="2447"/>
                </a:moveTo>
                <a:lnTo>
                  <a:pt x="3675" y="2447"/>
                </a:lnTo>
                <a:lnTo>
                  <a:pt x="3679" y="2450"/>
                </a:lnTo>
                <a:lnTo>
                  <a:pt x="3682" y="2453"/>
                </a:lnTo>
                <a:lnTo>
                  <a:pt x="3683" y="2457"/>
                </a:lnTo>
                <a:lnTo>
                  <a:pt x="3683" y="2461"/>
                </a:lnTo>
                <a:lnTo>
                  <a:pt x="3679" y="2470"/>
                </a:lnTo>
                <a:lnTo>
                  <a:pt x="3676" y="2482"/>
                </a:lnTo>
                <a:lnTo>
                  <a:pt x="3676" y="2483"/>
                </a:lnTo>
                <a:lnTo>
                  <a:pt x="3673" y="2488"/>
                </a:lnTo>
                <a:lnTo>
                  <a:pt x="3670" y="2491"/>
                </a:lnTo>
                <a:lnTo>
                  <a:pt x="3666" y="2491"/>
                </a:lnTo>
                <a:lnTo>
                  <a:pt x="3661" y="2491"/>
                </a:lnTo>
                <a:lnTo>
                  <a:pt x="3657" y="2488"/>
                </a:lnTo>
                <a:lnTo>
                  <a:pt x="3654" y="2485"/>
                </a:lnTo>
                <a:lnTo>
                  <a:pt x="3653" y="2480"/>
                </a:lnTo>
                <a:lnTo>
                  <a:pt x="3654" y="2476"/>
                </a:lnTo>
                <a:lnTo>
                  <a:pt x="3654" y="2474"/>
                </a:lnTo>
                <a:lnTo>
                  <a:pt x="3657" y="2464"/>
                </a:lnTo>
                <a:lnTo>
                  <a:pt x="3661" y="2454"/>
                </a:lnTo>
                <a:lnTo>
                  <a:pt x="3663" y="2450"/>
                </a:lnTo>
                <a:lnTo>
                  <a:pt x="3667" y="2448"/>
                </a:lnTo>
                <a:lnTo>
                  <a:pt x="3670" y="2447"/>
                </a:lnTo>
                <a:close/>
                <a:moveTo>
                  <a:pt x="87" y="2406"/>
                </a:moveTo>
                <a:lnTo>
                  <a:pt x="92" y="2407"/>
                </a:lnTo>
                <a:lnTo>
                  <a:pt x="95" y="2410"/>
                </a:lnTo>
                <a:lnTo>
                  <a:pt x="98" y="2413"/>
                </a:lnTo>
                <a:lnTo>
                  <a:pt x="99" y="2420"/>
                </a:lnTo>
                <a:lnTo>
                  <a:pt x="102" y="2431"/>
                </a:lnTo>
                <a:lnTo>
                  <a:pt x="103" y="2435"/>
                </a:lnTo>
                <a:lnTo>
                  <a:pt x="105" y="2439"/>
                </a:lnTo>
                <a:lnTo>
                  <a:pt x="103" y="2444"/>
                </a:lnTo>
                <a:lnTo>
                  <a:pt x="101" y="2448"/>
                </a:lnTo>
                <a:lnTo>
                  <a:pt x="96" y="2450"/>
                </a:lnTo>
                <a:lnTo>
                  <a:pt x="93" y="2451"/>
                </a:lnTo>
                <a:lnTo>
                  <a:pt x="89" y="2450"/>
                </a:lnTo>
                <a:lnTo>
                  <a:pt x="86" y="2448"/>
                </a:lnTo>
                <a:lnTo>
                  <a:pt x="83" y="2445"/>
                </a:lnTo>
                <a:lnTo>
                  <a:pt x="82" y="2442"/>
                </a:lnTo>
                <a:lnTo>
                  <a:pt x="80" y="2438"/>
                </a:lnTo>
                <a:lnTo>
                  <a:pt x="77" y="2426"/>
                </a:lnTo>
                <a:lnTo>
                  <a:pt x="76" y="2420"/>
                </a:lnTo>
                <a:lnTo>
                  <a:pt x="74" y="2416"/>
                </a:lnTo>
                <a:lnTo>
                  <a:pt x="76" y="2412"/>
                </a:lnTo>
                <a:lnTo>
                  <a:pt x="79" y="2407"/>
                </a:lnTo>
                <a:lnTo>
                  <a:pt x="83" y="2406"/>
                </a:lnTo>
                <a:lnTo>
                  <a:pt x="87" y="2406"/>
                </a:lnTo>
                <a:close/>
                <a:moveTo>
                  <a:pt x="3707" y="2314"/>
                </a:moveTo>
                <a:lnTo>
                  <a:pt x="3711" y="2314"/>
                </a:lnTo>
                <a:lnTo>
                  <a:pt x="3715" y="2315"/>
                </a:lnTo>
                <a:lnTo>
                  <a:pt x="3718" y="2320"/>
                </a:lnTo>
                <a:lnTo>
                  <a:pt x="3720" y="2323"/>
                </a:lnTo>
                <a:lnTo>
                  <a:pt x="3720" y="2327"/>
                </a:lnTo>
                <a:lnTo>
                  <a:pt x="3718" y="2336"/>
                </a:lnTo>
                <a:lnTo>
                  <a:pt x="3715" y="2347"/>
                </a:lnTo>
                <a:lnTo>
                  <a:pt x="3714" y="2350"/>
                </a:lnTo>
                <a:lnTo>
                  <a:pt x="3713" y="2355"/>
                </a:lnTo>
                <a:lnTo>
                  <a:pt x="3710" y="2358"/>
                </a:lnTo>
                <a:lnTo>
                  <a:pt x="3705" y="2359"/>
                </a:lnTo>
                <a:lnTo>
                  <a:pt x="3701" y="2359"/>
                </a:lnTo>
                <a:lnTo>
                  <a:pt x="3696" y="2356"/>
                </a:lnTo>
                <a:lnTo>
                  <a:pt x="3694" y="2353"/>
                </a:lnTo>
                <a:lnTo>
                  <a:pt x="3692" y="2349"/>
                </a:lnTo>
                <a:lnTo>
                  <a:pt x="3692" y="2344"/>
                </a:lnTo>
                <a:lnTo>
                  <a:pt x="3692" y="2342"/>
                </a:lnTo>
                <a:lnTo>
                  <a:pt x="3695" y="2331"/>
                </a:lnTo>
                <a:lnTo>
                  <a:pt x="3698" y="2323"/>
                </a:lnTo>
                <a:lnTo>
                  <a:pt x="3699" y="2318"/>
                </a:lnTo>
                <a:lnTo>
                  <a:pt x="3702" y="2315"/>
                </a:lnTo>
                <a:lnTo>
                  <a:pt x="3707" y="2314"/>
                </a:lnTo>
                <a:close/>
                <a:moveTo>
                  <a:pt x="55" y="2271"/>
                </a:moveTo>
                <a:lnTo>
                  <a:pt x="58" y="2273"/>
                </a:lnTo>
                <a:lnTo>
                  <a:pt x="63" y="2277"/>
                </a:lnTo>
                <a:lnTo>
                  <a:pt x="64" y="2280"/>
                </a:lnTo>
                <a:lnTo>
                  <a:pt x="64" y="2286"/>
                </a:lnTo>
                <a:lnTo>
                  <a:pt x="67" y="2296"/>
                </a:lnTo>
                <a:lnTo>
                  <a:pt x="68" y="2304"/>
                </a:lnTo>
                <a:lnTo>
                  <a:pt x="68" y="2308"/>
                </a:lnTo>
                <a:lnTo>
                  <a:pt x="67" y="2312"/>
                </a:lnTo>
                <a:lnTo>
                  <a:pt x="64" y="2315"/>
                </a:lnTo>
                <a:lnTo>
                  <a:pt x="60" y="2317"/>
                </a:lnTo>
                <a:lnTo>
                  <a:pt x="55" y="2317"/>
                </a:lnTo>
                <a:lnTo>
                  <a:pt x="51" y="2315"/>
                </a:lnTo>
                <a:lnTo>
                  <a:pt x="48" y="2312"/>
                </a:lnTo>
                <a:lnTo>
                  <a:pt x="46" y="2308"/>
                </a:lnTo>
                <a:lnTo>
                  <a:pt x="45" y="2302"/>
                </a:lnTo>
                <a:lnTo>
                  <a:pt x="42" y="2290"/>
                </a:lnTo>
                <a:lnTo>
                  <a:pt x="42" y="2286"/>
                </a:lnTo>
                <a:lnTo>
                  <a:pt x="41" y="2282"/>
                </a:lnTo>
                <a:lnTo>
                  <a:pt x="42" y="2279"/>
                </a:lnTo>
                <a:lnTo>
                  <a:pt x="44" y="2276"/>
                </a:lnTo>
                <a:lnTo>
                  <a:pt x="46" y="2273"/>
                </a:lnTo>
                <a:lnTo>
                  <a:pt x="49" y="2271"/>
                </a:lnTo>
                <a:lnTo>
                  <a:pt x="55" y="2271"/>
                </a:lnTo>
                <a:close/>
                <a:moveTo>
                  <a:pt x="3737" y="2178"/>
                </a:moveTo>
                <a:lnTo>
                  <a:pt x="3742" y="2179"/>
                </a:lnTo>
                <a:lnTo>
                  <a:pt x="3745" y="2184"/>
                </a:lnTo>
                <a:lnTo>
                  <a:pt x="3748" y="2187"/>
                </a:lnTo>
                <a:lnTo>
                  <a:pt x="3748" y="2191"/>
                </a:lnTo>
                <a:lnTo>
                  <a:pt x="3746" y="2198"/>
                </a:lnTo>
                <a:lnTo>
                  <a:pt x="3745" y="2210"/>
                </a:lnTo>
                <a:lnTo>
                  <a:pt x="3743" y="2214"/>
                </a:lnTo>
                <a:lnTo>
                  <a:pt x="3742" y="2219"/>
                </a:lnTo>
                <a:lnTo>
                  <a:pt x="3739" y="2222"/>
                </a:lnTo>
                <a:lnTo>
                  <a:pt x="3734" y="2223"/>
                </a:lnTo>
                <a:lnTo>
                  <a:pt x="3730" y="2225"/>
                </a:lnTo>
                <a:lnTo>
                  <a:pt x="3726" y="2222"/>
                </a:lnTo>
                <a:lnTo>
                  <a:pt x="3723" y="2219"/>
                </a:lnTo>
                <a:lnTo>
                  <a:pt x="3721" y="2214"/>
                </a:lnTo>
                <a:lnTo>
                  <a:pt x="3721" y="2210"/>
                </a:lnTo>
                <a:lnTo>
                  <a:pt x="3721" y="2206"/>
                </a:lnTo>
                <a:lnTo>
                  <a:pt x="3723" y="2194"/>
                </a:lnTo>
                <a:lnTo>
                  <a:pt x="3724" y="2188"/>
                </a:lnTo>
                <a:lnTo>
                  <a:pt x="3726" y="2184"/>
                </a:lnTo>
                <a:lnTo>
                  <a:pt x="3730" y="2181"/>
                </a:lnTo>
                <a:lnTo>
                  <a:pt x="3733" y="2178"/>
                </a:lnTo>
                <a:lnTo>
                  <a:pt x="3737" y="2178"/>
                </a:lnTo>
                <a:close/>
                <a:moveTo>
                  <a:pt x="28" y="2136"/>
                </a:moveTo>
                <a:lnTo>
                  <a:pt x="32" y="2136"/>
                </a:lnTo>
                <a:lnTo>
                  <a:pt x="35" y="2138"/>
                </a:lnTo>
                <a:lnTo>
                  <a:pt x="38" y="2141"/>
                </a:lnTo>
                <a:lnTo>
                  <a:pt x="41" y="2146"/>
                </a:lnTo>
                <a:lnTo>
                  <a:pt x="41" y="2149"/>
                </a:lnTo>
                <a:lnTo>
                  <a:pt x="42" y="2160"/>
                </a:lnTo>
                <a:lnTo>
                  <a:pt x="44" y="2169"/>
                </a:lnTo>
                <a:lnTo>
                  <a:pt x="44" y="2174"/>
                </a:lnTo>
                <a:lnTo>
                  <a:pt x="41" y="2176"/>
                </a:lnTo>
                <a:lnTo>
                  <a:pt x="38" y="2181"/>
                </a:lnTo>
                <a:lnTo>
                  <a:pt x="33" y="2182"/>
                </a:lnTo>
                <a:lnTo>
                  <a:pt x="29" y="2181"/>
                </a:lnTo>
                <a:lnTo>
                  <a:pt x="25" y="2179"/>
                </a:lnTo>
                <a:lnTo>
                  <a:pt x="22" y="2176"/>
                </a:lnTo>
                <a:lnTo>
                  <a:pt x="20" y="2172"/>
                </a:lnTo>
                <a:lnTo>
                  <a:pt x="19" y="2163"/>
                </a:lnTo>
                <a:lnTo>
                  <a:pt x="17" y="2152"/>
                </a:lnTo>
                <a:lnTo>
                  <a:pt x="17" y="2149"/>
                </a:lnTo>
                <a:lnTo>
                  <a:pt x="17" y="2144"/>
                </a:lnTo>
                <a:lnTo>
                  <a:pt x="19" y="2140"/>
                </a:lnTo>
                <a:lnTo>
                  <a:pt x="23" y="2137"/>
                </a:lnTo>
                <a:lnTo>
                  <a:pt x="28" y="2136"/>
                </a:lnTo>
                <a:close/>
                <a:moveTo>
                  <a:pt x="3753" y="2041"/>
                </a:moveTo>
                <a:lnTo>
                  <a:pt x="3758" y="2042"/>
                </a:lnTo>
                <a:lnTo>
                  <a:pt x="3762" y="2045"/>
                </a:lnTo>
                <a:lnTo>
                  <a:pt x="3764" y="2049"/>
                </a:lnTo>
                <a:lnTo>
                  <a:pt x="3764" y="2054"/>
                </a:lnTo>
                <a:lnTo>
                  <a:pt x="3764" y="2057"/>
                </a:lnTo>
                <a:lnTo>
                  <a:pt x="3764" y="2068"/>
                </a:lnTo>
                <a:lnTo>
                  <a:pt x="3762" y="2077"/>
                </a:lnTo>
                <a:lnTo>
                  <a:pt x="3761" y="2081"/>
                </a:lnTo>
                <a:lnTo>
                  <a:pt x="3758" y="2084"/>
                </a:lnTo>
                <a:lnTo>
                  <a:pt x="3753" y="2087"/>
                </a:lnTo>
                <a:lnTo>
                  <a:pt x="3749" y="2087"/>
                </a:lnTo>
                <a:lnTo>
                  <a:pt x="3745" y="2086"/>
                </a:lnTo>
                <a:lnTo>
                  <a:pt x="3742" y="2083"/>
                </a:lnTo>
                <a:lnTo>
                  <a:pt x="3740" y="2079"/>
                </a:lnTo>
                <a:lnTo>
                  <a:pt x="3739" y="2074"/>
                </a:lnTo>
                <a:lnTo>
                  <a:pt x="3740" y="2065"/>
                </a:lnTo>
                <a:lnTo>
                  <a:pt x="3742" y="2054"/>
                </a:lnTo>
                <a:lnTo>
                  <a:pt x="3742" y="2052"/>
                </a:lnTo>
                <a:lnTo>
                  <a:pt x="3743" y="2048"/>
                </a:lnTo>
                <a:lnTo>
                  <a:pt x="3746" y="2044"/>
                </a:lnTo>
                <a:lnTo>
                  <a:pt x="3749" y="2042"/>
                </a:lnTo>
                <a:lnTo>
                  <a:pt x="3753" y="2041"/>
                </a:lnTo>
                <a:close/>
                <a:moveTo>
                  <a:pt x="14" y="2000"/>
                </a:moveTo>
                <a:lnTo>
                  <a:pt x="19" y="2000"/>
                </a:lnTo>
                <a:lnTo>
                  <a:pt x="22" y="2001"/>
                </a:lnTo>
                <a:lnTo>
                  <a:pt x="25" y="2006"/>
                </a:lnTo>
                <a:lnTo>
                  <a:pt x="26" y="2010"/>
                </a:lnTo>
                <a:lnTo>
                  <a:pt x="28" y="2019"/>
                </a:lnTo>
                <a:lnTo>
                  <a:pt x="28" y="2030"/>
                </a:lnTo>
                <a:lnTo>
                  <a:pt x="28" y="2032"/>
                </a:lnTo>
                <a:lnTo>
                  <a:pt x="28" y="2038"/>
                </a:lnTo>
                <a:lnTo>
                  <a:pt x="25" y="2041"/>
                </a:lnTo>
                <a:lnTo>
                  <a:pt x="22" y="2044"/>
                </a:lnTo>
                <a:lnTo>
                  <a:pt x="17" y="2045"/>
                </a:lnTo>
                <a:lnTo>
                  <a:pt x="13" y="2044"/>
                </a:lnTo>
                <a:lnTo>
                  <a:pt x="9" y="2042"/>
                </a:lnTo>
                <a:lnTo>
                  <a:pt x="6" y="2038"/>
                </a:lnTo>
                <a:lnTo>
                  <a:pt x="6" y="2033"/>
                </a:lnTo>
                <a:lnTo>
                  <a:pt x="4" y="2032"/>
                </a:lnTo>
                <a:lnTo>
                  <a:pt x="4" y="2020"/>
                </a:lnTo>
                <a:lnTo>
                  <a:pt x="3" y="2011"/>
                </a:lnTo>
                <a:lnTo>
                  <a:pt x="4" y="2007"/>
                </a:lnTo>
                <a:lnTo>
                  <a:pt x="6" y="2003"/>
                </a:lnTo>
                <a:lnTo>
                  <a:pt x="10" y="2000"/>
                </a:lnTo>
                <a:lnTo>
                  <a:pt x="14" y="2000"/>
                </a:lnTo>
                <a:close/>
                <a:moveTo>
                  <a:pt x="3761" y="1903"/>
                </a:moveTo>
                <a:lnTo>
                  <a:pt x="3765" y="1905"/>
                </a:lnTo>
                <a:lnTo>
                  <a:pt x="3768" y="1908"/>
                </a:lnTo>
                <a:lnTo>
                  <a:pt x="3771" y="1911"/>
                </a:lnTo>
                <a:lnTo>
                  <a:pt x="3771" y="1915"/>
                </a:lnTo>
                <a:lnTo>
                  <a:pt x="3771" y="1924"/>
                </a:lnTo>
                <a:lnTo>
                  <a:pt x="3771" y="1935"/>
                </a:lnTo>
                <a:lnTo>
                  <a:pt x="3771" y="1938"/>
                </a:lnTo>
                <a:lnTo>
                  <a:pt x="3769" y="1943"/>
                </a:lnTo>
                <a:lnTo>
                  <a:pt x="3768" y="1947"/>
                </a:lnTo>
                <a:lnTo>
                  <a:pt x="3764" y="1949"/>
                </a:lnTo>
                <a:lnTo>
                  <a:pt x="3759" y="1950"/>
                </a:lnTo>
                <a:lnTo>
                  <a:pt x="3755" y="1949"/>
                </a:lnTo>
                <a:lnTo>
                  <a:pt x="3751" y="1946"/>
                </a:lnTo>
                <a:lnTo>
                  <a:pt x="3749" y="1943"/>
                </a:lnTo>
                <a:lnTo>
                  <a:pt x="3748" y="1938"/>
                </a:lnTo>
                <a:lnTo>
                  <a:pt x="3748" y="1924"/>
                </a:lnTo>
                <a:lnTo>
                  <a:pt x="3749" y="1915"/>
                </a:lnTo>
                <a:lnTo>
                  <a:pt x="3749" y="1911"/>
                </a:lnTo>
                <a:lnTo>
                  <a:pt x="3752" y="1908"/>
                </a:lnTo>
                <a:lnTo>
                  <a:pt x="3756" y="1905"/>
                </a:lnTo>
                <a:lnTo>
                  <a:pt x="3761" y="1903"/>
                </a:lnTo>
                <a:close/>
                <a:moveTo>
                  <a:pt x="11" y="1861"/>
                </a:moveTo>
                <a:lnTo>
                  <a:pt x="16" y="1862"/>
                </a:lnTo>
                <a:lnTo>
                  <a:pt x="19" y="1864"/>
                </a:lnTo>
                <a:lnTo>
                  <a:pt x="22" y="1868"/>
                </a:lnTo>
                <a:lnTo>
                  <a:pt x="22" y="1873"/>
                </a:lnTo>
                <a:lnTo>
                  <a:pt x="22" y="1896"/>
                </a:lnTo>
                <a:lnTo>
                  <a:pt x="22" y="1900"/>
                </a:lnTo>
                <a:lnTo>
                  <a:pt x="19" y="1903"/>
                </a:lnTo>
                <a:lnTo>
                  <a:pt x="16" y="1906"/>
                </a:lnTo>
                <a:lnTo>
                  <a:pt x="11" y="1906"/>
                </a:lnTo>
                <a:lnTo>
                  <a:pt x="6" y="1906"/>
                </a:lnTo>
                <a:lnTo>
                  <a:pt x="3" y="1903"/>
                </a:lnTo>
                <a:lnTo>
                  <a:pt x="0" y="1900"/>
                </a:lnTo>
                <a:lnTo>
                  <a:pt x="0" y="1896"/>
                </a:lnTo>
                <a:lnTo>
                  <a:pt x="0" y="1873"/>
                </a:lnTo>
                <a:lnTo>
                  <a:pt x="0" y="1868"/>
                </a:lnTo>
                <a:lnTo>
                  <a:pt x="3" y="1864"/>
                </a:lnTo>
                <a:lnTo>
                  <a:pt x="6" y="1862"/>
                </a:lnTo>
                <a:lnTo>
                  <a:pt x="11" y="1861"/>
                </a:lnTo>
                <a:close/>
                <a:moveTo>
                  <a:pt x="3756" y="1766"/>
                </a:moveTo>
                <a:lnTo>
                  <a:pt x="3761" y="1766"/>
                </a:lnTo>
                <a:lnTo>
                  <a:pt x="3765" y="1769"/>
                </a:lnTo>
                <a:lnTo>
                  <a:pt x="3768" y="1773"/>
                </a:lnTo>
                <a:lnTo>
                  <a:pt x="3768" y="1778"/>
                </a:lnTo>
                <a:lnTo>
                  <a:pt x="3768" y="1778"/>
                </a:lnTo>
                <a:lnTo>
                  <a:pt x="3769" y="1791"/>
                </a:lnTo>
                <a:lnTo>
                  <a:pt x="3769" y="1800"/>
                </a:lnTo>
                <a:lnTo>
                  <a:pt x="3769" y="1804"/>
                </a:lnTo>
                <a:lnTo>
                  <a:pt x="3767" y="1808"/>
                </a:lnTo>
                <a:lnTo>
                  <a:pt x="3764" y="1811"/>
                </a:lnTo>
                <a:lnTo>
                  <a:pt x="3759" y="1811"/>
                </a:lnTo>
                <a:lnTo>
                  <a:pt x="3755" y="1811"/>
                </a:lnTo>
                <a:lnTo>
                  <a:pt x="3751" y="1808"/>
                </a:lnTo>
                <a:lnTo>
                  <a:pt x="3748" y="1805"/>
                </a:lnTo>
                <a:lnTo>
                  <a:pt x="3746" y="1801"/>
                </a:lnTo>
                <a:lnTo>
                  <a:pt x="3746" y="1792"/>
                </a:lnTo>
                <a:lnTo>
                  <a:pt x="3746" y="1779"/>
                </a:lnTo>
                <a:lnTo>
                  <a:pt x="3746" y="1778"/>
                </a:lnTo>
                <a:lnTo>
                  <a:pt x="3746" y="1773"/>
                </a:lnTo>
                <a:lnTo>
                  <a:pt x="3749" y="1770"/>
                </a:lnTo>
                <a:lnTo>
                  <a:pt x="3752" y="1767"/>
                </a:lnTo>
                <a:lnTo>
                  <a:pt x="3756" y="1766"/>
                </a:lnTo>
                <a:close/>
                <a:moveTo>
                  <a:pt x="17" y="1724"/>
                </a:moveTo>
                <a:lnTo>
                  <a:pt x="22" y="1724"/>
                </a:lnTo>
                <a:lnTo>
                  <a:pt x="26" y="1726"/>
                </a:lnTo>
                <a:lnTo>
                  <a:pt x="28" y="1731"/>
                </a:lnTo>
                <a:lnTo>
                  <a:pt x="29" y="1735"/>
                </a:lnTo>
                <a:lnTo>
                  <a:pt x="28" y="1744"/>
                </a:lnTo>
                <a:lnTo>
                  <a:pt x="28" y="1756"/>
                </a:lnTo>
                <a:lnTo>
                  <a:pt x="26" y="1759"/>
                </a:lnTo>
                <a:lnTo>
                  <a:pt x="25" y="1763"/>
                </a:lnTo>
                <a:lnTo>
                  <a:pt x="23" y="1766"/>
                </a:lnTo>
                <a:lnTo>
                  <a:pt x="19" y="1769"/>
                </a:lnTo>
                <a:lnTo>
                  <a:pt x="14" y="1769"/>
                </a:lnTo>
                <a:lnTo>
                  <a:pt x="10" y="1767"/>
                </a:lnTo>
                <a:lnTo>
                  <a:pt x="6" y="1766"/>
                </a:lnTo>
                <a:lnTo>
                  <a:pt x="4" y="1762"/>
                </a:lnTo>
                <a:lnTo>
                  <a:pt x="4" y="1757"/>
                </a:lnTo>
                <a:lnTo>
                  <a:pt x="4" y="1754"/>
                </a:lnTo>
                <a:lnTo>
                  <a:pt x="4" y="1743"/>
                </a:lnTo>
                <a:lnTo>
                  <a:pt x="6" y="1734"/>
                </a:lnTo>
                <a:lnTo>
                  <a:pt x="7" y="1729"/>
                </a:lnTo>
                <a:lnTo>
                  <a:pt x="10" y="1726"/>
                </a:lnTo>
                <a:lnTo>
                  <a:pt x="13" y="1724"/>
                </a:lnTo>
                <a:lnTo>
                  <a:pt x="17" y="1724"/>
                </a:lnTo>
                <a:close/>
                <a:moveTo>
                  <a:pt x="3743" y="1629"/>
                </a:moveTo>
                <a:lnTo>
                  <a:pt x="3748" y="1629"/>
                </a:lnTo>
                <a:lnTo>
                  <a:pt x="3751" y="1632"/>
                </a:lnTo>
                <a:lnTo>
                  <a:pt x="3753" y="1634"/>
                </a:lnTo>
                <a:lnTo>
                  <a:pt x="3755" y="1639"/>
                </a:lnTo>
                <a:lnTo>
                  <a:pt x="3756" y="1646"/>
                </a:lnTo>
                <a:lnTo>
                  <a:pt x="3758" y="1659"/>
                </a:lnTo>
                <a:lnTo>
                  <a:pt x="3758" y="1662"/>
                </a:lnTo>
                <a:lnTo>
                  <a:pt x="3758" y="1667"/>
                </a:lnTo>
                <a:lnTo>
                  <a:pt x="3756" y="1670"/>
                </a:lnTo>
                <a:lnTo>
                  <a:pt x="3752" y="1672"/>
                </a:lnTo>
                <a:lnTo>
                  <a:pt x="3748" y="1674"/>
                </a:lnTo>
                <a:lnTo>
                  <a:pt x="3743" y="1674"/>
                </a:lnTo>
                <a:lnTo>
                  <a:pt x="3740" y="1672"/>
                </a:lnTo>
                <a:lnTo>
                  <a:pt x="3737" y="1668"/>
                </a:lnTo>
                <a:lnTo>
                  <a:pt x="3736" y="1664"/>
                </a:lnTo>
                <a:lnTo>
                  <a:pt x="3734" y="1661"/>
                </a:lnTo>
                <a:lnTo>
                  <a:pt x="3733" y="1649"/>
                </a:lnTo>
                <a:lnTo>
                  <a:pt x="3733" y="1642"/>
                </a:lnTo>
                <a:lnTo>
                  <a:pt x="3733" y="1637"/>
                </a:lnTo>
                <a:lnTo>
                  <a:pt x="3734" y="1633"/>
                </a:lnTo>
                <a:lnTo>
                  <a:pt x="3739" y="1630"/>
                </a:lnTo>
                <a:lnTo>
                  <a:pt x="3743" y="1629"/>
                </a:lnTo>
                <a:close/>
                <a:moveTo>
                  <a:pt x="35" y="1586"/>
                </a:moveTo>
                <a:lnTo>
                  <a:pt x="39" y="1588"/>
                </a:lnTo>
                <a:lnTo>
                  <a:pt x="42" y="1591"/>
                </a:lnTo>
                <a:lnTo>
                  <a:pt x="44" y="1595"/>
                </a:lnTo>
                <a:lnTo>
                  <a:pt x="44" y="1599"/>
                </a:lnTo>
                <a:lnTo>
                  <a:pt x="44" y="1604"/>
                </a:lnTo>
                <a:lnTo>
                  <a:pt x="42" y="1615"/>
                </a:lnTo>
                <a:lnTo>
                  <a:pt x="41" y="1621"/>
                </a:lnTo>
                <a:lnTo>
                  <a:pt x="39" y="1626"/>
                </a:lnTo>
                <a:lnTo>
                  <a:pt x="36" y="1630"/>
                </a:lnTo>
                <a:lnTo>
                  <a:pt x="32" y="1632"/>
                </a:lnTo>
                <a:lnTo>
                  <a:pt x="28" y="1632"/>
                </a:lnTo>
                <a:lnTo>
                  <a:pt x="23" y="1630"/>
                </a:lnTo>
                <a:lnTo>
                  <a:pt x="20" y="1627"/>
                </a:lnTo>
                <a:lnTo>
                  <a:pt x="19" y="1623"/>
                </a:lnTo>
                <a:lnTo>
                  <a:pt x="19" y="1618"/>
                </a:lnTo>
                <a:lnTo>
                  <a:pt x="19" y="1611"/>
                </a:lnTo>
                <a:lnTo>
                  <a:pt x="22" y="1599"/>
                </a:lnTo>
                <a:lnTo>
                  <a:pt x="22" y="1595"/>
                </a:lnTo>
                <a:lnTo>
                  <a:pt x="23" y="1592"/>
                </a:lnTo>
                <a:lnTo>
                  <a:pt x="26" y="1589"/>
                </a:lnTo>
                <a:lnTo>
                  <a:pt x="30" y="1586"/>
                </a:lnTo>
                <a:lnTo>
                  <a:pt x="35" y="1586"/>
                </a:lnTo>
                <a:close/>
                <a:moveTo>
                  <a:pt x="3723" y="1493"/>
                </a:moveTo>
                <a:lnTo>
                  <a:pt x="3727" y="1494"/>
                </a:lnTo>
                <a:lnTo>
                  <a:pt x="3730" y="1497"/>
                </a:lnTo>
                <a:lnTo>
                  <a:pt x="3732" y="1502"/>
                </a:lnTo>
                <a:lnTo>
                  <a:pt x="3733" y="1507"/>
                </a:lnTo>
                <a:lnTo>
                  <a:pt x="3736" y="1519"/>
                </a:lnTo>
                <a:lnTo>
                  <a:pt x="3737" y="1525"/>
                </a:lnTo>
                <a:lnTo>
                  <a:pt x="3737" y="1529"/>
                </a:lnTo>
                <a:lnTo>
                  <a:pt x="3734" y="1534"/>
                </a:lnTo>
                <a:lnTo>
                  <a:pt x="3732" y="1537"/>
                </a:lnTo>
                <a:lnTo>
                  <a:pt x="3727" y="1538"/>
                </a:lnTo>
                <a:lnTo>
                  <a:pt x="3723" y="1538"/>
                </a:lnTo>
                <a:lnTo>
                  <a:pt x="3718" y="1537"/>
                </a:lnTo>
                <a:lnTo>
                  <a:pt x="3715" y="1534"/>
                </a:lnTo>
                <a:lnTo>
                  <a:pt x="3714" y="1529"/>
                </a:lnTo>
                <a:lnTo>
                  <a:pt x="3713" y="1523"/>
                </a:lnTo>
                <a:lnTo>
                  <a:pt x="3711" y="1512"/>
                </a:lnTo>
                <a:lnTo>
                  <a:pt x="3710" y="1506"/>
                </a:lnTo>
                <a:lnTo>
                  <a:pt x="3710" y="1502"/>
                </a:lnTo>
                <a:lnTo>
                  <a:pt x="3711" y="1499"/>
                </a:lnTo>
                <a:lnTo>
                  <a:pt x="3714" y="1494"/>
                </a:lnTo>
                <a:lnTo>
                  <a:pt x="3718" y="1493"/>
                </a:lnTo>
                <a:lnTo>
                  <a:pt x="3723" y="1493"/>
                </a:lnTo>
                <a:close/>
                <a:moveTo>
                  <a:pt x="57" y="1452"/>
                </a:moveTo>
                <a:lnTo>
                  <a:pt x="61" y="1452"/>
                </a:lnTo>
                <a:lnTo>
                  <a:pt x="65" y="1453"/>
                </a:lnTo>
                <a:lnTo>
                  <a:pt x="68" y="1456"/>
                </a:lnTo>
                <a:lnTo>
                  <a:pt x="70" y="1461"/>
                </a:lnTo>
                <a:lnTo>
                  <a:pt x="70" y="1465"/>
                </a:lnTo>
                <a:lnTo>
                  <a:pt x="70" y="1466"/>
                </a:lnTo>
                <a:lnTo>
                  <a:pt x="67" y="1478"/>
                </a:lnTo>
                <a:lnTo>
                  <a:pt x="65" y="1487"/>
                </a:lnTo>
                <a:lnTo>
                  <a:pt x="63" y="1491"/>
                </a:lnTo>
                <a:lnTo>
                  <a:pt x="60" y="1494"/>
                </a:lnTo>
                <a:lnTo>
                  <a:pt x="55" y="1496"/>
                </a:lnTo>
                <a:lnTo>
                  <a:pt x="51" y="1496"/>
                </a:lnTo>
                <a:lnTo>
                  <a:pt x="48" y="1494"/>
                </a:lnTo>
                <a:lnTo>
                  <a:pt x="44" y="1491"/>
                </a:lnTo>
                <a:lnTo>
                  <a:pt x="42" y="1487"/>
                </a:lnTo>
                <a:lnTo>
                  <a:pt x="44" y="1483"/>
                </a:lnTo>
                <a:lnTo>
                  <a:pt x="45" y="1472"/>
                </a:lnTo>
                <a:lnTo>
                  <a:pt x="48" y="1461"/>
                </a:lnTo>
                <a:lnTo>
                  <a:pt x="48" y="1459"/>
                </a:lnTo>
                <a:lnTo>
                  <a:pt x="49" y="1455"/>
                </a:lnTo>
                <a:lnTo>
                  <a:pt x="52" y="1452"/>
                </a:lnTo>
                <a:lnTo>
                  <a:pt x="57" y="1452"/>
                </a:lnTo>
                <a:close/>
                <a:moveTo>
                  <a:pt x="3689" y="1358"/>
                </a:moveTo>
                <a:lnTo>
                  <a:pt x="3694" y="1360"/>
                </a:lnTo>
                <a:lnTo>
                  <a:pt x="3696" y="1363"/>
                </a:lnTo>
                <a:lnTo>
                  <a:pt x="3699" y="1367"/>
                </a:lnTo>
                <a:lnTo>
                  <a:pt x="3699" y="1370"/>
                </a:lnTo>
                <a:lnTo>
                  <a:pt x="3704" y="1382"/>
                </a:lnTo>
                <a:lnTo>
                  <a:pt x="3705" y="1389"/>
                </a:lnTo>
                <a:lnTo>
                  <a:pt x="3705" y="1393"/>
                </a:lnTo>
                <a:lnTo>
                  <a:pt x="3704" y="1398"/>
                </a:lnTo>
                <a:lnTo>
                  <a:pt x="3701" y="1402"/>
                </a:lnTo>
                <a:lnTo>
                  <a:pt x="3696" y="1404"/>
                </a:lnTo>
                <a:lnTo>
                  <a:pt x="3692" y="1404"/>
                </a:lnTo>
                <a:lnTo>
                  <a:pt x="3689" y="1402"/>
                </a:lnTo>
                <a:lnTo>
                  <a:pt x="3685" y="1399"/>
                </a:lnTo>
                <a:lnTo>
                  <a:pt x="3683" y="1395"/>
                </a:lnTo>
                <a:lnTo>
                  <a:pt x="3680" y="1388"/>
                </a:lnTo>
                <a:lnTo>
                  <a:pt x="3678" y="1377"/>
                </a:lnTo>
                <a:lnTo>
                  <a:pt x="3678" y="1373"/>
                </a:lnTo>
                <a:lnTo>
                  <a:pt x="3676" y="1369"/>
                </a:lnTo>
                <a:lnTo>
                  <a:pt x="3678" y="1364"/>
                </a:lnTo>
                <a:lnTo>
                  <a:pt x="3680" y="1361"/>
                </a:lnTo>
                <a:lnTo>
                  <a:pt x="3685" y="1358"/>
                </a:lnTo>
                <a:lnTo>
                  <a:pt x="3689" y="1358"/>
                </a:lnTo>
                <a:close/>
                <a:moveTo>
                  <a:pt x="95" y="1317"/>
                </a:moveTo>
                <a:lnTo>
                  <a:pt x="99" y="1319"/>
                </a:lnTo>
                <a:lnTo>
                  <a:pt x="102" y="1320"/>
                </a:lnTo>
                <a:lnTo>
                  <a:pt x="105" y="1323"/>
                </a:lnTo>
                <a:lnTo>
                  <a:pt x="106" y="1328"/>
                </a:lnTo>
                <a:lnTo>
                  <a:pt x="106" y="1333"/>
                </a:lnTo>
                <a:lnTo>
                  <a:pt x="102" y="1344"/>
                </a:lnTo>
                <a:lnTo>
                  <a:pt x="99" y="1354"/>
                </a:lnTo>
                <a:lnTo>
                  <a:pt x="98" y="1358"/>
                </a:lnTo>
                <a:lnTo>
                  <a:pt x="93" y="1361"/>
                </a:lnTo>
                <a:lnTo>
                  <a:pt x="89" y="1363"/>
                </a:lnTo>
                <a:lnTo>
                  <a:pt x="84" y="1363"/>
                </a:lnTo>
                <a:lnTo>
                  <a:pt x="82" y="1360"/>
                </a:lnTo>
                <a:lnTo>
                  <a:pt x="79" y="1357"/>
                </a:lnTo>
                <a:lnTo>
                  <a:pt x="77" y="1352"/>
                </a:lnTo>
                <a:lnTo>
                  <a:pt x="77" y="1348"/>
                </a:lnTo>
                <a:lnTo>
                  <a:pt x="80" y="1338"/>
                </a:lnTo>
                <a:lnTo>
                  <a:pt x="84" y="1326"/>
                </a:lnTo>
                <a:lnTo>
                  <a:pt x="86" y="1322"/>
                </a:lnTo>
                <a:lnTo>
                  <a:pt x="90" y="1319"/>
                </a:lnTo>
                <a:lnTo>
                  <a:pt x="95" y="1317"/>
                </a:lnTo>
                <a:close/>
                <a:moveTo>
                  <a:pt x="3645" y="1228"/>
                </a:moveTo>
                <a:lnTo>
                  <a:pt x="3650" y="1228"/>
                </a:lnTo>
                <a:lnTo>
                  <a:pt x="3654" y="1231"/>
                </a:lnTo>
                <a:lnTo>
                  <a:pt x="3656" y="1236"/>
                </a:lnTo>
                <a:lnTo>
                  <a:pt x="3657" y="1239"/>
                </a:lnTo>
                <a:lnTo>
                  <a:pt x="3661" y="1249"/>
                </a:lnTo>
                <a:lnTo>
                  <a:pt x="3664" y="1258"/>
                </a:lnTo>
                <a:lnTo>
                  <a:pt x="3664" y="1262"/>
                </a:lnTo>
                <a:lnTo>
                  <a:pt x="3663" y="1266"/>
                </a:lnTo>
                <a:lnTo>
                  <a:pt x="3660" y="1269"/>
                </a:lnTo>
                <a:lnTo>
                  <a:pt x="3657" y="1272"/>
                </a:lnTo>
                <a:lnTo>
                  <a:pt x="3653" y="1272"/>
                </a:lnTo>
                <a:lnTo>
                  <a:pt x="3648" y="1271"/>
                </a:lnTo>
                <a:lnTo>
                  <a:pt x="3644" y="1269"/>
                </a:lnTo>
                <a:lnTo>
                  <a:pt x="3642" y="1265"/>
                </a:lnTo>
                <a:lnTo>
                  <a:pt x="3640" y="1258"/>
                </a:lnTo>
                <a:lnTo>
                  <a:pt x="3635" y="1246"/>
                </a:lnTo>
                <a:lnTo>
                  <a:pt x="3635" y="1243"/>
                </a:lnTo>
                <a:lnTo>
                  <a:pt x="3634" y="1239"/>
                </a:lnTo>
                <a:lnTo>
                  <a:pt x="3635" y="1234"/>
                </a:lnTo>
                <a:lnTo>
                  <a:pt x="3638" y="1231"/>
                </a:lnTo>
                <a:lnTo>
                  <a:pt x="3641" y="1228"/>
                </a:lnTo>
                <a:lnTo>
                  <a:pt x="3645" y="1228"/>
                </a:lnTo>
                <a:close/>
                <a:moveTo>
                  <a:pt x="140" y="1187"/>
                </a:moveTo>
                <a:lnTo>
                  <a:pt x="144" y="1189"/>
                </a:lnTo>
                <a:lnTo>
                  <a:pt x="149" y="1190"/>
                </a:lnTo>
                <a:lnTo>
                  <a:pt x="150" y="1193"/>
                </a:lnTo>
                <a:lnTo>
                  <a:pt x="152" y="1196"/>
                </a:lnTo>
                <a:lnTo>
                  <a:pt x="152" y="1201"/>
                </a:lnTo>
                <a:lnTo>
                  <a:pt x="152" y="1203"/>
                </a:lnTo>
                <a:lnTo>
                  <a:pt x="152" y="1203"/>
                </a:lnTo>
                <a:lnTo>
                  <a:pt x="147" y="1214"/>
                </a:lnTo>
                <a:lnTo>
                  <a:pt x="143" y="1225"/>
                </a:lnTo>
                <a:lnTo>
                  <a:pt x="141" y="1228"/>
                </a:lnTo>
                <a:lnTo>
                  <a:pt x="137" y="1231"/>
                </a:lnTo>
                <a:lnTo>
                  <a:pt x="133" y="1233"/>
                </a:lnTo>
                <a:lnTo>
                  <a:pt x="128" y="1231"/>
                </a:lnTo>
                <a:lnTo>
                  <a:pt x="124" y="1228"/>
                </a:lnTo>
                <a:lnTo>
                  <a:pt x="122" y="1225"/>
                </a:lnTo>
                <a:lnTo>
                  <a:pt x="121" y="1221"/>
                </a:lnTo>
                <a:lnTo>
                  <a:pt x="122" y="1217"/>
                </a:lnTo>
                <a:lnTo>
                  <a:pt x="125" y="1206"/>
                </a:lnTo>
                <a:lnTo>
                  <a:pt x="130" y="1195"/>
                </a:lnTo>
                <a:lnTo>
                  <a:pt x="130" y="1195"/>
                </a:lnTo>
                <a:lnTo>
                  <a:pt x="133" y="1190"/>
                </a:lnTo>
                <a:lnTo>
                  <a:pt x="136" y="1189"/>
                </a:lnTo>
                <a:lnTo>
                  <a:pt x="140" y="1187"/>
                </a:lnTo>
                <a:close/>
                <a:moveTo>
                  <a:pt x="3591" y="1100"/>
                </a:moveTo>
                <a:lnTo>
                  <a:pt x="3596" y="1100"/>
                </a:lnTo>
                <a:lnTo>
                  <a:pt x="3599" y="1101"/>
                </a:lnTo>
                <a:lnTo>
                  <a:pt x="3602" y="1104"/>
                </a:lnTo>
                <a:lnTo>
                  <a:pt x="3603" y="1107"/>
                </a:lnTo>
                <a:lnTo>
                  <a:pt x="3605" y="1111"/>
                </a:lnTo>
                <a:lnTo>
                  <a:pt x="3610" y="1120"/>
                </a:lnTo>
                <a:lnTo>
                  <a:pt x="3613" y="1128"/>
                </a:lnTo>
                <a:lnTo>
                  <a:pt x="3613" y="1133"/>
                </a:lnTo>
                <a:lnTo>
                  <a:pt x="3613" y="1138"/>
                </a:lnTo>
                <a:lnTo>
                  <a:pt x="3610" y="1141"/>
                </a:lnTo>
                <a:lnTo>
                  <a:pt x="3607" y="1144"/>
                </a:lnTo>
                <a:lnTo>
                  <a:pt x="3603" y="1144"/>
                </a:lnTo>
                <a:lnTo>
                  <a:pt x="3599" y="1144"/>
                </a:lnTo>
                <a:lnTo>
                  <a:pt x="3594" y="1141"/>
                </a:lnTo>
                <a:lnTo>
                  <a:pt x="3591" y="1138"/>
                </a:lnTo>
                <a:lnTo>
                  <a:pt x="3588" y="1130"/>
                </a:lnTo>
                <a:lnTo>
                  <a:pt x="3584" y="1120"/>
                </a:lnTo>
                <a:lnTo>
                  <a:pt x="3583" y="1116"/>
                </a:lnTo>
                <a:lnTo>
                  <a:pt x="3581" y="1111"/>
                </a:lnTo>
                <a:lnTo>
                  <a:pt x="3583" y="1107"/>
                </a:lnTo>
                <a:lnTo>
                  <a:pt x="3584" y="1104"/>
                </a:lnTo>
                <a:lnTo>
                  <a:pt x="3588" y="1101"/>
                </a:lnTo>
                <a:lnTo>
                  <a:pt x="3591" y="1100"/>
                </a:lnTo>
                <a:close/>
                <a:moveTo>
                  <a:pt x="197" y="1062"/>
                </a:moveTo>
                <a:lnTo>
                  <a:pt x="201" y="1063"/>
                </a:lnTo>
                <a:lnTo>
                  <a:pt x="204" y="1066"/>
                </a:lnTo>
                <a:lnTo>
                  <a:pt x="207" y="1069"/>
                </a:lnTo>
                <a:lnTo>
                  <a:pt x="207" y="1073"/>
                </a:lnTo>
                <a:lnTo>
                  <a:pt x="207" y="1078"/>
                </a:lnTo>
                <a:lnTo>
                  <a:pt x="206" y="1079"/>
                </a:lnTo>
                <a:lnTo>
                  <a:pt x="201" y="1090"/>
                </a:lnTo>
                <a:lnTo>
                  <a:pt x="197" y="1098"/>
                </a:lnTo>
                <a:lnTo>
                  <a:pt x="194" y="1103"/>
                </a:lnTo>
                <a:lnTo>
                  <a:pt x="190" y="1104"/>
                </a:lnTo>
                <a:lnTo>
                  <a:pt x="185" y="1106"/>
                </a:lnTo>
                <a:lnTo>
                  <a:pt x="181" y="1104"/>
                </a:lnTo>
                <a:lnTo>
                  <a:pt x="178" y="1101"/>
                </a:lnTo>
                <a:lnTo>
                  <a:pt x="175" y="1098"/>
                </a:lnTo>
                <a:lnTo>
                  <a:pt x="175" y="1094"/>
                </a:lnTo>
                <a:lnTo>
                  <a:pt x="176" y="1090"/>
                </a:lnTo>
                <a:lnTo>
                  <a:pt x="181" y="1079"/>
                </a:lnTo>
                <a:lnTo>
                  <a:pt x="185" y="1069"/>
                </a:lnTo>
                <a:lnTo>
                  <a:pt x="185" y="1068"/>
                </a:lnTo>
                <a:lnTo>
                  <a:pt x="188" y="1065"/>
                </a:lnTo>
                <a:lnTo>
                  <a:pt x="192" y="1062"/>
                </a:lnTo>
                <a:lnTo>
                  <a:pt x="197" y="1062"/>
                </a:lnTo>
                <a:close/>
                <a:moveTo>
                  <a:pt x="3530" y="977"/>
                </a:moveTo>
                <a:lnTo>
                  <a:pt x="3534" y="977"/>
                </a:lnTo>
                <a:lnTo>
                  <a:pt x="3539" y="980"/>
                </a:lnTo>
                <a:lnTo>
                  <a:pt x="3542" y="983"/>
                </a:lnTo>
                <a:lnTo>
                  <a:pt x="3545" y="987"/>
                </a:lnTo>
                <a:lnTo>
                  <a:pt x="3549" y="997"/>
                </a:lnTo>
                <a:lnTo>
                  <a:pt x="3552" y="1003"/>
                </a:lnTo>
                <a:lnTo>
                  <a:pt x="3553" y="1006"/>
                </a:lnTo>
                <a:lnTo>
                  <a:pt x="3553" y="1011"/>
                </a:lnTo>
                <a:lnTo>
                  <a:pt x="3552" y="1014"/>
                </a:lnTo>
                <a:lnTo>
                  <a:pt x="3550" y="1016"/>
                </a:lnTo>
                <a:lnTo>
                  <a:pt x="3548" y="1019"/>
                </a:lnTo>
                <a:lnTo>
                  <a:pt x="3543" y="1019"/>
                </a:lnTo>
                <a:lnTo>
                  <a:pt x="3539" y="1019"/>
                </a:lnTo>
                <a:lnTo>
                  <a:pt x="3534" y="1018"/>
                </a:lnTo>
                <a:lnTo>
                  <a:pt x="3532" y="1014"/>
                </a:lnTo>
                <a:lnTo>
                  <a:pt x="3529" y="1009"/>
                </a:lnTo>
                <a:lnTo>
                  <a:pt x="3524" y="999"/>
                </a:lnTo>
                <a:lnTo>
                  <a:pt x="3521" y="993"/>
                </a:lnTo>
                <a:lnTo>
                  <a:pt x="3520" y="989"/>
                </a:lnTo>
                <a:lnTo>
                  <a:pt x="3520" y="986"/>
                </a:lnTo>
                <a:lnTo>
                  <a:pt x="3523" y="981"/>
                </a:lnTo>
                <a:lnTo>
                  <a:pt x="3526" y="978"/>
                </a:lnTo>
                <a:lnTo>
                  <a:pt x="3530" y="977"/>
                </a:lnTo>
                <a:close/>
                <a:moveTo>
                  <a:pt x="263" y="939"/>
                </a:moveTo>
                <a:lnTo>
                  <a:pt x="267" y="941"/>
                </a:lnTo>
                <a:lnTo>
                  <a:pt x="270" y="943"/>
                </a:lnTo>
                <a:lnTo>
                  <a:pt x="271" y="948"/>
                </a:lnTo>
                <a:lnTo>
                  <a:pt x="271" y="952"/>
                </a:lnTo>
                <a:lnTo>
                  <a:pt x="270" y="957"/>
                </a:lnTo>
                <a:lnTo>
                  <a:pt x="270" y="959"/>
                </a:lnTo>
                <a:lnTo>
                  <a:pt x="264" y="968"/>
                </a:lnTo>
                <a:lnTo>
                  <a:pt x="260" y="977"/>
                </a:lnTo>
                <a:lnTo>
                  <a:pt x="257" y="980"/>
                </a:lnTo>
                <a:lnTo>
                  <a:pt x="252" y="981"/>
                </a:lnTo>
                <a:lnTo>
                  <a:pt x="248" y="983"/>
                </a:lnTo>
                <a:lnTo>
                  <a:pt x="244" y="981"/>
                </a:lnTo>
                <a:lnTo>
                  <a:pt x="241" y="978"/>
                </a:lnTo>
                <a:lnTo>
                  <a:pt x="238" y="974"/>
                </a:lnTo>
                <a:lnTo>
                  <a:pt x="238" y="970"/>
                </a:lnTo>
                <a:lnTo>
                  <a:pt x="239" y="965"/>
                </a:lnTo>
                <a:lnTo>
                  <a:pt x="244" y="958"/>
                </a:lnTo>
                <a:lnTo>
                  <a:pt x="249" y="948"/>
                </a:lnTo>
                <a:lnTo>
                  <a:pt x="251" y="945"/>
                </a:lnTo>
                <a:lnTo>
                  <a:pt x="254" y="942"/>
                </a:lnTo>
                <a:lnTo>
                  <a:pt x="258" y="941"/>
                </a:lnTo>
                <a:lnTo>
                  <a:pt x="263" y="939"/>
                </a:lnTo>
                <a:close/>
                <a:moveTo>
                  <a:pt x="3459" y="859"/>
                </a:moveTo>
                <a:lnTo>
                  <a:pt x="3463" y="859"/>
                </a:lnTo>
                <a:lnTo>
                  <a:pt x="3467" y="860"/>
                </a:lnTo>
                <a:lnTo>
                  <a:pt x="3470" y="865"/>
                </a:lnTo>
                <a:lnTo>
                  <a:pt x="3475" y="870"/>
                </a:lnTo>
                <a:lnTo>
                  <a:pt x="3480" y="879"/>
                </a:lnTo>
                <a:lnTo>
                  <a:pt x="3483" y="884"/>
                </a:lnTo>
                <a:lnTo>
                  <a:pt x="3485" y="888"/>
                </a:lnTo>
                <a:lnTo>
                  <a:pt x="3485" y="892"/>
                </a:lnTo>
                <a:lnTo>
                  <a:pt x="3482" y="895"/>
                </a:lnTo>
                <a:lnTo>
                  <a:pt x="3479" y="898"/>
                </a:lnTo>
                <a:lnTo>
                  <a:pt x="3475" y="901"/>
                </a:lnTo>
                <a:lnTo>
                  <a:pt x="3470" y="901"/>
                </a:lnTo>
                <a:lnTo>
                  <a:pt x="3467" y="898"/>
                </a:lnTo>
                <a:lnTo>
                  <a:pt x="3463" y="895"/>
                </a:lnTo>
                <a:lnTo>
                  <a:pt x="3461" y="892"/>
                </a:lnTo>
                <a:lnTo>
                  <a:pt x="3456" y="882"/>
                </a:lnTo>
                <a:lnTo>
                  <a:pt x="3451" y="876"/>
                </a:lnTo>
                <a:lnTo>
                  <a:pt x="3450" y="872"/>
                </a:lnTo>
                <a:lnTo>
                  <a:pt x="3450" y="867"/>
                </a:lnTo>
                <a:lnTo>
                  <a:pt x="3451" y="863"/>
                </a:lnTo>
                <a:lnTo>
                  <a:pt x="3454" y="860"/>
                </a:lnTo>
                <a:lnTo>
                  <a:pt x="3459" y="859"/>
                </a:lnTo>
                <a:close/>
                <a:moveTo>
                  <a:pt x="336" y="822"/>
                </a:moveTo>
                <a:lnTo>
                  <a:pt x="340" y="825"/>
                </a:lnTo>
                <a:lnTo>
                  <a:pt x="343" y="828"/>
                </a:lnTo>
                <a:lnTo>
                  <a:pt x="344" y="832"/>
                </a:lnTo>
                <a:lnTo>
                  <a:pt x="344" y="837"/>
                </a:lnTo>
                <a:lnTo>
                  <a:pt x="343" y="841"/>
                </a:lnTo>
                <a:lnTo>
                  <a:pt x="340" y="846"/>
                </a:lnTo>
                <a:lnTo>
                  <a:pt x="334" y="854"/>
                </a:lnTo>
                <a:lnTo>
                  <a:pt x="330" y="860"/>
                </a:lnTo>
                <a:lnTo>
                  <a:pt x="327" y="863"/>
                </a:lnTo>
                <a:lnTo>
                  <a:pt x="322" y="865"/>
                </a:lnTo>
                <a:lnTo>
                  <a:pt x="318" y="865"/>
                </a:lnTo>
                <a:lnTo>
                  <a:pt x="314" y="863"/>
                </a:lnTo>
                <a:lnTo>
                  <a:pt x="311" y="860"/>
                </a:lnTo>
                <a:lnTo>
                  <a:pt x="309" y="856"/>
                </a:lnTo>
                <a:lnTo>
                  <a:pt x="309" y="851"/>
                </a:lnTo>
                <a:lnTo>
                  <a:pt x="311" y="847"/>
                </a:lnTo>
                <a:lnTo>
                  <a:pt x="315" y="841"/>
                </a:lnTo>
                <a:lnTo>
                  <a:pt x="321" y="832"/>
                </a:lnTo>
                <a:lnTo>
                  <a:pt x="324" y="828"/>
                </a:lnTo>
                <a:lnTo>
                  <a:pt x="327" y="825"/>
                </a:lnTo>
                <a:lnTo>
                  <a:pt x="331" y="824"/>
                </a:lnTo>
                <a:lnTo>
                  <a:pt x="336" y="822"/>
                </a:lnTo>
                <a:close/>
                <a:moveTo>
                  <a:pt x="3381" y="745"/>
                </a:moveTo>
                <a:lnTo>
                  <a:pt x="3386" y="746"/>
                </a:lnTo>
                <a:lnTo>
                  <a:pt x="3388" y="748"/>
                </a:lnTo>
                <a:lnTo>
                  <a:pt x="3391" y="751"/>
                </a:lnTo>
                <a:lnTo>
                  <a:pt x="3397" y="758"/>
                </a:lnTo>
                <a:lnTo>
                  <a:pt x="3404" y="767"/>
                </a:lnTo>
                <a:lnTo>
                  <a:pt x="3404" y="768"/>
                </a:lnTo>
                <a:lnTo>
                  <a:pt x="3407" y="772"/>
                </a:lnTo>
                <a:lnTo>
                  <a:pt x="3407" y="777"/>
                </a:lnTo>
                <a:lnTo>
                  <a:pt x="3406" y="781"/>
                </a:lnTo>
                <a:lnTo>
                  <a:pt x="3403" y="784"/>
                </a:lnTo>
                <a:lnTo>
                  <a:pt x="3399" y="787"/>
                </a:lnTo>
                <a:lnTo>
                  <a:pt x="3394" y="787"/>
                </a:lnTo>
                <a:lnTo>
                  <a:pt x="3390" y="786"/>
                </a:lnTo>
                <a:lnTo>
                  <a:pt x="3387" y="783"/>
                </a:lnTo>
                <a:lnTo>
                  <a:pt x="3386" y="781"/>
                </a:lnTo>
                <a:lnTo>
                  <a:pt x="3378" y="771"/>
                </a:lnTo>
                <a:lnTo>
                  <a:pt x="3372" y="764"/>
                </a:lnTo>
                <a:lnTo>
                  <a:pt x="3371" y="759"/>
                </a:lnTo>
                <a:lnTo>
                  <a:pt x="3371" y="755"/>
                </a:lnTo>
                <a:lnTo>
                  <a:pt x="3372" y="751"/>
                </a:lnTo>
                <a:lnTo>
                  <a:pt x="3375" y="748"/>
                </a:lnTo>
                <a:lnTo>
                  <a:pt x="3378" y="746"/>
                </a:lnTo>
                <a:lnTo>
                  <a:pt x="3381" y="745"/>
                </a:lnTo>
                <a:close/>
                <a:moveTo>
                  <a:pt x="414" y="711"/>
                </a:moveTo>
                <a:lnTo>
                  <a:pt x="419" y="713"/>
                </a:lnTo>
                <a:lnTo>
                  <a:pt x="423" y="714"/>
                </a:lnTo>
                <a:lnTo>
                  <a:pt x="426" y="717"/>
                </a:lnTo>
                <a:lnTo>
                  <a:pt x="426" y="721"/>
                </a:lnTo>
                <a:lnTo>
                  <a:pt x="426" y="726"/>
                </a:lnTo>
                <a:lnTo>
                  <a:pt x="425" y="730"/>
                </a:lnTo>
                <a:lnTo>
                  <a:pt x="420" y="736"/>
                </a:lnTo>
                <a:lnTo>
                  <a:pt x="413" y="745"/>
                </a:lnTo>
                <a:lnTo>
                  <a:pt x="410" y="748"/>
                </a:lnTo>
                <a:lnTo>
                  <a:pt x="407" y="751"/>
                </a:lnTo>
                <a:lnTo>
                  <a:pt x="403" y="752"/>
                </a:lnTo>
                <a:lnTo>
                  <a:pt x="398" y="752"/>
                </a:lnTo>
                <a:lnTo>
                  <a:pt x="394" y="751"/>
                </a:lnTo>
                <a:lnTo>
                  <a:pt x="391" y="746"/>
                </a:lnTo>
                <a:lnTo>
                  <a:pt x="390" y="742"/>
                </a:lnTo>
                <a:lnTo>
                  <a:pt x="390" y="737"/>
                </a:lnTo>
                <a:lnTo>
                  <a:pt x="393" y="735"/>
                </a:lnTo>
                <a:lnTo>
                  <a:pt x="394" y="730"/>
                </a:lnTo>
                <a:lnTo>
                  <a:pt x="401" y="721"/>
                </a:lnTo>
                <a:lnTo>
                  <a:pt x="406" y="716"/>
                </a:lnTo>
                <a:lnTo>
                  <a:pt x="410" y="713"/>
                </a:lnTo>
                <a:lnTo>
                  <a:pt x="414" y="711"/>
                </a:lnTo>
                <a:close/>
                <a:moveTo>
                  <a:pt x="3295" y="638"/>
                </a:moveTo>
                <a:lnTo>
                  <a:pt x="3299" y="640"/>
                </a:lnTo>
                <a:lnTo>
                  <a:pt x="3304" y="642"/>
                </a:lnTo>
                <a:lnTo>
                  <a:pt x="3304" y="644"/>
                </a:lnTo>
                <a:lnTo>
                  <a:pt x="3311" y="653"/>
                </a:lnTo>
                <a:lnTo>
                  <a:pt x="3318" y="660"/>
                </a:lnTo>
                <a:lnTo>
                  <a:pt x="3321" y="664"/>
                </a:lnTo>
                <a:lnTo>
                  <a:pt x="3321" y="669"/>
                </a:lnTo>
                <a:lnTo>
                  <a:pt x="3320" y="673"/>
                </a:lnTo>
                <a:lnTo>
                  <a:pt x="3317" y="676"/>
                </a:lnTo>
                <a:lnTo>
                  <a:pt x="3314" y="679"/>
                </a:lnTo>
                <a:lnTo>
                  <a:pt x="3310" y="679"/>
                </a:lnTo>
                <a:lnTo>
                  <a:pt x="3305" y="678"/>
                </a:lnTo>
                <a:lnTo>
                  <a:pt x="3301" y="675"/>
                </a:lnTo>
                <a:lnTo>
                  <a:pt x="3295" y="667"/>
                </a:lnTo>
                <a:lnTo>
                  <a:pt x="3286" y="659"/>
                </a:lnTo>
                <a:lnTo>
                  <a:pt x="3286" y="659"/>
                </a:lnTo>
                <a:lnTo>
                  <a:pt x="3283" y="654"/>
                </a:lnTo>
                <a:lnTo>
                  <a:pt x="3283" y="650"/>
                </a:lnTo>
                <a:lnTo>
                  <a:pt x="3285" y="645"/>
                </a:lnTo>
                <a:lnTo>
                  <a:pt x="3288" y="641"/>
                </a:lnTo>
                <a:lnTo>
                  <a:pt x="3291" y="640"/>
                </a:lnTo>
                <a:lnTo>
                  <a:pt x="3295" y="638"/>
                </a:lnTo>
                <a:close/>
                <a:moveTo>
                  <a:pt x="505" y="607"/>
                </a:moveTo>
                <a:lnTo>
                  <a:pt x="509" y="607"/>
                </a:lnTo>
                <a:lnTo>
                  <a:pt x="512" y="610"/>
                </a:lnTo>
                <a:lnTo>
                  <a:pt x="515" y="613"/>
                </a:lnTo>
                <a:lnTo>
                  <a:pt x="517" y="618"/>
                </a:lnTo>
                <a:lnTo>
                  <a:pt x="515" y="622"/>
                </a:lnTo>
                <a:lnTo>
                  <a:pt x="514" y="626"/>
                </a:lnTo>
                <a:lnTo>
                  <a:pt x="506" y="634"/>
                </a:lnTo>
                <a:lnTo>
                  <a:pt x="499" y="642"/>
                </a:lnTo>
                <a:lnTo>
                  <a:pt x="498" y="642"/>
                </a:lnTo>
                <a:lnTo>
                  <a:pt x="495" y="645"/>
                </a:lnTo>
                <a:lnTo>
                  <a:pt x="490" y="647"/>
                </a:lnTo>
                <a:lnTo>
                  <a:pt x="486" y="645"/>
                </a:lnTo>
                <a:lnTo>
                  <a:pt x="482" y="644"/>
                </a:lnTo>
                <a:lnTo>
                  <a:pt x="479" y="640"/>
                </a:lnTo>
                <a:lnTo>
                  <a:pt x="477" y="635"/>
                </a:lnTo>
                <a:lnTo>
                  <a:pt x="479" y="631"/>
                </a:lnTo>
                <a:lnTo>
                  <a:pt x="482" y="628"/>
                </a:lnTo>
                <a:lnTo>
                  <a:pt x="482" y="626"/>
                </a:lnTo>
                <a:lnTo>
                  <a:pt x="489" y="618"/>
                </a:lnTo>
                <a:lnTo>
                  <a:pt x="496" y="610"/>
                </a:lnTo>
                <a:lnTo>
                  <a:pt x="501" y="607"/>
                </a:lnTo>
                <a:lnTo>
                  <a:pt x="505" y="607"/>
                </a:lnTo>
                <a:close/>
                <a:moveTo>
                  <a:pt x="3200" y="539"/>
                </a:moveTo>
                <a:lnTo>
                  <a:pt x="3204" y="539"/>
                </a:lnTo>
                <a:lnTo>
                  <a:pt x="3207" y="542"/>
                </a:lnTo>
                <a:lnTo>
                  <a:pt x="3210" y="545"/>
                </a:lnTo>
                <a:lnTo>
                  <a:pt x="3219" y="553"/>
                </a:lnTo>
                <a:lnTo>
                  <a:pt x="3225" y="558"/>
                </a:lnTo>
                <a:lnTo>
                  <a:pt x="3226" y="562"/>
                </a:lnTo>
                <a:lnTo>
                  <a:pt x="3228" y="567"/>
                </a:lnTo>
                <a:lnTo>
                  <a:pt x="3226" y="571"/>
                </a:lnTo>
                <a:lnTo>
                  <a:pt x="3225" y="574"/>
                </a:lnTo>
                <a:lnTo>
                  <a:pt x="3221" y="577"/>
                </a:lnTo>
                <a:lnTo>
                  <a:pt x="3216" y="578"/>
                </a:lnTo>
                <a:lnTo>
                  <a:pt x="3212" y="577"/>
                </a:lnTo>
                <a:lnTo>
                  <a:pt x="3207" y="574"/>
                </a:lnTo>
                <a:lnTo>
                  <a:pt x="3203" y="569"/>
                </a:lnTo>
                <a:lnTo>
                  <a:pt x="3196" y="561"/>
                </a:lnTo>
                <a:lnTo>
                  <a:pt x="3193" y="558"/>
                </a:lnTo>
                <a:lnTo>
                  <a:pt x="3190" y="555"/>
                </a:lnTo>
                <a:lnTo>
                  <a:pt x="3188" y="550"/>
                </a:lnTo>
                <a:lnTo>
                  <a:pt x="3190" y="546"/>
                </a:lnTo>
                <a:lnTo>
                  <a:pt x="3193" y="542"/>
                </a:lnTo>
                <a:lnTo>
                  <a:pt x="3196" y="539"/>
                </a:lnTo>
                <a:lnTo>
                  <a:pt x="3200" y="539"/>
                </a:lnTo>
                <a:close/>
                <a:moveTo>
                  <a:pt x="603" y="508"/>
                </a:moveTo>
                <a:lnTo>
                  <a:pt x="606" y="510"/>
                </a:lnTo>
                <a:lnTo>
                  <a:pt x="610" y="512"/>
                </a:lnTo>
                <a:lnTo>
                  <a:pt x="613" y="517"/>
                </a:lnTo>
                <a:lnTo>
                  <a:pt x="613" y="521"/>
                </a:lnTo>
                <a:lnTo>
                  <a:pt x="612" y="524"/>
                </a:lnTo>
                <a:lnTo>
                  <a:pt x="610" y="529"/>
                </a:lnTo>
                <a:lnTo>
                  <a:pt x="609" y="530"/>
                </a:lnTo>
                <a:lnTo>
                  <a:pt x="600" y="537"/>
                </a:lnTo>
                <a:lnTo>
                  <a:pt x="593" y="545"/>
                </a:lnTo>
                <a:lnTo>
                  <a:pt x="590" y="546"/>
                </a:lnTo>
                <a:lnTo>
                  <a:pt x="585" y="548"/>
                </a:lnTo>
                <a:lnTo>
                  <a:pt x="581" y="546"/>
                </a:lnTo>
                <a:lnTo>
                  <a:pt x="576" y="545"/>
                </a:lnTo>
                <a:lnTo>
                  <a:pt x="574" y="540"/>
                </a:lnTo>
                <a:lnTo>
                  <a:pt x="574" y="536"/>
                </a:lnTo>
                <a:lnTo>
                  <a:pt x="575" y="531"/>
                </a:lnTo>
                <a:lnTo>
                  <a:pt x="576" y="527"/>
                </a:lnTo>
                <a:lnTo>
                  <a:pt x="584" y="521"/>
                </a:lnTo>
                <a:lnTo>
                  <a:pt x="593" y="512"/>
                </a:lnTo>
                <a:lnTo>
                  <a:pt x="594" y="511"/>
                </a:lnTo>
                <a:lnTo>
                  <a:pt x="598" y="510"/>
                </a:lnTo>
                <a:lnTo>
                  <a:pt x="603" y="508"/>
                </a:lnTo>
                <a:close/>
                <a:moveTo>
                  <a:pt x="3098" y="445"/>
                </a:moveTo>
                <a:lnTo>
                  <a:pt x="3102" y="445"/>
                </a:lnTo>
                <a:lnTo>
                  <a:pt x="3105" y="448"/>
                </a:lnTo>
                <a:lnTo>
                  <a:pt x="3111" y="453"/>
                </a:lnTo>
                <a:lnTo>
                  <a:pt x="3120" y="460"/>
                </a:lnTo>
                <a:lnTo>
                  <a:pt x="3123" y="463"/>
                </a:lnTo>
                <a:lnTo>
                  <a:pt x="3126" y="467"/>
                </a:lnTo>
                <a:lnTo>
                  <a:pt x="3127" y="472"/>
                </a:lnTo>
                <a:lnTo>
                  <a:pt x="3127" y="476"/>
                </a:lnTo>
                <a:lnTo>
                  <a:pt x="3124" y="479"/>
                </a:lnTo>
                <a:lnTo>
                  <a:pt x="3121" y="482"/>
                </a:lnTo>
                <a:lnTo>
                  <a:pt x="3117" y="483"/>
                </a:lnTo>
                <a:lnTo>
                  <a:pt x="3112" y="483"/>
                </a:lnTo>
                <a:lnTo>
                  <a:pt x="3108" y="480"/>
                </a:lnTo>
                <a:lnTo>
                  <a:pt x="3105" y="477"/>
                </a:lnTo>
                <a:lnTo>
                  <a:pt x="3096" y="470"/>
                </a:lnTo>
                <a:lnTo>
                  <a:pt x="3091" y="466"/>
                </a:lnTo>
                <a:lnTo>
                  <a:pt x="3089" y="463"/>
                </a:lnTo>
                <a:lnTo>
                  <a:pt x="3088" y="460"/>
                </a:lnTo>
                <a:lnTo>
                  <a:pt x="3086" y="455"/>
                </a:lnTo>
                <a:lnTo>
                  <a:pt x="3088" y="453"/>
                </a:lnTo>
                <a:lnTo>
                  <a:pt x="3089" y="450"/>
                </a:lnTo>
                <a:lnTo>
                  <a:pt x="3094" y="447"/>
                </a:lnTo>
                <a:lnTo>
                  <a:pt x="3098" y="445"/>
                </a:lnTo>
                <a:close/>
                <a:moveTo>
                  <a:pt x="706" y="417"/>
                </a:moveTo>
                <a:lnTo>
                  <a:pt x="711" y="419"/>
                </a:lnTo>
                <a:lnTo>
                  <a:pt x="715" y="422"/>
                </a:lnTo>
                <a:lnTo>
                  <a:pt x="717" y="426"/>
                </a:lnTo>
                <a:lnTo>
                  <a:pt x="717" y="431"/>
                </a:lnTo>
                <a:lnTo>
                  <a:pt x="715" y="435"/>
                </a:lnTo>
                <a:lnTo>
                  <a:pt x="712" y="438"/>
                </a:lnTo>
                <a:lnTo>
                  <a:pt x="709" y="441"/>
                </a:lnTo>
                <a:lnTo>
                  <a:pt x="701" y="448"/>
                </a:lnTo>
                <a:lnTo>
                  <a:pt x="695" y="453"/>
                </a:lnTo>
                <a:lnTo>
                  <a:pt x="690" y="455"/>
                </a:lnTo>
                <a:lnTo>
                  <a:pt x="686" y="455"/>
                </a:lnTo>
                <a:lnTo>
                  <a:pt x="683" y="454"/>
                </a:lnTo>
                <a:lnTo>
                  <a:pt x="679" y="451"/>
                </a:lnTo>
                <a:lnTo>
                  <a:pt x="677" y="448"/>
                </a:lnTo>
                <a:lnTo>
                  <a:pt x="676" y="445"/>
                </a:lnTo>
                <a:lnTo>
                  <a:pt x="677" y="441"/>
                </a:lnTo>
                <a:lnTo>
                  <a:pt x="679" y="438"/>
                </a:lnTo>
                <a:lnTo>
                  <a:pt x="680" y="435"/>
                </a:lnTo>
                <a:lnTo>
                  <a:pt x="686" y="431"/>
                </a:lnTo>
                <a:lnTo>
                  <a:pt x="695" y="423"/>
                </a:lnTo>
                <a:lnTo>
                  <a:pt x="699" y="420"/>
                </a:lnTo>
                <a:lnTo>
                  <a:pt x="702" y="419"/>
                </a:lnTo>
                <a:lnTo>
                  <a:pt x="706" y="417"/>
                </a:lnTo>
                <a:close/>
                <a:moveTo>
                  <a:pt x="2988" y="361"/>
                </a:moveTo>
                <a:lnTo>
                  <a:pt x="2993" y="361"/>
                </a:lnTo>
                <a:lnTo>
                  <a:pt x="2997" y="362"/>
                </a:lnTo>
                <a:lnTo>
                  <a:pt x="3004" y="368"/>
                </a:lnTo>
                <a:lnTo>
                  <a:pt x="3013" y="375"/>
                </a:lnTo>
                <a:lnTo>
                  <a:pt x="3015" y="377"/>
                </a:lnTo>
                <a:lnTo>
                  <a:pt x="3019" y="380"/>
                </a:lnTo>
                <a:lnTo>
                  <a:pt x="3021" y="384"/>
                </a:lnTo>
                <a:lnTo>
                  <a:pt x="3019" y="388"/>
                </a:lnTo>
                <a:lnTo>
                  <a:pt x="3018" y="393"/>
                </a:lnTo>
                <a:lnTo>
                  <a:pt x="3015" y="396"/>
                </a:lnTo>
                <a:lnTo>
                  <a:pt x="3010" y="397"/>
                </a:lnTo>
                <a:lnTo>
                  <a:pt x="3006" y="397"/>
                </a:lnTo>
                <a:lnTo>
                  <a:pt x="3002" y="394"/>
                </a:lnTo>
                <a:lnTo>
                  <a:pt x="3000" y="393"/>
                </a:lnTo>
                <a:lnTo>
                  <a:pt x="2991" y="387"/>
                </a:lnTo>
                <a:lnTo>
                  <a:pt x="2983" y="381"/>
                </a:lnTo>
                <a:lnTo>
                  <a:pt x="2980" y="378"/>
                </a:lnTo>
                <a:lnTo>
                  <a:pt x="2978" y="374"/>
                </a:lnTo>
                <a:lnTo>
                  <a:pt x="2978" y="369"/>
                </a:lnTo>
                <a:lnTo>
                  <a:pt x="2981" y="365"/>
                </a:lnTo>
                <a:lnTo>
                  <a:pt x="2984" y="362"/>
                </a:lnTo>
                <a:lnTo>
                  <a:pt x="2988" y="361"/>
                </a:lnTo>
                <a:close/>
                <a:moveTo>
                  <a:pt x="817" y="336"/>
                </a:moveTo>
                <a:lnTo>
                  <a:pt x="822" y="337"/>
                </a:lnTo>
                <a:lnTo>
                  <a:pt x="825" y="340"/>
                </a:lnTo>
                <a:lnTo>
                  <a:pt x="826" y="344"/>
                </a:lnTo>
                <a:lnTo>
                  <a:pt x="826" y="349"/>
                </a:lnTo>
                <a:lnTo>
                  <a:pt x="825" y="353"/>
                </a:lnTo>
                <a:lnTo>
                  <a:pt x="822" y="356"/>
                </a:lnTo>
                <a:lnTo>
                  <a:pt x="816" y="361"/>
                </a:lnTo>
                <a:lnTo>
                  <a:pt x="807" y="366"/>
                </a:lnTo>
                <a:lnTo>
                  <a:pt x="803" y="369"/>
                </a:lnTo>
                <a:lnTo>
                  <a:pt x="800" y="371"/>
                </a:lnTo>
                <a:lnTo>
                  <a:pt x="795" y="371"/>
                </a:lnTo>
                <a:lnTo>
                  <a:pt x="791" y="369"/>
                </a:lnTo>
                <a:lnTo>
                  <a:pt x="787" y="366"/>
                </a:lnTo>
                <a:lnTo>
                  <a:pt x="785" y="363"/>
                </a:lnTo>
                <a:lnTo>
                  <a:pt x="785" y="359"/>
                </a:lnTo>
                <a:lnTo>
                  <a:pt x="785" y="356"/>
                </a:lnTo>
                <a:lnTo>
                  <a:pt x="788" y="353"/>
                </a:lnTo>
                <a:lnTo>
                  <a:pt x="790" y="350"/>
                </a:lnTo>
                <a:lnTo>
                  <a:pt x="794" y="349"/>
                </a:lnTo>
                <a:lnTo>
                  <a:pt x="803" y="342"/>
                </a:lnTo>
                <a:lnTo>
                  <a:pt x="809" y="337"/>
                </a:lnTo>
                <a:lnTo>
                  <a:pt x="813" y="336"/>
                </a:lnTo>
                <a:lnTo>
                  <a:pt x="817" y="336"/>
                </a:lnTo>
                <a:close/>
                <a:moveTo>
                  <a:pt x="2877" y="283"/>
                </a:moveTo>
                <a:lnTo>
                  <a:pt x="2882" y="285"/>
                </a:lnTo>
                <a:lnTo>
                  <a:pt x="2883" y="285"/>
                </a:lnTo>
                <a:lnTo>
                  <a:pt x="2892" y="290"/>
                </a:lnTo>
                <a:lnTo>
                  <a:pt x="2902" y="296"/>
                </a:lnTo>
                <a:lnTo>
                  <a:pt x="2905" y="301"/>
                </a:lnTo>
                <a:lnTo>
                  <a:pt x="2907" y="304"/>
                </a:lnTo>
                <a:lnTo>
                  <a:pt x="2907" y="308"/>
                </a:lnTo>
                <a:lnTo>
                  <a:pt x="2905" y="312"/>
                </a:lnTo>
                <a:lnTo>
                  <a:pt x="2902" y="317"/>
                </a:lnTo>
                <a:lnTo>
                  <a:pt x="2898" y="318"/>
                </a:lnTo>
                <a:lnTo>
                  <a:pt x="2893" y="318"/>
                </a:lnTo>
                <a:lnTo>
                  <a:pt x="2889" y="317"/>
                </a:lnTo>
                <a:lnTo>
                  <a:pt x="2880" y="311"/>
                </a:lnTo>
                <a:lnTo>
                  <a:pt x="2870" y="305"/>
                </a:lnTo>
                <a:lnTo>
                  <a:pt x="2870" y="304"/>
                </a:lnTo>
                <a:lnTo>
                  <a:pt x="2866" y="301"/>
                </a:lnTo>
                <a:lnTo>
                  <a:pt x="2864" y="296"/>
                </a:lnTo>
                <a:lnTo>
                  <a:pt x="2864" y="292"/>
                </a:lnTo>
                <a:lnTo>
                  <a:pt x="2866" y="287"/>
                </a:lnTo>
                <a:lnTo>
                  <a:pt x="2869" y="285"/>
                </a:lnTo>
                <a:lnTo>
                  <a:pt x="2873" y="283"/>
                </a:lnTo>
                <a:lnTo>
                  <a:pt x="2877" y="283"/>
                </a:lnTo>
                <a:close/>
                <a:moveTo>
                  <a:pt x="930" y="261"/>
                </a:moveTo>
                <a:lnTo>
                  <a:pt x="934" y="261"/>
                </a:lnTo>
                <a:lnTo>
                  <a:pt x="939" y="263"/>
                </a:lnTo>
                <a:lnTo>
                  <a:pt x="941" y="266"/>
                </a:lnTo>
                <a:lnTo>
                  <a:pt x="943" y="270"/>
                </a:lnTo>
                <a:lnTo>
                  <a:pt x="943" y="274"/>
                </a:lnTo>
                <a:lnTo>
                  <a:pt x="940" y="279"/>
                </a:lnTo>
                <a:lnTo>
                  <a:pt x="937" y="282"/>
                </a:lnTo>
                <a:lnTo>
                  <a:pt x="930" y="287"/>
                </a:lnTo>
                <a:lnTo>
                  <a:pt x="920" y="293"/>
                </a:lnTo>
                <a:lnTo>
                  <a:pt x="918" y="293"/>
                </a:lnTo>
                <a:lnTo>
                  <a:pt x="914" y="295"/>
                </a:lnTo>
                <a:lnTo>
                  <a:pt x="909" y="295"/>
                </a:lnTo>
                <a:lnTo>
                  <a:pt x="905" y="293"/>
                </a:lnTo>
                <a:lnTo>
                  <a:pt x="902" y="290"/>
                </a:lnTo>
                <a:lnTo>
                  <a:pt x="901" y="286"/>
                </a:lnTo>
                <a:lnTo>
                  <a:pt x="901" y="282"/>
                </a:lnTo>
                <a:lnTo>
                  <a:pt x="902" y="277"/>
                </a:lnTo>
                <a:lnTo>
                  <a:pt x="906" y="274"/>
                </a:lnTo>
                <a:lnTo>
                  <a:pt x="908" y="273"/>
                </a:lnTo>
                <a:lnTo>
                  <a:pt x="917" y="267"/>
                </a:lnTo>
                <a:lnTo>
                  <a:pt x="925" y="263"/>
                </a:lnTo>
                <a:lnTo>
                  <a:pt x="930" y="261"/>
                </a:lnTo>
                <a:close/>
                <a:moveTo>
                  <a:pt x="2758" y="214"/>
                </a:moveTo>
                <a:lnTo>
                  <a:pt x="2762" y="216"/>
                </a:lnTo>
                <a:lnTo>
                  <a:pt x="2764" y="217"/>
                </a:lnTo>
                <a:lnTo>
                  <a:pt x="2774" y="222"/>
                </a:lnTo>
                <a:lnTo>
                  <a:pt x="2783" y="226"/>
                </a:lnTo>
                <a:lnTo>
                  <a:pt x="2785" y="229"/>
                </a:lnTo>
                <a:lnTo>
                  <a:pt x="2788" y="233"/>
                </a:lnTo>
                <a:lnTo>
                  <a:pt x="2788" y="238"/>
                </a:lnTo>
                <a:lnTo>
                  <a:pt x="2787" y="242"/>
                </a:lnTo>
                <a:lnTo>
                  <a:pt x="2784" y="245"/>
                </a:lnTo>
                <a:lnTo>
                  <a:pt x="2780" y="248"/>
                </a:lnTo>
                <a:lnTo>
                  <a:pt x="2775" y="248"/>
                </a:lnTo>
                <a:lnTo>
                  <a:pt x="2771" y="247"/>
                </a:lnTo>
                <a:lnTo>
                  <a:pt x="2764" y="242"/>
                </a:lnTo>
                <a:lnTo>
                  <a:pt x="2753" y="236"/>
                </a:lnTo>
                <a:lnTo>
                  <a:pt x="2752" y="236"/>
                </a:lnTo>
                <a:lnTo>
                  <a:pt x="2747" y="233"/>
                </a:lnTo>
                <a:lnTo>
                  <a:pt x="2746" y="229"/>
                </a:lnTo>
                <a:lnTo>
                  <a:pt x="2745" y="225"/>
                </a:lnTo>
                <a:lnTo>
                  <a:pt x="2746" y="220"/>
                </a:lnTo>
                <a:lnTo>
                  <a:pt x="2749" y="217"/>
                </a:lnTo>
                <a:lnTo>
                  <a:pt x="2753" y="214"/>
                </a:lnTo>
                <a:lnTo>
                  <a:pt x="2758" y="214"/>
                </a:lnTo>
                <a:close/>
                <a:moveTo>
                  <a:pt x="1051" y="195"/>
                </a:moveTo>
                <a:lnTo>
                  <a:pt x="1055" y="195"/>
                </a:lnTo>
                <a:lnTo>
                  <a:pt x="1058" y="195"/>
                </a:lnTo>
                <a:lnTo>
                  <a:pt x="1061" y="198"/>
                </a:lnTo>
                <a:lnTo>
                  <a:pt x="1063" y="201"/>
                </a:lnTo>
                <a:lnTo>
                  <a:pt x="1064" y="206"/>
                </a:lnTo>
                <a:lnTo>
                  <a:pt x="1063" y="210"/>
                </a:lnTo>
                <a:lnTo>
                  <a:pt x="1061" y="214"/>
                </a:lnTo>
                <a:lnTo>
                  <a:pt x="1058" y="216"/>
                </a:lnTo>
                <a:lnTo>
                  <a:pt x="1057" y="216"/>
                </a:lnTo>
                <a:lnTo>
                  <a:pt x="1047" y="222"/>
                </a:lnTo>
                <a:lnTo>
                  <a:pt x="1038" y="226"/>
                </a:lnTo>
                <a:lnTo>
                  <a:pt x="1033" y="228"/>
                </a:lnTo>
                <a:lnTo>
                  <a:pt x="1029" y="228"/>
                </a:lnTo>
                <a:lnTo>
                  <a:pt x="1025" y="225"/>
                </a:lnTo>
                <a:lnTo>
                  <a:pt x="1022" y="222"/>
                </a:lnTo>
                <a:lnTo>
                  <a:pt x="1020" y="217"/>
                </a:lnTo>
                <a:lnTo>
                  <a:pt x="1022" y="213"/>
                </a:lnTo>
                <a:lnTo>
                  <a:pt x="1023" y="209"/>
                </a:lnTo>
                <a:lnTo>
                  <a:pt x="1026" y="207"/>
                </a:lnTo>
                <a:lnTo>
                  <a:pt x="1036" y="201"/>
                </a:lnTo>
                <a:lnTo>
                  <a:pt x="1047" y="197"/>
                </a:lnTo>
                <a:lnTo>
                  <a:pt x="1048" y="195"/>
                </a:lnTo>
                <a:lnTo>
                  <a:pt x="1051" y="195"/>
                </a:lnTo>
                <a:close/>
                <a:moveTo>
                  <a:pt x="2632" y="155"/>
                </a:moveTo>
                <a:lnTo>
                  <a:pt x="2637" y="156"/>
                </a:lnTo>
                <a:lnTo>
                  <a:pt x="2641" y="157"/>
                </a:lnTo>
                <a:lnTo>
                  <a:pt x="2651" y="162"/>
                </a:lnTo>
                <a:lnTo>
                  <a:pt x="2658" y="165"/>
                </a:lnTo>
                <a:lnTo>
                  <a:pt x="2661" y="168"/>
                </a:lnTo>
                <a:lnTo>
                  <a:pt x="2664" y="172"/>
                </a:lnTo>
                <a:lnTo>
                  <a:pt x="2664" y="175"/>
                </a:lnTo>
                <a:lnTo>
                  <a:pt x="2664" y="181"/>
                </a:lnTo>
                <a:lnTo>
                  <a:pt x="2661" y="184"/>
                </a:lnTo>
                <a:lnTo>
                  <a:pt x="2657" y="187"/>
                </a:lnTo>
                <a:lnTo>
                  <a:pt x="2653" y="187"/>
                </a:lnTo>
                <a:lnTo>
                  <a:pt x="2648" y="187"/>
                </a:lnTo>
                <a:lnTo>
                  <a:pt x="2642" y="184"/>
                </a:lnTo>
                <a:lnTo>
                  <a:pt x="2632" y="178"/>
                </a:lnTo>
                <a:lnTo>
                  <a:pt x="2628" y="176"/>
                </a:lnTo>
                <a:lnTo>
                  <a:pt x="2623" y="174"/>
                </a:lnTo>
                <a:lnTo>
                  <a:pt x="2622" y="171"/>
                </a:lnTo>
                <a:lnTo>
                  <a:pt x="2620" y="166"/>
                </a:lnTo>
                <a:lnTo>
                  <a:pt x="2622" y="162"/>
                </a:lnTo>
                <a:lnTo>
                  <a:pt x="2625" y="157"/>
                </a:lnTo>
                <a:lnTo>
                  <a:pt x="2628" y="156"/>
                </a:lnTo>
                <a:lnTo>
                  <a:pt x="2632" y="155"/>
                </a:lnTo>
                <a:close/>
                <a:moveTo>
                  <a:pt x="1178" y="138"/>
                </a:moveTo>
                <a:lnTo>
                  <a:pt x="1182" y="138"/>
                </a:lnTo>
                <a:lnTo>
                  <a:pt x="1187" y="141"/>
                </a:lnTo>
                <a:lnTo>
                  <a:pt x="1188" y="146"/>
                </a:lnTo>
                <a:lnTo>
                  <a:pt x="1190" y="150"/>
                </a:lnTo>
                <a:lnTo>
                  <a:pt x="1188" y="155"/>
                </a:lnTo>
                <a:lnTo>
                  <a:pt x="1187" y="157"/>
                </a:lnTo>
                <a:lnTo>
                  <a:pt x="1182" y="160"/>
                </a:lnTo>
                <a:lnTo>
                  <a:pt x="1181" y="160"/>
                </a:lnTo>
                <a:lnTo>
                  <a:pt x="1171" y="165"/>
                </a:lnTo>
                <a:lnTo>
                  <a:pt x="1162" y="169"/>
                </a:lnTo>
                <a:lnTo>
                  <a:pt x="1156" y="169"/>
                </a:lnTo>
                <a:lnTo>
                  <a:pt x="1152" y="169"/>
                </a:lnTo>
                <a:lnTo>
                  <a:pt x="1149" y="166"/>
                </a:lnTo>
                <a:lnTo>
                  <a:pt x="1146" y="163"/>
                </a:lnTo>
                <a:lnTo>
                  <a:pt x="1146" y="159"/>
                </a:lnTo>
                <a:lnTo>
                  <a:pt x="1146" y="155"/>
                </a:lnTo>
                <a:lnTo>
                  <a:pt x="1149" y="150"/>
                </a:lnTo>
                <a:lnTo>
                  <a:pt x="1153" y="147"/>
                </a:lnTo>
                <a:lnTo>
                  <a:pt x="1162" y="144"/>
                </a:lnTo>
                <a:lnTo>
                  <a:pt x="1172" y="140"/>
                </a:lnTo>
                <a:lnTo>
                  <a:pt x="1174" y="138"/>
                </a:lnTo>
                <a:lnTo>
                  <a:pt x="1178" y="138"/>
                </a:lnTo>
                <a:close/>
                <a:moveTo>
                  <a:pt x="2504" y="105"/>
                </a:moveTo>
                <a:lnTo>
                  <a:pt x="2508" y="105"/>
                </a:lnTo>
                <a:lnTo>
                  <a:pt x="2512" y="106"/>
                </a:lnTo>
                <a:lnTo>
                  <a:pt x="2523" y="111"/>
                </a:lnTo>
                <a:lnTo>
                  <a:pt x="2530" y="112"/>
                </a:lnTo>
                <a:lnTo>
                  <a:pt x="2533" y="115"/>
                </a:lnTo>
                <a:lnTo>
                  <a:pt x="2536" y="118"/>
                </a:lnTo>
                <a:lnTo>
                  <a:pt x="2537" y="122"/>
                </a:lnTo>
                <a:lnTo>
                  <a:pt x="2536" y="128"/>
                </a:lnTo>
                <a:lnTo>
                  <a:pt x="2534" y="131"/>
                </a:lnTo>
                <a:lnTo>
                  <a:pt x="2530" y="134"/>
                </a:lnTo>
                <a:lnTo>
                  <a:pt x="2526" y="136"/>
                </a:lnTo>
                <a:lnTo>
                  <a:pt x="2521" y="134"/>
                </a:lnTo>
                <a:lnTo>
                  <a:pt x="2515" y="133"/>
                </a:lnTo>
                <a:lnTo>
                  <a:pt x="2505" y="128"/>
                </a:lnTo>
                <a:lnTo>
                  <a:pt x="2501" y="127"/>
                </a:lnTo>
                <a:lnTo>
                  <a:pt x="2496" y="124"/>
                </a:lnTo>
                <a:lnTo>
                  <a:pt x="2493" y="121"/>
                </a:lnTo>
                <a:lnTo>
                  <a:pt x="2492" y="117"/>
                </a:lnTo>
                <a:lnTo>
                  <a:pt x="2493" y="112"/>
                </a:lnTo>
                <a:lnTo>
                  <a:pt x="2495" y="108"/>
                </a:lnTo>
                <a:lnTo>
                  <a:pt x="2499" y="105"/>
                </a:lnTo>
                <a:lnTo>
                  <a:pt x="2504" y="105"/>
                </a:lnTo>
                <a:close/>
                <a:moveTo>
                  <a:pt x="1309" y="90"/>
                </a:moveTo>
                <a:lnTo>
                  <a:pt x="1312" y="92"/>
                </a:lnTo>
                <a:lnTo>
                  <a:pt x="1317" y="95"/>
                </a:lnTo>
                <a:lnTo>
                  <a:pt x="1318" y="99"/>
                </a:lnTo>
                <a:lnTo>
                  <a:pt x="1320" y="103"/>
                </a:lnTo>
                <a:lnTo>
                  <a:pt x="1318" y="108"/>
                </a:lnTo>
                <a:lnTo>
                  <a:pt x="1315" y="111"/>
                </a:lnTo>
                <a:lnTo>
                  <a:pt x="1311" y="114"/>
                </a:lnTo>
                <a:lnTo>
                  <a:pt x="1309" y="114"/>
                </a:lnTo>
                <a:lnTo>
                  <a:pt x="1299" y="117"/>
                </a:lnTo>
                <a:lnTo>
                  <a:pt x="1289" y="121"/>
                </a:lnTo>
                <a:lnTo>
                  <a:pt x="1285" y="121"/>
                </a:lnTo>
                <a:lnTo>
                  <a:pt x="1280" y="119"/>
                </a:lnTo>
                <a:lnTo>
                  <a:pt x="1277" y="117"/>
                </a:lnTo>
                <a:lnTo>
                  <a:pt x="1274" y="114"/>
                </a:lnTo>
                <a:lnTo>
                  <a:pt x="1274" y="108"/>
                </a:lnTo>
                <a:lnTo>
                  <a:pt x="1276" y="105"/>
                </a:lnTo>
                <a:lnTo>
                  <a:pt x="1279" y="100"/>
                </a:lnTo>
                <a:lnTo>
                  <a:pt x="1282" y="99"/>
                </a:lnTo>
                <a:lnTo>
                  <a:pt x="1292" y="95"/>
                </a:lnTo>
                <a:lnTo>
                  <a:pt x="1302" y="92"/>
                </a:lnTo>
                <a:lnTo>
                  <a:pt x="1304" y="92"/>
                </a:lnTo>
                <a:lnTo>
                  <a:pt x="1309" y="90"/>
                </a:lnTo>
                <a:close/>
                <a:moveTo>
                  <a:pt x="2371" y="64"/>
                </a:moveTo>
                <a:lnTo>
                  <a:pt x="2375" y="64"/>
                </a:lnTo>
                <a:lnTo>
                  <a:pt x="2380" y="65"/>
                </a:lnTo>
                <a:lnTo>
                  <a:pt x="2391" y="68"/>
                </a:lnTo>
                <a:lnTo>
                  <a:pt x="2397" y="70"/>
                </a:lnTo>
                <a:lnTo>
                  <a:pt x="2401" y="73"/>
                </a:lnTo>
                <a:lnTo>
                  <a:pt x="2404" y="76"/>
                </a:lnTo>
                <a:lnTo>
                  <a:pt x="2406" y="80"/>
                </a:lnTo>
                <a:lnTo>
                  <a:pt x="2406" y="84"/>
                </a:lnTo>
                <a:lnTo>
                  <a:pt x="2403" y="89"/>
                </a:lnTo>
                <a:lnTo>
                  <a:pt x="2400" y="92"/>
                </a:lnTo>
                <a:lnTo>
                  <a:pt x="2396" y="93"/>
                </a:lnTo>
                <a:lnTo>
                  <a:pt x="2391" y="92"/>
                </a:lnTo>
                <a:lnTo>
                  <a:pt x="2384" y="90"/>
                </a:lnTo>
                <a:lnTo>
                  <a:pt x="2374" y="87"/>
                </a:lnTo>
                <a:lnTo>
                  <a:pt x="2369" y="86"/>
                </a:lnTo>
                <a:lnTo>
                  <a:pt x="2365" y="84"/>
                </a:lnTo>
                <a:lnTo>
                  <a:pt x="2362" y="81"/>
                </a:lnTo>
                <a:lnTo>
                  <a:pt x="2361" y="77"/>
                </a:lnTo>
                <a:lnTo>
                  <a:pt x="2361" y="73"/>
                </a:lnTo>
                <a:lnTo>
                  <a:pt x="2364" y="68"/>
                </a:lnTo>
                <a:lnTo>
                  <a:pt x="2366" y="65"/>
                </a:lnTo>
                <a:lnTo>
                  <a:pt x="2371" y="64"/>
                </a:lnTo>
                <a:close/>
                <a:moveTo>
                  <a:pt x="1442" y="54"/>
                </a:moveTo>
                <a:lnTo>
                  <a:pt x="1447" y="55"/>
                </a:lnTo>
                <a:lnTo>
                  <a:pt x="1450" y="58"/>
                </a:lnTo>
                <a:lnTo>
                  <a:pt x="1451" y="62"/>
                </a:lnTo>
                <a:lnTo>
                  <a:pt x="1451" y="67"/>
                </a:lnTo>
                <a:lnTo>
                  <a:pt x="1450" y="70"/>
                </a:lnTo>
                <a:lnTo>
                  <a:pt x="1447" y="74"/>
                </a:lnTo>
                <a:lnTo>
                  <a:pt x="1442" y="76"/>
                </a:lnTo>
                <a:lnTo>
                  <a:pt x="1442" y="76"/>
                </a:lnTo>
                <a:lnTo>
                  <a:pt x="1431" y="79"/>
                </a:lnTo>
                <a:lnTo>
                  <a:pt x="1420" y="81"/>
                </a:lnTo>
                <a:lnTo>
                  <a:pt x="1416" y="81"/>
                </a:lnTo>
                <a:lnTo>
                  <a:pt x="1412" y="80"/>
                </a:lnTo>
                <a:lnTo>
                  <a:pt x="1409" y="77"/>
                </a:lnTo>
                <a:lnTo>
                  <a:pt x="1407" y="73"/>
                </a:lnTo>
                <a:lnTo>
                  <a:pt x="1407" y="68"/>
                </a:lnTo>
                <a:lnTo>
                  <a:pt x="1409" y="64"/>
                </a:lnTo>
                <a:lnTo>
                  <a:pt x="1412" y="61"/>
                </a:lnTo>
                <a:lnTo>
                  <a:pt x="1415" y="60"/>
                </a:lnTo>
                <a:lnTo>
                  <a:pt x="1425" y="57"/>
                </a:lnTo>
                <a:lnTo>
                  <a:pt x="1436" y="54"/>
                </a:lnTo>
                <a:lnTo>
                  <a:pt x="1438" y="54"/>
                </a:lnTo>
                <a:lnTo>
                  <a:pt x="1442" y="54"/>
                </a:lnTo>
                <a:close/>
                <a:moveTo>
                  <a:pt x="2239" y="33"/>
                </a:moveTo>
                <a:lnTo>
                  <a:pt x="2242" y="33"/>
                </a:lnTo>
                <a:lnTo>
                  <a:pt x="2254" y="36"/>
                </a:lnTo>
                <a:lnTo>
                  <a:pt x="2263" y="38"/>
                </a:lnTo>
                <a:lnTo>
                  <a:pt x="2267" y="39"/>
                </a:lnTo>
                <a:lnTo>
                  <a:pt x="2270" y="42"/>
                </a:lnTo>
                <a:lnTo>
                  <a:pt x="2272" y="46"/>
                </a:lnTo>
                <a:lnTo>
                  <a:pt x="2272" y="51"/>
                </a:lnTo>
                <a:lnTo>
                  <a:pt x="2270" y="55"/>
                </a:lnTo>
                <a:lnTo>
                  <a:pt x="2267" y="58"/>
                </a:lnTo>
                <a:lnTo>
                  <a:pt x="2263" y="60"/>
                </a:lnTo>
                <a:lnTo>
                  <a:pt x="2258" y="60"/>
                </a:lnTo>
                <a:lnTo>
                  <a:pt x="2250" y="58"/>
                </a:lnTo>
                <a:lnTo>
                  <a:pt x="2238" y="57"/>
                </a:lnTo>
                <a:lnTo>
                  <a:pt x="2236" y="55"/>
                </a:lnTo>
                <a:lnTo>
                  <a:pt x="2232" y="54"/>
                </a:lnTo>
                <a:lnTo>
                  <a:pt x="2228" y="51"/>
                </a:lnTo>
                <a:lnTo>
                  <a:pt x="2226" y="46"/>
                </a:lnTo>
                <a:lnTo>
                  <a:pt x="2226" y="42"/>
                </a:lnTo>
                <a:lnTo>
                  <a:pt x="2228" y="38"/>
                </a:lnTo>
                <a:lnTo>
                  <a:pt x="2232" y="35"/>
                </a:lnTo>
                <a:lnTo>
                  <a:pt x="2235" y="33"/>
                </a:lnTo>
                <a:lnTo>
                  <a:pt x="2239" y="33"/>
                </a:lnTo>
                <a:close/>
                <a:moveTo>
                  <a:pt x="1574" y="26"/>
                </a:moveTo>
                <a:lnTo>
                  <a:pt x="1578" y="26"/>
                </a:lnTo>
                <a:lnTo>
                  <a:pt x="1582" y="27"/>
                </a:lnTo>
                <a:lnTo>
                  <a:pt x="1585" y="30"/>
                </a:lnTo>
                <a:lnTo>
                  <a:pt x="1587" y="35"/>
                </a:lnTo>
                <a:lnTo>
                  <a:pt x="1587" y="39"/>
                </a:lnTo>
                <a:lnTo>
                  <a:pt x="1584" y="43"/>
                </a:lnTo>
                <a:lnTo>
                  <a:pt x="1581" y="46"/>
                </a:lnTo>
                <a:lnTo>
                  <a:pt x="1577" y="48"/>
                </a:lnTo>
                <a:lnTo>
                  <a:pt x="1568" y="49"/>
                </a:lnTo>
                <a:lnTo>
                  <a:pt x="1556" y="52"/>
                </a:lnTo>
                <a:lnTo>
                  <a:pt x="1555" y="52"/>
                </a:lnTo>
                <a:lnTo>
                  <a:pt x="1550" y="52"/>
                </a:lnTo>
                <a:lnTo>
                  <a:pt x="1546" y="51"/>
                </a:lnTo>
                <a:lnTo>
                  <a:pt x="1543" y="46"/>
                </a:lnTo>
                <a:lnTo>
                  <a:pt x="1542" y="42"/>
                </a:lnTo>
                <a:lnTo>
                  <a:pt x="1542" y="38"/>
                </a:lnTo>
                <a:lnTo>
                  <a:pt x="1543" y="35"/>
                </a:lnTo>
                <a:lnTo>
                  <a:pt x="1546" y="32"/>
                </a:lnTo>
                <a:lnTo>
                  <a:pt x="1550" y="29"/>
                </a:lnTo>
                <a:lnTo>
                  <a:pt x="1552" y="29"/>
                </a:lnTo>
                <a:lnTo>
                  <a:pt x="1563" y="27"/>
                </a:lnTo>
                <a:lnTo>
                  <a:pt x="1574" y="26"/>
                </a:lnTo>
                <a:close/>
                <a:moveTo>
                  <a:pt x="2102" y="11"/>
                </a:moveTo>
                <a:lnTo>
                  <a:pt x="2114" y="13"/>
                </a:lnTo>
                <a:lnTo>
                  <a:pt x="2126" y="14"/>
                </a:lnTo>
                <a:lnTo>
                  <a:pt x="2126" y="14"/>
                </a:lnTo>
                <a:lnTo>
                  <a:pt x="2130" y="17"/>
                </a:lnTo>
                <a:lnTo>
                  <a:pt x="2134" y="20"/>
                </a:lnTo>
                <a:lnTo>
                  <a:pt x="2136" y="23"/>
                </a:lnTo>
                <a:lnTo>
                  <a:pt x="2136" y="27"/>
                </a:lnTo>
                <a:lnTo>
                  <a:pt x="2134" y="32"/>
                </a:lnTo>
                <a:lnTo>
                  <a:pt x="2131" y="36"/>
                </a:lnTo>
                <a:lnTo>
                  <a:pt x="2127" y="38"/>
                </a:lnTo>
                <a:lnTo>
                  <a:pt x="2123" y="38"/>
                </a:lnTo>
                <a:lnTo>
                  <a:pt x="2111" y="36"/>
                </a:lnTo>
                <a:lnTo>
                  <a:pt x="2101" y="35"/>
                </a:lnTo>
                <a:lnTo>
                  <a:pt x="2096" y="33"/>
                </a:lnTo>
                <a:lnTo>
                  <a:pt x="2092" y="30"/>
                </a:lnTo>
                <a:lnTo>
                  <a:pt x="2090" y="27"/>
                </a:lnTo>
                <a:lnTo>
                  <a:pt x="2090" y="22"/>
                </a:lnTo>
                <a:lnTo>
                  <a:pt x="2092" y="17"/>
                </a:lnTo>
                <a:lnTo>
                  <a:pt x="2095" y="14"/>
                </a:lnTo>
                <a:lnTo>
                  <a:pt x="2098" y="13"/>
                </a:lnTo>
                <a:lnTo>
                  <a:pt x="2102" y="11"/>
                </a:lnTo>
                <a:close/>
                <a:moveTo>
                  <a:pt x="1711" y="7"/>
                </a:moveTo>
                <a:lnTo>
                  <a:pt x="1715" y="8"/>
                </a:lnTo>
                <a:lnTo>
                  <a:pt x="1720" y="10"/>
                </a:lnTo>
                <a:lnTo>
                  <a:pt x="1723" y="14"/>
                </a:lnTo>
                <a:lnTo>
                  <a:pt x="1723" y="19"/>
                </a:lnTo>
                <a:lnTo>
                  <a:pt x="1723" y="23"/>
                </a:lnTo>
                <a:lnTo>
                  <a:pt x="1721" y="26"/>
                </a:lnTo>
                <a:lnTo>
                  <a:pt x="1717" y="29"/>
                </a:lnTo>
                <a:lnTo>
                  <a:pt x="1712" y="30"/>
                </a:lnTo>
                <a:lnTo>
                  <a:pt x="1707" y="32"/>
                </a:lnTo>
                <a:lnTo>
                  <a:pt x="1695" y="32"/>
                </a:lnTo>
                <a:lnTo>
                  <a:pt x="1690" y="33"/>
                </a:lnTo>
                <a:lnTo>
                  <a:pt x="1686" y="32"/>
                </a:lnTo>
                <a:lnTo>
                  <a:pt x="1682" y="30"/>
                </a:lnTo>
                <a:lnTo>
                  <a:pt x="1679" y="27"/>
                </a:lnTo>
                <a:lnTo>
                  <a:pt x="1677" y="23"/>
                </a:lnTo>
                <a:lnTo>
                  <a:pt x="1677" y="19"/>
                </a:lnTo>
                <a:lnTo>
                  <a:pt x="1680" y="14"/>
                </a:lnTo>
                <a:lnTo>
                  <a:pt x="1683" y="11"/>
                </a:lnTo>
                <a:lnTo>
                  <a:pt x="1688" y="10"/>
                </a:lnTo>
                <a:lnTo>
                  <a:pt x="1692" y="10"/>
                </a:lnTo>
                <a:lnTo>
                  <a:pt x="1705" y="8"/>
                </a:lnTo>
                <a:lnTo>
                  <a:pt x="1711" y="7"/>
                </a:lnTo>
                <a:close/>
                <a:moveTo>
                  <a:pt x="1965" y="1"/>
                </a:moveTo>
                <a:lnTo>
                  <a:pt x="1971" y="1"/>
                </a:lnTo>
                <a:lnTo>
                  <a:pt x="1982" y="3"/>
                </a:lnTo>
                <a:lnTo>
                  <a:pt x="1988" y="3"/>
                </a:lnTo>
                <a:lnTo>
                  <a:pt x="1993" y="4"/>
                </a:lnTo>
                <a:lnTo>
                  <a:pt x="1996" y="7"/>
                </a:lnTo>
                <a:lnTo>
                  <a:pt x="1999" y="10"/>
                </a:lnTo>
                <a:lnTo>
                  <a:pt x="1999" y="14"/>
                </a:lnTo>
                <a:lnTo>
                  <a:pt x="1997" y="19"/>
                </a:lnTo>
                <a:lnTo>
                  <a:pt x="1994" y="23"/>
                </a:lnTo>
                <a:lnTo>
                  <a:pt x="1991" y="24"/>
                </a:lnTo>
                <a:lnTo>
                  <a:pt x="1987" y="26"/>
                </a:lnTo>
                <a:lnTo>
                  <a:pt x="1981" y="24"/>
                </a:lnTo>
                <a:lnTo>
                  <a:pt x="1969" y="24"/>
                </a:lnTo>
                <a:lnTo>
                  <a:pt x="1963" y="24"/>
                </a:lnTo>
                <a:lnTo>
                  <a:pt x="1959" y="23"/>
                </a:lnTo>
                <a:lnTo>
                  <a:pt x="1956" y="20"/>
                </a:lnTo>
                <a:lnTo>
                  <a:pt x="1953" y="17"/>
                </a:lnTo>
                <a:lnTo>
                  <a:pt x="1953" y="13"/>
                </a:lnTo>
                <a:lnTo>
                  <a:pt x="1953" y="8"/>
                </a:lnTo>
                <a:lnTo>
                  <a:pt x="1956" y="4"/>
                </a:lnTo>
                <a:lnTo>
                  <a:pt x="1961" y="3"/>
                </a:lnTo>
                <a:lnTo>
                  <a:pt x="1965" y="1"/>
                </a:lnTo>
                <a:close/>
                <a:moveTo>
                  <a:pt x="1836" y="0"/>
                </a:moveTo>
                <a:lnTo>
                  <a:pt x="1850" y="0"/>
                </a:lnTo>
                <a:lnTo>
                  <a:pt x="1854" y="1"/>
                </a:lnTo>
                <a:lnTo>
                  <a:pt x="1857" y="4"/>
                </a:lnTo>
                <a:lnTo>
                  <a:pt x="1860" y="7"/>
                </a:lnTo>
                <a:lnTo>
                  <a:pt x="1861" y="11"/>
                </a:lnTo>
                <a:lnTo>
                  <a:pt x="1860" y="16"/>
                </a:lnTo>
                <a:lnTo>
                  <a:pt x="1857" y="20"/>
                </a:lnTo>
                <a:lnTo>
                  <a:pt x="1854" y="22"/>
                </a:lnTo>
                <a:lnTo>
                  <a:pt x="1850" y="23"/>
                </a:lnTo>
                <a:lnTo>
                  <a:pt x="1838" y="23"/>
                </a:lnTo>
                <a:lnTo>
                  <a:pt x="1826" y="23"/>
                </a:lnTo>
                <a:lnTo>
                  <a:pt x="1822" y="23"/>
                </a:lnTo>
                <a:lnTo>
                  <a:pt x="1819" y="20"/>
                </a:lnTo>
                <a:lnTo>
                  <a:pt x="1816" y="17"/>
                </a:lnTo>
                <a:lnTo>
                  <a:pt x="1815" y="13"/>
                </a:lnTo>
                <a:lnTo>
                  <a:pt x="1816" y="8"/>
                </a:lnTo>
                <a:lnTo>
                  <a:pt x="1817" y="4"/>
                </a:lnTo>
                <a:lnTo>
                  <a:pt x="1822" y="1"/>
                </a:lnTo>
                <a:lnTo>
                  <a:pt x="1826" y="1"/>
                </a:lnTo>
                <a:lnTo>
                  <a:pt x="1836" y="0"/>
                </a:lnTo>
                <a:close/>
              </a:path>
            </a:pathLst>
          </a:custGeom>
          <a:solidFill>
            <a:sysClr val="window" lastClr="FFFFFF">
              <a:lumMod val="75000"/>
            </a:sysClr>
          </a:solid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80" name="椭圆 2"/>
          <p:cNvSpPr>
            <a:spLocks noEditPoints="1"/>
          </p:cNvSpPr>
          <p:nvPr/>
        </p:nvSpPr>
        <p:spPr bwMode="auto">
          <a:xfrm>
            <a:off x="4087943" y="2058403"/>
            <a:ext cx="3955155" cy="3924203"/>
          </a:xfrm>
          <a:custGeom>
            <a:avLst/>
            <a:gdLst>
              <a:gd name="T0" fmla="*/ 2003 w 4089"/>
              <a:gd name="T1" fmla="*/ 4056 h 4057"/>
              <a:gd name="T2" fmla="*/ 2193 w 4089"/>
              <a:gd name="T3" fmla="*/ 4026 h 4057"/>
              <a:gd name="T4" fmla="*/ 2377 w 4089"/>
              <a:gd name="T5" fmla="*/ 4026 h 4057"/>
              <a:gd name="T6" fmla="*/ 1665 w 4089"/>
              <a:gd name="T7" fmla="*/ 4018 h 4057"/>
              <a:gd name="T8" fmla="*/ 1530 w 4089"/>
              <a:gd name="T9" fmla="*/ 3966 h 4057"/>
              <a:gd name="T10" fmla="*/ 2669 w 4089"/>
              <a:gd name="T11" fmla="*/ 3955 h 4057"/>
              <a:gd name="T12" fmla="*/ 1400 w 4089"/>
              <a:gd name="T13" fmla="*/ 3953 h 4057"/>
              <a:gd name="T14" fmla="*/ 2771 w 4089"/>
              <a:gd name="T15" fmla="*/ 3898 h 4057"/>
              <a:gd name="T16" fmla="*/ 2944 w 4089"/>
              <a:gd name="T17" fmla="*/ 3831 h 4057"/>
              <a:gd name="T18" fmla="*/ 1147 w 4089"/>
              <a:gd name="T19" fmla="*/ 3828 h 4057"/>
              <a:gd name="T20" fmla="*/ 3039 w 4089"/>
              <a:gd name="T21" fmla="*/ 3793 h 4057"/>
              <a:gd name="T22" fmla="*/ 973 w 4089"/>
              <a:gd name="T23" fmla="*/ 3753 h 4057"/>
              <a:gd name="T24" fmla="*/ 858 w 4089"/>
              <a:gd name="T25" fmla="*/ 3649 h 4057"/>
              <a:gd name="T26" fmla="*/ 3323 w 4089"/>
              <a:gd name="T27" fmla="*/ 3607 h 4057"/>
              <a:gd name="T28" fmla="*/ 754 w 4089"/>
              <a:gd name="T29" fmla="*/ 3598 h 4057"/>
              <a:gd name="T30" fmla="*/ 3397 w 4089"/>
              <a:gd name="T31" fmla="*/ 3513 h 4057"/>
              <a:gd name="T32" fmla="*/ 627 w 4089"/>
              <a:gd name="T33" fmla="*/ 3458 h 4057"/>
              <a:gd name="T34" fmla="*/ 535 w 4089"/>
              <a:gd name="T35" fmla="*/ 3354 h 4057"/>
              <a:gd name="T36" fmla="*/ 3631 w 4089"/>
              <a:gd name="T37" fmla="*/ 3303 h 4057"/>
              <a:gd name="T38" fmla="*/ 439 w 4089"/>
              <a:gd name="T39" fmla="*/ 3278 h 4057"/>
              <a:gd name="T40" fmla="*/ 3707 w 4089"/>
              <a:gd name="T41" fmla="*/ 3161 h 4057"/>
              <a:gd name="T42" fmla="*/ 3809 w 4089"/>
              <a:gd name="T43" fmla="*/ 3030 h 4057"/>
              <a:gd name="T44" fmla="*/ 284 w 4089"/>
              <a:gd name="T45" fmla="*/ 3030 h 4057"/>
              <a:gd name="T46" fmla="*/ 3847 w 4089"/>
              <a:gd name="T47" fmla="*/ 2931 h 4057"/>
              <a:gd name="T48" fmla="*/ 198 w 4089"/>
              <a:gd name="T49" fmla="*/ 2852 h 4057"/>
              <a:gd name="T50" fmla="*/ 153 w 4089"/>
              <a:gd name="T51" fmla="*/ 2722 h 4057"/>
              <a:gd name="T52" fmla="*/ 3985 w 4089"/>
              <a:gd name="T53" fmla="*/ 2656 h 4057"/>
              <a:gd name="T54" fmla="*/ 87 w 4089"/>
              <a:gd name="T55" fmla="*/ 2606 h 4057"/>
              <a:gd name="T56" fmla="*/ 4015 w 4089"/>
              <a:gd name="T57" fmla="*/ 2475 h 4057"/>
              <a:gd name="T58" fmla="*/ 4061 w 4089"/>
              <a:gd name="T59" fmla="*/ 2348 h 4057"/>
              <a:gd name="T60" fmla="*/ 24 w 4089"/>
              <a:gd name="T61" fmla="*/ 2323 h 4057"/>
              <a:gd name="T62" fmla="*/ 4066 w 4089"/>
              <a:gd name="T63" fmla="*/ 2178 h 4057"/>
              <a:gd name="T64" fmla="*/ 4089 w 4089"/>
              <a:gd name="T65" fmla="*/ 2066 h 4057"/>
              <a:gd name="T66" fmla="*/ 3 w 4089"/>
              <a:gd name="T67" fmla="*/ 1987 h 4057"/>
              <a:gd name="T68" fmla="*/ 30 w 4089"/>
              <a:gd name="T69" fmla="*/ 1855 h 4057"/>
              <a:gd name="T70" fmla="*/ 4056 w 4089"/>
              <a:gd name="T71" fmla="*/ 1776 h 4057"/>
              <a:gd name="T72" fmla="*/ 38 w 4089"/>
              <a:gd name="T73" fmla="*/ 1684 h 4057"/>
              <a:gd name="T74" fmla="*/ 73 w 4089"/>
              <a:gd name="T75" fmla="*/ 1566 h 4057"/>
              <a:gd name="T76" fmla="*/ 3994 w 4089"/>
              <a:gd name="T77" fmla="*/ 1477 h 4057"/>
              <a:gd name="T78" fmla="*/ 103 w 4089"/>
              <a:gd name="T79" fmla="*/ 1392 h 4057"/>
              <a:gd name="T80" fmla="*/ 165 w 4089"/>
              <a:gd name="T81" fmla="*/ 1269 h 4057"/>
              <a:gd name="T82" fmla="*/ 3901 w 4089"/>
              <a:gd name="T83" fmla="*/ 1204 h 4057"/>
              <a:gd name="T84" fmla="*/ 195 w 4089"/>
              <a:gd name="T85" fmla="*/ 1134 h 4057"/>
              <a:gd name="T86" fmla="*/ 281 w 4089"/>
              <a:gd name="T87" fmla="*/ 983 h 4057"/>
              <a:gd name="T88" fmla="*/ 3778 w 4089"/>
              <a:gd name="T89" fmla="*/ 926 h 4057"/>
              <a:gd name="T90" fmla="*/ 346 w 4089"/>
              <a:gd name="T91" fmla="*/ 901 h 4057"/>
              <a:gd name="T92" fmla="*/ 3655 w 4089"/>
              <a:gd name="T93" fmla="*/ 789 h 4057"/>
              <a:gd name="T94" fmla="*/ 451 w 4089"/>
              <a:gd name="T95" fmla="*/ 735 h 4057"/>
              <a:gd name="T96" fmla="*/ 549 w 4089"/>
              <a:gd name="T97" fmla="*/ 652 h 4057"/>
              <a:gd name="T98" fmla="*/ 3482 w 4089"/>
              <a:gd name="T99" fmla="*/ 589 h 4057"/>
              <a:gd name="T100" fmla="*/ 623 w 4089"/>
              <a:gd name="T101" fmla="*/ 539 h 4057"/>
              <a:gd name="T102" fmla="*/ 768 w 4089"/>
              <a:gd name="T103" fmla="*/ 418 h 4057"/>
              <a:gd name="T104" fmla="*/ 3274 w 4089"/>
              <a:gd name="T105" fmla="*/ 378 h 4057"/>
              <a:gd name="T106" fmla="*/ 854 w 4089"/>
              <a:gd name="T107" fmla="*/ 361 h 4057"/>
              <a:gd name="T108" fmla="*/ 3108 w 4089"/>
              <a:gd name="T109" fmla="*/ 276 h 4057"/>
              <a:gd name="T110" fmla="*/ 2997 w 4089"/>
              <a:gd name="T111" fmla="*/ 199 h 4057"/>
              <a:gd name="T112" fmla="*/ 1124 w 4089"/>
              <a:gd name="T113" fmla="*/ 210 h 4057"/>
              <a:gd name="T114" fmla="*/ 2845 w 4089"/>
              <a:gd name="T115" fmla="*/ 152 h 4057"/>
              <a:gd name="T116" fmla="*/ 1273 w 4089"/>
              <a:gd name="T117" fmla="*/ 114 h 4057"/>
              <a:gd name="T118" fmla="*/ 1430 w 4089"/>
              <a:gd name="T119" fmla="*/ 74 h 4057"/>
              <a:gd name="T120" fmla="*/ 2598 w 4089"/>
              <a:gd name="T121" fmla="*/ 64 h 4057"/>
              <a:gd name="T122" fmla="*/ 1534 w 4089"/>
              <a:gd name="T123" fmla="*/ 28 h 4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89" h="4057">
                <a:moveTo>
                  <a:pt x="2057" y="4032"/>
                </a:moveTo>
                <a:lnTo>
                  <a:pt x="2068" y="4032"/>
                </a:lnTo>
                <a:lnTo>
                  <a:pt x="2074" y="4032"/>
                </a:lnTo>
                <a:lnTo>
                  <a:pt x="2079" y="4035"/>
                </a:lnTo>
                <a:lnTo>
                  <a:pt x="2080" y="4039"/>
                </a:lnTo>
                <a:lnTo>
                  <a:pt x="2082" y="4044"/>
                </a:lnTo>
                <a:lnTo>
                  <a:pt x="2080" y="4050"/>
                </a:lnTo>
                <a:lnTo>
                  <a:pt x="2079" y="4053"/>
                </a:lnTo>
                <a:lnTo>
                  <a:pt x="2074" y="4056"/>
                </a:lnTo>
                <a:lnTo>
                  <a:pt x="2070" y="4057"/>
                </a:lnTo>
                <a:lnTo>
                  <a:pt x="2058" y="4057"/>
                </a:lnTo>
                <a:lnTo>
                  <a:pt x="2044" y="4057"/>
                </a:lnTo>
                <a:lnTo>
                  <a:pt x="2039" y="4056"/>
                </a:lnTo>
                <a:lnTo>
                  <a:pt x="2036" y="4053"/>
                </a:lnTo>
                <a:lnTo>
                  <a:pt x="2033" y="4050"/>
                </a:lnTo>
                <a:lnTo>
                  <a:pt x="2032" y="4044"/>
                </a:lnTo>
                <a:lnTo>
                  <a:pt x="2033" y="4039"/>
                </a:lnTo>
                <a:lnTo>
                  <a:pt x="2036" y="4035"/>
                </a:lnTo>
                <a:lnTo>
                  <a:pt x="2039" y="4034"/>
                </a:lnTo>
                <a:lnTo>
                  <a:pt x="2044" y="4032"/>
                </a:lnTo>
                <a:lnTo>
                  <a:pt x="2057" y="4032"/>
                </a:lnTo>
                <a:close/>
                <a:moveTo>
                  <a:pt x="1974" y="4031"/>
                </a:moveTo>
                <a:lnTo>
                  <a:pt x="1979" y="4031"/>
                </a:lnTo>
                <a:lnTo>
                  <a:pt x="1993" y="4031"/>
                </a:lnTo>
                <a:lnTo>
                  <a:pt x="1998" y="4031"/>
                </a:lnTo>
                <a:lnTo>
                  <a:pt x="2003" y="4032"/>
                </a:lnTo>
                <a:lnTo>
                  <a:pt x="2007" y="4035"/>
                </a:lnTo>
                <a:lnTo>
                  <a:pt x="2010" y="4039"/>
                </a:lnTo>
                <a:lnTo>
                  <a:pt x="2010" y="4044"/>
                </a:lnTo>
                <a:lnTo>
                  <a:pt x="2009" y="4050"/>
                </a:lnTo>
                <a:lnTo>
                  <a:pt x="2007" y="4053"/>
                </a:lnTo>
                <a:lnTo>
                  <a:pt x="2003" y="4056"/>
                </a:lnTo>
                <a:lnTo>
                  <a:pt x="1998" y="4057"/>
                </a:lnTo>
                <a:lnTo>
                  <a:pt x="1993" y="4056"/>
                </a:lnTo>
                <a:lnTo>
                  <a:pt x="1979" y="4056"/>
                </a:lnTo>
                <a:lnTo>
                  <a:pt x="1972" y="4056"/>
                </a:lnTo>
                <a:lnTo>
                  <a:pt x="1968" y="4054"/>
                </a:lnTo>
                <a:lnTo>
                  <a:pt x="1963" y="4051"/>
                </a:lnTo>
                <a:lnTo>
                  <a:pt x="1962" y="4048"/>
                </a:lnTo>
                <a:lnTo>
                  <a:pt x="1960" y="4042"/>
                </a:lnTo>
                <a:lnTo>
                  <a:pt x="1962" y="4038"/>
                </a:lnTo>
                <a:lnTo>
                  <a:pt x="1965" y="4034"/>
                </a:lnTo>
                <a:lnTo>
                  <a:pt x="1969" y="4031"/>
                </a:lnTo>
                <a:lnTo>
                  <a:pt x="1974" y="4031"/>
                </a:lnTo>
                <a:close/>
                <a:moveTo>
                  <a:pt x="2217" y="4025"/>
                </a:moveTo>
                <a:lnTo>
                  <a:pt x="2223" y="4025"/>
                </a:lnTo>
                <a:lnTo>
                  <a:pt x="2226" y="4028"/>
                </a:lnTo>
                <a:lnTo>
                  <a:pt x="2229" y="4031"/>
                </a:lnTo>
                <a:lnTo>
                  <a:pt x="2231" y="4037"/>
                </a:lnTo>
                <a:lnTo>
                  <a:pt x="2231" y="4041"/>
                </a:lnTo>
                <a:lnTo>
                  <a:pt x="2228" y="4045"/>
                </a:lnTo>
                <a:lnTo>
                  <a:pt x="2225" y="4048"/>
                </a:lnTo>
                <a:lnTo>
                  <a:pt x="2220" y="4050"/>
                </a:lnTo>
                <a:lnTo>
                  <a:pt x="2214" y="4050"/>
                </a:lnTo>
                <a:lnTo>
                  <a:pt x="2201" y="4051"/>
                </a:lnTo>
                <a:lnTo>
                  <a:pt x="2195" y="4051"/>
                </a:lnTo>
                <a:lnTo>
                  <a:pt x="2190" y="4051"/>
                </a:lnTo>
                <a:lnTo>
                  <a:pt x="2185" y="4048"/>
                </a:lnTo>
                <a:lnTo>
                  <a:pt x="2182" y="4045"/>
                </a:lnTo>
                <a:lnTo>
                  <a:pt x="2181" y="4039"/>
                </a:lnTo>
                <a:lnTo>
                  <a:pt x="2182" y="4035"/>
                </a:lnTo>
                <a:lnTo>
                  <a:pt x="2184" y="4031"/>
                </a:lnTo>
                <a:lnTo>
                  <a:pt x="2188" y="4028"/>
                </a:lnTo>
                <a:lnTo>
                  <a:pt x="2193" y="4026"/>
                </a:lnTo>
                <a:lnTo>
                  <a:pt x="2200" y="4026"/>
                </a:lnTo>
                <a:lnTo>
                  <a:pt x="2213" y="4025"/>
                </a:lnTo>
                <a:lnTo>
                  <a:pt x="2217" y="4025"/>
                </a:lnTo>
                <a:close/>
                <a:moveTo>
                  <a:pt x="1825" y="4020"/>
                </a:moveTo>
                <a:lnTo>
                  <a:pt x="1838" y="4022"/>
                </a:lnTo>
                <a:lnTo>
                  <a:pt x="1849" y="4023"/>
                </a:lnTo>
                <a:lnTo>
                  <a:pt x="1855" y="4025"/>
                </a:lnTo>
                <a:lnTo>
                  <a:pt x="1858" y="4028"/>
                </a:lnTo>
                <a:lnTo>
                  <a:pt x="1861" y="4032"/>
                </a:lnTo>
                <a:lnTo>
                  <a:pt x="1861" y="4037"/>
                </a:lnTo>
                <a:lnTo>
                  <a:pt x="1860" y="4041"/>
                </a:lnTo>
                <a:lnTo>
                  <a:pt x="1858" y="4044"/>
                </a:lnTo>
                <a:lnTo>
                  <a:pt x="1855" y="4045"/>
                </a:lnTo>
                <a:lnTo>
                  <a:pt x="1851" y="4047"/>
                </a:lnTo>
                <a:lnTo>
                  <a:pt x="1848" y="4048"/>
                </a:lnTo>
                <a:lnTo>
                  <a:pt x="1835" y="4047"/>
                </a:lnTo>
                <a:lnTo>
                  <a:pt x="1823" y="4045"/>
                </a:lnTo>
                <a:lnTo>
                  <a:pt x="1819" y="4044"/>
                </a:lnTo>
                <a:lnTo>
                  <a:pt x="1814" y="4041"/>
                </a:lnTo>
                <a:lnTo>
                  <a:pt x="1811" y="4037"/>
                </a:lnTo>
                <a:lnTo>
                  <a:pt x="1811" y="4031"/>
                </a:lnTo>
                <a:lnTo>
                  <a:pt x="1813" y="4026"/>
                </a:lnTo>
                <a:lnTo>
                  <a:pt x="1816" y="4023"/>
                </a:lnTo>
                <a:lnTo>
                  <a:pt x="1820" y="4020"/>
                </a:lnTo>
                <a:lnTo>
                  <a:pt x="1825" y="4020"/>
                </a:lnTo>
                <a:close/>
                <a:moveTo>
                  <a:pt x="2365" y="4006"/>
                </a:moveTo>
                <a:lnTo>
                  <a:pt x="2369" y="4007"/>
                </a:lnTo>
                <a:lnTo>
                  <a:pt x="2374" y="4009"/>
                </a:lnTo>
                <a:lnTo>
                  <a:pt x="2378" y="4013"/>
                </a:lnTo>
                <a:lnTo>
                  <a:pt x="2379" y="4018"/>
                </a:lnTo>
                <a:lnTo>
                  <a:pt x="2379" y="4022"/>
                </a:lnTo>
                <a:lnTo>
                  <a:pt x="2377" y="4026"/>
                </a:lnTo>
                <a:lnTo>
                  <a:pt x="2374" y="4029"/>
                </a:lnTo>
                <a:lnTo>
                  <a:pt x="2369" y="4031"/>
                </a:lnTo>
                <a:lnTo>
                  <a:pt x="2356" y="4034"/>
                </a:lnTo>
                <a:lnTo>
                  <a:pt x="2344" y="4035"/>
                </a:lnTo>
                <a:lnTo>
                  <a:pt x="2339" y="4035"/>
                </a:lnTo>
                <a:lnTo>
                  <a:pt x="2334" y="4032"/>
                </a:lnTo>
                <a:lnTo>
                  <a:pt x="2331" y="4029"/>
                </a:lnTo>
                <a:lnTo>
                  <a:pt x="2330" y="4025"/>
                </a:lnTo>
                <a:lnTo>
                  <a:pt x="2330" y="4019"/>
                </a:lnTo>
                <a:lnTo>
                  <a:pt x="2333" y="4015"/>
                </a:lnTo>
                <a:lnTo>
                  <a:pt x="2336" y="4012"/>
                </a:lnTo>
                <a:lnTo>
                  <a:pt x="2340" y="4010"/>
                </a:lnTo>
                <a:lnTo>
                  <a:pt x="2352" y="4009"/>
                </a:lnTo>
                <a:lnTo>
                  <a:pt x="2365" y="4007"/>
                </a:lnTo>
                <a:lnTo>
                  <a:pt x="2365" y="4006"/>
                </a:lnTo>
                <a:close/>
                <a:moveTo>
                  <a:pt x="1679" y="3999"/>
                </a:moveTo>
                <a:lnTo>
                  <a:pt x="1687" y="4000"/>
                </a:lnTo>
                <a:lnTo>
                  <a:pt x="1699" y="4003"/>
                </a:lnTo>
                <a:lnTo>
                  <a:pt x="1703" y="4003"/>
                </a:lnTo>
                <a:lnTo>
                  <a:pt x="1708" y="4004"/>
                </a:lnTo>
                <a:lnTo>
                  <a:pt x="1711" y="4009"/>
                </a:lnTo>
                <a:lnTo>
                  <a:pt x="1712" y="4013"/>
                </a:lnTo>
                <a:lnTo>
                  <a:pt x="1714" y="4018"/>
                </a:lnTo>
                <a:lnTo>
                  <a:pt x="1711" y="4022"/>
                </a:lnTo>
                <a:lnTo>
                  <a:pt x="1708" y="4026"/>
                </a:lnTo>
                <a:lnTo>
                  <a:pt x="1703" y="4028"/>
                </a:lnTo>
                <a:lnTo>
                  <a:pt x="1699" y="4028"/>
                </a:lnTo>
                <a:lnTo>
                  <a:pt x="1695" y="4028"/>
                </a:lnTo>
                <a:lnTo>
                  <a:pt x="1683" y="4025"/>
                </a:lnTo>
                <a:lnTo>
                  <a:pt x="1674" y="4023"/>
                </a:lnTo>
                <a:lnTo>
                  <a:pt x="1670" y="4022"/>
                </a:lnTo>
                <a:lnTo>
                  <a:pt x="1665" y="4018"/>
                </a:lnTo>
                <a:lnTo>
                  <a:pt x="1664" y="4013"/>
                </a:lnTo>
                <a:lnTo>
                  <a:pt x="1664" y="4009"/>
                </a:lnTo>
                <a:lnTo>
                  <a:pt x="1665" y="4004"/>
                </a:lnTo>
                <a:lnTo>
                  <a:pt x="1667" y="4001"/>
                </a:lnTo>
                <a:lnTo>
                  <a:pt x="1671" y="4000"/>
                </a:lnTo>
                <a:lnTo>
                  <a:pt x="1674" y="3999"/>
                </a:lnTo>
                <a:lnTo>
                  <a:pt x="1679" y="3999"/>
                </a:lnTo>
                <a:close/>
                <a:moveTo>
                  <a:pt x="2515" y="3978"/>
                </a:moveTo>
                <a:lnTo>
                  <a:pt x="2520" y="3980"/>
                </a:lnTo>
                <a:lnTo>
                  <a:pt x="2524" y="3982"/>
                </a:lnTo>
                <a:lnTo>
                  <a:pt x="2525" y="3987"/>
                </a:lnTo>
                <a:lnTo>
                  <a:pt x="2525" y="3991"/>
                </a:lnTo>
                <a:lnTo>
                  <a:pt x="2525" y="3994"/>
                </a:lnTo>
                <a:lnTo>
                  <a:pt x="2523" y="3999"/>
                </a:lnTo>
                <a:lnTo>
                  <a:pt x="2520" y="4000"/>
                </a:lnTo>
                <a:lnTo>
                  <a:pt x="2517" y="4001"/>
                </a:lnTo>
                <a:lnTo>
                  <a:pt x="2506" y="4004"/>
                </a:lnTo>
                <a:lnTo>
                  <a:pt x="2493" y="4007"/>
                </a:lnTo>
                <a:lnTo>
                  <a:pt x="2492" y="4007"/>
                </a:lnTo>
                <a:lnTo>
                  <a:pt x="2487" y="4007"/>
                </a:lnTo>
                <a:lnTo>
                  <a:pt x="2483" y="4006"/>
                </a:lnTo>
                <a:lnTo>
                  <a:pt x="2479" y="4003"/>
                </a:lnTo>
                <a:lnTo>
                  <a:pt x="2477" y="3999"/>
                </a:lnTo>
                <a:lnTo>
                  <a:pt x="2477" y="3993"/>
                </a:lnTo>
                <a:lnTo>
                  <a:pt x="2479" y="3988"/>
                </a:lnTo>
                <a:lnTo>
                  <a:pt x="2482" y="3985"/>
                </a:lnTo>
                <a:lnTo>
                  <a:pt x="2486" y="3984"/>
                </a:lnTo>
                <a:lnTo>
                  <a:pt x="2489" y="3982"/>
                </a:lnTo>
                <a:lnTo>
                  <a:pt x="2501" y="3980"/>
                </a:lnTo>
                <a:lnTo>
                  <a:pt x="2511" y="3978"/>
                </a:lnTo>
                <a:lnTo>
                  <a:pt x="2515" y="3978"/>
                </a:lnTo>
                <a:close/>
                <a:moveTo>
                  <a:pt x="1530" y="3966"/>
                </a:moveTo>
                <a:lnTo>
                  <a:pt x="1534" y="3966"/>
                </a:lnTo>
                <a:lnTo>
                  <a:pt x="1540" y="3968"/>
                </a:lnTo>
                <a:lnTo>
                  <a:pt x="1552" y="3971"/>
                </a:lnTo>
                <a:lnTo>
                  <a:pt x="1557" y="3972"/>
                </a:lnTo>
                <a:lnTo>
                  <a:pt x="1562" y="3975"/>
                </a:lnTo>
                <a:lnTo>
                  <a:pt x="1565" y="3978"/>
                </a:lnTo>
                <a:lnTo>
                  <a:pt x="1566" y="3982"/>
                </a:lnTo>
                <a:lnTo>
                  <a:pt x="1566" y="3988"/>
                </a:lnTo>
                <a:lnTo>
                  <a:pt x="1565" y="3991"/>
                </a:lnTo>
                <a:lnTo>
                  <a:pt x="1562" y="3994"/>
                </a:lnTo>
                <a:lnTo>
                  <a:pt x="1559" y="3997"/>
                </a:lnTo>
                <a:lnTo>
                  <a:pt x="1556" y="3997"/>
                </a:lnTo>
                <a:lnTo>
                  <a:pt x="1552" y="3997"/>
                </a:lnTo>
                <a:lnTo>
                  <a:pt x="1546" y="3996"/>
                </a:lnTo>
                <a:lnTo>
                  <a:pt x="1534" y="3993"/>
                </a:lnTo>
                <a:lnTo>
                  <a:pt x="1527" y="3991"/>
                </a:lnTo>
                <a:lnTo>
                  <a:pt x="1524" y="3990"/>
                </a:lnTo>
                <a:lnTo>
                  <a:pt x="1521" y="3987"/>
                </a:lnTo>
                <a:lnTo>
                  <a:pt x="1518" y="3984"/>
                </a:lnTo>
                <a:lnTo>
                  <a:pt x="1518" y="3980"/>
                </a:lnTo>
                <a:lnTo>
                  <a:pt x="1518" y="3975"/>
                </a:lnTo>
                <a:lnTo>
                  <a:pt x="1519" y="3972"/>
                </a:lnTo>
                <a:lnTo>
                  <a:pt x="1522" y="3969"/>
                </a:lnTo>
                <a:lnTo>
                  <a:pt x="1525" y="3968"/>
                </a:lnTo>
                <a:lnTo>
                  <a:pt x="1530" y="3966"/>
                </a:lnTo>
                <a:close/>
                <a:moveTo>
                  <a:pt x="2658" y="3937"/>
                </a:moveTo>
                <a:lnTo>
                  <a:pt x="2661" y="3939"/>
                </a:lnTo>
                <a:lnTo>
                  <a:pt x="2666" y="3940"/>
                </a:lnTo>
                <a:lnTo>
                  <a:pt x="2667" y="3943"/>
                </a:lnTo>
                <a:lnTo>
                  <a:pt x="2670" y="3947"/>
                </a:lnTo>
                <a:lnTo>
                  <a:pt x="2670" y="3950"/>
                </a:lnTo>
                <a:lnTo>
                  <a:pt x="2669" y="3955"/>
                </a:lnTo>
                <a:lnTo>
                  <a:pt x="2667" y="3958"/>
                </a:lnTo>
                <a:lnTo>
                  <a:pt x="2664" y="3961"/>
                </a:lnTo>
                <a:lnTo>
                  <a:pt x="2661" y="3962"/>
                </a:lnTo>
                <a:lnTo>
                  <a:pt x="2652" y="3965"/>
                </a:lnTo>
                <a:lnTo>
                  <a:pt x="2641" y="3968"/>
                </a:lnTo>
                <a:lnTo>
                  <a:pt x="2638" y="3969"/>
                </a:lnTo>
                <a:lnTo>
                  <a:pt x="2632" y="3969"/>
                </a:lnTo>
                <a:lnTo>
                  <a:pt x="2628" y="3968"/>
                </a:lnTo>
                <a:lnTo>
                  <a:pt x="2623" y="3965"/>
                </a:lnTo>
                <a:lnTo>
                  <a:pt x="2622" y="3961"/>
                </a:lnTo>
                <a:lnTo>
                  <a:pt x="2622" y="3956"/>
                </a:lnTo>
                <a:lnTo>
                  <a:pt x="2623" y="3952"/>
                </a:lnTo>
                <a:lnTo>
                  <a:pt x="2626" y="3947"/>
                </a:lnTo>
                <a:lnTo>
                  <a:pt x="2631" y="3946"/>
                </a:lnTo>
                <a:lnTo>
                  <a:pt x="2633" y="3944"/>
                </a:lnTo>
                <a:lnTo>
                  <a:pt x="2645" y="3942"/>
                </a:lnTo>
                <a:lnTo>
                  <a:pt x="2654" y="3939"/>
                </a:lnTo>
                <a:lnTo>
                  <a:pt x="2658" y="3937"/>
                </a:lnTo>
                <a:close/>
                <a:moveTo>
                  <a:pt x="1387" y="3923"/>
                </a:moveTo>
                <a:lnTo>
                  <a:pt x="1391" y="3924"/>
                </a:lnTo>
                <a:lnTo>
                  <a:pt x="1397" y="3925"/>
                </a:lnTo>
                <a:lnTo>
                  <a:pt x="1409" y="3930"/>
                </a:lnTo>
                <a:lnTo>
                  <a:pt x="1414" y="3931"/>
                </a:lnTo>
                <a:lnTo>
                  <a:pt x="1419" y="3934"/>
                </a:lnTo>
                <a:lnTo>
                  <a:pt x="1422" y="3939"/>
                </a:lnTo>
                <a:lnTo>
                  <a:pt x="1423" y="3943"/>
                </a:lnTo>
                <a:lnTo>
                  <a:pt x="1423" y="3947"/>
                </a:lnTo>
                <a:lnTo>
                  <a:pt x="1420" y="3952"/>
                </a:lnTo>
                <a:lnTo>
                  <a:pt x="1416" y="3955"/>
                </a:lnTo>
                <a:lnTo>
                  <a:pt x="1411" y="3956"/>
                </a:lnTo>
                <a:lnTo>
                  <a:pt x="1407" y="3955"/>
                </a:lnTo>
                <a:lnTo>
                  <a:pt x="1400" y="3953"/>
                </a:lnTo>
                <a:lnTo>
                  <a:pt x="1388" y="3949"/>
                </a:lnTo>
                <a:lnTo>
                  <a:pt x="1384" y="3947"/>
                </a:lnTo>
                <a:lnTo>
                  <a:pt x="1379" y="3946"/>
                </a:lnTo>
                <a:lnTo>
                  <a:pt x="1376" y="3943"/>
                </a:lnTo>
                <a:lnTo>
                  <a:pt x="1375" y="3940"/>
                </a:lnTo>
                <a:lnTo>
                  <a:pt x="1375" y="3936"/>
                </a:lnTo>
                <a:lnTo>
                  <a:pt x="1375" y="3931"/>
                </a:lnTo>
                <a:lnTo>
                  <a:pt x="1378" y="3928"/>
                </a:lnTo>
                <a:lnTo>
                  <a:pt x="1381" y="3925"/>
                </a:lnTo>
                <a:lnTo>
                  <a:pt x="1384" y="3924"/>
                </a:lnTo>
                <a:lnTo>
                  <a:pt x="1387" y="3923"/>
                </a:lnTo>
                <a:close/>
                <a:moveTo>
                  <a:pt x="2797" y="3887"/>
                </a:moveTo>
                <a:lnTo>
                  <a:pt x="2801" y="3887"/>
                </a:lnTo>
                <a:lnTo>
                  <a:pt x="2804" y="3889"/>
                </a:lnTo>
                <a:lnTo>
                  <a:pt x="2807" y="3892"/>
                </a:lnTo>
                <a:lnTo>
                  <a:pt x="2810" y="3896"/>
                </a:lnTo>
                <a:lnTo>
                  <a:pt x="2810" y="3901"/>
                </a:lnTo>
                <a:lnTo>
                  <a:pt x="2810" y="3905"/>
                </a:lnTo>
                <a:lnTo>
                  <a:pt x="2807" y="3909"/>
                </a:lnTo>
                <a:lnTo>
                  <a:pt x="2803" y="3912"/>
                </a:lnTo>
                <a:lnTo>
                  <a:pt x="2794" y="3915"/>
                </a:lnTo>
                <a:lnTo>
                  <a:pt x="2782" y="3920"/>
                </a:lnTo>
                <a:lnTo>
                  <a:pt x="2779" y="3921"/>
                </a:lnTo>
                <a:lnTo>
                  <a:pt x="2775" y="3921"/>
                </a:lnTo>
                <a:lnTo>
                  <a:pt x="2771" y="3921"/>
                </a:lnTo>
                <a:lnTo>
                  <a:pt x="2766" y="3918"/>
                </a:lnTo>
                <a:lnTo>
                  <a:pt x="2763" y="3914"/>
                </a:lnTo>
                <a:lnTo>
                  <a:pt x="2762" y="3909"/>
                </a:lnTo>
                <a:lnTo>
                  <a:pt x="2763" y="3906"/>
                </a:lnTo>
                <a:lnTo>
                  <a:pt x="2765" y="3902"/>
                </a:lnTo>
                <a:lnTo>
                  <a:pt x="2768" y="3899"/>
                </a:lnTo>
                <a:lnTo>
                  <a:pt x="2771" y="3898"/>
                </a:lnTo>
                <a:lnTo>
                  <a:pt x="2774" y="3896"/>
                </a:lnTo>
                <a:lnTo>
                  <a:pt x="2785" y="3892"/>
                </a:lnTo>
                <a:lnTo>
                  <a:pt x="2794" y="3889"/>
                </a:lnTo>
                <a:lnTo>
                  <a:pt x="2797" y="3887"/>
                </a:lnTo>
                <a:close/>
                <a:moveTo>
                  <a:pt x="1248" y="3870"/>
                </a:moveTo>
                <a:lnTo>
                  <a:pt x="1252" y="3871"/>
                </a:lnTo>
                <a:lnTo>
                  <a:pt x="1258" y="3873"/>
                </a:lnTo>
                <a:lnTo>
                  <a:pt x="1270" y="3877"/>
                </a:lnTo>
                <a:lnTo>
                  <a:pt x="1276" y="3880"/>
                </a:lnTo>
                <a:lnTo>
                  <a:pt x="1279" y="3883"/>
                </a:lnTo>
                <a:lnTo>
                  <a:pt x="1282" y="3886"/>
                </a:lnTo>
                <a:lnTo>
                  <a:pt x="1283" y="3889"/>
                </a:lnTo>
                <a:lnTo>
                  <a:pt x="1283" y="3893"/>
                </a:lnTo>
                <a:lnTo>
                  <a:pt x="1283" y="3896"/>
                </a:lnTo>
                <a:lnTo>
                  <a:pt x="1280" y="3901"/>
                </a:lnTo>
                <a:lnTo>
                  <a:pt x="1276" y="3904"/>
                </a:lnTo>
                <a:lnTo>
                  <a:pt x="1271" y="3904"/>
                </a:lnTo>
                <a:lnTo>
                  <a:pt x="1265" y="3904"/>
                </a:lnTo>
                <a:lnTo>
                  <a:pt x="1260" y="3901"/>
                </a:lnTo>
                <a:lnTo>
                  <a:pt x="1248" y="3896"/>
                </a:lnTo>
                <a:lnTo>
                  <a:pt x="1244" y="3893"/>
                </a:lnTo>
                <a:lnTo>
                  <a:pt x="1239" y="3890"/>
                </a:lnTo>
                <a:lnTo>
                  <a:pt x="1236" y="3886"/>
                </a:lnTo>
                <a:lnTo>
                  <a:pt x="1235" y="3882"/>
                </a:lnTo>
                <a:lnTo>
                  <a:pt x="1236" y="3877"/>
                </a:lnTo>
                <a:lnTo>
                  <a:pt x="1239" y="3873"/>
                </a:lnTo>
                <a:lnTo>
                  <a:pt x="1244" y="3870"/>
                </a:lnTo>
                <a:lnTo>
                  <a:pt x="1248" y="3870"/>
                </a:lnTo>
                <a:close/>
                <a:moveTo>
                  <a:pt x="2933" y="3828"/>
                </a:moveTo>
                <a:lnTo>
                  <a:pt x="2937" y="3828"/>
                </a:lnTo>
                <a:lnTo>
                  <a:pt x="2940" y="3828"/>
                </a:lnTo>
                <a:lnTo>
                  <a:pt x="2944" y="3831"/>
                </a:lnTo>
                <a:lnTo>
                  <a:pt x="2946" y="3833"/>
                </a:lnTo>
                <a:lnTo>
                  <a:pt x="2947" y="3838"/>
                </a:lnTo>
                <a:lnTo>
                  <a:pt x="2947" y="3842"/>
                </a:lnTo>
                <a:lnTo>
                  <a:pt x="2946" y="3845"/>
                </a:lnTo>
                <a:lnTo>
                  <a:pt x="2943" y="3848"/>
                </a:lnTo>
                <a:lnTo>
                  <a:pt x="2940" y="3851"/>
                </a:lnTo>
                <a:lnTo>
                  <a:pt x="2931" y="3855"/>
                </a:lnTo>
                <a:lnTo>
                  <a:pt x="2920" y="3860"/>
                </a:lnTo>
                <a:lnTo>
                  <a:pt x="2917" y="3861"/>
                </a:lnTo>
                <a:lnTo>
                  <a:pt x="2914" y="3863"/>
                </a:lnTo>
                <a:lnTo>
                  <a:pt x="2909" y="3863"/>
                </a:lnTo>
                <a:lnTo>
                  <a:pt x="2906" y="3861"/>
                </a:lnTo>
                <a:lnTo>
                  <a:pt x="2904" y="3858"/>
                </a:lnTo>
                <a:lnTo>
                  <a:pt x="2901" y="3855"/>
                </a:lnTo>
                <a:lnTo>
                  <a:pt x="2899" y="3851"/>
                </a:lnTo>
                <a:lnTo>
                  <a:pt x="2901" y="3848"/>
                </a:lnTo>
                <a:lnTo>
                  <a:pt x="2902" y="3844"/>
                </a:lnTo>
                <a:lnTo>
                  <a:pt x="2904" y="3841"/>
                </a:lnTo>
                <a:lnTo>
                  <a:pt x="2908" y="3839"/>
                </a:lnTo>
                <a:lnTo>
                  <a:pt x="2909" y="3838"/>
                </a:lnTo>
                <a:lnTo>
                  <a:pt x="2920" y="3832"/>
                </a:lnTo>
                <a:lnTo>
                  <a:pt x="2930" y="3828"/>
                </a:lnTo>
                <a:lnTo>
                  <a:pt x="2933" y="3828"/>
                </a:lnTo>
                <a:close/>
                <a:moveTo>
                  <a:pt x="1111" y="3806"/>
                </a:moveTo>
                <a:lnTo>
                  <a:pt x="1115" y="3806"/>
                </a:lnTo>
                <a:lnTo>
                  <a:pt x="1118" y="3807"/>
                </a:lnTo>
                <a:lnTo>
                  <a:pt x="1124" y="3810"/>
                </a:lnTo>
                <a:lnTo>
                  <a:pt x="1136" y="3816"/>
                </a:lnTo>
                <a:lnTo>
                  <a:pt x="1140" y="3819"/>
                </a:lnTo>
                <a:lnTo>
                  <a:pt x="1144" y="3822"/>
                </a:lnTo>
                <a:lnTo>
                  <a:pt x="1146" y="3825"/>
                </a:lnTo>
                <a:lnTo>
                  <a:pt x="1147" y="3828"/>
                </a:lnTo>
                <a:lnTo>
                  <a:pt x="1147" y="3832"/>
                </a:lnTo>
                <a:lnTo>
                  <a:pt x="1146" y="3835"/>
                </a:lnTo>
                <a:lnTo>
                  <a:pt x="1144" y="3839"/>
                </a:lnTo>
                <a:lnTo>
                  <a:pt x="1140" y="3841"/>
                </a:lnTo>
                <a:lnTo>
                  <a:pt x="1137" y="3842"/>
                </a:lnTo>
                <a:lnTo>
                  <a:pt x="1133" y="3842"/>
                </a:lnTo>
                <a:lnTo>
                  <a:pt x="1128" y="3841"/>
                </a:lnTo>
                <a:lnTo>
                  <a:pt x="1124" y="3839"/>
                </a:lnTo>
                <a:lnTo>
                  <a:pt x="1114" y="3833"/>
                </a:lnTo>
                <a:lnTo>
                  <a:pt x="1106" y="3829"/>
                </a:lnTo>
                <a:lnTo>
                  <a:pt x="1103" y="3828"/>
                </a:lnTo>
                <a:lnTo>
                  <a:pt x="1102" y="3825"/>
                </a:lnTo>
                <a:lnTo>
                  <a:pt x="1100" y="3820"/>
                </a:lnTo>
                <a:lnTo>
                  <a:pt x="1100" y="3817"/>
                </a:lnTo>
                <a:lnTo>
                  <a:pt x="1102" y="3813"/>
                </a:lnTo>
                <a:lnTo>
                  <a:pt x="1103" y="3810"/>
                </a:lnTo>
                <a:lnTo>
                  <a:pt x="1108" y="3807"/>
                </a:lnTo>
                <a:lnTo>
                  <a:pt x="1111" y="3806"/>
                </a:lnTo>
                <a:close/>
                <a:moveTo>
                  <a:pt x="3069" y="3756"/>
                </a:moveTo>
                <a:lnTo>
                  <a:pt x="3071" y="3757"/>
                </a:lnTo>
                <a:lnTo>
                  <a:pt x="3074" y="3759"/>
                </a:lnTo>
                <a:lnTo>
                  <a:pt x="3077" y="3762"/>
                </a:lnTo>
                <a:lnTo>
                  <a:pt x="3079" y="3768"/>
                </a:lnTo>
                <a:lnTo>
                  <a:pt x="3079" y="3772"/>
                </a:lnTo>
                <a:lnTo>
                  <a:pt x="3076" y="3776"/>
                </a:lnTo>
                <a:lnTo>
                  <a:pt x="3073" y="3779"/>
                </a:lnTo>
                <a:lnTo>
                  <a:pt x="3063" y="3785"/>
                </a:lnTo>
                <a:lnTo>
                  <a:pt x="3052" y="3791"/>
                </a:lnTo>
                <a:lnTo>
                  <a:pt x="3051" y="3793"/>
                </a:lnTo>
                <a:lnTo>
                  <a:pt x="3047" y="3794"/>
                </a:lnTo>
                <a:lnTo>
                  <a:pt x="3044" y="3794"/>
                </a:lnTo>
                <a:lnTo>
                  <a:pt x="3039" y="3793"/>
                </a:lnTo>
                <a:lnTo>
                  <a:pt x="3036" y="3791"/>
                </a:lnTo>
                <a:lnTo>
                  <a:pt x="3034" y="3787"/>
                </a:lnTo>
                <a:lnTo>
                  <a:pt x="3032" y="3784"/>
                </a:lnTo>
                <a:lnTo>
                  <a:pt x="3032" y="3779"/>
                </a:lnTo>
                <a:lnTo>
                  <a:pt x="3034" y="3776"/>
                </a:lnTo>
                <a:lnTo>
                  <a:pt x="3036" y="3772"/>
                </a:lnTo>
                <a:lnTo>
                  <a:pt x="3039" y="3771"/>
                </a:lnTo>
                <a:lnTo>
                  <a:pt x="3039" y="3771"/>
                </a:lnTo>
                <a:lnTo>
                  <a:pt x="3050" y="3763"/>
                </a:lnTo>
                <a:lnTo>
                  <a:pt x="3060" y="3757"/>
                </a:lnTo>
                <a:lnTo>
                  <a:pt x="3064" y="3756"/>
                </a:lnTo>
                <a:lnTo>
                  <a:pt x="3069" y="3756"/>
                </a:lnTo>
                <a:close/>
                <a:moveTo>
                  <a:pt x="982" y="3733"/>
                </a:moveTo>
                <a:lnTo>
                  <a:pt x="985" y="3733"/>
                </a:lnTo>
                <a:lnTo>
                  <a:pt x="990" y="3734"/>
                </a:lnTo>
                <a:lnTo>
                  <a:pt x="997" y="3738"/>
                </a:lnTo>
                <a:lnTo>
                  <a:pt x="1007" y="3746"/>
                </a:lnTo>
                <a:lnTo>
                  <a:pt x="1010" y="3747"/>
                </a:lnTo>
                <a:lnTo>
                  <a:pt x="1013" y="3750"/>
                </a:lnTo>
                <a:lnTo>
                  <a:pt x="1016" y="3753"/>
                </a:lnTo>
                <a:lnTo>
                  <a:pt x="1016" y="3757"/>
                </a:lnTo>
                <a:lnTo>
                  <a:pt x="1016" y="3760"/>
                </a:lnTo>
                <a:lnTo>
                  <a:pt x="1014" y="3765"/>
                </a:lnTo>
                <a:lnTo>
                  <a:pt x="1011" y="3768"/>
                </a:lnTo>
                <a:lnTo>
                  <a:pt x="1008" y="3769"/>
                </a:lnTo>
                <a:lnTo>
                  <a:pt x="1004" y="3771"/>
                </a:lnTo>
                <a:lnTo>
                  <a:pt x="1001" y="3771"/>
                </a:lnTo>
                <a:lnTo>
                  <a:pt x="997" y="3769"/>
                </a:lnTo>
                <a:lnTo>
                  <a:pt x="994" y="3766"/>
                </a:lnTo>
                <a:lnTo>
                  <a:pt x="984" y="3760"/>
                </a:lnTo>
                <a:lnTo>
                  <a:pt x="976" y="3756"/>
                </a:lnTo>
                <a:lnTo>
                  <a:pt x="973" y="3753"/>
                </a:lnTo>
                <a:lnTo>
                  <a:pt x="971" y="3750"/>
                </a:lnTo>
                <a:lnTo>
                  <a:pt x="971" y="3746"/>
                </a:lnTo>
                <a:lnTo>
                  <a:pt x="971" y="3743"/>
                </a:lnTo>
                <a:lnTo>
                  <a:pt x="972" y="3738"/>
                </a:lnTo>
                <a:lnTo>
                  <a:pt x="975" y="3736"/>
                </a:lnTo>
                <a:lnTo>
                  <a:pt x="978" y="3734"/>
                </a:lnTo>
                <a:lnTo>
                  <a:pt x="982" y="3733"/>
                </a:lnTo>
                <a:close/>
                <a:moveTo>
                  <a:pt x="3193" y="3676"/>
                </a:moveTo>
                <a:lnTo>
                  <a:pt x="3197" y="3677"/>
                </a:lnTo>
                <a:lnTo>
                  <a:pt x="3200" y="3679"/>
                </a:lnTo>
                <a:lnTo>
                  <a:pt x="3203" y="3682"/>
                </a:lnTo>
                <a:lnTo>
                  <a:pt x="3204" y="3686"/>
                </a:lnTo>
                <a:lnTo>
                  <a:pt x="3204" y="3692"/>
                </a:lnTo>
                <a:lnTo>
                  <a:pt x="3203" y="3696"/>
                </a:lnTo>
                <a:lnTo>
                  <a:pt x="3200" y="3699"/>
                </a:lnTo>
                <a:lnTo>
                  <a:pt x="3198" y="3700"/>
                </a:lnTo>
                <a:lnTo>
                  <a:pt x="3188" y="3708"/>
                </a:lnTo>
                <a:lnTo>
                  <a:pt x="3180" y="3714"/>
                </a:lnTo>
                <a:lnTo>
                  <a:pt x="3175" y="3715"/>
                </a:lnTo>
                <a:lnTo>
                  <a:pt x="3169" y="3715"/>
                </a:lnTo>
                <a:lnTo>
                  <a:pt x="3165" y="3714"/>
                </a:lnTo>
                <a:lnTo>
                  <a:pt x="3162" y="3711"/>
                </a:lnTo>
                <a:lnTo>
                  <a:pt x="3161" y="3705"/>
                </a:lnTo>
                <a:lnTo>
                  <a:pt x="3161" y="3700"/>
                </a:lnTo>
                <a:lnTo>
                  <a:pt x="3162" y="3696"/>
                </a:lnTo>
                <a:lnTo>
                  <a:pt x="3165" y="3693"/>
                </a:lnTo>
                <a:lnTo>
                  <a:pt x="3174" y="3687"/>
                </a:lnTo>
                <a:lnTo>
                  <a:pt x="3184" y="3680"/>
                </a:lnTo>
                <a:lnTo>
                  <a:pt x="3185" y="3679"/>
                </a:lnTo>
                <a:lnTo>
                  <a:pt x="3190" y="3677"/>
                </a:lnTo>
                <a:lnTo>
                  <a:pt x="3193" y="3676"/>
                </a:lnTo>
                <a:close/>
                <a:moveTo>
                  <a:pt x="858" y="3649"/>
                </a:moveTo>
                <a:lnTo>
                  <a:pt x="861" y="3651"/>
                </a:lnTo>
                <a:lnTo>
                  <a:pt x="865" y="3652"/>
                </a:lnTo>
                <a:lnTo>
                  <a:pt x="876" y="3660"/>
                </a:lnTo>
                <a:lnTo>
                  <a:pt x="884" y="3665"/>
                </a:lnTo>
                <a:lnTo>
                  <a:pt x="886" y="3667"/>
                </a:lnTo>
                <a:lnTo>
                  <a:pt x="889" y="3670"/>
                </a:lnTo>
                <a:lnTo>
                  <a:pt x="890" y="3674"/>
                </a:lnTo>
                <a:lnTo>
                  <a:pt x="890" y="3680"/>
                </a:lnTo>
                <a:lnTo>
                  <a:pt x="889" y="3684"/>
                </a:lnTo>
                <a:lnTo>
                  <a:pt x="886" y="3687"/>
                </a:lnTo>
                <a:lnTo>
                  <a:pt x="883" y="3689"/>
                </a:lnTo>
                <a:lnTo>
                  <a:pt x="879" y="3689"/>
                </a:lnTo>
                <a:lnTo>
                  <a:pt x="874" y="3689"/>
                </a:lnTo>
                <a:lnTo>
                  <a:pt x="871" y="3687"/>
                </a:lnTo>
                <a:lnTo>
                  <a:pt x="871" y="3686"/>
                </a:lnTo>
                <a:lnTo>
                  <a:pt x="861" y="3680"/>
                </a:lnTo>
                <a:lnTo>
                  <a:pt x="851" y="3673"/>
                </a:lnTo>
                <a:lnTo>
                  <a:pt x="848" y="3668"/>
                </a:lnTo>
                <a:lnTo>
                  <a:pt x="846" y="3664"/>
                </a:lnTo>
                <a:lnTo>
                  <a:pt x="846" y="3660"/>
                </a:lnTo>
                <a:lnTo>
                  <a:pt x="848" y="3655"/>
                </a:lnTo>
                <a:lnTo>
                  <a:pt x="851" y="3652"/>
                </a:lnTo>
                <a:lnTo>
                  <a:pt x="854" y="3651"/>
                </a:lnTo>
                <a:lnTo>
                  <a:pt x="858" y="3649"/>
                </a:lnTo>
                <a:close/>
                <a:moveTo>
                  <a:pt x="3312" y="3588"/>
                </a:moveTo>
                <a:lnTo>
                  <a:pt x="3317" y="3588"/>
                </a:lnTo>
                <a:lnTo>
                  <a:pt x="3320" y="3589"/>
                </a:lnTo>
                <a:lnTo>
                  <a:pt x="3323" y="3592"/>
                </a:lnTo>
                <a:lnTo>
                  <a:pt x="3324" y="3595"/>
                </a:lnTo>
                <a:lnTo>
                  <a:pt x="3326" y="3600"/>
                </a:lnTo>
                <a:lnTo>
                  <a:pt x="3324" y="3603"/>
                </a:lnTo>
                <a:lnTo>
                  <a:pt x="3323" y="3607"/>
                </a:lnTo>
                <a:lnTo>
                  <a:pt x="3321" y="3610"/>
                </a:lnTo>
                <a:lnTo>
                  <a:pt x="3317" y="3613"/>
                </a:lnTo>
                <a:lnTo>
                  <a:pt x="3308" y="3620"/>
                </a:lnTo>
                <a:lnTo>
                  <a:pt x="3301" y="3625"/>
                </a:lnTo>
                <a:lnTo>
                  <a:pt x="3298" y="3627"/>
                </a:lnTo>
                <a:lnTo>
                  <a:pt x="3293" y="3627"/>
                </a:lnTo>
                <a:lnTo>
                  <a:pt x="3290" y="3627"/>
                </a:lnTo>
                <a:lnTo>
                  <a:pt x="3286" y="3626"/>
                </a:lnTo>
                <a:lnTo>
                  <a:pt x="3283" y="3623"/>
                </a:lnTo>
                <a:lnTo>
                  <a:pt x="3282" y="3619"/>
                </a:lnTo>
                <a:lnTo>
                  <a:pt x="3280" y="3614"/>
                </a:lnTo>
                <a:lnTo>
                  <a:pt x="3282" y="3610"/>
                </a:lnTo>
                <a:lnTo>
                  <a:pt x="3286" y="3606"/>
                </a:lnTo>
                <a:lnTo>
                  <a:pt x="3292" y="3601"/>
                </a:lnTo>
                <a:lnTo>
                  <a:pt x="3301" y="3594"/>
                </a:lnTo>
                <a:lnTo>
                  <a:pt x="3305" y="3589"/>
                </a:lnTo>
                <a:lnTo>
                  <a:pt x="3308" y="3588"/>
                </a:lnTo>
                <a:lnTo>
                  <a:pt x="3312" y="3588"/>
                </a:lnTo>
                <a:close/>
                <a:moveTo>
                  <a:pt x="738" y="3559"/>
                </a:moveTo>
                <a:lnTo>
                  <a:pt x="744" y="3559"/>
                </a:lnTo>
                <a:lnTo>
                  <a:pt x="749" y="3560"/>
                </a:lnTo>
                <a:lnTo>
                  <a:pt x="750" y="3563"/>
                </a:lnTo>
                <a:lnTo>
                  <a:pt x="759" y="3570"/>
                </a:lnTo>
                <a:lnTo>
                  <a:pt x="768" y="3576"/>
                </a:lnTo>
                <a:lnTo>
                  <a:pt x="771" y="3581"/>
                </a:lnTo>
                <a:lnTo>
                  <a:pt x="772" y="3585"/>
                </a:lnTo>
                <a:lnTo>
                  <a:pt x="772" y="3589"/>
                </a:lnTo>
                <a:lnTo>
                  <a:pt x="769" y="3594"/>
                </a:lnTo>
                <a:lnTo>
                  <a:pt x="766" y="3597"/>
                </a:lnTo>
                <a:lnTo>
                  <a:pt x="762" y="3598"/>
                </a:lnTo>
                <a:lnTo>
                  <a:pt x="759" y="3598"/>
                </a:lnTo>
                <a:lnTo>
                  <a:pt x="754" y="3598"/>
                </a:lnTo>
                <a:lnTo>
                  <a:pt x="752" y="3595"/>
                </a:lnTo>
                <a:lnTo>
                  <a:pt x="743" y="3589"/>
                </a:lnTo>
                <a:lnTo>
                  <a:pt x="734" y="3582"/>
                </a:lnTo>
                <a:lnTo>
                  <a:pt x="733" y="3579"/>
                </a:lnTo>
                <a:lnTo>
                  <a:pt x="730" y="3576"/>
                </a:lnTo>
                <a:lnTo>
                  <a:pt x="728" y="3573"/>
                </a:lnTo>
                <a:lnTo>
                  <a:pt x="728" y="3569"/>
                </a:lnTo>
                <a:lnTo>
                  <a:pt x="728" y="3566"/>
                </a:lnTo>
                <a:lnTo>
                  <a:pt x="731" y="3562"/>
                </a:lnTo>
                <a:lnTo>
                  <a:pt x="734" y="3559"/>
                </a:lnTo>
                <a:lnTo>
                  <a:pt x="738" y="3559"/>
                </a:lnTo>
                <a:close/>
                <a:moveTo>
                  <a:pt x="3425" y="3490"/>
                </a:moveTo>
                <a:lnTo>
                  <a:pt x="3429" y="3490"/>
                </a:lnTo>
                <a:lnTo>
                  <a:pt x="3432" y="3492"/>
                </a:lnTo>
                <a:lnTo>
                  <a:pt x="3435" y="3495"/>
                </a:lnTo>
                <a:lnTo>
                  <a:pt x="3438" y="3497"/>
                </a:lnTo>
                <a:lnTo>
                  <a:pt x="3438" y="3500"/>
                </a:lnTo>
                <a:lnTo>
                  <a:pt x="3438" y="3505"/>
                </a:lnTo>
                <a:lnTo>
                  <a:pt x="3436" y="3509"/>
                </a:lnTo>
                <a:lnTo>
                  <a:pt x="3435" y="3512"/>
                </a:lnTo>
                <a:lnTo>
                  <a:pt x="3429" y="3516"/>
                </a:lnTo>
                <a:lnTo>
                  <a:pt x="3419" y="3525"/>
                </a:lnTo>
                <a:lnTo>
                  <a:pt x="3416" y="3528"/>
                </a:lnTo>
                <a:lnTo>
                  <a:pt x="3413" y="3531"/>
                </a:lnTo>
                <a:lnTo>
                  <a:pt x="3409" y="3531"/>
                </a:lnTo>
                <a:lnTo>
                  <a:pt x="3406" y="3531"/>
                </a:lnTo>
                <a:lnTo>
                  <a:pt x="3401" y="3530"/>
                </a:lnTo>
                <a:lnTo>
                  <a:pt x="3399" y="3527"/>
                </a:lnTo>
                <a:lnTo>
                  <a:pt x="3397" y="3524"/>
                </a:lnTo>
                <a:lnTo>
                  <a:pt x="3396" y="3521"/>
                </a:lnTo>
                <a:lnTo>
                  <a:pt x="3396" y="3516"/>
                </a:lnTo>
                <a:lnTo>
                  <a:pt x="3397" y="3513"/>
                </a:lnTo>
                <a:lnTo>
                  <a:pt x="3399" y="3509"/>
                </a:lnTo>
                <a:lnTo>
                  <a:pt x="3403" y="3506"/>
                </a:lnTo>
                <a:lnTo>
                  <a:pt x="3412" y="3499"/>
                </a:lnTo>
                <a:lnTo>
                  <a:pt x="3417" y="3493"/>
                </a:lnTo>
                <a:lnTo>
                  <a:pt x="3420" y="3492"/>
                </a:lnTo>
                <a:lnTo>
                  <a:pt x="3425" y="3490"/>
                </a:lnTo>
                <a:close/>
                <a:moveTo>
                  <a:pt x="630" y="3458"/>
                </a:moveTo>
                <a:lnTo>
                  <a:pt x="635" y="3459"/>
                </a:lnTo>
                <a:lnTo>
                  <a:pt x="638" y="3462"/>
                </a:lnTo>
                <a:lnTo>
                  <a:pt x="642" y="3465"/>
                </a:lnTo>
                <a:lnTo>
                  <a:pt x="651" y="3474"/>
                </a:lnTo>
                <a:lnTo>
                  <a:pt x="655" y="3478"/>
                </a:lnTo>
                <a:lnTo>
                  <a:pt x="658" y="3481"/>
                </a:lnTo>
                <a:lnTo>
                  <a:pt x="660" y="3486"/>
                </a:lnTo>
                <a:lnTo>
                  <a:pt x="660" y="3489"/>
                </a:lnTo>
                <a:lnTo>
                  <a:pt x="658" y="3493"/>
                </a:lnTo>
                <a:lnTo>
                  <a:pt x="655" y="3496"/>
                </a:lnTo>
                <a:lnTo>
                  <a:pt x="652" y="3499"/>
                </a:lnTo>
                <a:lnTo>
                  <a:pt x="649" y="3500"/>
                </a:lnTo>
                <a:lnTo>
                  <a:pt x="645" y="3500"/>
                </a:lnTo>
                <a:lnTo>
                  <a:pt x="642" y="3499"/>
                </a:lnTo>
                <a:lnTo>
                  <a:pt x="639" y="3497"/>
                </a:lnTo>
                <a:lnTo>
                  <a:pt x="633" y="3492"/>
                </a:lnTo>
                <a:lnTo>
                  <a:pt x="625" y="3483"/>
                </a:lnTo>
                <a:lnTo>
                  <a:pt x="620" y="3480"/>
                </a:lnTo>
                <a:lnTo>
                  <a:pt x="619" y="3476"/>
                </a:lnTo>
                <a:lnTo>
                  <a:pt x="617" y="3473"/>
                </a:lnTo>
                <a:lnTo>
                  <a:pt x="617" y="3468"/>
                </a:lnTo>
                <a:lnTo>
                  <a:pt x="617" y="3465"/>
                </a:lnTo>
                <a:lnTo>
                  <a:pt x="620" y="3462"/>
                </a:lnTo>
                <a:lnTo>
                  <a:pt x="623" y="3459"/>
                </a:lnTo>
                <a:lnTo>
                  <a:pt x="627" y="3458"/>
                </a:lnTo>
                <a:lnTo>
                  <a:pt x="630" y="3458"/>
                </a:lnTo>
                <a:close/>
                <a:moveTo>
                  <a:pt x="3533" y="3385"/>
                </a:moveTo>
                <a:lnTo>
                  <a:pt x="3537" y="3385"/>
                </a:lnTo>
                <a:lnTo>
                  <a:pt x="3540" y="3388"/>
                </a:lnTo>
                <a:lnTo>
                  <a:pt x="3543" y="3391"/>
                </a:lnTo>
                <a:lnTo>
                  <a:pt x="3545" y="3395"/>
                </a:lnTo>
                <a:lnTo>
                  <a:pt x="3545" y="3398"/>
                </a:lnTo>
                <a:lnTo>
                  <a:pt x="3543" y="3402"/>
                </a:lnTo>
                <a:lnTo>
                  <a:pt x="3542" y="3405"/>
                </a:lnTo>
                <a:lnTo>
                  <a:pt x="3533" y="3414"/>
                </a:lnTo>
                <a:lnTo>
                  <a:pt x="3526" y="3423"/>
                </a:lnTo>
                <a:lnTo>
                  <a:pt x="3524" y="3423"/>
                </a:lnTo>
                <a:lnTo>
                  <a:pt x="3521" y="3426"/>
                </a:lnTo>
                <a:lnTo>
                  <a:pt x="3517" y="3427"/>
                </a:lnTo>
                <a:lnTo>
                  <a:pt x="3512" y="3427"/>
                </a:lnTo>
                <a:lnTo>
                  <a:pt x="3509" y="3426"/>
                </a:lnTo>
                <a:lnTo>
                  <a:pt x="3507" y="3424"/>
                </a:lnTo>
                <a:lnTo>
                  <a:pt x="3504" y="3420"/>
                </a:lnTo>
                <a:lnTo>
                  <a:pt x="3502" y="3417"/>
                </a:lnTo>
                <a:lnTo>
                  <a:pt x="3502" y="3413"/>
                </a:lnTo>
                <a:lnTo>
                  <a:pt x="3504" y="3410"/>
                </a:lnTo>
                <a:lnTo>
                  <a:pt x="3507" y="3407"/>
                </a:lnTo>
                <a:lnTo>
                  <a:pt x="3507" y="3405"/>
                </a:lnTo>
                <a:lnTo>
                  <a:pt x="3515" y="3397"/>
                </a:lnTo>
                <a:lnTo>
                  <a:pt x="3523" y="3388"/>
                </a:lnTo>
                <a:lnTo>
                  <a:pt x="3526" y="3386"/>
                </a:lnTo>
                <a:lnTo>
                  <a:pt x="3530" y="3385"/>
                </a:lnTo>
                <a:lnTo>
                  <a:pt x="3533" y="3385"/>
                </a:lnTo>
                <a:close/>
                <a:moveTo>
                  <a:pt x="524" y="3350"/>
                </a:moveTo>
                <a:lnTo>
                  <a:pt x="528" y="3350"/>
                </a:lnTo>
                <a:lnTo>
                  <a:pt x="533" y="3351"/>
                </a:lnTo>
                <a:lnTo>
                  <a:pt x="535" y="3354"/>
                </a:lnTo>
                <a:lnTo>
                  <a:pt x="541" y="3360"/>
                </a:lnTo>
                <a:lnTo>
                  <a:pt x="549" y="3369"/>
                </a:lnTo>
                <a:lnTo>
                  <a:pt x="552" y="3373"/>
                </a:lnTo>
                <a:lnTo>
                  <a:pt x="554" y="3376"/>
                </a:lnTo>
                <a:lnTo>
                  <a:pt x="554" y="3379"/>
                </a:lnTo>
                <a:lnTo>
                  <a:pt x="554" y="3383"/>
                </a:lnTo>
                <a:lnTo>
                  <a:pt x="553" y="3386"/>
                </a:lnTo>
                <a:lnTo>
                  <a:pt x="550" y="3391"/>
                </a:lnTo>
                <a:lnTo>
                  <a:pt x="547" y="3392"/>
                </a:lnTo>
                <a:lnTo>
                  <a:pt x="544" y="3394"/>
                </a:lnTo>
                <a:lnTo>
                  <a:pt x="540" y="3394"/>
                </a:lnTo>
                <a:lnTo>
                  <a:pt x="537" y="3392"/>
                </a:lnTo>
                <a:lnTo>
                  <a:pt x="533" y="3389"/>
                </a:lnTo>
                <a:lnTo>
                  <a:pt x="531" y="3386"/>
                </a:lnTo>
                <a:lnTo>
                  <a:pt x="522" y="3378"/>
                </a:lnTo>
                <a:lnTo>
                  <a:pt x="516" y="3370"/>
                </a:lnTo>
                <a:lnTo>
                  <a:pt x="514" y="3367"/>
                </a:lnTo>
                <a:lnTo>
                  <a:pt x="514" y="3363"/>
                </a:lnTo>
                <a:lnTo>
                  <a:pt x="514" y="3360"/>
                </a:lnTo>
                <a:lnTo>
                  <a:pt x="515" y="3356"/>
                </a:lnTo>
                <a:lnTo>
                  <a:pt x="518" y="3353"/>
                </a:lnTo>
                <a:lnTo>
                  <a:pt x="521" y="3351"/>
                </a:lnTo>
                <a:lnTo>
                  <a:pt x="524" y="3350"/>
                </a:lnTo>
                <a:close/>
                <a:moveTo>
                  <a:pt x="3631" y="3271"/>
                </a:moveTo>
                <a:lnTo>
                  <a:pt x="3634" y="3272"/>
                </a:lnTo>
                <a:lnTo>
                  <a:pt x="3638" y="3274"/>
                </a:lnTo>
                <a:lnTo>
                  <a:pt x="3641" y="3278"/>
                </a:lnTo>
                <a:lnTo>
                  <a:pt x="3642" y="3283"/>
                </a:lnTo>
                <a:lnTo>
                  <a:pt x="3642" y="3287"/>
                </a:lnTo>
                <a:lnTo>
                  <a:pt x="3639" y="3291"/>
                </a:lnTo>
                <a:lnTo>
                  <a:pt x="3638" y="3293"/>
                </a:lnTo>
                <a:lnTo>
                  <a:pt x="3631" y="3303"/>
                </a:lnTo>
                <a:lnTo>
                  <a:pt x="3623" y="3310"/>
                </a:lnTo>
                <a:lnTo>
                  <a:pt x="3620" y="3313"/>
                </a:lnTo>
                <a:lnTo>
                  <a:pt x="3618" y="3315"/>
                </a:lnTo>
                <a:lnTo>
                  <a:pt x="3613" y="3315"/>
                </a:lnTo>
                <a:lnTo>
                  <a:pt x="3609" y="3315"/>
                </a:lnTo>
                <a:lnTo>
                  <a:pt x="3606" y="3312"/>
                </a:lnTo>
                <a:lnTo>
                  <a:pt x="3603" y="3309"/>
                </a:lnTo>
                <a:lnTo>
                  <a:pt x="3601" y="3306"/>
                </a:lnTo>
                <a:lnTo>
                  <a:pt x="3601" y="3302"/>
                </a:lnTo>
                <a:lnTo>
                  <a:pt x="3603" y="3299"/>
                </a:lnTo>
                <a:lnTo>
                  <a:pt x="3604" y="3294"/>
                </a:lnTo>
                <a:lnTo>
                  <a:pt x="3612" y="3287"/>
                </a:lnTo>
                <a:lnTo>
                  <a:pt x="3619" y="3277"/>
                </a:lnTo>
                <a:lnTo>
                  <a:pt x="3620" y="3275"/>
                </a:lnTo>
                <a:lnTo>
                  <a:pt x="3623" y="3274"/>
                </a:lnTo>
                <a:lnTo>
                  <a:pt x="3626" y="3272"/>
                </a:lnTo>
                <a:lnTo>
                  <a:pt x="3631" y="3271"/>
                </a:lnTo>
                <a:close/>
                <a:moveTo>
                  <a:pt x="430" y="3234"/>
                </a:moveTo>
                <a:lnTo>
                  <a:pt x="435" y="3236"/>
                </a:lnTo>
                <a:lnTo>
                  <a:pt x="438" y="3237"/>
                </a:lnTo>
                <a:lnTo>
                  <a:pt x="441" y="3240"/>
                </a:lnTo>
                <a:lnTo>
                  <a:pt x="448" y="3249"/>
                </a:lnTo>
                <a:lnTo>
                  <a:pt x="455" y="3259"/>
                </a:lnTo>
                <a:lnTo>
                  <a:pt x="455" y="3259"/>
                </a:lnTo>
                <a:lnTo>
                  <a:pt x="457" y="3262"/>
                </a:lnTo>
                <a:lnTo>
                  <a:pt x="458" y="3267"/>
                </a:lnTo>
                <a:lnTo>
                  <a:pt x="458" y="3271"/>
                </a:lnTo>
                <a:lnTo>
                  <a:pt x="457" y="3274"/>
                </a:lnTo>
                <a:lnTo>
                  <a:pt x="454" y="3277"/>
                </a:lnTo>
                <a:lnTo>
                  <a:pt x="449" y="3278"/>
                </a:lnTo>
                <a:lnTo>
                  <a:pt x="445" y="3280"/>
                </a:lnTo>
                <a:lnTo>
                  <a:pt x="439" y="3278"/>
                </a:lnTo>
                <a:lnTo>
                  <a:pt x="436" y="3274"/>
                </a:lnTo>
                <a:lnTo>
                  <a:pt x="435" y="3274"/>
                </a:lnTo>
                <a:lnTo>
                  <a:pt x="427" y="3264"/>
                </a:lnTo>
                <a:lnTo>
                  <a:pt x="420" y="3255"/>
                </a:lnTo>
                <a:lnTo>
                  <a:pt x="419" y="3251"/>
                </a:lnTo>
                <a:lnTo>
                  <a:pt x="419" y="3246"/>
                </a:lnTo>
                <a:lnTo>
                  <a:pt x="420" y="3242"/>
                </a:lnTo>
                <a:lnTo>
                  <a:pt x="423" y="3237"/>
                </a:lnTo>
                <a:lnTo>
                  <a:pt x="426" y="3236"/>
                </a:lnTo>
                <a:lnTo>
                  <a:pt x="430" y="3234"/>
                </a:lnTo>
                <a:close/>
                <a:moveTo>
                  <a:pt x="3717" y="3151"/>
                </a:moveTo>
                <a:lnTo>
                  <a:pt x="3721" y="3151"/>
                </a:lnTo>
                <a:lnTo>
                  <a:pt x="3726" y="3154"/>
                </a:lnTo>
                <a:lnTo>
                  <a:pt x="3728" y="3157"/>
                </a:lnTo>
                <a:lnTo>
                  <a:pt x="3731" y="3160"/>
                </a:lnTo>
                <a:lnTo>
                  <a:pt x="3731" y="3163"/>
                </a:lnTo>
                <a:lnTo>
                  <a:pt x="3731" y="3167"/>
                </a:lnTo>
                <a:lnTo>
                  <a:pt x="3730" y="3172"/>
                </a:lnTo>
                <a:lnTo>
                  <a:pt x="3727" y="3175"/>
                </a:lnTo>
                <a:lnTo>
                  <a:pt x="3720" y="3185"/>
                </a:lnTo>
                <a:lnTo>
                  <a:pt x="3715" y="3192"/>
                </a:lnTo>
                <a:lnTo>
                  <a:pt x="3712" y="3195"/>
                </a:lnTo>
                <a:lnTo>
                  <a:pt x="3708" y="3196"/>
                </a:lnTo>
                <a:lnTo>
                  <a:pt x="3705" y="3196"/>
                </a:lnTo>
                <a:lnTo>
                  <a:pt x="3701" y="3196"/>
                </a:lnTo>
                <a:lnTo>
                  <a:pt x="3698" y="3195"/>
                </a:lnTo>
                <a:lnTo>
                  <a:pt x="3693" y="3191"/>
                </a:lnTo>
                <a:lnTo>
                  <a:pt x="3692" y="3186"/>
                </a:lnTo>
                <a:lnTo>
                  <a:pt x="3692" y="3182"/>
                </a:lnTo>
                <a:lnTo>
                  <a:pt x="3695" y="3177"/>
                </a:lnTo>
                <a:lnTo>
                  <a:pt x="3699" y="3170"/>
                </a:lnTo>
                <a:lnTo>
                  <a:pt x="3707" y="3161"/>
                </a:lnTo>
                <a:lnTo>
                  <a:pt x="3708" y="3157"/>
                </a:lnTo>
                <a:lnTo>
                  <a:pt x="3712" y="3153"/>
                </a:lnTo>
                <a:lnTo>
                  <a:pt x="3717" y="3151"/>
                </a:lnTo>
                <a:close/>
                <a:moveTo>
                  <a:pt x="341" y="3113"/>
                </a:moveTo>
                <a:lnTo>
                  <a:pt x="347" y="3113"/>
                </a:lnTo>
                <a:lnTo>
                  <a:pt x="351" y="3115"/>
                </a:lnTo>
                <a:lnTo>
                  <a:pt x="354" y="3119"/>
                </a:lnTo>
                <a:lnTo>
                  <a:pt x="356" y="3121"/>
                </a:lnTo>
                <a:lnTo>
                  <a:pt x="362" y="3131"/>
                </a:lnTo>
                <a:lnTo>
                  <a:pt x="368" y="3139"/>
                </a:lnTo>
                <a:lnTo>
                  <a:pt x="369" y="3142"/>
                </a:lnTo>
                <a:lnTo>
                  <a:pt x="370" y="3147"/>
                </a:lnTo>
                <a:lnTo>
                  <a:pt x="369" y="3150"/>
                </a:lnTo>
                <a:lnTo>
                  <a:pt x="368" y="3154"/>
                </a:lnTo>
                <a:lnTo>
                  <a:pt x="365" y="3157"/>
                </a:lnTo>
                <a:lnTo>
                  <a:pt x="360" y="3158"/>
                </a:lnTo>
                <a:lnTo>
                  <a:pt x="356" y="3158"/>
                </a:lnTo>
                <a:lnTo>
                  <a:pt x="351" y="3157"/>
                </a:lnTo>
                <a:lnTo>
                  <a:pt x="347" y="3153"/>
                </a:lnTo>
                <a:lnTo>
                  <a:pt x="341" y="3144"/>
                </a:lnTo>
                <a:lnTo>
                  <a:pt x="335" y="3134"/>
                </a:lnTo>
                <a:lnTo>
                  <a:pt x="334" y="3132"/>
                </a:lnTo>
                <a:lnTo>
                  <a:pt x="333" y="3129"/>
                </a:lnTo>
                <a:lnTo>
                  <a:pt x="331" y="3125"/>
                </a:lnTo>
                <a:lnTo>
                  <a:pt x="333" y="3121"/>
                </a:lnTo>
                <a:lnTo>
                  <a:pt x="334" y="3118"/>
                </a:lnTo>
                <a:lnTo>
                  <a:pt x="337" y="3115"/>
                </a:lnTo>
                <a:lnTo>
                  <a:pt x="341" y="3113"/>
                </a:lnTo>
                <a:close/>
                <a:moveTo>
                  <a:pt x="3799" y="3026"/>
                </a:moveTo>
                <a:lnTo>
                  <a:pt x="3801" y="3026"/>
                </a:lnTo>
                <a:lnTo>
                  <a:pt x="3806" y="3027"/>
                </a:lnTo>
                <a:lnTo>
                  <a:pt x="3809" y="3030"/>
                </a:lnTo>
                <a:lnTo>
                  <a:pt x="3812" y="3034"/>
                </a:lnTo>
                <a:lnTo>
                  <a:pt x="3812" y="3040"/>
                </a:lnTo>
                <a:lnTo>
                  <a:pt x="3810" y="3045"/>
                </a:lnTo>
                <a:lnTo>
                  <a:pt x="3806" y="3050"/>
                </a:lnTo>
                <a:lnTo>
                  <a:pt x="3800" y="3061"/>
                </a:lnTo>
                <a:lnTo>
                  <a:pt x="3797" y="3065"/>
                </a:lnTo>
                <a:lnTo>
                  <a:pt x="3794" y="3069"/>
                </a:lnTo>
                <a:lnTo>
                  <a:pt x="3790" y="3071"/>
                </a:lnTo>
                <a:lnTo>
                  <a:pt x="3784" y="3072"/>
                </a:lnTo>
                <a:lnTo>
                  <a:pt x="3780" y="3069"/>
                </a:lnTo>
                <a:lnTo>
                  <a:pt x="3777" y="3066"/>
                </a:lnTo>
                <a:lnTo>
                  <a:pt x="3774" y="3062"/>
                </a:lnTo>
                <a:lnTo>
                  <a:pt x="3774" y="3058"/>
                </a:lnTo>
                <a:lnTo>
                  <a:pt x="3777" y="3052"/>
                </a:lnTo>
                <a:lnTo>
                  <a:pt x="3778" y="3047"/>
                </a:lnTo>
                <a:lnTo>
                  <a:pt x="3785" y="3037"/>
                </a:lnTo>
                <a:lnTo>
                  <a:pt x="3788" y="3031"/>
                </a:lnTo>
                <a:lnTo>
                  <a:pt x="3791" y="3028"/>
                </a:lnTo>
                <a:lnTo>
                  <a:pt x="3794" y="3026"/>
                </a:lnTo>
                <a:lnTo>
                  <a:pt x="3799" y="3026"/>
                </a:lnTo>
                <a:close/>
                <a:moveTo>
                  <a:pt x="265" y="2985"/>
                </a:moveTo>
                <a:lnTo>
                  <a:pt x="270" y="2986"/>
                </a:lnTo>
                <a:lnTo>
                  <a:pt x="274" y="2988"/>
                </a:lnTo>
                <a:lnTo>
                  <a:pt x="277" y="2992"/>
                </a:lnTo>
                <a:lnTo>
                  <a:pt x="280" y="2995"/>
                </a:lnTo>
                <a:lnTo>
                  <a:pt x="286" y="3007"/>
                </a:lnTo>
                <a:lnTo>
                  <a:pt x="290" y="3014"/>
                </a:lnTo>
                <a:lnTo>
                  <a:pt x="292" y="3017"/>
                </a:lnTo>
                <a:lnTo>
                  <a:pt x="292" y="3021"/>
                </a:lnTo>
                <a:lnTo>
                  <a:pt x="290" y="3024"/>
                </a:lnTo>
                <a:lnTo>
                  <a:pt x="287" y="3027"/>
                </a:lnTo>
                <a:lnTo>
                  <a:pt x="284" y="3030"/>
                </a:lnTo>
                <a:lnTo>
                  <a:pt x="281" y="3031"/>
                </a:lnTo>
                <a:lnTo>
                  <a:pt x="277" y="3031"/>
                </a:lnTo>
                <a:lnTo>
                  <a:pt x="274" y="3030"/>
                </a:lnTo>
                <a:lnTo>
                  <a:pt x="270" y="3028"/>
                </a:lnTo>
                <a:lnTo>
                  <a:pt x="268" y="3026"/>
                </a:lnTo>
                <a:lnTo>
                  <a:pt x="264" y="3018"/>
                </a:lnTo>
                <a:lnTo>
                  <a:pt x="258" y="3008"/>
                </a:lnTo>
                <a:lnTo>
                  <a:pt x="255" y="3004"/>
                </a:lnTo>
                <a:lnTo>
                  <a:pt x="254" y="2999"/>
                </a:lnTo>
                <a:lnTo>
                  <a:pt x="254" y="2996"/>
                </a:lnTo>
                <a:lnTo>
                  <a:pt x="255" y="2992"/>
                </a:lnTo>
                <a:lnTo>
                  <a:pt x="258" y="2989"/>
                </a:lnTo>
                <a:lnTo>
                  <a:pt x="261" y="2986"/>
                </a:lnTo>
                <a:lnTo>
                  <a:pt x="265" y="2985"/>
                </a:lnTo>
                <a:close/>
                <a:moveTo>
                  <a:pt x="3870" y="2894"/>
                </a:moveTo>
                <a:lnTo>
                  <a:pt x="3876" y="2896"/>
                </a:lnTo>
                <a:lnTo>
                  <a:pt x="3879" y="2897"/>
                </a:lnTo>
                <a:lnTo>
                  <a:pt x="3882" y="2900"/>
                </a:lnTo>
                <a:lnTo>
                  <a:pt x="3882" y="2904"/>
                </a:lnTo>
                <a:lnTo>
                  <a:pt x="3882" y="2907"/>
                </a:lnTo>
                <a:lnTo>
                  <a:pt x="3882" y="2912"/>
                </a:lnTo>
                <a:lnTo>
                  <a:pt x="3877" y="2920"/>
                </a:lnTo>
                <a:lnTo>
                  <a:pt x="3872" y="2931"/>
                </a:lnTo>
                <a:lnTo>
                  <a:pt x="3870" y="2934"/>
                </a:lnTo>
                <a:lnTo>
                  <a:pt x="3867" y="2938"/>
                </a:lnTo>
                <a:lnTo>
                  <a:pt x="3864" y="2939"/>
                </a:lnTo>
                <a:lnTo>
                  <a:pt x="3861" y="2941"/>
                </a:lnTo>
                <a:lnTo>
                  <a:pt x="3857" y="2941"/>
                </a:lnTo>
                <a:lnTo>
                  <a:pt x="3853" y="2939"/>
                </a:lnTo>
                <a:lnTo>
                  <a:pt x="3850" y="2936"/>
                </a:lnTo>
                <a:lnTo>
                  <a:pt x="3848" y="2934"/>
                </a:lnTo>
                <a:lnTo>
                  <a:pt x="3847" y="2931"/>
                </a:lnTo>
                <a:lnTo>
                  <a:pt x="3847" y="2926"/>
                </a:lnTo>
                <a:lnTo>
                  <a:pt x="3848" y="2923"/>
                </a:lnTo>
                <a:lnTo>
                  <a:pt x="3850" y="2920"/>
                </a:lnTo>
                <a:lnTo>
                  <a:pt x="3854" y="2909"/>
                </a:lnTo>
                <a:lnTo>
                  <a:pt x="3858" y="2900"/>
                </a:lnTo>
                <a:lnTo>
                  <a:pt x="3861" y="2897"/>
                </a:lnTo>
                <a:lnTo>
                  <a:pt x="3866" y="2894"/>
                </a:lnTo>
                <a:lnTo>
                  <a:pt x="3870" y="2894"/>
                </a:lnTo>
                <a:close/>
                <a:moveTo>
                  <a:pt x="198" y="2852"/>
                </a:moveTo>
                <a:lnTo>
                  <a:pt x="203" y="2853"/>
                </a:lnTo>
                <a:lnTo>
                  <a:pt x="207" y="2855"/>
                </a:lnTo>
                <a:lnTo>
                  <a:pt x="210" y="2859"/>
                </a:lnTo>
                <a:lnTo>
                  <a:pt x="213" y="2865"/>
                </a:lnTo>
                <a:lnTo>
                  <a:pt x="217" y="2875"/>
                </a:lnTo>
                <a:lnTo>
                  <a:pt x="220" y="2881"/>
                </a:lnTo>
                <a:lnTo>
                  <a:pt x="222" y="2887"/>
                </a:lnTo>
                <a:lnTo>
                  <a:pt x="222" y="2891"/>
                </a:lnTo>
                <a:lnTo>
                  <a:pt x="219" y="2896"/>
                </a:lnTo>
                <a:lnTo>
                  <a:pt x="214" y="2898"/>
                </a:lnTo>
                <a:lnTo>
                  <a:pt x="210" y="2898"/>
                </a:lnTo>
                <a:lnTo>
                  <a:pt x="205" y="2898"/>
                </a:lnTo>
                <a:lnTo>
                  <a:pt x="201" y="2896"/>
                </a:lnTo>
                <a:lnTo>
                  <a:pt x="198" y="2893"/>
                </a:lnTo>
                <a:lnTo>
                  <a:pt x="195" y="2887"/>
                </a:lnTo>
                <a:lnTo>
                  <a:pt x="191" y="2875"/>
                </a:lnTo>
                <a:lnTo>
                  <a:pt x="188" y="2869"/>
                </a:lnTo>
                <a:lnTo>
                  <a:pt x="187" y="2865"/>
                </a:lnTo>
                <a:lnTo>
                  <a:pt x="187" y="2862"/>
                </a:lnTo>
                <a:lnTo>
                  <a:pt x="188" y="2858"/>
                </a:lnTo>
                <a:lnTo>
                  <a:pt x="191" y="2855"/>
                </a:lnTo>
                <a:lnTo>
                  <a:pt x="194" y="2853"/>
                </a:lnTo>
                <a:lnTo>
                  <a:pt x="198" y="2852"/>
                </a:lnTo>
                <a:close/>
                <a:moveTo>
                  <a:pt x="3931" y="2757"/>
                </a:moveTo>
                <a:lnTo>
                  <a:pt x="3936" y="2758"/>
                </a:lnTo>
                <a:lnTo>
                  <a:pt x="3939" y="2760"/>
                </a:lnTo>
                <a:lnTo>
                  <a:pt x="3942" y="2763"/>
                </a:lnTo>
                <a:lnTo>
                  <a:pt x="3943" y="2767"/>
                </a:lnTo>
                <a:lnTo>
                  <a:pt x="3943" y="2770"/>
                </a:lnTo>
                <a:lnTo>
                  <a:pt x="3943" y="2774"/>
                </a:lnTo>
                <a:lnTo>
                  <a:pt x="3939" y="2784"/>
                </a:lnTo>
                <a:lnTo>
                  <a:pt x="3934" y="2796"/>
                </a:lnTo>
                <a:lnTo>
                  <a:pt x="3933" y="2798"/>
                </a:lnTo>
                <a:lnTo>
                  <a:pt x="3931" y="2801"/>
                </a:lnTo>
                <a:lnTo>
                  <a:pt x="3928" y="2803"/>
                </a:lnTo>
                <a:lnTo>
                  <a:pt x="3924" y="2805"/>
                </a:lnTo>
                <a:lnTo>
                  <a:pt x="3921" y="2805"/>
                </a:lnTo>
                <a:lnTo>
                  <a:pt x="3917" y="2805"/>
                </a:lnTo>
                <a:lnTo>
                  <a:pt x="3914" y="2802"/>
                </a:lnTo>
                <a:lnTo>
                  <a:pt x="3911" y="2799"/>
                </a:lnTo>
                <a:lnTo>
                  <a:pt x="3910" y="2795"/>
                </a:lnTo>
                <a:lnTo>
                  <a:pt x="3910" y="2792"/>
                </a:lnTo>
                <a:lnTo>
                  <a:pt x="3910" y="2787"/>
                </a:lnTo>
                <a:lnTo>
                  <a:pt x="3911" y="2786"/>
                </a:lnTo>
                <a:lnTo>
                  <a:pt x="3915" y="2774"/>
                </a:lnTo>
                <a:lnTo>
                  <a:pt x="3920" y="2765"/>
                </a:lnTo>
                <a:lnTo>
                  <a:pt x="3921" y="2761"/>
                </a:lnTo>
                <a:lnTo>
                  <a:pt x="3924" y="2760"/>
                </a:lnTo>
                <a:lnTo>
                  <a:pt x="3928" y="2758"/>
                </a:lnTo>
                <a:lnTo>
                  <a:pt x="3931" y="2757"/>
                </a:lnTo>
                <a:close/>
                <a:moveTo>
                  <a:pt x="141" y="2714"/>
                </a:moveTo>
                <a:lnTo>
                  <a:pt x="144" y="2714"/>
                </a:lnTo>
                <a:lnTo>
                  <a:pt x="149" y="2716"/>
                </a:lnTo>
                <a:lnTo>
                  <a:pt x="151" y="2719"/>
                </a:lnTo>
                <a:lnTo>
                  <a:pt x="153" y="2722"/>
                </a:lnTo>
                <a:lnTo>
                  <a:pt x="156" y="2729"/>
                </a:lnTo>
                <a:lnTo>
                  <a:pt x="160" y="2741"/>
                </a:lnTo>
                <a:lnTo>
                  <a:pt x="162" y="2745"/>
                </a:lnTo>
                <a:lnTo>
                  <a:pt x="162" y="2749"/>
                </a:lnTo>
                <a:lnTo>
                  <a:pt x="162" y="2752"/>
                </a:lnTo>
                <a:lnTo>
                  <a:pt x="160" y="2757"/>
                </a:lnTo>
                <a:lnTo>
                  <a:pt x="159" y="2760"/>
                </a:lnTo>
                <a:lnTo>
                  <a:pt x="154" y="2761"/>
                </a:lnTo>
                <a:lnTo>
                  <a:pt x="150" y="2761"/>
                </a:lnTo>
                <a:lnTo>
                  <a:pt x="147" y="2761"/>
                </a:lnTo>
                <a:lnTo>
                  <a:pt x="143" y="2760"/>
                </a:lnTo>
                <a:lnTo>
                  <a:pt x="140" y="2758"/>
                </a:lnTo>
                <a:lnTo>
                  <a:pt x="138" y="2754"/>
                </a:lnTo>
                <a:lnTo>
                  <a:pt x="137" y="2749"/>
                </a:lnTo>
                <a:lnTo>
                  <a:pt x="132" y="2738"/>
                </a:lnTo>
                <a:lnTo>
                  <a:pt x="130" y="2730"/>
                </a:lnTo>
                <a:lnTo>
                  <a:pt x="128" y="2726"/>
                </a:lnTo>
                <a:lnTo>
                  <a:pt x="130" y="2723"/>
                </a:lnTo>
                <a:lnTo>
                  <a:pt x="131" y="2719"/>
                </a:lnTo>
                <a:lnTo>
                  <a:pt x="134" y="2717"/>
                </a:lnTo>
                <a:lnTo>
                  <a:pt x="137" y="2714"/>
                </a:lnTo>
                <a:lnTo>
                  <a:pt x="141" y="2714"/>
                </a:lnTo>
                <a:close/>
                <a:moveTo>
                  <a:pt x="3981" y="2616"/>
                </a:moveTo>
                <a:lnTo>
                  <a:pt x="3985" y="2616"/>
                </a:lnTo>
                <a:lnTo>
                  <a:pt x="3988" y="2619"/>
                </a:lnTo>
                <a:lnTo>
                  <a:pt x="3991" y="2622"/>
                </a:lnTo>
                <a:lnTo>
                  <a:pt x="3993" y="2625"/>
                </a:lnTo>
                <a:lnTo>
                  <a:pt x="3994" y="2628"/>
                </a:lnTo>
                <a:lnTo>
                  <a:pt x="3994" y="2633"/>
                </a:lnTo>
                <a:lnTo>
                  <a:pt x="3990" y="2643"/>
                </a:lnTo>
                <a:lnTo>
                  <a:pt x="3987" y="2654"/>
                </a:lnTo>
                <a:lnTo>
                  <a:pt x="3985" y="2656"/>
                </a:lnTo>
                <a:lnTo>
                  <a:pt x="3983" y="2660"/>
                </a:lnTo>
                <a:lnTo>
                  <a:pt x="3980" y="2663"/>
                </a:lnTo>
                <a:lnTo>
                  <a:pt x="3975" y="2665"/>
                </a:lnTo>
                <a:lnTo>
                  <a:pt x="3969" y="2665"/>
                </a:lnTo>
                <a:lnTo>
                  <a:pt x="3966" y="2663"/>
                </a:lnTo>
                <a:lnTo>
                  <a:pt x="3964" y="2660"/>
                </a:lnTo>
                <a:lnTo>
                  <a:pt x="3962" y="2656"/>
                </a:lnTo>
                <a:lnTo>
                  <a:pt x="3962" y="2653"/>
                </a:lnTo>
                <a:lnTo>
                  <a:pt x="3962" y="2649"/>
                </a:lnTo>
                <a:lnTo>
                  <a:pt x="3962" y="2647"/>
                </a:lnTo>
                <a:lnTo>
                  <a:pt x="3966" y="2635"/>
                </a:lnTo>
                <a:lnTo>
                  <a:pt x="3969" y="2625"/>
                </a:lnTo>
                <a:lnTo>
                  <a:pt x="3972" y="2621"/>
                </a:lnTo>
                <a:lnTo>
                  <a:pt x="3975" y="2618"/>
                </a:lnTo>
                <a:lnTo>
                  <a:pt x="3981" y="2616"/>
                </a:lnTo>
                <a:close/>
                <a:moveTo>
                  <a:pt x="95" y="2573"/>
                </a:moveTo>
                <a:lnTo>
                  <a:pt x="97" y="2573"/>
                </a:lnTo>
                <a:lnTo>
                  <a:pt x="102" y="2574"/>
                </a:lnTo>
                <a:lnTo>
                  <a:pt x="103" y="2577"/>
                </a:lnTo>
                <a:lnTo>
                  <a:pt x="106" y="2581"/>
                </a:lnTo>
                <a:lnTo>
                  <a:pt x="108" y="2587"/>
                </a:lnTo>
                <a:lnTo>
                  <a:pt x="111" y="2599"/>
                </a:lnTo>
                <a:lnTo>
                  <a:pt x="114" y="2605"/>
                </a:lnTo>
                <a:lnTo>
                  <a:pt x="114" y="2609"/>
                </a:lnTo>
                <a:lnTo>
                  <a:pt x="112" y="2614"/>
                </a:lnTo>
                <a:lnTo>
                  <a:pt x="109" y="2618"/>
                </a:lnTo>
                <a:lnTo>
                  <a:pt x="105" y="2619"/>
                </a:lnTo>
                <a:lnTo>
                  <a:pt x="100" y="2621"/>
                </a:lnTo>
                <a:lnTo>
                  <a:pt x="95" y="2619"/>
                </a:lnTo>
                <a:lnTo>
                  <a:pt x="92" y="2616"/>
                </a:lnTo>
                <a:lnTo>
                  <a:pt x="89" y="2612"/>
                </a:lnTo>
                <a:lnTo>
                  <a:pt x="87" y="2606"/>
                </a:lnTo>
                <a:lnTo>
                  <a:pt x="84" y="2595"/>
                </a:lnTo>
                <a:lnTo>
                  <a:pt x="81" y="2589"/>
                </a:lnTo>
                <a:lnTo>
                  <a:pt x="81" y="2583"/>
                </a:lnTo>
                <a:lnTo>
                  <a:pt x="83" y="2578"/>
                </a:lnTo>
                <a:lnTo>
                  <a:pt x="86" y="2574"/>
                </a:lnTo>
                <a:lnTo>
                  <a:pt x="90" y="2573"/>
                </a:lnTo>
                <a:lnTo>
                  <a:pt x="95" y="2573"/>
                </a:lnTo>
                <a:close/>
                <a:moveTo>
                  <a:pt x="4019" y="2472"/>
                </a:moveTo>
                <a:lnTo>
                  <a:pt x="4025" y="2473"/>
                </a:lnTo>
                <a:lnTo>
                  <a:pt x="4028" y="2475"/>
                </a:lnTo>
                <a:lnTo>
                  <a:pt x="4031" y="2476"/>
                </a:lnTo>
                <a:lnTo>
                  <a:pt x="4034" y="2481"/>
                </a:lnTo>
                <a:lnTo>
                  <a:pt x="4034" y="2484"/>
                </a:lnTo>
                <a:lnTo>
                  <a:pt x="4034" y="2488"/>
                </a:lnTo>
                <a:lnTo>
                  <a:pt x="4032" y="2497"/>
                </a:lnTo>
                <a:lnTo>
                  <a:pt x="4029" y="2510"/>
                </a:lnTo>
                <a:lnTo>
                  <a:pt x="4028" y="2513"/>
                </a:lnTo>
                <a:lnTo>
                  <a:pt x="4026" y="2516"/>
                </a:lnTo>
                <a:lnTo>
                  <a:pt x="4023" y="2519"/>
                </a:lnTo>
                <a:lnTo>
                  <a:pt x="4020" y="2520"/>
                </a:lnTo>
                <a:lnTo>
                  <a:pt x="4016" y="2522"/>
                </a:lnTo>
                <a:lnTo>
                  <a:pt x="4013" y="2522"/>
                </a:lnTo>
                <a:lnTo>
                  <a:pt x="4009" y="2520"/>
                </a:lnTo>
                <a:lnTo>
                  <a:pt x="4006" y="2517"/>
                </a:lnTo>
                <a:lnTo>
                  <a:pt x="4004" y="2514"/>
                </a:lnTo>
                <a:lnTo>
                  <a:pt x="4003" y="2510"/>
                </a:lnTo>
                <a:lnTo>
                  <a:pt x="4004" y="2505"/>
                </a:lnTo>
                <a:lnTo>
                  <a:pt x="4004" y="2504"/>
                </a:lnTo>
                <a:lnTo>
                  <a:pt x="4007" y="2491"/>
                </a:lnTo>
                <a:lnTo>
                  <a:pt x="4010" y="2482"/>
                </a:lnTo>
                <a:lnTo>
                  <a:pt x="4012" y="2478"/>
                </a:lnTo>
                <a:lnTo>
                  <a:pt x="4015" y="2475"/>
                </a:lnTo>
                <a:lnTo>
                  <a:pt x="4019" y="2472"/>
                </a:lnTo>
                <a:close/>
                <a:moveTo>
                  <a:pt x="58" y="2427"/>
                </a:moveTo>
                <a:lnTo>
                  <a:pt x="62" y="2428"/>
                </a:lnTo>
                <a:lnTo>
                  <a:pt x="65" y="2431"/>
                </a:lnTo>
                <a:lnTo>
                  <a:pt x="68" y="2434"/>
                </a:lnTo>
                <a:lnTo>
                  <a:pt x="70" y="2437"/>
                </a:lnTo>
                <a:lnTo>
                  <a:pt x="70" y="2443"/>
                </a:lnTo>
                <a:lnTo>
                  <a:pt x="73" y="2454"/>
                </a:lnTo>
                <a:lnTo>
                  <a:pt x="74" y="2462"/>
                </a:lnTo>
                <a:lnTo>
                  <a:pt x="74" y="2466"/>
                </a:lnTo>
                <a:lnTo>
                  <a:pt x="73" y="2470"/>
                </a:lnTo>
                <a:lnTo>
                  <a:pt x="70" y="2475"/>
                </a:lnTo>
                <a:lnTo>
                  <a:pt x="65" y="2476"/>
                </a:lnTo>
                <a:lnTo>
                  <a:pt x="59" y="2476"/>
                </a:lnTo>
                <a:lnTo>
                  <a:pt x="55" y="2475"/>
                </a:lnTo>
                <a:lnTo>
                  <a:pt x="52" y="2472"/>
                </a:lnTo>
                <a:lnTo>
                  <a:pt x="51" y="2466"/>
                </a:lnTo>
                <a:lnTo>
                  <a:pt x="49" y="2460"/>
                </a:lnTo>
                <a:lnTo>
                  <a:pt x="46" y="2447"/>
                </a:lnTo>
                <a:lnTo>
                  <a:pt x="45" y="2443"/>
                </a:lnTo>
                <a:lnTo>
                  <a:pt x="45" y="2438"/>
                </a:lnTo>
                <a:lnTo>
                  <a:pt x="46" y="2434"/>
                </a:lnTo>
                <a:lnTo>
                  <a:pt x="48" y="2431"/>
                </a:lnTo>
                <a:lnTo>
                  <a:pt x="51" y="2428"/>
                </a:lnTo>
                <a:lnTo>
                  <a:pt x="54" y="2427"/>
                </a:lnTo>
                <a:lnTo>
                  <a:pt x="58" y="2427"/>
                </a:lnTo>
                <a:close/>
                <a:moveTo>
                  <a:pt x="4053" y="2326"/>
                </a:moveTo>
                <a:lnTo>
                  <a:pt x="4057" y="2327"/>
                </a:lnTo>
                <a:lnTo>
                  <a:pt x="4061" y="2332"/>
                </a:lnTo>
                <a:lnTo>
                  <a:pt x="4063" y="2335"/>
                </a:lnTo>
                <a:lnTo>
                  <a:pt x="4063" y="2340"/>
                </a:lnTo>
                <a:lnTo>
                  <a:pt x="4061" y="2348"/>
                </a:lnTo>
                <a:lnTo>
                  <a:pt x="4060" y="2361"/>
                </a:lnTo>
                <a:lnTo>
                  <a:pt x="4058" y="2365"/>
                </a:lnTo>
                <a:lnTo>
                  <a:pt x="4057" y="2370"/>
                </a:lnTo>
                <a:lnTo>
                  <a:pt x="4054" y="2373"/>
                </a:lnTo>
                <a:lnTo>
                  <a:pt x="4050" y="2375"/>
                </a:lnTo>
                <a:lnTo>
                  <a:pt x="4044" y="2375"/>
                </a:lnTo>
                <a:lnTo>
                  <a:pt x="4039" y="2373"/>
                </a:lnTo>
                <a:lnTo>
                  <a:pt x="4037" y="2370"/>
                </a:lnTo>
                <a:lnTo>
                  <a:pt x="4035" y="2365"/>
                </a:lnTo>
                <a:lnTo>
                  <a:pt x="4035" y="2361"/>
                </a:lnTo>
                <a:lnTo>
                  <a:pt x="4035" y="2356"/>
                </a:lnTo>
                <a:lnTo>
                  <a:pt x="4038" y="2343"/>
                </a:lnTo>
                <a:lnTo>
                  <a:pt x="4039" y="2336"/>
                </a:lnTo>
                <a:lnTo>
                  <a:pt x="4041" y="2332"/>
                </a:lnTo>
                <a:lnTo>
                  <a:pt x="4044" y="2329"/>
                </a:lnTo>
                <a:lnTo>
                  <a:pt x="4048" y="2326"/>
                </a:lnTo>
                <a:lnTo>
                  <a:pt x="4053" y="2326"/>
                </a:lnTo>
                <a:close/>
                <a:moveTo>
                  <a:pt x="29" y="2280"/>
                </a:moveTo>
                <a:lnTo>
                  <a:pt x="35" y="2280"/>
                </a:lnTo>
                <a:lnTo>
                  <a:pt x="39" y="2282"/>
                </a:lnTo>
                <a:lnTo>
                  <a:pt x="42" y="2286"/>
                </a:lnTo>
                <a:lnTo>
                  <a:pt x="43" y="2291"/>
                </a:lnTo>
                <a:lnTo>
                  <a:pt x="43" y="2294"/>
                </a:lnTo>
                <a:lnTo>
                  <a:pt x="45" y="2305"/>
                </a:lnTo>
                <a:lnTo>
                  <a:pt x="46" y="2316"/>
                </a:lnTo>
                <a:lnTo>
                  <a:pt x="46" y="2320"/>
                </a:lnTo>
                <a:lnTo>
                  <a:pt x="45" y="2324"/>
                </a:lnTo>
                <a:lnTo>
                  <a:pt x="41" y="2327"/>
                </a:lnTo>
                <a:lnTo>
                  <a:pt x="36" y="2330"/>
                </a:lnTo>
                <a:lnTo>
                  <a:pt x="32" y="2329"/>
                </a:lnTo>
                <a:lnTo>
                  <a:pt x="27" y="2327"/>
                </a:lnTo>
                <a:lnTo>
                  <a:pt x="24" y="2323"/>
                </a:lnTo>
                <a:lnTo>
                  <a:pt x="22" y="2318"/>
                </a:lnTo>
                <a:lnTo>
                  <a:pt x="20" y="2310"/>
                </a:lnTo>
                <a:lnTo>
                  <a:pt x="19" y="2297"/>
                </a:lnTo>
                <a:lnTo>
                  <a:pt x="19" y="2294"/>
                </a:lnTo>
                <a:lnTo>
                  <a:pt x="19" y="2289"/>
                </a:lnTo>
                <a:lnTo>
                  <a:pt x="22" y="2285"/>
                </a:lnTo>
                <a:lnTo>
                  <a:pt x="24" y="2282"/>
                </a:lnTo>
                <a:lnTo>
                  <a:pt x="29" y="2280"/>
                </a:lnTo>
                <a:close/>
                <a:moveTo>
                  <a:pt x="4070" y="2177"/>
                </a:moveTo>
                <a:lnTo>
                  <a:pt x="4074" y="2178"/>
                </a:lnTo>
                <a:lnTo>
                  <a:pt x="4077" y="2181"/>
                </a:lnTo>
                <a:lnTo>
                  <a:pt x="4080" y="2184"/>
                </a:lnTo>
                <a:lnTo>
                  <a:pt x="4082" y="2187"/>
                </a:lnTo>
                <a:lnTo>
                  <a:pt x="4082" y="2191"/>
                </a:lnTo>
                <a:lnTo>
                  <a:pt x="4082" y="2194"/>
                </a:lnTo>
                <a:lnTo>
                  <a:pt x="4080" y="2206"/>
                </a:lnTo>
                <a:lnTo>
                  <a:pt x="4079" y="2216"/>
                </a:lnTo>
                <a:lnTo>
                  <a:pt x="4077" y="2221"/>
                </a:lnTo>
                <a:lnTo>
                  <a:pt x="4074" y="2225"/>
                </a:lnTo>
                <a:lnTo>
                  <a:pt x="4070" y="2226"/>
                </a:lnTo>
                <a:lnTo>
                  <a:pt x="4066" y="2226"/>
                </a:lnTo>
                <a:lnTo>
                  <a:pt x="4063" y="2226"/>
                </a:lnTo>
                <a:lnTo>
                  <a:pt x="4058" y="2223"/>
                </a:lnTo>
                <a:lnTo>
                  <a:pt x="4057" y="2221"/>
                </a:lnTo>
                <a:lnTo>
                  <a:pt x="4056" y="2218"/>
                </a:lnTo>
                <a:lnTo>
                  <a:pt x="4054" y="2213"/>
                </a:lnTo>
                <a:lnTo>
                  <a:pt x="4056" y="2204"/>
                </a:lnTo>
                <a:lnTo>
                  <a:pt x="4057" y="2191"/>
                </a:lnTo>
                <a:lnTo>
                  <a:pt x="4057" y="2188"/>
                </a:lnTo>
                <a:lnTo>
                  <a:pt x="4058" y="2184"/>
                </a:lnTo>
                <a:lnTo>
                  <a:pt x="4061" y="2180"/>
                </a:lnTo>
                <a:lnTo>
                  <a:pt x="4066" y="2178"/>
                </a:lnTo>
                <a:lnTo>
                  <a:pt x="4070" y="2177"/>
                </a:lnTo>
                <a:close/>
                <a:moveTo>
                  <a:pt x="14" y="2131"/>
                </a:moveTo>
                <a:lnTo>
                  <a:pt x="20" y="2131"/>
                </a:lnTo>
                <a:lnTo>
                  <a:pt x="24" y="2134"/>
                </a:lnTo>
                <a:lnTo>
                  <a:pt x="27" y="2139"/>
                </a:lnTo>
                <a:lnTo>
                  <a:pt x="29" y="2143"/>
                </a:lnTo>
                <a:lnTo>
                  <a:pt x="29" y="2153"/>
                </a:lnTo>
                <a:lnTo>
                  <a:pt x="30" y="2165"/>
                </a:lnTo>
                <a:lnTo>
                  <a:pt x="30" y="2168"/>
                </a:lnTo>
                <a:lnTo>
                  <a:pt x="29" y="2172"/>
                </a:lnTo>
                <a:lnTo>
                  <a:pt x="27" y="2177"/>
                </a:lnTo>
                <a:lnTo>
                  <a:pt x="23" y="2180"/>
                </a:lnTo>
                <a:lnTo>
                  <a:pt x="19" y="2181"/>
                </a:lnTo>
                <a:lnTo>
                  <a:pt x="14" y="2180"/>
                </a:lnTo>
                <a:lnTo>
                  <a:pt x="10" y="2178"/>
                </a:lnTo>
                <a:lnTo>
                  <a:pt x="7" y="2174"/>
                </a:lnTo>
                <a:lnTo>
                  <a:pt x="5" y="2169"/>
                </a:lnTo>
                <a:lnTo>
                  <a:pt x="5" y="2168"/>
                </a:lnTo>
                <a:lnTo>
                  <a:pt x="4" y="2155"/>
                </a:lnTo>
                <a:lnTo>
                  <a:pt x="3" y="2145"/>
                </a:lnTo>
                <a:lnTo>
                  <a:pt x="4" y="2140"/>
                </a:lnTo>
                <a:lnTo>
                  <a:pt x="7" y="2136"/>
                </a:lnTo>
                <a:lnTo>
                  <a:pt x="10" y="2133"/>
                </a:lnTo>
                <a:lnTo>
                  <a:pt x="14" y="2131"/>
                </a:lnTo>
                <a:close/>
                <a:moveTo>
                  <a:pt x="4077" y="2028"/>
                </a:moveTo>
                <a:lnTo>
                  <a:pt x="4082" y="2029"/>
                </a:lnTo>
                <a:lnTo>
                  <a:pt x="4086" y="2032"/>
                </a:lnTo>
                <a:lnTo>
                  <a:pt x="4089" y="2036"/>
                </a:lnTo>
                <a:lnTo>
                  <a:pt x="4089" y="2041"/>
                </a:lnTo>
                <a:lnTo>
                  <a:pt x="4089" y="2050"/>
                </a:lnTo>
                <a:lnTo>
                  <a:pt x="4089" y="2063"/>
                </a:lnTo>
                <a:lnTo>
                  <a:pt x="4089" y="2066"/>
                </a:lnTo>
                <a:lnTo>
                  <a:pt x="4088" y="2072"/>
                </a:lnTo>
                <a:lnTo>
                  <a:pt x="4085" y="2074"/>
                </a:lnTo>
                <a:lnTo>
                  <a:pt x="4080" y="2077"/>
                </a:lnTo>
                <a:lnTo>
                  <a:pt x="4076" y="2077"/>
                </a:lnTo>
                <a:lnTo>
                  <a:pt x="4072" y="2077"/>
                </a:lnTo>
                <a:lnTo>
                  <a:pt x="4067" y="2074"/>
                </a:lnTo>
                <a:lnTo>
                  <a:pt x="4064" y="2070"/>
                </a:lnTo>
                <a:lnTo>
                  <a:pt x="4064" y="2066"/>
                </a:lnTo>
                <a:lnTo>
                  <a:pt x="4064" y="2063"/>
                </a:lnTo>
                <a:lnTo>
                  <a:pt x="4064" y="2050"/>
                </a:lnTo>
                <a:lnTo>
                  <a:pt x="4064" y="2041"/>
                </a:lnTo>
                <a:lnTo>
                  <a:pt x="4066" y="2035"/>
                </a:lnTo>
                <a:lnTo>
                  <a:pt x="4069" y="2032"/>
                </a:lnTo>
                <a:lnTo>
                  <a:pt x="4072" y="2029"/>
                </a:lnTo>
                <a:lnTo>
                  <a:pt x="4077" y="2028"/>
                </a:lnTo>
                <a:close/>
                <a:moveTo>
                  <a:pt x="11" y="1981"/>
                </a:moveTo>
                <a:lnTo>
                  <a:pt x="17" y="1982"/>
                </a:lnTo>
                <a:lnTo>
                  <a:pt x="20" y="1985"/>
                </a:lnTo>
                <a:lnTo>
                  <a:pt x="23" y="1990"/>
                </a:lnTo>
                <a:lnTo>
                  <a:pt x="24" y="1994"/>
                </a:lnTo>
                <a:lnTo>
                  <a:pt x="24" y="2019"/>
                </a:lnTo>
                <a:lnTo>
                  <a:pt x="23" y="2023"/>
                </a:lnTo>
                <a:lnTo>
                  <a:pt x="20" y="2028"/>
                </a:lnTo>
                <a:lnTo>
                  <a:pt x="16" y="2031"/>
                </a:lnTo>
                <a:lnTo>
                  <a:pt x="11" y="2032"/>
                </a:lnTo>
                <a:lnTo>
                  <a:pt x="7" y="2031"/>
                </a:lnTo>
                <a:lnTo>
                  <a:pt x="3" y="2028"/>
                </a:lnTo>
                <a:lnTo>
                  <a:pt x="0" y="2023"/>
                </a:lnTo>
                <a:lnTo>
                  <a:pt x="0" y="2019"/>
                </a:lnTo>
                <a:lnTo>
                  <a:pt x="0" y="1994"/>
                </a:lnTo>
                <a:lnTo>
                  <a:pt x="0" y="1990"/>
                </a:lnTo>
                <a:lnTo>
                  <a:pt x="3" y="1987"/>
                </a:lnTo>
                <a:lnTo>
                  <a:pt x="4" y="1984"/>
                </a:lnTo>
                <a:lnTo>
                  <a:pt x="8" y="1982"/>
                </a:lnTo>
                <a:lnTo>
                  <a:pt x="11" y="1981"/>
                </a:lnTo>
                <a:close/>
                <a:moveTo>
                  <a:pt x="4073" y="1879"/>
                </a:moveTo>
                <a:lnTo>
                  <a:pt x="4077" y="1879"/>
                </a:lnTo>
                <a:lnTo>
                  <a:pt x="4082" y="1882"/>
                </a:lnTo>
                <a:lnTo>
                  <a:pt x="4085" y="1886"/>
                </a:lnTo>
                <a:lnTo>
                  <a:pt x="4086" y="1890"/>
                </a:lnTo>
                <a:lnTo>
                  <a:pt x="4086" y="1892"/>
                </a:lnTo>
                <a:lnTo>
                  <a:pt x="4088" y="1905"/>
                </a:lnTo>
                <a:lnTo>
                  <a:pt x="4088" y="1915"/>
                </a:lnTo>
                <a:lnTo>
                  <a:pt x="4086" y="1920"/>
                </a:lnTo>
                <a:lnTo>
                  <a:pt x="4085" y="1924"/>
                </a:lnTo>
                <a:lnTo>
                  <a:pt x="4080" y="1927"/>
                </a:lnTo>
                <a:lnTo>
                  <a:pt x="4076" y="1928"/>
                </a:lnTo>
                <a:lnTo>
                  <a:pt x="4070" y="1928"/>
                </a:lnTo>
                <a:lnTo>
                  <a:pt x="4067" y="1925"/>
                </a:lnTo>
                <a:lnTo>
                  <a:pt x="4064" y="1921"/>
                </a:lnTo>
                <a:lnTo>
                  <a:pt x="4063" y="1917"/>
                </a:lnTo>
                <a:lnTo>
                  <a:pt x="4061" y="1906"/>
                </a:lnTo>
                <a:lnTo>
                  <a:pt x="4061" y="1893"/>
                </a:lnTo>
                <a:lnTo>
                  <a:pt x="4061" y="1892"/>
                </a:lnTo>
                <a:lnTo>
                  <a:pt x="4063" y="1887"/>
                </a:lnTo>
                <a:lnTo>
                  <a:pt x="4064" y="1883"/>
                </a:lnTo>
                <a:lnTo>
                  <a:pt x="4069" y="1880"/>
                </a:lnTo>
                <a:lnTo>
                  <a:pt x="4073" y="1879"/>
                </a:lnTo>
                <a:close/>
                <a:moveTo>
                  <a:pt x="19" y="1832"/>
                </a:moveTo>
                <a:lnTo>
                  <a:pt x="24" y="1833"/>
                </a:lnTo>
                <a:lnTo>
                  <a:pt x="27" y="1836"/>
                </a:lnTo>
                <a:lnTo>
                  <a:pt x="30" y="1841"/>
                </a:lnTo>
                <a:lnTo>
                  <a:pt x="30" y="1847"/>
                </a:lnTo>
                <a:lnTo>
                  <a:pt x="30" y="1855"/>
                </a:lnTo>
                <a:lnTo>
                  <a:pt x="29" y="1867"/>
                </a:lnTo>
                <a:lnTo>
                  <a:pt x="29" y="1870"/>
                </a:lnTo>
                <a:lnTo>
                  <a:pt x="27" y="1874"/>
                </a:lnTo>
                <a:lnTo>
                  <a:pt x="26" y="1877"/>
                </a:lnTo>
                <a:lnTo>
                  <a:pt x="23" y="1880"/>
                </a:lnTo>
                <a:lnTo>
                  <a:pt x="19" y="1882"/>
                </a:lnTo>
                <a:lnTo>
                  <a:pt x="16" y="1882"/>
                </a:lnTo>
                <a:lnTo>
                  <a:pt x="11" y="1880"/>
                </a:lnTo>
                <a:lnTo>
                  <a:pt x="7" y="1877"/>
                </a:lnTo>
                <a:lnTo>
                  <a:pt x="4" y="1874"/>
                </a:lnTo>
                <a:lnTo>
                  <a:pt x="4" y="1868"/>
                </a:lnTo>
                <a:lnTo>
                  <a:pt x="4" y="1866"/>
                </a:lnTo>
                <a:lnTo>
                  <a:pt x="5" y="1852"/>
                </a:lnTo>
                <a:lnTo>
                  <a:pt x="5" y="1844"/>
                </a:lnTo>
                <a:lnTo>
                  <a:pt x="7" y="1839"/>
                </a:lnTo>
                <a:lnTo>
                  <a:pt x="10" y="1835"/>
                </a:lnTo>
                <a:lnTo>
                  <a:pt x="14" y="1833"/>
                </a:lnTo>
                <a:lnTo>
                  <a:pt x="19" y="1832"/>
                </a:lnTo>
                <a:close/>
                <a:moveTo>
                  <a:pt x="4058" y="1730"/>
                </a:moveTo>
                <a:lnTo>
                  <a:pt x="4063" y="1730"/>
                </a:lnTo>
                <a:lnTo>
                  <a:pt x="4067" y="1733"/>
                </a:lnTo>
                <a:lnTo>
                  <a:pt x="4070" y="1736"/>
                </a:lnTo>
                <a:lnTo>
                  <a:pt x="4072" y="1740"/>
                </a:lnTo>
                <a:lnTo>
                  <a:pt x="4073" y="1750"/>
                </a:lnTo>
                <a:lnTo>
                  <a:pt x="4074" y="1762"/>
                </a:lnTo>
                <a:lnTo>
                  <a:pt x="4074" y="1766"/>
                </a:lnTo>
                <a:lnTo>
                  <a:pt x="4074" y="1771"/>
                </a:lnTo>
                <a:lnTo>
                  <a:pt x="4073" y="1775"/>
                </a:lnTo>
                <a:lnTo>
                  <a:pt x="4069" y="1778"/>
                </a:lnTo>
                <a:lnTo>
                  <a:pt x="4064" y="1779"/>
                </a:lnTo>
                <a:lnTo>
                  <a:pt x="4060" y="1779"/>
                </a:lnTo>
                <a:lnTo>
                  <a:pt x="4056" y="1776"/>
                </a:lnTo>
                <a:lnTo>
                  <a:pt x="4053" y="1774"/>
                </a:lnTo>
                <a:lnTo>
                  <a:pt x="4050" y="1768"/>
                </a:lnTo>
                <a:lnTo>
                  <a:pt x="4050" y="1765"/>
                </a:lnTo>
                <a:lnTo>
                  <a:pt x="4048" y="1753"/>
                </a:lnTo>
                <a:lnTo>
                  <a:pt x="4047" y="1744"/>
                </a:lnTo>
                <a:lnTo>
                  <a:pt x="4048" y="1738"/>
                </a:lnTo>
                <a:lnTo>
                  <a:pt x="4050" y="1734"/>
                </a:lnTo>
                <a:lnTo>
                  <a:pt x="4054" y="1731"/>
                </a:lnTo>
                <a:lnTo>
                  <a:pt x="4058" y="1730"/>
                </a:lnTo>
                <a:close/>
                <a:moveTo>
                  <a:pt x="38" y="1684"/>
                </a:moveTo>
                <a:lnTo>
                  <a:pt x="42" y="1686"/>
                </a:lnTo>
                <a:lnTo>
                  <a:pt x="46" y="1689"/>
                </a:lnTo>
                <a:lnTo>
                  <a:pt x="48" y="1693"/>
                </a:lnTo>
                <a:lnTo>
                  <a:pt x="48" y="1698"/>
                </a:lnTo>
                <a:lnTo>
                  <a:pt x="48" y="1702"/>
                </a:lnTo>
                <a:lnTo>
                  <a:pt x="45" y="1715"/>
                </a:lnTo>
                <a:lnTo>
                  <a:pt x="45" y="1722"/>
                </a:lnTo>
                <a:lnTo>
                  <a:pt x="43" y="1727"/>
                </a:lnTo>
                <a:lnTo>
                  <a:pt x="39" y="1731"/>
                </a:lnTo>
                <a:lnTo>
                  <a:pt x="35" y="1733"/>
                </a:lnTo>
                <a:lnTo>
                  <a:pt x="30" y="1733"/>
                </a:lnTo>
                <a:lnTo>
                  <a:pt x="26" y="1731"/>
                </a:lnTo>
                <a:lnTo>
                  <a:pt x="22" y="1728"/>
                </a:lnTo>
                <a:lnTo>
                  <a:pt x="20" y="1724"/>
                </a:lnTo>
                <a:lnTo>
                  <a:pt x="20" y="1719"/>
                </a:lnTo>
                <a:lnTo>
                  <a:pt x="20" y="1711"/>
                </a:lnTo>
                <a:lnTo>
                  <a:pt x="23" y="1699"/>
                </a:lnTo>
                <a:lnTo>
                  <a:pt x="23" y="1695"/>
                </a:lnTo>
                <a:lnTo>
                  <a:pt x="24" y="1690"/>
                </a:lnTo>
                <a:lnTo>
                  <a:pt x="29" y="1686"/>
                </a:lnTo>
                <a:lnTo>
                  <a:pt x="33" y="1684"/>
                </a:lnTo>
                <a:lnTo>
                  <a:pt x="38" y="1684"/>
                </a:lnTo>
                <a:close/>
                <a:moveTo>
                  <a:pt x="4038" y="1582"/>
                </a:moveTo>
                <a:lnTo>
                  <a:pt x="4042" y="1585"/>
                </a:lnTo>
                <a:lnTo>
                  <a:pt x="4045" y="1588"/>
                </a:lnTo>
                <a:lnTo>
                  <a:pt x="4047" y="1592"/>
                </a:lnTo>
                <a:lnTo>
                  <a:pt x="4048" y="1598"/>
                </a:lnTo>
                <a:lnTo>
                  <a:pt x="4051" y="1610"/>
                </a:lnTo>
                <a:lnTo>
                  <a:pt x="4051" y="1617"/>
                </a:lnTo>
                <a:lnTo>
                  <a:pt x="4053" y="1622"/>
                </a:lnTo>
                <a:lnTo>
                  <a:pt x="4050" y="1626"/>
                </a:lnTo>
                <a:lnTo>
                  <a:pt x="4047" y="1630"/>
                </a:lnTo>
                <a:lnTo>
                  <a:pt x="4042" y="1632"/>
                </a:lnTo>
                <a:lnTo>
                  <a:pt x="4037" y="1632"/>
                </a:lnTo>
                <a:lnTo>
                  <a:pt x="4032" y="1629"/>
                </a:lnTo>
                <a:lnTo>
                  <a:pt x="4029" y="1626"/>
                </a:lnTo>
                <a:lnTo>
                  <a:pt x="4028" y="1622"/>
                </a:lnTo>
                <a:lnTo>
                  <a:pt x="4026" y="1616"/>
                </a:lnTo>
                <a:lnTo>
                  <a:pt x="4023" y="1603"/>
                </a:lnTo>
                <a:lnTo>
                  <a:pt x="4023" y="1597"/>
                </a:lnTo>
                <a:lnTo>
                  <a:pt x="4022" y="1592"/>
                </a:lnTo>
                <a:lnTo>
                  <a:pt x="4025" y="1588"/>
                </a:lnTo>
                <a:lnTo>
                  <a:pt x="4028" y="1585"/>
                </a:lnTo>
                <a:lnTo>
                  <a:pt x="4032" y="1582"/>
                </a:lnTo>
                <a:lnTo>
                  <a:pt x="4038" y="1582"/>
                </a:lnTo>
                <a:close/>
                <a:moveTo>
                  <a:pt x="62" y="1537"/>
                </a:moveTo>
                <a:lnTo>
                  <a:pt x="67" y="1537"/>
                </a:lnTo>
                <a:lnTo>
                  <a:pt x="71" y="1538"/>
                </a:lnTo>
                <a:lnTo>
                  <a:pt x="74" y="1541"/>
                </a:lnTo>
                <a:lnTo>
                  <a:pt x="76" y="1544"/>
                </a:lnTo>
                <a:lnTo>
                  <a:pt x="77" y="1549"/>
                </a:lnTo>
                <a:lnTo>
                  <a:pt x="76" y="1553"/>
                </a:lnTo>
                <a:lnTo>
                  <a:pt x="76" y="1553"/>
                </a:lnTo>
                <a:lnTo>
                  <a:pt x="73" y="1566"/>
                </a:lnTo>
                <a:lnTo>
                  <a:pt x="71" y="1576"/>
                </a:lnTo>
                <a:lnTo>
                  <a:pt x="68" y="1581"/>
                </a:lnTo>
                <a:lnTo>
                  <a:pt x="65" y="1584"/>
                </a:lnTo>
                <a:lnTo>
                  <a:pt x="61" y="1587"/>
                </a:lnTo>
                <a:lnTo>
                  <a:pt x="55" y="1587"/>
                </a:lnTo>
                <a:lnTo>
                  <a:pt x="52" y="1585"/>
                </a:lnTo>
                <a:lnTo>
                  <a:pt x="49" y="1582"/>
                </a:lnTo>
                <a:lnTo>
                  <a:pt x="48" y="1579"/>
                </a:lnTo>
                <a:lnTo>
                  <a:pt x="46" y="1575"/>
                </a:lnTo>
                <a:lnTo>
                  <a:pt x="46" y="1570"/>
                </a:lnTo>
                <a:lnTo>
                  <a:pt x="49" y="1560"/>
                </a:lnTo>
                <a:lnTo>
                  <a:pt x="51" y="1549"/>
                </a:lnTo>
                <a:lnTo>
                  <a:pt x="52" y="1547"/>
                </a:lnTo>
                <a:lnTo>
                  <a:pt x="54" y="1543"/>
                </a:lnTo>
                <a:lnTo>
                  <a:pt x="55" y="1540"/>
                </a:lnTo>
                <a:lnTo>
                  <a:pt x="59" y="1538"/>
                </a:lnTo>
                <a:lnTo>
                  <a:pt x="62" y="1537"/>
                </a:lnTo>
                <a:close/>
                <a:moveTo>
                  <a:pt x="4000" y="1438"/>
                </a:moveTo>
                <a:lnTo>
                  <a:pt x="4004" y="1439"/>
                </a:lnTo>
                <a:lnTo>
                  <a:pt x="4009" y="1442"/>
                </a:lnTo>
                <a:lnTo>
                  <a:pt x="4012" y="1446"/>
                </a:lnTo>
                <a:lnTo>
                  <a:pt x="4012" y="1451"/>
                </a:lnTo>
                <a:lnTo>
                  <a:pt x="4016" y="1462"/>
                </a:lnTo>
                <a:lnTo>
                  <a:pt x="4018" y="1470"/>
                </a:lnTo>
                <a:lnTo>
                  <a:pt x="4018" y="1475"/>
                </a:lnTo>
                <a:lnTo>
                  <a:pt x="4016" y="1480"/>
                </a:lnTo>
                <a:lnTo>
                  <a:pt x="4013" y="1484"/>
                </a:lnTo>
                <a:lnTo>
                  <a:pt x="4009" y="1486"/>
                </a:lnTo>
                <a:lnTo>
                  <a:pt x="4004" y="1486"/>
                </a:lnTo>
                <a:lnTo>
                  <a:pt x="4000" y="1484"/>
                </a:lnTo>
                <a:lnTo>
                  <a:pt x="3996" y="1481"/>
                </a:lnTo>
                <a:lnTo>
                  <a:pt x="3994" y="1477"/>
                </a:lnTo>
                <a:lnTo>
                  <a:pt x="3991" y="1468"/>
                </a:lnTo>
                <a:lnTo>
                  <a:pt x="3988" y="1456"/>
                </a:lnTo>
                <a:lnTo>
                  <a:pt x="3987" y="1454"/>
                </a:lnTo>
                <a:lnTo>
                  <a:pt x="3987" y="1448"/>
                </a:lnTo>
                <a:lnTo>
                  <a:pt x="3988" y="1443"/>
                </a:lnTo>
                <a:lnTo>
                  <a:pt x="3991" y="1440"/>
                </a:lnTo>
                <a:lnTo>
                  <a:pt x="3996" y="1438"/>
                </a:lnTo>
                <a:lnTo>
                  <a:pt x="4000" y="1438"/>
                </a:lnTo>
                <a:close/>
                <a:moveTo>
                  <a:pt x="103" y="1392"/>
                </a:moveTo>
                <a:lnTo>
                  <a:pt x="106" y="1394"/>
                </a:lnTo>
                <a:lnTo>
                  <a:pt x="111" y="1395"/>
                </a:lnTo>
                <a:lnTo>
                  <a:pt x="114" y="1398"/>
                </a:lnTo>
                <a:lnTo>
                  <a:pt x="115" y="1401"/>
                </a:lnTo>
                <a:lnTo>
                  <a:pt x="115" y="1405"/>
                </a:lnTo>
                <a:lnTo>
                  <a:pt x="115" y="1410"/>
                </a:lnTo>
                <a:lnTo>
                  <a:pt x="111" y="1421"/>
                </a:lnTo>
                <a:lnTo>
                  <a:pt x="108" y="1433"/>
                </a:lnTo>
                <a:lnTo>
                  <a:pt x="105" y="1438"/>
                </a:lnTo>
                <a:lnTo>
                  <a:pt x="102" y="1440"/>
                </a:lnTo>
                <a:lnTo>
                  <a:pt x="97" y="1442"/>
                </a:lnTo>
                <a:lnTo>
                  <a:pt x="92" y="1440"/>
                </a:lnTo>
                <a:lnTo>
                  <a:pt x="87" y="1439"/>
                </a:lnTo>
                <a:lnTo>
                  <a:pt x="84" y="1435"/>
                </a:lnTo>
                <a:lnTo>
                  <a:pt x="83" y="1430"/>
                </a:lnTo>
                <a:lnTo>
                  <a:pt x="84" y="1426"/>
                </a:lnTo>
                <a:lnTo>
                  <a:pt x="87" y="1414"/>
                </a:lnTo>
                <a:lnTo>
                  <a:pt x="92" y="1402"/>
                </a:lnTo>
                <a:lnTo>
                  <a:pt x="92" y="1401"/>
                </a:lnTo>
                <a:lnTo>
                  <a:pt x="93" y="1398"/>
                </a:lnTo>
                <a:lnTo>
                  <a:pt x="96" y="1395"/>
                </a:lnTo>
                <a:lnTo>
                  <a:pt x="99" y="1394"/>
                </a:lnTo>
                <a:lnTo>
                  <a:pt x="103" y="1392"/>
                </a:lnTo>
                <a:close/>
                <a:moveTo>
                  <a:pt x="3953" y="1296"/>
                </a:moveTo>
                <a:lnTo>
                  <a:pt x="3958" y="1296"/>
                </a:lnTo>
                <a:lnTo>
                  <a:pt x="3962" y="1299"/>
                </a:lnTo>
                <a:lnTo>
                  <a:pt x="3965" y="1303"/>
                </a:lnTo>
                <a:lnTo>
                  <a:pt x="3965" y="1306"/>
                </a:lnTo>
                <a:lnTo>
                  <a:pt x="3969" y="1318"/>
                </a:lnTo>
                <a:lnTo>
                  <a:pt x="3972" y="1326"/>
                </a:lnTo>
                <a:lnTo>
                  <a:pt x="3974" y="1331"/>
                </a:lnTo>
                <a:lnTo>
                  <a:pt x="3972" y="1335"/>
                </a:lnTo>
                <a:lnTo>
                  <a:pt x="3971" y="1338"/>
                </a:lnTo>
                <a:lnTo>
                  <a:pt x="3969" y="1341"/>
                </a:lnTo>
                <a:lnTo>
                  <a:pt x="3965" y="1343"/>
                </a:lnTo>
                <a:lnTo>
                  <a:pt x="3961" y="1344"/>
                </a:lnTo>
                <a:lnTo>
                  <a:pt x="3956" y="1343"/>
                </a:lnTo>
                <a:lnTo>
                  <a:pt x="3952" y="1340"/>
                </a:lnTo>
                <a:lnTo>
                  <a:pt x="3949" y="1335"/>
                </a:lnTo>
                <a:lnTo>
                  <a:pt x="3946" y="1326"/>
                </a:lnTo>
                <a:lnTo>
                  <a:pt x="3942" y="1315"/>
                </a:lnTo>
                <a:lnTo>
                  <a:pt x="3942" y="1312"/>
                </a:lnTo>
                <a:lnTo>
                  <a:pt x="3940" y="1307"/>
                </a:lnTo>
                <a:lnTo>
                  <a:pt x="3942" y="1302"/>
                </a:lnTo>
                <a:lnTo>
                  <a:pt x="3945" y="1299"/>
                </a:lnTo>
                <a:lnTo>
                  <a:pt x="3949" y="1296"/>
                </a:lnTo>
                <a:lnTo>
                  <a:pt x="3953" y="1296"/>
                </a:lnTo>
                <a:close/>
                <a:moveTo>
                  <a:pt x="153" y="1252"/>
                </a:moveTo>
                <a:lnTo>
                  <a:pt x="157" y="1252"/>
                </a:lnTo>
                <a:lnTo>
                  <a:pt x="160" y="1255"/>
                </a:lnTo>
                <a:lnTo>
                  <a:pt x="163" y="1258"/>
                </a:lnTo>
                <a:lnTo>
                  <a:pt x="165" y="1261"/>
                </a:lnTo>
                <a:lnTo>
                  <a:pt x="165" y="1265"/>
                </a:lnTo>
                <a:lnTo>
                  <a:pt x="165" y="1268"/>
                </a:lnTo>
                <a:lnTo>
                  <a:pt x="165" y="1269"/>
                </a:lnTo>
                <a:lnTo>
                  <a:pt x="160" y="1280"/>
                </a:lnTo>
                <a:lnTo>
                  <a:pt x="156" y="1291"/>
                </a:lnTo>
                <a:lnTo>
                  <a:pt x="153" y="1296"/>
                </a:lnTo>
                <a:lnTo>
                  <a:pt x="150" y="1297"/>
                </a:lnTo>
                <a:lnTo>
                  <a:pt x="147" y="1299"/>
                </a:lnTo>
                <a:lnTo>
                  <a:pt x="143" y="1300"/>
                </a:lnTo>
                <a:lnTo>
                  <a:pt x="140" y="1299"/>
                </a:lnTo>
                <a:lnTo>
                  <a:pt x="135" y="1296"/>
                </a:lnTo>
                <a:lnTo>
                  <a:pt x="132" y="1293"/>
                </a:lnTo>
                <a:lnTo>
                  <a:pt x="131" y="1287"/>
                </a:lnTo>
                <a:lnTo>
                  <a:pt x="132" y="1283"/>
                </a:lnTo>
                <a:lnTo>
                  <a:pt x="137" y="1271"/>
                </a:lnTo>
                <a:lnTo>
                  <a:pt x="141" y="1259"/>
                </a:lnTo>
                <a:lnTo>
                  <a:pt x="141" y="1259"/>
                </a:lnTo>
                <a:lnTo>
                  <a:pt x="143" y="1256"/>
                </a:lnTo>
                <a:lnTo>
                  <a:pt x="146" y="1253"/>
                </a:lnTo>
                <a:lnTo>
                  <a:pt x="150" y="1252"/>
                </a:lnTo>
                <a:lnTo>
                  <a:pt x="153" y="1252"/>
                </a:lnTo>
                <a:close/>
                <a:moveTo>
                  <a:pt x="3895" y="1157"/>
                </a:moveTo>
                <a:lnTo>
                  <a:pt x="3898" y="1157"/>
                </a:lnTo>
                <a:lnTo>
                  <a:pt x="3902" y="1158"/>
                </a:lnTo>
                <a:lnTo>
                  <a:pt x="3905" y="1161"/>
                </a:lnTo>
                <a:lnTo>
                  <a:pt x="3907" y="1164"/>
                </a:lnTo>
                <a:lnTo>
                  <a:pt x="3910" y="1169"/>
                </a:lnTo>
                <a:lnTo>
                  <a:pt x="3914" y="1179"/>
                </a:lnTo>
                <a:lnTo>
                  <a:pt x="3917" y="1188"/>
                </a:lnTo>
                <a:lnTo>
                  <a:pt x="3918" y="1192"/>
                </a:lnTo>
                <a:lnTo>
                  <a:pt x="3918" y="1196"/>
                </a:lnTo>
                <a:lnTo>
                  <a:pt x="3915" y="1201"/>
                </a:lnTo>
                <a:lnTo>
                  <a:pt x="3911" y="1204"/>
                </a:lnTo>
                <a:lnTo>
                  <a:pt x="3907" y="1204"/>
                </a:lnTo>
                <a:lnTo>
                  <a:pt x="3901" y="1204"/>
                </a:lnTo>
                <a:lnTo>
                  <a:pt x="3898" y="1201"/>
                </a:lnTo>
                <a:lnTo>
                  <a:pt x="3895" y="1196"/>
                </a:lnTo>
                <a:lnTo>
                  <a:pt x="3892" y="1189"/>
                </a:lnTo>
                <a:lnTo>
                  <a:pt x="3886" y="1179"/>
                </a:lnTo>
                <a:lnTo>
                  <a:pt x="3885" y="1175"/>
                </a:lnTo>
                <a:lnTo>
                  <a:pt x="3883" y="1170"/>
                </a:lnTo>
                <a:lnTo>
                  <a:pt x="3883" y="1167"/>
                </a:lnTo>
                <a:lnTo>
                  <a:pt x="3885" y="1163"/>
                </a:lnTo>
                <a:lnTo>
                  <a:pt x="3888" y="1160"/>
                </a:lnTo>
                <a:lnTo>
                  <a:pt x="3891" y="1158"/>
                </a:lnTo>
                <a:lnTo>
                  <a:pt x="3895" y="1157"/>
                </a:lnTo>
                <a:close/>
                <a:moveTo>
                  <a:pt x="214" y="1115"/>
                </a:moveTo>
                <a:lnTo>
                  <a:pt x="217" y="1116"/>
                </a:lnTo>
                <a:lnTo>
                  <a:pt x="222" y="1119"/>
                </a:lnTo>
                <a:lnTo>
                  <a:pt x="223" y="1122"/>
                </a:lnTo>
                <a:lnTo>
                  <a:pt x="224" y="1125"/>
                </a:lnTo>
                <a:lnTo>
                  <a:pt x="224" y="1129"/>
                </a:lnTo>
                <a:lnTo>
                  <a:pt x="223" y="1132"/>
                </a:lnTo>
                <a:lnTo>
                  <a:pt x="223" y="1134"/>
                </a:lnTo>
                <a:lnTo>
                  <a:pt x="217" y="1145"/>
                </a:lnTo>
                <a:lnTo>
                  <a:pt x="213" y="1156"/>
                </a:lnTo>
                <a:lnTo>
                  <a:pt x="211" y="1158"/>
                </a:lnTo>
                <a:lnTo>
                  <a:pt x="208" y="1160"/>
                </a:lnTo>
                <a:lnTo>
                  <a:pt x="204" y="1161"/>
                </a:lnTo>
                <a:lnTo>
                  <a:pt x="200" y="1161"/>
                </a:lnTo>
                <a:lnTo>
                  <a:pt x="197" y="1161"/>
                </a:lnTo>
                <a:lnTo>
                  <a:pt x="194" y="1158"/>
                </a:lnTo>
                <a:lnTo>
                  <a:pt x="191" y="1156"/>
                </a:lnTo>
                <a:lnTo>
                  <a:pt x="189" y="1153"/>
                </a:lnTo>
                <a:lnTo>
                  <a:pt x="189" y="1148"/>
                </a:lnTo>
                <a:lnTo>
                  <a:pt x="191" y="1144"/>
                </a:lnTo>
                <a:lnTo>
                  <a:pt x="195" y="1134"/>
                </a:lnTo>
                <a:lnTo>
                  <a:pt x="201" y="1123"/>
                </a:lnTo>
                <a:lnTo>
                  <a:pt x="201" y="1122"/>
                </a:lnTo>
                <a:lnTo>
                  <a:pt x="204" y="1119"/>
                </a:lnTo>
                <a:lnTo>
                  <a:pt x="207" y="1116"/>
                </a:lnTo>
                <a:lnTo>
                  <a:pt x="210" y="1115"/>
                </a:lnTo>
                <a:lnTo>
                  <a:pt x="214" y="1115"/>
                </a:lnTo>
                <a:close/>
                <a:moveTo>
                  <a:pt x="3831" y="1023"/>
                </a:moveTo>
                <a:lnTo>
                  <a:pt x="3835" y="1024"/>
                </a:lnTo>
                <a:lnTo>
                  <a:pt x="3838" y="1027"/>
                </a:lnTo>
                <a:lnTo>
                  <a:pt x="3839" y="1030"/>
                </a:lnTo>
                <a:lnTo>
                  <a:pt x="3842" y="1034"/>
                </a:lnTo>
                <a:lnTo>
                  <a:pt x="3848" y="1046"/>
                </a:lnTo>
                <a:lnTo>
                  <a:pt x="3851" y="1052"/>
                </a:lnTo>
                <a:lnTo>
                  <a:pt x="3853" y="1056"/>
                </a:lnTo>
                <a:lnTo>
                  <a:pt x="3853" y="1061"/>
                </a:lnTo>
                <a:lnTo>
                  <a:pt x="3851" y="1065"/>
                </a:lnTo>
                <a:lnTo>
                  <a:pt x="3847" y="1068"/>
                </a:lnTo>
                <a:lnTo>
                  <a:pt x="3842" y="1069"/>
                </a:lnTo>
                <a:lnTo>
                  <a:pt x="3838" y="1069"/>
                </a:lnTo>
                <a:lnTo>
                  <a:pt x="3834" y="1066"/>
                </a:lnTo>
                <a:lnTo>
                  <a:pt x="3829" y="1064"/>
                </a:lnTo>
                <a:lnTo>
                  <a:pt x="3826" y="1058"/>
                </a:lnTo>
                <a:lnTo>
                  <a:pt x="3820" y="1046"/>
                </a:lnTo>
                <a:lnTo>
                  <a:pt x="3818" y="1042"/>
                </a:lnTo>
                <a:lnTo>
                  <a:pt x="3818" y="1037"/>
                </a:lnTo>
                <a:lnTo>
                  <a:pt x="3818" y="1034"/>
                </a:lnTo>
                <a:lnTo>
                  <a:pt x="3818" y="1030"/>
                </a:lnTo>
                <a:lnTo>
                  <a:pt x="3820" y="1027"/>
                </a:lnTo>
                <a:lnTo>
                  <a:pt x="3823" y="1024"/>
                </a:lnTo>
                <a:lnTo>
                  <a:pt x="3826" y="1024"/>
                </a:lnTo>
                <a:lnTo>
                  <a:pt x="3831" y="1023"/>
                </a:lnTo>
                <a:close/>
                <a:moveTo>
                  <a:pt x="281" y="983"/>
                </a:moveTo>
                <a:lnTo>
                  <a:pt x="286" y="983"/>
                </a:lnTo>
                <a:lnTo>
                  <a:pt x="289" y="985"/>
                </a:lnTo>
                <a:lnTo>
                  <a:pt x="292" y="988"/>
                </a:lnTo>
                <a:lnTo>
                  <a:pt x="293" y="990"/>
                </a:lnTo>
                <a:lnTo>
                  <a:pt x="295" y="993"/>
                </a:lnTo>
                <a:lnTo>
                  <a:pt x="295" y="998"/>
                </a:lnTo>
                <a:lnTo>
                  <a:pt x="293" y="1002"/>
                </a:lnTo>
                <a:lnTo>
                  <a:pt x="292" y="1004"/>
                </a:lnTo>
                <a:lnTo>
                  <a:pt x="286" y="1015"/>
                </a:lnTo>
                <a:lnTo>
                  <a:pt x="281" y="1023"/>
                </a:lnTo>
                <a:lnTo>
                  <a:pt x="277" y="1027"/>
                </a:lnTo>
                <a:lnTo>
                  <a:pt x="274" y="1028"/>
                </a:lnTo>
                <a:lnTo>
                  <a:pt x="268" y="1030"/>
                </a:lnTo>
                <a:lnTo>
                  <a:pt x="264" y="1027"/>
                </a:lnTo>
                <a:lnTo>
                  <a:pt x="261" y="1024"/>
                </a:lnTo>
                <a:lnTo>
                  <a:pt x="258" y="1020"/>
                </a:lnTo>
                <a:lnTo>
                  <a:pt x="258" y="1015"/>
                </a:lnTo>
                <a:lnTo>
                  <a:pt x="260" y="1011"/>
                </a:lnTo>
                <a:lnTo>
                  <a:pt x="264" y="1002"/>
                </a:lnTo>
                <a:lnTo>
                  <a:pt x="270" y="992"/>
                </a:lnTo>
                <a:lnTo>
                  <a:pt x="271" y="989"/>
                </a:lnTo>
                <a:lnTo>
                  <a:pt x="274" y="986"/>
                </a:lnTo>
                <a:lnTo>
                  <a:pt x="277" y="983"/>
                </a:lnTo>
                <a:lnTo>
                  <a:pt x="281" y="983"/>
                </a:lnTo>
                <a:close/>
                <a:moveTo>
                  <a:pt x="3753" y="894"/>
                </a:moveTo>
                <a:lnTo>
                  <a:pt x="3758" y="895"/>
                </a:lnTo>
                <a:lnTo>
                  <a:pt x="3761" y="897"/>
                </a:lnTo>
                <a:lnTo>
                  <a:pt x="3764" y="900"/>
                </a:lnTo>
                <a:lnTo>
                  <a:pt x="3768" y="907"/>
                </a:lnTo>
                <a:lnTo>
                  <a:pt x="3774" y="917"/>
                </a:lnTo>
                <a:lnTo>
                  <a:pt x="3777" y="922"/>
                </a:lnTo>
                <a:lnTo>
                  <a:pt x="3778" y="926"/>
                </a:lnTo>
                <a:lnTo>
                  <a:pt x="3778" y="931"/>
                </a:lnTo>
                <a:lnTo>
                  <a:pt x="3777" y="935"/>
                </a:lnTo>
                <a:lnTo>
                  <a:pt x="3772" y="939"/>
                </a:lnTo>
                <a:lnTo>
                  <a:pt x="3769" y="941"/>
                </a:lnTo>
                <a:lnTo>
                  <a:pt x="3765" y="941"/>
                </a:lnTo>
                <a:lnTo>
                  <a:pt x="3762" y="939"/>
                </a:lnTo>
                <a:lnTo>
                  <a:pt x="3758" y="938"/>
                </a:lnTo>
                <a:lnTo>
                  <a:pt x="3756" y="935"/>
                </a:lnTo>
                <a:lnTo>
                  <a:pt x="3753" y="931"/>
                </a:lnTo>
                <a:lnTo>
                  <a:pt x="3746" y="920"/>
                </a:lnTo>
                <a:lnTo>
                  <a:pt x="3742" y="914"/>
                </a:lnTo>
                <a:lnTo>
                  <a:pt x="3740" y="910"/>
                </a:lnTo>
                <a:lnTo>
                  <a:pt x="3740" y="906"/>
                </a:lnTo>
                <a:lnTo>
                  <a:pt x="3742" y="903"/>
                </a:lnTo>
                <a:lnTo>
                  <a:pt x="3743" y="900"/>
                </a:lnTo>
                <a:lnTo>
                  <a:pt x="3746" y="897"/>
                </a:lnTo>
                <a:lnTo>
                  <a:pt x="3749" y="895"/>
                </a:lnTo>
                <a:lnTo>
                  <a:pt x="3753" y="894"/>
                </a:lnTo>
                <a:close/>
                <a:moveTo>
                  <a:pt x="362" y="856"/>
                </a:moveTo>
                <a:lnTo>
                  <a:pt x="365" y="856"/>
                </a:lnTo>
                <a:lnTo>
                  <a:pt x="369" y="858"/>
                </a:lnTo>
                <a:lnTo>
                  <a:pt x="372" y="860"/>
                </a:lnTo>
                <a:lnTo>
                  <a:pt x="373" y="865"/>
                </a:lnTo>
                <a:lnTo>
                  <a:pt x="375" y="868"/>
                </a:lnTo>
                <a:lnTo>
                  <a:pt x="373" y="872"/>
                </a:lnTo>
                <a:lnTo>
                  <a:pt x="372" y="875"/>
                </a:lnTo>
                <a:lnTo>
                  <a:pt x="369" y="879"/>
                </a:lnTo>
                <a:lnTo>
                  <a:pt x="362" y="890"/>
                </a:lnTo>
                <a:lnTo>
                  <a:pt x="359" y="895"/>
                </a:lnTo>
                <a:lnTo>
                  <a:pt x="354" y="900"/>
                </a:lnTo>
                <a:lnTo>
                  <a:pt x="350" y="901"/>
                </a:lnTo>
                <a:lnTo>
                  <a:pt x="346" y="901"/>
                </a:lnTo>
                <a:lnTo>
                  <a:pt x="341" y="900"/>
                </a:lnTo>
                <a:lnTo>
                  <a:pt x="338" y="897"/>
                </a:lnTo>
                <a:lnTo>
                  <a:pt x="337" y="893"/>
                </a:lnTo>
                <a:lnTo>
                  <a:pt x="335" y="890"/>
                </a:lnTo>
                <a:lnTo>
                  <a:pt x="335" y="885"/>
                </a:lnTo>
                <a:lnTo>
                  <a:pt x="338" y="882"/>
                </a:lnTo>
                <a:lnTo>
                  <a:pt x="341" y="877"/>
                </a:lnTo>
                <a:lnTo>
                  <a:pt x="349" y="866"/>
                </a:lnTo>
                <a:lnTo>
                  <a:pt x="351" y="862"/>
                </a:lnTo>
                <a:lnTo>
                  <a:pt x="354" y="859"/>
                </a:lnTo>
                <a:lnTo>
                  <a:pt x="357" y="856"/>
                </a:lnTo>
                <a:lnTo>
                  <a:pt x="362" y="856"/>
                </a:lnTo>
                <a:close/>
                <a:moveTo>
                  <a:pt x="3667" y="773"/>
                </a:moveTo>
                <a:lnTo>
                  <a:pt x="3670" y="773"/>
                </a:lnTo>
                <a:lnTo>
                  <a:pt x="3674" y="774"/>
                </a:lnTo>
                <a:lnTo>
                  <a:pt x="3677" y="777"/>
                </a:lnTo>
                <a:lnTo>
                  <a:pt x="3683" y="786"/>
                </a:lnTo>
                <a:lnTo>
                  <a:pt x="3691" y="795"/>
                </a:lnTo>
                <a:lnTo>
                  <a:pt x="3692" y="798"/>
                </a:lnTo>
                <a:lnTo>
                  <a:pt x="3693" y="801"/>
                </a:lnTo>
                <a:lnTo>
                  <a:pt x="3695" y="805"/>
                </a:lnTo>
                <a:lnTo>
                  <a:pt x="3693" y="808"/>
                </a:lnTo>
                <a:lnTo>
                  <a:pt x="3692" y="812"/>
                </a:lnTo>
                <a:lnTo>
                  <a:pt x="3689" y="815"/>
                </a:lnTo>
                <a:lnTo>
                  <a:pt x="3685" y="817"/>
                </a:lnTo>
                <a:lnTo>
                  <a:pt x="3680" y="817"/>
                </a:lnTo>
                <a:lnTo>
                  <a:pt x="3676" y="815"/>
                </a:lnTo>
                <a:lnTo>
                  <a:pt x="3672" y="812"/>
                </a:lnTo>
                <a:lnTo>
                  <a:pt x="3670" y="811"/>
                </a:lnTo>
                <a:lnTo>
                  <a:pt x="3663" y="801"/>
                </a:lnTo>
                <a:lnTo>
                  <a:pt x="3657" y="792"/>
                </a:lnTo>
                <a:lnTo>
                  <a:pt x="3655" y="789"/>
                </a:lnTo>
                <a:lnTo>
                  <a:pt x="3654" y="784"/>
                </a:lnTo>
                <a:lnTo>
                  <a:pt x="3655" y="782"/>
                </a:lnTo>
                <a:lnTo>
                  <a:pt x="3657" y="777"/>
                </a:lnTo>
                <a:lnTo>
                  <a:pt x="3660" y="774"/>
                </a:lnTo>
                <a:lnTo>
                  <a:pt x="3663" y="773"/>
                </a:lnTo>
                <a:lnTo>
                  <a:pt x="3667" y="773"/>
                </a:lnTo>
                <a:close/>
                <a:moveTo>
                  <a:pt x="451" y="735"/>
                </a:moveTo>
                <a:lnTo>
                  <a:pt x="455" y="736"/>
                </a:lnTo>
                <a:lnTo>
                  <a:pt x="458" y="738"/>
                </a:lnTo>
                <a:lnTo>
                  <a:pt x="461" y="742"/>
                </a:lnTo>
                <a:lnTo>
                  <a:pt x="462" y="746"/>
                </a:lnTo>
                <a:lnTo>
                  <a:pt x="462" y="751"/>
                </a:lnTo>
                <a:lnTo>
                  <a:pt x="460" y="755"/>
                </a:lnTo>
                <a:lnTo>
                  <a:pt x="455" y="763"/>
                </a:lnTo>
                <a:lnTo>
                  <a:pt x="448" y="771"/>
                </a:lnTo>
                <a:lnTo>
                  <a:pt x="445" y="776"/>
                </a:lnTo>
                <a:lnTo>
                  <a:pt x="442" y="777"/>
                </a:lnTo>
                <a:lnTo>
                  <a:pt x="439" y="780"/>
                </a:lnTo>
                <a:lnTo>
                  <a:pt x="435" y="780"/>
                </a:lnTo>
                <a:lnTo>
                  <a:pt x="430" y="780"/>
                </a:lnTo>
                <a:lnTo>
                  <a:pt x="427" y="777"/>
                </a:lnTo>
                <a:lnTo>
                  <a:pt x="424" y="774"/>
                </a:lnTo>
                <a:lnTo>
                  <a:pt x="423" y="771"/>
                </a:lnTo>
                <a:lnTo>
                  <a:pt x="423" y="767"/>
                </a:lnTo>
                <a:lnTo>
                  <a:pt x="423" y="764"/>
                </a:lnTo>
                <a:lnTo>
                  <a:pt x="426" y="760"/>
                </a:lnTo>
                <a:lnTo>
                  <a:pt x="427" y="757"/>
                </a:lnTo>
                <a:lnTo>
                  <a:pt x="435" y="746"/>
                </a:lnTo>
                <a:lnTo>
                  <a:pt x="441" y="741"/>
                </a:lnTo>
                <a:lnTo>
                  <a:pt x="443" y="738"/>
                </a:lnTo>
                <a:lnTo>
                  <a:pt x="446" y="736"/>
                </a:lnTo>
                <a:lnTo>
                  <a:pt x="451" y="735"/>
                </a:lnTo>
                <a:close/>
                <a:moveTo>
                  <a:pt x="3574" y="656"/>
                </a:moveTo>
                <a:lnTo>
                  <a:pt x="3578" y="657"/>
                </a:lnTo>
                <a:lnTo>
                  <a:pt x="3582" y="660"/>
                </a:lnTo>
                <a:lnTo>
                  <a:pt x="3582" y="662"/>
                </a:lnTo>
                <a:lnTo>
                  <a:pt x="3591" y="671"/>
                </a:lnTo>
                <a:lnTo>
                  <a:pt x="3599" y="679"/>
                </a:lnTo>
                <a:lnTo>
                  <a:pt x="3600" y="684"/>
                </a:lnTo>
                <a:lnTo>
                  <a:pt x="3601" y="688"/>
                </a:lnTo>
                <a:lnTo>
                  <a:pt x="3600" y="692"/>
                </a:lnTo>
                <a:lnTo>
                  <a:pt x="3597" y="697"/>
                </a:lnTo>
                <a:lnTo>
                  <a:pt x="3593" y="700"/>
                </a:lnTo>
                <a:lnTo>
                  <a:pt x="3588" y="700"/>
                </a:lnTo>
                <a:lnTo>
                  <a:pt x="3582" y="698"/>
                </a:lnTo>
                <a:lnTo>
                  <a:pt x="3580" y="695"/>
                </a:lnTo>
                <a:lnTo>
                  <a:pt x="3572" y="687"/>
                </a:lnTo>
                <a:lnTo>
                  <a:pt x="3565" y="678"/>
                </a:lnTo>
                <a:lnTo>
                  <a:pt x="3563" y="676"/>
                </a:lnTo>
                <a:lnTo>
                  <a:pt x="3561" y="673"/>
                </a:lnTo>
                <a:lnTo>
                  <a:pt x="3561" y="671"/>
                </a:lnTo>
                <a:lnTo>
                  <a:pt x="3561" y="666"/>
                </a:lnTo>
                <a:lnTo>
                  <a:pt x="3562" y="662"/>
                </a:lnTo>
                <a:lnTo>
                  <a:pt x="3565" y="659"/>
                </a:lnTo>
                <a:lnTo>
                  <a:pt x="3569" y="657"/>
                </a:lnTo>
                <a:lnTo>
                  <a:pt x="3574" y="656"/>
                </a:lnTo>
                <a:close/>
                <a:moveTo>
                  <a:pt x="549" y="622"/>
                </a:moveTo>
                <a:lnTo>
                  <a:pt x="553" y="622"/>
                </a:lnTo>
                <a:lnTo>
                  <a:pt x="556" y="625"/>
                </a:lnTo>
                <a:lnTo>
                  <a:pt x="559" y="630"/>
                </a:lnTo>
                <a:lnTo>
                  <a:pt x="560" y="634"/>
                </a:lnTo>
                <a:lnTo>
                  <a:pt x="559" y="638"/>
                </a:lnTo>
                <a:lnTo>
                  <a:pt x="556" y="643"/>
                </a:lnTo>
                <a:lnTo>
                  <a:pt x="549" y="652"/>
                </a:lnTo>
                <a:lnTo>
                  <a:pt x="541" y="660"/>
                </a:lnTo>
                <a:lnTo>
                  <a:pt x="540" y="660"/>
                </a:lnTo>
                <a:lnTo>
                  <a:pt x="537" y="663"/>
                </a:lnTo>
                <a:lnTo>
                  <a:pt x="533" y="665"/>
                </a:lnTo>
                <a:lnTo>
                  <a:pt x="530" y="665"/>
                </a:lnTo>
                <a:lnTo>
                  <a:pt x="525" y="665"/>
                </a:lnTo>
                <a:lnTo>
                  <a:pt x="522" y="662"/>
                </a:lnTo>
                <a:lnTo>
                  <a:pt x="519" y="659"/>
                </a:lnTo>
                <a:lnTo>
                  <a:pt x="518" y="656"/>
                </a:lnTo>
                <a:lnTo>
                  <a:pt x="518" y="652"/>
                </a:lnTo>
                <a:lnTo>
                  <a:pt x="519" y="647"/>
                </a:lnTo>
                <a:lnTo>
                  <a:pt x="521" y="644"/>
                </a:lnTo>
                <a:lnTo>
                  <a:pt x="522" y="643"/>
                </a:lnTo>
                <a:lnTo>
                  <a:pt x="531" y="634"/>
                </a:lnTo>
                <a:lnTo>
                  <a:pt x="538" y="625"/>
                </a:lnTo>
                <a:lnTo>
                  <a:pt x="541" y="624"/>
                </a:lnTo>
                <a:lnTo>
                  <a:pt x="544" y="622"/>
                </a:lnTo>
                <a:lnTo>
                  <a:pt x="549" y="622"/>
                </a:lnTo>
                <a:close/>
                <a:moveTo>
                  <a:pt x="3472" y="548"/>
                </a:moveTo>
                <a:lnTo>
                  <a:pt x="3476" y="549"/>
                </a:lnTo>
                <a:lnTo>
                  <a:pt x="3479" y="551"/>
                </a:lnTo>
                <a:lnTo>
                  <a:pt x="3482" y="555"/>
                </a:lnTo>
                <a:lnTo>
                  <a:pt x="3490" y="564"/>
                </a:lnTo>
                <a:lnTo>
                  <a:pt x="3496" y="568"/>
                </a:lnTo>
                <a:lnTo>
                  <a:pt x="3499" y="573"/>
                </a:lnTo>
                <a:lnTo>
                  <a:pt x="3499" y="577"/>
                </a:lnTo>
                <a:lnTo>
                  <a:pt x="3499" y="583"/>
                </a:lnTo>
                <a:lnTo>
                  <a:pt x="3496" y="586"/>
                </a:lnTo>
                <a:lnTo>
                  <a:pt x="3493" y="589"/>
                </a:lnTo>
                <a:lnTo>
                  <a:pt x="3489" y="590"/>
                </a:lnTo>
                <a:lnTo>
                  <a:pt x="3486" y="590"/>
                </a:lnTo>
                <a:lnTo>
                  <a:pt x="3482" y="589"/>
                </a:lnTo>
                <a:lnTo>
                  <a:pt x="3479" y="586"/>
                </a:lnTo>
                <a:lnTo>
                  <a:pt x="3473" y="580"/>
                </a:lnTo>
                <a:lnTo>
                  <a:pt x="3464" y="573"/>
                </a:lnTo>
                <a:lnTo>
                  <a:pt x="3461" y="568"/>
                </a:lnTo>
                <a:lnTo>
                  <a:pt x="3458" y="565"/>
                </a:lnTo>
                <a:lnTo>
                  <a:pt x="3458" y="562"/>
                </a:lnTo>
                <a:lnTo>
                  <a:pt x="3457" y="558"/>
                </a:lnTo>
                <a:lnTo>
                  <a:pt x="3458" y="555"/>
                </a:lnTo>
                <a:lnTo>
                  <a:pt x="3461" y="552"/>
                </a:lnTo>
                <a:lnTo>
                  <a:pt x="3464" y="549"/>
                </a:lnTo>
                <a:lnTo>
                  <a:pt x="3467" y="548"/>
                </a:lnTo>
                <a:lnTo>
                  <a:pt x="3472" y="548"/>
                </a:lnTo>
                <a:close/>
                <a:moveTo>
                  <a:pt x="652" y="516"/>
                </a:moveTo>
                <a:lnTo>
                  <a:pt x="658" y="517"/>
                </a:lnTo>
                <a:lnTo>
                  <a:pt x="661" y="520"/>
                </a:lnTo>
                <a:lnTo>
                  <a:pt x="664" y="523"/>
                </a:lnTo>
                <a:lnTo>
                  <a:pt x="665" y="526"/>
                </a:lnTo>
                <a:lnTo>
                  <a:pt x="664" y="530"/>
                </a:lnTo>
                <a:lnTo>
                  <a:pt x="664" y="533"/>
                </a:lnTo>
                <a:lnTo>
                  <a:pt x="661" y="538"/>
                </a:lnTo>
                <a:lnTo>
                  <a:pt x="660" y="539"/>
                </a:lnTo>
                <a:lnTo>
                  <a:pt x="651" y="546"/>
                </a:lnTo>
                <a:lnTo>
                  <a:pt x="643" y="554"/>
                </a:lnTo>
                <a:lnTo>
                  <a:pt x="639" y="557"/>
                </a:lnTo>
                <a:lnTo>
                  <a:pt x="636" y="558"/>
                </a:lnTo>
                <a:lnTo>
                  <a:pt x="632" y="557"/>
                </a:lnTo>
                <a:lnTo>
                  <a:pt x="629" y="557"/>
                </a:lnTo>
                <a:lnTo>
                  <a:pt x="626" y="554"/>
                </a:lnTo>
                <a:lnTo>
                  <a:pt x="623" y="551"/>
                </a:lnTo>
                <a:lnTo>
                  <a:pt x="622" y="546"/>
                </a:lnTo>
                <a:lnTo>
                  <a:pt x="622" y="543"/>
                </a:lnTo>
                <a:lnTo>
                  <a:pt x="623" y="539"/>
                </a:lnTo>
                <a:lnTo>
                  <a:pt x="626" y="536"/>
                </a:lnTo>
                <a:lnTo>
                  <a:pt x="633" y="529"/>
                </a:lnTo>
                <a:lnTo>
                  <a:pt x="642" y="520"/>
                </a:lnTo>
                <a:lnTo>
                  <a:pt x="643" y="519"/>
                </a:lnTo>
                <a:lnTo>
                  <a:pt x="648" y="516"/>
                </a:lnTo>
                <a:lnTo>
                  <a:pt x="652" y="516"/>
                </a:lnTo>
                <a:close/>
                <a:moveTo>
                  <a:pt x="3361" y="447"/>
                </a:moveTo>
                <a:lnTo>
                  <a:pt x="3363" y="447"/>
                </a:lnTo>
                <a:lnTo>
                  <a:pt x="3368" y="450"/>
                </a:lnTo>
                <a:lnTo>
                  <a:pt x="3374" y="454"/>
                </a:lnTo>
                <a:lnTo>
                  <a:pt x="3382" y="463"/>
                </a:lnTo>
                <a:lnTo>
                  <a:pt x="3387" y="466"/>
                </a:lnTo>
                <a:lnTo>
                  <a:pt x="3390" y="470"/>
                </a:lnTo>
                <a:lnTo>
                  <a:pt x="3391" y="475"/>
                </a:lnTo>
                <a:lnTo>
                  <a:pt x="3390" y="479"/>
                </a:lnTo>
                <a:lnTo>
                  <a:pt x="3388" y="484"/>
                </a:lnTo>
                <a:lnTo>
                  <a:pt x="3384" y="486"/>
                </a:lnTo>
                <a:lnTo>
                  <a:pt x="3380" y="488"/>
                </a:lnTo>
                <a:lnTo>
                  <a:pt x="3375" y="488"/>
                </a:lnTo>
                <a:lnTo>
                  <a:pt x="3371" y="485"/>
                </a:lnTo>
                <a:lnTo>
                  <a:pt x="3366" y="482"/>
                </a:lnTo>
                <a:lnTo>
                  <a:pt x="3358" y="473"/>
                </a:lnTo>
                <a:lnTo>
                  <a:pt x="3352" y="469"/>
                </a:lnTo>
                <a:lnTo>
                  <a:pt x="3349" y="465"/>
                </a:lnTo>
                <a:lnTo>
                  <a:pt x="3347" y="460"/>
                </a:lnTo>
                <a:lnTo>
                  <a:pt x="3347" y="456"/>
                </a:lnTo>
                <a:lnTo>
                  <a:pt x="3350" y="451"/>
                </a:lnTo>
                <a:lnTo>
                  <a:pt x="3353" y="448"/>
                </a:lnTo>
                <a:lnTo>
                  <a:pt x="3356" y="447"/>
                </a:lnTo>
                <a:lnTo>
                  <a:pt x="3361" y="447"/>
                </a:lnTo>
                <a:close/>
                <a:moveTo>
                  <a:pt x="765" y="416"/>
                </a:moveTo>
                <a:lnTo>
                  <a:pt x="768" y="418"/>
                </a:lnTo>
                <a:lnTo>
                  <a:pt x="772" y="419"/>
                </a:lnTo>
                <a:lnTo>
                  <a:pt x="775" y="422"/>
                </a:lnTo>
                <a:lnTo>
                  <a:pt x="776" y="425"/>
                </a:lnTo>
                <a:lnTo>
                  <a:pt x="778" y="429"/>
                </a:lnTo>
                <a:lnTo>
                  <a:pt x="776" y="432"/>
                </a:lnTo>
                <a:lnTo>
                  <a:pt x="775" y="437"/>
                </a:lnTo>
                <a:lnTo>
                  <a:pt x="773" y="440"/>
                </a:lnTo>
                <a:lnTo>
                  <a:pt x="769" y="443"/>
                </a:lnTo>
                <a:lnTo>
                  <a:pt x="759" y="450"/>
                </a:lnTo>
                <a:lnTo>
                  <a:pt x="753" y="454"/>
                </a:lnTo>
                <a:lnTo>
                  <a:pt x="750" y="457"/>
                </a:lnTo>
                <a:lnTo>
                  <a:pt x="746" y="457"/>
                </a:lnTo>
                <a:lnTo>
                  <a:pt x="743" y="457"/>
                </a:lnTo>
                <a:lnTo>
                  <a:pt x="738" y="456"/>
                </a:lnTo>
                <a:lnTo>
                  <a:pt x="735" y="453"/>
                </a:lnTo>
                <a:lnTo>
                  <a:pt x="734" y="448"/>
                </a:lnTo>
                <a:lnTo>
                  <a:pt x="734" y="444"/>
                </a:lnTo>
                <a:lnTo>
                  <a:pt x="735" y="440"/>
                </a:lnTo>
                <a:lnTo>
                  <a:pt x="738" y="435"/>
                </a:lnTo>
                <a:lnTo>
                  <a:pt x="743" y="431"/>
                </a:lnTo>
                <a:lnTo>
                  <a:pt x="753" y="424"/>
                </a:lnTo>
                <a:lnTo>
                  <a:pt x="757" y="419"/>
                </a:lnTo>
                <a:lnTo>
                  <a:pt x="760" y="418"/>
                </a:lnTo>
                <a:lnTo>
                  <a:pt x="765" y="416"/>
                </a:lnTo>
                <a:close/>
                <a:moveTo>
                  <a:pt x="3241" y="355"/>
                </a:moveTo>
                <a:lnTo>
                  <a:pt x="3245" y="355"/>
                </a:lnTo>
                <a:lnTo>
                  <a:pt x="3250" y="356"/>
                </a:lnTo>
                <a:lnTo>
                  <a:pt x="3258" y="362"/>
                </a:lnTo>
                <a:lnTo>
                  <a:pt x="3269" y="370"/>
                </a:lnTo>
                <a:lnTo>
                  <a:pt x="3270" y="371"/>
                </a:lnTo>
                <a:lnTo>
                  <a:pt x="3273" y="374"/>
                </a:lnTo>
                <a:lnTo>
                  <a:pt x="3274" y="378"/>
                </a:lnTo>
                <a:lnTo>
                  <a:pt x="3274" y="381"/>
                </a:lnTo>
                <a:lnTo>
                  <a:pt x="3274" y="386"/>
                </a:lnTo>
                <a:lnTo>
                  <a:pt x="3273" y="389"/>
                </a:lnTo>
                <a:lnTo>
                  <a:pt x="3269" y="393"/>
                </a:lnTo>
                <a:lnTo>
                  <a:pt x="3264" y="394"/>
                </a:lnTo>
                <a:lnTo>
                  <a:pt x="3260" y="393"/>
                </a:lnTo>
                <a:lnTo>
                  <a:pt x="3255" y="391"/>
                </a:lnTo>
                <a:lnTo>
                  <a:pt x="3254" y="390"/>
                </a:lnTo>
                <a:lnTo>
                  <a:pt x="3244" y="383"/>
                </a:lnTo>
                <a:lnTo>
                  <a:pt x="3235" y="377"/>
                </a:lnTo>
                <a:lnTo>
                  <a:pt x="3232" y="374"/>
                </a:lnTo>
                <a:lnTo>
                  <a:pt x="3231" y="371"/>
                </a:lnTo>
                <a:lnTo>
                  <a:pt x="3229" y="367"/>
                </a:lnTo>
                <a:lnTo>
                  <a:pt x="3231" y="362"/>
                </a:lnTo>
                <a:lnTo>
                  <a:pt x="3232" y="359"/>
                </a:lnTo>
                <a:lnTo>
                  <a:pt x="3236" y="356"/>
                </a:lnTo>
                <a:lnTo>
                  <a:pt x="3241" y="355"/>
                </a:lnTo>
                <a:close/>
                <a:moveTo>
                  <a:pt x="886" y="327"/>
                </a:moveTo>
                <a:lnTo>
                  <a:pt x="892" y="329"/>
                </a:lnTo>
                <a:lnTo>
                  <a:pt x="895" y="333"/>
                </a:lnTo>
                <a:lnTo>
                  <a:pt x="896" y="336"/>
                </a:lnTo>
                <a:lnTo>
                  <a:pt x="898" y="340"/>
                </a:lnTo>
                <a:lnTo>
                  <a:pt x="896" y="343"/>
                </a:lnTo>
                <a:lnTo>
                  <a:pt x="895" y="348"/>
                </a:lnTo>
                <a:lnTo>
                  <a:pt x="892" y="349"/>
                </a:lnTo>
                <a:lnTo>
                  <a:pt x="884" y="355"/>
                </a:lnTo>
                <a:lnTo>
                  <a:pt x="876" y="361"/>
                </a:lnTo>
                <a:lnTo>
                  <a:pt x="871" y="364"/>
                </a:lnTo>
                <a:lnTo>
                  <a:pt x="867" y="367"/>
                </a:lnTo>
                <a:lnTo>
                  <a:pt x="862" y="367"/>
                </a:lnTo>
                <a:lnTo>
                  <a:pt x="858" y="365"/>
                </a:lnTo>
                <a:lnTo>
                  <a:pt x="854" y="361"/>
                </a:lnTo>
                <a:lnTo>
                  <a:pt x="852" y="358"/>
                </a:lnTo>
                <a:lnTo>
                  <a:pt x="851" y="353"/>
                </a:lnTo>
                <a:lnTo>
                  <a:pt x="852" y="351"/>
                </a:lnTo>
                <a:lnTo>
                  <a:pt x="854" y="346"/>
                </a:lnTo>
                <a:lnTo>
                  <a:pt x="857" y="343"/>
                </a:lnTo>
                <a:lnTo>
                  <a:pt x="861" y="340"/>
                </a:lnTo>
                <a:lnTo>
                  <a:pt x="871" y="334"/>
                </a:lnTo>
                <a:lnTo>
                  <a:pt x="877" y="330"/>
                </a:lnTo>
                <a:lnTo>
                  <a:pt x="881" y="327"/>
                </a:lnTo>
                <a:lnTo>
                  <a:pt x="886" y="327"/>
                </a:lnTo>
                <a:close/>
                <a:moveTo>
                  <a:pt x="3121" y="270"/>
                </a:moveTo>
                <a:lnTo>
                  <a:pt x="3125" y="273"/>
                </a:lnTo>
                <a:lnTo>
                  <a:pt x="3125" y="273"/>
                </a:lnTo>
                <a:lnTo>
                  <a:pt x="3137" y="279"/>
                </a:lnTo>
                <a:lnTo>
                  <a:pt x="3146" y="286"/>
                </a:lnTo>
                <a:lnTo>
                  <a:pt x="3150" y="289"/>
                </a:lnTo>
                <a:lnTo>
                  <a:pt x="3152" y="294"/>
                </a:lnTo>
                <a:lnTo>
                  <a:pt x="3152" y="298"/>
                </a:lnTo>
                <a:lnTo>
                  <a:pt x="3150" y="304"/>
                </a:lnTo>
                <a:lnTo>
                  <a:pt x="3147" y="307"/>
                </a:lnTo>
                <a:lnTo>
                  <a:pt x="3144" y="308"/>
                </a:lnTo>
                <a:lnTo>
                  <a:pt x="3140" y="308"/>
                </a:lnTo>
                <a:lnTo>
                  <a:pt x="3136" y="308"/>
                </a:lnTo>
                <a:lnTo>
                  <a:pt x="3133" y="307"/>
                </a:lnTo>
                <a:lnTo>
                  <a:pt x="3124" y="301"/>
                </a:lnTo>
                <a:lnTo>
                  <a:pt x="3112" y="294"/>
                </a:lnTo>
                <a:lnTo>
                  <a:pt x="3112" y="294"/>
                </a:lnTo>
                <a:lnTo>
                  <a:pt x="3109" y="291"/>
                </a:lnTo>
                <a:lnTo>
                  <a:pt x="3107" y="288"/>
                </a:lnTo>
                <a:lnTo>
                  <a:pt x="3107" y="283"/>
                </a:lnTo>
                <a:lnTo>
                  <a:pt x="3107" y="280"/>
                </a:lnTo>
                <a:lnTo>
                  <a:pt x="3108" y="276"/>
                </a:lnTo>
                <a:lnTo>
                  <a:pt x="3111" y="273"/>
                </a:lnTo>
                <a:lnTo>
                  <a:pt x="3115" y="270"/>
                </a:lnTo>
                <a:lnTo>
                  <a:pt x="3121" y="270"/>
                </a:lnTo>
                <a:close/>
                <a:moveTo>
                  <a:pt x="1011" y="247"/>
                </a:moveTo>
                <a:lnTo>
                  <a:pt x="1014" y="247"/>
                </a:lnTo>
                <a:lnTo>
                  <a:pt x="1019" y="250"/>
                </a:lnTo>
                <a:lnTo>
                  <a:pt x="1020" y="253"/>
                </a:lnTo>
                <a:lnTo>
                  <a:pt x="1022" y="256"/>
                </a:lnTo>
                <a:lnTo>
                  <a:pt x="1023" y="260"/>
                </a:lnTo>
                <a:lnTo>
                  <a:pt x="1022" y="264"/>
                </a:lnTo>
                <a:lnTo>
                  <a:pt x="1019" y="267"/>
                </a:lnTo>
                <a:lnTo>
                  <a:pt x="1016" y="270"/>
                </a:lnTo>
                <a:lnTo>
                  <a:pt x="1007" y="275"/>
                </a:lnTo>
                <a:lnTo>
                  <a:pt x="997" y="282"/>
                </a:lnTo>
                <a:lnTo>
                  <a:pt x="995" y="282"/>
                </a:lnTo>
                <a:lnTo>
                  <a:pt x="991" y="283"/>
                </a:lnTo>
                <a:lnTo>
                  <a:pt x="988" y="283"/>
                </a:lnTo>
                <a:lnTo>
                  <a:pt x="984" y="283"/>
                </a:lnTo>
                <a:lnTo>
                  <a:pt x="981" y="280"/>
                </a:lnTo>
                <a:lnTo>
                  <a:pt x="978" y="278"/>
                </a:lnTo>
                <a:lnTo>
                  <a:pt x="976" y="273"/>
                </a:lnTo>
                <a:lnTo>
                  <a:pt x="976" y="269"/>
                </a:lnTo>
                <a:lnTo>
                  <a:pt x="979" y="264"/>
                </a:lnTo>
                <a:lnTo>
                  <a:pt x="982" y="261"/>
                </a:lnTo>
                <a:lnTo>
                  <a:pt x="984" y="260"/>
                </a:lnTo>
                <a:lnTo>
                  <a:pt x="994" y="254"/>
                </a:lnTo>
                <a:lnTo>
                  <a:pt x="1004" y="248"/>
                </a:lnTo>
                <a:lnTo>
                  <a:pt x="1007" y="247"/>
                </a:lnTo>
                <a:lnTo>
                  <a:pt x="1011" y="247"/>
                </a:lnTo>
                <a:close/>
                <a:moveTo>
                  <a:pt x="2990" y="196"/>
                </a:moveTo>
                <a:lnTo>
                  <a:pt x="2994" y="197"/>
                </a:lnTo>
                <a:lnTo>
                  <a:pt x="2997" y="199"/>
                </a:lnTo>
                <a:lnTo>
                  <a:pt x="3009" y="204"/>
                </a:lnTo>
                <a:lnTo>
                  <a:pt x="3017" y="209"/>
                </a:lnTo>
                <a:lnTo>
                  <a:pt x="3020" y="213"/>
                </a:lnTo>
                <a:lnTo>
                  <a:pt x="3023" y="216"/>
                </a:lnTo>
                <a:lnTo>
                  <a:pt x="3023" y="222"/>
                </a:lnTo>
                <a:lnTo>
                  <a:pt x="3022" y="226"/>
                </a:lnTo>
                <a:lnTo>
                  <a:pt x="3019" y="231"/>
                </a:lnTo>
                <a:lnTo>
                  <a:pt x="3015" y="232"/>
                </a:lnTo>
                <a:lnTo>
                  <a:pt x="3010" y="232"/>
                </a:lnTo>
                <a:lnTo>
                  <a:pt x="3004" y="231"/>
                </a:lnTo>
                <a:lnTo>
                  <a:pt x="2997" y="226"/>
                </a:lnTo>
                <a:lnTo>
                  <a:pt x="2985" y="221"/>
                </a:lnTo>
                <a:lnTo>
                  <a:pt x="2982" y="219"/>
                </a:lnTo>
                <a:lnTo>
                  <a:pt x="2979" y="216"/>
                </a:lnTo>
                <a:lnTo>
                  <a:pt x="2977" y="212"/>
                </a:lnTo>
                <a:lnTo>
                  <a:pt x="2977" y="207"/>
                </a:lnTo>
                <a:lnTo>
                  <a:pt x="2978" y="203"/>
                </a:lnTo>
                <a:lnTo>
                  <a:pt x="2981" y="199"/>
                </a:lnTo>
                <a:lnTo>
                  <a:pt x="2985" y="197"/>
                </a:lnTo>
                <a:lnTo>
                  <a:pt x="2990" y="196"/>
                </a:lnTo>
                <a:close/>
                <a:moveTo>
                  <a:pt x="1140" y="175"/>
                </a:moveTo>
                <a:lnTo>
                  <a:pt x="1146" y="175"/>
                </a:lnTo>
                <a:lnTo>
                  <a:pt x="1150" y="178"/>
                </a:lnTo>
                <a:lnTo>
                  <a:pt x="1153" y="181"/>
                </a:lnTo>
                <a:lnTo>
                  <a:pt x="1154" y="185"/>
                </a:lnTo>
                <a:lnTo>
                  <a:pt x="1153" y="190"/>
                </a:lnTo>
                <a:lnTo>
                  <a:pt x="1153" y="193"/>
                </a:lnTo>
                <a:lnTo>
                  <a:pt x="1150" y="196"/>
                </a:lnTo>
                <a:lnTo>
                  <a:pt x="1147" y="199"/>
                </a:lnTo>
                <a:lnTo>
                  <a:pt x="1146" y="199"/>
                </a:lnTo>
                <a:lnTo>
                  <a:pt x="1136" y="204"/>
                </a:lnTo>
                <a:lnTo>
                  <a:pt x="1124" y="210"/>
                </a:lnTo>
                <a:lnTo>
                  <a:pt x="1121" y="210"/>
                </a:lnTo>
                <a:lnTo>
                  <a:pt x="1117" y="210"/>
                </a:lnTo>
                <a:lnTo>
                  <a:pt x="1114" y="210"/>
                </a:lnTo>
                <a:lnTo>
                  <a:pt x="1111" y="207"/>
                </a:lnTo>
                <a:lnTo>
                  <a:pt x="1108" y="204"/>
                </a:lnTo>
                <a:lnTo>
                  <a:pt x="1106" y="200"/>
                </a:lnTo>
                <a:lnTo>
                  <a:pt x="1106" y="197"/>
                </a:lnTo>
                <a:lnTo>
                  <a:pt x="1108" y="193"/>
                </a:lnTo>
                <a:lnTo>
                  <a:pt x="1111" y="190"/>
                </a:lnTo>
                <a:lnTo>
                  <a:pt x="1114" y="187"/>
                </a:lnTo>
                <a:lnTo>
                  <a:pt x="1124" y="183"/>
                </a:lnTo>
                <a:lnTo>
                  <a:pt x="1136" y="177"/>
                </a:lnTo>
                <a:lnTo>
                  <a:pt x="1136" y="177"/>
                </a:lnTo>
                <a:lnTo>
                  <a:pt x="1140" y="175"/>
                </a:lnTo>
                <a:close/>
                <a:moveTo>
                  <a:pt x="2855" y="131"/>
                </a:moveTo>
                <a:lnTo>
                  <a:pt x="2860" y="133"/>
                </a:lnTo>
                <a:lnTo>
                  <a:pt x="2864" y="134"/>
                </a:lnTo>
                <a:lnTo>
                  <a:pt x="2874" y="139"/>
                </a:lnTo>
                <a:lnTo>
                  <a:pt x="2882" y="143"/>
                </a:lnTo>
                <a:lnTo>
                  <a:pt x="2886" y="145"/>
                </a:lnTo>
                <a:lnTo>
                  <a:pt x="2888" y="147"/>
                </a:lnTo>
                <a:lnTo>
                  <a:pt x="2889" y="152"/>
                </a:lnTo>
                <a:lnTo>
                  <a:pt x="2889" y="155"/>
                </a:lnTo>
                <a:lnTo>
                  <a:pt x="2889" y="159"/>
                </a:lnTo>
                <a:lnTo>
                  <a:pt x="2886" y="164"/>
                </a:lnTo>
                <a:lnTo>
                  <a:pt x="2882" y="165"/>
                </a:lnTo>
                <a:lnTo>
                  <a:pt x="2877" y="166"/>
                </a:lnTo>
                <a:lnTo>
                  <a:pt x="2871" y="165"/>
                </a:lnTo>
                <a:lnTo>
                  <a:pt x="2864" y="162"/>
                </a:lnTo>
                <a:lnTo>
                  <a:pt x="2854" y="158"/>
                </a:lnTo>
                <a:lnTo>
                  <a:pt x="2850" y="155"/>
                </a:lnTo>
                <a:lnTo>
                  <a:pt x="2845" y="152"/>
                </a:lnTo>
                <a:lnTo>
                  <a:pt x="2842" y="149"/>
                </a:lnTo>
                <a:lnTo>
                  <a:pt x="2841" y="143"/>
                </a:lnTo>
                <a:lnTo>
                  <a:pt x="2842" y="139"/>
                </a:lnTo>
                <a:lnTo>
                  <a:pt x="2845" y="136"/>
                </a:lnTo>
                <a:lnTo>
                  <a:pt x="2848" y="133"/>
                </a:lnTo>
                <a:lnTo>
                  <a:pt x="2851" y="131"/>
                </a:lnTo>
                <a:lnTo>
                  <a:pt x="2855" y="131"/>
                </a:lnTo>
                <a:close/>
                <a:moveTo>
                  <a:pt x="1277" y="114"/>
                </a:moveTo>
                <a:lnTo>
                  <a:pt x="1280" y="114"/>
                </a:lnTo>
                <a:lnTo>
                  <a:pt x="1284" y="115"/>
                </a:lnTo>
                <a:lnTo>
                  <a:pt x="1287" y="118"/>
                </a:lnTo>
                <a:lnTo>
                  <a:pt x="1289" y="121"/>
                </a:lnTo>
                <a:lnTo>
                  <a:pt x="1290" y="126"/>
                </a:lnTo>
                <a:lnTo>
                  <a:pt x="1290" y="129"/>
                </a:lnTo>
                <a:lnTo>
                  <a:pt x="1289" y="133"/>
                </a:lnTo>
                <a:lnTo>
                  <a:pt x="1286" y="136"/>
                </a:lnTo>
                <a:lnTo>
                  <a:pt x="1283" y="137"/>
                </a:lnTo>
                <a:lnTo>
                  <a:pt x="1282" y="137"/>
                </a:lnTo>
                <a:lnTo>
                  <a:pt x="1270" y="143"/>
                </a:lnTo>
                <a:lnTo>
                  <a:pt x="1260" y="147"/>
                </a:lnTo>
                <a:lnTo>
                  <a:pt x="1255" y="147"/>
                </a:lnTo>
                <a:lnTo>
                  <a:pt x="1251" y="147"/>
                </a:lnTo>
                <a:lnTo>
                  <a:pt x="1248" y="146"/>
                </a:lnTo>
                <a:lnTo>
                  <a:pt x="1245" y="143"/>
                </a:lnTo>
                <a:lnTo>
                  <a:pt x="1244" y="140"/>
                </a:lnTo>
                <a:lnTo>
                  <a:pt x="1242" y="136"/>
                </a:lnTo>
                <a:lnTo>
                  <a:pt x="1244" y="131"/>
                </a:lnTo>
                <a:lnTo>
                  <a:pt x="1246" y="127"/>
                </a:lnTo>
                <a:lnTo>
                  <a:pt x="1249" y="124"/>
                </a:lnTo>
                <a:lnTo>
                  <a:pt x="1260" y="120"/>
                </a:lnTo>
                <a:lnTo>
                  <a:pt x="1271" y="115"/>
                </a:lnTo>
                <a:lnTo>
                  <a:pt x="1273" y="114"/>
                </a:lnTo>
                <a:lnTo>
                  <a:pt x="1277" y="114"/>
                </a:lnTo>
                <a:close/>
                <a:moveTo>
                  <a:pt x="2714" y="77"/>
                </a:moveTo>
                <a:lnTo>
                  <a:pt x="2720" y="77"/>
                </a:lnTo>
                <a:lnTo>
                  <a:pt x="2724" y="80"/>
                </a:lnTo>
                <a:lnTo>
                  <a:pt x="2736" y="83"/>
                </a:lnTo>
                <a:lnTo>
                  <a:pt x="2743" y="86"/>
                </a:lnTo>
                <a:lnTo>
                  <a:pt x="2746" y="88"/>
                </a:lnTo>
                <a:lnTo>
                  <a:pt x="2749" y="91"/>
                </a:lnTo>
                <a:lnTo>
                  <a:pt x="2750" y="95"/>
                </a:lnTo>
                <a:lnTo>
                  <a:pt x="2750" y="98"/>
                </a:lnTo>
                <a:lnTo>
                  <a:pt x="2750" y="102"/>
                </a:lnTo>
                <a:lnTo>
                  <a:pt x="2747" y="107"/>
                </a:lnTo>
                <a:lnTo>
                  <a:pt x="2744" y="110"/>
                </a:lnTo>
                <a:lnTo>
                  <a:pt x="2739" y="110"/>
                </a:lnTo>
                <a:lnTo>
                  <a:pt x="2734" y="110"/>
                </a:lnTo>
                <a:lnTo>
                  <a:pt x="2727" y="107"/>
                </a:lnTo>
                <a:lnTo>
                  <a:pt x="2715" y="104"/>
                </a:lnTo>
                <a:lnTo>
                  <a:pt x="2711" y="101"/>
                </a:lnTo>
                <a:lnTo>
                  <a:pt x="2708" y="99"/>
                </a:lnTo>
                <a:lnTo>
                  <a:pt x="2705" y="96"/>
                </a:lnTo>
                <a:lnTo>
                  <a:pt x="2704" y="93"/>
                </a:lnTo>
                <a:lnTo>
                  <a:pt x="2702" y="89"/>
                </a:lnTo>
                <a:lnTo>
                  <a:pt x="2704" y="86"/>
                </a:lnTo>
                <a:lnTo>
                  <a:pt x="2706" y="82"/>
                </a:lnTo>
                <a:lnTo>
                  <a:pt x="2709" y="79"/>
                </a:lnTo>
                <a:lnTo>
                  <a:pt x="2714" y="77"/>
                </a:lnTo>
                <a:close/>
                <a:moveTo>
                  <a:pt x="1417" y="63"/>
                </a:moveTo>
                <a:lnTo>
                  <a:pt x="1422" y="63"/>
                </a:lnTo>
                <a:lnTo>
                  <a:pt x="1425" y="64"/>
                </a:lnTo>
                <a:lnTo>
                  <a:pt x="1428" y="67"/>
                </a:lnTo>
                <a:lnTo>
                  <a:pt x="1429" y="72"/>
                </a:lnTo>
                <a:lnTo>
                  <a:pt x="1430" y="74"/>
                </a:lnTo>
                <a:lnTo>
                  <a:pt x="1429" y="79"/>
                </a:lnTo>
                <a:lnTo>
                  <a:pt x="1428" y="82"/>
                </a:lnTo>
                <a:lnTo>
                  <a:pt x="1425" y="85"/>
                </a:lnTo>
                <a:lnTo>
                  <a:pt x="1422" y="86"/>
                </a:lnTo>
                <a:lnTo>
                  <a:pt x="1420" y="88"/>
                </a:lnTo>
                <a:lnTo>
                  <a:pt x="1409" y="91"/>
                </a:lnTo>
                <a:lnTo>
                  <a:pt x="1398" y="95"/>
                </a:lnTo>
                <a:lnTo>
                  <a:pt x="1394" y="95"/>
                </a:lnTo>
                <a:lnTo>
                  <a:pt x="1391" y="95"/>
                </a:lnTo>
                <a:lnTo>
                  <a:pt x="1387" y="92"/>
                </a:lnTo>
                <a:lnTo>
                  <a:pt x="1384" y="91"/>
                </a:lnTo>
                <a:lnTo>
                  <a:pt x="1382" y="86"/>
                </a:lnTo>
                <a:lnTo>
                  <a:pt x="1382" y="82"/>
                </a:lnTo>
                <a:lnTo>
                  <a:pt x="1384" y="77"/>
                </a:lnTo>
                <a:lnTo>
                  <a:pt x="1387" y="73"/>
                </a:lnTo>
                <a:lnTo>
                  <a:pt x="1390" y="70"/>
                </a:lnTo>
                <a:lnTo>
                  <a:pt x="1400" y="67"/>
                </a:lnTo>
                <a:lnTo>
                  <a:pt x="1413" y="63"/>
                </a:lnTo>
                <a:lnTo>
                  <a:pt x="1414" y="63"/>
                </a:lnTo>
                <a:lnTo>
                  <a:pt x="1417" y="63"/>
                </a:lnTo>
                <a:close/>
                <a:moveTo>
                  <a:pt x="2571" y="34"/>
                </a:moveTo>
                <a:lnTo>
                  <a:pt x="2575" y="34"/>
                </a:lnTo>
                <a:lnTo>
                  <a:pt x="2579" y="35"/>
                </a:lnTo>
                <a:lnTo>
                  <a:pt x="2593" y="38"/>
                </a:lnTo>
                <a:lnTo>
                  <a:pt x="2600" y="39"/>
                </a:lnTo>
                <a:lnTo>
                  <a:pt x="2604" y="42"/>
                </a:lnTo>
                <a:lnTo>
                  <a:pt x="2607" y="45"/>
                </a:lnTo>
                <a:lnTo>
                  <a:pt x="2609" y="50"/>
                </a:lnTo>
                <a:lnTo>
                  <a:pt x="2609" y="55"/>
                </a:lnTo>
                <a:lnTo>
                  <a:pt x="2606" y="60"/>
                </a:lnTo>
                <a:lnTo>
                  <a:pt x="2603" y="63"/>
                </a:lnTo>
                <a:lnTo>
                  <a:pt x="2598" y="64"/>
                </a:lnTo>
                <a:lnTo>
                  <a:pt x="2593" y="64"/>
                </a:lnTo>
                <a:lnTo>
                  <a:pt x="2585" y="63"/>
                </a:lnTo>
                <a:lnTo>
                  <a:pt x="2574" y="58"/>
                </a:lnTo>
                <a:lnTo>
                  <a:pt x="2569" y="57"/>
                </a:lnTo>
                <a:lnTo>
                  <a:pt x="2565" y="55"/>
                </a:lnTo>
                <a:lnTo>
                  <a:pt x="2562" y="53"/>
                </a:lnTo>
                <a:lnTo>
                  <a:pt x="2560" y="50"/>
                </a:lnTo>
                <a:lnTo>
                  <a:pt x="2560" y="47"/>
                </a:lnTo>
                <a:lnTo>
                  <a:pt x="2560" y="42"/>
                </a:lnTo>
                <a:lnTo>
                  <a:pt x="2562" y="38"/>
                </a:lnTo>
                <a:lnTo>
                  <a:pt x="2566" y="35"/>
                </a:lnTo>
                <a:lnTo>
                  <a:pt x="2571" y="34"/>
                </a:lnTo>
                <a:close/>
                <a:moveTo>
                  <a:pt x="1563" y="22"/>
                </a:moveTo>
                <a:lnTo>
                  <a:pt x="1566" y="22"/>
                </a:lnTo>
                <a:lnTo>
                  <a:pt x="1569" y="25"/>
                </a:lnTo>
                <a:lnTo>
                  <a:pt x="1572" y="28"/>
                </a:lnTo>
                <a:lnTo>
                  <a:pt x="1574" y="31"/>
                </a:lnTo>
                <a:lnTo>
                  <a:pt x="1574" y="36"/>
                </a:lnTo>
                <a:lnTo>
                  <a:pt x="1572" y="41"/>
                </a:lnTo>
                <a:lnTo>
                  <a:pt x="1569" y="44"/>
                </a:lnTo>
                <a:lnTo>
                  <a:pt x="1565" y="47"/>
                </a:lnTo>
                <a:lnTo>
                  <a:pt x="1563" y="47"/>
                </a:lnTo>
                <a:lnTo>
                  <a:pt x="1552" y="50"/>
                </a:lnTo>
                <a:lnTo>
                  <a:pt x="1541" y="53"/>
                </a:lnTo>
                <a:lnTo>
                  <a:pt x="1536" y="53"/>
                </a:lnTo>
                <a:lnTo>
                  <a:pt x="1531" y="51"/>
                </a:lnTo>
                <a:lnTo>
                  <a:pt x="1527" y="47"/>
                </a:lnTo>
                <a:lnTo>
                  <a:pt x="1525" y="42"/>
                </a:lnTo>
                <a:lnTo>
                  <a:pt x="1525" y="38"/>
                </a:lnTo>
                <a:lnTo>
                  <a:pt x="1527" y="34"/>
                </a:lnTo>
                <a:lnTo>
                  <a:pt x="1530" y="31"/>
                </a:lnTo>
                <a:lnTo>
                  <a:pt x="1534" y="28"/>
                </a:lnTo>
                <a:lnTo>
                  <a:pt x="1546" y="25"/>
                </a:lnTo>
                <a:lnTo>
                  <a:pt x="1557" y="22"/>
                </a:lnTo>
                <a:lnTo>
                  <a:pt x="1559" y="22"/>
                </a:lnTo>
                <a:lnTo>
                  <a:pt x="1563" y="22"/>
                </a:lnTo>
                <a:close/>
                <a:moveTo>
                  <a:pt x="2423" y="0"/>
                </a:moveTo>
                <a:lnTo>
                  <a:pt x="2429" y="0"/>
                </a:lnTo>
                <a:lnTo>
                  <a:pt x="2432" y="0"/>
                </a:lnTo>
                <a:lnTo>
                  <a:pt x="2444" y="3"/>
                </a:lnTo>
                <a:lnTo>
                  <a:pt x="2454" y="4"/>
                </a:lnTo>
                <a:lnTo>
                  <a:pt x="2457" y="6"/>
                </a:lnTo>
                <a:lnTo>
                  <a:pt x="2460" y="9"/>
                </a:lnTo>
                <a:lnTo>
                  <a:pt x="2463" y="12"/>
                </a:lnTo>
                <a:lnTo>
                  <a:pt x="2464" y="16"/>
                </a:lnTo>
                <a:lnTo>
                  <a:pt x="2463" y="19"/>
                </a:lnTo>
                <a:lnTo>
                  <a:pt x="2461" y="23"/>
                </a:lnTo>
                <a:lnTo>
                  <a:pt x="2458" y="28"/>
                </a:lnTo>
                <a:lnTo>
                  <a:pt x="2454" y="29"/>
                </a:lnTo>
                <a:lnTo>
                  <a:pt x="2448" y="29"/>
                </a:lnTo>
                <a:lnTo>
                  <a:pt x="2439" y="28"/>
                </a:lnTo>
                <a:lnTo>
                  <a:pt x="2428" y="25"/>
                </a:lnTo>
                <a:lnTo>
                  <a:pt x="2425" y="25"/>
                </a:lnTo>
                <a:lnTo>
                  <a:pt x="2419" y="22"/>
                </a:lnTo>
                <a:lnTo>
                  <a:pt x="2416" y="19"/>
                </a:lnTo>
                <a:lnTo>
                  <a:pt x="2414" y="15"/>
                </a:lnTo>
                <a:lnTo>
                  <a:pt x="2414" y="10"/>
                </a:lnTo>
                <a:lnTo>
                  <a:pt x="2416" y="6"/>
                </a:lnTo>
                <a:lnTo>
                  <a:pt x="2420" y="1"/>
                </a:lnTo>
                <a:lnTo>
                  <a:pt x="2423" y="0"/>
                </a:lnTo>
                <a:close/>
              </a:path>
            </a:pathLst>
          </a:custGeom>
          <a:solidFill>
            <a:sysClr val="window" lastClr="FFFFFF">
              <a:lumMod val="75000"/>
            </a:sysClr>
          </a:solid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81" name="椭圆 3"/>
          <p:cNvSpPr>
            <a:spLocks noEditPoints="1"/>
          </p:cNvSpPr>
          <p:nvPr/>
        </p:nvSpPr>
        <p:spPr bwMode="auto">
          <a:xfrm>
            <a:off x="5704246" y="2022614"/>
            <a:ext cx="622920" cy="55135"/>
          </a:xfrm>
          <a:custGeom>
            <a:avLst/>
            <a:gdLst>
              <a:gd name="T0" fmla="*/ 40 w 644"/>
              <a:gd name="T1" fmla="*/ 28 h 57"/>
              <a:gd name="T2" fmla="*/ 47 w 644"/>
              <a:gd name="T3" fmla="*/ 34 h 57"/>
              <a:gd name="T4" fmla="*/ 49 w 644"/>
              <a:gd name="T5" fmla="*/ 44 h 57"/>
              <a:gd name="T6" fmla="*/ 44 w 644"/>
              <a:gd name="T7" fmla="*/ 52 h 57"/>
              <a:gd name="T8" fmla="*/ 28 w 644"/>
              <a:gd name="T9" fmla="*/ 54 h 57"/>
              <a:gd name="T10" fmla="*/ 15 w 644"/>
              <a:gd name="T11" fmla="*/ 57 h 57"/>
              <a:gd name="T12" fmla="*/ 5 w 644"/>
              <a:gd name="T13" fmla="*/ 56 h 57"/>
              <a:gd name="T14" fmla="*/ 0 w 644"/>
              <a:gd name="T15" fmla="*/ 47 h 57"/>
              <a:gd name="T16" fmla="*/ 2 w 644"/>
              <a:gd name="T17" fmla="*/ 38 h 57"/>
              <a:gd name="T18" fmla="*/ 11 w 644"/>
              <a:gd name="T19" fmla="*/ 33 h 57"/>
              <a:gd name="T20" fmla="*/ 24 w 644"/>
              <a:gd name="T21" fmla="*/ 31 h 57"/>
              <a:gd name="T22" fmla="*/ 609 w 644"/>
              <a:gd name="T23" fmla="*/ 14 h 57"/>
              <a:gd name="T24" fmla="*/ 634 w 644"/>
              <a:gd name="T25" fmla="*/ 16 h 57"/>
              <a:gd name="T26" fmla="*/ 643 w 644"/>
              <a:gd name="T27" fmla="*/ 22 h 57"/>
              <a:gd name="T28" fmla="*/ 644 w 644"/>
              <a:gd name="T29" fmla="*/ 31 h 57"/>
              <a:gd name="T30" fmla="*/ 640 w 644"/>
              <a:gd name="T31" fmla="*/ 40 h 57"/>
              <a:gd name="T32" fmla="*/ 631 w 644"/>
              <a:gd name="T33" fmla="*/ 41 h 57"/>
              <a:gd name="T34" fmla="*/ 618 w 644"/>
              <a:gd name="T35" fmla="*/ 40 h 57"/>
              <a:gd name="T36" fmla="*/ 602 w 644"/>
              <a:gd name="T37" fmla="*/ 37 h 57"/>
              <a:gd name="T38" fmla="*/ 596 w 644"/>
              <a:gd name="T39" fmla="*/ 30 h 57"/>
              <a:gd name="T40" fmla="*/ 597 w 644"/>
              <a:gd name="T41" fmla="*/ 19 h 57"/>
              <a:gd name="T42" fmla="*/ 605 w 644"/>
              <a:gd name="T43" fmla="*/ 15 h 57"/>
              <a:gd name="T44" fmla="*/ 184 w 644"/>
              <a:gd name="T45" fmla="*/ 9 h 57"/>
              <a:gd name="T46" fmla="*/ 193 w 644"/>
              <a:gd name="T47" fmla="*/ 12 h 57"/>
              <a:gd name="T48" fmla="*/ 197 w 644"/>
              <a:gd name="T49" fmla="*/ 21 h 57"/>
              <a:gd name="T50" fmla="*/ 195 w 644"/>
              <a:gd name="T51" fmla="*/ 30 h 57"/>
              <a:gd name="T52" fmla="*/ 186 w 644"/>
              <a:gd name="T53" fmla="*/ 34 h 57"/>
              <a:gd name="T54" fmla="*/ 167 w 644"/>
              <a:gd name="T55" fmla="*/ 35 h 57"/>
              <a:gd name="T56" fmla="*/ 157 w 644"/>
              <a:gd name="T57" fmla="*/ 35 h 57"/>
              <a:gd name="T58" fmla="*/ 149 w 644"/>
              <a:gd name="T59" fmla="*/ 30 h 57"/>
              <a:gd name="T60" fmla="*/ 149 w 644"/>
              <a:gd name="T61" fmla="*/ 21 h 57"/>
              <a:gd name="T62" fmla="*/ 155 w 644"/>
              <a:gd name="T63" fmla="*/ 14 h 57"/>
              <a:gd name="T64" fmla="*/ 164 w 644"/>
              <a:gd name="T65" fmla="*/ 11 h 57"/>
              <a:gd name="T66" fmla="*/ 184 w 644"/>
              <a:gd name="T67" fmla="*/ 9 h 57"/>
              <a:gd name="T68" fmla="*/ 466 w 644"/>
              <a:gd name="T69" fmla="*/ 3 h 57"/>
              <a:gd name="T70" fmla="*/ 485 w 644"/>
              <a:gd name="T71" fmla="*/ 3 h 57"/>
              <a:gd name="T72" fmla="*/ 492 w 644"/>
              <a:gd name="T73" fmla="*/ 8 h 57"/>
              <a:gd name="T74" fmla="*/ 497 w 644"/>
              <a:gd name="T75" fmla="*/ 16 h 57"/>
              <a:gd name="T76" fmla="*/ 492 w 644"/>
              <a:gd name="T77" fmla="*/ 25 h 57"/>
              <a:gd name="T78" fmla="*/ 484 w 644"/>
              <a:gd name="T79" fmla="*/ 28 h 57"/>
              <a:gd name="T80" fmla="*/ 465 w 644"/>
              <a:gd name="T81" fmla="*/ 28 h 57"/>
              <a:gd name="T82" fmla="*/ 453 w 644"/>
              <a:gd name="T83" fmla="*/ 27 h 57"/>
              <a:gd name="T84" fmla="*/ 447 w 644"/>
              <a:gd name="T85" fmla="*/ 19 h 57"/>
              <a:gd name="T86" fmla="*/ 447 w 644"/>
              <a:gd name="T87" fmla="*/ 9 h 57"/>
              <a:gd name="T88" fmla="*/ 454 w 644"/>
              <a:gd name="T89" fmla="*/ 3 h 57"/>
              <a:gd name="T90" fmla="*/ 335 w 644"/>
              <a:gd name="T91" fmla="*/ 0 h 57"/>
              <a:gd name="T92" fmla="*/ 339 w 644"/>
              <a:gd name="T93" fmla="*/ 2 h 57"/>
              <a:gd name="T94" fmla="*/ 346 w 644"/>
              <a:gd name="T95" fmla="*/ 8 h 57"/>
              <a:gd name="T96" fmla="*/ 346 w 644"/>
              <a:gd name="T97" fmla="*/ 18 h 57"/>
              <a:gd name="T98" fmla="*/ 342 w 644"/>
              <a:gd name="T99" fmla="*/ 24 h 57"/>
              <a:gd name="T100" fmla="*/ 335 w 644"/>
              <a:gd name="T101" fmla="*/ 25 h 57"/>
              <a:gd name="T102" fmla="*/ 310 w 644"/>
              <a:gd name="T103" fmla="*/ 27 h 57"/>
              <a:gd name="T104" fmla="*/ 301 w 644"/>
              <a:gd name="T105" fmla="*/ 24 h 57"/>
              <a:gd name="T106" fmla="*/ 297 w 644"/>
              <a:gd name="T107" fmla="*/ 15 h 57"/>
              <a:gd name="T108" fmla="*/ 301 w 644"/>
              <a:gd name="T109" fmla="*/ 6 h 57"/>
              <a:gd name="T110" fmla="*/ 310 w 644"/>
              <a:gd name="T111" fmla="*/ 2 h 57"/>
              <a:gd name="T112" fmla="*/ 335 w 644"/>
              <a:gd name="T113"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44" h="57">
                <a:moveTo>
                  <a:pt x="35" y="28"/>
                </a:moveTo>
                <a:lnTo>
                  <a:pt x="40" y="28"/>
                </a:lnTo>
                <a:lnTo>
                  <a:pt x="44" y="31"/>
                </a:lnTo>
                <a:lnTo>
                  <a:pt x="47" y="34"/>
                </a:lnTo>
                <a:lnTo>
                  <a:pt x="50" y="38"/>
                </a:lnTo>
                <a:lnTo>
                  <a:pt x="49" y="44"/>
                </a:lnTo>
                <a:lnTo>
                  <a:pt x="47" y="49"/>
                </a:lnTo>
                <a:lnTo>
                  <a:pt x="44" y="52"/>
                </a:lnTo>
                <a:lnTo>
                  <a:pt x="40" y="53"/>
                </a:lnTo>
                <a:lnTo>
                  <a:pt x="28" y="54"/>
                </a:lnTo>
                <a:lnTo>
                  <a:pt x="16" y="57"/>
                </a:lnTo>
                <a:lnTo>
                  <a:pt x="15" y="57"/>
                </a:lnTo>
                <a:lnTo>
                  <a:pt x="9" y="57"/>
                </a:lnTo>
                <a:lnTo>
                  <a:pt x="5" y="56"/>
                </a:lnTo>
                <a:lnTo>
                  <a:pt x="2" y="52"/>
                </a:lnTo>
                <a:lnTo>
                  <a:pt x="0" y="47"/>
                </a:lnTo>
                <a:lnTo>
                  <a:pt x="0" y="43"/>
                </a:lnTo>
                <a:lnTo>
                  <a:pt x="2" y="38"/>
                </a:lnTo>
                <a:lnTo>
                  <a:pt x="6" y="34"/>
                </a:lnTo>
                <a:lnTo>
                  <a:pt x="11" y="33"/>
                </a:lnTo>
                <a:lnTo>
                  <a:pt x="12" y="33"/>
                </a:lnTo>
                <a:lnTo>
                  <a:pt x="24" y="31"/>
                </a:lnTo>
                <a:lnTo>
                  <a:pt x="35" y="28"/>
                </a:lnTo>
                <a:close/>
                <a:moveTo>
                  <a:pt x="609" y="14"/>
                </a:moveTo>
                <a:lnTo>
                  <a:pt x="621" y="15"/>
                </a:lnTo>
                <a:lnTo>
                  <a:pt x="634" y="16"/>
                </a:lnTo>
                <a:lnTo>
                  <a:pt x="638" y="18"/>
                </a:lnTo>
                <a:lnTo>
                  <a:pt x="643" y="22"/>
                </a:lnTo>
                <a:lnTo>
                  <a:pt x="644" y="27"/>
                </a:lnTo>
                <a:lnTo>
                  <a:pt x="644" y="31"/>
                </a:lnTo>
                <a:lnTo>
                  <a:pt x="643" y="35"/>
                </a:lnTo>
                <a:lnTo>
                  <a:pt x="640" y="40"/>
                </a:lnTo>
                <a:lnTo>
                  <a:pt x="635" y="41"/>
                </a:lnTo>
                <a:lnTo>
                  <a:pt x="631" y="41"/>
                </a:lnTo>
                <a:lnTo>
                  <a:pt x="631" y="41"/>
                </a:lnTo>
                <a:lnTo>
                  <a:pt x="618" y="40"/>
                </a:lnTo>
                <a:lnTo>
                  <a:pt x="606" y="38"/>
                </a:lnTo>
                <a:lnTo>
                  <a:pt x="602" y="37"/>
                </a:lnTo>
                <a:lnTo>
                  <a:pt x="597" y="34"/>
                </a:lnTo>
                <a:lnTo>
                  <a:pt x="596" y="30"/>
                </a:lnTo>
                <a:lnTo>
                  <a:pt x="596" y="25"/>
                </a:lnTo>
                <a:lnTo>
                  <a:pt x="597" y="19"/>
                </a:lnTo>
                <a:lnTo>
                  <a:pt x="600" y="16"/>
                </a:lnTo>
                <a:lnTo>
                  <a:pt x="605" y="15"/>
                </a:lnTo>
                <a:lnTo>
                  <a:pt x="609" y="14"/>
                </a:lnTo>
                <a:close/>
                <a:moveTo>
                  <a:pt x="184" y="9"/>
                </a:moveTo>
                <a:lnTo>
                  <a:pt x="189" y="9"/>
                </a:lnTo>
                <a:lnTo>
                  <a:pt x="193" y="12"/>
                </a:lnTo>
                <a:lnTo>
                  <a:pt x="196" y="15"/>
                </a:lnTo>
                <a:lnTo>
                  <a:pt x="197" y="21"/>
                </a:lnTo>
                <a:lnTo>
                  <a:pt x="197" y="25"/>
                </a:lnTo>
                <a:lnTo>
                  <a:pt x="195" y="30"/>
                </a:lnTo>
                <a:lnTo>
                  <a:pt x="192" y="33"/>
                </a:lnTo>
                <a:lnTo>
                  <a:pt x="186" y="34"/>
                </a:lnTo>
                <a:lnTo>
                  <a:pt x="180" y="35"/>
                </a:lnTo>
                <a:lnTo>
                  <a:pt x="167" y="35"/>
                </a:lnTo>
                <a:lnTo>
                  <a:pt x="161" y="37"/>
                </a:lnTo>
                <a:lnTo>
                  <a:pt x="157" y="35"/>
                </a:lnTo>
                <a:lnTo>
                  <a:pt x="152" y="34"/>
                </a:lnTo>
                <a:lnTo>
                  <a:pt x="149" y="30"/>
                </a:lnTo>
                <a:lnTo>
                  <a:pt x="148" y="25"/>
                </a:lnTo>
                <a:lnTo>
                  <a:pt x="149" y="21"/>
                </a:lnTo>
                <a:lnTo>
                  <a:pt x="151" y="16"/>
                </a:lnTo>
                <a:lnTo>
                  <a:pt x="155" y="14"/>
                </a:lnTo>
                <a:lnTo>
                  <a:pt x="159" y="12"/>
                </a:lnTo>
                <a:lnTo>
                  <a:pt x="164" y="11"/>
                </a:lnTo>
                <a:lnTo>
                  <a:pt x="177" y="11"/>
                </a:lnTo>
                <a:lnTo>
                  <a:pt x="184" y="9"/>
                </a:lnTo>
                <a:close/>
                <a:moveTo>
                  <a:pt x="459" y="2"/>
                </a:moveTo>
                <a:lnTo>
                  <a:pt x="466" y="3"/>
                </a:lnTo>
                <a:lnTo>
                  <a:pt x="479" y="3"/>
                </a:lnTo>
                <a:lnTo>
                  <a:pt x="485" y="3"/>
                </a:lnTo>
                <a:lnTo>
                  <a:pt x="489" y="5"/>
                </a:lnTo>
                <a:lnTo>
                  <a:pt x="492" y="8"/>
                </a:lnTo>
                <a:lnTo>
                  <a:pt x="495" y="12"/>
                </a:lnTo>
                <a:lnTo>
                  <a:pt x="497" y="16"/>
                </a:lnTo>
                <a:lnTo>
                  <a:pt x="495" y="22"/>
                </a:lnTo>
                <a:lnTo>
                  <a:pt x="492" y="25"/>
                </a:lnTo>
                <a:lnTo>
                  <a:pt x="488" y="28"/>
                </a:lnTo>
                <a:lnTo>
                  <a:pt x="484" y="28"/>
                </a:lnTo>
                <a:lnTo>
                  <a:pt x="478" y="28"/>
                </a:lnTo>
                <a:lnTo>
                  <a:pt x="465" y="28"/>
                </a:lnTo>
                <a:lnTo>
                  <a:pt x="459" y="27"/>
                </a:lnTo>
                <a:lnTo>
                  <a:pt x="453" y="27"/>
                </a:lnTo>
                <a:lnTo>
                  <a:pt x="450" y="24"/>
                </a:lnTo>
                <a:lnTo>
                  <a:pt x="447" y="19"/>
                </a:lnTo>
                <a:lnTo>
                  <a:pt x="447" y="15"/>
                </a:lnTo>
                <a:lnTo>
                  <a:pt x="447" y="9"/>
                </a:lnTo>
                <a:lnTo>
                  <a:pt x="450" y="6"/>
                </a:lnTo>
                <a:lnTo>
                  <a:pt x="454" y="3"/>
                </a:lnTo>
                <a:lnTo>
                  <a:pt x="459" y="2"/>
                </a:lnTo>
                <a:close/>
                <a:moveTo>
                  <a:pt x="335" y="0"/>
                </a:moveTo>
                <a:lnTo>
                  <a:pt x="335" y="0"/>
                </a:lnTo>
                <a:lnTo>
                  <a:pt x="339" y="2"/>
                </a:lnTo>
                <a:lnTo>
                  <a:pt x="343" y="5"/>
                </a:lnTo>
                <a:lnTo>
                  <a:pt x="346" y="8"/>
                </a:lnTo>
                <a:lnTo>
                  <a:pt x="346" y="14"/>
                </a:lnTo>
                <a:lnTo>
                  <a:pt x="346" y="18"/>
                </a:lnTo>
                <a:lnTo>
                  <a:pt x="345" y="21"/>
                </a:lnTo>
                <a:lnTo>
                  <a:pt x="342" y="24"/>
                </a:lnTo>
                <a:lnTo>
                  <a:pt x="339" y="25"/>
                </a:lnTo>
                <a:lnTo>
                  <a:pt x="335" y="25"/>
                </a:lnTo>
                <a:lnTo>
                  <a:pt x="322" y="27"/>
                </a:lnTo>
                <a:lnTo>
                  <a:pt x="310" y="27"/>
                </a:lnTo>
                <a:lnTo>
                  <a:pt x="305" y="25"/>
                </a:lnTo>
                <a:lnTo>
                  <a:pt x="301" y="24"/>
                </a:lnTo>
                <a:lnTo>
                  <a:pt x="298" y="19"/>
                </a:lnTo>
                <a:lnTo>
                  <a:pt x="297" y="15"/>
                </a:lnTo>
                <a:lnTo>
                  <a:pt x="298" y="9"/>
                </a:lnTo>
                <a:lnTo>
                  <a:pt x="301" y="6"/>
                </a:lnTo>
                <a:lnTo>
                  <a:pt x="304" y="3"/>
                </a:lnTo>
                <a:lnTo>
                  <a:pt x="310" y="2"/>
                </a:lnTo>
                <a:lnTo>
                  <a:pt x="322" y="2"/>
                </a:lnTo>
                <a:lnTo>
                  <a:pt x="335" y="0"/>
                </a:lnTo>
                <a:close/>
              </a:path>
            </a:pathLst>
          </a:custGeom>
          <a:solidFill>
            <a:srgbClr val="E1E5E7"/>
          </a:solid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82" name="椭圆 4"/>
          <p:cNvSpPr>
            <a:spLocks noEditPoints="1"/>
          </p:cNvSpPr>
          <p:nvPr/>
        </p:nvSpPr>
        <p:spPr bwMode="auto">
          <a:xfrm>
            <a:off x="3738759" y="1915247"/>
            <a:ext cx="4653522" cy="4174725"/>
          </a:xfrm>
          <a:custGeom>
            <a:avLst/>
            <a:gdLst>
              <a:gd name="T0" fmla="*/ 1940 w 4811"/>
              <a:gd name="T1" fmla="*/ 1642 h 4316"/>
              <a:gd name="T2" fmla="*/ 1711 w 4811"/>
              <a:gd name="T3" fmla="*/ 2158 h 4316"/>
              <a:gd name="T4" fmla="*/ 1940 w 4811"/>
              <a:gd name="T5" fmla="*/ 2674 h 4316"/>
              <a:gd name="T6" fmla="*/ 2481 w 4811"/>
              <a:gd name="T7" fmla="*/ 2849 h 4316"/>
              <a:gd name="T8" fmla="*/ 2965 w 4811"/>
              <a:gd name="T9" fmla="*/ 2569 h 4316"/>
              <a:gd name="T10" fmla="*/ 3084 w 4811"/>
              <a:gd name="T11" fmla="*/ 2009 h 4316"/>
              <a:gd name="T12" fmla="*/ 2755 w 4811"/>
              <a:gd name="T13" fmla="*/ 1559 h 4316"/>
              <a:gd name="T14" fmla="*/ 3484 w 4811"/>
              <a:gd name="T15" fmla="*/ 19 h 4316"/>
              <a:gd name="T16" fmla="*/ 3819 w 4811"/>
              <a:gd name="T17" fmla="*/ 341 h 4316"/>
              <a:gd name="T18" fmla="*/ 3746 w 4811"/>
              <a:gd name="T19" fmla="*/ 792 h 4316"/>
              <a:gd name="T20" fmla="*/ 3374 w 4811"/>
              <a:gd name="T21" fmla="*/ 991 h 4316"/>
              <a:gd name="T22" fmla="*/ 3119 w 4811"/>
              <a:gd name="T23" fmla="*/ 1277 h 4316"/>
              <a:gd name="T24" fmla="*/ 3357 w 4811"/>
              <a:gd name="T25" fmla="*/ 1721 h 4316"/>
              <a:gd name="T26" fmla="*/ 3692 w 4811"/>
              <a:gd name="T27" fmla="*/ 1993 h 4316"/>
              <a:gd name="T28" fmla="*/ 3970 w 4811"/>
              <a:gd name="T29" fmla="*/ 1790 h 4316"/>
              <a:gd name="T30" fmla="*/ 4447 w 4811"/>
              <a:gd name="T31" fmla="*/ 1667 h 4316"/>
              <a:gd name="T32" fmla="*/ 4793 w 4811"/>
              <a:gd name="T33" fmla="*/ 2014 h 4316"/>
              <a:gd name="T34" fmla="*/ 4665 w 4811"/>
              <a:gd name="T35" fmla="*/ 2496 h 4316"/>
              <a:gd name="T36" fmla="*/ 4190 w 4811"/>
              <a:gd name="T37" fmla="*/ 2624 h 4316"/>
              <a:gd name="T38" fmla="*/ 3809 w 4811"/>
              <a:gd name="T39" fmla="*/ 2351 h 4316"/>
              <a:gd name="T40" fmla="*/ 3460 w 4811"/>
              <a:gd name="T41" fmla="*/ 2354 h 4316"/>
              <a:gd name="T42" fmla="*/ 3142 w 4811"/>
              <a:gd name="T43" fmla="*/ 2899 h 4316"/>
              <a:gd name="T44" fmla="*/ 3262 w 4811"/>
              <a:gd name="T45" fmla="*/ 3269 h 4316"/>
              <a:gd name="T46" fmla="*/ 3643 w 4811"/>
              <a:gd name="T47" fmla="*/ 3391 h 4316"/>
              <a:gd name="T48" fmla="*/ 3868 w 4811"/>
              <a:gd name="T49" fmla="*/ 3790 h 4316"/>
              <a:gd name="T50" fmla="*/ 3672 w 4811"/>
              <a:gd name="T51" fmla="*/ 4201 h 4316"/>
              <a:gd name="T52" fmla="*/ 3216 w 4811"/>
              <a:gd name="T53" fmla="*/ 4277 h 4316"/>
              <a:gd name="T54" fmla="*/ 2894 w 4811"/>
              <a:gd name="T55" fmla="*/ 3939 h 4316"/>
              <a:gd name="T56" fmla="*/ 2938 w 4811"/>
              <a:gd name="T57" fmla="*/ 3463 h 4316"/>
              <a:gd name="T58" fmla="*/ 2736 w 4811"/>
              <a:gd name="T59" fmla="*/ 3149 h 4316"/>
              <a:gd name="T60" fmla="*/ 2053 w 4811"/>
              <a:gd name="T61" fmla="*/ 3138 h 4316"/>
              <a:gd name="T62" fmla="*/ 1872 w 4811"/>
              <a:gd name="T63" fmla="*/ 3463 h 4316"/>
              <a:gd name="T64" fmla="*/ 1953 w 4811"/>
              <a:gd name="T65" fmla="*/ 3884 h 4316"/>
              <a:gd name="T66" fmla="*/ 1673 w 4811"/>
              <a:gd name="T67" fmla="*/ 4269 h 4316"/>
              <a:gd name="T68" fmla="*/ 1215 w 4811"/>
              <a:gd name="T69" fmla="*/ 4249 h 4316"/>
              <a:gd name="T70" fmla="*/ 968 w 4811"/>
              <a:gd name="T71" fmla="*/ 3862 h 4316"/>
              <a:gd name="T72" fmla="*/ 1140 w 4811"/>
              <a:gd name="T73" fmla="*/ 3442 h 4316"/>
              <a:gd name="T74" fmla="*/ 1539 w 4811"/>
              <a:gd name="T75" fmla="*/ 3277 h 4316"/>
              <a:gd name="T76" fmla="*/ 1710 w 4811"/>
              <a:gd name="T77" fmla="*/ 2966 h 4316"/>
              <a:gd name="T78" fmla="*/ 1403 w 4811"/>
              <a:gd name="T79" fmla="*/ 2430 h 4316"/>
              <a:gd name="T80" fmla="*/ 1044 w 4811"/>
              <a:gd name="T81" fmla="*/ 2338 h 4316"/>
              <a:gd name="T82" fmla="*/ 743 w 4811"/>
              <a:gd name="T83" fmla="*/ 2602 h 4316"/>
              <a:gd name="T84" fmla="*/ 245 w 4811"/>
              <a:gd name="T85" fmla="*/ 2599 h 4316"/>
              <a:gd name="T86" fmla="*/ 0 w 4811"/>
              <a:gd name="T87" fmla="*/ 2171 h 4316"/>
              <a:gd name="T88" fmla="*/ 245 w 4811"/>
              <a:gd name="T89" fmla="*/ 1743 h 4316"/>
              <a:gd name="T90" fmla="*/ 733 w 4811"/>
              <a:gd name="T91" fmla="*/ 1737 h 4316"/>
              <a:gd name="T92" fmla="*/ 1118 w 4811"/>
              <a:gd name="T93" fmla="*/ 1986 h 4316"/>
              <a:gd name="T94" fmla="*/ 1410 w 4811"/>
              <a:gd name="T95" fmla="*/ 1862 h 4316"/>
              <a:gd name="T96" fmla="*/ 1711 w 4811"/>
              <a:gd name="T97" fmla="*/ 1298 h 4316"/>
              <a:gd name="T98" fmla="*/ 1491 w 4811"/>
              <a:gd name="T99" fmla="*/ 1003 h 4316"/>
              <a:gd name="T100" fmla="*/ 1080 w 4811"/>
              <a:gd name="T101" fmla="*/ 852 h 4316"/>
              <a:gd name="T102" fmla="*/ 953 w 4811"/>
              <a:gd name="T103" fmla="*/ 409 h 4316"/>
              <a:gd name="T104" fmla="*/ 1247 w 4811"/>
              <a:gd name="T105" fmla="*/ 53 h 4316"/>
              <a:gd name="T106" fmla="*/ 1701 w 4811"/>
              <a:gd name="T107" fmla="*/ 90 h 4316"/>
              <a:gd name="T108" fmla="*/ 1935 w 4811"/>
              <a:gd name="T109" fmla="*/ 499 h 4316"/>
              <a:gd name="T110" fmla="*/ 1910 w 4811"/>
              <a:gd name="T111" fmla="*/ 956 h 4316"/>
              <a:gd name="T112" fmla="*/ 2156 w 4811"/>
              <a:gd name="T113" fmla="*/ 1147 h 4316"/>
              <a:gd name="T114" fmla="*/ 2805 w 4811"/>
              <a:gd name="T115" fmla="*/ 1124 h 4316"/>
              <a:gd name="T116" fmla="*/ 2948 w 4811"/>
              <a:gd name="T117" fmla="*/ 789 h 4316"/>
              <a:gd name="T118" fmla="*/ 2891 w 4811"/>
              <a:gd name="T119" fmla="*/ 309 h 4316"/>
              <a:gd name="T120" fmla="*/ 3249 w 4811"/>
              <a:gd name="T121" fmla="*/ 11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11" h="4316">
                <a:moveTo>
                  <a:pt x="2405" y="1464"/>
                </a:moveTo>
                <a:lnTo>
                  <a:pt x="2330" y="1469"/>
                </a:lnTo>
                <a:lnTo>
                  <a:pt x="2257" y="1480"/>
                </a:lnTo>
                <a:lnTo>
                  <a:pt x="2186" y="1499"/>
                </a:lnTo>
                <a:lnTo>
                  <a:pt x="2118" y="1526"/>
                </a:lnTo>
                <a:lnTo>
                  <a:pt x="2056" y="1559"/>
                </a:lnTo>
                <a:lnTo>
                  <a:pt x="1996" y="1597"/>
                </a:lnTo>
                <a:lnTo>
                  <a:pt x="1940" y="1642"/>
                </a:lnTo>
                <a:lnTo>
                  <a:pt x="1891" y="1694"/>
                </a:lnTo>
                <a:lnTo>
                  <a:pt x="1845" y="1748"/>
                </a:lnTo>
                <a:lnTo>
                  <a:pt x="1806" y="1808"/>
                </a:lnTo>
                <a:lnTo>
                  <a:pt x="1774" y="1872"/>
                </a:lnTo>
                <a:lnTo>
                  <a:pt x="1748" y="1939"/>
                </a:lnTo>
                <a:lnTo>
                  <a:pt x="1727" y="2009"/>
                </a:lnTo>
                <a:lnTo>
                  <a:pt x="1716" y="2082"/>
                </a:lnTo>
                <a:lnTo>
                  <a:pt x="1711" y="2158"/>
                </a:lnTo>
                <a:lnTo>
                  <a:pt x="1716" y="2234"/>
                </a:lnTo>
                <a:lnTo>
                  <a:pt x="1727" y="2307"/>
                </a:lnTo>
                <a:lnTo>
                  <a:pt x="1748" y="2377"/>
                </a:lnTo>
                <a:lnTo>
                  <a:pt x="1774" y="2445"/>
                </a:lnTo>
                <a:lnTo>
                  <a:pt x="1806" y="2509"/>
                </a:lnTo>
                <a:lnTo>
                  <a:pt x="1845" y="2569"/>
                </a:lnTo>
                <a:lnTo>
                  <a:pt x="1891" y="2623"/>
                </a:lnTo>
                <a:lnTo>
                  <a:pt x="1940" y="2674"/>
                </a:lnTo>
                <a:lnTo>
                  <a:pt x="1996" y="2719"/>
                </a:lnTo>
                <a:lnTo>
                  <a:pt x="2056" y="2757"/>
                </a:lnTo>
                <a:lnTo>
                  <a:pt x="2118" y="2791"/>
                </a:lnTo>
                <a:lnTo>
                  <a:pt x="2186" y="2817"/>
                </a:lnTo>
                <a:lnTo>
                  <a:pt x="2257" y="2836"/>
                </a:lnTo>
                <a:lnTo>
                  <a:pt x="2330" y="2849"/>
                </a:lnTo>
                <a:lnTo>
                  <a:pt x="2405" y="2852"/>
                </a:lnTo>
                <a:lnTo>
                  <a:pt x="2481" y="2849"/>
                </a:lnTo>
                <a:lnTo>
                  <a:pt x="2554" y="2836"/>
                </a:lnTo>
                <a:lnTo>
                  <a:pt x="2625" y="2817"/>
                </a:lnTo>
                <a:lnTo>
                  <a:pt x="2692" y="2791"/>
                </a:lnTo>
                <a:lnTo>
                  <a:pt x="2755" y="2757"/>
                </a:lnTo>
                <a:lnTo>
                  <a:pt x="2815" y="2719"/>
                </a:lnTo>
                <a:lnTo>
                  <a:pt x="2870" y="2674"/>
                </a:lnTo>
                <a:lnTo>
                  <a:pt x="2920" y="2623"/>
                </a:lnTo>
                <a:lnTo>
                  <a:pt x="2965" y="2569"/>
                </a:lnTo>
                <a:lnTo>
                  <a:pt x="3005" y="2509"/>
                </a:lnTo>
                <a:lnTo>
                  <a:pt x="3037" y="2445"/>
                </a:lnTo>
                <a:lnTo>
                  <a:pt x="3065" y="2377"/>
                </a:lnTo>
                <a:lnTo>
                  <a:pt x="3084" y="2307"/>
                </a:lnTo>
                <a:lnTo>
                  <a:pt x="3095" y="2234"/>
                </a:lnTo>
                <a:lnTo>
                  <a:pt x="3100" y="2158"/>
                </a:lnTo>
                <a:lnTo>
                  <a:pt x="3095" y="2082"/>
                </a:lnTo>
                <a:lnTo>
                  <a:pt x="3084" y="2009"/>
                </a:lnTo>
                <a:lnTo>
                  <a:pt x="3065" y="1939"/>
                </a:lnTo>
                <a:lnTo>
                  <a:pt x="3037" y="1872"/>
                </a:lnTo>
                <a:lnTo>
                  <a:pt x="3005" y="1808"/>
                </a:lnTo>
                <a:lnTo>
                  <a:pt x="2965" y="1748"/>
                </a:lnTo>
                <a:lnTo>
                  <a:pt x="2920" y="1694"/>
                </a:lnTo>
                <a:lnTo>
                  <a:pt x="2870" y="1642"/>
                </a:lnTo>
                <a:lnTo>
                  <a:pt x="2815" y="1597"/>
                </a:lnTo>
                <a:lnTo>
                  <a:pt x="2755" y="1559"/>
                </a:lnTo>
                <a:lnTo>
                  <a:pt x="2692" y="1526"/>
                </a:lnTo>
                <a:lnTo>
                  <a:pt x="2625" y="1499"/>
                </a:lnTo>
                <a:lnTo>
                  <a:pt x="2554" y="1480"/>
                </a:lnTo>
                <a:lnTo>
                  <a:pt x="2481" y="1469"/>
                </a:lnTo>
                <a:lnTo>
                  <a:pt x="2405" y="1464"/>
                </a:lnTo>
                <a:close/>
                <a:moveTo>
                  <a:pt x="3365" y="0"/>
                </a:moveTo>
                <a:lnTo>
                  <a:pt x="3425" y="6"/>
                </a:lnTo>
                <a:lnTo>
                  <a:pt x="3484" y="19"/>
                </a:lnTo>
                <a:lnTo>
                  <a:pt x="3541" y="40"/>
                </a:lnTo>
                <a:lnTo>
                  <a:pt x="3596" y="68"/>
                </a:lnTo>
                <a:lnTo>
                  <a:pt x="3649" y="101"/>
                </a:lnTo>
                <a:lnTo>
                  <a:pt x="3695" y="142"/>
                </a:lnTo>
                <a:lnTo>
                  <a:pt x="3735" y="186"/>
                </a:lnTo>
                <a:lnTo>
                  <a:pt x="3770" y="234"/>
                </a:lnTo>
                <a:lnTo>
                  <a:pt x="3797" y="285"/>
                </a:lnTo>
                <a:lnTo>
                  <a:pt x="3819" y="341"/>
                </a:lnTo>
                <a:lnTo>
                  <a:pt x="3834" y="396"/>
                </a:lnTo>
                <a:lnTo>
                  <a:pt x="3843" y="455"/>
                </a:lnTo>
                <a:lnTo>
                  <a:pt x="3844" y="513"/>
                </a:lnTo>
                <a:lnTo>
                  <a:pt x="3838" y="573"/>
                </a:lnTo>
                <a:lnTo>
                  <a:pt x="3825" y="632"/>
                </a:lnTo>
                <a:lnTo>
                  <a:pt x="3805" y="688"/>
                </a:lnTo>
                <a:lnTo>
                  <a:pt x="3777" y="744"/>
                </a:lnTo>
                <a:lnTo>
                  <a:pt x="3746" y="792"/>
                </a:lnTo>
                <a:lnTo>
                  <a:pt x="3710" y="836"/>
                </a:lnTo>
                <a:lnTo>
                  <a:pt x="3670" y="874"/>
                </a:lnTo>
                <a:lnTo>
                  <a:pt x="3627" y="906"/>
                </a:lnTo>
                <a:lnTo>
                  <a:pt x="3580" y="935"/>
                </a:lnTo>
                <a:lnTo>
                  <a:pt x="3532" y="957"/>
                </a:lnTo>
                <a:lnTo>
                  <a:pt x="3481" y="975"/>
                </a:lnTo>
                <a:lnTo>
                  <a:pt x="3428" y="987"/>
                </a:lnTo>
                <a:lnTo>
                  <a:pt x="3374" y="991"/>
                </a:lnTo>
                <a:lnTo>
                  <a:pt x="3320" y="991"/>
                </a:lnTo>
                <a:lnTo>
                  <a:pt x="3273" y="1039"/>
                </a:lnTo>
                <a:lnTo>
                  <a:pt x="3234" y="1083"/>
                </a:lnTo>
                <a:lnTo>
                  <a:pt x="3200" y="1125"/>
                </a:lnTo>
                <a:lnTo>
                  <a:pt x="3173" y="1166"/>
                </a:lnTo>
                <a:lnTo>
                  <a:pt x="3151" y="1206"/>
                </a:lnTo>
                <a:lnTo>
                  <a:pt x="3133" y="1242"/>
                </a:lnTo>
                <a:lnTo>
                  <a:pt x="3119" y="1277"/>
                </a:lnTo>
                <a:lnTo>
                  <a:pt x="3108" y="1311"/>
                </a:lnTo>
                <a:lnTo>
                  <a:pt x="3103" y="1344"/>
                </a:lnTo>
                <a:lnTo>
                  <a:pt x="3097" y="1375"/>
                </a:lnTo>
                <a:lnTo>
                  <a:pt x="3159" y="1435"/>
                </a:lnTo>
                <a:lnTo>
                  <a:pt x="3218" y="1501"/>
                </a:lnTo>
                <a:lnTo>
                  <a:pt x="3269" y="1569"/>
                </a:lnTo>
                <a:lnTo>
                  <a:pt x="3316" y="1644"/>
                </a:lnTo>
                <a:lnTo>
                  <a:pt x="3357" y="1721"/>
                </a:lnTo>
                <a:lnTo>
                  <a:pt x="3389" y="1803"/>
                </a:lnTo>
                <a:lnTo>
                  <a:pt x="3416" y="1888"/>
                </a:lnTo>
                <a:lnTo>
                  <a:pt x="3435" y="1976"/>
                </a:lnTo>
                <a:lnTo>
                  <a:pt x="3497" y="1987"/>
                </a:lnTo>
                <a:lnTo>
                  <a:pt x="3552" y="1995"/>
                </a:lnTo>
                <a:lnTo>
                  <a:pt x="3603" y="1997"/>
                </a:lnTo>
                <a:lnTo>
                  <a:pt x="3650" y="1997"/>
                </a:lnTo>
                <a:lnTo>
                  <a:pt x="3692" y="1993"/>
                </a:lnTo>
                <a:lnTo>
                  <a:pt x="3732" y="1987"/>
                </a:lnTo>
                <a:lnTo>
                  <a:pt x="3768" y="1978"/>
                </a:lnTo>
                <a:lnTo>
                  <a:pt x="3802" y="1968"/>
                </a:lnTo>
                <a:lnTo>
                  <a:pt x="3833" y="1957"/>
                </a:lnTo>
                <a:lnTo>
                  <a:pt x="3862" y="1943"/>
                </a:lnTo>
                <a:lnTo>
                  <a:pt x="3891" y="1888"/>
                </a:lnTo>
                <a:lnTo>
                  <a:pt x="3927" y="1837"/>
                </a:lnTo>
                <a:lnTo>
                  <a:pt x="3970" y="1790"/>
                </a:lnTo>
                <a:lnTo>
                  <a:pt x="4016" y="1749"/>
                </a:lnTo>
                <a:lnTo>
                  <a:pt x="4069" y="1716"/>
                </a:lnTo>
                <a:lnTo>
                  <a:pt x="4125" y="1686"/>
                </a:lnTo>
                <a:lnTo>
                  <a:pt x="4186" y="1666"/>
                </a:lnTo>
                <a:lnTo>
                  <a:pt x="4249" y="1653"/>
                </a:lnTo>
                <a:lnTo>
                  <a:pt x="4316" y="1648"/>
                </a:lnTo>
                <a:lnTo>
                  <a:pt x="4383" y="1654"/>
                </a:lnTo>
                <a:lnTo>
                  <a:pt x="4447" y="1667"/>
                </a:lnTo>
                <a:lnTo>
                  <a:pt x="4508" y="1688"/>
                </a:lnTo>
                <a:lnTo>
                  <a:pt x="4565" y="1717"/>
                </a:lnTo>
                <a:lnTo>
                  <a:pt x="4618" y="1752"/>
                </a:lnTo>
                <a:lnTo>
                  <a:pt x="4665" y="1794"/>
                </a:lnTo>
                <a:lnTo>
                  <a:pt x="4707" y="1841"/>
                </a:lnTo>
                <a:lnTo>
                  <a:pt x="4744" y="1895"/>
                </a:lnTo>
                <a:lnTo>
                  <a:pt x="4771" y="1952"/>
                </a:lnTo>
                <a:lnTo>
                  <a:pt x="4793" y="2014"/>
                </a:lnTo>
                <a:lnTo>
                  <a:pt x="4806" y="2078"/>
                </a:lnTo>
                <a:lnTo>
                  <a:pt x="4811" y="2145"/>
                </a:lnTo>
                <a:lnTo>
                  <a:pt x="4806" y="2212"/>
                </a:lnTo>
                <a:lnTo>
                  <a:pt x="4793" y="2277"/>
                </a:lnTo>
                <a:lnTo>
                  <a:pt x="4771" y="2338"/>
                </a:lnTo>
                <a:lnTo>
                  <a:pt x="4744" y="2395"/>
                </a:lnTo>
                <a:lnTo>
                  <a:pt x="4707" y="2447"/>
                </a:lnTo>
                <a:lnTo>
                  <a:pt x="4665" y="2496"/>
                </a:lnTo>
                <a:lnTo>
                  <a:pt x="4618" y="2537"/>
                </a:lnTo>
                <a:lnTo>
                  <a:pt x="4565" y="2573"/>
                </a:lnTo>
                <a:lnTo>
                  <a:pt x="4508" y="2601"/>
                </a:lnTo>
                <a:lnTo>
                  <a:pt x="4447" y="2623"/>
                </a:lnTo>
                <a:lnTo>
                  <a:pt x="4383" y="2636"/>
                </a:lnTo>
                <a:lnTo>
                  <a:pt x="4316" y="2640"/>
                </a:lnTo>
                <a:lnTo>
                  <a:pt x="4252" y="2636"/>
                </a:lnTo>
                <a:lnTo>
                  <a:pt x="4190" y="2624"/>
                </a:lnTo>
                <a:lnTo>
                  <a:pt x="4132" y="2605"/>
                </a:lnTo>
                <a:lnTo>
                  <a:pt x="4078" y="2580"/>
                </a:lnTo>
                <a:lnTo>
                  <a:pt x="4027" y="2548"/>
                </a:lnTo>
                <a:lnTo>
                  <a:pt x="3980" y="2510"/>
                </a:lnTo>
                <a:lnTo>
                  <a:pt x="3939" y="2466"/>
                </a:lnTo>
                <a:lnTo>
                  <a:pt x="3903" y="2420"/>
                </a:lnTo>
                <a:lnTo>
                  <a:pt x="3872" y="2367"/>
                </a:lnTo>
                <a:lnTo>
                  <a:pt x="3809" y="2351"/>
                </a:lnTo>
                <a:lnTo>
                  <a:pt x="3751" y="2339"/>
                </a:lnTo>
                <a:lnTo>
                  <a:pt x="3697" y="2331"/>
                </a:lnTo>
                <a:lnTo>
                  <a:pt x="3649" y="2328"/>
                </a:lnTo>
                <a:lnTo>
                  <a:pt x="3605" y="2328"/>
                </a:lnTo>
                <a:lnTo>
                  <a:pt x="3564" y="2331"/>
                </a:lnTo>
                <a:lnTo>
                  <a:pt x="3526" y="2336"/>
                </a:lnTo>
                <a:lnTo>
                  <a:pt x="3492" y="2344"/>
                </a:lnTo>
                <a:lnTo>
                  <a:pt x="3460" y="2354"/>
                </a:lnTo>
                <a:lnTo>
                  <a:pt x="3431" y="2366"/>
                </a:lnTo>
                <a:lnTo>
                  <a:pt x="3409" y="2453"/>
                </a:lnTo>
                <a:lnTo>
                  <a:pt x="3381" y="2537"/>
                </a:lnTo>
                <a:lnTo>
                  <a:pt x="3345" y="2617"/>
                </a:lnTo>
                <a:lnTo>
                  <a:pt x="3304" y="2694"/>
                </a:lnTo>
                <a:lnTo>
                  <a:pt x="3256" y="2767"/>
                </a:lnTo>
                <a:lnTo>
                  <a:pt x="3202" y="2836"/>
                </a:lnTo>
                <a:lnTo>
                  <a:pt x="3142" y="2899"/>
                </a:lnTo>
                <a:lnTo>
                  <a:pt x="3078" y="2957"/>
                </a:lnTo>
                <a:lnTo>
                  <a:pt x="3101" y="3023"/>
                </a:lnTo>
                <a:lnTo>
                  <a:pt x="3126" y="3080"/>
                </a:lnTo>
                <a:lnTo>
                  <a:pt x="3151" y="3128"/>
                </a:lnTo>
                <a:lnTo>
                  <a:pt x="3178" y="3172"/>
                </a:lnTo>
                <a:lnTo>
                  <a:pt x="3205" y="3209"/>
                </a:lnTo>
                <a:lnTo>
                  <a:pt x="3234" y="3241"/>
                </a:lnTo>
                <a:lnTo>
                  <a:pt x="3262" y="3269"/>
                </a:lnTo>
                <a:lnTo>
                  <a:pt x="3291" y="3292"/>
                </a:lnTo>
                <a:lnTo>
                  <a:pt x="3319" y="3314"/>
                </a:lnTo>
                <a:lnTo>
                  <a:pt x="3376" y="3311"/>
                </a:lnTo>
                <a:lnTo>
                  <a:pt x="3432" y="3315"/>
                </a:lnTo>
                <a:lnTo>
                  <a:pt x="3488" y="3324"/>
                </a:lnTo>
                <a:lnTo>
                  <a:pt x="3542" y="3340"/>
                </a:lnTo>
                <a:lnTo>
                  <a:pt x="3593" y="3363"/>
                </a:lnTo>
                <a:lnTo>
                  <a:pt x="3643" y="3391"/>
                </a:lnTo>
                <a:lnTo>
                  <a:pt x="3688" y="3425"/>
                </a:lnTo>
                <a:lnTo>
                  <a:pt x="3730" y="3464"/>
                </a:lnTo>
                <a:lnTo>
                  <a:pt x="3768" y="3508"/>
                </a:lnTo>
                <a:lnTo>
                  <a:pt x="3800" y="3559"/>
                </a:lnTo>
                <a:lnTo>
                  <a:pt x="3828" y="3615"/>
                </a:lnTo>
                <a:lnTo>
                  <a:pt x="3849" y="3672"/>
                </a:lnTo>
                <a:lnTo>
                  <a:pt x="3862" y="3730"/>
                </a:lnTo>
                <a:lnTo>
                  <a:pt x="3868" y="3790"/>
                </a:lnTo>
                <a:lnTo>
                  <a:pt x="3866" y="3848"/>
                </a:lnTo>
                <a:lnTo>
                  <a:pt x="3857" y="3907"/>
                </a:lnTo>
                <a:lnTo>
                  <a:pt x="3843" y="3962"/>
                </a:lnTo>
                <a:lnTo>
                  <a:pt x="3821" y="4018"/>
                </a:lnTo>
                <a:lnTo>
                  <a:pt x="3793" y="4069"/>
                </a:lnTo>
                <a:lnTo>
                  <a:pt x="3758" y="4117"/>
                </a:lnTo>
                <a:lnTo>
                  <a:pt x="3717" y="4161"/>
                </a:lnTo>
                <a:lnTo>
                  <a:pt x="3672" y="4201"/>
                </a:lnTo>
                <a:lnTo>
                  <a:pt x="3619" y="4236"/>
                </a:lnTo>
                <a:lnTo>
                  <a:pt x="3564" y="4263"/>
                </a:lnTo>
                <a:lnTo>
                  <a:pt x="3507" y="4284"/>
                </a:lnTo>
                <a:lnTo>
                  <a:pt x="3449" y="4297"/>
                </a:lnTo>
                <a:lnTo>
                  <a:pt x="3389" y="4301"/>
                </a:lnTo>
                <a:lnTo>
                  <a:pt x="3330" y="4300"/>
                </a:lnTo>
                <a:lnTo>
                  <a:pt x="3272" y="4293"/>
                </a:lnTo>
                <a:lnTo>
                  <a:pt x="3216" y="4277"/>
                </a:lnTo>
                <a:lnTo>
                  <a:pt x="3161" y="4255"/>
                </a:lnTo>
                <a:lnTo>
                  <a:pt x="3110" y="4227"/>
                </a:lnTo>
                <a:lnTo>
                  <a:pt x="3062" y="4193"/>
                </a:lnTo>
                <a:lnTo>
                  <a:pt x="3016" y="4152"/>
                </a:lnTo>
                <a:lnTo>
                  <a:pt x="2977" y="4106"/>
                </a:lnTo>
                <a:lnTo>
                  <a:pt x="2943" y="4054"/>
                </a:lnTo>
                <a:lnTo>
                  <a:pt x="2914" y="3998"/>
                </a:lnTo>
                <a:lnTo>
                  <a:pt x="2894" y="3939"/>
                </a:lnTo>
                <a:lnTo>
                  <a:pt x="2882" y="3879"/>
                </a:lnTo>
                <a:lnTo>
                  <a:pt x="2876" y="3818"/>
                </a:lnTo>
                <a:lnTo>
                  <a:pt x="2879" y="3758"/>
                </a:lnTo>
                <a:lnTo>
                  <a:pt x="2888" y="3699"/>
                </a:lnTo>
                <a:lnTo>
                  <a:pt x="2905" y="3641"/>
                </a:lnTo>
                <a:lnTo>
                  <a:pt x="2927" y="3586"/>
                </a:lnTo>
                <a:lnTo>
                  <a:pt x="2958" y="3534"/>
                </a:lnTo>
                <a:lnTo>
                  <a:pt x="2938" y="3463"/>
                </a:lnTo>
                <a:lnTo>
                  <a:pt x="2917" y="3401"/>
                </a:lnTo>
                <a:lnTo>
                  <a:pt x="2894" y="3347"/>
                </a:lnTo>
                <a:lnTo>
                  <a:pt x="2870" y="3301"/>
                </a:lnTo>
                <a:lnTo>
                  <a:pt x="2844" y="3260"/>
                </a:lnTo>
                <a:lnTo>
                  <a:pt x="2818" y="3226"/>
                </a:lnTo>
                <a:lnTo>
                  <a:pt x="2792" y="3195"/>
                </a:lnTo>
                <a:lnTo>
                  <a:pt x="2764" y="3171"/>
                </a:lnTo>
                <a:lnTo>
                  <a:pt x="2736" y="3149"/>
                </a:lnTo>
                <a:lnTo>
                  <a:pt x="2657" y="3171"/>
                </a:lnTo>
                <a:lnTo>
                  <a:pt x="2577" y="3188"/>
                </a:lnTo>
                <a:lnTo>
                  <a:pt x="2494" y="3197"/>
                </a:lnTo>
                <a:lnTo>
                  <a:pt x="2409" y="3201"/>
                </a:lnTo>
                <a:lnTo>
                  <a:pt x="2317" y="3197"/>
                </a:lnTo>
                <a:lnTo>
                  <a:pt x="2225" y="3185"/>
                </a:lnTo>
                <a:lnTo>
                  <a:pt x="2137" y="3165"/>
                </a:lnTo>
                <a:lnTo>
                  <a:pt x="2053" y="3138"/>
                </a:lnTo>
                <a:lnTo>
                  <a:pt x="2012" y="3185"/>
                </a:lnTo>
                <a:lnTo>
                  <a:pt x="1977" y="3231"/>
                </a:lnTo>
                <a:lnTo>
                  <a:pt x="1948" y="3274"/>
                </a:lnTo>
                <a:lnTo>
                  <a:pt x="1924" y="3315"/>
                </a:lnTo>
                <a:lnTo>
                  <a:pt x="1905" y="3355"/>
                </a:lnTo>
                <a:lnTo>
                  <a:pt x="1891" y="3393"/>
                </a:lnTo>
                <a:lnTo>
                  <a:pt x="1879" y="3428"/>
                </a:lnTo>
                <a:lnTo>
                  <a:pt x="1872" y="3463"/>
                </a:lnTo>
                <a:lnTo>
                  <a:pt x="1866" y="3496"/>
                </a:lnTo>
                <a:lnTo>
                  <a:pt x="1863" y="3529"/>
                </a:lnTo>
                <a:lnTo>
                  <a:pt x="1897" y="3581"/>
                </a:lnTo>
                <a:lnTo>
                  <a:pt x="1923" y="3638"/>
                </a:lnTo>
                <a:lnTo>
                  <a:pt x="1942" y="3698"/>
                </a:lnTo>
                <a:lnTo>
                  <a:pt x="1953" y="3758"/>
                </a:lnTo>
                <a:lnTo>
                  <a:pt x="1958" y="3821"/>
                </a:lnTo>
                <a:lnTo>
                  <a:pt x="1953" y="3884"/>
                </a:lnTo>
                <a:lnTo>
                  <a:pt x="1942" y="3946"/>
                </a:lnTo>
                <a:lnTo>
                  <a:pt x="1920" y="4008"/>
                </a:lnTo>
                <a:lnTo>
                  <a:pt x="1891" y="4068"/>
                </a:lnTo>
                <a:lnTo>
                  <a:pt x="1857" y="4120"/>
                </a:lnTo>
                <a:lnTo>
                  <a:pt x="1818" y="4166"/>
                </a:lnTo>
                <a:lnTo>
                  <a:pt x="1772" y="4206"/>
                </a:lnTo>
                <a:lnTo>
                  <a:pt x="1724" y="4240"/>
                </a:lnTo>
                <a:lnTo>
                  <a:pt x="1673" y="4269"/>
                </a:lnTo>
                <a:lnTo>
                  <a:pt x="1619" y="4291"/>
                </a:lnTo>
                <a:lnTo>
                  <a:pt x="1562" y="4306"/>
                </a:lnTo>
                <a:lnTo>
                  <a:pt x="1504" y="4315"/>
                </a:lnTo>
                <a:lnTo>
                  <a:pt x="1445" y="4316"/>
                </a:lnTo>
                <a:lnTo>
                  <a:pt x="1387" y="4310"/>
                </a:lnTo>
                <a:lnTo>
                  <a:pt x="1327" y="4297"/>
                </a:lnTo>
                <a:lnTo>
                  <a:pt x="1270" y="4277"/>
                </a:lnTo>
                <a:lnTo>
                  <a:pt x="1215" y="4249"/>
                </a:lnTo>
                <a:lnTo>
                  <a:pt x="1162" y="4215"/>
                </a:lnTo>
                <a:lnTo>
                  <a:pt x="1117" y="4176"/>
                </a:lnTo>
                <a:lnTo>
                  <a:pt x="1076" y="4130"/>
                </a:lnTo>
                <a:lnTo>
                  <a:pt x="1042" y="4082"/>
                </a:lnTo>
                <a:lnTo>
                  <a:pt x="1013" y="4031"/>
                </a:lnTo>
                <a:lnTo>
                  <a:pt x="993" y="3977"/>
                </a:lnTo>
                <a:lnTo>
                  <a:pt x="977" y="3920"/>
                </a:lnTo>
                <a:lnTo>
                  <a:pt x="968" y="3862"/>
                </a:lnTo>
                <a:lnTo>
                  <a:pt x="967" y="3803"/>
                </a:lnTo>
                <a:lnTo>
                  <a:pt x="972" y="3745"/>
                </a:lnTo>
                <a:lnTo>
                  <a:pt x="986" y="3685"/>
                </a:lnTo>
                <a:lnTo>
                  <a:pt x="1006" y="3628"/>
                </a:lnTo>
                <a:lnTo>
                  <a:pt x="1034" y="3572"/>
                </a:lnTo>
                <a:lnTo>
                  <a:pt x="1064" y="3524"/>
                </a:lnTo>
                <a:lnTo>
                  <a:pt x="1101" y="3480"/>
                </a:lnTo>
                <a:lnTo>
                  <a:pt x="1140" y="3442"/>
                </a:lnTo>
                <a:lnTo>
                  <a:pt x="1184" y="3410"/>
                </a:lnTo>
                <a:lnTo>
                  <a:pt x="1231" y="3382"/>
                </a:lnTo>
                <a:lnTo>
                  <a:pt x="1279" y="3359"/>
                </a:lnTo>
                <a:lnTo>
                  <a:pt x="1330" y="3342"/>
                </a:lnTo>
                <a:lnTo>
                  <a:pt x="1383" y="3331"/>
                </a:lnTo>
                <a:lnTo>
                  <a:pt x="1437" y="3325"/>
                </a:lnTo>
                <a:lnTo>
                  <a:pt x="1491" y="3325"/>
                </a:lnTo>
                <a:lnTo>
                  <a:pt x="1539" y="3277"/>
                </a:lnTo>
                <a:lnTo>
                  <a:pt x="1578" y="3231"/>
                </a:lnTo>
                <a:lnTo>
                  <a:pt x="1612" y="3188"/>
                </a:lnTo>
                <a:lnTo>
                  <a:pt x="1640" y="3147"/>
                </a:lnTo>
                <a:lnTo>
                  <a:pt x="1663" y="3108"/>
                </a:lnTo>
                <a:lnTo>
                  <a:pt x="1680" y="3070"/>
                </a:lnTo>
                <a:lnTo>
                  <a:pt x="1694" y="3035"/>
                </a:lnTo>
                <a:lnTo>
                  <a:pt x="1704" y="3000"/>
                </a:lnTo>
                <a:lnTo>
                  <a:pt x="1710" y="2966"/>
                </a:lnTo>
                <a:lnTo>
                  <a:pt x="1714" y="2935"/>
                </a:lnTo>
                <a:lnTo>
                  <a:pt x="1653" y="2876"/>
                </a:lnTo>
                <a:lnTo>
                  <a:pt x="1597" y="2811"/>
                </a:lnTo>
                <a:lnTo>
                  <a:pt x="1546" y="2743"/>
                </a:lnTo>
                <a:lnTo>
                  <a:pt x="1501" y="2670"/>
                </a:lnTo>
                <a:lnTo>
                  <a:pt x="1461" y="2594"/>
                </a:lnTo>
                <a:lnTo>
                  <a:pt x="1429" y="2513"/>
                </a:lnTo>
                <a:lnTo>
                  <a:pt x="1403" y="2430"/>
                </a:lnTo>
                <a:lnTo>
                  <a:pt x="1384" y="2344"/>
                </a:lnTo>
                <a:lnTo>
                  <a:pt x="1321" y="2331"/>
                </a:lnTo>
                <a:lnTo>
                  <a:pt x="1264" y="2323"/>
                </a:lnTo>
                <a:lnTo>
                  <a:pt x="1212" y="2320"/>
                </a:lnTo>
                <a:lnTo>
                  <a:pt x="1165" y="2320"/>
                </a:lnTo>
                <a:lnTo>
                  <a:pt x="1121" y="2323"/>
                </a:lnTo>
                <a:lnTo>
                  <a:pt x="1080" y="2329"/>
                </a:lnTo>
                <a:lnTo>
                  <a:pt x="1044" y="2338"/>
                </a:lnTo>
                <a:lnTo>
                  <a:pt x="1010" y="2348"/>
                </a:lnTo>
                <a:lnTo>
                  <a:pt x="978" y="2360"/>
                </a:lnTo>
                <a:lnTo>
                  <a:pt x="949" y="2373"/>
                </a:lnTo>
                <a:lnTo>
                  <a:pt x="920" y="2428"/>
                </a:lnTo>
                <a:lnTo>
                  <a:pt x="883" y="2480"/>
                </a:lnTo>
                <a:lnTo>
                  <a:pt x="842" y="2526"/>
                </a:lnTo>
                <a:lnTo>
                  <a:pt x="794" y="2567"/>
                </a:lnTo>
                <a:lnTo>
                  <a:pt x="743" y="2602"/>
                </a:lnTo>
                <a:lnTo>
                  <a:pt x="686" y="2630"/>
                </a:lnTo>
                <a:lnTo>
                  <a:pt x="625" y="2651"/>
                </a:lnTo>
                <a:lnTo>
                  <a:pt x="562" y="2664"/>
                </a:lnTo>
                <a:lnTo>
                  <a:pt x="496" y="2668"/>
                </a:lnTo>
                <a:lnTo>
                  <a:pt x="429" y="2664"/>
                </a:lnTo>
                <a:lnTo>
                  <a:pt x="364" y="2649"/>
                </a:lnTo>
                <a:lnTo>
                  <a:pt x="302" y="2629"/>
                </a:lnTo>
                <a:lnTo>
                  <a:pt x="245" y="2599"/>
                </a:lnTo>
                <a:lnTo>
                  <a:pt x="193" y="2564"/>
                </a:lnTo>
                <a:lnTo>
                  <a:pt x="145" y="2522"/>
                </a:lnTo>
                <a:lnTo>
                  <a:pt x="104" y="2475"/>
                </a:lnTo>
                <a:lnTo>
                  <a:pt x="67" y="2423"/>
                </a:lnTo>
                <a:lnTo>
                  <a:pt x="39" y="2364"/>
                </a:lnTo>
                <a:lnTo>
                  <a:pt x="18" y="2303"/>
                </a:lnTo>
                <a:lnTo>
                  <a:pt x="4" y="2239"/>
                </a:lnTo>
                <a:lnTo>
                  <a:pt x="0" y="2171"/>
                </a:lnTo>
                <a:lnTo>
                  <a:pt x="4" y="2104"/>
                </a:lnTo>
                <a:lnTo>
                  <a:pt x="18" y="2040"/>
                </a:lnTo>
                <a:lnTo>
                  <a:pt x="39" y="1978"/>
                </a:lnTo>
                <a:lnTo>
                  <a:pt x="67" y="1922"/>
                </a:lnTo>
                <a:lnTo>
                  <a:pt x="104" y="1869"/>
                </a:lnTo>
                <a:lnTo>
                  <a:pt x="145" y="1821"/>
                </a:lnTo>
                <a:lnTo>
                  <a:pt x="193" y="1780"/>
                </a:lnTo>
                <a:lnTo>
                  <a:pt x="245" y="1743"/>
                </a:lnTo>
                <a:lnTo>
                  <a:pt x="302" y="1716"/>
                </a:lnTo>
                <a:lnTo>
                  <a:pt x="364" y="1694"/>
                </a:lnTo>
                <a:lnTo>
                  <a:pt x="429" y="1680"/>
                </a:lnTo>
                <a:lnTo>
                  <a:pt x="496" y="1676"/>
                </a:lnTo>
                <a:lnTo>
                  <a:pt x="559" y="1680"/>
                </a:lnTo>
                <a:lnTo>
                  <a:pt x="621" y="1692"/>
                </a:lnTo>
                <a:lnTo>
                  <a:pt x="679" y="1711"/>
                </a:lnTo>
                <a:lnTo>
                  <a:pt x="733" y="1737"/>
                </a:lnTo>
                <a:lnTo>
                  <a:pt x="784" y="1768"/>
                </a:lnTo>
                <a:lnTo>
                  <a:pt x="831" y="1806"/>
                </a:lnTo>
                <a:lnTo>
                  <a:pt x="872" y="1850"/>
                </a:lnTo>
                <a:lnTo>
                  <a:pt x="908" y="1897"/>
                </a:lnTo>
                <a:lnTo>
                  <a:pt x="939" y="1949"/>
                </a:lnTo>
                <a:lnTo>
                  <a:pt x="1004" y="1967"/>
                </a:lnTo>
                <a:lnTo>
                  <a:pt x="1064" y="1978"/>
                </a:lnTo>
                <a:lnTo>
                  <a:pt x="1118" y="1986"/>
                </a:lnTo>
                <a:lnTo>
                  <a:pt x="1168" y="1989"/>
                </a:lnTo>
                <a:lnTo>
                  <a:pt x="1213" y="1989"/>
                </a:lnTo>
                <a:lnTo>
                  <a:pt x="1254" y="1986"/>
                </a:lnTo>
                <a:lnTo>
                  <a:pt x="1292" y="1978"/>
                </a:lnTo>
                <a:lnTo>
                  <a:pt x="1327" y="1970"/>
                </a:lnTo>
                <a:lnTo>
                  <a:pt x="1359" y="1960"/>
                </a:lnTo>
                <a:lnTo>
                  <a:pt x="1388" y="1946"/>
                </a:lnTo>
                <a:lnTo>
                  <a:pt x="1410" y="1862"/>
                </a:lnTo>
                <a:lnTo>
                  <a:pt x="1438" y="1778"/>
                </a:lnTo>
                <a:lnTo>
                  <a:pt x="1473" y="1699"/>
                </a:lnTo>
                <a:lnTo>
                  <a:pt x="1514" y="1623"/>
                </a:lnTo>
                <a:lnTo>
                  <a:pt x="1561" y="1552"/>
                </a:lnTo>
                <a:lnTo>
                  <a:pt x="1613" y="1485"/>
                </a:lnTo>
                <a:lnTo>
                  <a:pt x="1672" y="1422"/>
                </a:lnTo>
                <a:lnTo>
                  <a:pt x="1734" y="1365"/>
                </a:lnTo>
                <a:lnTo>
                  <a:pt x="1711" y="1298"/>
                </a:lnTo>
                <a:lnTo>
                  <a:pt x="1686" y="1241"/>
                </a:lnTo>
                <a:lnTo>
                  <a:pt x="1661" y="1190"/>
                </a:lnTo>
                <a:lnTo>
                  <a:pt x="1634" y="1147"/>
                </a:lnTo>
                <a:lnTo>
                  <a:pt x="1606" y="1109"/>
                </a:lnTo>
                <a:lnTo>
                  <a:pt x="1578" y="1077"/>
                </a:lnTo>
                <a:lnTo>
                  <a:pt x="1549" y="1049"/>
                </a:lnTo>
                <a:lnTo>
                  <a:pt x="1520" y="1025"/>
                </a:lnTo>
                <a:lnTo>
                  <a:pt x="1491" y="1003"/>
                </a:lnTo>
                <a:lnTo>
                  <a:pt x="1435" y="1006"/>
                </a:lnTo>
                <a:lnTo>
                  <a:pt x="1378" y="1003"/>
                </a:lnTo>
                <a:lnTo>
                  <a:pt x="1323" y="992"/>
                </a:lnTo>
                <a:lnTo>
                  <a:pt x="1269" y="976"/>
                </a:lnTo>
                <a:lnTo>
                  <a:pt x="1218" y="954"/>
                </a:lnTo>
                <a:lnTo>
                  <a:pt x="1168" y="925"/>
                </a:lnTo>
                <a:lnTo>
                  <a:pt x="1123" y="892"/>
                </a:lnTo>
                <a:lnTo>
                  <a:pt x="1080" y="852"/>
                </a:lnTo>
                <a:lnTo>
                  <a:pt x="1042" y="808"/>
                </a:lnTo>
                <a:lnTo>
                  <a:pt x="1010" y="757"/>
                </a:lnTo>
                <a:lnTo>
                  <a:pt x="983" y="702"/>
                </a:lnTo>
                <a:lnTo>
                  <a:pt x="962" y="645"/>
                </a:lnTo>
                <a:lnTo>
                  <a:pt x="949" y="586"/>
                </a:lnTo>
                <a:lnTo>
                  <a:pt x="943" y="526"/>
                </a:lnTo>
                <a:lnTo>
                  <a:pt x="945" y="468"/>
                </a:lnTo>
                <a:lnTo>
                  <a:pt x="953" y="409"/>
                </a:lnTo>
                <a:lnTo>
                  <a:pt x="969" y="354"/>
                </a:lnTo>
                <a:lnTo>
                  <a:pt x="990" y="300"/>
                </a:lnTo>
                <a:lnTo>
                  <a:pt x="1019" y="247"/>
                </a:lnTo>
                <a:lnTo>
                  <a:pt x="1053" y="199"/>
                </a:lnTo>
                <a:lnTo>
                  <a:pt x="1094" y="155"/>
                </a:lnTo>
                <a:lnTo>
                  <a:pt x="1139" y="116"/>
                </a:lnTo>
                <a:lnTo>
                  <a:pt x="1191" y="81"/>
                </a:lnTo>
                <a:lnTo>
                  <a:pt x="1247" y="53"/>
                </a:lnTo>
                <a:lnTo>
                  <a:pt x="1304" y="33"/>
                </a:lnTo>
                <a:lnTo>
                  <a:pt x="1364" y="19"/>
                </a:lnTo>
                <a:lnTo>
                  <a:pt x="1422" y="15"/>
                </a:lnTo>
                <a:lnTo>
                  <a:pt x="1480" y="16"/>
                </a:lnTo>
                <a:lnTo>
                  <a:pt x="1539" y="24"/>
                </a:lnTo>
                <a:lnTo>
                  <a:pt x="1596" y="40"/>
                </a:lnTo>
                <a:lnTo>
                  <a:pt x="1650" y="62"/>
                </a:lnTo>
                <a:lnTo>
                  <a:pt x="1701" y="90"/>
                </a:lnTo>
                <a:lnTo>
                  <a:pt x="1749" y="123"/>
                </a:lnTo>
                <a:lnTo>
                  <a:pt x="1794" y="164"/>
                </a:lnTo>
                <a:lnTo>
                  <a:pt x="1834" y="211"/>
                </a:lnTo>
                <a:lnTo>
                  <a:pt x="1867" y="262"/>
                </a:lnTo>
                <a:lnTo>
                  <a:pt x="1897" y="319"/>
                </a:lnTo>
                <a:lnTo>
                  <a:pt x="1917" y="377"/>
                </a:lnTo>
                <a:lnTo>
                  <a:pt x="1929" y="437"/>
                </a:lnTo>
                <a:lnTo>
                  <a:pt x="1935" y="499"/>
                </a:lnTo>
                <a:lnTo>
                  <a:pt x="1932" y="558"/>
                </a:lnTo>
                <a:lnTo>
                  <a:pt x="1923" y="617"/>
                </a:lnTo>
                <a:lnTo>
                  <a:pt x="1905" y="675"/>
                </a:lnTo>
                <a:lnTo>
                  <a:pt x="1882" y="731"/>
                </a:lnTo>
                <a:lnTo>
                  <a:pt x="1853" y="782"/>
                </a:lnTo>
                <a:lnTo>
                  <a:pt x="1870" y="848"/>
                </a:lnTo>
                <a:lnTo>
                  <a:pt x="1889" y="905"/>
                </a:lnTo>
                <a:lnTo>
                  <a:pt x="1910" y="956"/>
                </a:lnTo>
                <a:lnTo>
                  <a:pt x="1932" y="1000"/>
                </a:lnTo>
                <a:lnTo>
                  <a:pt x="1955" y="1039"/>
                </a:lnTo>
                <a:lnTo>
                  <a:pt x="1978" y="1073"/>
                </a:lnTo>
                <a:lnTo>
                  <a:pt x="2003" y="1102"/>
                </a:lnTo>
                <a:lnTo>
                  <a:pt x="2026" y="1128"/>
                </a:lnTo>
                <a:lnTo>
                  <a:pt x="2053" y="1150"/>
                </a:lnTo>
                <a:lnTo>
                  <a:pt x="2078" y="1169"/>
                </a:lnTo>
                <a:lnTo>
                  <a:pt x="2156" y="1147"/>
                </a:lnTo>
                <a:lnTo>
                  <a:pt x="2238" y="1130"/>
                </a:lnTo>
                <a:lnTo>
                  <a:pt x="2323" y="1119"/>
                </a:lnTo>
                <a:lnTo>
                  <a:pt x="2409" y="1115"/>
                </a:lnTo>
                <a:lnTo>
                  <a:pt x="2501" y="1119"/>
                </a:lnTo>
                <a:lnTo>
                  <a:pt x="2590" y="1131"/>
                </a:lnTo>
                <a:lnTo>
                  <a:pt x="2676" y="1150"/>
                </a:lnTo>
                <a:lnTo>
                  <a:pt x="2761" y="1176"/>
                </a:lnTo>
                <a:lnTo>
                  <a:pt x="2805" y="1124"/>
                </a:lnTo>
                <a:lnTo>
                  <a:pt x="2843" y="1074"/>
                </a:lnTo>
                <a:lnTo>
                  <a:pt x="2872" y="1027"/>
                </a:lnTo>
                <a:lnTo>
                  <a:pt x="2897" y="982"/>
                </a:lnTo>
                <a:lnTo>
                  <a:pt x="2914" y="940"/>
                </a:lnTo>
                <a:lnTo>
                  <a:pt x="2929" y="900"/>
                </a:lnTo>
                <a:lnTo>
                  <a:pt x="2938" y="861"/>
                </a:lnTo>
                <a:lnTo>
                  <a:pt x="2945" y="824"/>
                </a:lnTo>
                <a:lnTo>
                  <a:pt x="2948" y="789"/>
                </a:lnTo>
                <a:lnTo>
                  <a:pt x="2914" y="735"/>
                </a:lnTo>
                <a:lnTo>
                  <a:pt x="2888" y="678"/>
                </a:lnTo>
                <a:lnTo>
                  <a:pt x="2869" y="620"/>
                </a:lnTo>
                <a:lnTo>
                  <a:pt x="2857" y="558"/>
                </a:lnTo>
                <a:lnTo>
                  <a:pt x="2853" y="496"/>
                </a:lnTo>
                <a:lnTo>
                  <a:pt x="2857" y="433"/>
                </a:lnTo>
                <a:lnTo>
                  <a:pt x="2869" y="370"/>
                </a:lnTo>
                <a:lnTo>
                  <a:pt x="2891" y="309"/>
                </a:lnTo>
                <a:lnTo>
                  <a:pt x="2920" y="249"/>
                </a:lnTo>
                <a:lnTo>
                  <a:pt x="2954" y="196"/>
                </a:lnTo>
                <a:lnTo>
                  <a:pt x="2993" y="151"/>
                </a:lnTo>
                <a:lnTo>
                  <a:pt x="3038" y="110"/>
                </a:lnTo>
                <a:lnTo>
                  <a:pt x="3086" y="76"/>
                </a:lnTo>
                <a:lnTo>
                  <a:pt x="3138" y="47"/>
                </a:lnTo>
                <a:lnTo>
                  <a:pt x="3193" y="27"/>
                </a:lnTo>
                <a:lnTo>
                  <a:pt x="3249" y="11"/>
                </a:lnTo>
                <a:lnTo>
                  <a:pt x="3307" y="2"/>
                </a:lnTo>
                <a:lnTo>
                  <a:pt x="3365" y="0"/>
                </a:lnTo>
                <a:close/>
              </a:path>
            </a:pathLst>
          </a:custGeom>
          <a:solidFill>
            <a:sysClr val="window" lastClr="FFFFFF">
              <a:lumMod val="95000"/>
            </a:sysClr>
          </a:solidFill>
          <a:ln w="0">
            <a:solidFill>
              <a:sysClr val="window" lastClr="FFFFFF">
                <a:lumMod val="95000"/>
              </a:sysClr>
            </a:solid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83" name="椭圆 5"/>
          <p:cNvSpPr/>
          <p:nvPr/>
        </p:nvSpPr>
        <p:spPr bwMode="auto">
          <a:xfrm>
            <a:off x="4700222" y="1979087"/>
            <a:ext cx="853130" cy="852163"/>
          </a:xfrm>
          <a:custGeom>
            <a:avLst/>
            <a:gdLst>
              <a:gd name="T0" fmla="*/ 441 w 882"/>
              <a:gd name="T1" fmla="*/ 0 h 881"/>
              <a:gd name="T2" fmla="*/ 501 w 882"/>
              <a:gd name="T3" fmla="*/ 5 h 881"/>
              <a:gd name="T4" fmla="*/ 558 w 882"/>
              <a:gd name="T5" fmla="*/ 16 h 881"/>
              <a:gd name="T6" fmla="*/ 612 w 882"/>
              <a:gd name="T7" fmla="*/ 35 h 881"/>
              <a:gd name="T8" fmla="*/ 663 w 882"/>
              <a:gd name="T9" fmla="*/ 60 h 881"/>
              <a:gd name="T10" fmla="*/ 710 w 882"/>
              <a:gd name="T11" fmla="*/ 92 h 881"/>
              <a:gd name="T12" fmla="*/ 752 w 882"/>
              <a:gd name="T13" fmla="*/ 129 h 881"/>
              <a:gd name="T14" fmla="*/ 790 w 882"/>
              <a:gd name="T15" fmla="*/ 171 h 881"/>
              <a:gd name="T16" fmla="*/ 821 w 882"/>
              <a:gd name="T17" fmla="*/ 218 h 881"/>
              <a:gd name="T18" fmla="*/ 847 w 882"/>
              <a:gd name="T19" fmla="*/ 269 h 881"/>
              <a:gd name="T20" fmla="*/ 866 w 882"/>
              <a:gd name="T21" fmla="*/ 323 h 881"/>
              <a:gd name="T22" fmla="*/ 878 w 882"/>
              <a:gd name="T23" fmla="*/ 381 h 881"/>
              <a:gd name="T24" fmla="*/ 882 w 882"/>
              <a:gd name="T25" fmla="*/ 440 h 881"/>
              <a:gd name="T26" fmla="*/ 878 w 882"/>
              <a:gd name="T27" fmla="*/ 500 h 881"/>
              <a:gd name="T28" fmla="*/ 866 w 882"/>
              <a:gd name="T29" fmla="*/ 557 h 881"/>
              <a:gd name="T30" fmla="*/ 847 w 882"/>
              <a:gd name="T31" fmla="*/ 612 h 881"/>
              <a:gd name="T32" fmla="*/ 821 w 882"/>
              <a:gd name="T33" fmla="*/ 662 h 881"/>
              <a:gd name="T34" fmla="*/ 790 w 882"/>
              <a:gd name="T35" fmla="*/ 710 h 881"/>
              <a:gd name="T36" fmla="*/ 752 w 882"/>
              <a:gd name="T37" fmla="*/ 753 h 881"/>
              <a:gd name="T38" fmla="*/ 710 w 882"/>
              <a:gd name="T39" fmla="*/ 789 h 881"/>
              <a:gd name="T40" fmla="*/ 663 w 882"/>
              <a:gd name="T41" fmla="*/ 821 h 881"/>
              <a:gd name="T42" fmla="*/ 612 w 882"/>
              <a:gd name="T43" fmla="*/ 846 h 881"/>
              <a:gd name="T44" fmla="*/ 558 w 882"/>
              <a:gd name="T45" fmla="*/ 865 h 881"/>
              <a:gd name="T46" fmla="*/ 501 w 882"/>
              <a:gd name="T47" fmla="*/ 877 h 881"/>
              <a:gd name="T48" fmla="*/ 441 w 882"/>
              <a:gd name="T49" fmla="*/ 881 h 881"/>
              <a:gd name="T50" fmla="*/ 381 w 882"/>
              <a:gd name="T51" fmla="*/ 877 h 881"/>
              <a:gd name="T52" fmla="*/ 324 w 882"/>
              <a:gd name="T53" fmla="*/ 865 h 881"/>
              <a:gd name="T54" fmla="*/ 270 w 882"/>
              <a:gd name="T55" fmla="*/ 846 h 881"/>
              <a:gd name="T56" fmla="*/ 219 w 882"/>
              <a:gd name="T57" fmla="*/ 821 h 881"/>
              <a:gd name="T58" fmla="*/ 173 w 882"/>
              <a:gd name="T59" fmla="*/ 789 h 881"/>
              <a:gd name="T60" fmla="*/ 130 w 882"/>
              <a:gd name="T61" fmla="*/ 753 h 881"/>
              <a:gd name="T62" fmla="*/ 92 w 882"/>
              <a:gd name="T63" fmla="*/ 710 h 881"/>
              <a:gd name="T64" fmla="*/ 62 w 882"/>
              <a:gd name="T65" fmla="*/ 662 h 881"/>
              <a:gd name="T66" fmla="*/ 35 w 882"/>
              <a:gd name="T67" fmla="*/ 612 h 881"/>
              <a:gd name="T68" fmla="*/ 16 w 882"/>
              <a:gd name="T69" fmla="*/ 557 h 881"/>
              <a:gd name="T70" fmla="*/ 5 w 882"/>
              <a:gd name="T71" fmla="*/ 500 h 881"/>
              <a:gd name="T72" fmla="*/ 0 w 882"/>
              <a:gd name="T73" fmla="*/ 440 h 881"/>
              <a:gd name="T74" fmla="*/ 5 w 882"/>
              <a:gd name="T75" fmla="*/ 381 h 881"/>
              <a:gd name="T76" fmla="*/ 16 w 882"/>
              <a:gd name="T77" fmla="*/ 323 h 881"/>
              <a:gd name="T78" fmla="*/ 35 w 882"/>
              <a:gd name="T79" fmla="*/ 269 h 881"/>
              <a:gd name="T80" fmla="*/ 62 w 882"/>
              <a:gd name="T81" fmla="*/ 218 h 881"/>
              <a:gd name="T82" fmla="*/ 92 w 882"/>
              <a:gd name="T83" fmla="*/ 171 h 881"/>
              <a:gd name="T84" fmla="*/ 130 w 882"/>
              <a:gd name="T85" fmla="*/ 129 h 881"/>
              <a:gd name="T86" fmla="*/ 173 w 882"/>
              <a:gd name="T87" fmla="*/ 92 h 881"/>
              <a:gd name="T88" fmla="*/ 219 w 882"/>
              <a:gd name="T89" fmla="*/ 60 h 881"/>
              <a:gd name="T90" fmla="*/ 270 w 882"/>
              <a:gd name="T91" fmla="*/ 35 h 881"/>
              <a:gd name="T92" fmla="*/ 324 w 882"/>
              <a:gd name="T93" fmla="*/ 16 h 881"/>
              <a:gd name="T94" fmla="*/ 381 w 882"/>
              <a:gd name="T95" fmla="*/ 5 h 881"/>
              <a:gd name="T96" fmla="*/ 441 w 882"/>
              <a:gd name="T97" fmla="*/ 0 h 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82" h="881">
                <a:moveTo>
                  <a:pt x="441" y="0"/>
                </a:moveTo>
                <a:lnTo>
                  <a:pt x="501" y="5"/>
                </a:lnTo>
                <a:lnTo>
                  <a:pt x="558" y="16"/>
                </a:lnTo>
                <a:lnTo>
                  <a:pt x="612" y="35"/>
                </a:lnTo>
                <a:lnTo>
                  <a:pt x="663" y="60"/>
                </a:lnTo>
                <a:lnTo>
                  <a:pt x="710" y="92"/>
                </a:lnTo>
                <a:lnTo>
                  <a:pt x="752" y="129"/>
                </a:lnTo>
                <a:lnTo>
                  <a:pt x="790" y="171"/>
                </a:lnTo>
                <a:lnTo>
                  <a:pt x="821" y="218"/>
                </a:lnTo>
                <a:lnTo>
                  <a:pt x="847" y="269"/>
                </a:lnTo>
                <a:lnTo>
                  <a:pt x="866" y="323"/>
                </a:lnTo>
                <a:lnTo>
                  <a:pt x="878" y="381"/>
                </a:lnTo>
                <a:lnTo>
                  <a:pt x="882" y="440"/>
                </a:lnTo>
                <a:lnTo>
                  <a:pt x="878" y="500"/>
                </a:lnTo>
                <a:lnTo>
                  <a:pt x="866" y="557"/>
                </a:lnTo>
                <a:lnTo>
                  <a:pt x="847" y="612"/>
                </a:lnTo>
                <a:lnTo>
                  <a:pt x="821" y="662"/>
                </a:lnTo>
                <a:lnTo>
                  <a:pt x="790" y="710"/>
                </a:lnTo>
                <a:lnTo>
                  <a:pt x="752" y="753"/>
                </a:lnTo>
                <a:lnTo>
                  <a:pt x="710" y="789"/>
                </a:lnTo>
                <a:lnTo>
                  <a:pt x="663" y="821"/>
                </a:lnTo>
                <a:lnTo>
                  <a:pt x="612" y="846"/>
                </a:lnTo>
                <a:lnTo>
                  <a:pt x="558" y="865"/>
                </a:lnTo>
                <a:lnTo>
                  <a:pt x="501" y="877"/>
                </a:lnTo>
                <a:lnTo>
                  <a:pt x="441" y="881"/>
                </a:lnTo>
                <a:lnTo>
                  <a:pt x="381" y="877"/>
                </a:lnTo>
                <a:lnTo>
                  <a:pt x="324" y="865"/>
                </a:lnTo>
                <a:lnTo>
                  <a:pt x="270" y="846"/>
                </a:lnTo>
                <a:lnTo>
                  <a:pt x="219" y="821"/>
                </a:lnTo>
                <a:lnTo>
                  <a:pt x="173" y="789"/>
                </a:lnTo>
                <a:lnTo>
                  <a:pt x="130" y="753"/>
                </a:lnTo>
                <a:lnTo>
                  <a:pt x="92" y="710"/>
                </a:lnTo>
                <a:lnTo>
                  <a:pt x="62" y="662"/>
                </a:lnTo>
                <a:lnTo>
                  <a:pt x="35" y="612"/>
                </a:lnTo>
                <a:lnTo>
                  <a:pt x="16" y="557"/>
                </a:lnTo>
                <a:lnTo>
                  <a:pt x="5" y="500"/>
                </a:lnTo>
                <a:lnTo>
                  <a:pt x="0" y="440"/>
                </a:lnTo>
                <a:lnTo>
                  <a:pt x="5" y="381"/>
                </a:lnTo>
                <a:lnTo>
                  <a:pt x="16" y="323"/>
                </a:lnTo>
                <a:lnTo>
                  <a:pt x="35" y="269"/>
                </a:lnTo>
                <a:lnTo>
                  <a:pt x="62" y="218"/>
                </a:lnTo>
                <a:lnTo>
                  <a:pt x="92" y="171"/>
                </a:lnTo>
                <a:lnTo>
                  <a:pt x="130" y="129"/>
                </a:lnTo>
                <a:lnTo>
                  <a:pt x="173" y="92"/>
                </a:lnTo>
                <a:lnTo>
                  <a:pt x="219" y="60"/>
                </a:lnTo>
                <a:lnTo>
                  <a:pt x="270" y="35"/>
                </a:lnTo>
                <a:lnTo>
                  <a:pt x="324" y="16"/>
                </a:lnTo>
                <a:lnTo>
                  <a:pt x="381" y="5"/>
                </a:lnTo>
                <a:lnTo>
                  <a:pt x="441"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84" name="椭圆 6"/>
          <p:cNvSpPr/>
          <p:nvPr/>
        </p:nvSpPr>
        <p:spPr bwMode="auto">
          <a:xfrm>
            <a:off x="6548670" y="1965545"/>
            <a:ext cx="853130" cy="853130"/>
          </a:xfrm>
          <a:custGeom>
            <a:avLst/>
            <a:gdLst>
              <a:gd name="T0" fmla="*/ 441 w 882"/>
              <a:gd name="T1" fmla="*/ 0 h 882"/>
              <a:gd name="T2" fmla="*/ 501 w 882"/>
              <a:gd name="T3" fmla="*/ 4 h 882"/>
              <a:gd name="T4" fmla="*/ 558 w 882"/>
              <a:gd name="T5" fmla="*/ 16 h 882"/>
              <a:gd name="T6" fmla="*/ 612 w 882"/>
              <a:gd name="T7" fmla="*/ 35 h 882"/>
              <a:gd name="T8" fmla="*/ 663 w 882"/>
              <a:gd name="T9" fmla="*/ 59 h 882"/>
              <a:gd name="T10" fmla="*/ 710 w 882"/>
              <a:gd name="T11" fmla="*/ 92 h 882"/>
              <a:gd name="T12" fmla="*/ 752 w 882"/>
              <a:gd name="T13" fmla="*/ 130 h 882"/>
              <a:gd name="T14" fmla="*/ 790 w 882"/>
              <a:gd name="T15" fmla="*/ 172 h 882"/>
              <a:gd name="T16" fmla="*/ 821 w 882"/>
              <a:gd name="T17" fmla="*/ 219 h 882"/>
              <a:gd name="T18" fmla="*/ 847 w 882"/>
              <a:gd name="T19" fmla="*/ 270 h 882"/>
              <a:gd name="T20" fmla="*/ 866 w 882"/>
              <a:gd name="T21" fmla="*/ 324 h 882"/>
              <a:gd name="T22" fmla="*/ 878 w 882"/>
              <a:gd name="T23" fmla="*/ 381 h 882"/>
              <a:gd name="T24" fmla="*/ 882 w 882"/>
              <a:gd name="T25" fmla="*/ 441 h 882"/>
              <a:gd name="T26" fmla="*/ 878 w 882"/>
              <a:gd name="T27" fmla="*/ 501 h 882"/>
              <a:gd name="T28" fmla="*/ 866 w 882"/>
              <a:gd name="T29" fmla="*/ 558 h 882"/>
              <a:gd name="T30" fmla="*/ 847 w 882"/>
              <a:gd name="T31" fmla="*/ 612 h 882"/>
              <a:gd name="T32" fmla="*/ 821 w 882"/>
              <a:gd name="T33" fmla="*/ 663 h 882"/>
              <a:gd name="T34" fmla="*/ 790 w 882"/>
              <a:gd name="T35" fmla="*/ 710 h 882"/>
              <a:gd name="T36" fmla="*/ 752 w 882"/>
              <a:gd name="T37" fmla="*/ 752 h 882"/>
              <a:gd name="T38" fmla="*/ 710 w 882"/>
              <a:gd name="T39" fmla="*/ 790 h 882"/>
              <a:gd name="T40" fmla="*/ 663 w 882"/>
              <a:gd name="T41" fmla="*/ 821 h 882"/>
              <a:gd name="T42" fmla="*/ 612 w 882"/>
              <a:gd name="T43" fmla="*/ 847 h 882"/>
              <a:gd name="T44" fmla="*/ 558 w 882"/>
              <a:gd name="T45" fmla="*/ 866 h 882"/>
              <a:gd name="T46" fmla="*/ 501 w 882"/>
              <a:gd name="T47" fmla="*/ 878 h 882"/>
              <a:gd name="T48" fmla="*/ 441 w 882"/>
              <a:gd name="T49" fmla="*/ 882 h 882"/>
              <a:gd name="T50" fmla="*/ 381 w 882"/>
              <a:gd name="T51" fmla="*/ 878 h 882"/>
              <a:gd name="T52" fmla="*/ 325 w 882"/>
              <a:gd name="T53" fmla="*/ 866 h 882"/>
              <a:gd name="T54" fmla="*/ 271 w 882"/>
              <a:gd name="T55" fmla="*/ 847 h 882"/>
              <a:gd name="T56" fmla="*/ 219 w 882"/>
              <a:gd name="T57" fmla="*/ 821 h 882"/>
              <a:gd name="T58" fmla="*/ 173 w 882"/>
              <a:gd name="T59" fmla="*/ 790 h 882"/>
              <a:gd name="T60" fmla="*/ 130 w 882"/>
              <a:gd name="T61" fmla="*/ 752 h 882"/>
              <a:gd name="T62" fmla="*/ 92 w 882"/>
              <a:gd name="T63" fmla="*/ 710 h 882"/>
              <a:gd name="T64" fmla="*/ 60 w 882"/>
              <a:gd name="T65" fmla="*/ 663 h 882"/>
              <a:gd name="T66" fmla="*/ 35 w 882"/>
              <a:gd name="T67" fmla="*/ 612 h 882"/>
              <a:gd name="T68" fmla="*/ 16 w 882"/>
              <a:gd name="T69" fmla="*/ 558 h 882"/>
              <a:gd name="T70" fmla="*/ 5 w 882"/>
              <a:gd name="T71" fmla="*/ 501 h 882"/>
              <a:gd name="T72" fmla="*/ 0 w 882"/>
              <a:gd name="T73" fmla="*/ 441 h 882"/>
              <a:gd name="T74" fmla="*/ 5 w 882"/>
              <a:gd name="T75" fmla="*/ 381 h 882"/>
              <a:gd name="T76" fmla="*/ 16 w 882"/>
              <a:gd name="T77" fmla="*/ 324 h 882"/>
              <a:gd name="T78" fmla="*/ 35 w 882"/>
              <a:gd name="T79" fmla="*/ 270 h 882"/>
              <a:gd name="T80" fmla="*/ 60 w 882"/>
              <a:gd name="T81" fmla="*/ 219 h 882"/>
              <a:gd name="T82" fmla="*/ 92 w 882"/>
              <a:gd name="T83" fmla="*/ 172 h 882"/>
              <a:gd name="T84" fmla="*/ 130 w 882"/>
              <a:gd name="T85" fmla="*/ 130 h 882"/>
              <a:gd name="T86" fmla="*/ 173 w 882"/>
              <a:gd name="T87" fmla="*/ 92 h 882"/>
              <a:gd name="T88" fmla="*/ 219 w 882"/>
              <a:gd name="T89" fmla="*/ 59 h 882"/>
              <a:gd name="T90" fmla="*/ 271 w 882"/>
              <a:gd name="T91" fmla="*/ 35 h 882"/>
              <a:gd name="T92" fmla="*/ 325 w 882"/>
              <a:gd name="T93" fmla="*/ 16 h 882"/>
              <a:gd name="T94" fmla="*/ 381 w 882"/>
              <a:gd name="T95" fmla="*/ 4 h 882"/>
              <a:gd name="T96" fmla="*/ 441 w 882"/>
              <a:gd name="T97" fmla="*/ 0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82" h="882">
                <a:moveTo>
                  <a:pt x="441" y="0"/>
                </a:moveTo>
                <a:lnTo>
                  <a:pt x="501" y="4"/>
                </a:lnTo>
                <a:lnTo>
                  <a:pt x="558" y="16"/>
                </a:lnTo>
                <a:lnTo>
                  <a:pt x="612" y="35"/>
                </a:lnTo>
                <a:lnTo>
                  <a:pt x="663" y="59"/>
                </a:lnTo>
                <a:lnTo>
                  <a:pt x="710" y="92"/>
                </a:lnTo>
                <a:lnTo>
                  <a:pt x="752" y="130"/>
                </a:lnTo>
                <a:lnTo>
                  <a:pt x="790" y="172"/>
                </a:lnTo>
                <a:lnTo>
                  <a:pt x="821" y="219"/>
                </a:lnTo>
                <a:lnTo>
                  <a:pt x="847" y="270"/>
                </a:lnTo>
                <a:lnTo>
                  <a:pt x="866" y="324"/>
                </a:lnTo>
                <a:lnTo>
                  <a:pt x="878" y="381"/>
                </a:lnTo>
                <a:lnTo>
                  <a:pt x="882" y="441"/>
                </a:lnTo>
                <a:lnTo>
                  <a:pt x="878" y="501"/>
                </a:lnTo>
                <a:lnTo>
                  <a:pt x="866" y="558"/>
                </a:lnTo>
                <a:lnTo>
                  <a:pt x="847" y="612"/>
                </a:lnTo>
                <a:lnTo>
                  <a:pt x="821" y="663"/>
                </a:lnTo>
                <a:lnTo>
                  <a:pt x="790" y="710"/>
                </a:lnTo>
                <a:lnTo>
                  <a:pt x="752" y="752"/>
                </a:lnTo>
                <a:lnTo>
                  <a:pt x="710" y="790"/>
                </a:lnTo>
                <a:lnTo>
                  <a:pt x="663" y="821"/>
                </a:lnTo>
                <a:lnTo>
                  <a:pt x="612" y="847"/>
                </a:lnTo>
                <a:lnTo>
                  <a:pt x="558" y="866"/>
                </a:lnTo>
                <a:lnTo>
                  <a:pt x="501" y="878"/>
                </a:lnTo>
                <a:lnTo>
                  <a:pt x="441" y="882"/>
                </a:lnTo>
                <a:lnTo>
                  <a:pt x="381" y="878"/>
                </a:lnTo>
                <a:lnTo>
                  <a:pt x="325" y="866"/>
                </a:lnTo>
                <a:lnTo>
                  <a:pt x="271" y="847"/>
                </a:lnTo>
                <a:lnTo>
                  <a:pt x="219" y="821"/>
                </a:lnTo>
                <a:lnTo>
                  <a:pt x="173" y="790"/>
                </a:lnTo>
                <a:lnTo>
                  <a:pt x="130" y="752"/>
                </a:lnTo>
                <a:lnTo>
                  <a:pt x="92" y="710"/>
                </a:lnTo>
                <a:lnTo>
                  <a:pt x="60" y="663"/>
                </a:lnTo>
                <a:lnTo>
                  <a:pt x="35" y="612"/>
                </a:lnTo>
                <a:lnTo>
                  <a:pt x="16" y="558"/>
                </a:lnTo>
                <a:lnTo>
                  <a:pt x="5" y="501"/>
                </a:lnTo>
                <a:lnTo>
                  <a:pt x="0" y="441"/>
                </a:lnTo>
                <a:lnTo>
                  <a:pt x="5" y="381"/>
                </a:lnTo>
                <a:lnTo>
                  <a:pt x="16" y="324"/>
                </a:lnTo>
                <a:lnTo>
                  <a:pt x="35" y="270"/>
                </a:lnTo>
                <a:lnTo>
                  <a:pt x="60" y="219"/>
                </a:lnTo>
                <a:lnTo>
                  <a:pt x="92" y="172"/>
                </a:lnTo>
                <a:lnTo>
                  <a:pt x="130" y="130"/>
                </a:lnTo>
                <a:lnTo>
                  <a:pt x="173" y="92"/>
                </a:lnTo>
                <a:lnTo>
                  <a:pt x="219" y="59"/>
                </a:lnTo>
                <a:lnTo>
                  <a:pt x="271" y="35"/>
                </a:lnTo>
                <a:lnTo>
                  <a:pt x="325" y="16"/>
                </a:lnTo>
                <a:lnTo>
                  <a:pt x="381" y="4"/>
                </a:lnTo>
                <a:lnTo>
                  <a:pt x="441"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85" name="椭圆 7"/>
          <p:cNvSpPr/>
          <p:nvPr/>
        </p:nvSpPr>
        <p:spPr bwMode="auto">
          <a:xfrm>
            <a:off x="3788090" y="3588619"/>
            <a:ext cx="853130" cy="852163"/>
          </a:xfrm>
          <a:custGeom>
            <a:avLst/>
            <a:gdLst>
              <a:gd name="T0" fmla="*/ 441 w 882"/>
              <a:gd name="T1" fmla="*/ 0 h 881"/>
              <a:gd name="T2" fmla="*/ 501 w 882"/>
              <a:gd name="T3" fmla="*/ 3 h 881"/>
              <a:gd name="T4" fmla="*/ 558 w 882"/>
              <a:gd name="T5" fmla="*/ 15 h 881"/>
              <a:gd name="T6" fmla="*/ 612 w 882"/>
              <a:gd name="T7" fmla="*/ 34 h 881"/>
              <a:gd name="T8" fmla="*/ 663 w 882"/>
              <a:gd name="T9" fmla="*/ 60 h 881"/>
              <a:gd name="T10" fmla="*/ 710 w 882"/>
              <a:gd name="T11" fmla="*/ 92 h 881"/>
              <a:gd name="T12" fmla="*/ 752 w 882"/>
              <a:gd name="T13" fmla="*/ 129 h 881"/>
              <a:gd name="T14" fmla="*/ 790 w 882"/>
              <a:gd name="T15" fmla="*/ 171 h 881"/>
              <a:gd name="T16" fmla="*/ 821 w 882"/>
              <a:gd name="T17" fmla="*/ 218 h 881"/>
              <a:gd name="T18" fmla="*/ 847 w 882"/>
              <a:gd name="T19" fmla="*/ 269 h 881"/>
              <a:gd name="T20" fmla="*/ 866 w 882"/>
              <a:gd name="T21" fmla="*/ 323 h 881"/>
              <a:gd name="T22" fmla="*/ 878 w 882"/>
              <a:gd name="T23" fmla="*/ 381 h 881"/>
              <a:gd name="T24" fmla="*/ 882 w 882"/>
              <a:gd name="T25" fmla="*/ 440 h 881"/>
              <a:gd name="T26" fmla="*/ 878 w 882"/>
              <a:gd name="T27" fmla="*/ 500 h 881"/>
              <a:gd name="T28" fmla="*/ 866 w 882"/>
              <a:gd name="T29" fmla="*/ 557 h 881"/>
              <a:gd name="T30" fmla="*/ 847 w 882"/>
              <a:gd name="T31" fmla="*/ 612 h 881"/>
              <a:gd name="T32" fmla="*/ 821 w 882"/>
              <a:gd name="T33" fmla="*/ 662 h 881"/>
              <a:gd name="T34" fmla="*/ 790 w 882"/>
              <a:gd name="T35" fmla="*/ 710 h 881"/>
              <a:gd name="T36" fmla="*/ 752 w 882"/>
              <a:gd name="T37" fmla="*/ 753 h 881"/>
              <a:gd name="T38" fmla="*/ 710 w 882"/>
              <a:gd name="T39" fmla="*/ 789 h 881"/>
              <a:gd name="T40" fmla="*/ 663 w 882"/>
              <a:gd name="T41" fmla="*/ 821 h 881"/>
              <a:gd name="T42" fmla="*/ 612 w 882"/>
              <a:gd name="T43" fmla="*/ 846 h 881"/>
              <a:gd name="T44" fmla="*/ 558 w 882"/>
              <a:gd name="T45" fmla="*/ 865 h 881"/>
              <a:gd name="T46" fmla="*/ 501 w 882"/>
              <a:gd name="T47" fmla="*/ 877 h 881"/>
              <a:gd name="T48" fmla="*/ 441 w 882"/>
              <a:gd name="T49" fmla="*/ 881 h 881"/>
              <a:gd name="T50" fmla="*/ 381 w 882"/>
              <a:gd name="T51" fmla="*/ 877 h 881"/>
              <a:gd name="T52" fmla="*/ 324 w 882"/>
              <a:gd name="T53" fmla="*/ 865 h 881"/>
              <a:gd name="T54" fmla="*/ 270 w 882"/>
              <a:gd name="T55" fmla="*/ 846 h 881"/>
              <a:gd name="T56" fmla="*/ 219 w 882"/>
              <a:gd name="T57" fmla="*/ 821 h 881"/>
              <a:gd name="T58" fmla="*/ 172 w 882"/>
              <a:gd name="T59" fmla="*/ 789 h 881"/>
              <a:gd name="T60" fmla="*/ 130 w 882"/>
              <a:gd name="T61" fmla="*/ 753 h 881"/>
              <a:gd name="T62" fmla="*/ 92 w 882"/>
              <a:gd name="T63" fmla="*/ 710 h 881"/>
              <a:gd name="T64" fmla="*/ 61 w 882"/>
              <a:gd name="T65" fmla="*/ 662 h 881"/>
              <a:gd name="T66" fmla="*/ 35 w 882"/>
              <a:gd name="T67" fmla="*/ 612 h 881"/>
              <a:gd name="T68" fmla="*/ 16 w 882"/>
              <a:gd name="T69" fmla="*/ 557 h 881"/>
              <a:gd name="T70" fmla="*/ 4 w 882"/>
              <a:gd name="T71" fmla="*/ 500 h 881"/>
              <a:gd name="T72" fmla="*/ 0 w 882"/>
              <a:gd name="T73" fmla="*/ 440 h 881"/>
              <a:gd name="T74" fmla="*/ 4 w 882"/>
              <a:gd name="T75" fmla="*/ 381 h 881"/>
              <a:gd name="T76" fmla="*/ 16 w 882"/>
              <a:gd name="T77" fmla="*/ 323 h 881"/>
              <a:gd name="T78" fmla="*/ 35 w 882"/>
              <a:gd name="T79" fmla="*/ 269 h 881"/>
              <a:gd name="T80" fmla="*/ 61 w 882"/>
              <a:gd name="T81" fmla="*/ 218 h 881"/>
              <a:gd name="T82" fmla="*/ 92 w 882"/>
              <a:gd name="T83" fmla="*/ 171 h 881"/>
              <a:gd name="T84" fmla="*/ 130 w 882"/>
              <a:gd name="T85" fmla="*/ 129 h 881"/>
              <a:gd name="T86" fmla="*/ 172 w 882"/>
              <a:gd name="T87" fmla="*/ 92 h 881"/>
              <a:gd name="T88" fmla="*/ 219 w 882"/>
              <a:gd name="T89" fmla="*/ 60 h 881"/>
              <a:gd name="T90" fmla="*/ 270 w 882"/>
              <a:gd name="T91" fmla="*/ 34 h 881"/>
              <a:gd name="T92" fmla="*/ 324 w 882"/>
              <a:gd name="T93" fmla="*/ 15 h 881"/>
              <a:gd name="T94" fmla="*/ 381 w 882"/>
              <a:gd name="T95" fmla="*/ 3 h 881"/>
              <a:gd name="T96" fmla="*/ 441 w 882"/>
              <a:gd name="T97" fmla="*/ 0 h 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82" h="881">
                <a:moveTo>
                  <a:pt x="441" y="0"/>
                </a:moveTo>
                <a:lnTo>
                  <a:pt x="501" y="3"/>
                </a:lnTo>
                <a:lnTo>
                  <a:pt x="558" y="15"/>
                </a:lnTo>
                <a:lnTo>
                  <a:pt x="612" y="34"/>
                </a:lnTo>
                <a:lnTo>
                  <a:pt x="663" y="60"/>
                </a:lnTo>
                <a:lnTo>
                  <a:pt x="710" y="92"/>
                </a:lnTo>
                <a:lnTo>
                  <a:pt x="752" y="129"/>
                </a:lnTo>
                <a:lnTo>
                  <a:pt x="790" y="171"/>
                </a:lnTo>
                <a:lnTo>
                  <a:pt x="821" y="218"/>
                </a:lnTo>
                <a:lnTo>
                  <a:pt x="847" y="269"/>
                </a:lnTo>
                <a:lnTo>
                  <a:pt x="866" y="323"/>
                </a:lnTo>
                <a:lnTo>
                  <a:pt x="878" y="381"/>
                </a:lnTo>
                <a:lnTo>
                  <a:pt x="882" y="440"/>
                </a:lnTo>
                <a:lnTo>
                  <a:pt x="878" y="500"/>
                </a:lnTo>
                <a:lnTo>
                  <a:pt x="866" y="557"/>
                </a:lnTo>
                <a:lnTo>
                  <a:pt x="847" y="612"/>
                </a:lnTo>
                <a:lnTo>
                  <a:pt x="821" y="662"/>
                </a:lnTo>
                <a:lnTo>
                  <a:pt x="790" y="710"/>
                </a:lnTo>
                <a:lnTo>
                  <a:pt x="752" y="753"/>
                </a:lnTo>
                <a:lnTo>
                  <a:pt x="710" y="789"/>
                </a:lnTo>
                <a:lnTo>
                  <a:pt x="663" y="821"/>
                </a:lnTo>
                <a:lnTo>
                  <a:pt x="612" y="846"/>
                </a:lnTo>
                <a:lnTo>
                  <a:pt x="558" y="865"/>
                </a:lnTo>
                <a:lnTo>
                  <a:pt x="501" y="877"/>
                </a:lnTo>
                <a:lnTo>
                  <a:pt x="441" y="881"/>
                </a:lnTo>
                <a:lnTo>
                  <a:pt x="381" y="877"/>
                </a:lnTo>
                <a:lnTo>
                  <a:pt x="324" y="865"/>
                </a:lnTo>
                <a:lnTo>
                  <a:pt x="270" y="846"/>
                </a:lnTo>
                <a:lnTo>
                  <a:pt x="219" y="821"/>
                </a:lnTo>
                <a:lnTo>
                  <a:pt x="172" y="789"/>
                </a:lnTo>
                <a:lnTo>
                  <a:pt x="130" y="753"/>
                </a:lnTo>
                <a:lnTo>
                  <a:pt x="92" y="710"/>
                </a:lnTo>
                <a:lnTo>
                  <a:pt x="61" y="662"/>
                </a:lnTo>
                <a:lnTo>
                  <a:pt x="35" y="612"/>
                </a:lnTo>
                <a:lnTo>
                  <a:pt x="16" y="557"/>
                </a:lnTo>
                <a:lnTo>
                  <a:pt x="4" y="500"/>
                </a:lnTo>
                <a:lnTo>
                  <a:pt x="0" y="440"/>
                </a:lnTo>
                <a:lnTo>
                  <a:pt x="4" y="381"/>
                </a:lnTo>
                <a:lnTo>
                  <a:pt x="16" y="323"/>
                </a:lnTo>
                <a:lnTo>
                  <a:pt x="35" y="269"/>
                </a:lnTo>
                <a:lnTo>
                  <a:pt x="61" y="218"/>
                </a:lnTo>
                <a:lnTo>
                  <a:pt x="92" y="171"/>
                </a:lnTo>
                <a:lnTo>
                  <a:pt x="130" y="129"/>
                </a:lnTo>
                <a:lnTo>
                  <a:pt x="172" y="92"/>
                </a:lnTo>
                <a:lnTo>
                  <a:pt x="219" y="60"/>
                </a:lnTo>
                <a:lnTo>
                  <a:pt x="270" y="34"/>
                </a:lnTo>
                <a:lnTo>
                  <a:pt x="324" y="15"/>
                </a:lnTo>
                <a:lnTo>
                  <a:pt x="381" y="3"/>
                </a:lnTo>
                <a:lnTo>
                  <a:pt x="441"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86" name="椭圆 8"/>
          <p:cNvSpPr/>
          <p:nvPr/>
        </p:nvSpPr>
        <p:spPr bwMode="auto">
          <a:xfrm>
            <a:off x="7476818" y="3555597"/>
            <a:ext cx="852163" cy="853130"/>
          </a:xfrm>
          <a:custGeom>
            <a:avLst/>
            <a:gdLst>
              <a:gd name="T0" fmla="*/ 441 w 881"/>
              <a:gd name="T1" fmla="*/ 0 h 882"/>
              <a:gd name="T2" fmla="*/ 500 w 881"/>
              <a:gd name="T3" fmla="*/ 4 h 882"/>
              <a:gd name="T4" fmla="*/ 558 w 881"/>
              <a:gd name="T5" fmla="*/ 16 h 882"/>
              <a:gd name="T6" fmla="*/ 612 w 881"/>
              <a:gd name="T7" fmla="*/ 35 h 882"/>
              <a:gd name="T8" fmla="*/ 663 w 881"/>
              <a:gd name="T9" fmla="*/ 61 h 882"/>
              <a:gd name="T10" fmla="*/ 710 w 881"/>
              <a:gd name="T11" fmla="*/ 92 h 882"/>
              <a:gd name="T12" fmla="*/ 752 w 881"/>
              <a:gd name="T13" fmla="*/ 130 h 882"/>
              <a:gd name="T14" fmla="*/ 789 w 881"/>
              <a:gd name="T15" fmla="*/ 172 h 882"/>
              <a:gd name="T16" fmla="*/ 821 w 881"/>
              <a:gd name="T17" fmla="*/ 219 h 882"/>
              <a:gd name="T18" fmla="*/ 847 w 881"/>
              <a:gd name="T19" fmla="*/ 270 h 882"/>
              <a:gd name="T20" fmla="*/ 865 w 881"/>
              <a:gd name="T21" fmla="*/ 324 h 882"/>
              <a:gd name="T22" fmla="*/ 878 w 881"/>
              <a:gd name="T23" fmla="*/ 381 h 882"/>
              <a:gd name="T24" fmla="*/ 881 w 881"/>
              <a:gd name="T25" fmla="*/ 441 h 882"/>
              <a:gd name="T26" fmla="*/ 878 w 881"/>
              <a:gd name="T27" fmla="*/ 501 h 882"/>
              <a:gd name="T28" fmla="*/ 865 w 881"/>
              <a:gd name="T29" fmla="*/ 558 h 882"/>
              <a:gd name="T30" fmla="*/ 847 w 881"/>
              <a:gd name="T31" fmla="*/ 612 h 882"/>
              <a:gd name="T32" fmla="*/ 821 w 881"/>
              <a:gd name="T33" fmla="*/ 663 h 882"/>
              <a:gd name="T34" fmla="*/ 789 w 881"/>
              <a:gd name="T35" fmla="*/ 710 h 882"/>
              <a:gd name="T36" fmla="*/ 752 w 881"/>
              <a:gd name="T37" fmla="*/ 752 h 882"/>
              <a:gd name="T38" fmla="*/ 710 w 881"/>
              <a:gd name="T39" fmla="*/ 790 h 882"/>
              <a:gd name="T40" fmla="*/ 663 w 881"/>
              <a:gd name="T41" fmla="*/ 822 h 882"/>
              <a:gd name="T42" fmla="*/ 612 w 881"/>
              <a:gd name="T43" fmla="*/ 847 h 882"/>
              <a:gd name="T44" fmla="*/ 558 w 881"/>
              <a:gd name="T45" fmla="*/ 866 h 882"/>
              <a:gd name="T46" fmla="*/ 500 w 881"/>
              <a:gd name="T47" fmla="*/ 878 h 882"/>
              <a:gd name="T48" fmla="*/ 441 w 881"/>
              <a:gd name="T49" fmla="*/ 882 h 882"/>
              <a:gd name="T50" fmla="*/ 381 w 881"/>
              <a:gd name="T51" fmla="*/ 878 h 882"/>
              <a:gd name="T52" fmla="*/ 324 w 881"/>
              <a:gd name="T53" fmla="*/ 866 h 882"/>
              <a:gd name="T54" fmla="*/ 269 w 881"/>
              <a:gd name="T55" fmla="*/ 847 h 882"/>
              <a:gd name="T56" fmla="*/ 218 w 881"/>
              <a:gd name="T57" fmla="*/ 822 h 882"/>
              <a:gd name="T58" fmla="*/ 171 w 881"/>
              <a:gd name="T59" fmla="*/ 790 h 882"/>
              <a:gd name="T60" fmla="*/ 129 w 881"/>
              <a:gd name="T61" fmla="*/ 752 h 882"/>
              <a:gd name="T62" fmla="*/ 92 w 881"/>
              <a:gd name="T63" fmla="*/ 710 h 882"/>
              <a:gd name="T64" fmla="*/ 60 w 881"/>
              <a:gd name="T65" fmla="*/ 663 h 882"/>
              <a:gd name="T66" fmla="*/ 34 w 881"/>
              <a:gd name="T67" fmla="*/ 612 h 882"/>
              <a:gd name="T68" fmla="*/ 15 w 881"/>
              <a:gd name="T69" fmla="*/ 558 h 882"/>
              <a:gd name="T70" fmla="*/ 3 w 881"/>
              <a:gd name="T71" fmla="*/ 501 h 882"/>
              <a:gd name="T72" fmla="*/ 0 w 881"/>
              <a:gd name="T73" fmla="*/ 441 h 882"/>
              <a:gd name="T74" fmla="*/ 3 w 881"/>
              <a:gd name="T75" fmla="*/ 381 h 882"/>
              <a:gd name="T76" fmla="*/ 15 w 881"/>
              <a:gd name="T77" fmla="*/ 324 h 882"/>
              <a:gd name="T78" fmla="*/ 34 w 881"/>
              <a:gd name="T79" fmla="*/ 270 h 882"/>
              <a:gd name="T80" fmla="*/ 60 w 881"/>
              <a:gd name="T81" fmla="*/ 219 h 882"/>
              <a:gd name="T82" fmla="*/ 92 w 881"/>
              <a:gd name="T83" fmla="*/ 172 h 882"/>
              <a:gd name="T84" fmla="*/ 129 w 881"/>
              <a:gd name="T85" fmla="*/ 130 h 882"/>
              <a:gd name="T86" fmla="*/ 171 w 881"/>
              <a:gd name="T87" fmla="*/ 92 h 882"/>
              <a:gd name="T88" fmla="*/ 218 w 881"/>
              <a:gd name="T89" fmla="*/ 61 h 882"/>
              <a:gd name="T90" fmla="*/ 269 w 881"/>
              <a:gd name="T91" fmla="*/ 35 h 882"/>
              <a:gd name="T92" fmla="*/ 324 w 881"/>
              <a:gd name="T93" fmla="*/ 16 h 882"/>
              <a:gd name="T94" fmla="*/ 381 w 881"/>
              <a:gd name="T95" fmla="*/ 4 h 882"/>
              <a:gd name="T96" fmla="*/ 441 w 881"/>
              <a:gd name="T97" fmla="*/ 0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81" h="882">
                <a:moveTo>
                  <a:pt x="441" y="0"/>
                </a:moveTo>
                <a:lnTo>
                  <a:pt x="500" y="4"/>
                </a:lnTo>
                <a:lnTo>
                  <a:pt x="558" y="16"/>
                </a:lnTo>
                <a:lnTo>
                  <a:pt x="612" y="35"/>
                </a:lnTo>
                <a:lnTo>
                  <a:pt x="663" y="61"/>
                </a:lnTo>
                <a:lnTo>
                  <a:pt x="710" y="92"/>
                </a:lnTo>
                <a:lnTo>
                  <a:pt x="752" y="130"/>
                </a:lnTo>
                <a:lnTo>
                  <a:pt x="789" y="172"/>
                </a:lnTo>
                <a:lnTo>
                  <a:pt x="821" y="219"/>
                </a:lnTo>
                <a:lnTo>
                  <a:pt x="847" y="270"/>
                </a:lnTo>
                <a:lnTo>
                  <a:pt x="865" y="324"/>
                </a:lnTo>
                <a:lnTo>
                  <a:pt x="878" y="381"/>
                </a:lnTo>
                <a:lnTo>
                  <a:pt x="881" y="441"/>
                </a:lnTo>
                <a:lnTo>
                  <a:pt x="878" y="501"/>
                </a:lnTo>
                <a:lnTo>
                  <a:pt x="865" y="558"/>
                </a:lnTo>
                <a:lnTo>
                  <a:pt x="847" y="612"/>
                </a:lnTo>
                <a:lnTo>
                  <a:pt x="821" y="663"/>
                </a:lnTo>
                <a:lnTo>
                  <a:pt x="789" y="710"/>
                </a:lnTo>
                <a:lnTo>
                  <a:pt x="752" y="752"/>
                </a:lnTo>
                <a:lnTo>
                  <a:pt x="710" y="790"/>
                </a:lnTo>
                <a:lnTo>
                  <a:pt x="663" y="822"/>
                </a:lnTo>
                <a:lnTo>
                  <a:pt x="612" y="847"/>
                </a:lnTo>
                <a:lnTo>
                  <a:pt x="558" y="866"/>
                </a:lnTo>
                <a:lnTo>
                  <a:pt x="500" y="878"/>
                </a:lnTo>
                <a:lnTo>
                  <a:pt x="441" y="882"/>
                </a:lnTo>
                <a:lnTo>
                  <a:pt x="381" y="878"/>
                </a:lnTo>
                <a:lnTo>
                  <a:pt x="324" y="866"/>
                </a:lnTo>
                <a:lnTo>
                  <a:pt x="269" y="847"/>
                </a:lnTo>
                <a:lnTo>
                  <a:pt x="218" y="822"/>
                </a:lnTo>
                <a:lnTo>
                  <a:pt x="171" y="790"/>
                </a:lnTo>
                <a:lnTo>
                  <a:pt x="129" y="752"/>
                </a:lnTo>
                <a:lnTo>
                  <a:pt x="92" y="710"/>
                </a:lnTo>
                <a:lnTo>
                  <a:pt x="60" y="663"/>
                </a:lnTo>
                <a:lnTo>
                  <a:pt x="34" y="612"/>
                </a:lnTo>
                <a:lnTo>
                  <a:pt x="15" y="558"/>
                </a:lnTo>
                <a:lnTo>
                  <a:pt x="3" y="501"/>
                </a:lnTo>
                <a:lnTo>
                  <a:pt x="0" y="441"/>
                </a:lnTo>
                <a:lnTo>
                  <a:pt x="3" y="381"/>
                </a:lnTo>
                <a:lnTo>
                  <a:pt x="15" y="324"/>
                </a:lnTo>
                <a:lnTo>
                  <a:pt x="34" y="270"/>
                </a:lnTo>
                <a:lnTo>
                  <a:pt x="60" y="219"/>
                </a:lnTo>
                <a:lnTo>
                  <a:pt x="92" y="172"/>
                </a:lnTo>
                <a:lnTo>
                  <a:pt x="129" y="130"/>
                </a:lnTo>
                <a:lnTo>
                  <a:pt x="171" y="92"/>
                </a:lnTo>
                <a:lnTo>
                  <a:pt x="218" y="61"/>
                </a:lnTo>
                <a:lnTo>
                  <a:pt x="269" y="35"/>
                </a:lnTo>
                <a:lnTo>
                  <a:pt x="324" y="16"/>
                </a:lnTo>
                <a:lnTo>
                  <a:pt x="381" y="4"/>
                </a:lnTo>
                <a:lnTo>
                  <a:pt x="441"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87" name="椭圆 9"/>
          <p:cNvSpPr/>
          <p:nvPr/>
        </p:nvSpPr>
        <p:spPr bwMode="auto">
          <a:xfrm>
            <a:off x="4723437" y="5185578"/>
            <a:ext cx="851195" cy="853130"/>
          </a:xfrm>
          <a:custGeom>
            <a:avLst/>
            <a:gdLst>
              <a:gd name="T0" fmla="*/ 441 w 880"/>
              <a:gd name="T1" fmla="*/ 0 h 882"/>
              <a:gd name="T2" fmla="*/ 499 w 880"/>
              <a:gd name="T3" fmla="*/ 4 h 882"/>
              <a:gd name="T4" fmla="*/ 557 w 880"/>
              <a:gd name="T5" fmla="*/ 16 h 882"/>
              <a:gd name="T6" fmla="*/ 611 w 880"/>
              <a:gd name="T7" fmla="*/ 35 h 882"/>
              <a:gd name="T8" fmla="*/ 662 w 880"/>
              <a:gd name="T9" fmla="*/ 60 h 882"/>
              <a:gd name="T10" fmla="*/ 709 w 880"/>
              <a:gd name="T11" fmla="*/ 92 h 882"/>
              <a:gd name="T12" fmla="*/ 752 w 880"/>
              <a:gd name="T13" fmla="*/ 129 h 882"/>
              <a:gd name="T14" fmla="*/ 788 w 880"/>
              <a:gd name="T15" fmla="*/ 171 h 882"/>
              <a:gd name="T16" fmla="*/ 820 w 880"/>
              <a:gd name="T17" fmla="*/ 219 h 882"/>
              <a:gd name="T18" fmla="*/ 845 w 880"/>
              <a:gd name="T19" fmla="*/ 269 h 882"/>
              <a:gd name="T20" fmla="*/ 864 w 880"/>
              <a:gd name="T21" fmla="*/ 324 h 882"/>
              <a:gd name="T22" fmla="*/ 876 w 880"/>
              <a:gd name="T23" fmla="*/ 381 h 882"/>
              <a:gd name="T24" fmla="*/ 880 w 880"/>
              <a:gd name="T25" fmla="*/ 441 h 882"/>
              <a:gd name="T26" fmla="*/ 876 w 880"/>
              <a:gd name="T27" fmla="*/ 500 h 882"/>
              <a:gd name="T28" fmla="*/ 864 w 880"/>
              <a:gd name="T29" fmla="*/ 558 h 882"/>
              <a:gd name="T30" fmla="*/ 845 w 880"/>
              <a:gd name="T31" fmla="*/ 612 h 882"/>
              <a:gd name="T32" fmla="*/ 820 w 880"/>
              <a:gd name="T33" fmla="*/ 663 h 882"/>
              <a:gd name="T34" fmla="*/ 788 w 880"/>
              <a:gd name="T35" fmla="*/ 710 h 882"/>
              <a:gd name="T36" fmla="*/ 752 w 880"/>
              <a:gd name="T37" fmla="*/ 752 h 882"/>
              <a:gd name="T38" fmla="*/ 709 w 880"/>
              <a:gd name="T39" fmla="*/ 790 h 882"/>
              <a:gd name="T40" fmla="*/ 662 w 880"/>
              <a:gd name="T41" fmla="*/ 821 h 882"/>
              <a:gd name="T42" fmla="*/ 611 w 880"/>
              <a:gd name="T43" fmla="*/ 847 h 882"/>
              <a:gd name="T44" fmla="*/ 557 w 880"/>
              <a:gd name="T45" fmla="*/ 866 h 882"/>
              <a:gd name="T46" fmla="*/ 499 w 880"/>
              <a:gd name="T47" fmla="*/ 878 h 882"/>
              <a:gd name="T48" fmla="*/ 441 w 880"/>
              <a:gd name="T49" fmla="*/ 882 h 882"/>
              <a:gd name="T50" fmla="*/ 381 w 880"/>
              <a:gd name="T51" fmla="*/ 878 h 882"/>
              <a:gd name="T52" fmla="*/ 322 w 880"/>
              <a:gd name="T53" fmla="*/ 866 h 882"/>
              <a:gd name="T54" fmla="*/ 268 w 880"/>
              <a:gd name="T55" fmla="*/ 847 h 882"/>
              <a:gd name="T56" fmla="*/ 217 w 880"/>
              <a:gd name="T57" fmla="*/ 821 h 882"/>
              <a:gd name="T58" fmla="*/ 170 w 880"/>
              <a:gd name="T59" fmla="*/ 790 h 882"/>
              <a:gd name="T60" fmla="*/ 128 w 880"/>
              <a:gd name="T61" fmla="*/ 752 h 882"/>
              <a:gd name="T62" fmla="*/ 92 w 880"/>
              <a:gd name="T63" fmla="*/ 710 h 882"/>
              <a:gd name="T64" fmla="*/ 59 w 880"/>
              <a:gd name="T65" fmla="*/ 663 h 882"/>
              <a:gd name="T66" fmla="*/ 35 w 880"/>
              <a:gd name="T67" fmla="*/ 612 h 882"/>
              <a:gd name="T68" fmla="*/ 16 w 880"/>
              <a:gd name="T69" fmla="*/ 558 h 882"/>
              <a:gd name="T70" fmla="*/ 4 w 880"/>
              <a:gd name="T71" fmla="*/ 500 h 882"/>
              <a:gd name="T72" fmla="*/ 0 w 880"/>
              <a:gd name="T73" fmla="*/ 441 h 882"/>
              <a:gd name="T74" fmla="*/ 4 w 880"/>
              <a:gd name="T75" fmla="*/ 381 h 882"/>
              <a:gd name="T76" fmla="*/ 16 w 880"/>
              <a:gd name="T77" fmla="*/ 324 h 882"/>
              <a:gd name="T78" fmla="*/ 35 w 880"/>
              <a:gd name="T79" fmla="*/ 269 h 882"/>
              <a:gd name="T80" fmla="*/ 59 w 880"/>
              <a:gd name="T81" fmla="*/ 219 h 882"/>
              <a:gd name="T82" fmla="*/ 92 w 880"/>
              <a:gd name="T83" fmla="*/ 171 h 882"/>
              <a:gd name="T84" fmla="*/ 128 w 880"/>
              <a:gd name="T85" fmla="*/ 129 h 882"/>
              <a:gd name="T86" fmla="*/ 170 w 880"/>
              <a:gd name="T87" fmla="*/ 92 h 882"/>
              <a:gd name="T88" fmla="*/ 217 w 880"/>
              <a:gd name="T89" fmla="*/ 60 h 882"/>
              <a:gd name="T90" fmla="*/ 268 w 880"/>
              <a:gd name="T91" fmla="*/ 35 h 882"/>
              <a:gd name="T92" fmla="*/ 322 w 880"/>
              <a:gd name="T93" fmla="*/ 16 h 882"/>
              <a:gd name="T94" fmla="*/ 381 w 880"/>
              <a:gd name="T95" fmla="*/ 4 h 882"/>
              <a:gd name="T96" fmla="*/ 441 w 880"/>
              <a:gd name="T97" fmla="*/ 0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80" h="882">
                <a:moveTo>
                  <a:pt x="441" y="0"/>
                </a:moveTo>
                <a:lnTo>
                  <a:pt x="499" y="4"/>
                </a:lnTo>
                <a:lnTo>
                  <a:pt x="557" y="16"/>
                </a:lnTo>
                <a:lnTo>
                  <a:pt x="611" y="35"/>
                </a:lnTo>
                <a:lnTo>
                  <a:pt x="662" y="60"/>
                </a:lnTo>
                <a:lnTo>
                  <a:pt x="709" y="92"/>
                </a:lnTo>
                <a:lnTo>
                  <a:pt x="752" y="129"/>
                </a:lnTo>
                <a:lnTo>
                  <a:pt x="788" y="171"/>
                </a:lnTo>
                <a:lnTo>
                  <a:pt x="820" y="219"/>
                </a:lnTo>
                <a:lnTo>
                  <a:pt x="845" y="269"/>
                </a:lnTo>
                <a:lnTo>
                  <a:pt x="864" y="324"/>
                </a:lnTo>
                <a:lnTo>
                  <a:pt x="876" y="381"/>
                </a:lnTo>
                <a:lnTo>
                  <a:pt x="880" y="441"/>
                </a:lnTo>
                <a:lnTo>
                  <a:pt x="876" y="500"/>
                </a:lnTo>
                <a:lnTo>
                  <a:pt x="864" y="558"/>
                </a:lnTo>
                <a:lnTo>
                  <a:pt x="845" y="612"/>
                </a:lnTo>
                <a:lnTo>
                  <a:pt x="820" y="663"/>
                </a:lnTo>
                <a:lnTo>
                  <a:pt x="788" y="710"/>
                </a:lnTo>
                <a:lnTo>
                  <a:pt x="752" y="752"/>
                </a:lnTo>
                <a:lnTo>
                  <a:pt x="709" y="790"/>
                </a:lnTo>
                <a:lnTo>
                  <a:pt x="662" y="821"/>
                </a:lnTo>
                <a:lnTo>
                  <a:pt x="611" y="847"/>
                </a:lnTo>
                <a:lnTo>
                  <a:pt x="557" y="866"/>
                </a:lnTo>
                <a:lnTo>
                  <a:pt x="499" y="878"/>
                </a:lnTo>
                <a:lnTo>
                  <a:pt x="441" y="882"/>
                </a:lnTo>
                <a:lnTo>
                  <a:pt x="381" y="878"/>
                </a:lnTo>
                <a:lnTo>
                  <a:pt x="322" y="866"/>
                </a:lnTo>
                <a:lnTo>
                  <a:pt x="268" y="847"/>
                </a:lnTo>
                <a:lnTo>
                  <a:pt x="217" y="821"/>
                </a:lnTo>
                <a:lnTo>
                  <a:pt x="170" y="790"/>
                </a:lnTo>
                <a:lnTo>
                  <a:pt x="128" y="752"/>
                </a:lnTo>
                <a:lnTo>
                  <a:pt x="92" y="710"/>
                </a:lnTo>
                <a:lnTo>
                  <a:pt x="59" y="663"/>
                </a:lnTo>
                <a:lnTo>
                  <a:pt x="35" y="612"/>
                </a:lnTo>
                <a:lnTo>
                  <a:pt x="16" y="558"/>
                </a:lnTo>
                <a:lnTo>
                  <a:pt x="4" y="500"/>
                </a:lnTo>
                <a:lnTo>
                  <a:pt x="0" y="441"/>
                </a:lnTo>
                <a:lnTo>
                  <a:pt x="4" y="381"/>
                </a:lnTo>
                <a:lnTo>
                  <a:pt x="16" y="324"/>
                </a:lnTo>
                <a:lnTo>
                  <a:pt x="35" y="269"/>
                </a:lnTo>
                <a:lnTo>
                  <a:pt x="59" y="219"/>
                </a:lnTo>
                <a:lnTo>
                  <a:pt x="92" y="171"/>
                </a:lnTo>
                <a:lnTo>
                  <a:pt x="128" y="129"/>
                </a:lnTo>
                <a:lnTo>
                  <a:pt x="170" y="92"/>
                </a:lnTo>
                <a:lnTo>
                  <a:pt x="217" y="60"/>
                </a:lnTo>
                <a:lnTo>
                  <a:pt x="268" y="35"/>
                </a:lnTo>
                <a:lnTo>
                  <a:pt x="322" y="16"/>
                </a:lnTo>
                <a:lnTo>
                  <a:pt x="381" y="4"/>
                </a:lnTo>
                <a:lnTo>
                  <a:pt x="441"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88" name="椭圆 10"/>
          <p:cNvSpPr/>
          <p:nvPr/>
        </p:nvSpPr>
        <p:spPr bwMode="auto">
          <a:xfrm>
            <a:off x="6572851" y="5173970"/>
            <a:ext cx="852163" cy="854097"/>
          </a:xfrm>
          <a:custGeom>
            <a:avLst/>
            <a:gdLst>
              <a:gd name="T0" fmla="*/ 440 w 881"/>
              <a:gd name="T1" fmla="*/ 0 h 883"/>
              <a:gd name="T2" fmla="*/ 500 w 881"/>
              <a:gd name="T3" fmla="*/ 5 h 883"/>
              <a:gd name="T4" fmla="*/ 556 w 881"/>
              <a:gd name="T5" fmla="*/ 16 h 883"/>
              <a:gd name="T6" fmla="*/ 612 w 881"/>
              <a:gd name="T7" fmla="*/ 35 h 883"/>
              <a:gd name="T8" fmla="*/ 662 w 881"/>
              <a:gd name="T9" fmla="*/ 62 h 883"/>
              <a:gd name="T10" fmla="*/ 708 w 881"/>
              <a:gd name="T11" fmla="*/ 92 h 883"/>
              <a:gd name="T12" fmla="*/ 751 w 881"/>
              <a:gd name="T13" fmla="*/ 130 h 883"/>
              <a:gd name="T14" fmla="*/ 789 w 881"/>
              <a:gd name="T15" fmla="*/ 173 h 883"/>
              <a:gd name="T16" fmla="*/ 821 w 881"/>
              <a:gd name="T17" fmla="*/ 219 h 883"/>
              <a:gd name="T18" fmla="*/ 846 w 881"/>
              <a:gd name="T19" fmla="*/ 271 h 883"/>
              <a:gd name="T20" fmla="*/ 865 w 881"/>
              <a:gd name="T21" fmla="*/ 325 h 883"/>
              <a:gd name="T22" fmla="*/ 876 w 881"/>
              <a:gd name="T23" fmla="*/ 382 h 883"/>
              <a:gd name="T24" fmla="*/ 881 w 881"/>
              <a:gd name="T25" fmla="*/ 442 h 883"/>
              <a:gd name="T26" fmla="*/ 876 w 881"/>
              <a:gd name="T27" fmla="*/ 501 h 883"/>
              <a:gd name="T28" fmla="*/ 865 w 881"/>
              <a:gd name="T29" fmla="*/ 558 h 883"/>
              <a:gd name="T30" fmla="*/ 846 w 881"/>
              <a:gd name="T31" fmla="*/ 612 h 883"/>
              <a:gd name="T32" fmla="*/ 821 w 881"/>
              <a:gd name="T33" fmla="*/ 664 h 883"/>
              <a:gd name="T34" fmla="*/ 789 w 881"/>
              <a:gd name="T35" fmla="*/ 710 h 883"/>
              <a:gd name="T36" fmla="*/ 751 w 881"/>
              <a:gd name="T37" fmla="*/ 753 h 883"/>
              <a:gd name="T38" fmla="*/ 708 w 881"/>
              <a:gd name="T39" fmla="*/ 791 h 883"/>
              <a:gd name="T40" fmla="*/ 662 w 881"/>
              <a:gd name="T41" fmla="*/ 821 h 883"/>
              <a:gd name="T42" fmla="*/ 612 w 881"/>
              <a:gd name="T43" fmla="*/ 848 h 883"/>
              <a:gd name="T44" fmla="*/ 556 w 881"/>
              <a:gd name="T45" fmla="*/ 867 h 883"/>
              <a:gd name="T46" fmla="*/ 500 w 881"/>
              <a:gd name="T47" fmla="*/ 878 h 883"/>
              <a:gd name="T48" fmla="*/ 440 w 881"/>
              <a:gd name="T49" fmla="*/ 883 h 883"/>
              <a:gd name="T50" fmla="*/ 380 w 881"/>
              <a:gd name="T51" fmla="*/ 878 h 883"/>
              <a:gd name="T52" fmla="*/ 323 w 881"/>
              <a:gd name="T53" fmla="*/ 867 h 883"/>
              <a:gd name="T54" fmla="*/ 269 w 881"/>
              <a:gd name="T55" fmla="*/ 848 h 883"/>
              <a:gd name="T56" fmla="*/ 218 w 881"/>
              <a:gd name="T57" fmla="*/ 821 h 883"/>
              <a:gd name="T58" fmla="*/ 171 w 881"/>
              <a:gd name="T59" fmla="*/ 791 h 883"/>
              <a:gd name="T60" fmla="*/ 129 w 881"/>
              <a:gd name="T61" fmla="*/ 753 h 883"/>
              <a:gd name="T62" fmla="*/ 92 w 881"/>
              <a:gd name="T63" fmla="*/ 710 h 883"/>
              <a:gd name="T64" fmla="*/ 60 w 881"/>
              <a:gd name="T65" fmla="*/ 664 h 883"/>
              <a:gd name="T66" fmla="*/ 34 w 881"/>
              <a:gd name="T67" fmla="*/ 612 h 883"/>
              <a:gd name="T68" fmla="*/ 15 w 881"/>
              <a:gd name="T69" fmla="*/ 558 h 883"/>
              <a:gd name="T70" fmla="*/ 3 w 881"/>
              <a:gd name="T71" fmla="*/ 501 h 883"/>
              <a:gd name="T72" fmla="*/ 0 w 881"/>
              <a:gd name="T73" fmla="*/ 442 h 883"/>
              <a:gd name="T74" fmla="*/ 3 w 881"/>
              <a:gd name="T75" fmla="*/ 382 h 883"/>
              <a:gd name="T76" fmla="*/ 15 w 881"/>
              <a:gd name="T77" fmla="*/ 325 h 883"/>
              <a:gd name="T78" fmla="*/ 34 w 881"/>
              <a:gd name="T79" fmla="*/ 271 h 883"/>
              <a:gd name="T80" fmla="*/ 60 w 881"/>
              <a:gd name="T81" fmla="*/ 219 h 883"/>
              <a:gd name="T82" fmla="*/ 92 w 881"/>
              <a:gd name="T83" fmla="*/ 173 h 883"/>
              <a:gd name="T84" fmla="*/ 129 w 881"/>
              <a:gd name="T85" fmla="*/ 130 h 883"/>
              <a:gd name="T86" fmla="*/ 171 w 881"/>
              <a:gd name="T87" fmla="*/ 92 h 883"/>
              <a:gd name="T88" fmla="*/ 218 w 881"/>
              <a:gd name="T89" fmla="*/ 62 h 883"/>
              <a:gd name="T90" fmla="*/ 269 w 881"/>
              <a:gd name="T91" fmla="*/ 35 h 883"/>
              <a:gd name="T92" fmla="*/ 323 w 881"/>
              <a:gd name="T93" fmla="*/ 16 h 883"/>
              <a:gd name="T94" fmla="*/ 380 w 881"/>
              <a:gd name="T95" fmla="*/ 5 h 883"/>
              <a:gd name="T96" fmla="*/ 440 w 881"/>
              <a:gd name="T97" fmla="*/ 0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81" h="883">
                <a:moveTo>
                  <a:pt x="440" y="0"/>
                </a:moveTo>
                <a:lnTo>
                  <a:pt x="500" y="5"/>
                </a:lnTo>
                <a:lnTo>
                  <a:pt x="556" y="16"/>
                </a:lnTo>
                <a:lnTo>
                  <a:pt x="612" y="35"/>
                </a:lnTo>
                <a:lnTo>
                  <a:pt x="662" y="62"/>
                </a:lnTo>
                <a:lnTo>
                  <a:pt x="708" y="92"/>
                </a:lnTo>
                <a:lnTo>
                  <a:pt x="751" y="130"/>
                </a:lnTo>
                <a:lnTo>
                  <a:pt x="789" y="173"/>
                </a:lnTo>
                <a:lnTo>
                  <a:pt x="821" y="219"/>
                </a:lnTo>
                <a:lnTo>
                  <a:pt x="846" y="271"/>
                </a:lnTo>
                <a:lnTo>
                  <a:pt x="865" y="325"/>
                </a:lnTo>
                <a:lnTo>
                  <a:pt x="876" y="382"/>
                </a:lnTo>
                <a:lnTo>
                  <a:pt x="881" y="442"/>
                </a:lnTo>
                <a:lnTo>
                  <a:pt x="876" y="501"/>
                </a:lnTo>
                <a:lnTo>
                  <a:pt x="865" y="558"/>
                </a:lnTo>
                <a:lnTo>
                  <a:pt x="846" y="612"/>
                </a:lnTo>
                <a:lnTo>
                  <a:pt x="821" y="664"/>
                </a:lnTo>
                <a:lnTo>
                  <a:pt x="789" y="710"/>
                </a:lnTo>
                <a:lnTo>
                  <a:pt x="751" y="753"/>
                </a:lnTo>
                <a:lnTo>
                  <a:pt x="708" y="791"/>
                </a:lnTo>
                <a:lnTo>
                  <a:pt x="662" y="821"/>
                </a:lnTo>
                <a:lnTo>
                  <a:pt x="612" y="848"/>
                </a:lnTo>
                <a:lnTo>
                  <a:pt x="556" y="867"/>
                </a:lnTo>
                <a:lnTo>
                  <a:pt x="500" y="878"/>
                </a:lnTo>
                <a:lnTo>
                  <a:pt x="440" y="883"/>
                </a:lnTo>
                <a:lnTo>
                  <a:pt x="380" y="878"/>
                </a:lnTo>
                <a:lnTo>
                  <a:pt x="323" y="867"/>
                </a:lnTo>
                <a:lnTo>
                  <a:pt x="269" y="848"/>
                </a:lnTo>
                <a:lnTo>
                  <a:pt x="218" y="821"/>
                </a:lnTo>
                <a:lnTo>
                  <a:pt x="171" y="791"/>
                </a:lnTo>
                <a:lnTo>
                  <a:pt x="129" y="753"/>
                </a:lnTo>
                <a:lnTo>
                  <a:pt x="92" y="710"/>
                </a:lnTo>
                <a:lnTo>
                  <a:pt x="60" y="664"/>
                </a:lnTo>
                <a:lnTo>
                  <a:pt x="34" y="612"/>
                </a:lnTo>
                <a:lnTo>
                  <a:pt x="15" y="558"/>
                </a:lnTo>
                <a:lnTo>
                  <a:pt x="3" y="501"/>
                </a:lnTo>
                <a:lnTo>
                  <a:pt x="0" y="442"/>
                </a:lnTo>
                <a:lnTo>
                  <a:pt x="3" y="382"/>
                </a:lnTo>
                <a:lnTo>
                  <a:pt x="15" y="325"/>
                </a:lnTo>
                <a:lnTo>
                  <a:pt x="34" y="271"/>
                </a:lnTo>
                <a:lnTo>
                  <a:pt x="60" y="219"/>
                </a:lnTo>
                <a:lnTo>
                  <a:pt x="92" y="173"/>
                </a:lnTo>
                <a:lnTo>
                  <a:pt x="129" y="130"/>
                </a:lnTo>
                <a:lnTo>
                  <a:pt x="171" y="92"/>
                </a:lnTo>
                <a:lnTo>
                  <a:pt x="218" y="62"/>
                </a:lnTo>
                <a:lnTo>
                  <a:pt x="269" y="35"/>
                </a:lnTo>
                <a:lnTo>
                  <a:pt x="323" y="16"/>
                </a:lnTo>
                <a:lnTo>
                  <a:pt x="380" y="5"/>
                </a:lnTo>
                <a:lnTo>
                  <a:pt x="440" y="0"/>
                </a:lnTo>
                <a:close/>
              </a:path>
            </a:pathLst>
          </a:cu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89" name="文本框 40"/>
          <p:cNvSpPr txBox="1"/>
          <p:nvPr/>
        </p:nvSpPr>
        <p:spPr>
          <a:xfrm>
            <a:off x="1289343" y="1551687"/>
            <a:ext cx="2661393" cy="398780"/>
          </a:xfrm>
          <a:prstGeom prst="rect">
            <a:avLst/>
          </a:prstGeom>
          <a:noFill/>
        </p:spPr>
        <p:txBody>
          <a:bodyPr wrap="square">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rPr>
              <a:t>01/</a:t>
            </a:r>
            <a:r>
              <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rPr>
              <a:t>高端医疗器械</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90" name="文本框 40"/>
          <p:cNvSpPr txBox="1"/>
          <p:nvPr/>
        </p:nvSpPr>
        <p:spPr>
          <a:xfrm>
            <a:off x="954063" y="3200148"/>
            <a:ext cx="2661393" cy="398780"/>
          </a:xfrm>
          <a:prstGeom prst="rect">
            <a:avLst/>
          </a:prstGeom>
          <a:noFill/>
        </p:spPr>
        <p:txBody>
          <a:bodyPr wrap="square">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rPr>
              <a:t>02/</a:t>
            </a:r>
            <a:r>
              <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rPr>
              <a:t>AI医疗</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91" name="文本框 40"/>
          <p:cNvSpPr txBox="1"/>
          <p:nvPr/>
        </p:nvSpPr>
        <p:spPr>
          <a:xfrm>
            <a:off x="1079158" y="4985768"/>
            <a:ext cx="2661393" cy="398780"/>
          </a:xfrm>
          <a:prstGeom prst="rect">
            <a:avLst/>
          </a:prstGeom>
          <a:noFill/>
        </p:spPr>
        <p:txBody>
          <a:bodyPr wrap="square">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rPr>
              <a:t>03/</a:t>
            </a:r>
            <a:r>
              <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rPr>
              <a:t>IVD与精准医疗</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92" name="文本框 40"/>
          <p:cNvSpPr txBox="1"/>
          <p:nvPr/>
        </p:nvSpPr>
        <p:spPr>
          <a:xfrm>
            <a:off x="8433435" y="1536700"/>
            <a:ext cx="2912745" cy="398780"/>
          </a:xfrm>
          <a:prstGeom prst="rect">
            <a:avLst/>
          </a:prstGeom>
          <a:noFill/>
        </p:spPr>
        <p:txBody>
          <a:bodyPr wrap="square">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rPr>
              <a:t>04/</a:t>
            </a:r>
            <a:r>
              <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rPr>
              <a:t>家庭医疗与慢病管理</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93" name="文本框 40"/>
          <p:cNvSpPr txBox="1"/>
          <p:nvPr/>
        </p:nvSpPr>
        <p:spPr>
          <a:xfrm>
            <a:off x="8876323" y="2938528"/>
            <a:ext cx="2661393" cy="398780"/>
          </a:xfrm>
          <a:prstGeom prst="rect">
            <a:avLst/>
          </a:prstGeom>
          <a:noFill/>
        </p:spPr>
        <p:txBody>
          <a:bodyPr wrap="square">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rPr>
              <a:t>05/</a:t>
            </a:r>
            <a:r>
              <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rPr>
              <a:t>创新服务平台</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sp>
        <p:nvSpPr>
          <p:cNvPr id="94" name="文本框 40"/>
          <p:cNvSpPr txBox="1"/>
          <p:nvPr/>
        </p:nvSpPr>
        <p:spPr>
          <a:xfrm>
            <a:off x="9238273" y="4780663"/>
            <a:ext cx="2661393" cy="398780"/>
          </a:xfrm>
          <a:prstGeom prst="rect">
            <a:avLst/>
          </a:prstGeom>
          <a:noFill/>
        </p:spPr>
        <p:txBody>
          <a:bodyPr wrap="square">
            <a:spAutoFit/>
          </a:bodyPr>
          <a:lstStyle>
            <a:defPPr>
              <a:defRPr lang="zh-CN"/>
            </a:defPPr>
            <a:lvl1pPr>
              <a:defRPr sz="2400" b="1">
                <a:latin typeface="思源黑体 CN Heavy" panose="020B0A00000000000000" pitchFamily="34" charset="-122"/>
                <a:ea typeface="思源黑体 CN Heavy" panose="020B0A00000000000000" pitchFamily="3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rPr>
              <a:t>06/</a:t>
            </a:r>
            <a:r>
              <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rPr>
              <a:t>创新生态平台</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汉仪君黑-45简" panose="020B0604020202020204" charset="-122"/>
            </a:endParaRPr>
          </a:p>
        </p:txBody>
      </p:sp>
      <p:grpSp>
        <p:nvGrpSpPr>
          <p:cNvPr id="101" name="组合 100"/>
          <p:cNvGrpSpPr/>
          <p:nvPr/>
        </p:nvGrpSpPr>
        <p:grpSpPr>
          <a:xfrm>
            <a:off x="6741001" y="2195854"/>
            <a:ext cx="357188" cy="377825"/>
            <a:chOff x="6180138" y="11274426"/>
            <a:chExt cx="357188" cy="377825"/>
          </a:xfrm>
        </p:grpSpPr>
        <p:sp>
          <p:nvSpPr>
            <p:cNvPr id="102" name="任意多边形: 形状 172"/>
            <p:cNvSpPr/>
            <p:nvPr/>
          </p:nvSpPr>
          <p:spPr bwMode="auto">
            <a:xfrm>
              <a:off x="6180138" y="11274426"/>
              <a:ext cx="357188" cy="377825"/>
            </a:xfrm>
            <a:custGeom>
              <a:avLst/>
              <a:gdLst>
                <a:gd name="T0" fmla="*/ 109 w 225"/>
                <a:gd name="T1" fmla="*/ 196 h 238"/>
                <a:gd name="T2" fmla="*/ 192 w 225"/>
                <a:gd name="T3" fmla="*/ 229 h 238"/>
                <a:gd name="T4" fmla="*/ 225 w 225"/>
                <a:gd name="T5" fmla="*/ 0 h 238"/>
                <a:gd name="T6" fmla="*/ 0 w 225"/>
                <a:gd name="T7" fmla="*/ 152 h 238"/>
                <a:gd name="T8" fmla="*/ 67 w 225"/>
                <a:gd name="T9" fmla="*/ 176 h 238"/>
                <a:gd name="T10" fmla="*/ 89 w 225"/>
                <a:gd name="T11" fmla="*/ 238 h 238"/>
                <a:gd name="T12" fmla="*/ 109 w 225"/>
                <a:gd name="T13" fmla="*/ 196 h 238"/>
              </a:gdLst>
              <a:ahLst/>
              <a:cxnLst>
                <a:cxn ang="0">
                  <a:pos x="T0" y="T1"/>
                </a:cxn>
                <a:cxn ang="0">
                  <a:pos x="T2" y="T3"/>
                </a:cxn>
                <a:cxn ang="0">
                  <a:pos x="T4" y="T5"/>
                </a:cxn>
                <a:cxn ang="0">
                  <a:pos x="T6" y="T7"/>
                </a:cxn>
                <a:cxn ang="0">
                  <a:pos x="T8" y="T9"/>
                </a:cxn>
                <a:cxn ang="0">
                  <a:pos x="T10" y="T11"/>
                </a:cxn>
                <a:cxn ang="0">
                  <a:pos x="T12" y="T13"/>
                </a:cxn>
              </a:cxnLst>
              <a:rect l="0" t="0" r="r" b="b"/>
              <a:pathLst>
                <a:path w="225" h="238">
                  <a:moveTo>
                    <a:pt x="109" y="196"/>
                  </a:moveTo>
                  <a:lnTo>
                    <a:pt x="192" y="229"/>
                  </a:lnTo>
                  <a:lnTo>
                    <a:pt x="225" y="0"/>
                  </a:lnTo>
                  <a:lnTo>
                    <a:pt x="0" y="152"/>
                  </a:lnTo>
                  <a:lnTo>
                    <a:pt x="67" y="176"/>
                  </a:lnTo>
                  <a:lnTo>
                    <a:pt x="89" y="238"/>
                  </a:lnTo>
                  <a:lnTo>
                    <a:pt x="109" y="196"/>
                  </a:lnTo>
                  <a:close/>
                </a:path>
              </a:pathLst>
            </a:custGeom>
            <a:noFill/>
            <a:ln w="15875" cap="flat">
              <a:solidFill>
                <a:srgbClr val="475257"/>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03" name="任意多边形: 形状 173"/>
            <p:cNvSpPr>
              <a:spLocks noChangeShapeType="1"/>
            </p:cNvSpPr>
            <p:nvPr/>
          </p:nvSpPr>
          <p:spPr bwMode="auto">
            <a:xfrm flipV="1">
              <a:off x="6313488" y="11277601"/>
              <a:ext cx="220663" cy="247650"/>
            </a:xfrm>
            <a:prstGeom prst="line">
              <a:avLst/>
            </a:prstGeom>
            <a:noFill/>
            <a:ln w="15875" cap="rnd">
              <a:solidFill>
                <a:srgbClr val="475257"/>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4" name="任意多边形: 形状 174"/>
            <p:cNvSpPr>
              <a:spLocks noChangeShapeType="1"/>
            </p:cNvSpPr>
            <p:nvPr/>
          </p:nvSpPr>
          <p:spPr bwMode="auto">
            <a:xfrm flipV="1">
              <a:off x="6353176" y="11279188"/>
              <a:ext cx="182563" cy="306388"/>
            </a:xfrm>
            <a:prstGeom prst="line">
              <a:avLst/>
            </a:prstGeom>
            <a:noFill/>
            <a:ln w="15875" cap="flat">
              <a:solidFill>
                <a:srgbClr val="475257"/>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105" name="组合 104"/>
          <p:cNvGrpSpPr/>
          <p:nvPr/>
        </p:nvGrpSpPr>
        <p:grpSpPr>
          <a:xfrm>
            <a:off x="6817201" y="5384824"/>
            <a:ext cx="317500" cy="409575"/>
            <a:chOff x="7850188" y="11258551"/>
            <a:chExt cx="317500" cy="409575"/>
          </a:xfrm>
        </p:grpSpPr>
        <p:sp>
          <p:nvSpPr>
            <p:cNvPr id="106" name="任意多边形: 形状 232"/>
            <p:cNvSpPr>
              <a:spLocks noChangeShapeType="1"/>
            </p:cNvSpPr>
            <p:nvPr/>
          </p:nvSpPr>
          <p:spPr bwMode="auto">
            <a:xfrm>
              <a:off x="7915275" y="11480801"/>
              <a:ext cx="149225" cy="0"/>
            </a:xfrm>
            <a:prstGeom prst="line">
              <a:avLst/>
            </a:prstGeom>
            <a:noFill/>
            <a:ln w="15875" cap="rnd">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7" name="任意多边形: 形状 233"/>
            <p:cNvSpPr>
              <a:spLocks noChangeShapeType="1"/>
            </p:cNvSpPr>
            <p:nvPr/>
          </p:nvSpPr>
          <p:spPr bwMode="auto">
            <a:xfrm>
              <a:off x="7915275" y="11534776"/>
              <a:ext cx="149225" cy="0"/>
            </a:xfrm>
            <a:prstGeom prst="line">
              <a:avLst/>
            </a:prstGeom>
            <a:noFill/>
            <a:ln w="15875" cap="rnd">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8" name="任意多边形: 形状 234"/>
            <p:cNvSpPr>
              <a:spLocks noChangeShapeType="1"/>
            </p:cNvSpPr>
            <p:nvPr/>
          </p:nvSpPr>
          <p:spPr bwMode="auto">
            <a:xfrm>
              <a:off x="7915275" y="11590339"/>
              <a:ext cx="149225" cy="0"/>
            </a:xfrm>
            <a:prstGeom prst="line">
              <a:avLst/>
            </a:prstGeom>
            <a:noFill/>
            <a:ln w="15875" cap="rnd">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9" name="任意多边形: 形状 235"/>
            <p:cNvSpPr/>
            <p:nvPr/>
          </p:nvSpPr>
          <p:spPr bwMode="auto">
            <a:xfrm>
              <a:off x="7850188" y="11296651"/>
              <a:ext cx="277813" cy="371475"/>
            </a:xfrm>
            <a:custGeom>
              <a:avLst/>
              <a:gdLst>
                <a:gd name="T0" fmla="*/ 157 w 173"/>
                <a:gd name="T1" fmla="*/ 0 h 231"/>
                <a:gd name="T2" fmla="*/ 45 w 173"/>
                <a:gd name="T3" fmla="*/ 0 h 231"/>
                <a:gd name="T4" fmla="*/ 0 w 173"/>
                <a:gd name="T5" fmla="*/ 38 h 231"/>
                <a:gd name="T6" fmla="*/ 0 w 173"/>
                <a:gd name="T7" fmla="*/ 215 h 231"/>
                <a:gd name="T8" fmla="*/ 16 w 173"/>
                <a:gd name="T9" fmla="*/ 231 h 231"/>
                <a:gd name="T10" fmla="*/ 157 w 173"/>
                <a:gd name="T11" fmla="*/ 231 h 231"/>
                <a:gd name="T12" fmla="*/ 173 w 173"/>
                <a:gd name="T13" fmla="*/ 215 h 231"/>
                <a:gd name="T14" fmla="*/ 173 w 173"/>
                <a:gd name="T15" fmla="*/ 16 h 231"/>
                <a:gd name="T16" fmla="*/ 157 w 173"/>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 h="231">
                  <a:moveTo>
                    <a:pt x="157" y="0"/>
                  </a:moveTo>
                  <a:cubicBezTo>
                    <a:pt x="45" y="0"/>
                    <a:pt x="45" y="0"/>
                    <a:pt x="45" y="0"/>
                  </a:cubicBezTo>
                  <a:cubicBezTo>
                    <a:pt x="0" y="38"/>
                    <a:pt x="0" y="38"/>
                    <a:pt x="0" y="38"/>
                  </a:cubicBezTo>
                  <a:cubicBezTo>
                    <a:pt x="0" y="215"/>
                    <a:pt x="0" y="215"/>
                    <a:pt x="0" y="215"/>
                  </a:cubicBezTo>
                  <a:cubicBezTo>
                    <a:pt x="0" y="224"/>
                    <a:pt x="7" y="231"/>
                    <a:pt x="16" y="231"/>
                  </a:cubicBezTo>
                  <a:cubicBezTo>
                    <a:pt x="157" y="231"/>
                    <a:pt x="157" y="231"/>
                    <a:pt x="157" y="231"/>
                  </a:cubicBezTo>
                  <a:cubicBezTo>
                    <a:pt x="166" y="231"/>
                    <a:pt x="173" y="224"/>
                    <a:pt x="173" y="215"/>
                  </a:cubicBezTo>
                  <a:cubicBezTo>
                    <a:pt x="173" y="16"/>
                    <a:pt x="173" y="16"/>
                    <a:pt x="173" y="16"/>
                  </a:cubicBezTo>
                  <a:cubicBezTo>
                    <a:pt x="173" y="7"/>
                    <a:pt x="166" y="0"/>
                    <a:pt x="157" y="0"/>
                  </a:cubicBezTo>
                  <a:close/>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10" name="任意多边形: 形状 236"/>
            <p:cNvSpPr/>
            <p:nvPr/>
          </p:nvSpPr>
          <p:spPr bwMode="auto">
            <a:xfrm>
              <a:off x="7896225" y="11301414"/>
              <a:ext cx="49213" cy="79375"/>
            </a:xfrm>
            <a:custGeom>
              <a:avLst/>
              <a:gdLst>
                <a:gd name="T0" fmla="*/ 31 w 31"/>
                <a:gd name="T1" fmla="*/ 0 h 50"/>
                <a:gd name="T2" fmla="*/ 31 w 31"/>
                <a:gd name="T3" fmla="*/ 50 h 50"/>
                <a:gd name="T4" fmla="*/ 0 w 31"/>
                <a:gd name="T5" fmla="*/ 50 h 50"/>
              </a:gdLst>
              <a:ahLst/>
              <a:cxnLst>
                <a:cxn ang="0">
                  <a:pos x="T0" y="T1"/>
                </a:cxn>
                <a:cxn ang="0">
                  <a:pos x="T2" y="T3"/>
                </a:cxn>
                <a:cxn ang="0">
                  <a:pos x="T4" y="T5"/>
                </a:cxn>
              </a:cxnLst>
              <a:rect l="0" t="0" r="r" b="b"/>
              <a:pathLst>
                <a:path w="31" h="50">
                  <a:moveTo>
                    <a:pt x="31" y="0"/>
                  </a:moveTo>
                  <a:lnTo>
                    <a:pt x="31" y="50"/>
                  </a:lnTo>
                  <a:lnTo>
                    <a:pt x="0" y="50"/>
                  </a:ln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11" name="任意多边形: 形状 237"/>
            <p:cNvSpPr/>
            <p:nvPr/>
          </p:nvSpPr>
          <p:spPr bwMode="auto">
            <a:xfrm>
              <a:off x="7947025" y="11258551"/>
              <a:ext cx="220663" cy="315913"/>
            </a:xfrm>
            <a:custGeom>
              <a:avLst/>
              <a:gdLst>
                <a:gd name="T0" fmla="*/ 0 w 137"/>
                <a:gd name="T1" fmla="*/ 0 h 197"/>
                <a:gd name="T2" fmla="*/ 113 w 137"/>
                <a:gd name="T3" fmla="*/ 0 h 197"/>
                <a:gd name="T4" fmla="*/ 137 w 137"/>
                <a:gd name="T5" fmla="*/ 24 h 197"/>
                <a:gd name="T6" fmla="*/ 137 w 137"/>
                <a:gd name="T7" fmla="*/ 197 h 197"/>
              </a:gdLst>
              <a:ahLst/>
              <a:cxnLst>
                <a:cxn ang="0">
                  <a:pos x="T0" y="T1"/>
                </a:cxn>
                <a:cxn ang="0">
                  <a:pos x="T2" y="T3"/>
                </a:cxn>
                <a:cxn ang="0">
                  <a:pos x="T4" y="T5"/>
                </a:cxn>
                <a:cxn ang="0">
                  <a:pos x="T6" y="T7"/>
                </a:cxn>
              </a:cxnLst>
              <a:rect l="0" t="0" r="r" b="b"/>
              <a:pathLst>
                <a:path w="137" h="197">
                  <a:moveTo>
                    <a:pt x="0" y="0"/>
                  </a:moveTo>
                  <a:cubicBezTo>
                    <a:pt x="113" y="0"/>
                    <a:pt x="113" y="0"/>
                    <a:pt x="113" y="0"/>
                  </a:cubicBezTo>
                  <a:cubicBezTo>
                    <a:pt x="126" y="0"/>
                    <a:pt x="137" y="11"/>
                    <a:pt x="137" y="24"/>
                  </a:cubicBezTo>
                  <a:cubicBezTo>
                    <a:pt x="137" y="197"/>
                    <a:pt x="137" y="197"/>
                    <a:pt x="137" y="197"/>
                  </a:cubicBez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nvGrpSpPr>
          <p:cNvPr id="112" name="组合 111"/>
          <p:cNvGrpSpPr/>
          <p:nvPr/>
        </p:nvGrpSpPr>
        <p:grpSpPr>
          <a:xfrm>
            <a:off x="7757636" y="3758589"/>
            <a:ext cx="387350" cy="371475"/>
            <a:chOff x="6989763" y="11277601"/>
            <a:chExt cx="387350" cy="371475"/>
          </a:xfrm>
        </p:grpSpPr>
        <p:sp>
          <p:nvSpPr>
            <p:cNvPr id="113" name="任意多边形: 形状 375"/>
            <p:cNvSpPr/>
            <p:nvPr/>
          </p:nvSpPr>
          <p:spPr bwMode="auto">
            <a:xfrm>
              <a:off x="6989763" y="11277601"/>
              <a:ext cx="277813" cy="371475"/>
            </a:xfrm>
            <a:custGeom>
              <a:avLst/>
              <a:gdLst>
                <a:gd name="T0" fmla="*/ 173 w 173"/>
                <a:gd name="T1" fmla="*/ 58 h 231"/>
                <a:gd name="T2" fmla="*/ 173 w 173"/>
                <a:gd name="T3" fmla="*/ 16 h 231"/>
                <a:gd name="T4" fmla="*/ 157 w 173"/>
                <a:gd name="T5" fmla="*/ 0 h 231"/>
                <a:gd name="T6" fmla="*/ 44 w 173"/>
                <a:gd name="T7" fmla="*/ 0 h 231"/>
                <a:gd name="T8" fmla="*/ 0 w 173"/>
                <a:gd name="T9" fmla="*/ 39 h 231"/>
                <a:gd name="T10" fmla="*/ 0 w 173"/>
                <a:gd name="T11" fmla="*/ 215 h 231"/>
                <a:gd name="T12" fmla="*/ 16 w 173"/>
                <a:gd name="T13" fmla="*/ 231 h 231"/>
                <a:gd name="T14" fmla="*/ 157 w 173"/>
                <a:gd name="T15" fmla="*/ 231 h 231"/>
                <a:gd name="T16" fmla="*/ 173 w 173"/>
                <a:gd name="T17" fmla="*/ 215 h 231"/>
                <a:gd name="T18" fmla="*/ 173 w 173"/>
                <a:gd name="T19" fmla="*/ 20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231">
                  <a:moveTo>
                    <a:pt x="173" y="58"/>
                  </a:moveTo>
                  <a:cubicBezTo>
                    <a:pt x="173" y="16"/>
                    <a:pt x="173" y="16"/>
                    <a:pt x="173" y="16"/>
                  </a:cubicBezTo>
                  <a:cubicBezTo>
                    <a:pt x="173" y="7"/>
                    <a:pt x="166" y="0"/>
                    <a:pt x="157" y="0"/>
                  </a:cubicBezTo>
                  <a:cubicBezTo>
                    <a:pt x="44" y="0"/>
                    <a:pt x="44" y="0"/>
                    <a:pt x="44" y="0"/>
                  </a:cubicBezTo>
                  <a:cubicBezTo>
                    <a:pt x="0" y="39"/>
                    <a:pt x="0" y="39"/>
                    <a:pt x="0" y="39"/>
                  </a:cubicBezTo>
                  <a:cubicBezTo>
                    <a:pt x="0" y="215"/>
                    <a:pt x="0" y="215"/>
                    <a:pt x="0" y="215"/>
                  </a:cubicBezTo>
                  <a:cubicBezTo>
                    <a:pt x="0" y="224"/>
                    <a:pt x="7" y="231"/>
                    <a:pt x="16" y="231"/>
                  </a:cubicBezTo>
                  <a:cubicBezTo>
                    <a:pt x="157" y="231"/>
                    <a:pt x="157" y="231"/>
                    <a:pt x="157" y="231"/>
                  </a:cubicBezTo>
                  <a:cubicBezTo>
                    <a:pt x="166" y="231"/>
                    <a:pt x="173" y="224"/>
                    <a:pt x="173" y="215"/>
                  </a:cubicBezTo>
                  <a:cubicBezTo>
                    <a:pt x="173" y="205"/>
                    <a:pt x="173" y="205"/>
                    <a:pt x="173" y="205"/>
                  </a:cubicBez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14" name="任意多边形: 形状 376"/>
            <p:cNvSpPr/>
            <p:nvPr/>
          </p:nvSpPr>
          <p:spPr bwMode="auto">
            <a:xfrm>
              <a:off x="7035800" y="11282364"/>
              <a:ext cx="47625" cy="79375"/>
            </a:xfrm>
            <a:custGeom>
              <a:avLst/>
              <a:gdLst>
                <a:gd name="T0" fmla="*/ 30 w 30"/>
                <a:gd name="T1" fmla="*/ 0 h 50"/>
                <a:gd name="T2" fmla="*/ 30 w 30"/>
                <a:gd name="T3" fmla="*/ 50 h 50"/>
                <a:gd name="T4" fmla="*/ 0 w 30"/>
                <a:gd name="T5" fmla="*/ 50 h 50"/>
              </a:gdLst>
              <a:ahLst/>
              <a:cxnLst>
                <a:cxn ang="0">
                  <a:pos x="T0" y="T1"/>
                </a:cxn>
                <a:cxn ang="0">
                  <a:pos x="T2" y="T3"/>
                </a:cxn>
                <a:cxn ang="0">
                  <a:pos x="T4" y="T5"/>
                </a:cxn>
              </a:cxnLst>
              <a:rect l="0" t="0" r="r" b="b"/>
              <a:pathLst>
                <a:path w="30" h="50">
                  <a:moveTo>
                    <a:pt x="30" y="0"/>
                  </a:moveTo>
                  <a:lnTo>
                    <a:pt x="30" y="50"/>
                  </a:lnTo>
                  <a:lnTo>
                    <a:pt x="0" y="50"/>
                  </a:ln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15" name="任意多边形: 形状 377"/>
            <p:cNvSpPr>
              <a:spLocks noChangeArrowheads="1"/>
            </p:cNvSpPr>
            <p:nvPr/>
          </p:nvSpPr>
          <p:spPr bwMode="auto">
            <a:xfrm>
              <a:off x="7199313" y="11401426"/>
              <a:ext cx="177800" cy="177800"/>
            </a:xfrm>
            <a:prstGeom prst="ellipse">
              <a:avLst/>
            </a:pr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16" name="任意多边形: 形状 378"/>
            <p:cNvSpPr/>
            <p:nvPr/>
          </p:nvSpPr>
          <p:spPr bwMode="auto">
            <a:xfrm>
              <a:off x="7248525" y="11455401"/>
              <a:ext cx="82550" cy="60325"/>
            </a:xfrm>
            <a:custGeom>
              <a:avLst/>
              <a:gdLst>
                <a:gd name="T0" fmla="*/ 0 w 52"/>
                <a:gd name="T1" fmla="*/ 20 h 38"/>
                <a:gd name="T2" fmla="*/ 22 w 52"/>
                <a:gd name="T3" fmla="*/ 38 h 38"/>
                <a:gd name="T4" fmla="*/ 52 w 52"/>
                <a:gd name="T5" fmla="*/ 0 h 38"/>
              </a:gdLst>
              <a:ahLst/>
              <a:cxnLst>
                <a:cxn ang="0">
                  <a:pos x="T0" y="T1"/>
                </a:cxn>
                <a:cxn ang="0">
                  <a:pos x="T2" y="T3"/>
                </a:cxn>
                <a:cxn ang="0">
                  <a:pos x="T4" y="T5"/>
                </a:cxn>
              </a:cxnLst>
              <a:rect l="0" t="0" r="r" b="b"/>
              <a:pathLst>
                <a:path w="52" h="38">
                  <a:moveTo>
                    <a:pt x="0" y="20"/>
                  </a:moveTo>
                  <a:lnTo>
                    <a:pt x="22" y="38"/>
                  </a:lnTo>
                  <a:lnTo>
                    <a:pt x="52" y="0"/>
                  </a:ln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17" name="任意多边形: 形状 379"/>
            <p:cNvSpPr>
              <a:spLocks noChangeArrowheads="1"/>
            </p:cNvSpPr>
            <p:nvPr/>
          </p:nvSpPr>
          <p:spPr bwMode="auto">
            <a:xfrm>
              <a:off x="7045325" y="11461751"/>
              <a:ext cx="4763" cy="4763"/>
            </a:xfrm>
            <a:prstGeom prst="rect">
              <a:avLst/>
            </a:prstGeom>
            <a:solidFill>
              <a:srgbClr val="475257"/>
            </a:solidFill>
            <a:ln w="15875" cap="flat">
              <a:solidFill>
                <a:srgbClr val="475257"/>
              </a:solidFill>
              <a:prstDash val="solid"/>
              <a:miter lim="800000"/>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18" name="任意多边形: 形状 380"/>
            <p:cNvSpPr>
              <a:spLocks noChangeShapeType="1"/>
            </p:cNvSpPr>
            <p:nvPr/>
          </p:nvSpPr>
          <p:spPr bwMode="auto">
            <a:xfrm>
              <a:off x="7088188" y="11464926"/>
              <a:ext cx="85725"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9" name="任意多边形: 形状 381"/>
            <p:cNvSpPr>
              <a:spLocks noChangeArrowheads="1"/>
            </p:cNvSpPr>
            <p:nvPr/>
          </p:nvSpPr>
          <p:spPr bwMode="auto">
            <a:xfrm>
              <a:off x="7045325" y="11512551"/>
              <a:ext cx="4763" cy="4763"/>
            </a:xfrm>
            <a:prstGeom prst="rect">
              <a:avLst/>
            </a:prstGeom>
            <a:solidFill>
              <a:srgbClr val="475257"/>
            </a:solidFill>
            <a:ln w="15875" cap="flat">
              <a:solidFill>
                <a:srgbClr val="475257"/>
              </a:solidFill>
              <a:prstDash val="solid"/>
              <a:miter lim="800000"/>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20" name="任意多边形: 形状 382"/>
            <p:cNvSpPr>
              <a:spLocks noChangeShapeType="1"/>
            </p:cNvSpPr>
            <p:nvPr/>
          </p:nvSpPr>
          <p:spPr bwMode="auto">
            <a:xfrm>
              <a:off x="7088188" y="11515726"/>
              <a:ext cx="87313"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1" name="任意多边形: 形状 383"/>
            <p:cNvSpPr>
              <a:spLocks noChangeArrowheads="1"/>
            </p:cNvSpPr>
            <p:nvPr/>
          </p:nvSpPr>
          <p:spPr bwMode="auto">
            <a:xfrm>
              <a:off x="7045325" y="11563351"/>
              <a:ext cx="4763" cy="6350"/>
            </a:xfrm>
            <a:prstGeom prst="rect">
              <a:avLst/>
            </a:prstGeom>
            <a:solidFill>
              <a:srgbClr val="475257"/>
            </a:solidFill>
            <a:ln w="15875" cap="flat">
              <a:solidFill>
                <a:srgbClr val="475257"/>
              </a:solidFill>
              <a:prstDash val="solid"/>
              <a:miter lim="800000"/>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22" name="任意多边形: 形状 384"/>
            <p:cNvSpPr>
              <a:spLocks noChangeShapeType="1"/>
            </p:cNvSpPr>
            <p:nvPr/>
          </p:nvSpPr>
          <p:spPr bwMode="auto">
            <a:xfrm>
              <a:off x="7088188" y="11566526"/>
              <a:ext cx="111125"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123" name="组合 122"/>
          <p:cNvGrpSpPr/>
          <p:nvPr/>
        </p:nvGrpSpPr>
        <p:grpSpPr>
          <a:xfrm>
            <a:off x="4970622" y="2309703"/>
            <a:ext cx="342900" cy="303213"/>
            <a:chOff x="4537075" y="10596564"/>
            <a:chExt cx="342900" cy="303213"/>
          </a:xfrm>
        </p:grpSpPr>
        <p:sp>
          <p:nvSpPr>
            <p:cNvPr id="124" name="任意多边形: 形状 441"/>
            <p:cNvSpPr>
              <a:spLocks noChangeShapeType="1"/>
            </p:cNvSpPr>
            <p:nvPr/>
          </p:nvSpPr>
          <p:spPr bwMode="auto">
            <a:xfrm flipH="1">
              <a:off x="4594225" y="10604501"/>
              <a:ext cx="71438" cy="73025"/>
            </a:xfrm>
            <a:prstGeom prst="line">
              <a:avLst/>
            </a:prstGeom>
            <a:noFill/>
            <a:ln w="15875" cap="rnd">
              <a:solidFill>
                <a:srgbClr val="475257"/>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5" name="任意多边形: 形状 442"/>
            <p:cNvSpPr/>
            <p:nvPr/>
          </p:nvSpPr>
          <p:spPr bwMode="auto">
            <a:xfrm>
              <a:off x="4537075" y="10596564"/>
              <a:ext cx="342900" cy="303213"/>
            </a:xfrm>
            <a:custGeom>
              <a:avLst/>
              <a:gdLst>
                <a:gd name="T0" fmla="*/ 216 w 216"/>
                <a:gd name="T1" fmla="*/ 191 h 191"/>
                <a:gd name="T2" fmla="*/ 0 w 216"/>
                <a:gd name="T3" fmla="*/ 191 h 191"/>
                <a:gd name="T4" fmla="*/ 0 w 216"/>
                <a:gd name="T5" fmla="*/ 0 h 191"/>
              </a:gdLst>
              <a:ahLst/>
              <a:cxnLst>
                <a:cxn ang="0">
                  <a:pos x="T0" y="T1"/>
                </a:cxn>
                <a:cxn ang="0">
                  <a:pos x="T2" y="T3"/>
                </a:cxn>
                <a:cxn ang="0">
                  <a:pos x="T4" y="T5"/>
                </a:cxn>
              </a:cxnLst>
              <a:rect l="0" t="0" r="r" b="b"/>
              <a:pathLst>
                <a:path w="216" h="191">
                  <a:moveTo>
                    <a:pt x="216" y="191"/>
                  </a:moveTo>
                  <a:lnTo>
                    <a:pt x="0" y="191"/>
                  </a:lnTo>
                  <a:lnTo>
                    <a:pt x="0" y="0"/>
                  </a:ln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26" name="任意多边形: 形状 443"/>
            <p:cNvSpPr/>
            <p:nvPr/>
          </p:nvSpPr>
          <p:spPr bwMode="auto">
            <a:xfrm>
              <a:off x="4595813" y="10768014"/>
              <a:ext cx="58738" cy="93663"/>
            </a:xfrm>
            <a:custGeom>
              <a:avLst/>
              <a:gdLst>
                <a:gd name="T0" fmla="*/ 0 w 37"/>
                <a:gd name="T1" fmla="*/ 58 h 58"/>
                <a:gd name="T2" fmla="*/ 0 w 37"/>
                <a:gd name="T3" fmla="*/ 12 h 58"/>
                <a:gd name="T4" fmla="*/ 12 w 37"/>
                <a:gd name="T5" fmla="*/ 0 h 58"/>
                <a:gd name="T6" fmla="*/ 25 w 37"/>
                <a:gd name="T7" fmla="*/ 0 h 58"/>
                <a:gd name="T8" fmla="*/ 37 w 37"/>
                <a:gd name="T9" fmla="*/ 12 h 58"/>
                <a:gd name="T10" fmla="*/ 37 w 37"/>
                <a:gd name="T11" fmla="*/ 58 h 58"/>
              </a:gdLst>
              <a:ahLst/>
              <a:cxnLst>
                <a:cxn ang="0">
                  <a:pos x="T0" y="T1"/>
                </a:cxn>
                <a:cxn ang="0">
                  <a:pos x="T2" y="T3"/>
                </a:cxn>
                <a:cxn ang="0">
                  <a:pos x="T4" y="T5"/>
                </a:cxn>
                <a:cxn ang="0">
                  <a:pos x="T6" y="T7"/>
                </a:cxn>
                <a:cxn ang="0">
                  <a:pos x="T8" y="T9"/>
                </a:cxn>
                <a:cxn ang="0">
                  <a:pos x="T10" y="T11"/>
                </a:cxn>
              </a:cxnLst>
              <a:rect l="0" t="0" r="r" b="b"/>
              <a:pathLst>
                <a:path w="37" h="58">
                  <a:moveTo>
                    <a:pt x="0" y="58"/>
                  </a:moveTo>
                  <a:cubicBezTo>
                    <a:pt x="0" y="12"/>
                    <a:pt x="0" y="12"/>
                    <a:pt x="0" y="12"/>
                  </a:cubicBezTo>
                  <a:cubicBezTo>
                    <a:pt x="0" y="5"/>
                    <a:pt x="5" y="0"/>
                    <a:pt x="12" y="0"/>
                  </a:cubicBezTo>
                  <a:cubicBezTo>
                    <a:pt x="25" y="0"/>
                    <a:pt x="25" y="0"/>
                    <a:pt x="25" y="0"/>
                  </a:cubicBezTo>
                  <a:cubicBezTo>
                    <a:pt x="31" y="0"/>
                    <a:pt x="37" y="5"/>
                    <a:pt x="37" y="12"/>
                  </a:cubicBezTo>
                  <a:cubicBezTo>
                    <a:pt x="37" y="58"/>
                    <a:pt x="37" y="58"/>
                    <a:pt x="37" y="58"/>
                  </a:cubicBezTo>
                </a:path>
              </a:pathLst>
            </a:custGeom>
            <a:noFill/>
            <a:ln w="15875" cap="flat">
              <a:solidFill>
                <a:srgbClr val="475257"/>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27" name="任意多边形: 形状 444"/>
            <p:cNvSpPr/>
            <p:nvPr/>
          </p:nvSpPr>
          <p:spPr bwMode="auto">
            <a:xfrm>
              <a:off x="4703763" y="10701339"/>
              <a:ext cx="58738" cy="160338"/>
            </a:xfrm>
            <a:custGeom>
              <a:avLst/>
              <a:gdLst>
                <a:gd name="T0" fmla="*/ 0 w 37"/>
                <a:gd name="T1" fmla="*/ 99 h 99"/>
                <a:gd name="T2" fmla="*/ 0 w 37"/>
                <a:gd name="T3" fmla="*/ 12 h 99"/>
                <a:gd name="T4" fmla="*/ 12 w 37"/>
                <a:gd name="T5" fmla="*/ 0 h 99"/>
                <a:gd name="T6" fmla="*/ 25 w 37"/>
                <a:gd name="T7" fmla="*/ 0 h 99"/>
                <a:gd name="T8" fmla="*/ 37 w 37"/>
                <a:gd name="T9" fmla="*/ 12 h 99"/>
                <a:gd name="T10" fmla="*/ 37 w 37"/>
                <a:gd name="T11" fmla="*/ 99 h 99"/>
              </a:gdLst>
              <a:ahLst/>
              <a:cxnLst>
                <a:cxn ang="0">
                  <a:pos x="T0" y="T1"/>
                </a:cxn>
                <a:cxn ang="0">
                  <a:pos x="T2" y="T3"/>
                </a:cxn>
                <a:cxn ang="0">
                  <a:pos x="T4" y="T5"/>
                </a:cxn>
                <a:cxn ang="0">
                  <a:pos x="T6" y="T7"/>
                </a:cxn>
                <a:cxn ang="0">
                  <a:pos x="T8" y="T9"/>
                </a:cxn>
                <a:cxn ang="0">
                  <a:pos x="T10" y="T11"/>
                </a:cxn>
              </a:cxnLst>
              <a:rect l="0" t="0" r="r" b="b"/>
              <a:pathLst>
                <a:path w="37" h="99">
                  <a:moveTo>
                    <a:pt x="0" y="99"/>
                  </a:moveTo>
                  <a:cubicBezTo>
                    <a:pt x="0" y="12"/>
                    <a:pt x="0" y="12"/>
                    <a:pt x="0" y="12"/>
                  </a:cubicBezTo>
                  <a:cubicBezTo>
                    <a:pt x="0" y="5"/>
                    <a:pt x="6" y="0"/>
                    <a:pt x="12" y="0"/>
                  </a:cubicBezTo>
                  <a:cubicBezTo>
                    <a:pt x="25" y="0"/>
                    <a:pt x="25" y="0"/>
                    <a:pt x="25" y="0"/>
                  </a:cubicBezTo>
                  <a:cubicBezTo>
                    <a:pt x="32" y="0"/>
                    <a:pt x="37" y="5"/>
                    <a:pt x="37" y="12"/>
                  </a:cubicBezTo>
                  <a:cubicBezTo>
                    <a:pt x="37" y="99"/>
                    <a:pt x="37" y="99"/>
                    <a:pt x="37" y="99"/>
                  </a:cubicBezTo>
                </a:path>
              </a:pathLst>
            </a:custGeom>
            <a:noFill/>
            <a:ln w="15875" cap="flat">
              <a:solidFill>
                <a:srgbClr val="475257"/>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28" name="任意多边形: 形状 445"/>
            <p:cNvSpPr/>
            <p:nvPr/>
          </p:nvSpPr>
          <p:spPr bwMode="auto">
            <a:xfrm>
              <a:off x="4813300" y="10604501"/>
              <a:ext cx="58738" cy="257175"/>
            </a:xfrm>
            <a:custGeom>
              <a:avLst/>
              <a:gdLst>
                <a:gd name="T0" fmla="*/ 0 w 37"/>
                <a:gd name="T1" fmla="*/ 159 h 159"/>
                <a:gd name="T2" fmla="*/ 0 w 37"/>
                <a:gd name="T3" fmla="*/ 12 h 159"/>
                <a:gd name="T4" fmla="*/ 12 w 37"/>
                <a:gd name="T5" fmla="*/ 0 h 159"/>
                <a:gd name="T6" fmla="*/ 25 w 37"/>
                <a:gd name="T7" fmla="*/ 0 h 159"/>
                <a:gd name="T8" fmla="*/ 37 w 37"/>
                <a:gd name="T9" fmla="*/ 12 h 159"/>
                <a:gd name="T10" fmla="*/ 37 w 37"/>
                <a:gd name="T11" fmla="*/ 159 h 159"/>
              </a:gdLst>
              <a:ahLst/>
              <a:cxnLst>
                <a:cxn ang="0">
                  <a:pos x="T0" y="T1"/>
                </a:cxn>
                <a:cxn ang="0">
                  <a:pos x="T2" y="T3"/>
                </a:cxn>
                <a:cxn ang="0">
                  <a:pos x="T4" y="T5"/>
                </a:cxn>
                <a:cxn ang="0">
                  <a:pos x="T6" y="T7"/>
                </a:cxn>
                <a:cxn ang="0">
                  <a:pos x="T8" y="T9"/>
                </a:cxn>
                <a:cxn ang="0">
                  <a:pos x="T10" y="T11"/>
                </a:cxn>
              </a:cxnLst>
              <a:rect l="0" t="0" r="r" b="b"/>
              <a:pathLst>
                <a:path w="37" h="159">
                  <a:moveTo>
                    <a:pt x="0" y="159"/>
                  </a:moveTo>
                  <a:cubicBezTo>
                    <a:pt x="0" y="12"/>
                    <a:pt x="0" y="12"/>
                    <a:pt x="0" y="12"/>
                  </a:cubicBezTo>
                  <a:cubicBezTo>
                    <a:pt x="0" y="5"/>
                    <a:pt x="6" y="0"/>
                    <a:pt x="12" y="0"/>
                  </a:cubicBezTo>
                  <a:cubicBezTo>
                    <a:pt x="25" y="0"/>
                    <a:pt x="25" y="0"/>
                    <a:pt x="25" y="0"/>
                  </a:cubicBezTo>
                  <a:cubicBezTo>
                    <a:pt x="32" y="0"/>
                    <a:pt x="37" y="5"/>
                    <a:pt x="37" y="12"/>
                  </a:cubicBezTo>
                  <a:cubicBezTo>
                    <a:pt x="37" y="159"/>
                    <a:pt x="37" y="159"/>
                    <a:pt x="37" y="159"/>
                  </a:cubicBezTo>
                </a:path>
              </a:pathLst>
            </a:custGeom>
            <a:noFill/>
            <a:ln w="15875" cap="flat">
              <a:solidFill>
                <a:srgbClr val="475257"/>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29" name="任意多边形: 形状 446"/>
            <p:cNvSpPr/>
            <p:nvPr/>
          </p:nvSpPr>
          <p:spPr bwMode="auto">
            <a:xfrm>
              <a:off x="4613275" y="10604501"/>
              <a:ext cx="52388" cy="53975"/>
            </a:xfrm>
            <a:custGeom>
              <a:avLst/>
              <a:gdLst>
                <a:gd name="T0" fmla="*/ 0 w 33"/>
                <a:gd name="T1" fmla="*/ 0 h 34"/>
                <a:gd name="T2" fmla="*/ 33 w 33"/>
                <a:gd name="T3" fmla="*/ 0 h 34"/>
                <a:gd name="T4" fmla="*/ 33 w 33"/>
                <a:gd name="T5" fmla="*/ 34 h 34"/>
              </a:gdLst>
              <a:ahLst/>
              <a:cxnLst>
                <a:cxn ang="0">
                  <a:pos x="T0" y="T1"/>
                </a:cxn>
                <a:cxn ang="0">
                  <a:pos x="T2" y="T3"/>
                </a:cxn>
                <a:cxn ang="0">
                  <a:pos x="T4" y="T5"/>
                </a:cxn>
              </a:cxnLst>
              <a:rect l="0" t="0" r="r" b="b"/>
              <a:pathLst>
                <a:path w="33" h="34">
                  <a:moveTo>
                    <a:pt x="0" y="0"/>
                  </a:moveTo>
                  <a:lnTo>
                    <a:pt x="33" y="0"/>
                  </a:lnTo>
                  <a:lnTo>
                    <a:pt x="33" y="34"/>
                  </a:lnTo>
                </a:path>
              </a:pathLst>
            </a:custGeom>
            <a:noFill/>
            <a:ln w="15875" cap="rnd">
              <a:solidFill>
                <a:srgbClr val="475257"/>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nvGrpSpPr>
          <p:cNvPr id="130" name="组合 129"/>
          <p:cNvGrpSpPr/>
          <p:nvPr/>
        </p:nvGrpSpPr>
        <p:grpSpPr>
          <a:xfrm>
            <a:off x="4041616" y="3824312"/>
            <a:ext cx="344488" cy="355600"/>
            <a:chOff x="4535488" y="11285539"/>
            <a:chExt cx="344488" cy="355600"/>
          </a:xfrm>
        </p:grpSpPr>
        <p:sp>
          <p:nvSpPr>
            <p:cNvPr id="131" name="任意多边形: 形状 447"/>
            <p:cNvSpPr>
              <a:spLocks noChangeShapeType="1"/>
            </p:cNvSpPr>
            <p:nvPr/>
          </p:nvSpPr>
          <p:spPr bwMode="auto">
            <a:xfrm flipH="1">
              <a:off x="4606925" y="11358564"/>
              <a:ext cx="203200" cy="0"/>
            </a:xfrm>
            <a:prstGeom prst="line">
              <a:avLst/>
            </a:prstGeom>
            <a:noFill/>
            <a:ln w="15875" cap="rnd">
              <a:solidFill>
                <a:srgbClr val="475257"/>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2" name="任意多边形: 形状 448"/>
            <p:cNvSpPr>
              <a:spLocks noChangeShapeType="1"/>
            </p:cNvSpPr>
            <p:nvPr/>
          </p:nvSpPr>
          <p:spPr bwMode="auto">
            <a:xfrm flipH="1">
              <a:off x="4606925" y="11412539"/>
              <a:ext cx="203200" cy="0"/>
            </a:xfrm>
            <a:prstGeom prst="line">
              <a:avLst/>
            </a:prstGeom>
            <a:noFill/>
            <a:ln w="15875" cap="rnd">
              <a:solidFill>
                <a:srgbClr val="475257"/>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3" name="任意多边形: 形状 449"/>
            <p:cNvSpPr>
              <a:spLocks noChangeShapeType="1"/>
            </p:cNvSpPr>
            <p:nvPr/>
          </p:nvSpPr>
          <p:spPr bwMode="auto">
            <a:xfrm flipH="1">
              <a:off x="4606925" y="11468101"/>
              <a:ext cx="112713" cy="0"/>
            </a:xfrm>
            <a:prstGeom prst="line">
              <a:avLst/>
            </a:prstGeom>
            <a:noFill/>
            <a:ln w="15875" cap="rnd">
              <a:solidFill>
                <a:srgbClr val="475257"/>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4" name="任意多边形: 形状 450"/>
            <p:cNvSpPr/>
            <p:nvPr/>
          </p:nvSpPr>
          <p:spPr bwMode="auto">
            <a:xfrm>
              <a:off x="4535488" y="11285539"/>
              <a:ext cx="344488" cy="355600"/>
            </a:xfrm>
            <a:custGeom>
              <a:avLst/>
              <a:gdLst>
                <a:gd name="T0" fmla="*/ 129 w 214"/>
                <a:gd name="T1" fmla="*/ 162 h 221"/>
                <a:gd name="T2" fmla="*/ 194 w 214"/>
                <a:gd name="T3" fmla="*/ 162 h 221"/>
                <a:gd name="T4" fmla="*/ 214 w 214"/>
                <a:gd name="T5" fmla="*/ 142 h 221"/>
                <a:gd name="T6" fmla="*/ 214 w 214"/>
                <a:gd name="T7" fmla="*/ 20 h 221"/>
                <a:gd name="T8" fmla="*/ 194 w 214"/>
                <a:gd name="T9" fmla="*/ 0 h 221"/>
                <a:gd name="T10" fmla="*/ 20 w 214"/>
                <a:gd name="T11" fmla="*/ 0 h 221"/>
                <a:gd name="T12" fmla="*/ 0 w 214"/>
                <a:gd name="T13" fmla="*/ 20 h 221"/>
                <a:gd name="T14" fmla="*/ 0 w 214"/>
                <a:gd name="T15" fmla="*/ 142 h 221"/>
                <a:gd name="T16" fmla="*/ 20 w 214"/>
                <a:gd name="T17" fmla="*/ 162 h 221"/>
                <a:gd name="T18" fmla="*/ 48 w 214"/>
                <a:gd name="T19" fmla="*/ 162 h 221"/>
                <a:gd name="T20" fmla="*/ 48 w 214"/>
                <a:gd name="T21" fmla="*/ 221 h 221"/>
                <a:gd name="T22" fmla="*/ 101 w 214"/>
                <a:gd name="T23" fmla="*/ 162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1">
                  <a:moveTo>
                    <a:pt x="129" y="162"/>
                  </a:moveTo>
                  <a:cubicBezTo>
                    <a:pt x="194" y="162"/>
                    <a:pt x="194" y="162"/>
                    <a:pt x="194" y="162"/>
                  </a:cubicBezTo>
                  <a:cubicBezTo>
                    <a:pt x="205" y="162"/>
                    <a:pt x="214" y="153"/>
                    <a:pt x="214" y="142"/>
                  </a:cubicBezTo>
                  <a:cubicBezTo>
                    <a:pt x="214" y="20"/>
                    <a:pt x="214" y="20"/>
                    <a:pt x="214" y="20"/>
                  </a:cubicBezTo>
                  <a:cubicBezTo>
                    <a:pt x="214" y="9"/>
                    <a:pt x="205" y="0"/>
                    <a:pt x="194" y="0"/>
                  </a:cubicBezTo>
                  <a:cubicBezTo>
                    <a:pt x="20" y="0"/>
                    <a:pt x="20" y="0"/>
                    <a:pt x="20" y="0"/>
                  </a:cubicBezTo>
                  <a:cubicBezTo>
                    <a:pt x="9" y="0"/>
                    <a:pt x="0" y="9"/>
                    <a:pt x="0" y="20"/>
                  </a:cubicBezTo>
                  <a:cubicBezTo>
                    <a:pt x="0" y="142"/>
                    <a:pt x="0" y="142"/>
                    <a:pt x="0" y="142"/>
                  </a:cubicBezTo>
                  <a:cubicBezTo>
                    <a:pt x="0" y="153"/>
                    <a:pt x="9" y="162"/>
                    <a:pt x="20" y="162"/>
                  </a:cubicBezTo>
                  <a:cubicBezTo>
                    <a:pt x="48" y="162"/>
                    <a:pt x="48" y="162"/>
                    <a:pt x="48" y="162"/>
                  </a:cubicBezTo>
                  <a:cubicBezTo>
                    <a:pt x="48" y="221"/>
                    <a:pt x="48" y="221"/>
                    <a:pt x="48" y="221"/>
                  </a:cubicBezTo>
                  <a:cubicBezTo>
                    <a:pt x="101" y="162"/>
                    <a:pt x="101" y="162"/>
                    <a:pt x="101" y="162"/>
                  </a:cubicBezTo>
                </a:path>
              </a:pathLst>
            </a:custGeom>
            <a:noFill/>
            <a:ln w="15875" cap="rnd">
              <a:solidFill>
                <a:srgbClr val="475257"/>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nvGrpSpPr>
          <p:cNvPr id="135" name="组合 134"/>
          <p:cNvGrpSpPr/>
          <p:nvPr/>
        </p:nvGrpSpPr>
        <p:grpSpPr>
          <a:xfrm>
            <a:off x="4981098" y="5428004"/>
            <a:ext cx="373063" cy="369888"/>
            <a:chOff x="5346700" y="11277601"/>
            <a:chExt cx="373063" cy="369888"/>
          </a:xfrm>
        </p:grpSpPr>
        <p:sp>
          <p:nvSpPr>
            <p:cNvPr id="136" name="任意多边形: 形状 558"/>
            <p:cNvSpPr/>
            <p:nvPr/>
          </p:nvSpPr>
          <p:spPr bwMode="auto">
            <a:xfrm>
              <a:off x="5403850" y="11307764"/>
              <a:ext cx="274638" cy="339725"/>
            </a:xfrm>
            <a:custGeom>
              <a:avLst/>
              <a:gdLst>
                <a:gd name="T0" fmla="*/ 0 w 170"/>
                <a:gd name="T1" fmla="*/ 187 h 211"/>
                <a:gd name="T2" fmla="*/ 65 w 170"/>
                <a:gd name="T3" fmla="*/ 211 h 211"/>
                <a:gd name="T4" fmla="*/ 67 w 170"/>
                <a:gd name="T5" fmla="*/ 211 h 211"/>
                <a:gd name="T6" fmla="*/ 170 w 170"/>
                <a:gd name="T7" fmla="*/ 109 h 211"/>
                <a:gd name="T8" fmla="*/ 65 w 170"/>
                <a:gd name="T9" fmla="*/ 109 h 211"/>
                <a:gd name="T10" fmla="*/ 65 w 170"/>
                <a:gd name="T11" fmla="*/ 0 h 211"/>
              </a:gdLst>
              <a:ahLst/>
              <a:cxnLst>
                <a:cxn ang="0">
                  <a:pos x="T0" y="T1"/>
                </a:cxn>
                <a:cxn ang="0">
                  <a:pos x="T2" y="T3"/>
                </a:cxn>
                <a:cxn ang="0">
                  <a:pos x="T4" y="T5"/>
                </a:cxn>
                <a:cxn ang="0">
                  <a:pos x="T6" y="T7"/>
                </a:cxn>
                <a:cxn ang="0">
                  <a:pos x="T8" y="T9"/>
                </a:cxn>
                <a:cxn ang="0">
                  <a:pos x="T10" y="T11"/>
                </a:cxn>
              </a:cxnLst>
              <a:rect l="0" t="0" r="r" b="b"/>
              <a:pathLst>
                <a:path w="170" h="211">
                  <a:moveTo>
                    <a:pt x="0" y="187"/>
                  </a:moveTo>
                  <a:cubicBezTo>
                    <a:pt x="18" y="202"/>
                    <a:pt x="40" y="211"/>
                    <a:pt x="65" y="211"/>
                  </a:cubicBezTo>
                  <a:cubicBezTo>
                    <a:pt x="66" y="211"/>
                    <a:pt x="66" y="211"/>
                    <a:pt x="67" y="211"/>
                  </a:cubicBezTo>
                  <a:cubicBezTo>
                    <a:pt x="124" y="211"/>
                    <a:pt x="170" y="165"/>
                    <a:pt x="170" y="109"/>
                  </a:cubicBezTo>
                  <a:cubicBezTo>
                    <a:pt x="65" y="109"/>
                    <a:pt x="65" y="109"/>
                    <a:pt x="65" y="109"/>
                  </a:cubicBezTo>
                  <a:cubicBezTo>
                    <a:pt x="65" y="0"/>
                    <a:pt x="65" y="0"/>
                    <a:pt x="65" y="0"/>
                  </a:cubicBez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37" name="任意多边形: 形状 559"/>
            <p:cNvSpPr/>
            <p:nvPr/>
          </p:nvSpPr>
          <p:spPr bwMode="auto">
            <a:xfrm>
              <a:off x="5346700" y="11320464"/>
              <a:ext cx="165100" cy="266700"/>
            </a:xfrm>
            <a:custGeom>
              <a:avLst/>
              <a:gdLst>
                <a:gd name="T0" fmla="*/ 81 w 103"/>
                <a:gd name="T1" fmla="*/ 0 h 165"/>
                <a:gd name="T2" fmla="*/ 0 w 103"/>
                <a:gd name="T3" fmla="*/ 101 h 165"/>
                <a:gd name="T4" fmla="*/ 23 w 103"/>
                <a:gd name="T5" fmla="*/ 165 h 165"/>
                <a:gd name="T6" fmla="*/ 103 w 103"/>
                <a:gd name="T7" fmla="*/ 98 h 165"/>
              </a:gdLst>
              <a:ahLst/>
              <a:cxnLst>
                <a:cxn ang="0">
                  <a:pos x="T0" y="T1"/>
                </a:cxn>
                <a:cxn ang="0">
                  <a:pos x="T2" y="T3"/>
                </a:cxn>
                <a:cxn ang="0">
                  <a:pos x="T4" y="T5"/>
                </a:cxn>
                <a:cxn ang="0">
                  <a:pos x="T6" y="T7"/>
                </a:cxn>
              </a:cxnLst>
              <a:rect l="0" t="0" r="r" b="b"/>
              <a:pathLst>
                <a:path w="103" h="165">
                  <a:moveTo>
                    <a:pt x="81" y="0"/>
                  </a:moveTo>
                  <a:cubicBezTo>
                    <a:pt x="35" y="10"/>
                    <a:pt x="0" y="51"/>
                    <a:pt x="0" y="101"/>
                  </a:cubicBezTo>
                  <a:cubicBezTo>
                    <a:pt x="0" y="125"/>
                    <a:pt x="8" y="147"/>
                    <a:pt x="23" y="165"/>
                  </a:cubicBezTo>
                  <a:cubicBezTo>
                    <a:pt x="103" y="98"/>
                    <a:pt x="103" y="98"/>
                    <a:pt x="103" y="98"/>
                  </a:cubicBezTo>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38" name="任意多边形: 形状 560"/>
            <p:cNvSpPr/>
            <p:nvPr/>
          </p:nvSpPr>
          <p:spPr bwMode="auto">
            <a:xfrm>
              <a:off x="5564188" y="11277601"/>
              <a:ext cx="155575" cy="152400"/>
            </a:xfrm>
            <a:custGeom>
              <a:avLst/>
              <a:gdLst>
                <a:gd name="T0" fmla="*/ 2 w 97"/>
                <a:gd name="T1" fmla="*/ 0 h 95"/>
                <a:gd name="T2" fmla="*/ 0 w 97"/>
                <a:gd name="T3" fmla="*/ 0 h 95"/>
                <a:gd name="T4" fmla="*/ 0 w 97"/>
                <a:gd name="T5" fmla="*/ 95 h 95"/>
                <a:gd name="T6" fmla="*/ 97 w 97"/>
                <a:gd name="T7" fmla="*/ 95 h 95"/>
                <a:gd name="T8" fmla="*/ 2 w 97"/>
                <a:gd name="T9" fmla="*/ 0 h 95"/>
              </a:gdLst>
              <a:ahLst/>
              <a:cxnLst>
                <a:cxn ang="0">
                  <a:pos x="T0" y="T1"/>
                </a:cxn>
                <a:cxn ang="0">
                  <a:pos x="T2" y="T3"/>
                </a:cxn>
                <a:cxn ang="0">
                  <a:pos x="T4" y="T5"/>
                </a:cxn>
                <a:cxn ang="0">
                  <a:pos x="T6" y="T7"/>
                </a:cxn>
                <a:cxn ang="0">
                  <a:pos x="T8" y="T9"/>
                </a:cxn>
              </a:cxnLst>
              <a:rect l="0" t="0" r="r" b="b"/>
              <a:pathLst>
                <a:path w="97" h="95">
                  <a:moveTo>
                    <a:pt x="2" y="0"/>
                  </a:moveTo>
                  <a:cubicBezTo>
                    <a:pt x="1" y="0"/>
                    <a:pt x="1" y="0"/>
                    <a:pt x="0" y="0"/>
                  </a:cubicBezTo>
                  <a:cubicBezTo>
                    <a:pt x="0" y="95"/>
                    <a:pt x="0" y="95"/>
                    <a:pt x="0" y="95"/>
                  </a:cubicBezTo>
                  <a:cubicBezTo>
                    <a:pt x="97" y="95"/>
                    <a:pt x="97" y="95"/>
                    <a:pt x="97" y="95"/>
                  </a:cubicBezTo>
                  <a:cubicBezTo>
                    <a:pt x="97" y="43"/>
                    <a:pt x="54" y="0"/>
                    <a:pt x="2" y="0"/>
                  </a:cubicBezTo>
                  <a:close/>
                </a:path>
              </a:pathLst>
            </a:custGeom>
            <a:noFill/>
            <a:ln w="15875" cap="flat">
              <a:solidFill>
                <a:srgbClr val="475257"/>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39" name="任意多边形: 形状 561"/>
            <p:cNvSpPr>
              <a:spLocks noChangeShapeType="1"/>
            </p:cNvSpPr>
            <p:nvPr/>
          </p:nvSpPr>
          <p:spPr bwMode="auto">
            <a:xfrm>
              <a:off x="5360988" y="11518901"/>
              <a:ext cx="0"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0" name="任意多边形: 形状 562"/>
            <p:cNvSpPr>
              <a:spLocks noChangeShapeType="1"/>
            </p:cNvSpPr>
            <p:nvPr/>
          </p:nvSpPr>
          <p:spPr bwMode="auto">
            <a:xfrm>
              <a:off x="5461000" y="11520489"/>
              <a:ext cx="0"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1" name="任意多边形: 形状 563"/>
            <p:cNvSpPr>
              <a:spLocks noChangeShapeType="1"/>
            </p:cNvSpPr>
            <p:nvPr/>
          </p:nvSpPr>
          <p:spPr bwMode="auto">
            <a:xfrm>
              <a:off x="5375275" y="11387139"/>
              <a:ext cx="131763"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2" name="任意多边形: 形状 564"/>
            <p:cNvSpPr>
              <a:spLocks noChangeShapeType="1"/>
            </p:cNvSpPr>
            <p:nvPr/>
          </p:nvSpPr>
          <p:spPr bwMode="auto">
            <a:xfrm>
              <a:off x="5351463" y="11447464"/>
              <a:ext cx="155575"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3" name="任意多边形: 形状 565"/>
            <p:cNvSpPr>
              <a:spLocks noChangeShapeType="1"/>
            </p:cNvSpPr>
            <p:nvPr/>
          </p:nvSpPr>
          <p:spPr bwMode="auto">
            <a:xfrm>
              <a:off x="5349875" y="11509376"/>
              <a:ext cx="123825" cy="0"/>
            </a:xfrm>
            <a:prstGeom prst="line">
              <a:avLst/>
            </a:prstGeom>
            <a:noFill/>
            <a:ln w="15875" cap="flat">
              <a:solidFill>
                <a:srgbClr val="475257"/>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
        <p:nvSpPr>
          <p:cNvPr id="144" name="文本框 143"/>
          <p:cNvSpPr txBox="1"/>
          <p:nvPr/>
        </p:nvSpPr>
        <p:spPr>
          <a:xfrm>
            <a:off x="5328920" y="3368040"/>
            <a:ext cx="1454150" cy="1245235"/>
          </a:xfrm>
          <a:prstGeom prst="rect">
            <a:avLst/>
          </a:prstGeom>
          <a:effectLst>
            <a:glow rad="63500">
              <a:schemeClr val="accent3">
                <a:satMod val="175000"/>
                <a:alpha val="40000"/>
              </a:schemeClr>
            </a:glow>
            <a:outerShdw blurRad="101600" dist="50800" dir="5400000" algn="ctr" rotWithShape="0">
              <a:schemeClr val="accent1">
                <a:alpha val="60000"/>
              </a:schemeClr>
            </a:outerShdw>
            <a:softEdge rad="63500"/>
          </a:effectLst>
        </p:spPr>
        <p:style>
          <a:lnRef idx="2">
            <a:schemeClr val="lt1"/>
          </a:lnRef>
          <a:fillRef idx="1">
            <a:schemeClr val="accent1"/>
          </a:fillRef>
          <a:effectRef idx="1">
            <a:schemeClr val="accent1"/>
          </a:effectRef>
          <a:fontRef idx="minor">
            <a:schemeClr val="lt1"/>
          </a:fontRef>
        </p:style>
        <p:txBody>
          <a:bodyPr wrap="square" rtlCol="0">
            <a:spAutoFit/>
          </a:bodyPr>
          <a:p>
            <a:pPr algn="ctr"/>
            <a:r>
              <a:rPr lang="zh-CN" altLang="en-US" sz="25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上游创新 × </a:t>
            </a:r>
            <a:endParaRPr lang="zh-CN" altLang="en-US" sz="25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gn="ctr"/>
            <a:r>
              <a:rPr lang="zh-CN" altLang="en-US" sz="25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中游升级</a:t>
            </a:r>
            <a:endParaRPr lang="zh-CN" altLang="en-US" sz="250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147" name="文本框 146"/>
          <p:cNvSpPr txBox="1"/>
          <p:nvPr/>
        </p:nvSpPr>
        <p:spPr>
          <a:xfrm>
            <a:off x="175895" y="3524885"/>
            <a:ext cx="2661920" cy="983615"/>
          </a:xfrm>
          <a:prstGeom prst="rect">
            <a:avLst/>
          </a:prstGeom>
          <a:noFill/>
        </p:spPr>
        <p:txBody>
          <a:bodyPr wrap="square" rtlCol="0" anchor="t">
            <a:noAutofit/>
          </a:bodyPr>
          <a:p>
            <a:pP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AI医疗正由辅助诊疗工具向医疗基础设施演进，有望成为重塑医疗资源配置和诊疗效率的核心技术平台。</a:t>
            </a:r>
            <a:endParaRPr lang="en-US" altLang="zh-CN" sz="1200">
              <a:solidFill>
                <a:schemeClr val="tx1">
                  <a:lumMod val="75000"/>
                  <a:lumOff val="2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a:lnSpc>
                <a:spcPct val="150000"/>
              </a:lnSpc>
            </a:pPr>
            <a:r>
              <a:rPr lang="en-US" altLang="zh-CN" sz="1200" b="1">
                <a:solidFill>
                  <a:srgbClr val="3F6EE8"/>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多模态大模型｜数据要素｜智能决策</a:t>
            </a:r>
            <a:endParaRPr lang="en-US" altLang="zh-CN" sz="1200" b="1">
              <a:solidFill>
                <a:srgbClr val="3F6EE8"/>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148" name="文本框 147"/>
          <p:cNvSpPr txBox="1"/>
          <p:nvPr/>
        </p:nvSpPr>
        <p:spPr>
          <a:xfrm>
            <a:off x="787400" y="5293360"/>
            <a:ext cx="3027045" cy="983615"/>
          </a:xfrm>
          <a:prstGeom prst="rect">
            <a:avLst/>
          </a:prstGeom>
          <a:noFill/>
        </p:spPr>
        <p:txBody>
          <a:bodyPr wrap="square" rtlCol="0" anchor="t">
            <a:noAutofit/>
          </a:bodyPr>
          <a:p>
            <a:pP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精准诊疗需求持续释放，分子诊断和伴随诊断逐步成为精准医疗体系的关键入口。</a:t>
            </a:r>
            <a:endParaRPr lang="en-US" altLang="zh-CN" sz="1200">
              <a:solidFill>
                <a:schemeClr val="tx1">
                  <a:lumMod val="75000"/>
                  <a:lumOff val="25000"/>
                </a:schemeClr>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a:p>
            <a:pPr>
              <a:lnSpc>
                <a:spcPct val="150000"/>
              </a:lnSpc>
            </a:pPr>
            <a:r>
              <a:rPr lang="en-US" altLang="zh-CN" sz="1200" b="1">
                <a:solidFill>
                  <a:srgbClr val="3F6EE8"/>
                </a:solidFill>
                <a:latin typeface="微软雅黑" panose="020B0503020204020204" charset="-122"/>
                <a:ea typeface="微软雅黑" panose="020B0503020204020204" charset="-122"/>
                <a:cs typeface="汉仪君黑-45简" panose="020B0604020202020204" charset="-122"/>
                <a:sym typeface="汉仪君黑-45简" panose="020B0604020202020204" charset="-122"/>
              </a:rPr>
              <a:t>精准诊断｜临床分层｜个体化治疗</a:t>
            </a:r>
            <a:endParaRPr lang="en-US" altLang="zh-CN" sz="1200" b="1">
              <a:solidFill>
                <a:srgbClr val="3F6EE8"/>
              </a:solidFill>
              <a:latin typeface="微软雅黑" panose="020B0503020204020204" charset="-122"/>
              <a:ea typeface="微软雅黑" panose="020B0503020204020204" charset="-122"/>
              <a:cs typeface="汉仪君黑-45简" panose="020B0604020202020204" charset="-122"/>
              <a:sym typeface="汉仪君黑-45简" panose="020B0604020202020204" charset="-122"/>
            </a:endParaRPr>
          </a:p>
        </p:txBody>
      </p:sp>
      <p:sp>
        <p:nvSpPr>
          <p:cNvPr id="149" name="文本框 148"/>
          <p:cNvSpPr txBox="1"/>
          <p:nvPr/>
        </p:nvSpPr>
        <p:spPr>
          <a:xfrm>
            <a:off x="731520" y="1869440"/>
            <a:ext cx="3494405" cy="1198880"/>
          </a:xfrm>
          <a:prstGeom prst="rect">
            <a:avLst/>
          </a:prstGeom>
        </p:spPr>
        <p:txBody>
          <a:bodyPr wrap="square">
            <a:spAutoFit/>
          </a:bodyPr>
          <a:p>
            <a:pP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cs typeface="汉仪君黑-45简" panose="020B0604020202020204" charset="-122"/>
              </a:rPr>
              <a:t>医疗设备更新和自主可控战略推动高端医疗器械进入新一轮升级周期，成为最具产业承接能力和制造带动效应的方向。</a:t>
            </a:r>
            <a:endParaRPr lang="en-US" altLang="zh-CN" sz="1200">
              <a:solidFill>
                <a:schemeClr val="tx1">
                  <a:lumMod val="75000"/>
                  <a:lumOff val="25000"/>
                </a:schemeClr>
              </a:solidFill>
              <a:latin typeface="微软雅黑" panose="020B0503020204020204" charset="-122"/>
              <a:ea typeface="微软雅黑" panose="020B0503020204020204" charset="-122"/>
              <a:cs typeface="汉仪君黑-45简" panose="020B0604020202020204" charset="-122"/>
            </a:endParaRPr>
          </a:p>
          <a:p>
            <a:pPr>
              <a:lnSpc>
                <a:spcPct val="150000"/>
              </a:lnSpc>
            </a:pPr>
            <a:r>
              <a:rPr lang="en-US" altLang="zh-CN" sz="1200" b="1">
                <a:solidFill>
                  <a:srgbClr val="3F6EE8"/>
                </a:solidFill>
                <a:latin typeface="微软雅黑" panose="020B0503020204020204" charset="-122"/>
                <a:ea typeface="微软雅黑" panose="020B0503020204020204" charset="-122"/>
                <a:cs typeface="汉仪君黑-45简" panose="020B0604020202020204" charset="-122"/>
              </a:rPr>
              <a:t>国产替代｜自主可控｜高端装备</a:t>
            </a:r>
            <a:endParaRPr lang="en-US" altLang="zh-CN" sz="1200" b="1">
              <a:solidFill>
                <a:srgbClr val="3F6EE8"/>
              </a:solidFill>
              <a:latin typeface="微软雅黑" panose="020B0503020204020204" charset="-122"/>
              <a:ea typeface="微软雅黑" panose="020B0503020204020204" charset="-122"/>
              <a:cs typeface="汉仪君黑-45简" panose="020B0604020202020204" charset="-122"/>
            </a:endParaRPr>
          </a:p>
        </p:txBody>
      </p:sp>
      <p:sp>
        <p:nvSpPr>
          <p:cNvPr id="150" name="文本框 149"/>
          <p:cNvSpPr txBox="1"/>
          <p:nvPr/>
        </p:nvSpPr>
        <p:spPr>
          <a:xfrm>
            <a:off x="8392160" y="1899920"/>
            <a:ext cx="3494405" cy="922020"/>
          </a:xfrm>
          <a:prstGeom prst="rect">
            <a:avLst/>
          </a:prstGeom>
        </p:spPr>
        <p:txBody>
          <a:bodyPr wrap="square">
            <a:spAutoFit/>
          </a:bodyPr>
          <a:p>
            <a:pP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cs typeface="汉仪君黑-45简" panose="020B0604020202020204" charset="-122"/>
              </a:rPr>
              <a:t>人口老龄化和院外医疗需求增长，推动家庭健康管理成为医疗服务体系的重要增量空间。</a:t>
            </a:r>
            <a:endParaRPr lang="en-US" altLang="zh-CN" sz="1200">
              <a:solidFill>
                <a:schemeClr val="tx1">
                  <a:lumMod val="75000"/>
                  <a:lumOff val="25000"/>
                </a:schemeClr>
              </a:solidFill>
              <a:latin typeface="微软雅黑" panose="020B0503020204020204" charset="-122"/>
              <a:ea typeface="微软雅黑" panose="020B0503020204020204" charset="-122"/>
              <a:cs typeface="汉仪君黑-45简" panose="020B0604020202020204" charset="-122"/>
            </a:endParaRPr>
          </a:p>
          <a:p>
            <a:pPr>
              <a:lnSpc>
                <a:spcPct val="150000"/>
              </a:lnSpc>
            </a:pPr>
            <a:r>
              <a:rPr lang="en-US" altLang="zh-CN" sz="1200" b="1">
                <a:solidFill>
                  <a:srgbClr val="3F6EE8"/>
                </a:solidFill>
                <a:latin typeface="微软雅黑" panose="020B0503020204020204" charset="-122"/>
                <a:ea typeface="微软雅黑" panose="020B0503020204020204" charset="-122"/>
                <a:cs typeface="汉仪君黑-45简" panose="020B0604020202020204" charset="-122"/>
              </a:rPr>
              <a:t>银发经济｜院外医疗｜连续健康管理</a:t>
            </a:r>
            <a:endParaRPr lang="en-US" altLang="zh-CN" sz="1200" b="1">
              <a:solidFill>
                <a:srgbClr val="3F6EE8"/>
              </a:solidFill>
              <a:latin typeface="微软雅黑" panose="020B0503020204020204" charset="-122"/>
              <a:ea typeface="微软雅黑" panose="020B0503020204020204" charset="-122"/>
              <a:cs typeface="汉仪君黑-45简" panose="020B0604020202020204" charset="-122"/>
            </a:endParaRPr>
          </a:p>
        </p:txBody>
      </p:sp>
      <p:sp>
        <p:nvSpPr>
          <p:cNvPr id="151" name="文本框 150"/>
          <p:cNvSpPr txBox="1"/>
          <p:nvPr/>
        </p:nvSpPr>
        <p:spPr>
          <a:xfrm>
            <a:off x="8514080" y="3261360"/>
            <a:ext cx="3494405" cy="922020"/>
          </a:xfrm>
          <a:prstGeom prst="rect">
            <a:avLst/>
          </a:prstGeom>
        </p:spPr>
        <p:txBody>
          <a:bodyPr wrap="square">
            <a:spAutoFit/>
          </a:bodyPr>
          <a:p>
            <a:pP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cs typeface="汉仪君黑-45简" panose="020B0604020202020204" charset="-122"/>
              </a:rPr>
              <a:t>研发分工深化推动科研工具和研发服务平台价值提升，成为创新药和AI医疗发展的底层支撑体系。</a:t>
            </a:r>
            <a:r>
              <a:rPr lang="en-US" altLang="zh-CN" sz="1200" b="1">
                <a:solidFill>
                  <a:srgbClr val="FF3300"/>
                </a:solidFill>
                <a:latin typeface="微软雅黑" panose="020B0503020204020204" charset="-122"/>
                <a:ea typeface="微软雅黑" panose="020B0503020204020204" charset="-122"/>
                <a:cs typeface="汉仪君黑-45简" panose="020B0604020202020204" charset="-122"/>
              </a:rPr>
              <a:t>研发赋能｜平台经济｜产业服务体系</a:t>
            </a:r>
            <a:endParaRPr lang="en-US" altLang="zh-CN" sz="1200" b="1">
              <a:solidFill>
                <a:srgbClr val="FF3300"/>
              </a:solidFill>
              <a:latin typeface="微软雅黑" panose="020B0503020204020204" charset="-122"/>
              <a:ea typeface="微软雅黑" panose="020B0503020204020204" charset="-122"/>
              <a:cs typeface="汉仪君黑-45简" panose="020B0604020202020204" charset="-122"/>
            </a:endParaRPr>
          </a:p>
        </p:txBody>
      </p:sp>
      <p:sp>
        <p:nvSpPr>
          <p:cNvPr id="152" name="文本框 151"/>
          <p:cNvSpPr txBox="1"/>
          <p:nvPr/>
        </p:nvSpPr>
        <p:spPr>
          <a:xfrm>
            <a:off x="8891270" y="5118735"/>
            <a:ext cx="3131820" cy="1198880"/>
          </a:xfrm>
          <a:prstGeom prst="rect">
            <a:avLst/>
          </a:prstGeom>
        </p:spPr>
        <p:txBody>
          <a:bodyPr wrap="square">
            <a:spAutoFit/>
          </a:bodyPr>
          <a:p>
            <a:pP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cs typeface="汉仪君黑-45简" panose="020B0604020202020204" charset="-122"/>
              </a:rPr>
              <a:t>创新资源集聚能力正成为区域竞争的关键变量，生态型平台将决定产业长期能级和项目吸附能力。</a:t>
            </a:r>
            <a:endParaRPr lang="en-US" altLang="zh-CN" sz="1200">
              <a:solidFill>
                <a:schemeClr val="tx1">
                  <a:lumMod val="75000"/>
                  <a:lumOff val="25000"/>
                </a:schemeClr>
              </a:solidFill>
              <a:latin typeface="微软雅黑" panose="020B0503020204020204" charset="-122"/>
              <a:ea typeface="微软雅黑" panose="020B0503020204020204" charset="-122"/>
              <a:cs typeface="汉仪君黑-45简" panose="020B0604020202020204" charset="-122"/>
            </a:endParaRPr>
          </a:p>
          <a:p>
            <a:pPr>
              <a:lnSpc>
                <a:spcPct val="150000"/>
              </a:lnSpc>
            </a:pPr>
            <a:r>
              <a:rPr lang="en-US" altLang="zh-CN" sz="1200" b="1">
                <a:solidFill>
                  <a:srgbClr val="FF3300"/>
                </a:solidFill>
                <a:latin typeface="微软雅黑" panose="020B0503020204020204" charset="-122"/>
                <a:ea typeface="微软雅黑" panose="020B0503020204020204" charset="-122"/>
                <a:cs typeface="汉仪君黑-45简" panose="020B0604020202020204" charset="-122"/>
              </a:rPr>
              <a:t>创新策源｜资源配置｜生态竞争力</a:t>
            </a:r>
            <a:endParaRPr lang="en-US" altLang="zh-CN" sz="1200" b="1">
              <a:solidFill>
                <a:srgbClr val="FF3300"/>
              </a:solidFill>
              <a:latin typeface="微软雅黑" panose="020B0503020204020204" charset="-122"/>
              <a:ea typeface="微软雅黑" panose="020B0503020204020204" charset="-122"/>
              <a:cs typeface="汉仪君黑-45简" panose="020B0604020202020204" charset="-122"/>
            </a:endParaRPr>
          </a:p>
        </p:txBody>
      </p:sp>
      <p:sp>
        <p:nvSpPr>
          <p:cNvPr id="153" name="文本框 152"/>
          <p:cNvSpPr txBox="1"/>
          <p:nvPr/>
        </p:nvSpPr>
        <p:spPr>
          <a:xfrm>
            <a:off x="3074670" y="2480945"/>
            <a:ext cx="2499995" cy="586740"/>
          </a:xfrm>
          <a:prstGeom prst="rect">
            <a:avLst/>
          </a:prstGeom>
          <a:solidFill>
            <a:schemeClr val="bg1"/>
          </a:solidFill>
          <a:ln w="28575" cmpd="dbl">
            <a:solidFill>
              <a:schemeClr val="accent1">
                <a:lumMod val="20000"/>
                <a:lumOff val="80000"/>
              </a:schemeClr>
            </a:solidFill>
            <a:prstDash val="solid"/>
          </a:ln>
        </p:spPr>
        <p:txBody>
          <a:bodyPr wrap="square">
            <a:noAutofit/>
          </a:bodyPr>
          <a:p>
            <a:pPr marL="285750" indent="-285750" algn="l">
              <a:lnSpc>
                <a:spcPct val="115000"/>
              </a:lnSpc>
              <a:spcBef>
                <a:spcPts val="0"/>
              </a:spcBef>
              <a:spcAft>
                <a:spcPts val="0"/>
              </a:spcAft>
              <a:buClrTx/>
              <a:buSzTx/>
              <a:buFont typeface="Arial" panose="020B0604020202020204" pitchFamily="34" charset="0"/>
              <a:buChar char="•"/>
            </a:pPr>
            <a:r>
              <a:rPr sz="1200">
                <a:latin typeface="微软雅黑" panose="020B0503020204020204" charset="-122"/>
                <a:ea typeface="微软雅黑" panose="020B0503020204020204" charset="-122"/>
              </a:rPr>
              <a:t>2025年</a:t>
            </a:r>
            <a:r>
              <a:rPr sz="1200" b="1">
                <a:latin typeface="微软雅黑" panose="020B0503020204020204" charset="-122"/>
                <a:ea typeface="微软雅黑" panose="020B0503020204020204" charset="-122"/>
              </a:rPr>
              <a:t>我国医疗设备更新市场规模</a:t>
            </a:r>
            <a:r>
              <a:rPr sz="1200">
                <a:latin typeface="微软雅黑" panose="020B0503020204020204" charset="-122"/>
                <a:ea typeface="微软雅黑" panose="020B0503020204020204" charset="-122"/>
              </a:rPr>
              <a:t>预计</a:t>
            </a:r>
            <a:r>
              <a:rPr sz="1600">
                <a:gradFill>
                  <a:gsLst>
                    <a:gs pos="0">
                      <a:srgbClr val="007BD3"/>
                    </a:gs>
                    <a:gs pos="100000">
                      <a:srgbClr val="034373"/>
                    </a:gs>
                  </a:gsLst>
                  <a:lin scaled="0"/>
                </a:gradFill>
                <a:latin typeface="微软雅黑" panose="020B0503020204020204" charset="-122"/>
                <a:ea typeface="微软雅黑" panose="020B0503020204020204" charset="-122"/>
              </a:rPr>
              <a:t>超5000亿元</a:t>
            </a:r>
            <a:endParaRPr sz="1600">
              <a:gradFill>
                <a:gsLst>
                  <a:gs pos="0">
                    <a:srgbClr val="007BD3"/>
                  </a:gs>
                  <a:gs pos="100000">
                    <a:srgbClr val="034373"/>
                  </a:gs>
                </a:gsLst>
                <a:lin scaled="0"/>
              </a:gradFill>
              <a:latin typeface="微软雅黑" panose="020B0503020204020204" charset="-122"/>
              <a:ea typeface="微软雅黑" panose="020B0503020204020204" charset="-122"/>
            </a:endParaRPr>
          </a:p>
        </p:txBody>
      </p:sp>
      <p:sp>
        <p:nvSpPr>
          <p:cNvPr id="154" name="文本框 153"/>
          <p:cNvSpPr txBox="1"/>
          <p:nvPr/>
        </p:nvSpPr>
        <p:spPr>
          <a:xfrm>
            <a:off x="2805430" y="4180205"/>
            <a:ext cx="2499995" cy="586740"/>
          </a:xfrm>
          <a:prstGeom prst="rect">
            <a:avLst/>
          </a:prstGeom>
          <a:solidFill>
            <a:schemeClr val="bg1"/>
          </a:solidFill>
          <a:ln w="28575" cmpd="dbl">
            <a:solidFill>
              <a:schemeClr val="accent1">
                <a:lumMod val="20000"/>
                <a:lumOff val="80000"/>
              </a:schemeClr>
            </a:solidFill>
            <a:prstDash val="solid"/>
          </a:ln>
        </p:spPr>
        <p:txBody>
          <a:bodyPr wrap="square">
            <a:noAutofit/>
          </a:bodyPr>
          <a:p>
            <a:pPr marL="285750" indent="-285750" algn="l">
              <a:lnSpc>
                <a:spcPct val="115000"/>
              </a:lnSpc>
              <a:spcBef>
                <a:spcPts val="0"/>
              </a:spcBef>
              <a:spcAft>
                <a:spcPts val="0"/>
              </a:spcAft>
              <a:buClrTx/>
              <a:buSzTx/>
              <a:buFont typeface="Arial" panose="020B0604020202020204" pitchFamily="34" charset="0"/>
              <a:buChar char="•"/>
            </a:pPr>
            <a:r>
              <a:rPr sz="1200">
                <a:latin typeface="微软雅黑" panose="020B0503020204020204" charset="-122"/>
                <a:ea typeface="微软雅黑" panose="020B0503020204020204" charset="-122"/>
              </a:rPr>
              <a:t>2030年</a:t>
            </a:r>
            <a:r>
              <a:rPr sz="1200" b="1">
                <a:latin typeface="微软雅黑" panose="020B0503020204020204" charset="-122"/>
                <a:ea typeface="微软雅黑" panose="020B0503020204020204" charset="-122"/>
              </a:rPr>
              <a:t>中国AI医疗市场规模</a:t>
            </a:r>
            <a:r>
              <a:rPr sz="1200">
                <a:latin typeface="微软雅黑" panose="020B0503020204020204" charset="-122"/>
                <a:ea typeface="微软雅黑" panose="020B0503020204020204" charset="-122"/>
              </a:rPr>
              <a:t>有望</a:t>
            </a:r>
            <a:r>
              <a:rPr sz="1600">
                <a:gradFill>
                  <a:gsLst>
                    <a:gs pos="0">
                      <a:srgbClr val="007BD3"/>
                    </a:gs>
                    <a:gs pos="100000">
                      <a:srgbClr val="034373"/>
                    </a:gs>
                  </a:gsLst>
                  <a:lin scaled="0"/>
                </a:gradFill>
                <a:latin typeface="微软雅黑" panose="020B0503020204020204" charset="-122"/>
                <a:ea typeface="微软雅黑" panose="020B0503020204020204" charset="-122"/>
              </a:rPr>
              <a:t>突破4000亿元</a:t>
            </a:r>
            <a:endParaRPr sz="1600">
              <a:gradFill>
                <a:gsLst>
                  <a:gs pos="0">
                    <a:srgbClr val="007BD3"/>
                  </a:gs>
                  <a:gs pos="100000">
                    <a:srgbClr val="034373"/>
                  </a:gs>
                </a:gsLst>
                <a:lin scaled="0"/>
              </a:gradFill>
              <a:latin typeface="微软雅黑" panose="020B0503020204020204" charset="-122"/>
              <a:ea typeface="微软雅黑" panose="020B0503020204020204" charset="-122"/>
            </a:endParaRPr>
          </a:p>
        </p:txBody>
      </p:sp>
      <p:sp>
        <p:nvSpPr>
          <p:cNvPr id="155" name="文本框 154"/>
          <p:cNvSpPr txBox="1"/>
          <p:nvPr/>
        </p:nvSpPr>
        <p:spPr>
          <a:xfrm>
            <a:off x="3437255" y="5888355"/>
            <a:ext cx="2499995" cy="586740"/>
          </a:xfrm>
          <a:prstGeom prst="rect">
            <a:avLst/>
          </a:prstGeom>
          <a:solidFill>
            <a:schemeClr val="bg1"/>
          </a:solidFill>
          <a:ln w="28575" cmpd="dbl">
            <a:solidFill>
              <a:schemeClr val="accent1">
                <a:lumMod val="20000"/>
                <a:lumOff val="80000"/>
              </a:schemeClr>
            </a:solidFill>
            <a:prstDash val="solid"/>
          </a:ln>
        </p:spPr>
        <p:txBody>
          <a:bodyPr wrap="square">
            <a:noAutofit/>
          </a:bodyPr>
          <a:p>
            <a:pPr marL="285750" indent="-285750" algn="l">
              <a:lnSpc>
                <a:spcPct val="115000"/>
              </a:lnSpc>
              <a:spcBef>
                <a:spcPts val="0"/>
              </a:spcBef>
              <a:spcAft>
                <a:spcPts val="0"/>
              </a:spcAft>
              <a:buClrTx/>
              <a:buSzTx/>
              <a:buFont typeface="Arial" panose="020B0604020202020204" pitchFamily="34" charset="0"/>
              <a:buChar char="•"/>
            </a:pPr>
            <a:r>
              <a:rPr sz="1200">
                <a:latin typeface="微软雅黑" panose="020B0503020204020204" charset="-122"/>
                <a:ea typeface="微软雅黑" panose="020B0503020204020204" charset="-122"/>
              </a:rPr>
              <a:t>2028年</a:t>
            </a:r>
            <a:r>
              <a:rPr sz="1200" b="1">
                <a:latin typeface="微软雅黑" panose="020B0503020204020204" charset="-122"/>
                <a:ea typeface="微软雅黑" panose="020B0503020204020204" charset="-122"/>
              </a:rPr>
              <a:t>我国精准医疗产业规模</a:t>
            </a:r>
            <a:r>
              <a:rPr sz="1200">
                <a:latin typeface="微软雅黑" panose="020B0503020204020204" charset="-122"/>
                <a:ea typeface="微软雅黑" panose="020B0503020204020204" charset="-122"/>
              </a:rPr>
              <a:t>预计</a:t>
            </a:r>
            <a:r>
              <a:rPr sz="1600">
                <a:gradFill>
                  <a:gsLst>
                    <a:gs pos="0">
                      <a:srgbClr val="007BD3"/>
                    </a:gs>
                    <a:gs pos="100000">
                      <a:srgbClr val="034373"/>
                    </a:gs>
                  </a:gsLst>
                  <a:lin scaled="0"/>
                </a:gradFill>
                <a:latin typeface="微软雅黑" panose="020B0503020204020204" charset="-122"/>
                <a:ea typeface="微软雅黑" panose="020B0503020204020204" charset="-122"/>
              </a:rPr>
              <a:t>突破1.5万亿元</a:t>
            </a:r>
            <a:endParaRPr sz="1600">
              <a:gradFill>
                <a:gsLst>
                  <a:gs pos="0">
                    <a:srgbClr val="007BD3"/>
                  </a:gs>
                  <a:gs pos="100000">
                    <a:srgbClr val="034373"/>
                  </a:gs>
                </a:gsLst>
                <a:lin scaled="0"/>
              </a:gradFill>
              <a:latin typeface="微软雅黑" panose="020B0503020204020204" charset="-122"/>
              <a:ea typeface="微软雅黑" panose="020B0503020204020204" charset="-122"/>
            </a:endParaRPr>
          </a:p>
        </p:txBody>
      </p:sp>
      <p:sp>
        <p:nvSpPr>
          <p:cNvPr id="156" name="文本框 155"/>
          <p:cNvSpPr txBox="1"/>
          <p:nvPr/>
        </p:nvSpPr>
        <p:spPr>
          <a:xfrm>
            <a:off x="6416675" y="2446655"/>
            <a:ext cx="1912620" cy="586740"/>
          </a:xfrm>
          <a:prstGeom prst="rect">
            <a:avLst/>
          </a:prstGeom>
          <a:solidFill>
            <a:schemeClr val="bg1"/>
          </a:solidFill>
          <a:ln w="28575" cmpd="dbl">
            <a:solidFill>
              <a:schemeClr val="accent1">
                <a:lumMod val="20000"/>
                <a:lumOff val="80000"/>
              </a:schemeClr>
            </a:solidFill>
            <a:prstDash val="solid"/>
          </a:ln>
        </p:spPr>
        <p:txBody>
          <a:bodyPr wrap="square">
            <a:noAutofit/>
          </a:bodyPr>
          <a:p>
            <a:pPr marL="285750" indent="-285750" algn="l">
              <a:lnSpc>
                <a:spcPct val="115000"/>
              </a:lnSpc>
              <a:spcBef>
                <a:spcPts val="0"/>
              </a:spcBef>
              <a:spcAft>
                <a:spcPts val="0"/>
              </a:spcAft>
              <a:buClrTx/>
              <a:buSzTx/>
              <a:buFont typeface="Arial" panose="020B0604020202020204" pitchFamily="34" charset="0"/>
              <a:buChar char="•"/>
            </a:pPr>
            <a:r>
              <a:rPr sz="1200">
                <a:latin typeface="微软雅黑" panose="020B0503020204020204" charset="-122"/>
                <a:ea typeface="微软雅黑" panose="020B0503020204020204" charset="-122"/>
              </a:rPr>
              <a:t>我国</a:t>
            </a:r>
            <a:r>
              <a:rPr sz="1200" b="1">
                <a:latin typeface="微软雅黑" panose="020B0503020204020204" charset="-122"/>
                <a:ea typeface="微软雅黑" panose="020B0503020204020204" charset="-122"/>
              </a:rPr>
              <a:t>60岁及以上人口</a:t>
            </a:r>
            <a:r>
              <a:rPr sz="1600">
                <a:gradFill>
                  <a:gsLst>
                    <a:gs pos="0">
                      <a:srgbClr val="007BD3"/>
                    </a:gs>
                    <a:gs pos="100000">
                      <a:srgbClr val="034373"/>
                    </a:gs>
                  </a:gsLst>
                  <a:lin scaled="0"/>
                </a:gradFill>
                <a:latin typeface="微软雅黑" panose="020B0503020204020204" charset="-122"/>
                <a:ea typeface="微软雅黑" panose="020B0503020204020204" charset="-122"/>
              </a:rPr>
              <a:t>已超过3.1亿人</a:t>
            </a:r>
            <a:endParaRPr sz="1600">
              <a:gradFill>
                <a:gsLst>
                  <a:gs pos="0">
                    <a:srgbClr val="007BD3"/>
                  </a:gs>
                  <a:gs pos="100000">
                    <a:srgbClr val="034373"/>
                  </a:gs>
                </a:gsLst>
                <a:lin scaled="0"/>
              </a:gradFill>
              <a:latin typeface="微软雅黑" panose="020B0503020204020204" charset="-122"/>
              <a:ea typeface="微软雅黑" panose="020B0503020204020204" charset="-122"/>
            </a:endParaRPr>
          </a:p>
        </p:txBody>
      </p:sp>
      <p:sp>
        <p:nvSpPr>
          <p:cNvPr id="157" name="文本框 156"/>
          <p:cNvSpPr txBox="1"/>
          <p:nvPr/>
        </p:nvSpPr>
        <p:spPr>
          <a:xfrm>
            <a:off x="6882130" y="4180205"/>
            <a:ext cx="2499995" cy="586740"/>
          </a:xfrm>
          <a:prstGeom prst="rect">
            <a:avLst/>
          </a:prstGeom>
          <a:solidFill>
            <a:schemeClr val="bg1"/>
          </a:solidFill>
          <a:ln w="28575" cmpd="dbl">
            <a:solidFill>
              <a:schemeClr val="accent1">
                <a:lumMod val="20000"/>
                <a:lumOff val="80000"/>
              </a:schemeClr>
            </a:solidFill>
            <a:prstDash val="solid"/>
          </a:ln>
        </p:spPr>
        <p:txBody>
          <a:bodyPr wrap="square">
            <a:noAutofit/>
          </a:bodyPr>
          <a:p>
            <a:pPr marL="285750" indent="-285750" algn="l">
              <a:lnSpc>
                <a:spcPct val="115000"/>
              </a:lnSpc>
              <a:spcBef>
                <a:spcPts val="0"/>
              </a:spcBef>
              <a:spcAft>
                <a:spcPts val="0"/>
              </a:spcAft>
              <a:buClrTx/>
              <a:buSzTx/>
              <a:buFont typeface="Arial" panose="020B0604020202020204" pitchFamily="34" charset="0"/>
              <a:buChar char="•"/>
            </a:pPr>
            <a:r>
              <a:rPr sz="1200">
                <a:latin typeface="微软雅黑" panose="020B0503020204020204" charset="-122"/>
                <a:ea typeface="微软雅黑" panose="020B0503020204020204" charset="-122"/>
              </a:rPr>
              <a:t>2030年</a:t>
            </a:r>
            <a:r>
              <a:rPr sz="1200" b="1">
                <a:latin typeface="微软雅黑" panose="020B0503020204020204" charset="-122"/>
                <a:ea typeface="微软雅黑" panose="020B0503020204020204" charset="-122"/>
              </a:rPr>
              <a:t>我国生命科学服务市场规模</a:t>
            </a:r>
            <a:r>
              <a:rPr sz="1200">
                <a:latin typeface="微软雅黑" panose="020B0503020204020204" charset="-122"/>
                <a:ea typeface="微软雅黑" panose="020B0503020204020204" charset="-122"/>
              </a:rPr>
              <a:t>预计</a:t>
            </a:r>
            <a:r>
              <a:rPr sz="1600">
                <a:gradFill>
                  <a:gsLst>
                    <a:gs pos="0">
                      <a:srgbClr val="007BD3"/>
                    </a:gs>
                    <a:gs pos="100000">
                      <a:srgbClr val="034373"/>
                    </a:gs>
                  </a:gsLst>
                  <a:lin scaled="0"/>
                </a:gradFill>
                <a:latin typeface="微软雅黑" panose="020B0503020204020204" charset="-122"/>
                <a:ea typeface="微软雅黑" panose="020B0503020204020204" charset="-122"/>
              </a:rPr>
              <a:t>超过1万亿元</a:t>
            </a:r>
            <a:endParaRPr sz="1600">
              <a:gradFill>
                <a:gsLst>
                  <a:gs pos="0">
                    <a:srgbClr val="007BD3"/>
                  </a:gs>
                  <a:gs pos="100000">
                    <a:srgbClr val="034373"/>
                  </a:gs>
                </a:gsLst>
                <a:lin scaled="0"/>
              </a:gradFill>
              <a:latin typeface="微软雅黑" panose="020B0503020204020204" charset="-122"/>
              <a:ea typeface="微软雅黑" panose="020B0503020204020204" charset="-122"/>
            </a:endParaRPr>
          </a:p>
        </p:txBody>
      </p:sp>
      <p:sp>
        <p:nvSpPr>
          <p:cNvPr id="158" name="文本框 157"/>
          <p:cNvSpPr txBox="1"/>
          <p:nvPr/>
        </p:nvSpPr>
        <p:spPr>
          <a:xfrm>
            <a:off x="6093460" y="5888355"/>
            <a:ext cx="2797810" cy="586740"/>
          </a:xfrm>
          <a:prstGeom prst="rect">
            <a:avLst/>
          </a:prstGeom>
          <a:solidFill>
            <a:schemeClr val="bg1"/>
          </a:solidFill>
          <a:ln w="28575" cmpd="dbl">
            <a:solidFill>
              <a:schemeClr val="accent1">
                <a:lumMod val="20000"/>
                <a:lumOff val="80000"/>
              </a:schemeClr>
            </a:solidFill>
            <a:prstDash val="solid"/>
          </a:ln>
        </p:spPr>
        <p:txBody>
          <a:bodyPr wrap="square">
            <a:noAutofit/>
          </a:bodyPr>
          <a:p>
            <a:pPr marL="285750" indent="-285750" algn="l">
              <a:lnSpc>
                <a:spcPct val="105000"/>
              </a:lnSpc>
              <a:spcBef>
                <a:spcPts val="0"/>
              </a:spcBef>
              <a:spcAft>
                <a:spcPts val="0"/>
              </a:spcAft>
              <a:buClrTx/>
              <a:buSzTx/>
              <a:buFont typeface="Arial" panose="020B0604020202020204" pitchFamily="34" charset="0"/>
              <a:buChar char="•"/>
            </a:pPr>
            <a:r>
              <a:rPr sz="1200" b="1">
                <a:latin typeface="微软雅黑" panose="020B0503020204020204" charset="-122"/>
                <a:ea typeface="微软雅黑" panose="020B0503020204020204" charset="-122"/>
              </a:rPr>
              <a:t>全国</a:t>
            </a:r>
            <a:r>
              <a:rPr sz="1200" b="1">
                <a:solidFill>
                  <a:schemeClr val="tx1">
                    <a:lumMod val="85000"/>
                    <a:lumOff val="15000"/>
                  </a:schemeClr>
                </a:solidFill>
                <a:latin typeface="微软雅黑" panose="020B0503020204020204" charset="-122"/>
                <a:ea typeface="微软雅黑" panose="020B0503020204020204" charset="-122"/>
              </a:rPr>
              <a:t>生物医药产业园区</a:t>
            </a:r>
            <a:r>
              <a:rPr sz="1600">
                <a:gradFill>
                  <a:gsLst>
                    <a:gs pos="0">
                      <a:srgbClr val="007BD3"/>
                    </a:gs>
                    <a:gs pos="100000">
                      <a:srgbClr val="034373"/>
                    </a:gs>
                  </a:gsLst>
                  <a:lin scaled="0"/>
                </a:gradFill>
                <a:latin typeface="微软雅黑" panose="020B0503020204020204" charset="-122"/>
                <a:ea typeface="微软雅黑" panose="020B0503020204020204" charset="-122"/>
              </a:rPr>
              <a:t>超600个</a:t>
            </a:r>
            <a:r>
              <a:rPr sz="1200">
                <a:latin typeface="微软雅黑" panose="020B0503020204020204" charset="-122"/>
                <a:ea typeface="微软雅黑" panose="020B0503020204020204" charset="-122"/>
              </a:rPr>
              <a:t>，</a:t>
            </a:r>
            <a:r>
              <a:rPr sz="1200" b="1">
                <a:solidFill>
                  <a:schemeClr val="tx1">
                    <a:lumMod val="85000"/>
                    <a:lumOff val="15000"/>
                  </a:schemeClr>
                </a:solidFill>
                <a:latin typeface="微软雅黑" panose="020B0503020204020204" charset="-122"/>
                <a:ea typeface="微软雅黑" panose="020B0503020204020204" charset="-122"/>
              </a:rPr>
              <a:t>高能级创新园区</a:t>
            </a:r>
            <a:r>
              <a:rPr sz="1500">
                <a:gradFill>
                  <a:gsLst>
                    <a:gs pos="0">
                      <a:srgbClr val="007BD3"/>
                    </a:gs>
                    <a:gs pos="100000">
                      <a:srgbClr val="034373"/>
                    </a:gs>
                  </a:gsLst>
                  <a:lin scaled="0"/>
                </a:gradFill>
                <a:latin typeface="微软雅黑" panose="020B0503020204020204" charset="-122"/>
                <a:ea typeface="微软雅黑" panose="020B0503020204020204" charset="-122"/>
              </a:rPr>
              <a:t>占比不足20%</a:t>
            </a:r>
            <a:endParaRPr sz="1500">
              <a:gradFill>
                <a:gsLst>
                  <a:gs pos="0">
                    <a:srgbClr val="007BD3"/>
                  </a:gs>
                  <a:gs pos="100000">
                    <a:srgbClr val="034373"/>
                  </a:gs>
                </a:gsLst>
                <a:lin scaled="0"/>
              </a:gradFill>
              <a:latin typeface="微软雅黑" panose="020B0503020204020204" charset="-122"/>
              <a:ea typeface="微软雅黑" panose="020B0503020204020204" charset="-122"/>
            </a:endParaRPr>
          </a:p>
        </p:txBody>
      </p:sp>
      <p:grpSp>
        <p:nvGrpSpPr>
          <p:cNvPr id="159" name="组合 158"/>
          <p:cNvGrpSpPr/>
          <p:nvPr/>
        </p:nvGrpSpPr>
        <p:grpSpPr>
          <a:xfrm>
            <a:off x="8975725" y="274955"/>
            <a:ext cx="2840990" cy="366395"/>
            <a:chOff x="11064" y="247"/>
            <a:chExt cx="7750" cy="814"/>
          </a:xfrm>
        </p:grpSpPr>
        <p:grpSp>
          <p:nvGrpSpPr>
            <p:cNvPr id="160" name="组合 10"/>
            <p:cNvGrpSpPr/>
            <p:nvPr/>
          </p:nvGrpSpPr>
          <p:grpSpPr>
            <a:xfrm>
              <a:off x="12344" y="247"/>
              <a:ext cx="6376" cy="656"/>
              <a:chOff x="6697011" y="412203"/>
              <a:chExt cx="3672216" cy="415778"/>
            </a:xfrm>
          </p:grpSpPr>
          <p:pic>
            <p:nvPicPr>
              <p:cNvPr id="161"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162"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163"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UNIT_TYPE" val="a"/>
  <p:tag name="KSO_WM_UNIT_INDEX" val="1"/>
  <p:tag name="KSO_WM_BEAUTIFY_FLAG" val="#wm#"/>
  <p:tag name="KSO_WM_TAG_VERSION" val="3.0"/>
  <p:tag name="KSO_WM_UNIT_ISCONTENTSTITLE" val="1"/>
  <p:tag name="KSO_WM_DIAGRAM_GROUP_CODE" val="l1-1"/>
  <p:tag name="KSO_WM_UNIT_ID" val="custom20236003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VALUE" val="2"/>
  <p:tag name="KSO_WM_UNIT_PRESET_TEXT_INDEX" val="-1"/>
  <p:tag name="KSO_WM_UNIT_PRESET_TEXT_LEN" val="0"/>
  <p:tag name="KSO_WM_UNIT_TEXT_FILL_FORE_SCHEMECOLOR_INDEX" val="15"/>
  <p:tag name="KSO_WM_UNIT_TEXT_FILL_TYPE" val="1"/>
  <p:tag name="KSO_WM_UNIT_USESOURCEFORMAT_APPLY" val="1"/>
</p:tagLst>
</file>

<file path=ppt/tags/tag3.xml><?xml version="1.0" encoding="utf-8"?>
<p:tagLst xmlns:p="http://schemas.openxmlformats.org/presentationml/2006/main">
  <p:tag name="KSO_WM_UNIT_TYPE" val="i"/>
  <p:tag name="KSO_WM_UNIT_INDEX" val="1"/>
  <p:tag name="KSO_WM_BEAUTIFY_FLAG" val="#wm#"/>
  <p:tag name="KSO_WM_TAG_VERSION" val="3.0"/>
  <p:tag name="KSO_WM_DIAGRAM_GROUP_CODE" val="l1-1"/>
  <p:tag name="KSO_WM_UNIT_ID" val="custom20236003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FILL_FORE_SCHEMECOLOR_INDEX" val="5"/>
  <p:tag name="KSO_WM_UNIT_FILL_TYPE" val="1"/>
  <p:tag name="KSO_WM_UNIT_TEXT_FILL_FORE_SCHEMECOLOR_INDEX" val="2"/>
  <p:tag name="KSO_WM_UNIT_TEXT_FILL_TYPE" val="1"/>
  <p:tag name="KSO_WM_UNIT_USESOURCEFORMAT_APPLY" val="1"/>
</p:tagLst>
</file>

<file path=ppt/tags/tag4.xml><?xml version="1.0" encoding="utf-8"?>
<p:tagLst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UNIT_ID" val="custom20236003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5.xml><?xml version="1.0" encoding="utf-8"?>
<p:tagLst xmlns:p="http://schemas.openxmlformats.org/presentationml/2006/main">
  <p:tag name="KSO_WM_UNIT_TYPE" val="l_h_i"/>
  <p:tag name="KSO_WM_UNIT_INDEX" val="1_1_3"/>
  <p:tag name="KSO_WM_BEAUTIFY_FLAG" val="#wm#"/>
  <p:tag name="KSO_WM_TAG_VERSION" val="3.0"/>
  <p:tag name="KSO_WM_DIAGRAM_VERSION" val="3"/>
  <p:tag name="KSO_WM_DIAGRAM_GROUP_CODE" val="l1-1"/>
  <p:tag name="KSO_WM_UNIT_ID" val="custom20236003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6.xml><?xml version="1.0" encoding="utf-8"?>
<p:tagLst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UNIT_ID" val="custom20236003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7.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UNIT_ID" val="custom20236003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8.xml><?xml version="1.0" encoding="utf-8"?>
<p:tagLst xmlns:p="http://schemas.openxmlformats.org/presentationml/2006/main">
  <p:tag name="KSO_WM_UNIT_TYPE" val="l_h_i"/>
  <p:tag name="KSO_WM_UNIT_INDEX" val="1_1_4"/>
  <p:tag name="KSO_WM_BEAUTIFY_FLAG" val="#wm#"/>
  <p:tag name="KSO_WM_TAG_VERSION" val="3.0"/>
  <p:tag name="KSO_WM_DIAGRAM_VERSION" val="3"/>
  <p:tag name="KSO_WM_DIAGRAM_GROUP_CODE" val="l1-1"/>
  <p:tag name="KSO_WM_UNIT_ID" val="custom20236003_6*l_h_i*1_1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9.xml><?xml version="1.0" encoding="utf-8"?>
<p:tagLst xmlns:p="http://schemas.openxmlformats.org/presentationml/2006/main">
  <p:tag name="KSO_WM_UNIT_TYPE" val="l_h_i"/>
  <p:tag name="KSO_WM_UNIT_INDEX" val="1_3_2"/>
  <p:tag name="KSO_WM_BEAUTIFY_FLAG" val="#wm#"/>
  <p:tag name="KSO_WM_TAG_VERSION" val="3.0"/>
  <p:tag name="KSO_WM_DIAGRAM_VERSION" val="3"/>
  <p:tag name="KSO_WM_DIAGRAM_GROUP_CODE" val="l1-1"/>
  <p:tag name="KSO_WM_UNIT_ID" val="custom20236003_6*l_h_i*1_3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10.xml><?xml version="1.0" encoding="utf-8"?>
<p:tagLst xmlns:p="http://schemas.openxmlformats.org/presentationml/2006/main">
  <p:tag name="KSO_WM_UNIT_TYPE" val="l_h_i"/>
  <p:tag name="KSO_WM_UNIT_INDEX" val="1_3_3"/>
  <p:tag name="KSO_WM_BEAUTIFY_FLAG" val="#wm#"/>
  <p:tag name="KSO_WM_TAG_VERSION" val="3.0"/>
  <p:tag name="KSO_WM_DIAGRAM_VERSION" val="3"/>
  <p:tag name="KSO_WM_DIAGRAM_GROUP_CODE" val="l1-1"/>
  <p:tag name="KSO_WM_UNIT_ID" val="custom20236003_6*l_h_i*1_3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11.xml><?xml version="1.0" encoding="utf-8"?>
<p:tagLst xmlns:p="http://schemas.openxmlformats.org/presentationml/2006/main">
  <p:tag name="KSO_WM_UNIT_TYPE" val="l_h_f"/>
  <p:tag name="KSO_WM_UNIT_INDEX" val="1_3_1"/>
  <p:tag name="KSO_WM_BEAUTIFY_FLAG" val="#wm#"/>
  <p:tag name="KSO_WM_TAG_VERSION" val="3.0"/>
  <p:tag name="KSO_WM_DIAGRAM_VERSION" val="3"/>
  <p:tag name="KSO_WM_DIAGRAM_GROUP_CODE" val="l1-1"/>
  <p:tag name="KSO_WM_UNIT_ID" val="custom20236003_6*l_h_f*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12.xml><?xml version="1.0" encoding="utf-8"?>
<p:tagLst xmlns:p="http://schemas.openxmlformats.org/presentationml/2006/main">
  <p:tag name="KSO_WM_UNIT_TYPE" val="l_h_i"/>
  <p:tag name="KSO_WM_UNIT_SUBTYPE" val="d"/>
  <p:tag name="KSO_WM_UNIT_INDEX" val="1_3_1"/>
  <p:tag name="KSO_WM_BEAUTIFY_FLAG" val="#wm#"/>
  <p:tag name="KSO_WM_TAG_VERSION" val="3.0"/>
  <p:tag name="KSO_WM_DIAGRAM_VERSION" val="3"/>
  <p:tag name="KSO_WM_DIAGRAM_GROUP_CODE" val="l1-1"/>
  <p:tag name="KSO_WM_UNIT_ID" val="custom20236003_6*l_h_i*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3.xml><?xml version="1.0" encoding="utf-8"?>
<p:tagLst xmlns:p="http://schemas.openxmlformats.org/presentationml/2006/main">
  <p:tag name="KSO_WM_UNIT_TYPE" val="l_h_i"/>
  <p:tag name="KSO_WM_UNIT_INDEX" val="1_3_4"/>
  <p:tag name="KSO_WM_BEAUTIFY_FLAG" val="#wm#"/>
  <p:tag name="KSO_WM_TAG_VERSION" val="3.0"/>
  <p:tag name="KSO_WM_DIAGRAM_VERSION" val="3"/>
  <p:tag name="KSO_WM_DIAGRAM_GROUP_CODE" val="l1-1"/>
  <p:tag name="KSO_WM_UNIT_ID" val="custom20236003_6*l_h_i*1_3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14.xml><?xml version="1.0" encoding="utf-8"?>
<p:tagLst xmlns:p="http://schemas.openxmlformats.org/presentationml/2006/main">
  <p:tag name="KSO_WM_UNIT_TYPE" val="l_h_i"/>
  <p:tag name="KSO_WM_UNIT_INDEX" val="1_2_2"/>
  <p:tag name="KSO_WM_BEAUTIFY_FLAG" val="#wm#"/>
  <p:tag name="KSO_WM_TAG_VERSION" val="3.0"/>
  <p:tag name="KSO_WM_DIAGRAM_VERSION" val="3"/>
  <p:tag name="KSO_WM_DIAGRAM_GROUP_CODE" val="l1-1"/>
  <p:tag name="KSO_WM_UNIT_ID" val="custom20236003_6*l_h_i*1_2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15.xml><?xml version="1.0" encoding="utf-8"?>
<p:tagLst xmlns:p="http://schemas.openxmlformats.org/presentationml/2006/main">
  <p:tag name="KSO_WM_UNIT_TYPE" val="l_h_i"/>
  <p:tag name="KSO_WM_UNIT_INDEX" val="1_2_3"/>
  <p:tag name="KSO_WM_BEAUTIFY_FLAG" val="#wm#"/>
  <p:tag name="KSO_WM_TAG_VERSION" val="3.0"/>
  <p:tag name="KSO_WM_DIAGRAM_VERSION" val="3"/>
  <p:tag name="KSO_WM_DIAGRAM_GROUP_CODE" val="l1-1"/>
  <p:tag name="KSO_WM_UNIT_ID" val="custom20236003_6*l_h_i*1_2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16.xml><?xml version="1.0" encoding="utf-8"?>
<p:tagLst xmlns:p="http://schemas.openxmlformats.org/presentationml/2006/main">
  <p:tag name="KSO_WM_UNIT_TYPE" val="l_h_f"/>
  <p:tag name="KSO_WM_UNIT_INDEX" val="1_2_1"/>
  <p:tag name="KSO_WM_BEAUTIFY_FLAG" val="#wm#"/>
  <p:tag name="KSO_WM_TAG_VERSION" val="3.0"/>
  <p:tag name="KSO_WM_DIAGRAM_VERSION" val="3"/>
  <p:tag name="KSO_WM_DIAGRAM_GROUP_CODE" val="l1-1"/>
  <p:tag name="KSO_WM_UNIT_ID" val="custom20236003_6*l_h_f*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17.xml><?xml version="1.0" encoding="utf-8"?>
<p:tagLst xmlns:p="http://schemas.openxmlformats.org/presentationml/2006/main">
  <p:tag name="KSO_WM_UNIT_TYPE" val="l_h_i"/>
  <p:tag name="KSO_WM_UNIT_SUBTYPE" val="d"/>
  <p:tag name="KSO_WM_UNIT_INDEX" val="1_2_1"/>
  <p:tag name="KSO_WM_BEAUTIFY_FLAG" val="#wm#"/>
  <p:tag name="KSO_WM_TAG_VERSION" val="3.0"/>
  <p:tag name="KSO_WM_DIAGRAM_VERSION" val="3"/>
  <p:tag name="KSO_WM_DIAGRAM_GROUP_CODE" val="l1-1"/>
  <p:tag name="KSO_WM_UNIT_ID" val="custom20236003_6*l_h_i*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8.xml><?xml version="1.0" encoding="utf-8"?>
<p:tagLst xmlns:p="http://schemas.openxmlformats.org/presentationml/2006/main">
  <p:tag name="KSO_WM_UNIT_TYPE" val="l_h_i"/>
  <p:tag name="KSO_WM_UNIT_INDEX" val="1_2_4"/>
  <p:tag name="KSO_WM_BEAUTIFY_FLAG" val="#wm#"/>
  <p:tag name="KSO_WM_TAG_VERSION" val="3.0"/>
  <p:tag name="KSO_WM_DIAGRAM_VERSION" val="3"/>
  <p:tag name="KSO_WM_DIAGRAM_GROUP_CODE" val="l1-1"/>
  <p:tag name="KSO_WM_UNIT_ID" val="custom20236003_6*l_h_i*1_2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19.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6003"/>
  <p:tag name="KSO_WM_TEMPLATE_CATEGORY" val="custom"/>
  <p:tag name="KSO_WM_SLIDE_INDEX" val="4"/>
  <p:tag name="KSO_WM_SLIDE_ID" val="custom20236003_4"/>
  <p:tag name="KSO_WM_TEMPLATE_MASTER_TYPE" val="0"/>
  <p:tag name="KSO_WM_SLIDE_LAYOUT" val="a_l"/>
  <p:tag name="KSO_WM_SLIDE_LAYOUT_CNT" val="1_1"/>
  <p:tag name="KSO_WM_SLIDE_DIAGTYPE" val="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wm#"/>
  <p:tag name="KSO_WM_TEMPLATE_CATEGORY" val="custom"/>
  <p:tag name="KSO_WM_TEMPLATE_INDEX" val="20236003"/>
</p:tagLst>
</file>

<file path=ppt/tags/tag24.xml><?xml version="1.0" encoding="utf-8"?>
<p:tagLst xmlns:p="http://schemas.openxmlformats.org/presentationml/2006/main">
  <p:tag name="KSO_WM_UNIT_TYPE" val="a"/>
  <p:tag name="KSO_WM_UNIT_INDEX" val="1"/>
  <p:tag name="KSO_WM_BEAUTIFY_FLAG" val="#wm#"/>
  <p:tag name="KSO_WM_TAG_VERSION" val="3.0"/>
  <p:tag name="KSO_WM_UNIT_ISCONTENTSTITLE" val="1"/>
  <p:tag name="KSO_WM_DIAGRAM_GROUP_CODE" val="l1-1"/>
  <p:tag name="KSO_WM_UNIT_ID" val="custom20236003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VALUE" val="2"/>
  <p:tag name="KSO_WM_UNIT_PRESET_TEXT_INDEX" val="-1"/>
  <p:tag name="KSO_WM_UNIT_PRESET_TEXT_LEN" val="0"/>
  <p:tag name="KSO_WM_UNIT_TEXT_FILL_FORE_SCHEMECOLOR_INDEX" val="15"/>
  <p:tag name="KSO_WM_UNIT_TEXT_FILL_TYPE" val="1"/>
  <p:tag name="KSO_WM_UNIT_USESOURCEFORMAT_APPLY" val="1"/>
</p:tagLst>
</file>

<file path=ppt/tags/tag25.xml><?xml version="1.0" encoding="utf-8"?>
<p:tagLst xmlns:p="http://schemas.openxmlformats.org/presentationml/2006/main">
  <p:tag name="KSO_WM_UNIT_TYPE" val="i"/>
  <p:tag name="KSO_WM_UNIT_INDEX" val="1"/>
  <p:tag name="KSO_WM_BEAUTIFY_FLAG" val="#wm#"/>
  <p:tag name="KSO_WM_TAG_VERSION" val="3.0"/>
  <p:tag name="KSO_WM_DIAGRAM_GROUP_CODE" val="l1-1"/>
  <p:tag name="KSO_WM_UNIT_ID" val="custom20236003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FILL_FORE_SCHEMECOLOR_INDEX" val="5"/>
  <p:tag name="KSO_WM_UNIT_FILL_TYPE" val="1"/>
  <p:tag name="KSO_WM_UNIT_TEXT_FILL_FORE_SCHEMECOLOR_INDEX" val="2"/>
  <p:tag name="KSO_WM_UNIT_TEXT_FILL_TYPE" val="1"/>
  <p:tag name="KSO_WM_UNIT_USESOURCEFORMAT_APPLY" val="1"/>
</p:tagLst>
</file>

<file path=ppt/tags/tag26.xml><?xml version="1.0" encoding="utf-8"?>
<p:tagLst xmlns:p="http://schemas.openxmlformats.org/presentationml/2006/main">
  <p:tag name="KSO_WM_DIAGRAM_VIRTUALLY_FRAME" val="{&quot;height&quot;:410.9,&quot;left&quot;:-376.3363392651175,&quot;top&quot;:74.05,&quot;width&quot;:1306.8559455643303}"/>
</p:tagLst>
</file>

<file path=ppt/tags/tag27.xml><?xml version="1.0" encoding="utf-8"?>
<p:tagLst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UNIT_ID" val="custom20236003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28.xml><?xml version="1.0" encoding="utf-8"?>
<p:tagLst xmlns:p="http://schemas.openxmlformats.org/presentationml/2006/main">
  <p:tag name="KSO_WM_UNIT_TYPE" val="l_h_i"/>
  <p:tag name="KSO_WM_UNIT_INDEX" val="1_1_3"/>
  <p:tag name="KSO_WM_BEAUTIFY_FLAG" val="#wm#"/>
  <p:tag name="KSO_WM_TAG_VERSION" val="3.0"/>
  <p:tag name="KSO_WM_DIAGRAM_VERSION" val="3"/>
  <p:tag name="KSO_WM_DIAGRAM_GROUP_CODE" val="l1-1"/>
  <p:tag name="KSO_WM_UNIT_ID" val="custom20236003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29.xml><?xml version="1.0" encoding="utf-8"?>
<p:tagLst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UNIT_ID" val="custom20236003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30.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UNIT_ID" val="custom20236003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31.xml><?xml version="1.0" encoding="utf-8"?>
<p:tagLst xmlns:p="http://schemas.openxmlformats.org/presentationml/2006/main">
  <p:tag name="KSO_WM_UNIT_TYPE" val="l_h_i"/>
  <p:tag name="KSO_WM_UNIT_INDEX" val="1_1_4"/>
  <p:tag name="KSO_WM_BEAUTIFY_FLAG" val="#wm#"/>
  <p:tag name="KSO_WM_TAG_VERSION" val="3.0"/>
  <p:tag name="KSO_WM_DIAGRAM_VERSION" val="3"/>
  <p:tag name="KSO_WM_DIAGRAM_GROUP_CODE" val="l1-1"/>
  <p:tag name="KSO_WM_UNIT_ID" val="custom20236003_6*l_h_i*1_1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32.xml><?xml version="1.0" encoding="utf-8"?>
<p:tagLst xmlns:p="http://schemas.openxmlformats.org/presentationml/2006/main">
  <p:tag name="KSO_WM_UNIT_TYPE" val="l_h_i"/>
  <p:tag name="KSO_WM_UNIT_INDEX" val="1_2_2"/>
  <p:tag name="KSO_WM_TAG_VERSION" val="3.0"/>
  <p:tag name="KSO_WM_DIAGRAM_VERSION" val="3"/>
  <p:tag name="KSO_WM_DIAGRAM_GROUP_CODE" val="l1-1"/>
  <p:tag name="KSO_WM_UNIT_ID" val="custom20236003_6*l_h_i*1_2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33.xml><?xml version="1.0" encoding="utf-8"?>
<p:tagLst xmlns:p="http://schemas.openxmlformats.org/presentationml/2006/main">
  <p:tag name="KSO_WM_UNIT_TYPE" val="l_h_i"/>
  <p:tag name="KSO_WM_UNIT_INDEX" val="1_2_3"/>
  <p:tag name="KSO_WM_TAG_VERSION" val="3.0"/>
  <p:tag name="KSO_WM_DIAGRAM_VERSION" val="3"/>
  <p:tag name="KSO_WM_DIAGRAM_GROUP_CODE" val="l1-1"/>
  <p:tag name="KSO_WM_UNIT_ID" val="custom20236003_6*l_h_i*1_2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34.xml><?xml version="1.0" encoding="utf-8"?>
<p:tagLst xmlns:p="http://schemas.openxmlformats.org/presentationml/2006/main">
  <p:tag name="KSO_WM_UNIT_TYPE" val="l_h_f"/>
  <p:tag name="KSO_WM_UNIT_INDEX" val="1_2_1"/>
  <p:tag name="KSO_WM_TAG_VERSION" val="3.0"/>
  <p:tag name="KSO_WM_DIAGRAM_VERSION" val="3"/>
  <p:tag name="KSO_WM_DIAGRAM_GROUP_CODE" val="l1-1"/>
  <p:tag name="KSO_WM_UNIT_ID" val="custom20236003_6*l_h_f*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35.xml><?xml version="1.0" encoding="utf-8"?>
<p:tagLst xmlns:p="http://schemas.openxmlformats.org/presentationml/2006/main">
  <p:tag name="KSO_WM_UNIT_TYPE" val="l_h_i"/>
  <p:tag name="KSO_WM_UNIT_SUBTYPE" val="d"/>
  <p:tag name="KSO_WM_UNIT_INDEX" val="1_2_1"/>
  <p:tag name="KSO_WM_TAG_VERSION" val="3.0"/>
  <p:tag name="KSO_WM_DIAGRAM_VERSION" val="3"/>
  <p:tag name="KSO_WM_DIAGRAM_GROUP_CODE" val="l1-1"/>
  <p:tag name="KSO_WM_UNIT_ID" val="custom20236003_6*l_h_i*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36.xml><?xml version="1.0" encoding="utf-8"?>
<p:tagLst xmlns:p="http://schemas.openxmlformats.org/presentationml/2006/main">
  <p:tag name="KSO_WM_UNIT_TYPE" val="l_h_i"/>
  <p:tag name="KSO_WM_UNIT_INDEX" val="1_2_4"/>
  <p:tag name="KSO_WM_TAG_VERSION" val="3.0"/>
  <p:tag name="KSO_WM_DIAGRAM_VERSION" val="3"/>
  <p:tag name="KSO_WM_DIAGRAM_GROUP_CODE" val="l1-1"/>
  <p:tag name="KSO_WM_UNIT_ID" val="custom20236003_6*l_h_i*1_2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37.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6003"/>
  <p:tag name="KSO_WM_TEMPLATE_CATEGORY" val="custom"/>
  <p:tag name="KSO_WM_SLIDE_INDEX" val="4"/>
  <p:tag name="KSO_WM_SLIDE_ID" val="custom20236003_4"/>
  <p:tag name="KSO_WM_TEMPLATE_MASTER_TYPE" val="0"/>
  <p:tag name="KSO_WM_SLIDE_LAYOUT" val="a_l"/>
  <p:tag name="KSO_WM_SLIDE_LAYOUT_CNT" val="1_1"/>
  <p:tag name="KSO_WM_SLIDE_DIAGTYPE" val="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wm#"/>
  <p:tag name="KSO_WM_TEMPLATE_CATEGORY" val="custom"/>
  <p:tag name="KSO_WM_TEMPLATE_INDEX" val="20236003"/>
</p:tagLst>
</file>

<file path=ppt/tags/tag4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40493031_1*l_h_i*1_1_3"/>
  <p:tag name="KSO_WM_TEMPLATE_CATEGORY" val="diagram"/>
  <p:tag name="KSO_WM_TEMPLATE_INDEX" val="40493031"/>
  <p:tag name="KSO_WM_UNIT_LAYERLEVEL" val="1_1_1"/>
  <p:tag name="KSO_WM_TAG_VERSION" val="3.0"/>
  <p:tag name="KSO_WM_BEAUTIFY_FLAG" val="#wm#"/>
  <p:tag name="KSO_WM_DIAGRAM_VIRTUALLY_FRAME" val="{&quot;height&quot;:456.8,&quot;left&quot;:3.5785039370078735,&quot;top&quot;:86.2,&quot;width&quot;:982.4437007874016}"/>
  <p:tag name="KSO_WM_UNIT_FILL_TYPE" val="3"/>
  <p:tag name="KSO_WM_UNIT_LINE_FORE_SCHEMECOLOR_INDEX" val="-2"/>
  <p:tag name="KSO_WM_DIAGRAM_MAX_ITEMCNT" val="4"/>
  <p:tag name="KSO_WM_DIAGRAM_MIN_ITEMCNT" val="2"/>
  <p:tag name="KSO_WM_DIAGRAM_COLOR_MATCH_VALUE" val="{&quot;shape&quot;:{&quot;fill&quot;:{&quot;gradient&quot;:[{&quot;brightness&quot;:0.6000000238418579,&quot;colorType&quot;:1,&quot;foreColorIndex&quot;:5,&quot;pos&quot;:0.3799999952316284,&quot;transparency&quot;:1},{&quot;brightness&quot;:0.4000000059604645,&quot;colorType&quot;:1,&quot;foreColorIndex&quot;:5,&quot;pos&quot;:1,&quot;transparency&quot;:0.4000000059604645}],&quot;type&quot;:3},&quot;glow&quot;:{&quot;colorType&quot;:0},&quot;line&quot;:{&quot;gradient&quot;:[{&quot;brightness&quot;:0,&quot;colorType&quot;:1,&quot;foreColorIndex&quot;:5,&quot;pos&quot;:0.14000000059604645,&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40493031_1*l_h_i*1_1_3"/>
  <p:tag name="KSO_WM_TEMPLATE_CATEGORY" val="diagram"/>
  <p:tag name="KSO_WM_TEMPLATE_INDEX" val="40493031"/>
  <p:tag name="KSO_WM_UNIT_LAYERLEVEL" val="1_1_1"/>
  <p:tag name="KSO_WM_TAG_VERSION" val="3.0"/>
  <p:tag name="KSO_WM_BEAUTIFY_FLAG" val="#wm#"/>
  <p:tag name="KSO_WM_DIAGRAM_VIRTUALLY_FRAME" val="{&quot;height&quot;:456.8,&quot;left&quot;:3.5785039370078735,&quot;top&quot;:86.2,&quot;width&quot;:982.4437007874016}"/>
  <p:tag name="KSO_WM_UNIT_FILL_TYPE" val="3"/>
  <p:tag name="KSO_WM_UNIT_LINE_FORE_SCHEMECOLOR_INDEX" val="-2"/>
  <p:tag name="KSO_WM_DIAGRAM_MAX_ITEMCNT" val="4"/>
  <p:tag name="KSO_WM_DIAGRAM_MIN_ITEMCNT" val="2"/>
  <p:tag name="KSO_WM_DIAGRAM_COLOR_MATCH_VALUE" val="{&quot;shape&quot;:{&quot;fill&quot;:{&quot;gradient&quot;:[{&quot;brightness&quot;:0.6000000238418579,&quot;colorType&quot;:1,&quot;foreColorIndex&quot;:5,&quot;pos&quot;:0.3799999952316284,&quot;transparency&quot;:1},{&quot;brightness&quot;:0.4000000059604645,&quot;colorType&quot;:1,&quot;foreColorIndex&quot;:5,&quot;pos&quot;:1,&quot;transparency&quot;:0.4000000059604645}],&quot;type&quot;:3},&quot;glow&quot;:{&quot;colorType&quot;:0},&quot;line&quot;:{&quot;gradient&quot;:[{&quot;brightness&quot;:0,&quot;colorType&quot;:1,&quot;foreColorIndex&quot;:5,&quot;pos&quot;:0.14000000059604645,&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40493031_1*l_h_i*1_1_3"/>
  <p:tag name="KSO_WM_TEMPLATE_CATEGORY" val="diagram"/>
  <p:tag name="KSO_WM_TEMPLATE_INDEX" val="40493031"/>
  <p:tag name="KSO_WM_UNIT_LAYERLEVEL" val="1_1_1"/>
  <p:tag name="KSO_WM_TAG_VERSION" val="3.0"/>
  <p:tag name="KSO_WM_BEAUTIFY_FLAG" val="#wm#"/>
  <p:tag name="KSO_WM_DIAGRAM_VIRTUALLY_FRAME" val="{&quot;height&quot;:456.8,&quot;left&quot;:3.5785039370078735,&quot;top&quot;:86.2,&quot;width&quot;:982.4437007874016}"/>
  <p:tag name="KSO_WM_UNIT_FILL_TYPE" val="3"/>
  <p:tag name="KSO_WM_UNIT_LINE_FORE_SCHEMECOLOR_INDEX" val="-2"/>
  <p:tag name="KSO_WM_DIAGRAM_MAX_ITEMCNT" val="4"/>
  <p:tag name="KSO_WM_DIAGRAM_MIN_ITEMCNT" val="2"/>
  <p:tag name="KSO_WM_DIAGRAM_COLOR_MATCH_VALUE" val="{&quot;shape&quot;:{&quot;fill&quot;:{&quot;gradient&quot;:[{&quot;brightness&quot;:0.6000000238418579,&quot;colorType&quot;:1,&quot;foreColorIndex&quot;:5,&quot;pos&quot;:0.3799999952316284,&quot;transparency&quot;:1},{&quot;brightness&quot;:0.4000000059604645,&quot;colorType&quot;:1,&quot;foreColorIndex&quot;:5,&quot;pos&quot;:1,&quot;transparency&quot;:0.4000000059604645}],&quot;type&quot;:3},&quot;glow&quot;:{&quot;colorType&quot;:0},&quot;line&quot;:{&quot;gradient&quot;:[{&quot;brightness&quot;:0,&quot;colorType&quot;:1,&quot;foreColorIndex&quot;:5,&quot;pos&quot;:0.14000000059604645,&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UNIT_FILL_FORE_SCHEMECOLOR_INDEX_BRIGHTNESS" val="0"/>
  <p:tag name="KSO_WM_UNIT_FILL_FORE_SCHEMECOLOR_INDEX" val="7"/>
  <p:tag name="KSO_WM_UNIT_FILL_TYPE" val="1"/>
</p:tagLst>
</file>

<file path=ppt/tags/tag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xml><?xml version="1.0" encoding="utf-8"?>
<p:tagLst xmlns:p="http://schemas.openxmlformats.org/presentationml/2006/main">
  <p:tag name="KSO_WM_UNIT_FILL_FORE_SCHEMECOLOR_INDEX_BRIGHTNESS" val="0"/>
  <p:tag name="KSO_WM_UNIT_FILL_FORE_SCHEMECOLOR_INDEX" val="7"/>
  <p:tag name="KSO_WM_UNIT_FILL_TYPE" val="1"/>
</p:tagLst>
</file>

<file path=ppt/tags/tag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xml><?xml version="1.0" encoding="utf-8"?>
<p:tagLst xmlns:p="http://schemas.openxmlformats.org/presentationml/2006/main">
  <p:tag name="KSO_WM_UNIT_FILL_FORE_SCHEMECOLOR_INDEX_BRIGHTNESS" val="0"/>
  <p:tag name="KSO_WM_UNIT_FILL_FORE_SCHEMECOLOR_INDEX" val="7"/>
  <p:tag name="KSO_WM_UNIT_FILL_TYPE" val="1"/>
</p:tagLst>
</file>

<file path=ppt/tags/tag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xml><?xml version="1.0" encoding="utf-8"?>
<p:tagLst xmlns:p="http://schemas.openxmlformats.org/presentationml/2006/main">
  <p:tag name="KSO_WM_BEAUTIFY_FLAG" val="#wm#"/>
  <p:tag name="KSO_WM_TEMPLATE_CATEGORY" val="custom"/>
  <p:tag name="KSO_WM_TEMPLATE_INDEX" val="20236003"/>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wm#"/>
  <p:tag name="KSO_WM_TEMPLATE_CATEGORY" val="custom"/>
  <p:tag name="KSO_WM_TEMPLATE_INDEX" val="20236003"/>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wm#"/>
  <p:tag name="KSO_WM_TEMPLATE_CATEGORY" val="custom"/>
  <p:tag name="KSO_WM_TEMPLATE_INDEX" val="20236003"/>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UNIT_FILL_FORE_SCHEMECOLOR_INDEX_BRIGHTNESS" val="0"/>
  <p:tag name="KSO_WM_UNIT_FILL_FORE_SCHEMECOLOR_INDEX" val="7"/>
  <p:tag name="KSO_WM_UNIT_FILL_TYPE" val="1"/>
</p:tagLst>
</file>

<file path=ppt/tags/tag73.xml><?xml version="1.0" encoding="utf-8"?>
<p:tagLst xmlns:p="http://schemas.openxmlformats.org/presentationml/2006/main">
  <p:tag name="KSO_WM_BEAUTIFY_FLAG" val="#wm#"/>
  <p:tag name="KSO_WM_TEMPLATE_CATEGORY" val="custom"/>
  <p:tag name="KSO_WM_TEMPLATE_INDEX" val="20236003"/>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wm#"/>
  <p:tag name="KSO_WM_TEMPLATE_CATEGORY" val="custom"/>
  <p:tag name="KSO_WM_TEMPLATE_INDEX" val="20236003"/>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wm#"/>
  <p:tag name="KSO_WM_TEMPLATE_CATEGORY" val="custom"/>
  <p:tag name="KSO_WM_TEMPLATE_INDEX" val="20236003"/>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wm#"/>
  <p:tag name="KSO_WM_TEMPLATE_CATEGORY" val="custom"/>
  <p:tag name="KSO_WM_TEMPLATE_INDEX" val="20236003"/>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wm#"/>
  <p:tag name="KSO_WM_TEMPLATE_CATEGORY" val="custom"/>
  <p:tag name="KSO_WM_TEMPLATE_INDEX" val="20236003"/>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wm#"/>
  <p:tag name="KSO_WM_TEMPLATE_CATEGORY" val="custom"/>
  <p:tag name="KSO_WM_TEMPLATE_INDEX" val="20236003"/>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40493031_1*l_h_i*1_1_3"/>
  <p:tag name="KSO_WM_TEMPLATE_CATEGORY" val="diagram"/>
  <p:tag name="KSO_WM_TEMPLATE_INDEX" val="40493031"/>
  <p:tag name="KSO_WM_UNIT_LAYERLEVEL" val="1_1_1"/>
  <p:tag name="KSO_WM_TAG_VERSION" val="3.0"/>
  <p:tag name="KSO_WM_BEAUTIFY_FLAG" val="#wm#"/>
  <p:tag name="KSO_WM_DIAGRAM_VIRTUALLY_FRAME" val="{&quot;height&quot;:439.55,&quot;left&quot;:3.5785039370078735,&quot;top&quot;:86.2,&quot;width&quot;:982.4437007874016}"/>
  <p:tag name="KSO_WM_UNIT_FILL_TYPE" val="3"/>
  <p:tag name="KSO_WM_UNIT_LINE_FORE_SCHEMECOLOR_INDEX" val="-2"/>
  <p:tag name="KSO_WM_DIAGRAM_MAX_ITEMCNT" val="4"/>
  <p:tag name="KSO_WM_DIAGRAM_MIN_ITEMCNT" val="2"/>
  <p:tag name="KSO_WM_DIAGRAM_COLOR_MATCH_VALUE" val="{&quot;shape&quot;:{&quot;fill&quot;:{&quot;gradient&quot;:[{&quot;brightness&quot;:0.6000000238418579,&quot;colorType&quot;:1,&quot;foreColorIndex&quot;:5,&quot;pos&quot;:0.3799999952316284,&quot;transparency&quot;:1},{&quot;brightness&quot;:0.4000000059604645,&quot;colorType&quot;:1,&quot;foreColorIndex&quot;:5,&quot;pos&quot;:1,&quot;transparency&quot;:0.4000000059604645}],&quot;type&quot;:3},&quot;glow&quot;:{&quot;colorType&quot;:0},&quot;line&quot;:{&quot;gradient&quot;:[{&quot;brightness&quot;:0,&quot;colorType&quot;:1,&quot;foreColorIndex&quot;:5,&quot;pos&quot;:0.14000000059604645,&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98.xml><?xml version="1.0" encoding="utf-8"?>
<p:tagLst xmlns:p="http://schemas.openxmlformats.org/presentationml/2006/main">
  <p:tag name="KSO_WM_BEAUTIFY_FLAG" val="#wm#"/>
  <p:tag name="KSO_WM_TEMPLATE_CATEGORY" val="custom"/>
  <p:tag name="KSO_WM_TEMPLATE_INDEX" val="20236003"/>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TABLE_ENDDRAG_ORIGIN_RECT" val="877*393"/>
  <p:tag name="TABLE_ENDDRAG_RECT" val="39*83*877*393"/>
</p:tagLst>
</file>

<file path=ppt/tags/tag103.xml><?xml version="1.0" encoding="utf-8"?>
<p:tagLst xmlns:p="http://schemas.openxmlformats.org/presentationml/2006/main">
  <p:tag name="KSO_WM_UNIT_TYPE" val="a"/>
  <p:tag name="KSO_WM_UNIT_INDEX" val="1"/>
  <p:tag name="KSO_WM_BEAUTIFY_FLAG" val="#wm#"/>
  <p:tag name="KSO_WM_TAG_VERSION" val="3.0"/>
  <p:tag name="KSO_WM_UNIT_ISCONTENTSTITLE" val="1"/>
  <p:tag name="KSO_WM_DIAGRAM_GROUP_CODE" val="l1-1"/>
  <p:tag name="KSO_WM_UNIT_ID" val="custom20236003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VALUE" val="2"/>
  <p:tag name="KSO_WM_UNIT_PRESET_TEXT_INDEX" val="-1"/>
  <p:tag name="KSO_WM_UNIT_PRESET_TEXT_LEN" val="0"/>
  <p:tag name="KSO_WM_UNIT_TEXT_FILL_FORE_SCHEMECOLOR_INDEX" val="15"/>
  <p:tag name="KSO_WM_UNIT_TEXT_FILL_TYPE" val="1"/>
  <p:tag name="KSO_WM_UNIT_USESOURCEFORMAT_APPLY" val="1"/>
</p:tagLst>
</file>

<file path=ppt/tags/tag104.xml><?xml version="1.0" encoding="utf-8"?>
<p:tagLst xmlns:p="http://schemas.openxmlformats.org/presentationml/2006/main">
  <p:tag name="KSO_WM_UNIT_TYPE" val="i"/>
  <p:tag name="KSO_WM_UNIT_INDEX" val="1"/>
  <p:tag name="KSO_WM_BEAUTIFY_FLAG" val="#wm#"/>
  <p:tag name="KSO_WM_TAG_VERSION" val="3.0"/>
  <p:tag name="KSO_WM_DIAGRAM_GROUP_CODE" val="l1-1"/>
  <p:tag name="KSO_WM_UNIT_ID" val="custom20236003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FILL_FORE_SCHEMECOLOR_INDEX" val="5"/>
  <p:tag name="KSO_WM_UNIT_FILL_TYPE" val="1"/>
  <p:tag name="KSO_WM_UNIT_TEXT_FILL_FORE_SCHEMECOLOR_INDEX" val="2"/>
  <p:tag name="KSO_WM_UNIT_TEXT_FILL_TYPE" val="1"/>
  <p:tag name="KSO_WM_UNIT_USESOURCEFORMAT_APPLY" val="1"/>
</p:tagLst>
</file>

<file path=ppt/tags/tag105.xml><?xml version="1.0" encoding="utf-8"?>
<p:tagLst xmlns:p="http://schemas.openxmlformats.org/presentationml/2006/main">
  <p:tag name="KSO_WM_DIAGRAM_VIRTUALLY_FRAME" val="{&quot;height&quot;:410.9,&quot;left&quot;:-376.3363392651175,&quot;top&quot;:74.05,&quot;width&quot;:1306.8559455643303}"/>
</p:tagLst>
</file>

<file path=ppt/tags/tag106.xml><?xml version="1.0" encoding="utf-8"?>
<p:tagLst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UNIT_ID" val="custom20236003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107.xml><?xml version="1.0" encoding="utf-8"?>
<p:tagLst xmlns:p="http://schemas.openxmlformats.org/presentationml/2006/main">
  <p:tag name="KSO_WM_UNIT_TYPE" val="l_h_i"/>
  <p:tag name="KSO_WM_UNIT_INDEX" val="1_1_3"/>
  <p:tag name="KSO_WM_BEAUTIFY_FLAG" val="#wm#"/>
  <p:tag name="KSO_WM_TAG_VERSION" val="3.0"/>
  <p:tag name="KSO_WM_DIAGRAM_VERSION" val="3"/>
  <p:tag name="KSO_WM_DIAGRAM_GROUP_CODE" val="l1-1"/>
  <p:tag name="KSO_WM_UNIT_ID" val="custom20236003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108.xml><?xml version="1.0" encoding="utf-8"?>
<p:tagLst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UNIT_ID" val="custom20236003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109.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UNIT_ID" val="custom20236003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10.xml><?xml version="1.0" encoding="utf-8"?>
<p:tagLst xmlns:p="http://schemas.openxmlformats.org/presentationml/2006/main">
  <p:tag name="KSO_WM_UNIT_TYPE" val="l_h_i"/>
  <p:tag name="KSO_WM_UNIT_INDEX" val="1_1_4"/>
  <p:tag name="KSO_WM_BEAUTIFY_FLAG" val="#wm#"/>
  <p:tag name="KSO_WM_TAG_VERSION" val="3.0"/>
  <p:tag name="KSO_WM_DIAGRAM_VERSION" val="3"/>
  <p:tag name="KSO_WM_DIAGRAM_GROUP_CODE" val="l1-1"/>
  <p:tag name="KSO_WM_UNIT_ID" val="custom20236003_6*l_h_i*1_1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111.xml><?xml version="1.0" encoding="utf-8"?>
<p:tagLst xmlns:p="http://schemas.openxmlformats.org/presentationml/2006/main">
  <p:tag name="KSO_WM_UNIT_TYPE" val="l_h_i"/>
  <p:tag name="KSO_WM_UNIT_INDEX" val="1_2_2"/>
  <p:tag name="KSO_WM_TAG_VERSION" val="3.0"/>
  <p:tag name="KSO_WM_DIAGRAM_VERSION" val="3"/>
  <p:tag name="KSO_WM_DIAGRAM_GROUP_CODE" val="l1-1"/>
  <p:tag name="KSO_WM_UNIT_ID" val="custom20236003_6*l_h_i*1_2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112.xml><?xml version="1.0" encoding="utf-8"?>
<p:tagLst xmlns:p="http://schemas.openxmlformats.org/presentationml/2006/main">
  <p:tag name="KSO_WM_UNIT_TYPE" val="l_h_i"/>
  <p:tag name="KSO_WM_UNIT_INDEX" val="1_2_3"/>
  <p:tag name="KSO_WM_TAG_VERSION" val="3.0"/>
  <p:tag name="KSO_WM_DIAGRAM_VERSION" val="3"/>
  <p:tag name="KSO_WM_DIAGRAM_GROUP_CODE" val="l1-1"/>
  <p:tag name="KSO_WM_UNIT_ID" val="custom20236003_6*l_h_i*1_2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113.xml><?xml version="1.0" encoding="utf-8"?>
<p:tagLst xmlns:p="http://schemas.openxmlformats.org/presentationml/2006/main">
  <p:tag name="KSO_WM_UNIT_TYPE" val="l_h_f"/>
  <p:tag name="KSO_WM_UNIT_INDEX" val="1_2_1"/>
  <p:tag name="KSO_WM_TAG_VERSION" val="3.0"/>
  <p:tag name="KSO_WM_DIAGRAM_VERSION" val="3"/>
  <p:tag name="KSO_WM_DIAGRAM_GROUP_CODE" val="l1-1"/>
  <p:tag name="KSO_WM_UNIT_ID" val="custom20236003_6*l_h_f*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114.xml><?xml version="1.0" encoding="utf-8"?>
<p:tagLst xmlns:p="http://schemas.openxmlformats.org/presentationml/2006/main">
  <p:tag name="KSO_WM_UNIT_TYPE" val="l_h_i"/>
  <p:tag name="KSO_WM_UNIT_SUBTYPE" val="d"/>
  <p:tag name="KSO_WM_UNIT_INDEX" val="1_2_1"/>
  <p:tag name="KSO_WM_TAG_VERSION" val="3.0"/>
  <p:tag name="KSO_WM_DIAGRAM_VERSION" val="3"/>
  <p:tag name="KSO_WM_DIAGRAM_GROUP_CODE" val="l1-1"/>
  <p:tag name="KSO_WM_UNIT_ID" val="custom20236003_6*l_h_i*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15.xml><?xml version="1.0" encoding="utf-8"?>
<p:tagLst xmlns:p="http://schemas.openxmlformats.org/presentationml/2006/main">
  <p:tag name="KSO_WM_UNIT_TYPE" val="l_h_i"/>
  <p:tag name="KSO_WM_UNIT_INDEX" val="1_2_4"/>
  <p:tag name="KSO_WM_TAG_VERSION" val="3.0"/>
  <p:tag name="KSO_WM_DIAGRAM_VERSION" val="3"/>
  <p:tag name="KSO_WM_DIAGRAM_GROUP_CODE" val="l1-1"/>
  <p:tag name="KSO_WM_UNIT_ID" val="custom20236003_6*l_h_i*1_2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116.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6003"/>
  <p:tag name="KSO_WM_TEMPLATE_CATEGORY" val="custom"/>
  <p:tag name="KSO_WM_SLIDE_INDEX" val="4"/>
  <p:tag name="KSO_WM_SLIDE_ID" val="custom20236003_4"/>
  <p:tag name="KSO_WM_TEMPLATE_MASTER_TYPE" val="0"/>
  <p:tag name="KSO_WM_SLIDE_LAYOUT" val="a_l"/>
  <p:tag name="KSO_WM_SLIDE_LAYOUT_CNT" val="1_1"/>
  <p:tag name="KSO_WM_SLIDE_DIAGTYPE" val="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wm#"/>
  <p:tag name="KSO_WM_TEMPLATE_CATEGORY" val="custom"/>
  <p:tag name="KSO_WM_TEMPLATE_INDEX" val="20236003"/>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wm#"/>
  <p:tag name="KSO_WM_TEMPLATE_CATEGORY" val="custom"/>
  <p:tag name="KSO_WM_TEMPLATE_INDEX" val="20236003"/>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wm#"/>
  <p:tag name="KSO_WM_TEMPLATE_CATEGORY" val="custom"/>
  <p:tag name="KSO_WM_TEMPLATE_INDEX" val="20236003"/>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TABLE_ENDDRAG_ORIGIN_RECT" val="877*393"/>
  <p:tag name="TABLE_ENDDRAG_RECT" val="39*83*877*393"/>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wm#"/>
  <p:tag name="KSO_WM_TEMPLATE_CATEGORY" val="custom"/>
  <p:tag name="KSO_WM_TEMPLATE_INDEX" val="20236003"/>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wm#"/>
  <p:tag name="KSO_WM_TEMPLATE_CATEGORY" val="custom"/>
  <p:tag name="KSO_WM_TEMPLATE_INDEX" val="20236003"/>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TABLE_ENDDRAG_ORIGIN_RECT" val="877*393"/>
  <p:tag name="TABLE_ENDDRAG_RECT" val="39*83*877*393"/>
</p:tagLst>
</file>

<file path=ppt/tags/tag145.xml><?xml version="1.0" encoding="utf-8"?>
<p:tagLst xmlns:p="http://schemas.openxmlformats.org/presentationml/2006/main">
  <p:tag name="KSO_WM_BEAUTIFY_FLAG" val="#wm#"/>
  <p:tag name="KSO_WM_TEMPLATE_CATEGORY" val="custom"/>
  <p:tag name="KSO_WM_TEMPLATE_INDEX" val="20236003"/>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wm#"/>
  <p:tag name="KSO_WM_TEMPLATE_CATEGORY" val="custom"/>
  <p:tag name="KSO_WM_TEMPLATE_INDEX" val="20236003"/>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wm#"/>
  <p:tag name="KSO_WM_TEMPLATE_CATEGORY" val="custom"/>
  <p:tag name="KSO_WM_TEMPLATE_INDEX" val="20236003"/>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TABLE_ENDDRAG_ORIGIN_RECT" val="226*304"/>
  <p:tag name="TABLE_ENDDRAG_RECT" val="728*146*226*304"/>
</p:tagLst>
</file>

<file path=ppt/tags/tag158.xml><?xml version="1.0" encoding="utf-8"?>
<p:tagLst xmlns:p="http://schemas.openxmlformats.org/presentationml/2006/main">
  <p:tag name="KSO_WM_BEAUTIFY_FLAG" val="#wm#"/>
  <p:tag name="KSO_WM_TEMPLATE_CATEGORY" val="custom"/>
  <p:tag name="KSO_WM_TEMPLATE_INDEX" val="20236003"/>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wm#"/>
  <p:tag name="KSO_WM_TEMPLATE_CATEGORY" val="custom"/>
  <p:tag name="KSO_WM_TEMPLATE_INDEX" val="20236003"/>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wm#"/>
  <p:tag name="KSO_WM_TEMPLATE_CATEGORY" val="custom"/>
  <p:tag name="KSO_WM_TEMPLATE_INDEX" val="20236003"/>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wm#"/>
  <p:tag name="KSO_WM_TEMPLATE_CATEGORY" val="custom"/>
  <p:tag name="KSO_WM_TEMPLATE_INDEX" val="20236003"/>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wm#"/>
  <p:tag name="KSO_WM_TEMPLATE_CATEGORY" val="custom"/>
  <p:tag name="KSO_WM_TEMPLATE_INDEX" val="20236003"/>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TABLE_ENDDRAG_ORIGIN_RECT" val="877*361"/>
  <p:tag name="TABLE_ENDDRAG_RECT" val="39*83*877*361"/>
</p:tagLst>
</file>

<file path=ppt/tags/tag179.xml><?xml version="1.0" encoding="utf-8"?>
<p:tagLst xmlns:p="http://schemas.openxmlformats.org/presentationml/2006/main">
  <p:tag name="KSO_WM_BEAUTIFY_FLAG" val="#wm#"/>
  <p:tag name="KSO_WM_TEMPLATE_CATEGORY" val="custom"/>
  <p:tag name="KSO_WM_TEMPLATE_INDEX" val="20236003"/>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40493031_1*l_h_i*1_1_3"/>
  <p:tag name="KSO_WM_TEMPLATE_CATEGORY" val="diagram"/>
  <p:tag name="KSO_WM_TEMPLATE_INDEX" val="40493031"/>
  <p:tag name="KSO_WM_UNIT_LAYERLEVEL" val="1_1_1"/>
  <p:tag name="KSO_WM_TAG_VERSION" val="3.0"/>
  <p:tag name="KSO_WM_BEAUTIFY_FLAG" val="#wm#"/>
  <p:tag name="KSO_WM_DIAGRAM_VIRTUALLY_FRAME" val="{&quot;height&quot;:439.55,&quot;left&quot;:3.5785039370078735,&quot;top&quot;:86.2,&quot;width&quot;:982.4437007874016}"/>
  <p:tag name="KSO_WM_UNIT_FILL_TYPE" val="3"/>
  <p:tag name="KSO_WM_UNIT_LINE_FORE_SCHEMECOLOR_INDEX" val="-2"/>
  <p:tag name="KSO_WM_DIAGRAM_MAX_ITEMCNT" val="4"/>
  <p:tag name="KSO_WM_DIAGRAM_MIN_ITEMCNT" val="2"/>
  <p:tag name="KSO_WM_DIAGRAM_COLOR_MATCH_VALUE" val="{&quot;shape&quot;:{&quot;fill&quot;:{&quot;gradient&quot;:[{&quot;brightness&quot;:0.6000000238418579,&quot;colorType&quot;:1,&quot;foreColorIndex&quot;:5,&quot;pos&quot;:0.3799999952316284,&quot;transparency&quot;:1},{&quot;brightness&quot;:0.4000000059604645,&quot;colorType&quot;:1,&quot;foreColorIndex&quot;:5,&quot;pos&quot;:1,&quot;transparency&quot;:0.4000000059604645}],&quot;type&quot;:3},&quot;glow&quot;:{&quot;colorType&quot;:0},&quot;line&quot;:{&quot;gradient&quot;:[{&quot;brightness&quot;:0,&quot;colorType&quot;:1,&quot;foreColorIndex&quot;:5,&quot;pos&quot;:0.14000000059604645,&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wm#"/>
  <p:tag name="KSO_WM_TEMPLATE_CATEGORY" val="custom"/>
  <p:tag name="KSO_WM_TEMPLATE_INDEX" val="20236003"/>
</p:tagLst>
</file>

<file path=ppt/tags/tag185.xml><?xml version="1.0" encoding="utf-8"?>
<p:tagLst xmlns:p="http://schemas.openxmlformats.org/presentationml/2006/main">
  <p:tag name="KSO_WM_UNIT_TYPE" val="a"/>
  <p:tag name="KSO_WM_UNIT_INDEX" val="1"/>
  <p:tag name="KSO_WM_BEAUTIFY_FLAG" val="#wm#"/>
  <p:tag name="KSO_WM_TAG_VERSION" val="3.0"/>
  <p:tag name="KSO_WM_UNIT_ISCONTENTSTITLE" val="1"/>
  <p:tag name="KSO_WM_DIAGRAM_GROUP_CODE" val="l1-1"/>
  <p:tag name="KSO_WM_UNIT_ID" val="custom20236003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VALUE" val="2"/>
  <p:tag name="KSO_WM_UNIT_PRESET_TEXT_INDEX" val="-1"/>
  <p:tag name="KSO_WM_UNIT_PRESET_TEXT_LEN" val="0"/>
  <p:tag name="KSO_WM_UNIT_TEXT_FILL_FORE_SCHEMECOLOR_INDEX" val="15"/>
  <p:tag name="KSO_WM_UNIT_TEXT_FILL_TYPE" val="1"/>
  <p:tag name="KSO_WM_UNIT_USESOURCEFORMAT_APPLY" val="1"/>
</p:tagLst>
</file>

<file path=ppt/tags/tag186.xml><?xml version="1.0" encoding="utf-8"?>
<p:tagLst xmlns:p="http://schemas.openxmlformats.org/presentationml/2006/main">
  <p:tag name="KSO_WM_UNIT_TYPE" val="i"/>
  <p:tag name="KSO_WM_UNIT_INDEX" val="1"/>
  <p:tag name="KSO_WM_BEAUTIFY_FLAG" val="#wm#"/>
  <p:tag name="KSO_WM_TAG_VERSION" val="3.0"/>
  <p:tag name="KSO_WM_DIAGRAM_GROUP_CODE" val="l1-1"/>
  <p:tag name="KSO_WM_UNIT_ID" val="custom20236003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FILL_FORE_SCHEMECOLOR_INDEX" val="5"/>
  <p:tag name="KSO_WM_UNIT_FILL_TYPE" val="1"/>
  <p:tag name="KSO_WM_UNIT_TEXT_FILL_FORE_SCHEMECOLOR_INDEX" val="2"/>
  <p:tag name="KSO_WM_UNIT_TEXT_FILL_TYPE" val="1"/>
  <p:tag name="KSO_WM_UNIT_USESOURCEFORMAT_APPLY" val="1"/>
</p:tagLst>
</file>

<file path=ppt/tags/tag187.xml><?xml version="1.0" encoding="utf-8"?>
<p:tagLst xmlns:p="http://schemas.openxmlformats.org/presentationml/2006/main">
  <p:tag name="KSO_WM_DIAGRAM_VIRTUALLY_FRAME" val="{&quot;height&quot;:410.9,&quot;left&quot;:-376.3363392651175,&quot;top&quot;:74.05,&quot;width&quot;:1306.8559455643303}"/>
</p:tagLst>
</file>

<file path=ppt/tags/tag188.xml><?xml version="1.0" encoding="utf-8"?>
<p:tagLst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UNIT_ID" val="custom20236003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189.xml><?xml version="1.0" encoding="utf-8"?>
<p:tagLst xmlns:p="http://schemas.openxmlformats.org/presentationml/2006/main">
  <p:tag name="KSO_WM_UNIT_TYPE" val="l_h_i"/>
  <p:tag name="KSO_WM_UNIT_INDEX" val="1_1_3"/>
  <p:tag name="KSO_WM_BEAUTIFY_FLAG" val="#wm#"/>
  <p:tag name="KSO_WM_TAG_VERSION" val="3.0"/>
  <p:tag name="KSO_WM_DIAGRAM_VERSION" val="3"/>
  <p:tag name="KSO_WM_DIAGRAM_GROUP_CODE" val="l1-1"/>
  <p:tag name="KSO_WM_UNIT_ID" val="custom20236003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190.xml><?xml version="1.0" encoding="utf-8"?>
<p:tagLst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UNIT_ID" val="custom20236003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191.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UNIT_ID" val="custom20236003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92.xml><?xml version="1.0" encoding="utf-8"?>
<p:tagLst xmlns:p="http://schemas.openxmlformats.org/presentationml/2006/main">
  <p:tag name="KSO_WM_UNIT_TYPE" val="l_h_i"/>
  <p:tag name="KSO_WM_UNIT_INDEX" val="1_1_4"/>
  <p:tag name="KSO_WM_BEAUTIFY_FLAG" val="#wm#"/>
  <p:tag name="KSO_WM_TAG_VERSION" val="3.0"/>
  <p:tag name="KSO_WM_DIAGRAM_VERSION" val="3"/>
  <p:tag name="KSO_WM_DIAGRAM_GROUP_CODE" val="l1-1"/>
  <p:tag name="KSO_WM_UNIT_ID" val="custom20236003_6*l_h_i*1_1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193.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6003"/>
  <p:tag name="KSO_WM_TEMPLATE_CATEGORY" val="custom"/>
  <p:tag name="KSO_WM_SLIDE_INDEX" val="4"/>
  <p:tag name="KSO_WM_SLIDE_ID" val="custom20236003_4"/>
  <p:tag name="KSO_WM_TEMPLATE_MASTER_TYPE" val="0"/>
  <p:tag name="KSO_WM_SLIDE_LAYOUT" val="a_l"/>
  <p:tag name="KSO_WM_SLIDE_LAYOUT_CNT" val="1_1"/>
  <p:tag name="KSO_WM_SLIDE_DIAGTYPE" val="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wm#"/>
  <p:tag name="KSO_WM_TEMPLATE_CATEGORY" val="custom"/>
  <p:tag name="KSO_WM_TEMPLATE_INDEX" val="20236003"/>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wm#"/>
  <p:tag name="KSO_WM_TEMPLATE_CATEGORY" val="custom"/>
  <p:tag name="KSO_WM_TEMPLATE_INDEX" val="20236003"/>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wm#"/>
  <p:tag name="KSO_WM_TEMPLATE_CATEGORY" val="custom"/>
  <p:tag name="KSO_WM_TEMPLATE_INDEX" val="20236003"/>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wm#"/>
  <p:tag name="KSO_WM_TEMPLATE_CATEGORY" val="custom"/>
  <p:tag name="KSO_WM_TEMPLATE_INDEX" val="20236003"/>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wm#"/>
  <p:tag name="KSO_WM_TEMPLATE_CATEGORY" val="custom"/>
  <p:tag name="KSO_WM_TEMPLATE_INDEX" val="20236003"/>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wm#"/>
  <p:tag name="KSO_WM_TEMPLATE_CATEGORY" val="custom"/>
  <p:tag name="KSO_WM_TEMPLATE_INDEX" val="20236003"/>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wm#"/>
  <p:tag name="KSO_WM_TEMPLATE_CATEGORY" val="custom"/>
  <p:tag name="KSO_WM_TEMPLATE_INDEX" val="20236003"/>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wm#"/>
  <p:tag name="KSO_WM_TEMPLATE_CATEGORY" val="custom"/>
  <p:tag name="KSO_WM_TEMPLATE_INDEX" val="20236003"/>
</p:tagLst>
</file>

<file path=ppt/tags/tag226.xml><?xml version="1.0" encoding="utf-8"?>
<p:tagLst xmlns:p="http://schemas.openxmlformats.org/presentationml/2006/main">
  <p:tag name="commondata" val="eyJoZGlkIjoiZjdjMmRlZjM1OWYxMzczOGQyMTg5ZTU3ZmM2OTcwOGYifQ=="/>
</p:tagLst>
</file>

<file path=ppt/theme/theme1.xml><?xml version="1.0" encoding="utf-8"?>
<a:theme xmlns:a="http://schemas.openxmlformats.org/drawingml/2006/main" name="WPS">
  <a:themeElements>
    <a:clrScheme name="WPS">
      <a:dk1>
        <a:sysClr val="windowText" lastClr="000000"/>
      </a:dk1>
      <a:lt1>
        <a:sysClr val="window" lastClr="FFFFFF"/>
      </a:lt1>
      <a:dk2>
        <a:srgbClr val="0F1423"/>
      </a:dk2>
      <a:lt2>
        <a:srgbClr val="FFFFFF"/>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宋体"/>
        <a:cs typeface=""/>
      </a:majorFont>
      <a:minorFont>
        <a:latin typeface="Calibri"/>
        <a:ea typeface="宋体"/>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WPS">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WPS">
      <a:majorFont>
        <a:latin typeface="Calibri"/>
        <a:ea typeface="宋体"/>
        <a:cs typeface=""/>
      </a:majorFont>
      <a:minorFont>
        <a:latin typeface="Calibri"/>
        <a:ea typeface="宋体"/>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20569</Words>
  <Application>WPS 演示</Application>
  <PresentationFormat>宽屏</PresentationFormat>
  <Paragraphs>2512</Paragraphs>
  <Slides>44</Slides>
  <Notes>1</Notes>
  <HiddenSlides>0</HiddenSlides>
  <MMClips>0</MMClips>
  <ScaleCrop>false</ScaleCrop>
  <HeadingPairs>
    <vt:vector size="6" baseType="variant">
      <vt:variant>
        <vt:lpstr>已用的字体</vt:lpstr>
      </vt:variant>
      <vt:variant>
        <vt:i4>43</vt:i4>
      </vt:variant>
      <vt:variant>
        <vt:lpstr>主题</vt:lpstr>
      </vt:variant>
      <vt:variant>
        <vt:i4>2</vt:i4>
      </vt:variant>
      <vt:variant>
        <vt:lpstr>幻灯片标题</vt:lpstr>
      </vt:variant>
      <vt:variant>
        <vt:i4>44</vt:i4>
      </vt:variant>
    </vt:vector>
  </HeadingPairs>
  <TitlesOfParts>
    <vt:vector size="89" baseType="lpstr">
      <vt:lpstr>Arial</vt:lpstr>
      <vt:lpstr>宋体</vt:lpstr>
      <vt:lpstr>Wingdings</vt:lpstr>
      <vt:lpstr>微软雅黑</vt:lpstr>
      <vt:lpstr>汉仪尚巍手书W</vt:lpstr>
      <vt:lpstr>思源黑体 CN Regular</vt:lpstr>
      <vt:lpstr>Liter</vt:lpstr>
      <vt:lpstr>MingLiU-ExtB</vt:lpstr>
      <vt:lpstr>Wingdings</vt:lpstr>
      <vt:lpstr>黑体</vt:lpstr>
      <vt:lpstr>思源黑体 CN Bold</vt:lpstr>
      <vt:lpstr>汉仪君黑-45简</vt:lpstr>
      <vt:lpstr>Arial Unicode MS</vt:lpstr>
      <vt:lpstr>Calibri</vt:lpstr>
      <vt:lpstr>思源宋体 Medium</vt:lpstr>
      <vt:lpstr>Arial Black</vt:lpstr>
      <vt:lpstr>思源黑体 CN Medium</vt:lpstr>
      <vt:lpstr>微软雅黑 Light</vt:lpstr>
      <vt:lpstr>Roboto Light</vt:lpstr>
      <vt:lpstr>Arial</vt:lpstr>
      <vt:lpstr>Microsoft JhengHei</vt:lpstr>
      <vt:lpstr>汉仪旗黑X1-55W</vt:lpstr>
      <vt:lpstr>汉仪旗黑X1-75W</vt:lpstr>
      <vt:lpstr>华文中宋</vt:lpstr>
      <vt:lpstr>汉仪雅酷黑 65W</vt:lpstr>
      <vt:lpstr>Helvetica Light</vt:lpstr>
      <vt:lpstr>汉仪旗黑-55简</vt:lpstr>
      <vt:lpstr>思源黑体 CN Heavy</vt:lpstr>
      <vt:lpstr>KSOFD723FC5D</vt:lpstr>
      <vt:lpstr>Segoe Print</vt:lpstr>
      <vt:lpstr>Liter</vt:lpstr>
      <vt:lpstr>思源宋体 Medium</vt:lpstr>
      <vt:lpstr>思源黑体 CN Bold</vt:lpstr>
      <vt:lpstr>思源黑体 CN Medium</vt:lpstr>
      <vt:lpstr>汉仪君黑-45简</vt:lpstr>
      <vt:lpstr>汉仪旗黑X1-55W</vt:lpstr>
      <vt:lpstr>汉仪旗黑X1-75W</vt:lpstr>
      <vt:lpstr>兰米黑体</vt:lpstr>
      <vt:lpstr>兰米宋体</vt:lpstr>
      <vt:lpstr>方正宝黑体 简 Medium</vt:lpstr>
      <vt:lpstr>Windsor Std Light</vt:lpstr>
      <vt:lpstr>汉仪旗黑X4-95W</vt:lpstr>
      <vt:lpstr>汉仪旗黑X3-75W</vt:lpstr>
      <vt:lpstr>WPS</vt:lpstr>
      <vt:lpstr>1_WPS</vt:lpstr>
      <vt:lpstr>PowerPoint 演示文稿</vt:lpstr>
      <vt:lpstr>目录</vt:lpstr>
      <vt:lpstr>PowerPoint 演示文稿</vt:lpstr>
      <vt:lpstr>目录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目录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目录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张伟</cp:lastModifiedBy>
  <cp:revision>835</cp:revision>
  <dcterms:created xsi:type="dcterms:W3CDTF">2026-06-17T09:04:00Z</dcterms:created>
  <dcterms:modified xsi:type="dcterms:W3CDTF">2026-07-01T06:46:21Z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2052-12.1.0.26895</vt:lpwstr>
  </property>
  <property fmtid="{D5CDD505-2E9C-101B-9397-08002B2CF9AE}" pid="3" name="ICV">
    <vt:lpwstr>D530BB07B6AE81F17E0C296A1B8AF457_41</vt:lpwstr>
  </property>
</Properties>
</file>