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2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handoutMasterIdLst>
    <p:handoutMasterId r:id="rId25"/>
  </p:handoutMasterIdLst>
  <p:sldIdLst>
    <p:sldId id="257" r:id="rId4"/>
    <p:sldId id="258" r:id="rId6"/>
    <p:sldId id="264" r:id="rId7"/>
    <p:sldId id="413" r:id="rId8"/>
    <p:sldId id="417" r:id="rId9"/>
    <p:sldId id="429" r:id="rId10"/>
    <p:sldId id="457" r:id="rId11"/>
    <p:sldId id="458" r:id="rId12"/>
    <p:sldId id="459" r:id="rId13"/>
    <p:sldId id="460" r:id="rId14"/>
    <p:sldId id="266" r:id="rId15"/>
    <p:sldId id="416" r:id="rId16"/>
    <p:sldId id="418" r:id="rId17"/>
    <p:sldId id="391" r:id="rId18"/>
    <p:sldId id="434" r:id="rId19"/>
    <p:sldId id="435" r:id="rId20"/>
    <p:sldId id="436" r:id="rId21"/>
    <p:sldId id="437" r:id="rId22"/>
    <p:sldId id="438" r:id="rId23"/>
    <p:sldId id="439" r:id="rId24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3" userDrawn="1">
          <p15:clr>
            <a:srgbClr val="A4A3A4"/>
          </p15:clr>
        </p15:guide>
        <p15:guide id="2" pos="408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ina" initials="C" lastIdx="3" clrIdx="0"/>
  <p:cmAuthor id="1" name="1959948963@qq.com" initials="1" lastIdx="1" clrIdx="0"/>
  <p:cmAuthor id="2" name="lyl" initials="l" lastIdx="1" clrIdx="1"/>
  <p:cmAuthor id="3" name="zpark" initials="z" lastIdx="1" clrIdx="2"/>
  <p:cmAuthor id="4" name="Administrator" initials="A" lastIdx="1" clrIdx="3"/>
  <p:cmAuthor id="5" name="13621" initials="1" lastIdx="1" clrIdx="4"/>
  <p:cmAuthor id="1477700285" name="Chow" initials="C" lastIdx="1" clrIdx="23"/>
  <p:cmAuthor id="76" name=" " initials="" lastIdx="1" clrIdx="25"/>
  <p:cmAuthor id="6" name="乔 婧" initials="乔" lastIdx="2" clrIdx="5"/>
  <p:cmAuthor id="7" name="lu li" initials="ll" lastIdx="29" clrIdx="6"/>
  <p:cmAuthor id="8" name="张雪姣" initials="1" lastIdx="1" clrIdx="7"/>
  <p:cmAuthor id="9" name="茹玉" initials="茹玉" lastIdx="36" clrIdx="8"/>
  <p:cmAuthor id="10" name="tianting" initials="t" lastIdx="1" clrIdx="9"/>
  <p:cmAuthor id="11" name="sdlyx2008@126.com" initials="s" lastIdx="1" clrIdx="10"/>
  <p:cmAuthor id="12" name="詹园玲" initials="詹" lastIdx="1" clrIdx="10"/>
  <p:cmAuthor id="2000" name="WPS_1591109879_U3MrMZ3I" initials="authorId_1004917322" lastIdx="1656276846" clrIdx="0"/>
  <p:cmAuthor id="13" name="10959" initials="1" lastIdx="1" clrIdx="12"/>
  <p:cmAuthor id="2001" name="骆倩怡_Znauj26B" initials="authorId_382814100" lastIdx="0" clrIdx="0"/>
  <p:cmAuthor id="14" name="sihan" initials="s" lastIdx="1" clrIdx="13"/>
  <p:cmAuthor id="15" name="xxg" initials="x" lastIdx="1" clrIdx="14"/>
  <p:cmAuthor id="16" name="王立臣_Yf6rFjAN" initials="authorId_198262106" lastIdx="2380635" clrIdx="0"/>
  <p:cmAuthor id="17" name="未知用户4" initials="未知用户4" lastIdx="1" clrIdx="7"/>
  <p:cmAuthor id="18" name="zhanghui" initials="z" lastIdx="1" clrIdx="17"/>
  <p:cmAuthor id="1669468316" name="WPS_1735209406" initials="W" lastIdx="1" clrIdx="22"/>
  <p:cmAuthor id="19" name="未知用户5" initials="未知用户5" lastIdx="1" clrIdx="8"/>
  <p:cmAuthor id="20" name="mai mai" initials="m" lastIdx="1" clrIdx="2"/>
  <p:cmAuthor id="21" name="未知用户1" initials="未" lastIdx="1" clrIdx="0"/>
  <p:cmAuthor id="22" name="肖 盛" initials="肖" lastIdx="1" clrIdx="0"/>
  <p:cmAuthor id="23" name="0049628" initials="0" lastIdx="3" clrIdx="0"/>
  <p:cmAuthor id="24" name="NTKO" initials="N" lastIdx="2" clrIdx="0"/>
  <p:cmAuthor id="25" name="石楠 武" initials="石" lastIdx="1" clrIdx="2"/>
  <p:cmAuthor id="26" name="赵成文" initials="赵" lastIdx="4" clrIdx="1"/>
  <p:cmAuthor id="27" name="未知用户13" initials="未" lastIdx="1" clrIdx="0"/>
  <p:cmAuthor id="28" name="Han Jiang" initials="H" lastIdx="1" clrIdx="0"/>
  <p:cmAuthor id="29" name="未知用户7" initials="未" lastIdx="1" clrIdx="0"/>
  <p:cmAuthor id="30" name="xmy" initials="x" lastIdx="4" clrIdx="19"/>
  <p:cmAuthor id="31" name="wum20" initials="w" lastIdx="1" clrIdx="7"/>
  <p:cmAuthor id="32" name="Guangxu Piao" initials="G" lastIdx="7" clrIdx="0"/>
  <p:cmAuthor id="33" name="武敏" initials="武" lastIdx="2" clrIdx="8"/>
  <p:cmAuthor id="34" name="未知用户6" initials="未知用户6" lastIdx="1" clrIdx="9"/>
  <p:cmAuthor id="35" name="JCL" initials="J" lastIdx="1" clrIdx="10"/>
  <p:cmAuthor id="36" name="Chen, Naikang A." initials="C" lastIdx="6" clrIdx="0"/>
  <p:cmAuthor id="37" name="song song" initials="s" lastIdx="1" clrIdx="0"/>
  <p:cmAuthor id="38" name="曾阿婷" initials="曾" lastIdx="1" clrIdx="16"/>
  <p:cmAuthor id="39" name="yubaoquan" initials="y" lastIdx="1" clrIdx="4"/>
  <p:cmAuthor id="40" name="ting yue" initials="t" lastIdx="1" clrIdx="0"/>
  <p:cmAuthor id="41" name="david bin" initials="d" lastIdx="3" clrIdx="0"/>
  <p:cmAuthor id="42" name="MLOONG" initials="M" lastIdx="1" clrIdx="0"/>
  <p:cmAuthor id="44" name="於宝泉" initials="於" lastIdx="0" clrIdx="2"/>
  <p:cmAuthor id="46" name="Liu Dong" initials="L" lastIdx="1" clrIdx="0"/>
  <p:cmAuthor id="47" name="Zhao Jing" initials="Z" lastIdx="1" clrIdx="2"/>
  <p:cmAuthor id="48" name="YANQING BAO" initials="Y" lastIdx="3" clrIdx="0"/>
  <p:cmAuthor id="49" name="Roet-Reinking, Nathalie" initials="R" lastIdx="1" clrIdx="0"/>
  <p:cmAuthor id="50" name="张金龙" initials="张" lastIdx="9" clrIdx="0"/>
  <p:cmAuthor id="51" name="祝惠蓉" initials="祝" lastIdx="3" clrIdx="8"/>
  <p:cmAuthor id="52" name="李霞" initials="李" lastIdx="3" clrIdx="56"/>
  <p:cmAuthor id="53" name="宋琛哲" initials="宋" lastIdx="3" clrIdx="0"/>
  <p:cmAuthor id="54" name="韩瑞颖" initials="韩" lastIdx="106" clrIdx="59"/>
  <p:cmAuthor id="55" name="刘天玉" initials="刘" lastIdx="19" clrIdx="61"/>
  <p:cmAuthor id="56" name="杨志宇" initials="杨" lastIdx="1" clrIdx="63"/>
  <p:cmAuthor id="540707372" name="XXG-QIANQI" initials="X" lastIdx="2" clrIdx="0"/>
  <p:cmAuthor id="1483810881" name="WPS_1679281038" initials="W" lastIdx="1" clrIdx="2"/>
  <p:cmAuthor id="61" name="maomao" initials="m" lastIdx="1" clrIdx="6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77D6AE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13"/>
        <p:guide pos="408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0" Type="http://schemas.openxmlformats.org/officeDocument/2006/relationships/tags" Target="tags/tag353.xml"/><Relationship Id="rId3" Type="http://schemas.openxmlformats.org/officeDocument/2006/relationships/slideMaster" Target="slideMasters/slideMaster2.xml"/><Relationship Id="rId29" Type="http://schemas.openxmlformats.org/officeDocument/2006/relationships/commentAuthors" Target="commentAuthors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handoutMaster" Target="handoutMasters/handoutMaster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4" Type="http://schemas.openxmlformats.org/officeDocument/2006/relationships/tags" Target="../tags/tag65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tags" Target="../tags/tag76.xml"/><Relationship Id="rId7" Type="http://schemas.openxmlformats.org/officeDocument/2006/relationships/tags" Target="../tags/tag75.xml"/><Relationship Id="rId6" Type="http://schemas.openxmlformats.org/officeDocument/2006/relationships/tags" Target="../tags/tag74.xml"/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1308913" y="7621865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812913" y="7621865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9574513" y="7621865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DB197-84B0-484E-9C0F-88358ECCB79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DA78-E013-4A8C-AD75-63A150561B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-2"/>
            <a:ext cx="12192000" cy="6858001"/>
            <a:chOff x="0" y="-2"/>
            <a:chExt cx="12192000" cy="6858001"/>
          </a:xfrm>
        </p:grpSpPr>
        <p:pic>
          <p:nvPicPr>
            <p:cNvPr id="8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flipV="1">
              <a:off x="0" y="-2"/>
              <a:ext cx="12181800" cy="6858001"/>
            </a:xfrm>
            <a:prstGeom prst="rect">
              <a:avLst/>
            </a:prstGeom>
          </p:spPr>
        </p:pic>
        <p:pic>
          <p:nvPicPr>
            <p:cNvPr id="9" name="Picture 11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0" y="5405376"/>
              <a:ext cx="12192000" cy="1452623"/>
            </a:xfrm>
            <a:prstGeom prst="rect">
              <a:avLst/>
            </a:prstGeom>
          </p:spPr>
        </p:pic>
      </p:grpSp>
      <p:sp>
        <p:nvSpPr>
          <p:cNvPr id="5" name="文本占位符 4"/>
          <p:cNvSpPr>
            <a:spLocks noGrp="1"/>
          </p:cNvSpPr>
          <p:nvPr>
            <p:ph type="body" sz="quarter" idx="10" hasCustomPrompt="1"/>
          </p:nvPr>
        </p:nvSpPr>
        <p:spPr>
          <a:xfrm>
            <a:off x="482600" y="209029"/>
            <a:ext cx="10993120" cy="56647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一、工程简介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/>
          <p:cNvSpPr/>
          <p:nvPr userDrawn="1">
            <p:custDataLst>
              <p:tags r:id="rId2"/>
            </p:custDataLst>
          </p:nvPr>
        </p:nvSpPr>
        <p:spPr>
          <a:xfrm flipH="1" flipV="1">
            <a:off x="0" y="0"/>
            <a:ext cx="12189600" cy="6858000"/>
          </a:xfrm>
          <a:custGeom>
            <a:avLst/>
            <a:gdLst>
              <a:gd name="connsiteX0" fmla="*/ 5876243 w 12207176"/>
              <a:gd name="connsiteY0" fmla="*/ 6858000 h 6858000"/>
              <a:gd name="connsiteX1" fmla="*/ 0 w 12207176"/>
              <a:gd name="connsiteY1" fmla="*/ 6858000 h 6858000"/>
              <a:gd name="connsiteX2" fmla="*/ 0 w 12207176"/>
              <a:gd name="connsiteY2" fmla="*/ 6174527 h 6858000"/>
              <a:gd name="connsiteX3" fmla="*/ 9098709 w 12207176"/>
              <a:gd name="connsiteY3" fmla="*/ 0 h 6858000"/>
              <a:gd name="connsiteX4" fmla="*/ 12207176 w 12207176"/>
              <a:gd name="connsiteY4" fmla="*/ 0 h 6858000"/>
              <a:gd name="connsiteX5" fmla="*/ 12207176 w 12207176"/>
              <a:gd name="connsiteY5" fmla="*/ 25617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07176" h="6858000">
                <a:moveTo>
                  <a:pt x="5876243" y="6858000"/>
                </a:moveTo>
                <a:lnTo>
                  <a:pt x="0" y="6858000"/>
                </a:lnTo>
                <a:lnTo>
                  <a:pt x="0" y="6174527"/>
                </a:lnTo>
                <a:lnTo>
                  <a:pt x="9098709" y="0"/>
                </a:lnTo>
                <a:lnTo>
                  <a:pt x="12207176" y="0"/>
                </a:lnTo>
                <a:lnTo>
                  <a:pt x="12207176" y="2561730"/>
                </a:lnTo>
                <a:close/>
              </a:path>
            </a:pathLst>
          </a:custGeom>
          <a:gradFill flip="none" rotWithShape="1">
            <a:gsLst>
              <a:gs pos="100000">
                <a:schemeClr val="bg2">
                  <a:lumMod val="90000"/>
                  <a:alpha val="3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任意多边形: 形状 4"/>
          <p:cNvSpPr/>
          <p:nvPr userDrawn="1">
            <p:custDataLst>
              <p:tags r:id="rId3"/>
            </p:custDataLst>
          </p:nvPr>
        </p:nvSpPr>
        <p:spPr>
          <a:xfrm>
            <a:off x="7558256" y="3713468"/>
            <a:ext cx="4633745" cy="3144532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bg2">
                  <a:lumMod val="90000"/>
                  <a:alpha val="30000"/>
                </a:schemeClr>
              </a:gs>
              <a:gs pos="0">
                <a:schemeClr val="accent1">
                  <a:lumMod val="20000"/>
                  <a:lumOff val="80000"/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019175" y="545306"/>
            <a:ext cx="1698625" cy="1081088"/>
          </a:xfrm>
        </p:spPr>
        <p:txBody>
          <a:bodyPr wrap="square" anchor="b">
            <a:normAutofit/>
          </a:bodyPr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</p:spPr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8"/>
            </p:custDataLst>
          </p:nvPr>
        </p:nvSpPr>
        <p:spPr>
          <a:xfrm>
            <a:off x="10912732" y="1089148"/>
            <a:ext cx="233802" cy="127166"/>
          </a:xfrm>
          <a:custGeom>
            <a:avLst/>
            <a:gdLst>
              <a:gd name="connsiteX0" fmla="*/ 123160 w 270030"/>
              <a:gd name="connsiteY0" fmla="*/ 0 h 146870"/>
              <a:gd name="connsiteX1" fmla="*/ 196595 w 270030"/>
              <a:gd name="connsiteY1" fmla="*/ 0 h 146870"/>
              <a:gd name="connsiteX2" fmla="*/ 270030 w 270030"/>
              <a:gd name="connsiteY2" fmla="*/ 73435 h 146870"/>
              <a:gd name="connsiteX3" fmla="*/ 196595 w 270030"/>
              <a:gd name="connsiteY3" fmla="*/ 146870 h 146870"/>
              <a:gd name="connsiteX4" fmla="*/ 123160 w 270030"/>
              <a:gd name="connsiteY4" fmla="*/ 146870 h 146870"/>
              <a:gd name="connsiteX5" fmla="*/ 196595 w 270030"/>
              <a:gd name="connsiteY5" fmla="*/ 73435 h 146870"/>
              <a:gd name="connsiteX6" fmla="*/ 0 w 270030"/>
              <a:gd name="connsiteY6" fmla="*/ 0 h 146870"/>
              <a:gd name="connsiteX7" fmla="*/ 73435 w 270030"/>
              <a:gd name="connsiteY7" fmla="*/ 0 h 146870"/>
              <a:gd name="connsiteX8" fmla="*/ 146870 w 270030"/>
              <a:gd name="connsiteY8" fmla="*/ 73435 h 146870"/>
              <a:gd name="connsiteX9" fmla="*/ 73435 w 270030"/>
              <a:gd name="connsiteY9" fmla="*/ 146870 h 146870"/>
              <a:gd name="connsiteX10" fmla="*/ 0 w 270030"/>
              <a:gd name="connsiteY10" fmla="*/ 146870 h 146870"/>
              <a:gd name="connsiteX11" fmla="*/ 73435 w 270030"/>
              <a:gd name="connsiteY11" fmla="*/ 73435 h 146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030" h="146870">
                <a:moveTo>
                  <a:pt x="123160" y="0"/>
                </a:moveTo>
                <a:lnTo>
                  <a:pt x="196595" y="0"/>
                </a:lnTo>
                <a:lnTo>
                  <a:pt x="270030" y="73435"/>
                </a:lnTo>
                <a:lnTo>
                  <a:pt x="196595" y="146870"/>
                </a:lnTo>
                <a:lnTo>
                  <a:pt x="123160" y="146870"/>
                </a:lnTo>
                <a:lnTo>
                  <a:pt x="196595" y="73435"/>
                </a:lnTo>
                <a:close/>
                <a:moveTo>
                  <a:pt x="0" y="0"/>
                </a:moveTo>
                <a:lnTo>
                  <a:pt x="73435" y="0"/>
                </a:lnTo>
                <a:lnTo>
                  <a:pt x="146870" y="73435"/>
                </a:lnTo>
                <a:lnTo>
                  <a:pt x="73435" y="146870"/>
                </a:lnTo>
                <a:lnTo>
                  <a:pt x="0" y="146870"/>
                </a:lnTo>
                <a:lnTo>
                  <a:pt x="73435" y="7343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96000" y="394405"/>
            <a:ext cx="10800000" cy="792000"/>
          </a:xfrm>
        </p:spPr>
        <p:txBody>
          <a:bodyPr/>
          <a:lstStyle>
            <a:lvl1pPr algn="ctr"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9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9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9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6.jpeg"/><Relationship Id="rId4" Type="http://schemas.openxmlformats.org/officeDocument/2006/relationships/tags" Target="../tags/tag86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2" Type="http://schemas.openxmlformats.org/officeDocument/2006/relationships/slideLayout" Target="../slideLayouts/slideLayout12.xml"/><Relationship Id="rId21" Type="http://schemas.openxmlformats.org/officeDocument/2006/relationships/tags" Target="../tags/tag104.xml"/><Relationship Id="rId20" Type="http://schemas.openxmlformats.org/officeDocument/2006/relationships/image" Target="../media/image9.png"/><Relationship Id="rId2" Type="http://schemas.openxmlformats.org/officeDocument/2006/relationships/tags" Target="../tags/tag88.xml"/><Relationship Id="rId19" Type="http://schemas.openxmlformats.org/officeDocument/2006/relationships/image" Target="../media/image8.png"/><Relationship Id="rId18" Type="http://schemas.openxmlformats.org/officeDocument/2006/relationships/image" Target="../media/image7.png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tags" Target="../tags/tag87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12.xml"/><Relationship Id="rId8" Type="http://schemas.openxmlformats.org/officeDocument/2006/relationships/tags" Target="../tags/tag111.xml"/><Relationship Id="rId7" Type="http://schemas.openxmlformats.org/officeDocument/2006/relationships/tags" Target="../tags/tag110.xml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" Type="http://schemas.openxmlformats.org/officeDocument/2006/relationships/tags" Target="../tags/tag105.xml"/><Relationship Id="rId19" Type="http://schemas.openxmlformats.org/officeDocument/2006/relationships/slideLayout" Target="../slideLayouts/slideLayout14.xml"/><Relationship Id="rId18" Type="http://schemas.openxmlformats.org/officeDocument/2006/relationships/tags" Target="../tags/tag118.xml"/><Relationship Id="rId17" Type="http://schemas.openxmlformats.org/officeDocument/2006/relationships/tags" Target="../tags/tag117.xml"/><Relationship Id="rId16" Type="http://schemas.openxmlformats.org/officeDocument/2006/relationships/tags" Target="../tags/tag116.xml"/><Relationship Id="rId15" Type="http://schemas.openxmlformats.org/officeDocument/2006/relationships/tags" Target="../tags/tag115.xml"/><Relationship Id="rId14" Type="http://schemas.openxmlformats.org/officeDocument/2006/relationships/tags" Target="../tags/tag114.xml"/><Relationship Id="rId13" Type="http://schemas.openxmlformats.org/officeDocument/2006/relationships/tags" Target="../tags/tag113.xml"/><Relationship Id="rId12" Type="http://schemas.openxmlformats.org/officeDocument/2006/relationships/image" Target="../media/image9.png"/><Relationship Id="rId11" Type="http://schemas.openxmlformats.org/officeDocument/2006/relationships/image" Target="../media/image8.png"/><Relationship Id="rId10" Type="http://schemas.openxmlformats.org/officeDocument/2006/relationships/image" Target="../media/image7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4.xml"/><Relationship Id="rId8" Type="http://schemas.openxmlformats.org/officeDocument/2006/relationships/tags" Target="../tags/tag123.xml"/><Relationship Id="rId7" Type="http://schemas.openxmlformats.org/officeDocument/2006/relationships/tags" Target="../tags/tag122.xml"/><Relationship Id="rId6" Type="http://schemas.openxmlformats.org/officeDocument/2006/relationships/tags" Target="../tags/tag121.xml"/><Relationship Id="rId5" Type="http://schemas.openxmlformats.org/officeDocument/2006/relationships/tags" Target="../tags/tag120.xml"/><Relationship Id="rId4" Type="http://schemas.openxmlformats.org/officeDocument/2006/relationships/tags" Target="../tags/tag119.xml"/><Relationship Id="rId3" Type="http://schemas.openxmlformats.org/officeDocument/2006/relationships/image" Target="../media/image9.png"/><Relationship Id="rId22" Type="http://schemas.openxmlformats.org/officeDocument/2006/relationships/slideLayout" Target="../slideLayouts/slideLayout14.xml"/><Relationship Id="rId21" Type="http://schemas.openxmlformats.org/officeDocument/2006/relationships/tags" Target="../tags/tag136.xml"/><Relationship Id="rId20" Type="http://schemas.openxmlformats.org/officeDocument/2006/relationships/tags" Target="../tags/tag135.xml"/><Relationship Id="rId2" Type="http://schemas.openxmlformats.org/officeDocument/2006/relationships/image" Target="../media/image8.png"/><Relationship Id="rId19" Type="http://schemas.openxmlformats.org/officeDocument/2006/relationships/tags" Target="../tags/tag134.xml"/><Relationship Id="rId18" Type="http://schemas.openxmlformats.org/officeDocument/2006/relationships/tags" Target="../tags/tag133.xml"/><Relationship Id="rId17" Type="http://schemas.openxmlformats.org/officeDocument/2006/relationships/tags" Target="../tags/tag132.xml"/><Relationship Id="rId16" Type="http://schemas.openxmlformats.org/officeDocument/2006/relationships/tags" Target="../tags/tag131.xml"/><Relationship Id="rId15" Type="http://schemas.openxmlformats.org/officeDocument/2006/relationships/tags" Target="../tags/tag130.xml"/><Relationship Id="rId14" Type="http://schemas.openxmlformats.org/officeDocument/2006/relationships/tags" Target="../tags/tag129.xml"/><Relationship Id="rId13" Type="http://schemas.openxmlformats.org/officeDocument/2006/relationships/tags" Target="../tags/tag128.xml"/><Relationship Id="rId12" Type="http://schemas.openxmlformats.org/officeDocument/2006/relationships/tags" Target="../tags/tag127.xml"/><Relationship Id="rId11" Type="http://schemas.openxmlformats.org/officeDocument/2006/relationships/tags" Target="../tags/tag126.xml"/><Relationship Id="rId10" Type="http://schemas.openxmlformats.org/officeDocument/2006/relationships/tags" Target="../tags/tag125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42.xml"/><Relationship Id="rId8" Type="http://schemas.openxmlformats.org/officeDocument/2006/relationships/tags" Target="../tags/tag141.xml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image" Target="../media/image9.png"/><Relationship Id="rId34" Type="http://schemas.openxmlformats.org/officeDocument/2006/relationships/slideLayout" Target="../slideLayouts/slideLayout14.xml"/><Relationship Id="rId33" Type="http://schemas.openxmlformats.org/officeDocument/2006/relationships/tags" Target="../tags/tag164.xml"/><Relationship Id="rId32" Type="http://schemas.openxmlformats.org/officeDocument/2006/relationships/tags" Target="../tags/tag163.xml"/><Relationship Id="rId31" Type="http://schemas.openxmlformats.org/officeDocument/2006/relationships/tags" Target="../tags/tag162.xml"/><Relationship Id="rId30" Type="http://schemas.openxmlformats.org/officeDocument/2006/relationships/tags" Target="../tags/tag161.xml"/><Relationship Id="rId3" Type="http://schemas.openxmlformats.org/officeDocument/2006/relationships/image" Target="../media/image8.png"/><Relationship Id="rId29" Type="http://schemas.openxmlformats.org/officeDocument/2006/relationships/tags" Target="../tags/tag160.xml"/><Relationship Id="rId28" Type="http://schemas.openxmlformats.org/officeDocument/2006/relationships/tags" Target="../tags/tag159.xml"/><Relationship Id="rId27" Type="http://schemas.openxmlformats.org/officeDocument/2006/relationships/tags" Target="../tags/tag158.xml"/><Relationship Id="rId26" Type="http://schemas.openxmlformats.org/officeDocument/2006/relationships/tags" Target="../tags/tag157.xml"/><Relationship Id="rId25" Type="http://schemas.openxmlformats.org/officeDocument/2006/relationships/tags" Target="../tags/tag156.xml"/><Relationship Id="rId24" Type="http://schemas.openxmlformats.org/officeDocument/2006/relationships/tags" Target="../tags/tag155.xml"/><Relationship Id="rId23" Type="http://schemas.openxmlformats.org/officeDocument/2006/relationships/tags" Target="../tags/tag154.xml"/><Relationship Id="rId22" Type="http://schemas.openxmlformats.org/officeDocument/2006/relationships/tags" Target="../tags/tag153.xml"/><Relationship Id="rId21" Type="http://schemas.openxmlformats.org/officeDocument/2006/relationships/tags" Target="../tags/tag152.xml"/><Relationship Id="rId20" Type="http://schemas.openxmlformats.org/officeDocument/2006/relationships/tags" Target="../tags/tag151.xml"/><Relationship Id="rId2" Type="http://schemas.openxmlformats.org/officeDocument/2006/relationships/image" Target="../media/image7.png"/><Relationship Id="rId19" Type="http://schemas.openxmlformats.org/officeDocument/2006/relationships/tags" Target="../tags/tag150.xml"/><Relationship Id="rId18" Type="http://schemas.openxmlformats.org/officeDocument/2006/relationships/tags" Target="../tags/tag149.xml"/><Relationship Id="rId17" Type="http://schemas.openxmlformats.org/officeDocument/2006/relationships/tags" Target="../tags/tag148.xml"/><Relationship Id="rId16" Type="http://schemas.openxmlformats.org/officeDocument/2006/relationships/tags" Target="../tags/tag147.xml"/><Relationship Id="rId15" Type="http://schemas.openxmlformats.org/officeDocument/2006/relationships/tags" Target="../tags/tag146.xml"/><Relationship Id="rId14" Type="http://schemas.openxmlformats.org/officeDocument/2006/relationships/image" Target="../media/image12.svg"/><Relationship Id="rId13" Type="http://schemas.openxmlformats.org/officeDocument/2006/relationships/image" Target="../media/image11.png"/><Relationship Id="rId12" Type="http://schemas.openxmlformats.org/officeDocument/2006/relationships/tags" Target="../tags/tag145.xml"/><Relationship Id="rId11" Type="http://schemas.openxmlformats.org/officeDocument/2006/relationships/tags" Target="../tags/tag144.xml"/><Relationship Id="rId10" Type="http://schemas.openxmlformats.org/officeDocument/2006/relationships/tags" Target="../tags/tag143.xml"/><Relationship Id="rId1" Type="http://schemas.openxmlformats.org/officeDocument/2006/relationships/tags" Target="../tags/tag137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70.xml"/><Relationship Id="rId8" Type="http://schemas.openxmlformats.org/officeDocument/2006/relationships/tags" Target="../tags/tag169.xml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4.xml"/><Relationship Id="rId15" Type="http://schemas.openxmlformats.org/officeDocument/2006/relationships/tags" Target="../tags/tag176.xml"/><Relationship Id="rId14" Type="http://schemas.openxmlformats.org/officeDocument/2006/relationships/tags" Target="../tags/tag175.xml"/><Relationship Id="rId13" Type="http://schemas.openxmlformats.org/officeDocument/2006/relationships/tags" Target="../tags/tag174.xml"/><Relationship Id="rId12" Type="http://schemas.openxmlformats.org/officeDocument/2006/relationships/tags" Target="../tags/tag173.xml"/><Relationship Id="rId11" Type="http://schemas.openxmlformats.org/officeDocument/2006/relationships/tags" Target="../tags/tag172.xml"/><Relationship Id="rId10" Type="http://schemas.openxmlformats.org/officeDocument/2006/relationships/tags" Target="../tags/tag17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7" Type="http://schemas.openxmlformats.org/officeDocument/2006/relationships/tags" Target="../tags/tag180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7" Type="http://schemas.openxmlformats.org/officeDocument/2006/relationships/tags" Target="../tags/tag184.xml"/><Relationship Id="rId6" Type="http://schemas.openxmlformats.org/officeDocument/2006/relationships/tags" Target="../tags/tag183.xml"/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00.xml"/><Relationship Id="rId8" Type="http://schemas.openxmlformats.org/officeDocument/2006/relationships/tags" Target="../tags/tag199.xml"/><Relationship Id="rId7" Type="http://schemas.openxmlformats.org/officeDocument/2006/relationships/tags" Target="../tags/tag198.xml"/><Relationship Id="rId6" Type="http://schemas.openxmlformats.org/officeDocument/2006/relationships/tags" Target="../tags/tag197.xml"/><Relationship Id="rId5" Type="http://schemas.openxmlformats.org/officeDocument/2006/relationships/tags" Target="../tags/tag196.xml"/><Relationship Id="rId4" Type="http://schemas.openxmlformats.org/officeDocument/2006/relationships/tags" Target="../tags/tag195.xml"/><Relationship Id="rId3" Type="http://schemas.openxmlformats.org/officeDocument/2006/relationships/tags" Target="../tags/tag194.xml"/><Relationship Id="rId2" Type="http://schemas.openxmlformats.org/officeDocument/2006/relationships/tags" Target="../tags/tag193.xml"/><Relationship Id="rId19" Type="http://schemas.openxmlformats.org/officeDocument/2006/relationships/slideLayout" Target="../slideLayouts/slideLayout14.xml"/><Relationship Id="rId18" Type="http://schemas.openxmlformats.org/officeDocument/2006/relationships/tags" Target="../tags/tag206.xml"/><Relationship Id="rId17" Type="http://schemas.openxmlformats.org/officeDocument/2006/relationships/tags" Target="../tags/tag205.xml"/><Relationship Id="rId16" Type="http://schemas.openxmlformats.org/officeDocument/2006/relationships/tags" Target="../tags/tag204.xml"/><Relationship Id="rId15" Type="http://schemas.openxmlformats.org/officeDocument/2006/relationships/tags" Target="../tags/tag203.xml"/><Relationship Id="rId14" Type="http://schemas.openxmlformats.org/officeDocument/2006/relationships/tags" Target="../tags/tag202.xml"/><Relationship Id="rId13" Type="http://schemas.openxmlformats.org/officeDocument/2006/relationships/tags" Target="../tags/tag201.xml"/><Relationship Id="rId12" Type="http://schemas.openxmlformats.org/officeDocument/2006/relationships/image" Target="../media/image9.png"/><Relationship Id="rId11" Type="http://schemas.openxmlformats.org/officeDocument/2006/relationships/image" Target="../media/image8.png"/><Relationship Id="rId10" Type="http://schemas.openxmlformats.org/officeDocument/2006/relationships/image" Target="../media/image7.png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10.xml"/><Relationship Id="rId8" Type="http://schemas.openxmlformats.org/officeDocument/2006/relationships/image" Target="../media/image12.svg"/><Relationship Id="rId7" Type="http://schemas.openxmlformats.org/officeDocument/2006/relationships/image" Target="../media/image11.png"/><Relationship Id="rId6" Type="http://schemas.openxmlformats.org/officeDocument/2006/relationships/tags" Target="../tags/tag209.xml"/><Relationship Id="rId5" Type="http://schemas.openxmlformats.org/officeDocument/2006/relationships/tags" Target="../tags/tag208.xml"/><Relationship Id="rId4" Type="http://schemas.openxmlformats.org/officeDocument/2006/relationships/tags" Target="../tags/tag207.xml"/><Relationship Id="rId3" Type="http://schemas.openxmlformats.org/officeDocument/2006/relationships/image" Target="../media/image9.png"/><Relationship Id="rId28" Type="http://schemas.openxmlformats.org/officeDocument/2006/relationships/slideLayout" Target="../slideLayouts/slideLayout14.xml"/><Relationship Id="rId27" Type="http://schemas.openxmlformats.org/officeDocument/2006/relationships/tags" Target="../tags/tag228.xml"/><Relationship Id="rId26" Type="http://schemas.openxmlformats.org/officeDocument/2006/relationships/tags" Target="../tags/tag227.xml"/><Relationship Id="rId25" Type="http://schemas.openxmlformats.org/officeDocument/2006/relationships/tags" Target="../tags/tag226.xml"/><Relationship Id="rId24" Type="http://schemas.openxmlformats.org/officeDocument/2006/relationships/tags" Target="../tags/tag225.xml"/><Relationship Id="rId23" Type="http://schemas.openxmlformats.org/officeDocument/2006/relationships/tags" Target="../tags/tag224.xml"/><Relationship Id="rId22" Type="http://schemas.openxmlformats.org/officeDocument/2006/relationships/tags" Target="../tags/tag223.xml"/><Relationship Id="rId21" Type="http://schemas.openxmlformats.org/officeDocument/2006/relationships/tags" Target="../tags/tag222.xml"/><Relationship Id="rId20" Type="http://schemas.openxmlformats.org/officeDocument/2006/relationships/tags" Target="../tags/tag221.xml"/><Relationship Id="rId2" Type="http://schemas.openxmlformats.org/officeDocument/2006/relationships/image" Target="../media/image8.png"/><Relationship Id="rId19" Type="http://schemas.openxmlformats.org/officeDocument/2006/relationships/tags" Target="../tags/tag220.xml"/><Relationship Id="rId18" Type="http://schemas.openxmlformats.org/officeDocument/2006/relationships/tags" Target="../tags/tag219.xml"/><Relationship Id="rId17" Type="http://schemas.openxmlformats.org/officeDocument/2006/relationships/tags" Target="../tags/tag218.xml"/><Relationship Id="rId16" Type="http://schemas.openxmlformats.org/officeDocument/2006/relationships/tags" Target="../tags/tag217.xml"/><Relationship Id="rId15" Type="http://schemas.openxmlformats.org/officeDocument/2006/relationships/tags" Target="../tags/tag216.xml"/><Relationship Id="rId14" Type="http://schemas.openxmlformats.org/officeDocument/2006/relationships/tags" Target="../tags/tag215.xml"/><Relationship Id="rId13" Type="http://schemas.openxmlformats.org/officeDocument/2006/relationships/tags" Target="../tags/tag214.xml"/><Relationship Id="rId12" Type="http://schemas.openxmlformats.org/officeDocument/2006/relationships/tags" Target="../tags/tag213.xml"/><Relationship Id="rId11" Type="http://schemas.openxmlformats.org/officeDocument/2006/relationships/tags" Target="../tags/tag212.xml"/><Relationship Id="rId10" Type="http://schemas.openxmlformats.org/officeDocument/2006/relationships/tags" Target="../tags/tag211.xml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34.xml"/><Relationship Id="rId8" Type="http://schemas.openxmlformats.org/officeDocument/2006/relationships/tags" Target="../tags/tag233.xml"/><Relationship Id="rId7" Type="http://schemas.openxmlformats.org/officeDocument/2006/relationships/tags" Target="../tags/tag232.xml"/><Relationship Id="rId6" Type="http://schemas.openxmlformats.org/officeDocument/2006/relationships/tags" Target="../tags/tag231.xml"/><Relationship Id="rId5" Type="http://schemas.openxmlformats.org/officeDocument/2006/relationships/tags" Target="../tags/tag230.xml"/><Relationship Id="rId4" Type="http://schemas.openxmlformats.org/officeDocument/2006/relationships/tags" Target="../tags/tag229.xml"/><Relationship Id="rId32" Type="http://schemas.openxmlformats.org/officeDocument/2006/relationships/slideLayout" Target="../slideLayouts/slideLayout16.xml"/><Relationship Id="rId31" Type="http://schemas.openxmlformats.org/officeDocument/2006/relationships/tags" Target="../tags/tag256.xml"/><Relationship Id="rId30" Type="http://schemas.openxmlformats.org/officeDocument/2006/relationships/tags" Target="../tags/tag255.xml"/><Relationship Id="rId3" Type="http://schemas.openxmlformats.org/officeDocument/2006/relationships/image" Target="../media/image9.png"/><Relationship Id="rId29" Type="http://schemas.openxmlformats.org/officeDocument/2006/relationships/tags" Target="../tags/tag254.xml"/><Relationship Id="rId28" Type="http://schemas.openxmlformats.org/officeDocument/2006/relationships/tags" Target="../tags/tag253.xml"/><Relationship Id="rId27" Type="http://schemas.openxmlformats.org/officeDocument/2006/relationships/tags" Target="../tags/tag252.xml"/><Relationship Id="rId26" Type="http://schemas.openxmlformats.org/officeDocument/2006/relationships/tags" Target="../tags/tag251.xml"/><Relationship Id="rId25" Type="http://schemas.openxmlformats.org/officeDocument/2006/relationships/tags" Target="../tags/tag250.xml"/><Relationship Id="rId24" Type="http://schemas.openxmlformats.org/officeDocument/2006/relationships/tags" Target="../tags/tag249.xml"/><Relationship Id="rId23" Type="http://schemas.openxmlformats.org/officeDocument/2006/relationships/tags" Target="../tags/tag248.xml"/><Relationship Id="rId22" Type="http://schemas.openxmlformats.org/officeDocument/2006/relationships/tags" Target="../tags/tag247.xml"/><Relationship Id="rId21" Type="http://schemas.openxmlformats.org/officeDocument/2006/relationships/tags" Target="../tags/tag246.xml"/><Relationship Id="rId20" Type="http://schemas.openxmlformats.org/officeDocument/2006/relationships/tags" Target="../tags/tag245.xml"/><Relationship Id="rId2" Type="http://schemas.openxmlformats.org/officeDocument/2006/relationships/image" Target="../media/image8.png"/><Relationship Id="rId19" Type="http://schemas.openxmlformats.org/officeDocument/2006/relationships/tags" Target="../tags/tag244.xml"/><Relationship Id="rId18" Type="http://schemas.openxmlformats.org/officeDocument/2006/relationships/tags" Target="../tags/tag243.xml"/><Relationship Id="rId17" Type="http://schemas.openxmlformats.org/officeDocument/2006/relationships/tags" Target="../tags/tag242.xml"/><Relationship Id="rId16" Type="http://schemas.openxmlformats.org/officeDocument/2006/relationships/tags" Target="../tags/tag241.xml"/><Relationship Id="rId15" Type="http://schemas.openxmlformats.org/officeDocument/2006/relationships/tags" Target="../tags/tag240.xml"/><Relationship Id="rId14" Type="http://schemas.openxmlformats.org/officeDocument/2006/relationships/tags" Target="../tags/tag239.xml"/><Relationship Id="rId13" Type="http://schemas.openxmlformats.org/officeDocument/2006/relationships/tags" Target="../tags/tag238.xml"/><Relationship Id="rId12" Type="http://schemas.openxmlformats.org/officeDocument/2006/relationships/tags" Target="../tags/tag237.xml"/><Relationship Id="rId11" Type="http://schemas.openxmlformats.org/officeDocument/2006/relationships/tags" Target="../tags/tag236.xml"/><Relationship Id="rId10" Type="http://schemas.openxmlformats.org/officeDocument/2006/relationships/tags" Target="../tags/tag235.xml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6.xml"/><Relationship Id="rId5" Type="http://schemas.openxmlformats.org/officeDocument/2006/relationships/tags" Target="../tags/tag261.xml"/><Relationship Id="rId4" Type="http://schemas.openxmlformats.org/officeDocument/2006/relationships/tags" Target="../tags/tag260.xml"/><Relationship Id="rId3" Type="http://schemas.openxmlformats.org/officeDocument/2006/relationships/tags" Target="../tags/tag259.xml"/><Relationship Id="rId2" Type="http://schemas.openxmlformats.org/officeDocument/2006/relationships/tags" Target="../tags/tag258.xml"/><Relationship Id="rId1" Type="http://schemas.openxmlformats.org/officeDocument/2006/relationships/tags" Target="../tags/tag257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270.xml"/><Relationship Id="rId8" Type="http://schemas.openxmlformats.org/officeDocument/2006/relationships/tags" Target="../tags/tag269.xml"/><Relationship Id="rId7" Type="http://schemas.openxmlformats.org/officeDocument/2006/relationships/tags" Target="../tags/tag268.xml"/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tags" Target="../tags/tag265.xml"/><Relationship Id="rId3" Type="http://schemas.openxmlformats.org/officeDocument/2006/relationships/tags" Target="../tags/tag264.xml"/><Relationship Id="rId26" Type="http://schemas.openxmlformats.org/officeDocument/2006/relationships/slideLayout" Target="../slideLayouts/slideLayout16.xml"/><Relationship Id="rId25" Type="http://schemas.openxmlformats.org/officeDocument/2006/relationships/tags" Target="../tags/tag286.xml"/><Relationship Id="rId24" Type="http://schemas.openxmlformats.org/officeDocument/2006/relationships/tags" Target="../tags/tag285.xml"/><Relationship Id="rId23" Type="http://schemas.openxmlformats.org/officeDocument/2006/relationships/tags" Target="../tags/tag284.xml"/><Relationship Id="rId22" Type="http://schemas.openxmlformats.org/officeDocument/2006/relationships/tags" Target="../tags/tag283.xml"/><Relationship Id="rId21" Type="http://schemas.openxmlformats.org/officeDocument/2006/relationships/tags" Target="../tags/tag282.xml"/><Relationship Id="rId20" Type="http://schemas.openxmlformats.org/officeDocument/2006/relationships/tags" Target="../tags/tag281.xml"/><Relationship Id="rId2" Type="http://schemas.openxmlformats.org/officeDocument/2006/relationships/tags" Target="../tags/tag263.xml"/><Relationship Id="rId19" Type="http://schemas.openxmlformats.org/officeDocument/2006/relationships/tags" Target="../tags/tag280.xml"/><Relationship Id="rId18" Type="http://schemas.openxmlformats.org/officeDocument/2006/relationships/tags" Target="../tags/tag279.xml"/><Relationship Id="rId17" Type="http://schemas.openxmlformats.org/officeDocument/2006/relationships/tags" Target="../tags/tag278.xml"/><Relationship Id="rId16" Type="http://schemas.openxmlformats.org/officeDocument/2006/relationships/tags" Target="../tags/tag277.xml"/><Relationship Id="rId15" Type="http://schemas.openxmlformats.org/officeDocument/2006/relationships/tags" Target="../tags/tag276.xml"/><Relationship Id="rId14" Type="http://schemas.openxmlformats.org/officeDocument/2006/relationships/tags" Target="../tags/tag275.xml"/><Relationship Id="rId13" Type="http://schemas.openxmlformats.org/officeDocument/2006/relationships/tags" Target="../tags/tag274.xml"/><Relationship Id="rId12" Type="http://schemas.openxmlformats.org/officeDocument/2006/relationships/tags" Target="../tags/tag273.xml"/><Relationship Id="rId11" Type="http://schemas.openxmlformats.org/officeDocument/2006/relationships/tags" Target="../tags/tag272.xml"/><Relationship Id="rId10" Type="http://schemas.openxmlformats.org/officeDocument/2006/relationships/tags" Target="../tags/tag271.xml"/><Relationship Id="rId1" Type="http://schemas.openxmlformats.org/officeDocument/2006/relationships/tags" Target="../tags/tag26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tags" Target="../tags/tag290.xml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1" Type="http://schemas.openxmlformats.org/officeDocument/2006/relationships/slideLayout" Target="../slideLayouts/slideLayout16.xml"/><Relationship Id="rId10" Type="http://schemas.openxmlformats.org/officeDocument/2006/relationships/tags" Target="../tags/tag296.xml"/><Relationship Id="rId1" Type="http://schemas.openxmlformats.org/officeDocument/2006/relationships/tags" Target="../tags/tag28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302.xml"/><Relationship Id="rId8" Type="http://schemas.openxmlformats.org/officeDocument/2006/relationships/tags" Target="../tags/tag301.xml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" Type="http://schemas.openxmlformats.org/officeDocument/2006/relationships/tags" Target="../tags/tag29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3" Type="http://schemas.openxmlformats.org/officeDocument/2006/relationships/slideLayout" Target="../slideLayouts/slideLayout16.xml"/><Relationship Id="rId12" Type="http://schemas.openxmlformats.org/officeDocument/2006/relationships/tags" Target="../tags/tag304.xml"/><Relationship Id="rId11" Type="http://schemas.openxmlformats.org/officeDocument/2006/relationships/image" Target="../media/image13.png"/><Relationship Id="rId10" Type="http://schemas.openxmlformats.org/officeDocument/2006/relationships/tags" Target="../tags/tag303.xml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310.xml"/><Relationship Id="rId8" Type="http://schemas.openxmlformats.org/officeDocument/2006/relationships/tags" Target="../tags/tag309.xml"/><Relationship Id="rId7" Type="http://schemas.openxmlformats.org/officeDocument/2006/relationships/tags" Target="../tags/tag308.xml"/><Relationship Id="rId6" Type="http://schemas.openxmlformats.org/officeDocument/2006/relationships/tags" Target="../tags/tag307.xml"/><Relationship Id="rId5" Type="http://schemas.openxmlformats.org/officeDocument/2006/relationships/tags" Target="../tags/tag306.xml"/><Relationship Id="rId4" Type="http://schemas.openxmlformats.org/officeDocument/2006/relationships/tags" Target="../tags/tag305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7" Type="http://schemas.openxmlformats.org/officeDocument/2006/relationships/slideLayout" Target="../slideLayouts/slideLayout16.xml"/><Relationship Id="rId16" Type="http://schemas.openxmlformats.org/officeDocument/2006/relationships/tags" Target="../tags/tag316.xml"/><Relationship Id="rId15" Type="http://schemas.openxmlformats.org/officeDocument/2006/relationships/tags" Target="../tags/tag315.xml"/><Relationship Id="rId14" Type="http://schemas.openxmlformats.org/officeDocument/2006/relationships/tags" Target="../tags/tag314.xml"/><Relationship Id="rId13" Type="http://schemas.openxmlformats.org/officeDocument/2006/relationships/tags" Target="../tags/tag313.xml"/><Relationship Id="rId12" Type="http://schemas.openxmlformats.org/officeDocument/2006/relationships/tags" Target="../tags/tag312.xml"/><Relationship Id="rId11" Type="http://schemas.openxmlformats.org/officeDocument/2006/relationships/image" Target="../media/image14.jpeg"/><Relationship Id="rId10" Type="http://schemas.openxmlformats.org/officeDocument/2006/relationships/tags" Target="../tags/tag311.xml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322.xml"/><Relationship Id="rId8" Type="http://schemas.openxmlformats.org/officeDocument/2006/relationships/tags" Target="../tags/tag321.xml"/><Relationship Id="rId7" Type="http://schemas.openxmlformats.org/officeDocument/2006/relationships/tags" Target="../tags/tag320.xml"/><Relationship Id="rId6" Type="http://schemas.openxmlformats.org/officeDocument/2006/relationships/tags" Target="../tags/tag319.xml"/><Relationship Id="rId5" Type="http://schemas.openxmlformats.org/officeDocument/2006/relationships/tags" Target="../tags/tag318.xml"/><Relationship Id="rId4" Type="http://schemas.openxmlformats.org/officeDocument/2006/relationships/tags" Target="../tags/tag317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7" Type="http://schemas.openxmlformats.org/officeDocument/2006/relationships/slideLayout" Target="../slideLayouts/slideLayout16.xml"/><Relationship Id="rId16" Type="http://schemas.openxmlformats.org/officeDocument/2006/relationships/tags" Target="../tags/tag329.xml"/><Relationship Id="rId15" Type="http://schemas.openxmlformats.org/officeDocument/2006/relationships/tags" Target="../tags/tag328.xml"/><Relationship Id="rId14" Type="http://schemas.openxmlformats.org/officeDocument/2006/relationships/tags" Target="../tags/tag327.xml"/><Relationship Id="rId13" Type="http://schemas.openxmlformats.org/officeDocument/2006/relationships/tags" Target="../tags/tag326.xml"/><Relationship Id="rId12" Type="http://schemas.openxmlformats.org/officeDocument/2006/relationships/tags" Target="../tags/tag325.xml"/><Relationship Id="rId11" Type="http://schemas.openxmlformats.org/officeDocument/2006/relationships/tags" Target="../tags/tag324.xml"/><Relationship Id="rId10" Type="http://schemas.openxmlformats.org/officeDocument/2006/relationships/tags" Target="../tags/tag323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335.xml"/><Relationship Id="rId8" Type="http://schemas.openxmlformats.org/officeDocument/2006/relationships/tags" Target="../tags/tag334.xml"/><Relationship Id="rId7" Type="http://schemas.openxmlformats.org/officeDocument/2006/relationships/tags" Target="../tags/tag333.xml"/><Relationship Id="rId6" Type="http://schemas.openxmlformats.org/officeDocument/2006/relationships/tags" Target="../tags/tag332.xml"/><Relationship Id="rId5" Type="http://schemas.openxmlformats.org/officeDocument/2006/relationships/tags" Target="../tags/tag331.xml"/><Relationship Id="rId4" Type="http://schemas.openxmlformats.org/officeDocument/2006/relationships/image" Target="../media/image9.png"/><Relationship Id="rId33" Type="http://schemas.openxmlformats.org/officeDocument/2006/relationships/slideLayout" Target="../slideLayouts/slideLayout16.xml"/><Relationship Id="rId32" Type="http://schemas.openxmlformats.org/officeDocument/2006/relationships/tags" Target="../tags/tag352.xml"/><Relationship Id="rId31" Type="http://schemas.openxmlformats.org/officeDocument/2006/relationships/tags" Target="../tags/tag351.xml"/><Relationship Id="rId30" Type="http://schemas.openxmlformats.org/officeDocument/2006/relationships/tags" Target="../tags/tag350.xml"/><Relationship Id="rId3" Type="http://schemas.openxmlformats.org/officeDocument/2006/relationships/image" Target="../media/image8.png"/><Relationship Id="rId29" Type="http://schemas.openxmlformats.org/officeDocument/2006/relationships/image" Target="../media/image20.svg"/><Relationship Id="rId28" Type="http://schemas.openxmlformats.org/officeDocument/2006/relationships/image" Target="../media/image19.png"/><Relationship Id="rId27" Type="http://schemas.openxmlformats.org/officeDocument/2006/relationships/tags" Target="../tags/tag349.xml"/><Relationship Id="rId26" Type="http://schemas.openxmlformats.org/officeDocument/2006/relationships/image" Target="../media/image18.svg"/><Relationship Id="rId25" Type="http://schemas.openxmlformats.org/officeDocument/2006/relationships/image" Target="../media/image17.png"/><Relationship Id="rId24" Type="http://schemas.openxmlformats.org/officeDocument/2006/relationships/tags" Target="../tags/tag348.xml"/><Relationship Id="rId23" Type="http://schemas.openxmlformats.org/officeDocument/2006/relationships/image" Target="../media/image16.svg"/><Relationship Id="rId22" Type="http://schemas.openxmlformats.org/officeDocument/2006/relationships/image" Target="../media/image15.png"/><Relationship Id="rId21" Type="http://schemas.openxmlformats.org/officeDocument/2006/relationships/tags" Target="../tags/tag347.xml"/><Relationship Id="rId20" Type="http://schemas.openxmlformats.org/officeDocument/2006/relationships/tags" Target="../tags/tag346.xml"/><Relationship Id="rId2" Type="http://schemas.openxmlformats.org/officeDocument/2006/relationships/image" Target="../media/image7.png"/><Relationship Id="rId19" Type="http://schemas.openxmlformats.org/officeDocument/2006/relationships/tags" Target="../tags/tag345.xml"/><Relationship Id="rId18" Type="http://schemas.openxmlformats.org/officeDocument/2006/relationships/tags" Target="../tags/tag344.xml"/><Relationship Id="rId17" Type="http://schemas.openxmlformats.org/officeDocument/2006/relationships/tags" Target="../tags/tag343.xml"/><Relationship Id="rId16" Type="http://schemas.openxmlformats.org/officeDocument/2006/relationships/tags" Target="../tags/tag342.xml"/><Relationship Id="rId15" Type="http://schemas.openxmlformats.org/officeDocument/2006/relationships/tags" Target="../tags/tag341.xml"/><Relationship Id="rId14" Type="http://schemas.openxmlformats.org/officeDocument/2006/relationships/tags" Target="../tags/tag340.xml"/><Relationship Id="rId13" Type="http://schemas.openxmlformats.org/officeDocument/2006/relationships/tags" Target="../tags/tag339.xml"/><Relationship Id="rId12" Type="http://schemas.openxmlformats.org/officeDocument/2006/relationships/tags" Target="../tags/tag338.xml"/><Relationship Id="rId11" Type="http://schemas.openxmlformats.org/officeDocument/2006/relationships/tags" Target="../tags/tag337.xml"/><Relationship Id="rId10" Type="http://schemas.openxmlformats.org/officeDocument/2006/relationships/tags" Target="../tags/tag336.xml"/><Relationship Id="rId1" Type="http://schemas.openxmlformats.org/officeDocument/2006/relationships/tags" Target="../tags/tag3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F:\中关村信息谷\信息谷资料\信息谷VI\PPT\字0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957080" y="1016212"/>
            <a:ext cx="3384000" cy="388532"/>
          </a:xfrm>
          <a:prstGeom prst="rect">
            <a:avLst/>
          </a:prstGeom>
          <a:noFill/>
        </p:spPr>
      </p:pic>
      <p:pic>
        <p:nvPicPr>
          <p:cNvPr id="9" name="Picture 2" descr="F:\中关村信息谷\信息谷资料\信息谷VI\PPT\未标题-1_画板 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045" y="114300"/>
            <a:ext cx="11969750" cy="4505325"/>
          </a:xfrm>
          <a:prstGeom prst="rect">
            <a:avLst/>
          </a:prstGeom>
          <a:noFill/>
        </p:spPr>
      </p:pic>
      <p:sp>
        <p:nvSpPr>
          <p:cNvPr id="12" name="TextBox 9"/>
          <p:cNvSpPr txBox="1"/>
          <p:nvPr/>
        </p:nvSpPr>
        <p:spPr>
          <a:xfrm>
            <a:off x="407035" y="1219200"/>
            <a:ext cx="111791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chemeClr val="bg1"/>
                </a:solidFill>
                <a:effectLst>
                  <a:outerShdw blurRad="101600" dist="889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人工智能应用层产业链分析</a:t>
            </a:r>
            <a:endParaRPr lang="zh-CN" altLang="en-US" sz="5400" b="1" dirty="0">
              <a:solidFill>
                <a:schemeClr val="bg1"/>
              </a:solidFill>
              <a:effectLst>
                <a:outerShdw blurRad="101600" dist="889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TextBox 10"/>
          <p:cNvSpPr txBox="1"/>
          <p:nvPr/>
        </p:nvSpPr>
        <p:spPr>
          <a:xfrm>
            <a:off x="4164901" y="3441069"/>
            <a:ext cx="36766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bg1">
                        <a:lumMod val="75000"/>
                      </a:schemeClr>
                    </a:gs>
                    <a:gs pos="94000">
                      <a:schemeClr val="bg1">
                        <a:lumMod val="50000"/>
                      </a:schemeClr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</a:rPr>
              <a:t>创新引领  协同发展</a:t>
            </a:r>
            <a:endParaRPr lang="zh-CN" altLang="en-US" sz="3200" b="1" dirty="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bg1">
                      <a:lumMod val="75000"/>
                    </a:schemeClr>
                  </a:gs>
                  <a:gs pos="94000">
                    <a:schemeClr val="bg1">
                      <a:lumMod val="50000"/>
                    </a:schemeClr>
                  </a:gs>
                </a:gsLst>
                <a:lin ang="5400000" scaled="0"/>
              </a:gra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0" name="Picture 4" descr="F:\中关村信息谷\信息谷资料\信息谷VI\PPT\公司全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3855" y="2924810"/>
            <a:ext cx="3713480" cy="427990"/>
          </a:xfrm>
          <a:prstGeom prst="rect">
            <a:avLst/>
          </a:prstGeom>
          <a:noFill/>
        </p:spPr>
      </p:pic>
      <p:pic>
        <p:nvPicPr>
          <p:cNvPr id="2" name="图片 1" descr="图片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10" y="2708910"/>
            <a:ext cx="11970385" cy="3975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2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: 圆角 4"/>
          <p:cNvSpPr/>
          <p:nvPr>
            <p:custDataLst>
              <p:tags r:id="rId3"/>
            </p:custDataLst>
          </p:nvPr>
        </p:nvSpPr>
        <p:spPr>
          <a:xfrm>
            <a:off x="997585" y="2179955"/>
            <a:ext cx="5069205" cy="1085215"/>
          </a:xfrm>
          <a:prstGeom prst="roundRect">
            <a:avLst>
              <a:gd name="adj" fmla="val 5508"/>
            </a:avLst>
          </a:prstGeom>
          <a:gradFill>
            <a:gsLst>
              <a:gs pos="100000">
                <a:schemeClr val="bg2">
                  <a:lumMod val="8000"/>
                  <a:lumOff val="92000"/>
                </a:schemeClr>
              </a:gs>
              <a:gs pos="0">
                <a:schemeClr val="bg2">
                  <a:lumMod val="8000"/>
                  <a:lumOff val="92000"/>
                </a:schemeClr>
              </a:gs>
            </a:gsLst>
            <a:lin ang="2700000" scaled="0"/>
          </a:gradFill>
          <a:ln>
            <a:noFill/>
          </a:ln>
          <a:effectLst>
            <a:outerShdw blurRad="254000" dist="152400" dir="5400000" algn="t" rotWithShape="0">
              <a:schemeClr val="bg2">
                <a:lumMod val="90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" name="任意多边形: 形状 18"/>
          <p:cNvSpPr/>
          <p:nvPr>
            <p:custDataLst>
              <p:tags r:id="rId4"/>
            </p:custDataLst>
          </p:nvPr>
        </p:nvSpPr>
        <p:spPr>
          <a:xfrm flipH="1">
            <a:off x="997585" y="2257425"/>
            <a:ext cx="1250950" cy="932180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5000"/>
                </a:schemeClr>
              </a:gs>
              <a:gs pos="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项标题"/>
          <p:cNvSpPr txBox="1"/>
          <p:nvPr>
            <p:custDataLst>
              <p:tags r:id="rId5"/>
            </p:custDataLst>
          </p:nvPr>
        </p:nvSpPr>
        <p:spPr>
          <a:xfrm>
            <a:off x="2800985" y="2316480"/>
            <a:ext cx="3134995" cy="812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产业链分析</a:t>
            </a:r>
            <a:r>
              <a:rPr lang="en-US" altLang="zh-CN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（</a:t>
            </a:r>
            <a:r>
              <a: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应用层</a:t>
            </a:r>
            <a:r>
              <a:rPr lang="en-US" altLang="zh-CN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）</a:t>
            </a:r>
            <a:endParaRPr lang="en-US" altLang="zh-CN" sz="2400" b="1" spc="300" dirty="0">
              <a:solidFill>
                <a:srgbClr val="44546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序号"/>
          <p:cNvSpPr txBox="1"/>
          <p:nvPr>
            <p:custDataLst>
              <p:tags r:id="rId6"/>
            </p:custDataLst>
          </p:nvPr>
        </p:nvSpPr>
        <p:spPr>
          <a:xfrm>
            <a:off x="1209675" y="2316480"/>
            <a:ext cx="1101090" cy="8128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sz="32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7"/>
            </p:custDataLst>
          </p:nvPr>
        </p:nvCxnSpPr>
        <p:spPr>
          <a:xfrm>
            <a:off x="2652395" y="2581910"/>
            <a:ext cx="0" cy="282575"/>
          </a:xfrm>
          <a:prstGeom prst="line">
            <a:avLst/>
          </a:prstGeom>
          <a:ln w="25400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: 圆角 36"/>
          <p:cNvSpPr/>
          <p:nvPr>
            <p:custDataLst>
              <p:tags r:id="rId8"/>
            </p:custDataLst>
          </p:nvPr>
        </p:nvSpPr>
        <p:spPr>
          <a:xfrm>
            <a:off x="997585" y="3681730"/>
            <a:ext cx="5069205" cy="1085215"/>
          </a:xfrm>
          <a:prstGeom prst="roundRect">
            <a:avLst>
              <a:gd name="adj" fmla="val 5508"/>
            </a:avLst>
          </a:prstGeom>
          <a:gradFill>
            <a:gsLst>
              <a:gs pos="100000">
                <a:schemeClr val="bg2">
                  <a:lumMod val="8000"/>
                  <a:lumOff val="92000"/>
                </a:schemeClr>
              </a:gs>
              <a:gs pos="0">
                <a:schemeClr val="bg2">
                  <a:lumMod val="8000"/>
                  <a:lumOff val="92000"/>
                </a:schemeClr>
              </a:gs>
            </a:gsLst>
            <a:lin ang="2700000" scaled="0"/>
          </a:gradFill>
          <a:ln>
            <a:noFill/>
          </a:ln>
          <a:effectLst>
            <a:outerShdw blurRad="254000" dist="152400" dir="5400000" algn="t" rotWithShape="0">
              <a:schemeClr val="bg2">
                <a:lumMod val="90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任意多边形: 形状 37"/>
          <p:cNvSpPr/>
          <p:nvPr>
            <p:custDataLst>
              <p:tags r:id="rId9"/>
            </p:custDataLst>
          </p:nvPr>
        </p:nvSpPr>
        <p:spPr>
          <a:xfrm flipH="1">
            <a:off x="997585" y="3758565"/>
            <a:ext cx="1250950" cy="932180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5000"/>
                </a:schemeClr>
              </a:gs>
              <a:gs pos="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9" name="项标题"/>
          <p:cNvSpPr txBox="1"/>
          <p:nvPr>
            <p:custDataLst>
              <p:tags r:id="rId10"/>
            </p:custDataLst>
          </p:nvPr>
        </p:nvSpPr>
        <p:spPr>
          <a:xfrm>
            <a:off x="3049905" y="3818255"/>
            <a:ext cx="2108200" cy="812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招商</a:t>
            </a:r>
            <a:r>
              <a: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建议</a:t>
            </a:r>
            <a:endParaRPr lang="zh-CN" altLang="en-US" sz="2400" b="1" spc="300" dirty="0">
              <a:solidFill>
                <a:srgbClr val="4454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序号"/>
          <p:cNvSpPr txBox="1"/>
          <p:nvPr>
            <p:custDataLst>
              <p:tags r:id="rId11"/>
            </p:custDataLst>
          </p:nvPr>
        </p:nvSpPr>
        <p:spPr>
          <a:xfrm>
            <a:off x="1209675" y="3818255"/>
            <a:ext cx="1101090" cy="8128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sz="32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2" name="直接连接符 41"/>
          <p:cNvCxnSpPr/>
          <p:nvPr>
            <p:custDataLst>
              <p:tags r:id="rId12"/>
            </p:custDataLst>
          </p:nvPr>
        </p:nvCxnSpPr>
        <p:spPr>
          <a:xfrm>
            <a:off x="2652395" y="4083050"/>
            <a:ext cx="0" cy="282575"/>
          </a:xfrm>
          <a:prstGeom prst="line">
            <a:avLst/>
          </a:prstGeom>
          <a:ln w="25400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: 圆角 49"/>
          <p:cNvSpPr/>
          <p:nvPr>
            <p:custDataLst>
              <p:tags r:id="rId13"/>
            </p:custDataLst>
          </p:nvPr>
        </p:nvSpPr>
        <p:spPr>
          <a:xfrm>
            <a:off x="6224905" y="2179955"/>
            <a:ext cx="5069205" cy="1085215"/>
          </a:xfrm>
          <a:prstGeom prst="roundRect">
            <a:avLst>
              <a:gd name="adj" fmla="val 5508"/>
            </a:avLst>
          </a:prstGeom>
          <a:gradFill>
            <a:gsLst>
              <a:gs pos="100000">
                <a:schemeClr val="bg2">
                  <a:lumMod val="8000"/>
                  <a:lumOff val="92000"/>
                </a:schemeClr>
              </a:gs>
              <a:gs pos="0">
                <a:schemeClr val="bg2">
                  <a:lumMod val="8000"/>
                  <a:lumOff val="92000"/>
                </a:schemeClr>
              </a:gs>
            </a:gsLst>
            <a:lin ang="2700000" scaled="0"/>
          </a:gradFill>
          <a:ln>
            <a:noFill/>
          </a:ln>
          <a:effectLst>
            <a:outerShdw blurRad="254000" dist="152400" dir="5400000" algn="t" rotWithShape="0">
              <a:schemeClr val="bg2">
                <a:lumMod val="90000"/>
                <a:alpha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1" name="任意多边形: 形状 50"/>
          <p:cNvSpPr/>
          <p:nvPr>
            <p:custDataLst>
              <p:tags r:id="rId14"/>
            </p:custDataLst>
          </p:nvPr>
        </p:nvSpPr>
        <p:spPr>
          <a:xfrm flipH="1">
            <a:off x="6224905" y="2257425"/>
            <a:ext cx="1250950" cy="932180"/>
          </a:xfrm>
          <a:custGeom>
            <a:avLst/>
            <a:gdLst>
              <a:gd name="connsiteX0" fmla="*/ 2364775 w 2364775"/>
              <a:gd name="connsiteY0" fmla="*/ 1604774 h 1604774"/>
              <a:gd name="connsiteX1" fmla="*/ 0 w 2364775"/>
              <a:gd name="connsiteY1" fmla="*/ 1604774 h 1604774"/>
              <a:gd name="connsiteX2" fmla="*/ 2364775 w 2364775"/>
              <a:gd name="connsiteY2" fmla="*/ 0 h 1604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64775" h="1604774">
                <a:moveTo>
                  <a:pt x="2364775" y="1604774"/>
                </a:moveTo>
                <a:lnTo>
                  <a:pt x="0" y="1604774"/>
                </a:lnTo>
                <a:lnTo>
                  <a:pt x="2364775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5000"/>
                </a:schemeClr>
              </a:gs>
              <a:gs pos="0">
                <a:schemeClr val="accent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2" name="项标题"/>
          <p:cNvSpPr txBox="1"/>
          <p:nvPr>
            <p:custDataLst>
              <p:tags r:id="rId15"/>
            </p:custDataLst>
          </p:nvPr>
        </p:nvSpPr>
        <p:spPr>
          <a:xfrm>
            <a:off x="8278495" y="2316480"/>
            <a:ext cx="2801620" cy="8128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buClrTx/>
              <a:buSzTx/>
              <a:buFontTx/>
            </a:pPr>
            <a:r>
              <a: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技术路线</a:t>
            </a:r>
            <a:endParaRPr lang="zh-CN" altLang="en-US" sz="2400" b="1" spc="300" dirty="0">
              <a:solidFill>
                <a:srgbClr val="44546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3" name="序号"/>
          <p:cNvSpPr txBox="1"/>
          <p:nvPr>
            <p:custDataLst>
              <p:tags r:id="rId16"/>
            </p:custDataLst>
          </p:nvPr>
        </p:nvSpPr>
        <p:spPr>
          <a:xfrm>
            <a:off x="6437630" y="2316480"/>
            <a:ext cx="1101090" cy="812800"/>
          </a:xfrm>
          <a:prstGeom prst="rect">
            <a:avLst/>
          </a:prstGeom>
          <a:noFill/>
        </p:spPr>
        <p:txBody>
          <a:bodyPr wrap="none" lIns="0" tIns="0" rIns="0" bIns="0" rtlCol="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sz="32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54" name="直接连接符 53"/>
          <p:cNvCxnSpPr/>
          <p:nvPr>
            <p:custDataLst>
              <p:tags r:id="rId17"/>
            </p:custDataLst>
          </p:nvPr>
        </p:nvCxnSpPr>
        <p:spPr>
          <a:xfrm>
            <a:off x="7879715" y="2581910"/>
            <a:ext cx="0" cy="282575"/>
          </a:xfrm>
          <a:prstGeom prst="line">
            <a:avLst/>
          </a:prstGeom>
          <a:ln w="25400" cap="rnd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20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</p:spTree>
    <p:custDataLst>
      <p:tags r:id="rId2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alphaModFix amt="90000"/>
          </a:blip>
          <a:srcRect t="7234" b="7234"/>
          <a:stretch>
            <a:fillRect/>
          </a:stretch>
        </p:blipFill>
        <p:spPr>
          <a:xfrm>
            <a:off x="0" y="1700530"/>
            <a:ext cx="5696585" cy="3654425"/>
          </a:xfrm>
          <a:prstGeom prst="rect">
            <a:avLst/>
          </a:prstGeom>
          <a:effectLst/>
        </p:spPr>
      </p:pic>
      <p:sp>
        <p:nvSpPr>
          <p:cNvPr id="35" name="文本框 34"/>
          <p:cNvSpPr txBox="1"/>
          <p:nvPr/>
        </p:nvSpPr>
        <p:spPr>
          <a:xfrm>
            <a:off x="643890" y="2239645"/>
            <a:ext cx="11548110" cy="393573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>
              <a:lnSpc>
                <a:spcPct val="140000"/>
              </a:lnSpc>
            </a:pPr>
            <a:endParaRPr lang="zh-CN" altLang="en-US" sz="2400" kern="100" dirty="0">
              <a:effectLst/>
              <a:latin typeface="+mn-ea"/>
              <a:cs typeface="汉仪尚巍手书W" panose="00020600040101010101" charset="-122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3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4"/>
            </p:custDataLst>
          </p:nvPr>
        </p:nvGrpSpPr>
        <p:grpSpPr>
          <a:xfrm>
            <a:off x="4761230" y="1925320"/>
            <a:ext cx="7056369" cy="1620833"/>
            <a:chOff x="10627" y="3019"/>
            <a:chExt cx="7983" cy="1709"/>
          </a:xfrm>
        </p:grpSpPr>
        <p:sp>
          <p:nvSpPr>
            <p:cNvPr id="2" name="矩形: 圆角 4"/>
            <p:cNvSpPr/>
            <p:nvPr>
              <p:custDataLst>
                <p:tags r:id="rId5"/>
              </p:custDataLst>
            </p:nvPr>
          </p:nvSpPr>
          <p:spPr>
            <a:xfrm>
              <a:off x="10627" y="3019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36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" name="任意多边形: 形状 18"/>
            <p:cNvSpPr/>
            <p:nvPr>
              <p:custDataLst>
                <p:tags r:id="rId6"/>
              </p:custDataLst>
            </p:nvPr>
          </p:nvSpPr>
          <p:spPr>
            <a:xfrm flipH="1">
              <a:off x="10627" y="3141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40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项标题"/>
            <p:cNvSpPr txBox="1"/>
            <p:nvPr>
              <p:custDataLst>
                <p:tags r:id="rId7"/>
              </p:custDataLst>
            </p:nvPr>
          </p:nvSpPr>
          <p:spPr>
            <a:xfrm>
              <a:off x="13160" y="3234"/>
              <a:ext cx="5139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zh-CN" altLang="en-US" sz="48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产业链分析</a:t>
              </a:r>
              <a:r>
                <a:rPr lang="en-US" altLang="zh-CN" sz="48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（</a:t>
              </a:r>
              <a:r>
                <a:rPr lang="zh-CN" altLang="en-US" sz="48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应用层</a:t>
              </a:r>
              <a:r>
                <a:rPr lang="en-US" altLang="zh-CN" sz="48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）</a:t>
              </a:r>
              <a:endParaRPr lang="zh-CN" altLang="en-US" sz="48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序号"/>
            <p:cNvSpPr txBox="1"/>
            <p:nvPr>
              <p:custDataLst>
                <p:tags r:id="rId8"/>
              </p:custDataLst>
            </p:nvPr>
          </p:nvSpPr>
          <p:spPr>
            <a:xfrm>
              <a:off x="10961" y="3234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60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sz="6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34" name="直接连接符 33"/>
            <p:cNvCxnSpPr/>
            <p:nvPr>
              <p:custDataLst>
                <p:tags r:id="rId9"/>
              </p:custDataLst>
            </p:nvPr>
          </p:nvCxnSpPr>
          <p:spPr>
            <a:xfrm>
              <a:off x="12789" y="3652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31" name="组合 30"/>
          <p:cNvGrpSpPr/>
          <p:nvPr/>
        </p:nvGrpSpPr>
        <p:grpSpPr>
          <a:xfrm>
            <a:off x="7747635" y="3919855"/>
            <a:ext cx="3423194" cy="773247"/>
            <a:chOff x="10626" y="5184"/>
            <a:chExt cx="8248" cy="1709"/>
          </a:xfrm>
        </p:grpSpPr>
        <p:sp>
          <p:nvSpPr>
            <p:cNvPr id="18" name="矩形: 圆角 49"/>
            <p:cNvSpPr/>
            <p:nvPr>
              <p:custDataLst>
                <p:tags r:id="rId13"/>
              </p:custDataLst>
            </p:nvPr>
          </p:nvSpPr>
          <p:spPr>
            <a:xfrm>
              <a:off x="10626" y="5184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9" name="任意多边形: 形状 50"/>
            <p:cNvSpPr/>
            <p:nvPr>
              <p:custDataLst>
                <p:tags r:id="rId14"/>
              </p:custDataLst>
            </p:nvPr>
          </p:nvSpPr>
          <p:spPr>
            <a:xfrm flipH="1">
              <a:off x="10626" y="5306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0" name="项标题"/>
            <p:cNvSpPr txBox="1"/>
            <p:nvPr>
              <p:custDataLst>
                <p:tags r:id="rId15"/>
              </p:custDataLst>
            </p:nvPr>
          </p:nvSpPr>
          <p:spPr>
            <a:xfrm>
              <a:off x="13860" y="5399"/>
              <a:ext cx="5014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4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技术路线</a:t>
              </a:r>
              <a:endPara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8" name="序号"/>
            <p:cNvSpPr txBox="1"/>
            <p:nvPr>
              <p:custDataLst>
                <p:tags r:id="rId16"/>
              </p:custDataLst>
            </p:nvPr>
          </p:nvSpPr>
          <p:spPr>
            <a:xfrm>
              <a:off x="10961" y="5399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32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sz="32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9" name="直接连接符 28"/>
            <p:cNvCxnSpPr/>
            <p:nvPr>
              <p:custDataLst>
                <p:tags r:id="rId17"/>
              </p:custDataLst>
            </p:nvPr>
          </p:nvCxnSpPr>
          <p:spPr>
            <a:xfrm>
              <a:off x="13232" y="5817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人工智能产业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链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31" name="上箭头 65"/>
          <p:cNvSpPr/>
          <p:nvPr>
            <p:custDataLst>
              <p:tags r:id="rId7"/>
            </p:custDataLst>
          </p:nvPr>
        </p:nvSpPr>
        <p:spPr>
          <a:xfrm rot="16200000">
            <a:off x="7814945" y="4466590"/>
            <a:ext cx="3201035" cy="429895"/>
          </a:xfrm>
          <a:prstGeom prst="upArrow">
            <a:avLst/>
          </a:prstGeom>
          <a:gradFill flip="none" rotWithShape="1">
            <a:gsLst>
              <a:gs pos="100000">
                <a:sysClr val="window" lastClr="FFFFFF">
                  <a:lumMod val="85000"/>
                  <a:alpha val="0"/>
                </a:sysClr>
              </a:gs>
              <a:gs pos="54000">
                <a:srgbClr val="0075BF">
                  <a:alpha val="17000"/>
                </a:srgbClr>
              </a:gs>
            </a:gsLst>
            <a:lin ang="5400000" scaled="1"/>
            <a:tileRect/>
          </a:gradFill>
          <a:ln>
            <a:gradFill flip="none" rotWithShape="1">
              <a:gsLst>
                <a:gs pos="100000">
                  <a:srgbClr val="0075BF"/>
                </a:gs>
                <a:gs pos="0">
                  <a:srgbClr val="7F6000">
                    <a:tint val="23500"/>
                    <a:satMod val="160000"/>
                    <a:alpha val="0"/>
                  </a:srgbClr>
                </a:gs>
              </a:gsLst>
              <a:lin ang="16200000" scaled="1"/>
              <a:tileRect/>
            </a:gradFill>
          </a:ln>
        </p:spPr>
        <p:txBody>
          <a:bodyPr vert="vert270" lIns="108330" tIns="54166" rIns="108330" bIns="54166" anchor="ctr"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rgbClr val="005BA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407670" y="775970"/>
            <a:ext cx="11283315" cy="1429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</a:pPr>
            <a:r>
              <a:rPr lang="zh-CN" altLang="en-US" sz="170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遵循 </a:t>
            </a:r>
            <a:r>
              <a:rPr lang="zh-CN" altLang="en-US" sz="1900" noProof="0">
                <a:ln>
                  <a:noFill/>
                </a:ln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/>
                <a:highlight>
                  <a:srgbClr val="000000">
                    <a:alpha val="0"/>
                  </a:srgbClr>
                </a:highligh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“底层支撑 — 技术转化 — 价值落地 — 长效保障” </a:t>
            </a:r>
            <a:r>
              <a:rPr lang="zh-CN" altLang="en-US" sz="1700" noProof="0">
                <a:ln>
                  <a:noFill/>
                </a:ln>
                <a:effectLst/>
                <a:highlight>
                  <a:srgbClr val="000000">
                    <a:alpha val="0"/>
                  </a:srgbClr>
                </a:highligh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lang="zh-CN" altLang="en-US" sz="170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产业发展全链条逻辑，从“</a:t>
            </a:r>
            <a:r>
              <a:rPr lang="zh-CN" altLang="en-US" sz="1700" b="1" noProof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基础层、技术层、应用层、保障层”</a:t>
            </a:r>
            <a:r>
              <a:rPr lang="zh-CN" altLang="en-US" sz="170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四个维度分析产业，既能够清晰拆解产业从硬件基建、核心技术研发到与实体经济融合应用、再到依赖政策人才等外部环境实现持续发展的递进关系，又能精准定位不同层级的优势与短板</a:t>
            </a:r>
            <a:r>
              <a:rPr lang="en-US" altLang="zh-CN" sz="1700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1700" noProof="0">
              <a:ln>
                <a:noFill/>
              </a:ln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9758045" y="2306955"/>
            <a:ext cx="2024380" cy="4434205"/>
            <a:chOff x="13549" y="3694"/>
            <a:chExt cx="4669" cy="6943"/>
          </a:xfrm>
        </p:grpSpPr>
        <p:sp>
          <p:nvSpPr>
            <p:cNvPr id="19" name="矩形 18"/>
            <p:cNvSpPr/>
            <p:nvPr/>
          </p:nvSpPr>
          <p:spPr>
            <a:xfrm>
              <a:off x="13549" y="3694"/>
              <a:ext cx="4669" cy="8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外部保障层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3550" y="4562"/>
              <a:ext cx="4668" cy="6075"/>
            </a:xfrm>
            <a:prstGeom prst="rect">
              <a:avLst/>
            </a:prstGeom>
            <a:noFill/>
            <a:ln w="6350">
              <a:solidFill>
                <a:srgbClr val="0055FF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14495" y="5204"/>
              <a:ext cx="3409" cy="45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"/>
              </a:pPr>
              <a:r>
                <a:rPr lang="zh-CN" altLang="en-US" sz="2000">
                  <a:solidFill>
                    <a:srgbClr val="386FED"/>
                  </a:solidFill>
                  <a:latin typeface="微软雅黑" panose="020B0503020204020204" charset="-122"/>
                  <a:ea typeface="微软雅黑" panose="020B0503020204020204" charset="-122"/>
                </a:rPr>
                <a:t>人才链</a:t>
              </a:r>
              <a:endParaRPr lang="zh-CN" altLang="en-US" sz="2000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"/>
              </a:pPr>
              <a:r>
                <a:rPr lang="zh-CN" altLang="en-US" sz="2000">
                  <a:solidFill>
                    <a:srgbClr val="386FED"/>
                  </a:solidFill>
                  <a:latin typeface="微软雅黑" panose="020B0503020204020204" charset="-122"/>
                  <a:ea typeface="微软雅黑" panose="020B0503020204020204" charset="-122"/>
                </a:rPr>
                <a:t>资金链</a:t>
              </a:r>
              <a:endParaRPr lang="zh-CN" altLang="en-US" sz="2000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"/>
              </a:pPr>
              <a:r>
                <a:rPr lang="zh-CN" altLang="en-US" sz="2000">
                  <a:solidFill>
                    <a:srgbClr val="386FED"/>
                  </a:solidFill>
                  <a:latin typeface="微软雅黑" panose="020B0503020204020204" charset="-122"/>
                  <a:ea typeface="微软雅黑" panose="020B0503020204020204" charset="-122"/>
                </a:rPr>
                <a:t>产业链</a:t>
              </a:r>
              <a:endParaRPr lang="zh-CN" altLang="en-US" sz="2000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"/>
              </a:pPr>
              <a:r>
                <a:rPr lang="zh-CN" altLang="en-US" sz="2000">
                  <a:solidFill>
                    <a:srgbClr val="386FED"/>
                  </a:solidFill>
                  <a:latin typeface="微软雅黑" panose="020B0503020204020204" charset="-122"/>
                  <a:ea typeface="微软雅黑" panose="020B0503020204020204" charset="-122"/>
                </a:rPr>
                <a:t>供应链</a:t>
              </a:r>
              <a:endParaRPr lang="zh-CN" altLang="en-US" sz="2000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"/>
              </a:pPr>
              <a:r>
                <a:rPr lang="zh-CN" altLang="en-US" sz="2000">
                  <a:solidFill>
                    <a:srgbClr val="386FED"/>
                  </a:solidFill>
                  <a:latin typeface="微软雅黑" panose="020B0503020204020204" charset="-122"/>
                  <a:ea typeface="微软雅黑" panose="020B0503020204020204" charset="-122"/>
                </a:rPr>
                <a:t>创新链</a:t>
              </a:r>
              <a:endParaRPr lang="zh-CN" altLang="en-US" sz="2000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"/>
              </a:pPr>
              <a:r>
                <a:rPr lang="zh-CN" altLang="en-US" sz="2000">
                  <a:solidFill>
                    <a:srgbClr val="386FED"/>
                  </a:solidFill>
                  <a:latin typeface="微软雅黑" panose="020B0503020204020204" charset="-122"/>
                  <a:ea typeface="微软雅黑" panose="020B0503020204020204" charset="-122"/>
                </a:rPr>
                <a:t>价值链</a:t>
              </a:r>
              <a:endParaRPr lang="zh-CN" altLang="en-US" sz="2000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7" name="组合 16"/>
          <p:cNvGrpSpPr/>
          <p:nvPr>
            <p:custDataLst>
              <p:tags r:id="rId8"/>
            </p:custDataLst>
          </p:nvPr>
        </p:nvGrpSpPr>
        <p:grpSpPr>
          <a:xfrm>
            <a:off x="2957830" y="2330450"/>
            <a:ext cx="6025515" cy="4410075"/>
            <a:chOff x="1047" y="3691"/>
            <a:chExt cx="10932" cy="6945"/>
          </a:xfrm>
        </p:grpSpPr>
        <p:grpSp>
          <p:nvGrpSpPr>
            <p:cNvPr id="5" name="组合 4"/>
            <p:cNvGrpSpPr/>
            <p:nvPr>
              <p:custDataLst>
                <p:tags r:id="rId9"/>
              </p:custDataLst>
            </p:nvPr>
          </p:nvGrpSpPr>
          <p:grpSpPr>
            <a:xfrm>
              <a:off x="1361" y="4983"/>
              <a:ext cx="10268" cy="5195"/>
              <a:chOff x="1032" y="4650"/>
              <a:chExt cx="10268" cy="5195"/>
            </a:xfrm>
          </p:grpSpPr>
          <p:cxnSp>
            <p:nvCxnSpPr>
              <p:cNvPr id="76" name="直接连接符 75"/>
              <p:cNvCxnSpPr/>
              <p:nvPr>
                <p:custDataLst>
                  <p:tags r:id="rId10"/>
                </p:custDataLst>
              </p:nvPr>
            </p:nvCxnSpPr>
            <p:spPr>
              <a:xfrm flipH="1" flipV="1">
                <a:off x="1032" y="9742"/>
                <a:ext cx="4812" cy="15"/>
              </a:xfrm>
              <a:prstGeom prst="line">
                <a:avLst/>
              </a:prstGeom>
              <a:ln>
                <a:solidFill>
                  <a:schemeClr val="accent1"/>
                </a:solidFill>
                <a:tailEnd type="oval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/>
              <p:nvPr>
                <p:custDataLst>
                  <p:tags r:id="rId11"/>
                </p:custDataLst>
              </p:nvPr>
            </p:nvCxnSpPr>
            <p:spPr>
              <a:xfrm flipH="1" flipV="1">
                <a:off x="2832" y="6350"/>
                <a:ext cx="4812" cy="15"/>
              </a:xfrm>
              <a:prstGeom prst="line">
                <a:avLst/>
              </a:prstGeom>
              <a:ln>
                <a:solidFill>
                  <a:schemeClr val="accent1"/>
                </a:solidFill>
                <a:tailEnd type="oval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9" name="矩形 8"/>
              <p:cNvSpPr/>
              <p:nvPr>
                <p:custDataLst>
                  <p:tags r:id="rId12"/>
                </p:custDataLst>
              </p:nvPr>
            </p:nvSpPr>
            <p:spPr>
              <a:xfrm>
                <a:off x="2639" y="4846"/>
                <a:ext cx="2378" cy="1251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lstStyle/>
              <a:p>
                <a:pPr marL="285750" indent="-285750">
                  <a:buFont typeface="Wingdings" panose="05000000000000000000" charset="0"/>
                  <a:buChar char=""/>
                </a:pPr>
                <a:r>
                  <a:rPr lang="zh-CN" altLang="en-US" sz="180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工业领域</a:t>
                </a:r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marL="285750" indent="-285750">
                  <a:buFont typeface="Wingdings" panose="05000000000000000000" charset="0"/>
                  <a:buChar char=""/>
                </a:pPr>
                <a:r>
                  <a:rPr lang="zh-CN" altLang="en-US" sz="180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医疗领域</a:t>
                </a:r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</a:endParaRPr>
              </a:p>
              <a:p>
                <a:pPr marL="285750" indent="-285750">
                  <a:buFont typeface="Wingdings" panose="05000000000000000000" charset="0"/>
                  <a:buChar char=""/>
                </a:pPr>
                <a:r>
                  <a:rPr lang="zh-CN" altLang="en-US" sz="1800"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交通领域</a:t>
                </a:r>
                <a:endParaRPr lang="zh-CN" altLang="en-US" sz="1800"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cxnSp>
            <p:nvCxnSpPr>
              <p:cNvPr id="92" name="直接连接符 91"/>
              <p:cNvCxnSpPr/>
              <p:nvPr>
                <p:custDataLst>
                  <p:tags r:id="rId13"/>
                </p:custDataLst>
              </p:nvPr>
            </p:nvCxnSpPr>
            <p:spPr>
              <a:xfrm flipH="1" flipV="1">
                <a:off x="1973" y="8029"/>
                <a:ext cx="4909" cy="34"/>
              </a:xfrm>
              <a:prstGeom prst="line">
                <a:avLst/>
              </a:prstGeom>
              <a:ln>
                <a:solidFill>
                  <a:schemeClr val="accent2"/>
                </a:solidFill>
                <a:tailEnd type="oval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12" name="任意多边形 11"/>
              <p:cNvSpPr/>
              <p:nvPr>
                <p:custDataLst>
                  <p:tags r:id="rId14"/>
                </p:custDataLst>
              </p:nvPr>
            </p:nvSpPr>
            <p:spPr>
              <a:xfrm>
                <a:off x="7627" y="4650"/>
                <a:ext cx="1859" cy="1714"/>
              </a:xfrm>
              <a:custGeom>
                <a:avLst/>
                <a:gdLst>
                  <a:gd name="adj" fmla="val 50000"/>
                  <a:gd name="a" fmla="pin 0 adj 100000"/>
                  <a:gd name="x1" fmla="*/ w a 200000"/>
                  <a:gd name="x2" fmla="*/ w a 100000"/>
                  <a:gd name="x3" fmla="+- x1 wd2 0"/>
                </a:gdLst>
                <a:ahLst/>
                <a:cxnLst>
                  <a:cxn ang="3">
                    <a:pos x="x2" y="t"/>
                  </a:cxn>
                  <a:cxn ang="cd2">
                    <a:pos x="x1" y="vc"/>
                  </a:cxn>
                  <a:cxn ang="cd4">
                    <a:pos x="l" y="b"/>
                  </a:cxn>
                  <a:cxn ang="cd4">
                    <a:pos x="x2" y="b"/>
                  </a:cxn>
                  <a:cxn ang="cd4">
                    <a:pos x="r" y="b"/>
                  </a:cxn>
                  <a:cxn ang="0">
                    <a:pos x="x3" y="vc"/>
                  </a:cxn>
                </a:cxnLst>
                <a:rect l="l" t="t" r="r" b="b"/>
                <a:pathLst>
                  <a:path w="1373" h="1266">
                    <a:moveTo>
                      <a:pt x="690" y="0"/>
                    </a:moveTo>
                    <a:cubicBezTo>
                      <a:pt x="693" y="0"/>
                      <a:pt x="695" y="0"/>
                      <a:pt x="698" y="1"/>
                    </a:cubicBezTo>
                    <a:lnTo>
                      <a:pt x="701" y="3"/>
                    </a:lnTo>
                    <a:lnTo>
                      <a:pt x="1373" y="1266"/>
                    </a:lnTo>
                    <a:lnTo>
                      <a:pt x="0" y="1266"/>
                    </a:lnTo>
                    <a:lnTo>
                      <a:pt x="632" y="78"/>
                    </a:lnTo>
                    <a:lnTo>
                      <a:pt x="662" y="23"/>
                    </a:lnTo>
                    <a:lnTo>
                      <a:pt x="671" y="7"/>
                    </a:lnTo>
                    <a:lnTo>
                      <a:pt x="674" y="5"/>
                    </a:lnTo>
                    <a:cubicBezTo>
                      <a:pt x="678" y="2"/>
                      <a:pt x="684" y="0"/>
                      <a:pt x="690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60000"/>
                      <a:lumOff val="40000"/>
                      <a:alpha val="100000"/>
                    </a:schemeClr>
                  </a:gs>
                  <a:gs pos="85000">
                    <a:schemeClr val="accent1">
                      <a:alpha val="100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tIns="323850" numCol="1" spcCol="0" rtlCol="0" fromWordArt="0" anchor="ctr" anchorCtr="0" forceAA="0" compatLnSpc="1">
                <a:noAutofit/>
              </a:bodyPr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1400" b="1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应用层</a:t>
                </a:r>
                <a:endParaRPr lang="zh-CN" altLang="en-US" sz="1400" b="1">
                  <a:solidFill>
                    <a:schemeClr val="lt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3" name="任意多边形 12"/>
              <p:cNvSpPr/>
              <p:nvPr>
                <p:custDataLst>
                  <p:tags r:id="rId15"/>
                </p:custDataLst>
              </p:nvPr>
            </p:nvSpPr>
            <p:spPr>
              <a:xfrm>
                <a:off x="6720" y="6718"/>
                <a:ext cx="3673" cy="1352"/>
              </a:xfrm>
              <a:custGeom>
                <a:avLst/>
                <a:gdLst>
                  <a:gd name="adj" fmla="val 55811"/>
                  <a:gd name="maxAdj" fmla="*/ 50000 w ss"/>
                  <a:gd name="a" fmla="pin 0 adj maxAdj"/>
                  <a:gd name="x1" fmla="*/ ss a 200000"/>
                  <a:gd name="x2" fmla="*/ ss a 100000"/>
                  <a:gd name="x3" fmla="+- r 0 x2"/>
                  <a:gd name="x4" fmla="+- r 0 x1"/>
                  <a:gd name="il" fmla="*/ wd3 a maxAdj"/>
                  <a:gd name="it" fmla="*/ hd3 a maxAdj"/>
                  <a:gd name="ir" fmla="+- r 0 il"/>
                </a:gdLst>
                <a:ahLst/>
                <a:cxnLst>
                  <a:cxn ang="3">
                    <a:pos x="hc" y="t"/>
                  </a:cxn>
                  <a:cxn ang="cd2">
                    <a:pos x="x1" y="vc"/>
                  </a:cxn>
                  <a:cxn ang="cd4">
                    <a:pos x="hc" y="b"/>
                  </a:cxn>
                  <a:cxn ang="0">
                    <a:pos x="x4" y="vc"/>
                  </a:cxn>
                </a:cxnLst>
                <a:rect l="l" t="t" r="r" b="b"/>
                <a:pathLst>
                  <a:path w="2712" h="998">
                    <a:moveTo>
                      <a:pt x="531" y="0"/>
                    </a:moveTo>
                    <a:lnTo>
                      <a:pt x="2181" y="0"/>
                    </a:lnTo>
                    <a:lnTo>
                      <a:pt x="2712" y="998"/>
                    </a:lnTo>
                    <a:lnTo>
                      <a:pt x="0" y="998"/>
                    </a:lnTo>
                    <a:lnTo>
                      <a:pt x="53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lumMod val="60000"/>
                      <a:lumOff val="40000"/>
                      <a:alpha val="100000"/>
                    </a:schemeClr>
                  </a:gs>
                  <a:gs pos="85000">
                    <a:schemeClr val="accent2">
                      <a:alpha val="100000"/>
                    </a:schemeClr>
                  </a:gs>
                </a:gsLst>
                <a:lin ang="135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1600" b="1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技术层</a:t>
                </a:r>
                <a:endParaRPr lang="zh-CN" altLang="en-US" sz="1600" b="1">
                  <a:solidFill>
                    <a:schemeClr val="lt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14" name="任意多边形 13"/>
              <p:cNvSpPr/>
              <p:nvPr>
                <p:custDataLst>
                  <p:tags r:id="rId16"/>
                </p:custDataLst>
              </p:nvPr>
            </p:nvSpPr>
            <p:spPr>
              <a:xfrm>
                <a:off x="5814" y="8423"/>
                <a:ext cx="5486" cy="1422"/>
              </a:xfrm>
              <a:custGeom>
                <a:avLst/>
                <a:gdLst>
                  <a:gd name="adj" fmla="val 55811"/>
                  <a:gd name="maxAdj" fmla="*/ 50000 w ss"/>
                  <a:gd name="a" fmla="pin 0 adj maxAdj"/>
                  <a:gd name="x1" fmla="*/ ss a 200000"/>
                  <a:gd name="x2" fmla="*/ ss a 100000"/>
                  <a:gd name="x3" fmla="+- r 0 x2"/>
                  <a:gd name="x4" fmla="+- r 0 x1"/>
                  <a:gd name="il" fmla="*/ wd3 a maxAdj"/>
                  <a:gd name="it" fmla="*/ hd3 a maxAdj"/>
                  <a:gd name="ir" fmla="+- r 0 il"/>
                </a:gdLst>
                <a:ahLst/>
                <a:cxnLst>
                  <a:cxn ang="3">
                    <a:pos x="hc" y="t"/>
                  </a:cxn>
                  <a:cxn ang="cd2">
                    <a:pos x="x1" y="vc"/>
                  </a:cxn>
                  <a:cxn ang="cd4">
                    <a:pos x="hc" y="b"/>
                  </a:cxn>
                  <a:cxn ang="0">
                    <a:pos x="x4" y="vc"/>
                  </a:cxn>
                </a:cxnLst>
                <a:rect l="l" t="t" r="r" b="b"/>
                <a:pathLst>
                  <a:path w="4051" h="1050">
                    <a:moveTo>
                      <a:pt x="531" y="0"/>
                    </a:moveTo>
                    <a:lnTo>
                      <a:pt x="3520" y="0"/>
                    </a:lnTo>
                    <a:lnTo>
                      <a:pt x="4044" y="985"/>
                    </a:lnTo>
                    <a:lnTo>
                      <a:pt x="4047" y="987"/>
                    </a:lnTo>
                    <a:cubicBezTo>
                      <a:pt x="4049" y="988"/>
                      <a:pt x="4050" y="989"/>
                      <a:pt x="4050" y="990"/>
                    </a:cubicBezTo>
                    <a:cubicBezTo>
                      <a:pt x="4050" y="991"/>
                      <a:pt x="4050" y="991"/>
                      <a:pt x="4049" y="992"/>
                    </a:cubicBezTo>
                    <a:lnTo>
                      <a:pt x="4048" y="993"/>
                    </a:lnTo>
                    <a:lnTo>
                      <a:pt x="4051" y="998"/>
                    </a:lnTo>
                    <a:lnTo>
                      <a:pt x="4032" y="998"/>
                    </a:lnTo>
                    <a:lnTo>
                      <a:pt x="4027" y="999"/>
                    </a:lnTo>
                    <a:cubicBezTo>
                      <a:pt x="3878" y="1028"/>
                      <a:pt x="3040" y="1050"/>
                      <a:pt x="2028" y="1050"/>
                    </a:cubicBezTo>
                    <a:cubicBezTo>
                      <a:pt x="1016" y="1050"/>
                      <a:pt x="178" y="1028"/>
                      <a:pt x="29" y="999"/>
                    </a:cubicBezTo>
                    <a:lnTo>
                      <a:pt x="24" y="998"/>
                    </a:lnTo>
                    <a:lnTo>
                      <a:pt x="0" y="998"/>
                    </a:lnTo>
                    <a:lnTo>
                      <a:pt x="531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60000"/>
                      <a:lumOff val="40000"/>
                      <a:alpha val="100000"/>
                    </a:schemeClr>
                  </a:gs>
                  <a:gs pos="85000">
                    <a:schemeClr val="accent1">
                      <a:alpha val="100000"/>
                    </a:schemeClr>
                  </a:gs>
                </a:gsLst>
                <a:lin ang="135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zh-CN" altLang="en-US" sz="1600" b="1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基础</a:t>
                </a:r>
                <a:r>
                  <a:rPr lang="zh-CN" altLang="en-US" sz="1600" b="1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  <a:sym typeface="+mn-ea"/>
                  </a:rPr>
                  <a:t>层</a:t>
                </a:r>
                <a:endParaRPr lang="zh-CN" altLang="en-US" sz="1600" b="1">
                  <a:solidFill>
                    <a:schemeClr val="lt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endParaRPr>
              </a:p>
            </p:txBody>
          </p:sp>
          <p:sp>
            <p:nvSpPr>
              <p:cNvPr id="22" name="椭圆 21"/>
              <p:cNvSpPr/>
              <p:nvPr>
                <p:custDataLst>
                  <p:tags r:id="rId17"/>
                </p:custDataLst>
              </p:nvPr>
            </p:nvSpPr>
            <p:spPr>
              <a:xfrm>
                <a:off x="7630" y="6290"/>
                <a:ext cx="1853" cy="163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椭圆 22"/>
              <p:cNvSpPr/>
              <p:nvPr>
                <p:custDataLst>
                  <p:tags r:id="rId18"/>
                </p:custDataLst>
              </p:nvPr>
            </p:nvSpPr>
            <p:spPr>
              <a:xfrm>
                <a:off x="6726" y="7987"/>
                <a:ext cx="3667" cy="163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" name="矩形 2"/>
              <p:cNvSpPr/>
              <p:nvPr>
                <p:custDataLst>
                  <p:tags r:id="rId19"/>
                </p:custDataLst>
              </p:nvPr>
            </p:nvSpPr>
            <p:spPr>
              <a:xfrm>
                <a:off x="2926" y="8332"/>
                <a:ext cx="2379" cy="1305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noAutofit/>
              </a:bodyPr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 typeface="Wingdings" panose="05000000000000000000" charset="0"/>
                  <a:buChar char=""/>
                </a:pPr>
                <a:r>
                  <a:rPr lang="zh-CN" altLang="en-US" sz="1800" noProof="0">
                    <a:ln>
                      <a:noFill/>
                    </a:ln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ea"/>
                  </a:rPr>
                  <a:t>硬件设施</a:t>
                </a:r>
                <a:endParaRPr lang="zh-CN" altLang="en-US" sz="180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 typeface="Wingdings" panose="05000000000000000000" charset="0"/>
                  <a:buChar char=""/>
                </a:pPr>
                <a:r>
                  <a:rPr lang="zh-CN" altLang="en-US" sz="1800" noProof="0">
                    <a:ln>
                      <a:noFill/>
                    </a:ln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ea"/>
                  </a:rPr>
                  <a:t>数据服务</a:t>
                </a:r>
                <a:endParaRPr lang="zh-CN" altLang="en-US" sz="1800" noProof="0">
                  <a:ln>
                    <a:noFill/>
                  </a:ln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</a:endParaRPr>
              </a:p>
              <a:p>
                <a:pPr marL="285750" marR="0" lvl="0" indent="-28575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buClrTx/>
                  <a:buSzTx/>
                  <a:buFont typeface="Wingdings" panose="05000000000000000000" charset="0"/>
                  <a:buChar char=""/>
                </a:pPr>
                <a:r>
                  <a:rPr lang="zh-CN" altLang="en-US" sz="1800" noProof="0">
                    <a:ln>
                      <a:noFill/>
                    </a:ln>
                    <a:effectLst/>
                    <a:uLnTx/>
                    <a:uFillTx/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+mn-ea"/>
                  </a:rPr>
                  <a:t>网络基建</a:t>
                </a:r>
                <a:endParaRPr lang="zh-CN" altLang="en-US" sz="1800" noProof="0">
                  <a:ln>
                    <a:noFill/>
                  </a:ln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endParaRPr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1047" y="3691"/>
              <a:ext cx="10931" cy="8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 b="1">
                  <a:latin typeface="微软雅黑" panose="020B0503020204020204" charset="-122"/>
                  <a:ea typeface="微软雅黑" panose="020B0503020204020204" charset="-122"/>
                </a:rPr>
                <a:t>产业链条</a:t>
              </a:r>
              <a:endParaRPr lang="zh-CN" altLang="en-US" sz="2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047" y="4572"/>
              <a:ext cx="10932" cy="6064"/>
            </a:xfrm>
            <a:prstGeom prst="rect">
              <a:avLst/>
            </a:prstGeom>
            <a:noFill/>
            <a:ln w="6350">
              <a:solidFill>
                <a:srgbClr val="0055FF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347" y="5124"/>
              <a:ext cx="2627" cy="1353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marL="285750" indent="-285750">
                <a:buFont typeface="Wingdings" panose="05000000000000000000" charset="0"/>
                <a:buChar char=""/>
              </a:pPr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政务领域</a:t>
              </a:r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buFont typeface="Wingdings" panose="05000000000000000000" charset="0"/>
                <a:buChar char=""/>
              </a:pPr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金融领域</a:t>
              </a:r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marL="285750" indent="-285750">
                <a:buFont typeface="Wingdings" panose="05000000000000000000" charset="0"/>
                <a:buChar char=""/>
              </a:pPr>
              <a:r>
                <a:rPr lang="zh-CN" altLang="en-US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其他领域</a:t>
              </a:r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3661" y="6845"/>
              <a:ext cx="3143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marL="285750" indent="-285750" algn="l">
                <a:buClrTx/>
                <a:buSzTx/>
                <a:buFont typeface="Wingdings" panose="05000000000000000000" charset="0"/>
                <a:buChar char=""/>
              </a:pPr>
              <a:r>
                <a:rPr lang="zh-CN" altLang="en-US" noProof="0">
                  <a:ln>
                    <a:noFill/>
                  </a:ln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AI开发平台</a:t>
              </a:r>
              <a:endParaRPr lang="zh-CN" altLang="en-US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85750" indent="-285750">
                <a:buFont typeface="Wingdings" panose="05000000000000000000" charset="0"/>
                <a:buChar char=""/>
              </a:pPr>
              <a:r>
                <a:rPr lang="zh-CN" altLang="en-US" noProof="0">
                  <a:ln>
                    <a:noFill/>
                  </a:ln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核心技术</a:t>
              </a:r>
              <a:endParaRPr lang="zh-CN" altLang="en-US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  <a:p>
              <a:pPr marL="285750" indent="-285750">
                <a:buFont typeface="Wingdings" panose="05000000000000000000" charset="0"/>
                <a:buChar char=""/>
              </a:pPr>
              <a:r>
                <a:rPr lang="zh-CN" altLang="en-US" noProof="0">
                  <a:ln>
                    <a:noFill/>
                  </a:ln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AI解决方案</a:t>
              </a:r>
              <a:endParaRPr lang="zh-CN" altLang="en-US" noProof="0">
                <a:ln>
                  <a:noFill/>
                </a:ln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5" name="上箭头 65"/>
          <p:cNvSpPr/>
          <p:nvPr>
            <p:custDataLst>
              <p:tags r:id="rId20"/>
            </p:custDataLst>
          </p:nvPr>
        </p:nvSpPr>
        <p:spPr>
          <a:xfrm rot="5400000">
            <a:off x="925195" y="4466590"/>
            <a:ext cx="3201035" cy="429895"/>
          </a:xfrm>
          <a:prstGeom prst="upArrow">
            <a:avLst/>
          </a:prstGeom>
          <a:gradFill flip="none" rotWithShape="1">
            <a:gsLst>
              <a:gs pos="100000">
                <a:sysClr val="window" lastClr="FFFFFF">
                  <a:lumMod val="85000"/>
                  <a:alpha val="0"/>
                </a:sysClr>
              </a:gs>
              <a:gs pos="54000">
                <a:srgbClr val="0075BF">
                  <a:alpha val="17000"/>
                </a:srgbClr>
              </a:gs>
            </a:gsLst>
            <a:lin ang="5400000" scaled="1"/>
            <a:tileRect/>
          </a:gradFill>
          <a:ln>
            <a:gradFill flip="none" rotWithShape="1">
              <a:gsLst>
                <a:gs pos="100000">
                  <a:srgbClr val="0075BF"/>
                </a:gs>
                <a:gs pos="0">
                  <a:srgbClr val="7F6000">
                    <a:tint val="23500"/>
                    <a:satMod val="160000"/>
                    <a:alpha val="0"/>
                  </a:srgbClr>
                </a:gs>
              </a:gsLst>
              <a:lin ang="16200000" scaled="1"/>
              <a:tileRect/>
            </a:gradFill>
          </a:ln>
        </p:spPr>
        <p:txBody>
          <a:bodyPr vert="vert270" lIns="108330" tIns="54166" rIns="108330" bIns="54166" anchor="ctr"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50" b="0" i="0" u="none" strike="noStrike" kern="0" cap="none" spc="0" normalizeH="0" baseline="0" noProof="0" dirty="0">
              <a:ln>
                <a:noFill/>
              </a:ln>
              <a:solidFill>
                <a:srgbClr val="005BAD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Arial" panose="020B060402020209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04470" y="2346325"/>
            <a:ext cx="2024380" cy="4434205"/>
            <a:chOff x="13549" y="3694"/>
            <a:chExt cx="4669" cy="6943"/>
          </a:xfrm>
        </p:grpSpPr>
        <p:sp>
          <p:nvSpPr>
            <p:cNvPr id="32" name="矩形 31"/>
            <p:cNvSpPr/>
            <p:nvPr/>
          </p:nvSpPr>
          <p:spPr>
            <a:xfrm>
              <a:off x="13549" y="3694"/>
              <a:ext cx="4669" cy="88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核心环节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3550" y="4562"/>
              <a:ext cx="4668" cy="6075"/>
            </a:xfrm>
            <a:prstGeom prst="rect">
              <a:avLst/>
            </a:prstGeom>
            <a:noFill/>
            <a:ln w="6350">
              <a:solidFill>
                <a:srgbClr val="0055FF"/>
              </a:solidFill>
              <a:prstDash val="dash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3608" y="5204"/>
              <a:ext cx="4297" cy="450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"/>
              </a:pPr>
              <a:r>
                <a:rPr lang="zh-CN" altLang="en-US" sz="200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算力</a:t>
              </a:r>
              <a:r>
                <a:rPr lang="en-US" altLang="zh-CN" sz="200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：</a:t>
              </a:r>
              <a:r>
                <a:rPr lang="zh-CN" altLang="en-US" sz="2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人工智能</a:t>
              </a:r>
              <a:r>
                <a:rPr lang="zh-CN" altLang="en-US" sz="2000" i="1" dirty="0">
                  <a:solidFill>
                    <a:srgbClr val="0067C7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“引擎”</a:t>
              </a:r>
              <a:endPara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"/>
              </a:pPr>
              <a:r>
                <a:rPr lang="zh-CN" altLang="en-US" sz="200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算法</a:t>
              </a:r>
              <a:r>
                <a:rPr lang="en-US" altLang="zh-CN" sz="200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：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人工智能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 </a:t>
              </a:r>
              <a:r>
                <a:rPr lang="en-US" altLang="zh-CN" sz="2000" i="1" dirty="0">
                  <a:solidFill>
                    <a:srgbClr val="286ED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“</a:t>
              </a:r>
              <a:r>
                <a:rPr lang="zh-CN" altLang="en-US" sz="2000" i="1" dirty="0">
                  <a:solidFill>
                    <a:srgbClr val="286ED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灵魂</a:t>
              </a:r>
              <a:r>
                <a:rPr lang="en-US" altLang="zh-CN" sz="2000" i="1" dirty="0">
                  <a:solidFill>
                    <a:srgbClr val="286ED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”</a:t>
              </a:r>
              <a:endPara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"/>
              </a:pPr>
              <a:r>
                <a:rPr lang="zh-CN" altLang="en-US" sz="200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数据</a:t>
              </a:r>
              <a:r>
                <a:rPr lang="en-US" altLang="zh-CN" sz="2000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：</a:t>
              </a:r>
              <a:r>
                <a:rPr lang="zh-CN" altLang="en-US" sz="20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人工智能</a:t>
              </a:r>
              <a:r>
                <a:rPr lang="en-US" altLang="zh-CN" sz="2000" i="1" dirty="0">
                  <a:solidFill>
                    <a:srgbClr val="286ED4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“燃料”</a:t>
              </a:r>
              <a:endPara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" name="剪去对角的矩形 1"/>
          <p:cNvSpPr/>
          <p:nvPr>
            <p:custDataLst>
              <p:tags r:id="rId21"/>
            </p:custDataLst>
          </p:nvPr>
        </p:nvSpPr>
        <p:spPr>
          <a:xfrm>
            <a:off x="229235" y="852805"/>
            <a:ext cx="11553190" cy="1232535"/>
          </a:xfrm>
          <a:prstGeom prst="snip2DiagRect">
            <a:avLst/>
          </a:pr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任意多边形: 形状 23"/>
          <p:cNvSpPr/>
          <p:nvPr>
            <p:custDataLst>
              <p:tags r:id="rId1"/>
            </p:custDataLst>
          </p:nvPr>
        </p:nvSpPr>
        <p:spPr>
          <a:xfrm flipV="1">
            <a:off x="641350" y="995680"/>
            <a:ext cx="11068685" cy="1788160"/>
          </a:xfrm>
          <a:custGeom>
            <a:avLst/>
            <a:gdLst>
              <a:gd name="connsiteX0" fmla="*/ 148212 w 2700000"/>
              <a:gd name="connsiteY0" fmla="*/ 0 h 4031120"/>
              <a:gd name="connsiteX1" fmla="*/ 921372 w 2700000"/>
              <a:gd name="connsiteY1" fmla="*/ 0 h 4031120"/>
              <a:gd name="connsiteX2" fmla="*/ 992492 w 2700000"/>
              <a:gd name="connsiteY2" fmla="*/ 71120 h 4031120"/>
              <a:gd name="connsiteX3" fmla="*/ 2568267 w 2700000"/>
              <a:gd name="connsiteY3" fmla="*/ 71120 h 4031120"/>
              <a:gd name="connsiteX4" fmla="*/ 2700000 w 2700000"/>
              <a:gd name="connsiteY4" fmla="*/ 202853 h 4031120"/>
              <a:gd name="connsiteX5" fmla="*/ 2700000 w 2700000"/>
              <a:gd name="connsiteY5" fmla="*/ 3868715 h 4031120"/>
              <a:gd name="connsiteX6" fmla="*/ 2537595 w 2700000"/>
              <a:gd name="connsiteY6" fmla="*/ 4031120 h 4031120"/>
              <a:gd name="connsiteX7" fmla="*/ 162405 w 2700000"/>
              <a:gd name="connsiteY7" fmla="*/ 4031120 h 4031120"/>
              <a:gd name="connsiteX8" fmla="*/ 0 w 2700000"/>
              <a:gd name="connsiteY8" fmla="*/ 3868715 h 4031120"/>
              <a:gd name="connsiteX9" fmla="*/ 0 w 2700000"/>
              <a:gd name="connsiteY9" fmla="*/ 1294825 h 4031120"/>
              <a:gd name="connsiteX10" fmla="*/ 0 w 2700000"/>
              <a:gd name="connsiteY10" fmla="*/ 202853 h 4031120"/>
              <a:gd name="connsiteX11" fmla="*/ 0 w 2700000"/>
              <a:gd name="connsiteY11" fmla="*/ 148212 h 403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0000" h="4031120">
                <a:moveTo>
                  <a:pt x="148212" y="0"/>
                </a:moveTo>
                <a:lnTo>
                  <a:pt x="921372" y="0"/>
                </a:lnTo>
                <a:lnTo>
                  <a:pt x="992492" y="71120"/>
                </a:lnTo>
                <a:lnTo>
                  <a:pt x="2568267" y="71120"/>
                </a:lnTo>
                <a:lnTo>
                  <a:pt x="2700000" y="202853"/>
                </a:lnTo>
                <a:lnTo>
                  <a:pt x="2700000" y="3868715"/>
                </a:lnTo>
                <a:lnTo>
                  <a:pt x="2537595" y="4031120"/>
                </a:lnTo>
                <a:lnTo>
                  <a:pt x="162405" y="4031120"/>
                </a:lnTo>
                <a:lnTo>
                  <a:pt x="0" y="3868715"/>
                </a:lnTo>
                <a:lnTo>
                  <a:pt x="0" y="1294825"/>
                </a:lnTo>
                <a:lnTo>
                  <a:pt x="0" y="202853"/>
                </a:lnTo>
                <a:lnTo>
                  <a:pt x="0" y="148212"/>
                </a:lnTo>
                <a:close/>
              </a:path>
            </a:pathLst>
          </a:custGeom>
          <a:noFill/>
          <a:ln w="19050">
            <a:gradFill>
              <a:gsLst>
                <a:gs pos="49000">
                  <a:srgbClr val="D5E8FF">
                    <a:lumMod val="5000"/>
                    <a:lumOff val="95000"/>
                    <a:alpha val="0"/>
                  </a:srgbClr>
                </a:gs>
                <a:gs pos="100000">
                  <a:srgbClr val="2B8EFF"/>
                </a:gs>
              </a:gsLst>
              <a:lin ang="5400000" scaled="0"/>
            </a:gradFill>
          </a:ln>
          <a:effectLst>
            <a:outerShdw blurRad="50800" dist="38100" dir="16200000" rotWithShape="0">
              <a:srgbClr val="4FE5FF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414020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5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6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7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人工智能</a:t>
              </a:r>
              <a:r>
                <a:rPr kumimoji="0" lang="en-US" altLang="zh-CN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：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应用层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2" name="textbox 42"/>
          <p:cNvSpPr/>
          <p:nvPr>
            <p:custDataLst>
              <p:tags r:id="rId8"/>
            </p:custDataLst>
          </p:nvPr>
        </p:nvSpPr>
        <p:spPr>
          <a:xfrm>
            <a:off x="551815" y="1933575"/>
            <a:ext cx="726440" cy="2283460"/>
          </a:xfrm>
          <a:prstGeom prst="rect">
            <a:avLst/>
          </a:prstGeom>
          <a:solidFill>
            <a:srgbClr val="0070C0"/>
          </a:solidFill>
          <a:ln w="0" cap="flat">
            <a:noFill/>
            <a:prstDash val="solid"/>
            <a:miter lim="0"/>
          </a:ln>
        </p:spPr>
        <p:txBody>
          <a:bodyPr vert="horz" wrap="square" lIns="36195" tIns="0" rIns="36195" bIns="0" anchor="ctr" anchorCtr="0"/>
          <a:p>
            <a:pPr algn="ctr" rtl="0" eaLnBrk="0">
              <a:lnSpc>
                <a:spcPct val="132000"/>
              </a:lnSpc>
            </a:pPr>
            <a:r>
              <a:rPr lang="zh-CN" altLang="en-US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</a:t>
            </a:r>
            <a:endParaRPr lang="zh-CN" altLang="en-US" b="1" kern="0" spc="-1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rtl="0" eaLnBrk="0">
              <a:lnSpc>
                <a:spcPct val="132000"/>
              </a:lnSpc>
            </a:pPr>
            <a:r>
              <a:rPr lang="zh-CN" altLang="en-US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</a:t>
            </a:r>
            <a:endParaRPr lang="zh-CN" altLang="en-US" b="1" kern="0" spc="-1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42"/>
          <p:cNvSpPr/>
          <p:nvPr>
            <p:custDataLst>
              <p:tags r:id="rId9"/>
            </p:custDataLst>
          </p:nvPr>
        </p:nvSpPr>
        <p:spPr>
          <a:xfrm>
            <a:off x="549910" y="4351655"/>
            <a:ext cx="732790" cy="2283460"/>
          </a:xfrm>
          <a:prstGeom prst="rect">
            <a:avLst/>
          </a:prstGeom>
          <a:solidFill>
            <a:srgbClr val="0070C0"/>
          </a:solidFill>
          <a:ln w="0" cap="flat">
            <a:noFill/>
            <a:prstDash val="solid"/>
            <a:miter lim="0"/>
          </a:ln>
        </p:spPr>
        <p:txBody>
          <a:bodyPr vert="horz" wrap="square" lIns="36195" tIns="0" rIns="36195" bIns="0" anchor="ctr" anchorCtr="0"/>
          <a:p>
            <a:pPr algn="ctr" rtl="0" eaLnBrk="0">
              <a:lnSpc>
                <a:spcPct val="132000"/>
              </a:lnSpc>
            </a:pPr>
            <a:r>
              <a:rPr lang="zh-CN" altLang="en-US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终端</a:t>
            </a:r>
            <a:endParaRPr lang="zh-CN" altLang="en-US" b="1" kern="0" spc="-1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rtl="0" eaLnBrk="0">
              <a:lnSpc>
                <a:spcPct val="132000"/>
              </a:lnSpc>
            </a:pPr>
            <a:r>
              <a:rPr lang="zh-CN" altLang="en-US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</a:t>
            </a:r>
            <a:endParaRPr lang="zh-CN" altLang="en-US" b="1" kern="0" spc="-1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0"/>
            </p:custDataLst>
          </p:nvPr>
        </p:nvGraphicFramePr>
        <p:xfrm>
          <a:off x="1563370" y="2118360"/>
          <a:ext cx="2283460" cy="441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3460"/>
              </a:tblGrid>
              <a:tr h="44132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农业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1469390" y="4351655"/>
            <a:ext cx="10127615" cy="228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70025" y="1933575"/>
            <a:ext cx="10126980" cy="2283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1" name="表格 60"/>
          <p:cNvGraphicFramePr/>
          <p:nvPr>
            <p:custDataLst>
              <p:tags r:id="rId11"/>
            </p:custDataLst>
          </p:nvPr>
        </p:nvGraphicFramePr>
        <p:xfrm>
          <a:off x="3952240" y="2129155"/>
          <a:ext cx="2392045" cy="441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2045"/>
              </a:tblGrid>
              <a:tr h="44132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600">
                          <a:latin typeface="微软雅黑" panose="020B0503020204020204" charset="-122"/>
                          <a:ea typeface="微软雅黑" panose="020B0503020204020204" charset="-122"/>
                        </a:rPr>
                        <a:t>工业</a:t>
                      </a:r>
                      <a:endParaRPr lang="zh-CN" altLang="en-US" sz="16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4" name="表格 73"/>
          <p:cNvGraphicFramePr/>
          <p:nvPr>
            <p:custDataLst>
              <p:tags r:id="rId12"/>
            </p:custDataLst>
          </p:nvPr>
        </p:nvGraphicFramePr>
        <p:xfrm>
          <a:off x="6586220" y="2118360"/>
          <a:ext cx="4915535" cy="441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5535"/>
              </a:tblGrid>
              <a:tr h="44132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服务业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文本框 12" descr="7b0a202020202262756c6c6574223a20227b5c2263617465676f727949645c223a5c225c222c5c2274656d706c61746549645c223a32303233313731337d220a7d0a"/>
          <p:cNvSpPr txBox="1"/>
          <p:nvPr/>
        </p:nvSpPr>
        <p:spPr>
          <a:xfrm>
            <a:off x="854710" y="1160145"/>
            <a:ext cx="9286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Font typeface="Wingdings" panose="05000000000000000000" charset="0"/>
              <a:buBlip>
                <a:blip r:embed="rId13">
                  <a:extLst>
                    <a:ext uri="{96DAC541-7B7A-43D3-8B79-37D633B846F1}">
                      <asvg:svgBlip xmlns:asvg="http://schemas.microsoft.com/office/drawing/2016/SVG/main" r:embed="rId14"/>
                    </a:ext>
                  </a:extLst>
                </a:blip>
              </a:buBlip>
            </a:pPr>
            <a:r>
              <a:rPr kumimoji="1" lang="zh-CN" altLang="en-US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应用层是打通人工智能技术供给与本地产业需求、实现赋能区域经济发展的关键抓手</a:t>
            </a:r>
            <a:endParaRPr kumimoji="1" lang="zh-CN" altLang="en-US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15" name="表格 14"/>
          <p:cNvGraphicFramePr/>
          <p:nvPr>
            <p:custDataLst>
              <p:tags r:id="rId15"/>
            </p:custDataLst>
          </p:nvPr>
        </p:nvGraphicFramePr>
        <p:xfrm>
          <a:off x="1564005" y="3547745"/>
          <a:ext cx="2249170" cy="5829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640"/>
                <a:gridCol w="802640"/>
                <a:gridCol w="643890"/>
              </a:tblGrid>
              <a:tr h="582930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极飞科技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神农集团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每日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优</a:t>
                      </a: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鲜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6" name="表格 15"/>
          <p:cNvGraphicFramePr/>
          <p:nvPr/>
        </p:nvGraphicFramePr>
        <p:xfrm>
          <a:off x="1563370" y="2671445"/>
          <a:ext cx="2280285" cy="80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640"/>
                <a:gridCol w="802640"/>
                <a:gridCol w="675005"/>
              </a:tblGrid>
              <a:tr h="807720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种植</a:t>
                      </a:r>
                      <a:endParaRPr lang="zh-CN" altLang="en-US" sz="16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养殖</a:t>
                      </a:r>
                      <a:endParaRPr lang="zh-CN" altLang="en-US" sz="16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农产品流通</a:t>
                      </a:r>
                      <a:endParaRPr lang="zh-CN" altLang="en-US" sz="16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表格 18"/>
          <p:cNvGraphicFramePr/>
          <p:nvPr>
            <p:custDataLst>
              <p:tags r:id="rId16"/>
            </p:custDataLst>
          </p:nvPr>
        </p:nvGraphicFramePr>
        <p:xfrm>
          <a:off x="3942715" y="3538220"/>
          <a:ext cx="2392680" cy="592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7560"/>
                <a:gridCol w="797560"/>
                <a:gridCol w="797560"/>
              </a:tblGrid>
              <a:tr h="59245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三一重工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树根</a:t>
                      </a: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互联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海尔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卡奥斯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0" name="表格 19"/>
          <p:cNvGraphicFramePr/>
          <p:nvPr>
            <p:custDataLst>
              <p:tags r:id="rId17"/>
            </p:custDataLst>
          </p:nvPr>
        </p:nvGraphicFramePr>
        <p:xfrm>
          <a:off x="3942715" y="2696845"/>
          <a:ext cx="2382520" cy="7848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260"/>
                <a:gridCol w="1191260"/>
              </a:tblGrid>
              <a:tr h="784860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生产</a:t>
                      </a: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制造</a:t>
                      </a:r>
                      <a:endParaRPr lang="zh-CN" altLang="en-US" sz="16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设备</a:t>
                      </a: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运维</a:t>
                      </a:r>
                      <a:endParaRPr lang="zh-CN" altLang="en-US" sz="16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1" name="表格 20"/>
          <p:cNvGraphicFramePr/>
          <p:nvPr>
            <p:custDataLst>
              <p:tags r:id="rId18"/>
            </p:custDataLst>
          </p:nvPr>
        </p:nvGraphicFramePr>
        <p:xfrm>
          <a:off x="6582410" y="3545205"/>
          <a:ext cx="4916805" cy="5778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3361"/>
                <a:gridCol w="983361"/>
                <a:gridCol w="983362"/>
                <a:gridCol w="983360"/>
                <a:gridCol w="983361"/>
              </a:tblGrid>
              <a:tr h="577850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蚂蚁</a:t>
                      </a: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金融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盒马</a:t>
                      </a: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鲜生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联影医疗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小马</a:t>
                      </a: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智行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太极</a:t>
                      </a: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股份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" name="表格 21"/>
          <p:cNvGraphicFramePr/>
          <p:nvPr>
            <p:custDataLst>
              <p:tags r:id="rId19"/>
            </p:custDataLst>
          </p:nvPr>
        </p:nvGraphicFramePr>
        <p:xfrm>
          <a:off x="6587490" y="2704465"/>
          <a:ext cx="4895850" cy="768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9170"/>
                <a:gridCol w="979170"/>
                <a:gridCol w="979170"/>
                <a:gridCol w="979170"/>
                <a:gridCol w="979170"/>
              </a:tblGrid>
              <a:tr h="768350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金融</a:t>
                      </a:r>
                      <a:endParaRPr lang="zh-CN" altLang="en-US" sz="16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零售</a:t>
                      </a:r>
                      <a:endParaRPr lang="zh-CN" altLang="en-US" sz="16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医疗</a:t>
                      </a:r>
                      <a:endParaRPr lang="zh-CN" altLang="en-US" sz="16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交通</a:t>
                      </a:r>
                      <a:endParaRPr lang="zh-CN" altLang="en-US" sz="16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6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政务</a:t>
                      </a:r>
                      <a:endParaRPr lang="zh-CN" altLang="en-US" sz="16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表格 22"/>
          <p:cNvGraphicFramePr/>
          <p:nvPr>
            <p:custDataLst>
              <p:tags r:id="rId20"/>
            </p:custDataLst>
          </p:nvPr>
        </p:nvGraphicFramePr>
        <p:xfrm>
          <a:off x="1564005" y="4445635"/>
          <a:ext cx="2849245" cy="36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9245"/>
              </a:tblGrid>
              <a:tr h="3619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智能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感知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4" name="表格 23"/>
          <p:cNvGraphicFramePr/>
          <p:nvPr>
            <p:custDataLst>
              <p:tags r:id="rId21"/>
            </p:custDataLst>
          </p:nvPr>
        </p:nvGraphicFramePr>
        <p:xfrm>
          <a:off x="4501515" y="4464685"/>
          <a:ext cx="2391410" cy="36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1410"/>
              </a:tblGrid>
              <a:tr h="3619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智能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控制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表格 25"/>
          <p:cNvGraphicFramePr/>
          <p:nvPr/>
        </p:nvGraphicFramePr>
        <p:xfrm>
          <a:off x="1563370" y="4815840"/>
          <a:ext cx="2849245" cy="662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6910"/>
                <a:gridCol w="714971"/>
                <a:gridCol w="867333"/>
                <a:gridCol w="590031"/>
              </a:tblGrid>
              <a:tr h="66230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视觉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感知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人体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感知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环境</a:t>
                      </a: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感知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设备感知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表格 26"/>
          <p:cNvGraphicFramePr/>
          <p:nvPr>
            <p:custDataLst>
              <p:tags r:id="rId22"/>
            </p:custDataLst>
          </p:nvPr>
        </p:nvGraphicFramePr>
        <p:xfrm>
          <a:off x="4501515" y="4820920"/>
          <a:ext cx="2382520" cy="644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94173"/>
                <a:gridCol w="794174"/>
                <a:gridCol w="794173"/>
              </a:tblGrid>
              <a:tr h="64452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工业控制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农业控制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生活</a:t>
                      </a: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控制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表格 27"/>
          <p:cNvGraphicFramePr/>
          <p:nvPr>
            <p:custDataLst>
              <p:tags r:id="rId23"/>
            </p:custDataLst>
          </p:nvPr>
        </p:nvGraphicFramePr>
        <p:xfrm>
          <a:off x="1564005" y="5580380"/>
          <a:ext cx="2849245" cy="440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620"/>
                <a:gridCol w="1023620"/>
                <a:gridCol w="802005"/>
              </a:tblGrid>
              <a:tr h="44005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爱芯元智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英特灵达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星宸科技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表格 28"/>
          <p:cNvGraphicFramePr/>
          <p:nvPr>
            <p:custDataLst>
              <p:tags r:id="rId24"/>
            </p:custDataLst>
          </p:nvPr>
        </p:nvGraphicFramePr>
        <p:xfrm>
          <a:off x="1564005" y="6076950"/>
          <a:ext cx="2849245" cy="440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3620"/>
                <a:gridCol w="1023620"/>
                <a:gridCol w="802005"/>
              </a:tblGrid>
              <a:tr h="44005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汉威科技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乐鑫科技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瑞声科技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/>
          <p:nvPr>
            <p:custDataLst>
              <p:tags r:id="rId25"/>
            </p:custDataLst>
          </p:nvPr>
        </p:nvGraphicFramePr>
        <p:xfrm>
          <a:off x="4501515" y="5580380"/>
          <a:ext cx="235331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5185"/>
                <a:gridCol w="845820"/>
                <a:gridCol w="662305"/>
              </a:tblGrid>
              <a:tr h="44005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汇川技术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中控技术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埃斯顿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表格 4"/>
          <p:cNvGraphicFramePr/>
          <p:nvPr>
            <p:custDataLst>
              <p:tags r:id="rId26"/>
            </p:custDataLst>
          </p:nvPr>
        </p:nvGraphicFramePr>
        <p:xfrm>
          <a:off x="4501515" y="6076950"/>
          <a:ext cx="2353310" cy="440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5185"/>
                <a:gridCol w="845820"/>
                <a:gridCol w="662305"/>
              </a:tblGrid>
              <a:tr h="44005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极飞科技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江森自控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海尔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智家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表格 6"/>
          <p:cNvGraphicFramePr/>
          <p:nvPr>
            <p:custDataLst>
              <p:tags r:id="rId27"/>
            </p:custDataLst>
          </p:nvPr>
        </p:nvGraphicFramePr>
        <p:xfrm>
          <a:off x="6943725" y="4471035"/>
          <a:ext cx="2391410" cy="36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1410"/>
              </a:tblGrid>
              <a:tr h="3619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智能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执行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表格 7"/>
          <p:cNvGraphicFramePr/>
          <p:nvPr>
            <p:custDataLst>
              <p:tags r:id="rId28"/>
            </p:custDataLst>
          </p:nvPr>
        </p:nvGraphicFramePr>
        <p:xfrm>
          <a:off x="9473565" y="4490085"/>
          <a:ext cx="2028825" cy="361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8825"/>
              </a:tblGrid>
              <a:tr h="36195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智能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交互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 anchorCtr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表格 8"/>
          <p:cNvGraphicFramePr/>
          <p:nvPr/>
        </p:nvGraphicFramePr>
        <p:xfrm>
          <a:off x="6943090" y="4841240"/>
          <a:ext cx="2391410" cy="662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25"/>
                <a:gridCol w="600075"/>
                <a:gridCol w="727710"/>
                <a:gridCol w="495300"/>
              </a:tblGrid>
              <a:tr h="66230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搬运运输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植保作业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分拣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作业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医疗作业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表格 10"/>
          <p:cNvGraphicFramePr/>
          <p:nvPr>
            <p:custDataLst>
              <p:tags r:id="rId29"/>
            </p:custDataLst>
          </p:nvPr>
        </p:nvGraphicFramePr>
        <p:xfrm>
          <a:off x="9473565" y="4846320"/>
          <a:ext cx="2021205" cy="644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301"/>
                <a:gridCol w="505302"/>
                <a:gridCol w="505301"/>
                <a:gridCol w="505301"/>
              </a:tblGrid>
              <a:tr h="64452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政务服务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金融服务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医疗服务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车载服务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lnL w="38100">
                      <a:solidFill>
                        <a:schemeClr val="bg1"/>
                      </a:solidFill>
                      <a:prstDash val="solid"/>
                    </a:lnL>
                    <a:lnR w="38100">
                      <a:solidFill>
                        <a:schemeClr val="bg1"/>
                      </a:solidFill>
                      <a:prstDash val="solid"/>
                    </a:lnR>
                    <a:lnT w="38100">
                      <a:solidFill>
                        <a:schemeClr val="bg1"/>
                      </a:solidFill>
                      <a:prstDash val="solid"/>
                    </a:lnT>
                    <a:lnB w="38100">
                      <a:solidFill>
                        <a:schemeClr val="bg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表格 13"/>
          <p:cNvGraphicFramePr/>
          <p:nvPr>
            <p:custDataLst>
              <p:tags r:id="rId30"/>
            </p:custDataLst>
          </p:nvPr>
        </p:nvGraphicFramePr>
        <p:xfrm>
          <a:off x="6943725" y="5605780"/>
          <a:ext cx="239141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155"/>
                <a:gridCol w="859155"/>
                <a:gridCol w="673100"/>
              </a:tblGrid>
              <a:tr h="44005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海康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机器人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新松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机器人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旷视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科技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表格 16"/>
          <p:cNvGraphicFramePr/>
          <p:nvPr>
            <p:custDataLst>
              <p:tags r:id="rId31"/>
            </p:custDataLst>
          </p:nvPr>
        </p:nvGraphicFramePr>
        <p:xfrm>
          <a:off x="6943725" y="6102350"/>
          <a:ext cx="239141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155"/>
                <a:gridCol w="859155"/>
                <a:gridCol w="673100"/>
              </a:tblGrid>
              <a:tr h="44005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直观复星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石头科技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云鲸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智能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表格 17"/>
          <p:cNvGraphicFramePr/>
          <p:nvPr>
            <p:custDataLst>
              <p:tags r:id="rId32"/>
            </p:custDataLst>
          </p:nvPr>
        </p:nvGraphicFramePr>
        <p:xfrm>
          <a:off x="9473565" y="5605780"/>
          <a:ext cx="199644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915"/>
                <a:gridCol w="717550"/>
                <a:gridCol w="561975"/>
              </a:tblGrid>
              <a:tr h="44005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科大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讯飞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南天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信息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广电运通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表格 24"/>
          <p:cNvGraphicFramePr/>
          <p:nvPr>
            <p:custDataLst>
              <p:tags r:id="rId33"/>
            </p:custDataLst>
          </p:nvPr>
        </p:nvGraphicFramePr>
        <p:xfrm>
          <a:off x="9473565" y="6102350"/>
          <a:ext cx="199644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6915"/>
                <a:gridCol w="717550"/>
                <a:gridCol w="561975"/>
              </a:tblGrid>
              <a:tr h="440055"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恒银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  <a:sym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科技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中科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创</a:t>
                      </a: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达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  <a:tc>
                  <a:txBody>
                    <a:bodyPr/>
                    <a:p>
                      <a:pPr marL="0" marR="0" algn="ctr" rtl="0" eaLnBrk="1" fontAlgn="auto" latinLnBrk="0" hangingPunct="1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chemeClr val="dk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  <a:sym typeface="+mn-ea"/>
                        </a:rPr>
                        <a:t>阶跃星辰</a:t>
                      </a:r>
                      <a:endParaRPr lang="zh-CN" altLang="en-US" sz="1200" b="0">
                        <a:solidFill>
                          <a:schemeClr val="dk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anchor="ctr" anchorCtr="0"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5160" y="1523365"/>
            <a:ext cx="10433685" cy="5203825"/>
          </a:xfrm>
          <a:prstGeom prst="rect">
            <a:avLst/>
          </a:prstGeom>
          <a:noFill/>
          <a:ln w="28575" cmpd="thickThin">
            <a:solidFill>
              <a:srgbClr val="FFC000">
                <a:alpha val="49000"/>
              </a:srgb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414020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人工智能</a:t>
              </a:r>
              <a:r>
                <a:rPr kumimoji="0" lang="en-US" altLang="zh-CN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：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应用层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7" name="组合 6"/>
          <p:cNvGrpSpPr/>
          <p:nvPr>
            <p:custDataLst>
              <p:tags r:id="rId7"/>
            </p:custDataLst>
          </p:nvPr>
        </p:nvGrpSpPr>
        <p:grpSpPr>
          <a:xfrm>
            <a:off x="2390775" y="1871345"/>
            <a:ext cx="8676000" cy="576000"/>
            <a:chOff x="1236" y="2367"/>
            <a:chExt cx="14196" cy="945"/>
          </a:xfrm>
        </p:grpSpPr>
        <p:sp>
          <p:nvSpPr>
            <p:cNvPr id="4" name="燕尾形 3"/>
            <p:cNvSpPr/>
            <p:nvPr>
              <p:custDataLst>
                <p:tags r:id="rId8"/>
              </p:custDataLst>
            </p:nvPr>
          </p:nvSpPr>
          <p:spPr>
            <a:xfrm>
              <a:off x="1236" y="2367"/>
              <a:ext cx="2948" cy="945"/>
            </a:xfrm>
            <a:prstGeom prst="chevron">
              <a:avLst>
                <a:gd name="adj" fmla="val 3201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7615" tIns="115887" rIns="163548" bIns="115888" rtlCol="0" anchor="ctr">
              <a:noAutofit/>
            </a:bodyPr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计算机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视觉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燕尾形 29"/>
            <p:cNvSpPr/>
            <p:nvPr>
              <p:custDataLst>
                <p:tags r:id="rId9"/>
              </p:custDataLst>
            </p:nvPr>
          </p:nvSpPr>
          <p:spPr>
            <a:xfrm>
              <a:off x="4048" y="2367"/>
              <a:ext cx="2948" cy="945"/>
            </a:xfrm>
            <a:prstGeom prst="chevron">
              <a:avLst>
                <a:gd name="adj" fmla="val 3201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6694" tIns="115887" rIns="164469" bIns="115888" rtlCol="0" anchor="ctr">
              <a:noAutofit/>
            </a:bodyPr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自然语言处理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燕尾形 4"/>
            <p:cNvSpPr/>
            <p:nvPr>
              <p:custDataLst>
                <p:tags r:id="rId10"/>
              </p:custDataLst>
            </p:nvPr>
          </p:nvSpPr>
          <p:spPr>
            <a:xfrm>
              <a:off x="6860" y="2367"/>
              <a:ext cx="2948" cy="945"/>
            </a:xfrm>
            <a:prstGeom prst="chevron">
              <a:avLst>
                <a:gd name="adj" fmla="val 3201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5773" tIns="115887" rIns="165390" bIns="115888" rtlCol="0" anchor="ctr">
              <a:noAutofit/>
            </a:bodyPr>
            <a:p>
              <a:pPr algn="ctr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机器学习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燕尾形 37"/>
            <p:cNvSpPr/>
            <p:nvPr>
              <p:custDataLst>
                <p:tags r:id="rId11"/>
              </p:custDataLst>
            </p:nvPr>
          </p:nvSpPr>
          <p:spPr>
            <a:xfrm>
              <a:off x="9672" y="2367"/>
              <a:ext cx="2948" cy="945"/>
            </a:xfrm>
            <a:prstGeom prst="chevron">
              <a:avLst>
                <a:gd name="adj" fmla="val 3201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4852" tIns="115887" rIns="166311" bIns="115888" rtlCol="0" anchor="ctr">
              <a:noAutofit/>
            </a:bodyPr>
            <a:p>
              <a:pPr fontAlgn="t"/>
              <a:r>
                <a:rPr lang="zh-CN" altLang="en-US" sz="16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智能体</a:t>
              </a:r>
              <a:endParaRPr lang="zh-CN" altLang="en-US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燕尾形 41"/>
            <p:cNvSpPr/>
            <p:nvPr>
              <p:custDataLst>
                <p:tags r:id="rId12"/>
              </p:custDataLst>
            </p:nvPr>
          </p:nvSpPr>
          <p:spPr>
            <a:xfrm>
              <a:off x="12484" y="2367"/>
              <a:ext cx="2948" cy="945"/>
            </a:xfrm>
            <a:prstGeom prst="chevron">
              <a:avLst>
                <a:gd name="adj" fmla="val 32014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73931" tIns="115887" rIns="167232" bIns="115888" rtlCol="0" anchor="ctr">
              <a:noAutofit/>
            </a:bodyPr>
            <a:p>
              <a:pPr algn="ctr" fontAlgn="t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多模态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 fontAlgn="t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</a:rPr>
                <a:t>交互</a:t>
              </a:r>
              <a:endPara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360170" y="1031240"/>
            <a:ext cx="95599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Clr>
                <a:srgbClr val="61CBF4"/>
              </a:buClr>
              <a:buFont typeface="Wingdings" panose="05000000000000000000" charset="0"/>
              <a:buChar char=""/>
            </a:pPr>
            <a:r>
              <a:rPr lang="zh-CN" altLang="en-US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面向交叉融合领域构建矩阵孵化模式</a:t>
            </a:r>
            <a:r>
              <a:rPr lang="en-US" altLang="zh-CN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围绕横向技术创新链条，打造纵向场景应用推进组</a:t>
            </a:r>
            <a:endParaRPr lang="zh-CN" altLang="en-US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23360" y="1511300"/>
            <a:ext cx="37331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dist"/>
            <a:r>
              <a:rPr lang="zh-CN" altLang="en-US" sz="2000" b="1">
                <a:solidFill>
                  <a:srgbClr val="286E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横向技术创新体系</a:t>
            </a:r>
            <a:endParaRPr lang="zh-CN" altLang="en-US" sz="2000" b="1">
              <a:solidFill>
                <a:srgbClr val="286E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7370" y="2498090"/>
            <a:ext cx="548005" cy="32467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>
              <a:lnSpc>
                <a:spcPct val="140000"/>
              </a:lnSpc>
            </a:pPr>
            <a:r>
              <a:rPr lang="zh-CN" altLang="en-US" sz="2000" b="1">
                <a:solidFill>
                  <a:srgbClr val="286ED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纵向应用场景抓手</a:t>
            </a:r>
            <a:endParaRPr lang="zh-CN" altLang="en-US" sz="2000" b="1">
              <a:solidFill>
                <a:srgbClr val="286E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4" name="表格 13"/>
          <p:cNvGraphicFramePr/>
          <p:nvPr>
            <p:custDataLst>
              <p:tags r:id="rId13"/>
            </p:custDataLst>
          </p:nvPr>
        </p:nvGraphicFramePr>
        <p:xfrm>
          <a:off x="1019175" y="1871345"/>
          <a:ext cx="1234440" cy="48279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/>
              </a:tblGrid>
              <a:tr h="686435">
                <a:tc>
                  <a:txBody>
                    <a:bodyPr/>
                    <a:p>
                      <a:pPr algn="ctr">
                        <a:lnSpc>
                          <a:spcPct val="170000"/>
                        </a:lnSpc>
                        <a:buNone/>
                      </a:pP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应用</a:t>
                      </a:r>
                      <a:r>
                        <a:rPr lang="zh-CN" altLang="en-US">
                          <a:latin typeface="微软雅黑" panose="020B0503020204020204" charset="-122"/>
                          <a:ea typeface="微软雅黑" panose="020B0503020204020204" charset="-122"/>
                        </a:rPr>
                        <a:t>领域</a:t>
                      </a:r>
                      <a:endParaRPr lang="zh-CN" altLang="en-US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/>
                </a:tc>
              </a:tr>
              <a:tr h="685800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zh-CN" altLang="en-US" sz="1600" b="1" kern="12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</a:rPr>
                        <a:t>农业</a:t>
                      </a:r>
                      <a:endParaRPr lang="zh-CN" altLang="en-US" sz="1600" b="1" kern="12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101917" marR="101917" marT="101917" marB="101917" anchor="ctr" anchorCtr="0"/>
                </a:tc>
              </a:tr>
              <a:tr h="2745105">
                <a:tc>
                  <a:txBody>
                    <a:bodyPr/>
                    <a:p>
                      <a:pPr algn="ctr" fontAlgn="t"/>
                      <a:r>
                        <a:rPr lang="zh-CN" altLang="en-US" sz="1600" b="1" kern="12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服务业</a:t>
                      </a:r>
                      <a:endParaRPr lang="en-US" altLang="zh-CN" sz="1300" b="1" kern="12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  <a:sym typeface="+mn-ea"/>
                      </a:endParaRPr>
                    </a:p>
                  </a:txBody>
                  <a:tcPr marL="101917" marR="101917" marT="101917" marB="101917" anchor="ctr" anchorCtr="0"/>
                </a:tc>
              </a:tr>
              <a:tr h="710565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zh-CN" altLang="en-US" sz="1600" b="1" kern="1200">
                          <a:solidFill>
                            <a:schemeClr val="tx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+mn-cs"/>
                          <a:sym typeface="+mn-ea"/>
                        </a:rPr>
                        <a:t>工业</a:t>
                      </a:r>
                      <a:endParaRPr lang="zh-CN" altLang="en-US" sz="1600" b="1" kern="12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  <a:p>
                      <a:pPr algn="ctr" fontAlgn="t">
                        <a:buNone/>
                      </a:pPr>
                      <a:endParaRPr lang="zh-CN" altLang="en-US" sz="1600" b="1" kern="1200">
                        <a:solidFill>
                          <a:schemeClr val="tx1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+mn-cs"/>
                      </a:endParaRPr>
                    </a:p>
                  </a:txBody>
                  <a:tcPr marL="101917" marR="101917" marT="101917" marB="101917" anchor="ctr" anchorCtr="0"/>
                </a:tc>
              </a:tr>
            </a:tbl>
          </a:graphicData>
        </a:graphic>
      </p:graphicFrame>
      <p:graphicFrame>
        <p:nvGraphicFramePr>
          <p:cNvPr id="17" name="表格 16"/>
          <p:cNvGraphicFramePr/>
          <p:nvPr>
            <p:custDataLst>
              <p:tags r:id="rId14"/>
            </p:custDataLst>
          </p:nvPr>
        </p:nvGraphicFramePr>
        <p:xfrm>
          <a:off x="2390775" y="2538095"/>
          <a:ext cx="8639810" cy="4161155"/>
        </p:xfrm>
        <a:graphic>
          <a:graphicData uri="http://schemas.openxmlformats.org/drawingml/2006/table">
            <a:tbl>
              <a:tblPr/>
              <a:tblGrid>
                <a:gridCol w="1727835"/>
                <a:gridCol w="1728470"/>
                <a:gridCol w="1727835"/>
                <a:gridCol w="1727835"/>
                <a:gridCol w="1727835"/>
              </a:tblGrid>
              <a:tr h="730885">
                <a:tc>
                  <a:txBody>
                    <a:bodyPr/>
                    <a:p>
                      <a:pPr algn="ctr" fontAlgn="t"/>
                      <a:r>
                        <a:rPr lang="en-US" altLang="zh-CN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病虫害叶片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视觉识别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作物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成熟度检测</a:t>
                      </a:r>
                      <a:endParaRPr lang="zh-CN" altLang="en-US" sz="1200" b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农业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政策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智能解读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种植技术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问答机器人</a:t>
                      </a:r>
                      <a:endParaRPr lang="zh-CN" altLang="en-US" sz="1200" b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作物环境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预测模型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农产品产量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预估模型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智慧育种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实验智能体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农田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灌溉决策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智能体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农业专家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语音交互</a:t>
                      </a:r>
                      <a:endParaRPr lang="zh-CN" altLang="en-US" sz="1200" b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marL="0" marR="0" algn="ctr" rtl="0" eaLnBrk="1" fontAlgn="t" latinLnBrk="0" hangingPunct="1">
                        <a:buClrTx/>
                        <a:buSzTx/>
                        <a:buFontTx/>
                        <a:buNone/>
                      </a:pPr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田间</a:t>
                      </a:r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AR 作物诊断</a:t>
                      </a:r>
                      <a:endParaRPr lang="zh-CN" altLang="en-US" sz="1200" b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96265"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文物破损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视觉修复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景区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客流密度检测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文旅故事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脚本创作</a:t>
                      </a:r>
                      <a:endParaRPr lang="zh-CN" altLang="en-US" sz="1200" b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游客咨询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智能问答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文旅客流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预测大模型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文旅消费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偏好分析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景区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智能导览 Agent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游客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推荐智能体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5G+AR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沉浸式导览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虚拟数字人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互动体验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54050"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医学影像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病灶识别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手术器械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视觉定位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电子病历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智能结构化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医学文献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智能摘要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辅助诊断大模型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药物研发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分子模型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远程会诊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决策智能体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手术规划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辅助智能体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虚拟医生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多模态问诊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医疗</a:t>
                      </a:r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AR 手术辅助</a:t>
                      </a:r>
                      <a:endParaRPr lang="zh-CN" altLang="en-US" sz="1200" b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88975">
                <a:tc>
                  <a:txBody>
                    <a:bodyPr/>
                    <a:p>
                      <a:pPr algn="ctr" fontAlgn="t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自动驾驶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环境感知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车牌 / 运单视觉识别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物流智能识别与录入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货运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需求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匹配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交通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流量预测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大模型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车辆油耗分析模型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车路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协同决策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智能体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自动驾驶控制智能体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智能车载多模态交互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物流终端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AR 指引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51840"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政务材料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合规性审核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身份证信息识别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政策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文件智能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解读</a:t>
                      </a:r>
                      <a:endParaRPr lang="zh-CN" altLang="en-US" sz="1200" b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办事指南自动生成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政务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数据治理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大模型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民生需求预测模型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审批自主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智能体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民生服务推荐智能体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政务客服多模态交互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政务 AR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自助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指引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9140">
                <a:tc>
                  <a:txBody>
                    <a:bodyPr/>
                    <a:p>
                      <a:pPr algn="ctr" fontAlgn="t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产线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缺陷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视觉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检测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</a:rPr>
                        <a:t>零部件尺寸精度识别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产线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故障报告生成</a:t>
                      </a:r>
                      <a:endParaRPr lang="zh-CN" altLang="en-US" sz="1200" b="1"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供应链合同智能审核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生产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参数优化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大模型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设备寿命预测模型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机器人协作智能体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产线调度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自主智能体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员工产线操作指引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2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lang="zh-CN" altLang="en-US" sz="1200" b="1"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工业 AR 远程协助</a:t>
                      </a:r>
                      <a:endParaRPr lang="zh-CN" altLang="en-US" sz="12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01917" marR="101917" marT="101917" marB="1019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5" name="矩形: 剪去对角 62"/>
          <p:cNvSpPr/>
          <p:nvPr>
            <p:custDataLst>
              <p:tags r:id="rId15"/>
            </p:custDataLst>
          </p:nvPr>
        </p:nvSpPr>
        <p:spPr>
          <a:xfrm>
            <a:off x="1360170" y="997585"/>
            <a:ext cx="9412605" cy="421640"/>
          </a:xfrm>
          <a:prstGeom prst="snip2DiagRect">
            <a:avLst>
              <a:gd name="adj1" fmla="val 0"/>
              <a:gd name="adj2" fmla="val 30271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414020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应用场景</a:t>
              </a:r>
              <a:r>
                <a:rPr kumimoji="0" lang="en-US" altLang="zh-CN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-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农业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2" name="五边形 1"/>
          <p:cNvSpPr/>
          <p:nvPr/>
        </p:nvSpPr>
        <p:spPr>
          <a:xfrm>
            <a:off x="716280" y="1494155"/>
            <a:ext cx="1962150" cy="4908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育种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2818130" y="1494155"/>
            <a:ext cx="1934210" cy="4908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耕播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4855845" y="1494155"/>
            <a:ext cx="2477135" cy="4908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田间管理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7471410" y="1494155"/>
            <a:ext cx="1876425" cy="4908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采收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9471660" y="1494155"/>
            <a:ext cx="1934210" cy="4908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仓储流通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75005" y="2146935"/>
            <a:ext cx="10784205" cy="1505585"/>
          </a:xfrm>
          <a:prstGeom prst="rect">
            <a:avLst/>
          </a:prstGeom>
          <a:noFill/>
          <a:ln w="28575" cmpd="thickThin">
            <a:solidFill>
              <a:schemeClr val="accent5">
                <a:lumMod val="40000"/>
                <a:lumOff val="60000"/>
                <a:alpha val="49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52170" y="2146300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AI</a:t>
            </a:r>
            <a:r>
              <a:rPr lang="zh-CN" sz="15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智能育种</a:t>
            </a:r>
            <a:endParaRPr kumimoji="0" lang="zh-CN" altLang="en-US" sz="1500" i="0" u="non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8275" y="2217420"/>
            <a:ext cx="548005" cy="1602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>
              <a:lnSpc>
                <a:spcPct val="100000"/>
              </a:lnSpc>
            </a:pPr>
            <a:r>
              <a:rPr lang="zh-CN" altLang="en-US" sz="2000" b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核心场景</a:t>
            </a:r>
            <a:endParaRPr lang="zh-CN" altLang="en-US" sz="2000" b="1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912110" y="2146300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sz="15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精准耕整</a:t>
            </a:r>
            <a:endParaRPr sz="150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914650" y="2513330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sz="150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精量播种  </a:t>
            </a:r>
            <a:endParaRPr sz="150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5208905" y="214693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病虫害识别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239385" y="251396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变量施药</a:t>
            </a:r>
            <a:r>
              <a:rPr sz="15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251450" y="287845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智能灌溉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281930" y="324548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长势监测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494905" y="214693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智能采收</a:t>
            </a:r>
            <a:endParaRPr sz="150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525385" y="251396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自动分级</a:t>
            </a:r>
            <a:endParaRPr sz="150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9535160" y="214693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无损检测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9565640" y="251396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智能保鲜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9577705" y="287845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溯源管控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48335" y="1461770"/>
            <a:ext cx="10784205" cy="583565"/>
          </a:xfrm>
          <a:prstGeom prst="rect">
            <a:avLst/>
          </a:prstGeom>
          <a:noFill/>
          <a:ln w="19050" cmpd="thickThin">
            <a:solidFill>
              <a:srgbClr val="FFC000">
                <a:alpha val="49000"/>
              </a:srgb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68275" y="3905250"/>
            <a:ext cx="548005" cy="1602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>
              <a:lnSpc>
                <a:spcPct val="100000"/>
              </a:lnSpc>
            </a:pPr>
            <a:r>
              <a:rPr lang="zh-CN" altLang="en-US" sz="20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核心技术</a:t>
            </a:r>
            <a:endParaRPr lang="zh-CN" altLang="en-US" sz="2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688975" y="3743960"/>
            <a:ext cx="213931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基因组合模拟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860425" y="4138930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性状预测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675005" y="4531360"/>
            <a:ext cx="219837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高通量表型分析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3096260" y="3744595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北斗定位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096260" y="4139565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地形适配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984500" y="4531995"/>
            <a:ext cx="196215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智能播种控制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5305425" y="3754120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视觉识别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5305425" y="4163060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处方图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5331460" y="4527550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自动水肥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5318760" y="4880610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遥感分析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7582535" y="3730625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视觉分拣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7842250" y="4139565"/>
            <a:ext cx="121983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机械臂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7639685" y="4545965"/>
            <a:ext cx="161290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成熟度识别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9694545" y="3716655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近红外检测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9764395" y="4125595"/>
            <a:ext cx="161353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环境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AI</a:t>
            </a:r>
            <a:r>
              <a:rPr 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调控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9890760" y="4531995"/>
            <a:ext cx="139827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全链追溯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75005" y="3716655"/>
            <a:ext cx="10784205" cy="1602740"/>
          </a:xfrm>
          <a:prstGeom prst="rect">
            <a:avLst/>
          </a:prstGeom>
          <a:noFill/>
          <a:ln w="28575" cmpd="thickThin">
            <a:solidFill>
              <a:schemeClr val="accent6">
                <a:lumMod val="40000"/>
                <a:lumOff val="60000"/>
                <a:alpha val="49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7" name="任意多边形: 形状 23"/>
          <p:cNvSpPr/>
          <p:nvPr>
            <p:custDataLst>
              <p:tags r:id="rId7"/>
            </p:custDataLst>
          </p:nvPr>
        </p:nvSpPr>
        <p:spPr>
          <a:xfrm flipV="1">
            <a:off x="648335" y="5614670"/>
            <a:ext cx="10810875" cy="2063750"/>
          </a:xfrm>
          <a:custGeom>
            <a:avLst/>
            <a:gdLst>
              <a:gd name="connsiteX0" fmla="*/ 148212 w 2700000"/>
              <a:gd name="connsiteY0" fmla="*/ 0 h 4031120"/>
              <a:gd name="connsiteX1" fmla="*/ 921372 w 2700000"/>
              <a:gd name="connsiteY1" fmla="*/ 0 h 4031120"/>
              <a:gd name="connsiteX2" fmla="*/ 992492 w 2700000"/>
              <a:gd name="connsiteY2" fmla="*/ 71120 h 4031120"/>
              <a:gd name="connsiteX3" fmla="*/ 2568267 w 2700000"/>
              <a:gd name="connsiteY3" fmla="*/ 71120 h 4031120"/>
              <a:gd name="connsiteX4" fmla="*/ 2700000 w 2700000"/>
              <a:gd name="connsiteY4" fmla="*/ 202853 h 4031120"/>
              <a:gd name="connsiteX5" fmla="*/ 2700000 w 2700000"/>
              <a:gd name="connsiteY5" fmla="*/ 3868715 h 4031120"/>
              <a:gd name="connsiteX6" fmla="*/ 2537595 w 2700000"/>
              <a:gd name="connsiteY6" fmla="*/ 4031120 h 4031120"/>
              <a:gd name="connsiteX7" fmla="*/ 162405 w 2700000"/>
              <a:gd name="connsiteY7" fmla="*/ 4031120 h 4031120"/>
              <a:gd name="connsiteX8" fmla="*/ 0 w 2700000"/>
              <a:gd name="connsiteY8" fmla="*/ 3868715 h 4031120"/>
              <a:gd name="connsiteX9" fmla="*/ 0 w 2700000"/>
              <a:gd name="connsiteY9" fmla="*/ 1294825 h 4031120"/>
              <a:gd name="connsiteX10" fmla="*/ 0 w 2700000"/>
              <a:gd name="connsiteY10" fmla="*/ 202853 h 4031120"/>
              <a:gd name="connsiteX11" fmla="*/ 0 w 2700000"/>
              <a:gd name="connsiteY11" fmla="*/ 148212 h 403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0000" h="4031120">
                <a:moveTo>
                  <a:pt x="148212" y="0"/>
                </a:moveTo>
                <a:lnTo>
                  <a:pt x="921372" y="0"/>
                </a:lnTo>
                <a:lnTo>
                  <a:pt x="992492" y="71120"/>
                </a:lnTo>
                <a:lnTo>
                  <a:pt x="2568267" y="71120"/>
                </a:lnTo>
                <a:lnTo>
                  <a:pt x="2700000" y="202853"/>
                </a:lnTo>
                <a:lnTo>
                  <a:pt x="2700000" y="3868715"/>
                </a:lnTo>
                <a:lnTo>
                  <a:pt x="2537595" y="4031120"/>
                </a:lnTo>
                <a:lnTo>
                  <a:pt x="162405" y="4031120"/>
                </a:lnTo>
                <a:lnTo>
                  <a:pt x="0" y="3868715"/>
                </a:lnTo>
                <a:lnTo>
                  <a:pt x="0" y="1294825"/>
                </a:lnTo>
                <a:lnTo>
                  <a:pt x="0" y="202853"/>
                </a:lnTo>
                <a:lnTo>
                  <a:pt x="0" y="148212"/>
                </a:lnTo>
                <a:close/>
              </a:path>
            </a:pathLst>
          </a:custGeom>
          <a:noFill/>
          <a:ln w="19050">
            <a:gradFill>
              <a:gsLst>
                <a:gs pos="49000">
                  <a:srgbClr val="D5E8FF">
                    <a:lumMod val="5000"/>
                    <a:lumOff val="95000"/>
                    <a:alpha val="0"/>
                  </a:srgbClr>
                </a:gs>
                <a:gs pos="100000">
                  <a:srgbClr val="2B8EFF"/>
                </a:gs>
              </a:gsLst>
              <a:lin ang="5400000" scaled="0"/>
            </a:gradFill>
          </a:ln>
          <a:effectLst>
            <a:outerShdw blurRad="50800" dist="38100" dir="16200000" rotWithShape="0">
              <a:srgbClr val="4FE5FF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410210" y="5698490"/>
            <a:ext cx="30689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2200" i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代表企业及产品   </a:t>
            </a:r>
            <a:endParaRPr lang="zh-CN" altLang="en-US" sz="2200" i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656965" y="5723255"/>
            <a:ext cx="76320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先正达（GASEL育种系统）</a:t>
            </a:r>
            <a:endParaRPr lang="zh-CN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中化农业（iMAP种植大模型）</a:t>
            </a:r>
            <a:endParaRPr lang="zh-CN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大疆农业（植保无人机）</a:t>
            </a:r>
            <a:endParaRPr lang="zh-CN" sz="150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endParaRPr lang="zh-CN" altLang="en-US" sz="1500"/>
          </a:p>
        </p:txBody>
      </p:sp>
      <p:sp>
        <p:nvSpPr>
          <p:cNvPr id="62" name="文本框 61"/>
          <p:cNvSpPr txBox="1"/>
          <p:nvPr/>
        </p:nvSpPr>
        <p:spPr>
          <a:xfrm>
            <a:off x="7332980" y="5723255"/>
            <a:ext cx="6096000" cy="783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兰剑智能（智能植物工厂）</a:t>
            </a:r>
            <a:endParaRPr lang="zh-CN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捷佳润（AI水肥一体化）</a:t>
            </a:r>
            <a:endParaRPr lang="zh-CN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慧云信息（病虫害AI识别）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414020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应用场景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-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工业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2" name="五边形 1"/>
          <p:cNvSpPr/>
          <p:nvPr/>
        </p:nvSpPr>
        <p:spPr>
          <a:xfrm>
            <a:off x="562610" y="1494155"/>
            <a:ext cx="1821180" cy="4908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生产制造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2461895" y="1494155"/>
            <a:ext cx="1934210" cy="4908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质量管控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4450715" y="1494155"/>
            <a:ext cx="1846580" cy="4908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设备运维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6363970" y="1494155"/>
            <a:ext cx="1966595" cy="4908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工艺优化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8366760" y="1494155"/>
            <a:ext cx="1934210" cy="4908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安全管控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94665" y="1461770"/>
            <a:ext cx="11605260" cy="583565"/>
          </a:xfrm>
          <a:prstGeom prst="rect">
            <a:avLst/>
          </a:prstGeom>
          <a:noFill/>
          <a:ln w="19050" cmpd="thickThin">
            <a:solidFill>
              <a:srgbClr val="FFC000">
                <a:alpha val="49000"/>
              </a:srgb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五边形 2"/>
          <p:cNvSpPr/>
          <p:nvPr/>
        </p:nvSpPr>
        <p:spPr>
          <a:xfrm>
            <a:off x="10366375" y="1494155"/>
            <a:ext cx="1697990" cy="4908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供应链</a:t>
            </a:r>
            <a:endParaRPr lang="zh-CN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0" y="2115185"/>
            <a:ext cx="548005" cy="1602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>
              <a:lnSpc>
                <a:spcPct val="100000"/>
              </a:lnSpc>
            </a:pPr>
            <a:r>
              <a:rPr lang="zh-CN" altLang="en-US" sz="2000" b="1"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核心场景</a:t>
            </a:r>
            <a:endParaRPr lang="zh-CN" altLang="en-US" sz="2000" b="1"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-13970" y="3671570"/>
            <a:ext cx="548005" cy="1602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>
              <a:lnSpc>
                <a:spcPct val="100000"/>
              </a:lnSpc>
            </a:pPr>
            <a:r>
              <a:rPr lang="zh-CN" altLang="en-US" sz="20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核心技术</a:t>
            </a:r>
            <a:endParaRPr lang="zh-CN" altLang="en-US" sz="2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" name="任意多边形: 形状 23"/>
          <p:cNvSpPr/>
          <p:nvPr>
            <p:custDataLst>
              <p:tags r:id="rId7"/>
            </p:custDataLst>
          </p:nvPr>
        </p:nvSpPr>
        <p:spPr>
          <a:xfrm flipV="1">
            <a:off x="800735" y="5274310"/>
            <a:ext cx="10810875" cy="2063750"/>
          </a:xfrm>
          <a:custGeom>
            <a:avLst/>
            <a:gdLst>
              <a:gd name="connsiteX0" fmla="*/ 148212 w 2700000"/>
              <a:gd name="connsiteY0" fmla="*/ 0 h 4031120"/>
              <a:gd name="connsiteX1" fmla="*/ 921372 w 2700000"/>
              <a:gd name="connsiteY1" fmla="*/ 0 h 4031120"/>
              <a:gd name="connsiteX2" fmla="*/ 992492 w 2700000"/>
              <a:gd name="connsiteY2" fmla="*/ 71120 h 4031120"/>
              <a:gd name="connsiteX3" fmla="*/ 2568267 w 2700000"/>
              <a:gd name="connsiteY3" fmla="*/ 71120 h 4031120"/>
              <a:gd name="connsiteX4" fmla="*/ 2700000 w 2700000"/>
              <a:gd name="connsiteY4" fmla="*/ 202853 h 4031120"/>
              <a:gd name="connsiteX5" fmla="*/ 2700000 w 2700000"/>
              <a:gd name="connsiteY5" fmla="*/ 3868715 h 4031120"/>
              <a:gd name="connsiteX6" fmla="*/ 2537595 w 2700000"/>
              <a:gd name="connsiteY6" fmla="*/ 4031120 h 4031120"/>
              <a:gd name="connsiteX7" fmla="*/ 162405 w 2700000"/>
              <a:gd name="connsiteY7" fmla="*/ 4031120 h 4031120"/>
              <a:gd name="connsiteX8" fmla="*/ 0 w 2700000"/>
              <a:gd name="connsiteY8" fmla="*/ 3868715 h 4031120"/>
              <a:gd name="connsiteX9" fmla="*/ 0 w 2700000"/>
              <a:gd name="connsiteY9" fmla="*/ 1294825 h 4031120"/>
              <a:gd name="connsiteX10" fmla="*/ 0 w 2700000"/>
              <a:gd name="connsiteY10" fmla="*/ 202853 h 4031120"/>
              <a:gd name="connsiteX11" fmla="*/ 0 w 2700000"/>
              <a:gd name="connsiteY11" fmla="*/ 148212 h 403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0000" h="4031120">
                <a:moveTo>
                  <a:pt x="148212" y="0"/>
                </a:moveTo>
                <a:lnTo>
                  <a:pt x="921372" y="0"/>
                </a:lnTo>
                <a:lnTo>
                  <a:pt x="992492" y="71120"/>
                </a:lnTo>
                <a:lnTo>
                  <a:pt x="2568267" y="71120"/>
                </a:lnTo>
                <a:lnTo>
                  <a:pt x="2700000" y="202853"/>
                </a:lnTo>
                <a:lnTo>
                  <a:pt x="2700000" y="3868715"/>
                </a:lnTo>
                <a:lnTo>
                  <a:pt x="2537595" y="4031120"/>
                </a:lnTo>
                <a:lnTo>
                  <a:pt x="162405" y="4031120"/>
                </a:lnTo>
                <a:lnTo>
                  <a:pt x="0" y="3868715"/>
                </a:lnTo>
                <a:lnTo>
                  <a:pt x="0" y="1294825"/>
                </a:lnTo>
                <a:lnTo>
                  <a:pt x="0" y="202853"/>
                </a:lnTo>
                <a:lnTo>
                  <a:pt x="0" y="148212"/>
                </a:lnTo>
                <a:close/>
              </a:path>
            </a:pathLst>
          </a:custGeom>
          <a:noFill/>
          <a:ln w="19050">
            <a:gradFill>
              <a:gsLst>
                <a:gs pos="49000">
                  <a:srgbClr val="D5E8FF">
                    <a:lumMod val="5000"/>
                    <a:lumOff val="95000"/>
                    <a:alpha val="0"/>
                  </a:srgbClr>
                </a:gs>
                <a:gs pos="100000">
                  <a:srgbClr val="2B8EFF"/>
                </a:gs>
              </a:gsLst>
              <a:lin ang="5400000" scaled="0"/>
            </a:gradFill>
          </a:ln>
          <a:effectLst>
            <a:outerShdw blurRad="50800" dist="38100" dir="16200000" rotWithShape="0">
              <a:srgbClr val="4FE5FF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562610" y="5358130"/>
            <a:ext cx="30689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2200" i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代表企业及产品   </a:t>
            </a:r>
            <a:endParaRPr lang="zh-CN" altLang="en-US" sz="2200" i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809365" y="5382895"/>
            <a:ext cx="763206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华为（工业视觉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/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鸿蒙工业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）</a:t>
            </a:r>
            <a:endParaRPr lang="en-US" altLang="zh-CN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徐工汉云（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HANYUN OS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中控技术（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TPT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时序大模型）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格创东智（半导体智造）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新松（协作机器人）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endParaRPr lang="zh-CN" altLang="en-US" sz="1500"/>
          </a:p>
        </p:txBody>
      </p:sp>
      <p:sp>
        <p:nvSpPr>
          <p:cNvPr id="62" name="文本框 61"/>
          <p:cNvSpPr txBox="1"/>
          <p:nvPr/>
        </p:nvSpPr>
        <p:spPr>
          <a:xfrm>
            <a:off x="7485380" y="5382895"/>
            <a:ext cx="6096000" cy="1245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工业富联（灯塔工厂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+GenAI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海康威视（观澜大模型质检）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黑湖科技（工业智能体）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科远智慧（流程工业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AI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控制）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合肥智能语音（家电全项质检）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6095" y="2105025"/>
            <a:ext cx="11605260" cy="1343660"/>
          </a:xfrm>
          <a:prstGeom prst="rect">
            <a:avLst/>
          </a:prstGeom>
          <a:noFill/>
          <a:ln w="28575" cmpd="thickThin">
            <a:solidFill>
              <a:schemeClr val="accent5">
                <a:lumMod val="40000"/>
                <a:lumOff val="60000"/>
                <a:alpha val="49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02310" y="2146300"/>
            <a:ext cx="145224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智能装配</a:t>
            </a:r>
            <a:endParaRPr kumimoji="0" lang="zh-CN" altLang="en-US" sz="1500" i="0" u="non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447925" y="2146300"/>
            <a:ext cx="1893570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全流程AI质检</a:t>
            </a:r>
            <a:endParaRPr sz="150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2650490" y="2555240"/>
            <a:ext cx="1565910" cy="565150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外观/功能/声学检测</a:t>
            </a:r>
            <a:endParaRPr sz="150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4505325" y="214693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预测性维护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535805" y="255587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智能巡检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547870" y="2962275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故障诊断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348730" y="2132965"/>
            <a:ext cx="1893570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流程参数调优</a:t>
            </a:r>
            <a:endParaRPr sz="150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6524625" y="2541905"/>
            <a:ext cx="156654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能耗优化</a:t>
            </a:r>
            <a:endParaRPr sz="150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8465820" y="2114550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违章识别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8496300" y="2523490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隐患预警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508365" y="2929890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环境监测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730250" y="2551430"/>
            <a:ext cx="145224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柔性产线</a:t>
            </a:r>
            <a:endParaRPr kumimoji="0" lang="zh-CN" altLang="en-US" sz="1500" i="0" u="non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30250" y="2947670"/>
            <a:ext cx="145224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黑灯工厂</a:t>
            </a:r>
            <a:endParaRPr kumimoji="0" lang="zh-CN" altLang="en-US" sz="1500" i="0" u="non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524625" y="2949575"/>
            <a:ext cx="156654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良率提升</a:t>
            </a:r>
            <a:endParaRPr sz="1500">
              <a:solidFill>
                <a:schemeClr val="tx1">
                  <a:lumMod val="85000"/>
                  <a:lumOff val="1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10358755" y="2128520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智能排产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0389235" y="2537460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物料协同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10401300" y="2943860"/>
            <a:ext cx="1697355" cy="407035"/>
          </a:xfrm>
          <a:prstGeom prst="ellipse">
            <a:avLst/>
          </a:prstGeom>
          <a:gradFill flip="none" rotWithShape="1">
            <a:gsLst>
              <a:gs pos="0">
                <a:srgbClr val="00D4ED"/>
              </a:gs>
              <a:gs pos="100000">
                <a:srgbClr val="00D4ED">
                  <a:alpha val="0"/>
                </a:srgbClr>
              </a:gs>
            </a:gsLst>
            <a:lin ang="2700000" scaled="1"/>
            <a:tileRect/>
          </a:gradFill>
          <a:ln w="9525" cap="flat" cmpd="sng" algn="ctr">
            <a:solidFill>
              <a:schemeClr val="accent5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库存优化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690245" y="3559175"/>
            <a:ext cx="163576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协作机器人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690245" y="3968115"/>
            <a:ext cx="160655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机器视觉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30250" y="4402455"/>
            <a:ext cx="156654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数字孪生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2531745" y="3559810"/>
            <a:ext cx="193421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深度学习视觉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2656840" y="3992245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多模态检测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656840" y="4403090"/>
            <a:ext cx="169037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OCR识别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577715" y="3559175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时序模型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4641850" y="3942715"/>
            <a:ext cx="1613535" cy="6477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振动/温度分析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4641850" y="4589145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巡检机器人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6496685" y="3573780"/>
            <a:ext cx="1697355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AI时序控制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594475" y="3968750"/>
            <a:ext cx="1606550" cy="6483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机理+数据融合建模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8634095" y="3559810"/>
            <a:ext cx="139827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行为分析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8634095" y="3982720"/>
            <a:ext cx="145161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视觉安监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8638540" y="4376420"/>
            <a:ext cx="1452245" cy="6477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气体/温感联动</a:t>
            </a:r>
            <a:endParaRPr sz="15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504825" y="3531870"/>
            <a:ext cx="11605260" cy="1518920"/>
          </a:xfrm>
          <a:prstGeom prst="rect">
            <a:avLst/>
          </a:prstGeom>
          <a:noFill/>
          <a:ln w="28575" cmpd="thickThin">
            <a:solidFill>
              <a:schemeClr val="accent6">
                <a:lumMod val="40000"/>
                <a:lumOff val="60000"/>
                <a:alpha val="49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10540365" y="3559810"/>
            <a:ext cx="139827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智能调度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10540365" y="3982720"/>
            <a:ext cx="145161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供需预测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0562590" y="4427220"/>
            <a:ext cx="145161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marR="0" algn="l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链上协同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414020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应用场景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-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服务业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2" name="五边形 1"/>
          <p:cNvSpPr/>
          <p:nvPr/>
        </p:nvSpPr>
        <p:spPr>
          <a:xfrm>
            <a:off x="2299970" y="1099185"/>
            <a:ext cx="2188845" cy="582930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生产性服务业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4629150" y="1099185"/>
            <a:ext cx="2189480" cy="58229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生活性服务业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6929755" y="1099185"/>
            <a:ext cx="3286760" cy="58356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公共服务业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23135" y="1038860"/>
            <a:ext cx="7994015" cy="700405"/>
          </a:xfrm>
          <a:prstGeom prst="rect">
            <a:avLst/>
          </a:prstGeom>
          <a:noFill/>
          <a:ln w="19050" cmpd="thickThin">
            <a:solidFill>
              <a:srgbClr val="FFC000">
                <a:alpha val="49000"/>
              </a:srgb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2413635" y="1821180"/>
            <a:ext cx="1565910" cy="47117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金融科技</a:t>
            </a:r>
            <a:endParaRPr kumimoji="0" lang="zh-CN" altLang="en-US" sz="1700" i="0" u="non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455545" y="2259330"/>
            <a:ext cx="1565910" cy="47117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智慧物流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348865" y="2688590"/>
            <a:ext cx="1862455" cy="47117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法律、财税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828540" y="1834515"/>
            <a:ext cx="1565910" cy="47117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零售电商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856480" y="2272665"/>
            <a:ext cx="1565910" cy="47117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文旅休闲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884420" y="2716530"/>
            <a:ext cx="1565910" cy="47117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文旅休闲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7000875" y="1848485"/>
            <a:ext cx="1565910" cy="47117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医疗健康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028815" y="2286635"/>
            <a:ext cx="1565910" cy="47117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智慧教育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8594725" y="1838960"/>
            <a:ext cx="1565910" cy="47117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智慧政务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8636635" y="2278380"/>
            <a:ext cx="1565910" cy="47117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智慧政务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700530" y="1762125"/>
            <a:ext cx="548005" cy="1602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>
              <a:lnSpc>
                <a:spcPct val="110000"/>
              </a:lnSpc>
            </a:pPr>
            <a:r>
              <a:rPr lang="zh-CN" altLang="en-US" sz="20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核心场景</a:t>
            </a:r>
            <a:endParaRPr lang="zh-CN" altLang="en-US" sz="2000" b="1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223135" y="1793875"/>
            <a:ext cx="7994015" cy="1438910"/>
          </a:xfrm>
          <a:prstGeom prst="rect">
            <a:avLst/>
          </a:prstGeom>
          <a:noFill/>
          <a:ln w="28575" cmpd="thickThin">
            <a:solidFill>
              <a:schemeClr val="accent1">
                <a:lumMod val="40000"/>
                <a:lumOff val="60000"/>
                <a:alpha val="49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429510" y="3307080"/>
            <a:ext cx="1693545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推荐算法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2443480" y="3729990"/>
            <a:ext cx="1692910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风险建模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483485" y="4164330"/>
            <a:ext cx="1651000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流量调度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222500" y="3307715"/>
            <a:ext cx="7994650" cy="1872615"/>
          </a:xfrm>
          <a:prstGeom prst="rect">
            <a:avLst/>
          </a:prstGeom>
          <a:noFill/>
          <a:ln w="28575" cmpd="thickThin">
            <a:solidFill>
              <a:schemeClr val="accent6">
                <a:lumMod val="40000"/>
                <a:lumOff val="60000"/>
                <a:alpha val="49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2483485" y="4602480"/>
            <a:ext cx="1651000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需求预测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842510" y="3335020"/>
            <a:ext cx="1693545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推荐算法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856480" y="3757930"/>
            <a:ext cx="1692910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风险建模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896485" y="4192270"/>
            <a:ext cx="1651635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流量调度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896485" y="4630420"/>
            <a:ext cx="1651635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需求预测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89735" y="3542030"/>
            <a:ext cx="548005" cy="1602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>
              <a:lnSpc>
                <a:spcPct val="110000"/>
              </a:lnSpc>
            </a:pPr>
            <a:r>
              <a:rPr lang="zh-CN" altLang="en-US" sz="20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核心技术</a:t>
            </a:r>
            <a:endParaRPr lang="zh-CN" altLang="en-US" sz="2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6985635" y="3334385"/>
            <a:ext cx="1636395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语音识别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6999605" y="3757295"/>
            <a:ext cx="1636395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人脸识别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039610" y="4191635"/>
            <a:ext cx="1595755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体感交互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8594725" y="4223385"/>
            <a:ext cx="1595755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数字人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8552815" y="3361690"/>
            <a:ext cx="1636395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语音识别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8566785" y="3784600"/>
            <a:ext cx="1636395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数字员工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7808595" y="4630420"/>
            <a:ext cx="1636395" cy="5080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42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业务流程智能体</a:t>
            </a:r>
            <a:endParaRPr lang="zh-CN" altLang="en-US" sz="17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87" name="任意多边形: 形状 23"/>
          <p:cNvSpPr/>
          <p:nvPr>
            <p:custDataLst>
              <p:tags r:id="rId7"/>
            </p:custDataLst>
          </p:nvPr>
        </p:nvSpPr>
        <p:spPr>
          <a:xfrm flipV="1">
            <a:off x="800735" y="5400040"/>
            <a:ext cx="10130155" cy="2063750"/>
          </a:xfrm>
          <a:custGeom>
            <a:avLst/>
            <a:gdLst>
              <a:gd name="connsiteX0" fmla="*/ 148212 w 2700000"/>
              <a:gd name="connsiteY0" fmla="*/ 0 h 4031120"/>
              <a:gd name="connsiteX1" fmla="*/ 921372 w 2700000"/>
              <a:gd name="connsiteY1" fmla="*/ 0 h 4031120"/>
              <a:gd name="connsiteX2" fmla="*/ 992492 w 2700000"/>
              <a:gd name="connsiteY2" fmla="*/ 71120 h 4031120"/>
              <a:gd name="connsiteX3" fmla="*/ 2568267 w 2700000"/>
              <a:gd name="connsiteY3" fmla="*/ 71120 h 4031120"/>
              <a:gd name="connsiteX4" fmla="*/ 2700000 w 2700000"/>
              <a:gd name="connsiteY4" fmla="*/ 202853 h 4031120"/>
              <a:gd name="connsiteX5" fmla="*/ 2700000 w 2700000"/>
              <a:gd name="connsiteY5" fmla="*/ 3868715 h 4031120"/>
              <a:gd name="connsiteX6" fmla="*/ 2537595 w 2700000"/>
              <a:gd name="connsiteY6" fmla="*/ 4031120 h 4031120"/>
              <a:gd name="connsiteX7" fmla="*/ 162405 w 2700000"/>
              <a:gd name="connsiteY7" fmla="*/ 4031120 h 4031120"/>
              <a:gd name="connsiteX8" fmla="*/ 0 w 2700000"/>
              <a:gd name="connsiteY8" fmla="*/ 3868715 h 4031120"/>
              <a:gd name="connsiteX9" fmla="*/ 0 w 2700000"/>
              <a:gd name="connsiteY9" fmla="*/ 1294825 h 4031120"/>
              <a:gd name="connsiteX10" fmla="*/ 0 w 2700000"/>
              <a:gd name="connsiteY10" fmla="*/ 202853 h 4031120"/>
              <a:gd name="connsiteX11" fmla="*/ 0 w 2700000"/>
              <a:gd name="connsiteY11" fmla="*/ 148212 h 403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0000" h="4031120">
                <a:moveTo>
                  <a:pt x="148212" y="0"/>
                </a:moveTo>
                <a:lnTo>
                  <a:pt x="921372" y="0"/>
                </a:lnTo>
                <a:lnTo>
                  <a:pt x="992492" y="71120"/>
                </a:lnTo>
                <a:lnTo>
                  <a:pt x="2568267" y="71120"/>
                </a:lnTo>
                <a:lnTo>
                  <a:pt x="2700000" y="202853"/>
                </a:lnTo>
                <a:lnTo>
                  <a:pt x="2700000" y="3868715"/>
                </a:lnTo>
                <a:lnTo>
                  <a:pt x="2537595" y="4031120"/>
                </a:lnTo>
                <a:lnTo>
                  <a:pt x="162405" y="4031120"/>
                </a:lnTo>
                <a:lnTo>
                  <a:pt x="0" y="3868715"/>
                </a:lnTo>
                <a:lnTo>
                  <a:pt x="0" y="1294825"/>
                </a:lnTo>
                <a:lnTo>
                  <a:pt x="0" y="202853"/>
                </a:lnTo>
                <a:lnTo>
                  <a:pt x="0" y="148212"/>
                </a:lnTo>
                <a:close/>
              </a:path>
            </a:pathLst>
          </a:custGeom>
          <a:noFill/>
          <a:ln w="19050">
            <a:gradFill>
              <a:gsLst>
                <a:gs pos="49000">
                  <a:srgbClr val="D5E8FF">
                    <a:lumMod val="5000"/>
                    <a:lumOff val="95000"/>
                    <a:alpha val="0"/>
                  </a:srgbClr>
                </a:gs>
                <a:gs pos="100000">
                  <a:srgbClr val="2B8EFF"/>
                </a:gs>
              </a:gsLst>
              <a:lin ang="5400000" scaled="0"/>
            </a:gradFill>
          </a:ln>
          <a:effectLst>
            <a:outerShdw blurRad="50800" dist="38100" dir="16200000" rotWithShape="0">
              <a:srgbClr val="4FE5FF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626110" y="5496560"/>
            <a:ext cx="30689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2200" i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代表企业及产品   </a:t>
            </a:r>
            <a:endParaRPr lang="zh-CN" altLang="en-US" sz="2200" i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695065" y="5521325"/>
            <a:ext cx="763206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科大讯飞（星火大模型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+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全场景）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百度（文心大模型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+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智能云）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拓尔思（拓天大模型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+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行业知识）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联影医疗（医疗影像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AI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）</a:t>
            </a:r>
            <a:endParaRPr lang="zh-CN" altLang="en-US" sz="1500"/>
          </a:p>
        </p:txBody>
      </p:sp>
      <p:sp>
        <p:nvSpPr>
          <p:cNvPr id="62" name="文本框 61"/>
          <p:cNvSpPr txBox="1"/>
          <p:nvPr/>
        </p:nvSpPr>
        <p:spPr>
          <a:xfrm>
            <a:off x="7548880" y="5521325"/>
            <a:ext cx="609600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恒生电子（金融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AI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风控）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千方科技（智慧交通）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卫宁健康（医疗信息化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+AI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蓝色光标（营销数字人）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281940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应用场景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-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服务业重点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场景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2" name="五边形 1"/>
          <p:cNvSpPr/>
          <p:nvPr/>
        </p:nvSpPr>
        <p:spPr>
          <a:xfrm>
            <a:off x="1087755" y="988060"/>
            <a:ext cx="2129155" cy="406400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文旅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五边形 3"/>
          <p:cNvSpPr/>
          <p:nvPr/>
        </p:nvSpPr>
        <p:spPr>
          <a:xfrm>
            <a:off x="3264535" y="941705"/>
            <a:ext cx="1934845" cy="45275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医疗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" name="五边形 4"/>
          <p:cNvSpPr/>
          <p:nvPr/>
        </p:nvSpPr>
        <p:spPr>
          <a:xfrm>
            <a:off x="5238750" y="988695"/>
            <a:ext cx="2180590" cy="40576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教育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" name="五边形 6"/>
          <p:cNvSpPr/>
          <p:nvPr/>
        </p:nvSpPr>
        <p:spPr>
          <a:xfrm>
            <a:off x="7471410" y="988695"/>
            <a:ext cx="2129155" cy="405765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交通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9663430" y="989330"/>
            <a:ext cx="2129155" cy="405130"/>
          </a:xfrm>
          <a:prstGeom prst="homePlate">
            <a:avLst/>
          </a:prstGeom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  <a:softEdge rad="63500"/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marR="0" algn="ctr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能源</a:t>
            </a: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02665" y="922020"/>
            <a:ext cx="10789920" cy="532765"/>
          </a:xfrm>
          <a:prstGeom prst="rect">
            <a:avLst/>
          </a:prstGeom>
          <a:noFill/>
          <a:ln w="19050" cmpd="thickThin">
            <a:solidFill>
              <a:srgbClr val="FFC000">
                <a:alpha val="49000"/>
              </a:srgb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1179830" y="1555750"/>
            <a:ext cx="1684655" cy="32829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AI 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导览讲解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1002030" y="1884045"/>
            <a:ext cx="2216785" cy="32766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虚拟数字人互动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167130" y="2211705"/>
            <a:ext cx="1736090" cy="32829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沉浸式体验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111250" y="2548255"/>
            <a:ext cx="1911985" cy="27305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客流智能调度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3370580" y="1555750"/>
            <a:ext cx="1684655" cy="32829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AI 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辅助诊断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286760" y="1884045"/>
            <a:ext cx="1934210" cy="32829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医学影像分析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3286760" y="2212340"/>
            <a:ext cx="1924685" cy="27686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药物研发辅助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3454400" y="2489200"/>
            <a:ext cx="1685290" cy="28765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远程诊疗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454400" y="2776855"/>
            <a:ext cx="1685290" cy="28765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慢病管理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238750" y="1555750"/>
            <a:ext cx="2129790" cy="32829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AI 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个性化学习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5377815" y="1884045"/>
            <a:ext cx="1925320" cy="38989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智能作业批改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5391785" y="2273935"/>
            <a:ext cx="1981200" cy="38989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虚拟仿真实验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567680" y="2663825"/>
            <a:ext cx="1685290" cy="38989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AI 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助教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628255" y="1541145"/>
            <a:ext cx="1617980" cy="32829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自动驾驶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7684135" y="1869440"/>
            <a:ext cx="1652270" cy="32829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智能调度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7548880" y="2499995"/>
            <a:ext cx="1924685" cy="276860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交通流量预测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684135" y="2197735"/>
            <a:ext cx="1685290" cy="28765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车路协同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7688580" y="2774950"/>
            <a:ext cx="1685290" cy="28765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智慧停车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9719310" y="1537335"/>
            <a:ext cx="1934210" cy="28765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智能电网调度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9739630" y="1824990"/>
            <a:ext cx="1965960" cy="28765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风电光伏预测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9756140" y="2112645"/>
            <a:ext cx="1965960" cy="32829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lvl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设备故障预警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9756140" y="2440940"/>
            <a:ext cx="1965960" cy="328295"/>
          </a:xfrm>
          <a:prstGeom prst="ellipse">
            <a:avLst/>
          </a:prstGeom>
          <a:solidFill>
            <a:schemeClr val="accent4">
              <a:lumMod val="20000"/>
              <a:lumOff val="80000"/>
              <a:alpha val="32000"/>
            </a:schemeClr>
          </a:solidFill>
          <a:ln w="12700" cap="flat" cmpd="sng" algn="ctr">
            <a:solidFill>
              <a:schemeClr val="accent1">
                <a:shade val="50000"/>
              </a:schemeClr>
            </a:solidFill>
            <a:prstDash val="solid"/>
            <a:miter lim="800000"/>
          </a:ln>
          <a:effectLst/>
        </p:spPr>
        <p:txBody>
          <a:bodyPr rtlCol="0" anchor="ctr">
            <a:noAutofit/>
          </a:bodyPr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能源能效管理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52120" y="1461770"/>
            <a:ext cx="548005" cy="1602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>
              <a:lnSpc>
                <a:spcPct val="120000"/>
              </a:lnSpc>
            </a:pPr>
            <a:r>
              <a:rPr lang="zh-CN" altLang="en-US" sz="20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核心场景</a:t>
            </a:r>
            <a:endParaRPr lang="zh-CN" altLang="en-US" sz="2000" b="1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1005205" y="1509395"/>
            <a:ext cx="10789285" cy="1553210"/>
          </a:xfrm>
          <a:prstGeom prst="rect">
            <a:avLst/>
          </a:prstGeom>
          <a:noFill/>
          <a:ln w="28575" cmpd="thickThin">
            <a:solidFill>
              <a:schemeClr val="accent1">
                <a:lumMod val="40000"/>
                <a:lumOff val="60000"/>
                <a:alpha val="49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1104900" y="3158490"/>
            <a:ext cx="1718945" cy="4298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计算机视觉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005205" y="3560445"/>
            <a:ext cx="1955800" cy="32893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自然语言处理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1113155" y="3872865"/>
            <a:ext cx="1718945" cy="4298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3D 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建模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1113155" y="4272915"/>
            <a:ext cx="1718945" cy="4298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多模态交互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1127125" y="4688840"/>
            <a:ext cx="1718945" cy="4298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物联网感知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3226435" y="3163570"/>
            <a:ext cx="1935480" cy="29527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医学影像识别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3094355" y="3459480"/>
            <a:ext cx="2280920" cy="4298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多模态数据融合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2" name="椭圆 61"/>
          <p:cNvSpPr/>
          <p:nvPr/>
        </p:nvSpPr>
        <p:spPr>
          <a:xfrm>
            <a:off x="3339465" y="3889375"/>
            <a:ext cx="1718945" cy="5822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大模型药物分子生成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3274695" y="4469130"/>
            <a:ext cx="1958975" cy="4298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生命科学计算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7506970" y="3126740"/>
            <a:ext cx="1881505" cy="38925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多传感器融合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0" name="椭圆 69"/>
          <p:cNvSpPr/>
          <p:nvPr/>
        </p:nvSpPr>
        <p:spPr>
          <a:xfrm>
            <a:off x="7705090" y="3474085"/>
            <a:ext cx="1507490" cy="53276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高精地图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7724140" y="3903980"/>
            <a:ext cx="1518285" cy="5822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V2X 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车路协同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7802880" y="4458335"/>
            <a:ext cx="1409700" cy="4298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强化学习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3" name="椭圆 72"/>
          <p:cNvSpPr/>
          <p:nvPr/>
        </p:nvSpPr>
        <p:spPr>
          <a:xfrm>
            <a:off x="7829550" y="4818380"/>
            <a:ext cx="1409700" cy="4298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l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边缘计算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5709920" y="3148965"/>
            <a:ext cx="1377950" cy="4070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知识图谱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5" name="椭圆 74"/>
          <p:cNvSpPr/>
          <p:nvPr/>
        </p:nvSpPr>
        <p:spPr>
          <a:xfrm>
            <a:off x="5484495" y="3555365"/>
            <a:ext cx="1881505" cy="35687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自然语言理解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5626100" y="3865880"/>
            <a:ext cx="1617345" cy="47053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计算机视觉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7" name="椭圆 76"/>
          <p:cNvSpPr/>
          <p:nvPr/>
        </p:nvSpPr>
        <p:spPr>
          <a:xfrm>
            <a:off x="5636260" y="4325620"/>
            <a:ext cx="1718945" cy="53276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sym typeface="+mn-ea"/>
              </a:rPr>
              <a:t>自适应学习算法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9846945" y="3133090"/>
            <a:ext cx="1651635" cy="38925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物联网感知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0" name="椭圆 79"/>
          <p:cNvSpPr/>
          <p:nvPr/>
        </p:nvSpPr>
        <p:spPr>
          <a:xfrm>
            <a:off x="9751060" y="3493135"/>
            <a:ext cx="1911350" cy="45275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时序数据分析</a:t>
            </a:r>
            <a:endParaRPr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1" name="椭圆 80"/>
          <p:cNvSpPr/>
          <p:nvPr/>
        </p:nvSpPr>
        <p:spPr>
          <a:xfrm>
            <a:off x="10001250" y="3902075"/>
            <a:ext cx="1409700" cy="429895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数字孪生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3" name="椭圆 82"/>
          <p:cNvSpPr/>
          <p:nvPr/>
        </p:nvSpPr>
        <p:spPr>
          <a:xfrm>
            <a:off x="10100310" y="4290060"/>
            <a:ext cx="1266825" cy="64516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tx2">
                  <a:lumMod val="10000"/>
                  <a:lumOff val="90000"/>
                </a:schemeClr>
              </a:gs>
            </a:gsLst>
            <a:lin ang="2700000" scaled="1"/>
            <a:tileRect/>
          </a:gradFill>
          <a:ln w="9525" cap="flat" cmpd="sng" algn="ctr">
            <a:solidFill>
              <a:schemeClr val="accent6">
                <a:lumMod val="40000"/>
                <a:lumOff val="60000"/>
              </a:schemeClr>
            </a:solidFill>
            <a:prstDash val="solid"/>
            <a:miter lim="800000"/>
          </a:ln>
          <a:effectLst/>
        </p:spPr>
        <p:txBody>
          <a:bodyPr rtlCol="0" anchor="ctr"/>
          <a:p>
            <a:pPr marL="0" indent="0"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AI 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预测算法</a:t>
            </a:r>
            <a:endParaRPr lang="zh-CN" sz="1500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986790" y="3125470"/>
            <a:ext cx="10807065" cy="2131060"/>
          </a:xfrm>
          <a:prstGeom prst="rect">
            <a:avLst/>
          </a:prstGeom>
          <a:noFill/>
          <a:ln w="28575" cmpd="thickThin">
            <a:solidFill>
              <a:schemeClr val="accent6">
                <a:lumMod val="40000"/>
                <a:lumOff val="60000"/>
                <a:alpha val="49000"/>
              </a:schemeClr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/>
        </p:nvSpPr>
        <p:spPr>
          <a:xfrm>
            <a:off x="448945" y="3400425"/>
            <a:ext cx="548005" cy="16027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dist">
              <a:lnSpc>
                <a:spcPct val="110000"/>
              </a:lnSpc>
            </a:pPr>
            <a:r>
              <a:rPr lang="zh-CN" altLang="en-US" sz="20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核心技术</a:t>
            </a:r>
            <a:endParaRPr lang="zh-CN" altLang="en-US" sz="2000" b="1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7" name="任意多边形: 形状 23"/>
          <p:cNvSpPr/>
          <p:nvPr>
            <p:custDataLst>
              <p:tags r:id="rId7"/>
            </p:custDataLst>
          </p:nvPr>
        </p:nvSpPr>
        <p:spPr>
          <a:xfrm flipV="1">
            <a:off x="981710" y="5378450"/>
            <a:ext cx="10810875" cy="2063750"/>
          </a:xfrm>
          <a:custGeom>
            <a:avLst/>
            <a:gdLst>
              <a:gd name="connsiteX0" fmla="*/ 148212 w 2700000"/>
              <a:gd name="connsiteY0" fmla="*/ 0 h 4031120"/>
              <a:gd name="connsiteX1" fmla="*/ 921372 w 2700000"/>
              <a:gd name="connsiteY1" fmla="*/ 0 h 4031120"/>
              <a:gd name="connsiteX2" fmla="*/ 992492 w 2700000"/>
              <a:gd name="connsiteY2" fmla="*/ 71120 h 4031120"/>
              <a:gd name="connsiteX3" fmla="*/ 2568267 w 2700000"/>
              <a:gd name="connsiteY3" fmla="*/ 71120 h 4031120"/>
              <a:gd name="connsiteX4" fmla="*/ 2700000 w 2700000"/>
              <a:gd name="connsiteY4" fmla="*/ 202853 h 4031120"/>
              <a:gd name="connsiteX5" fmla="*/ 2700000 w 2700000"/>
              <a:gd name="connsiteY5" fmla="*/ 3868715 h 4031120"/>
              <a:gd name="connsiteX6" fmla="*/ 2537595 w 2700000"/>
              <a:gd name="connsiteY6" fmla="*/ 4031120 h 4031120"/>
              <a:gd name="connsiteX7" fmla="*/ 162405 w 2700000"/>
              <a:gd name="connsiteY7" fmla="*/ 4031120 h 4031120"/>
              <a:gd name="connsiteX8" fmla="*/ 0 w 2700000"/>
              <a:gd name="connsiteY8" fmla="*/ 3868715 h 4031120"/>
              <a:gd name="connsiteX9" fmla="*/ 0 w 2700000"/>
              <a:gd name="connsiteY9" fmla="*/ 1294825 h 4031120"/>
              <a:gd name="connsiteX10" fmla="*/ 0 w 2700000"/>
              <a:gd name="connsiteY10" fmla="*/ 202853 h 4031120"/>
              <a:gd name="connsiteX11" fmla="*/ 0 w 2700000"/>
              <a:gd name="connsiteY11" fmla="*/ 148212 h 403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0000" h="4031120">
                <a:moveTo>
                  <a:pt x="148212" y="0"/>
                </a:moveTo>
                <a:lnTo>
                  <a:pt x="921372" y="0"/>
                </a:lnTo>
                <a:lnTo>
                  <a:pt x="992492" y="71120"/>
                </a:lnTo>
                <a:lnTo>
                  <a:pt x="2568267" y="71120"/>
                </a:lnTo>
                <a:lnTo>
                  <a:pt x="2700000" y="202853"/>
                </a:lnTo>
                <a:lnTo>
                  <a:pt x="2700000" y="3868715"/>
                </a:lnTo>
                <a:lnTo>
                  <a:pt x="2537595" y="4031120"/>
                </a:lnTo>
                <a:lnTo>
                  <a:pt x="162405" y="4031120"/>
                </a:lnTo>
                <a:lnTo>
                  <a:pt x="0" y="3868715"/>
                </a:lnTo>
                <a:lnTo>
                  <a:pt x="0" y="1294825"/>
                </a:lnTo>
                <a:lnTo>
                  <a:pt x="0" y="202853"/>
                </a:lnTo>
                <a:lnTo>
                  <a:pt x="0" y="148212"/>
                </a:lnTo>
                <a:close/>
              </a:path>
            </a:pathLst>
          </a:custGeom>
          <a:noFill/>
          <a:ln w="19050">
            <a:gradFill>
              <a:gsLst>
                <a:gs pos="49000">
                  <a:srgbClr val="D5E8FF">
                    <a:lumMod val="5000"/>
                    <a:lumOff val="95000"/>
                    <a:alpha val="0"/>
                  </a:srgbClr>
                </a:gs>
                <a:gs pos="100000">
                  <a:srgbClr val="2B8EFF"/>
                </a:gs>
              </a:gsLst>
              <a:lin ang="5400000" scaled="0"/>
            </a:gradFill>
          </a:ln>
          <a:effectLst>
            <a:outerShdw blurRad="50800" dist="38100" dir="16200000" rotWithShape="0">
              <a:srgbClr val="4FE5FF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562610" y="5446395"/>
            <a:ext cx="3068955" cy="4298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2200" i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代表企业及产品   </a:t>
            </a:r>
            <a:endParaRPr lang="zh-CN" altLang="en-US" sz="2200" i="1">
              <a:gradFill>
                <a:gsLst>
                  <a:gs pos="0">
                    <a:srgbClr val="007BD3"/>
                  </a:gs>
                  <a:gs pos="100000">
                    <a:srgbClr val="034373"/>
                  </a:gs>
                </a:gsLst>
                <a:lin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3631565" y="5471160"/>
            <a:ext cx="7632065" cy="1245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腾讯文旅（数字孪生景区）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百度智能云（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AI 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导览系统）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故宫博物院（数字故宫小程序）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推想医疗（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AI 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肺结节筛查系统）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猿辅导（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AI 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错题本）</a:t>
            </a:r>
            <a:endParaRPr lang="zh-CN" altLang="en-US" sz="1500"/>
          </a:p>
        </p:txBody>
      </p:sp>
      <p:sp>
        <p:nvSpPr>
          <p:cNvPr id="88" name="文本框 87"/>
          <p:cNvSpPr txBox="1"/>
          <p:nvPr/>
        </p:nvSpPr>
        <p:spPr>
          <a:xfrm>
            <a:off x="7485380" y="5471160"/>
            <a:ext cx="6096000" cy="1245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讯飞幻境（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AI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➕教育）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小马智行（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Robotaxi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千方科技（智慧交通管理系统）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阳光电源（光伏电站智能运维系统）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  <a:p>
            <a:pPr marL="285750" marR="0" indent="-285750" algn="l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"/>
            </a:pP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博雅智慧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（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零碳园区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AI</a:t>
            </a:r>
            <a:r>
              <a:rPr lang="zh-CN" altLang="en-US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建设</a:t>
            </a:r>
            <a:r>
              <a:rPr lang="en-US" altLang="zh-CN" sz="1500"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）</a:t>
            </a:r>
            <a:endParaRPr lang="zh-CN" altLang="en-US" sz="1500"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1">
            <a:alphaModFix amt="90000"/>
          </a:blip>
          <a:srcRect t="7234" b="7234"/>
          <a:stretch>
            <a:fillRect/>
          </a:stretch>
        </p:blipFill>
        <p:spPr>
          <a:xfrm>
            <a:off x="0" y="1700530"/>
            <a:ext cx="5696585" cy="3654425"/>
          </a:xfrm>
          <a:prstGeom prst="rect">
            <a:avLst/>
          </a:prstGeom>
          <a:effectLst/>
        </p:spPr>
      </p:pic>
      <p:sp>
        <p:nvSpPr>
          <p:cNvPr id="35" name="文本框 34"/>
          <p:cNvSpPr txBox="1"/>
          <p:nvPr/>
        </p:nvSpPr>
        <p:spPr>
          <a:xfrm>
            <a:off x="643890" y="2239645"/>
            <a:ext cx="11548110" cy="3935730"/>
          </a:xfrm>
          <a:prstGeom prst="rect">
            <a:avLst/>
          </a:prstGeom>
          <a:solidFill>
            <a:schemeClr val="bg1">
              <a:alpha val="44000"/>
            </a:schemeClr>
          </a:solidFill>
          <a:ln>
            <a:noFill/>
          </a:ln>
        </p:spPr>
        <p:txBody>
          <a:bodyPr wrap="square" rtlCol="0">
            <a:normAutofit/>
          </a:bodyPr>
          <a:lstStyle/>
          <a:p>
            <a:pPr>
              <a:lnSpc>
                <a:spcPct val="140000"/>
              </a:lnSpc>
            </a:pPr>
            <a:endParaRPr lang="zh-CN" altLang="en-US" sz="2400" kern="100" dirty="0">
              <a:effectLst/>
              <a:latin typeface="+mn-ea"/>
              <a:cs typeface="汉仪尚巍手书W" panose="00020600040101010101" charset="-122"/>
            </a:endParaRPr>
          </a:p>
        </p:txBody>
      </p:sp>
      <p:sp>
        <p:nvSpPr>
          <p:cNvPr id="4" name="标题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019175" y="60801"/>
            <a:ext cx="1698625" cy="1081088"/>
          </a:xfrm>
        </p:spPr>
        <p:txBody>
          <a:bodyPr/>
          <a:lstStyle/>
          <a:p>
            <a:r>
              <a:rPr lang="zh-CN" altLang="en-US" sz="4800">
                <a:latin typeface="微软雅黑" panose="020B0503020204020204" charset="-122"/>
                <a:ea typeface="微软雅黑" panose="020B0503020204020204" charset="-122"/>
              </a:rPr>
              <a:t>目录</a:t>
            </a:r>
            <a:endParaRPr lang="zh-CN" altLang="en-US" sz="4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: 形状 39"/>
          <p:cNvSpPr/>
          <p:nvPr>
            <p:custDataLst>
              <p:tags r:id="rId3"/>
            </p:custDataLst>
          </p:nvPr>
        </p:nvSpPr>
        <p:spPr>
          <a:xfrm>
            <a:off x="2783205" y="646430"/>
            <a:ext cx="2828290" cy="397510"/>
          </a:xfrm>
          <a:custGeom>
            <a:avLst/>
            <a:gdLst/>
            <a:ahLst/>
            <a:cxnLst/>
            <a:rect l="l" t="t" r="r" b="b"/>
            <a:pathLst>
              <a:path w="3777444" h="536451">
                <a:moveTo>
                  <a:pt x="703511" y="95771"/>
                </a:moveTo>
                <a:cubicBezTo>
                  <a:pt x="660202" y="95771"/>
                  <a:pt x="626101" y="111845"/>
                  <a:pt x="601210" y="143992"/>
                </a:cubicBezTo>
                <a:cubicBezTo>
                  <a:pt x="576318" y="176138"/>
                  <a:pt x="563873" y="217773"/>
                  <a:pt x="563873" y="268896"/>
                </a:cubicBezTo>
                <a:cubicBezTo>
                  <a:pt x="563873" y="319348"/>
                  <a:pt x="576039" y="360592"/>
                  <a:pt x="600373" y="392628"/>
                </a:cubicBezTo>
                <a:cubicBezTo>
                  <a:pt x="624706" y="424663"/>
                  <a:pt x="658081" y="440681"/>
                  <a:pt x="700497" y="440681"/>
                </a:cubicBezTo>
                <a:cubicBezTo>
                  <a:pt x="743806" y="440681"/>
                  <a:pt x="777515" y="425333"/>
                  <a:pt x="801625" y="394637"/>
                </a:cubicBezTo>
                <a:cubicBezTo>
                  <a:pt x="825736" y="363941"/>
                  <a:pt x="837791" y="322697"/>
                  <a:pt x="837791" y="270905"/>
                </a:cubicBezTo>
                <a:cubicBezTo>
                  <a:pt x="837791" y="216880"/>
                  <a:pt x="826071" y="174185"/>
                  <a:pt x="802630" y="142820"/>
                </a:cubicBezTo>
                <a:cubicBezTo>
                  <a:pt x="779190" y="111454"/>
                  <a:pt x="746150" y="95771"/>
                  <a:pt x="703511" y="95771"/>
                </a:cubicBezTo>
                <a:close/>
                <a:moveTo>
                  <a:pt x="2974777" y="8707"/>
                </a:moveTo>
                <a:lnTo>
                  <a:pt x="3381301" y="8707"/>
                </a:lnTo>
                <a:lnTo>
                  <a:pt x="3381301" y="99120"/>
                </a:lnTo>
                <a:lnTo>
                  <a:pt x="3233291" y="99120"/>
                </a:lnTo>
                <a:lnTo>
                  <a:pt x="3233291" y="527410"/>
                </a:lnTo>
                <a:lnTo>
                  <a:pt x="3122451" y="527410"/>
                </a:lnTo>
                <a:lnTo>
                  <a:pt x="3122451" y="99120"/>
                </a:lnTo>
                <a:lnTo>
                  <a:pt x="2974777" y="99120"/>
                </a:lnTo>
                <a:close/>
                <a:moveTo>
                  <a:pt x="2442307" y="8707"/>
                </a:moveTo>
                <a:lnTo>
                  <a:pt x="2562857" y="8707"/>
                </a:lnTo>
                <a:lnTo>
                  <a:pt x="2774491" y="334864"/>
                </a:lnTo>
                <a:cubicBezTo>
                  <a:pt x="2788555" y="356518"/>
                  <a:pt x="2797150" y="370248"/>
                  <a:pt x="2800276" y="376052"/>
                </a:cubicBezTo>
                <a:lnTo>
                  <a:pt x="2801950" y="376052"/>
                </a:lnTo>
                <a:cubicBezTo>
                  <a:pt x="2799717" y="363550"/>
                  <a:pt x="2798601" y="339663"/>
                  <a:pt x="2798601" y="304391"/>
                </a:cubicBezTo>
                <a:lnTo>
                  <a:pt x="2798601" y="8707"/>
                </a:lnTo>
                <a:lnTo>
                  <a:pt x="2903413" y="8707"/>
                </a:lnTo>
                <a:lnTo>
                  <a:pt x="2903413" y="527410"/>
                </a:lnTo>
                <a:lnTo>
                  <a:pt x="2790230" y="527410"/>
                </a:lnTo>
                <a:lnTo>
                  <a:pt x="2570559" y="191877"/>
                </a:lnTo>
                <a:cubicBezTo>
                  <a:pt x="2559174" y="174464"/>
                  <a:pt x="2550914" y="160400"/>
                  <a:pt x="2545779" y="149684"/>
                </a:cubicBezTo>
                <a:lnTo>
                  <a:pt x="2544105" y="149684"/>
                </a:lnTo>
                <a:cubicBezTo>
                  <a:pt x="2546114" y="167544"/>
                  <a:pt x="2547119" y="195114"/>
                  <a:pt x="2547119" y="232396"/>
                </a:cubicBezTo>
                <a:lnTo>
                  <a:pt x="2547119" y="527410"/>
                </a:lnTo>
                <a:lnTo>
                  <a:pt x="2442307" y="527410"/>
                </a:lnTo>
                <a:close/>
                <a:moveTo>
                  <a:pt x="2051782" y="8707"/>
                </a:moveTo>
                <a:lnTo>
                  <a:pt x="2346796" y="8707"/>
                </a:lnTo>
                <a:lnTo>
                  <a:pt x="2346796" y="99120"/>
                </a:lnTo>
                <a:lnTo>
                  <a:pt x="2162287" y="99120"/>
                </a:lnTo>
                <a:lnTo>
                  <a:pt x="2162287" y="221345"/>
                </a:lnTo>
                <a:lnTo>
                  <a:pt x="2333737" y="221345"/>
                </a:lnTo>
                <a:lnTo>
                  <a:pt x="2333737" y="311423"/>
                </a:lnTo>
                <a:lnTo>
                  <a:pt x="2162287" y="311423"/>
                </a:lnTo>
                <a:lnTo>
                  <a:pt x="2162287" y="436997"/>
                </a:lnTo>
                <a:lnTo>
                  <a:pt x="2358851" y="436997"/>
                </a:lnTo>
                <a:lnTo>
                  <a:pt x="2358851" y="527410"/>
                </a:lnTo>
                <a:lnTo>
                  <a:pt x="2051782" y="527410"/>
                </a:lnTo>
                <a:close/>
                <a:moveTo>
                  <a:pt x="1574602" y="8707"/>
                </a:moveTo>
                <a:lnTo>
                  <a:pt x="1981126" y="8707"/>
                </a:lnTo>
                <a:lnTo>
                  <a:pt x="1981126" y="99120"/>
                </a:lnTo>
                <a:lnTo>
                  <a:pt x="1833116" y="99120"/>
                </a:lnTo>
                <a:lnTo>
                  <a:pt x="1833116" y="527410"/>
                </a:lnTo>
                <a:lnTo>
                  <a:pt x="1722276" y="527410"/>
                </a:lnTo>
                <a:lnTo>
                  <a:pt x="1722276" y="99120"/>
                </a:lnTo>
                <a:lnTo>
                  <a:pt x="1574602" y="99120"/>
                </a:lnTo>
                <a:close/>
                <a:moveTo>
                  <a:pt x="1042132" y="8707"/>
                </a:moveTo>
                <a:lnTo>
                  <a:pt x="1162683" y="8707"/>
                </a:lnTo>
                <a:lnTo>
                  <a:pt x="1374316" y="334864"/>
                </a:lnTo>
                <a:cubicBezTo>
                  <a:pt x="1388380" y="356518"/>
                  <a:pt x="1396975" y="370248"/>
                  <a:pt x="1400101" y="376052"/>
                </a:cubicBezTo>
                <a:lnTo>
                  <a:pt x="1401775" y="376052"/>
                </a:lnTo>
                <a:cubicBezTo>
                  <a:pt x="1399543" y="363550"/>
                  <a:pt x="1398426" y="339663"/>
                  <a:pt x="1398426" y="304391"/>
                </a:cubicBezTo>
                <a:lnTo>
                  <a:pt x="1398426" y="8707"/>
                </a:lnTo>
                <a:lnTo>
                  <a:pt x="1503239" y="8707"/>
                </a:lnTo>
                <a:lnTo>
                  <a:pt x="1503239" y="527410"/>
                </a:lnTo>
                <a:lnTo>
                  <a:pt x="1390055" y="527410"/>
                </a:lnTo>
                <a:lnTo>
                  <a:pt x="1170384" y="191877"/>
                </a:lnTo>
                <a:cubicBezTo>
                  <a:pt x="1158999" y="174464"/>
                  <a:pt x="1150739" y="160400"/>
                  <a:pt x="1145605" y="149684"/>
                </a:cubicBezTo>
                <a:lnTo>
                  <a:pt x="1143930" y="149684"/>
                </a:lnTo>
                <a:cubicBezTo>
                  <a:pt x="1145939" y="167544"/>
                  <a:pt x="1146944" y="195114"/>
                  <a:pt x="1146944" y="232396"/>
                </a:cubicBezTo>
                <a:lnTo>
                  <a:pt x="1146944" y="527410"/>
                </a:lnTo>
                <a:lnTo>
                  <a:pt x="1042132" y="527410"/>
                </a:lnTo>
                <a:close/>
                <a:moveTo>
                  <a:pt x="3627090" y="0"/>
                </a:moveTo>
                <a:cubicBezTo>
                  <a:pt x="3677766" y="0"/>
                  <a:pt x="3720294" y="6586"/>
                  <a:pt x="3754673" y="19757"/>
                </a:cubicBezTo>
                <a:lnTo>
                  <a:pt x="3754673" y="123565"/>
                </a:lnTo>
                <a:cubicBezTo>
                  <a:pt x="3719847" y="99901"/>
                  <a:pt x="3679106" y="88069"/>
                  <a:pt x="3632448" y="88069"/>
                </a:cubicBezTo>
                <a:cubicBezTo>
                  <a:pt x="3605212" y="88069"/>
                  <a:pt x="3583446" y="93037"/>
                  <a:pt x="3567150" y="102971"/>
                </a:cubicBezTo>
                <a:cubicBezTo>
                  <a:pt x="3550853" y="112905"/>
                  <a:pt x="3542705" y="126244"/>
                  <a:pt x="3542705" y="142987"/>
                </a:cubicBezTo>
                <a:cubicBezTo>
                  <a:pt x="3542705" y="156382"/>
                  <a:pt x="3548286" y="168716"/>
                  <a:pt x="3559448" y="179989"/>
                </a:cubicBezTo>
                <a:cubicBezTo>
                  <a:pt x="3570610" y="191263"/>
                  <a:pt x="3598180" y="206499"/>
                  <a:pt x="3642159" y="225698"/>
                </a:cubicBezTo>
                <a:cubicBezTo>
                  <a:pt x="3693728" y="247799"/>
                  <a:pt x="3729168" y="271128"/>
                  <a:pt x="3748478" y="295685"/>
                </a:cubicBezTo>
                <a:cubicBezTo>
                  <a:pt x="3767789" y="320241"/>
                  <a:pt x="3777444" y="349486"/>
                  <a:pt x="3777444" y="383419"/>
                </a:cubicBezTo>
                <a:cubicBezTo>
                  <a:pt x="3777444" y="433202"/>
                  <a:pt x="3759808" y="471153"/>
                  <a:pt x="3724535" y="497272"/>
                </a:cubicBezTo>
                <a:cubicBezTo>
                  <a:pt x="3689263" y="523392"/>
                  <a:pt x="3639145" y="536451"/>
                  <a:pt x="3574182" y="536451"/>
                </a:cubicBezTo>
                <a:cubicBezTo>
                  <a:pt x="3514799" y="536451"/>
                  <a:pt x="3466133" y="526852"/>
                  <a:pt x="3428181" y="507653"/>
                </a:cubicBezTo>
                <a:lnTo>
                  <a:pt x="3428181" y="396813"/>
                </a:lnTo>
                <a:cubicBezTo>
                  <a:pt x="3469928" y="431416"/>
                  <a:pt x="3517367" y="448717"/>
                  <a:pt x="3570498" y="448717"/>
                </a:cubicBezTo>
                <a:cubicBezTo>
                  <a:pt x="3600636" y="448717"/>
                  <a:pt x="3623295" y="443527"/>
                  <a:pt x="3638476" y="433146"/>
                </a:cubicBezTo>
                <a:cubicBezTo>
                  <a:pt x="3653656" y="422765"/>
                  <a:pt x="3661246" y="409427"/>
                  <a:pt x="3661246" y="393130"/>
                </a:cubicBezTo>
                <a:cubicBezTo>
                  <a:pt x="3661246" y="379066"/>
                  <a:pt x="3655219" y="365783"/>
                  <a:pt x="3643164" y="353281"/>
                </a:cubicBezTo>
                <a:cubicBezTo>
                  <a:pt x="3631109" y="340780"/>
                  <a:pt x="3599297" y="323813"/>
                  <a:pt x="3547728" y="302382"/>
                </a:cubicBezTo>
                <a:cubicBezTo>
                  <a:pt x="3466691" y="268003"/>
                  <a:pt x="3426172" y="217996"/>
                  <a:pt x="3426172" y="152363"/>
                </a:cubicBezTo>
                <a:cubicBezTo>
                  <a:pt x="3426172" y="104143"/>
                  <a:pt x="3444534" y="66694"/>
                  <a:pt x="3481257" y="40017"/>
                </a:cubicBezTo>
                <a:cubicBezTo>
                  <a:pt x="3517981" y="13339"/>
                  <a:pt x="3566592" y="0"/>
                  <a:pt x="3627090" y="0"/>
                </a:cubicBezTo>
                <a:close/>
                <a:moveTo>
                  <a:pt x="706859" y="0"/>
                </a:moveTo>
                <a:cubicBezTo>
                  <a:pt x="780976" y="0"/>
                  <a:pt x="840637" y="24669"/>
                  <a:pt x="885844" y="74005"/>
                </a:cubicBezTo>
                <a:cubicBezTo>
                  <a:pt x="931050" y="123342"/>
                  <a:pt x="953653" y="186742"/>
                  <a:pt x="953653" y="264208"/>
                </a:cubicBezTo>
                <a:cubicBezTo>
                  <a:pt x="953653" y="345021"/>
                  <a:pt x="930157" y="410599"/>
                  <a:pt x="883165" y="460940"/>
                </a:cubicBezTo>
                <a:cubicBezTo>
                  <a:pt x="836172" y="511281"/>
                  <a:pt x="774613" y="536451"/>
                  <a:pt x="698488" y="536451"/>
                </a:cubicBezTo>
                <a:cubicBezTo>
                  <a:pt x="624148" y="536451"/>
                  <a:pt x="563761" y="512062"/>
                  <a:pt x="517327" y="463284"/>
                </a:cubicBezTo>
                <a:cubicBezTo>
                  <a:pt x="470892" y="414505"/>
                  <a:pt x="447675" y="351718"/>
                  <a:pt x="447675" y="274923"/>
                </a:cubicBezTo>
                <a:cubicBezTo>
                  <a:pt x="447675" y="193663"/>
                  <a:pt x="471394" y="127527"/>
                  <a:pt x="518833" y="76517"/>
                </a:cubicBezTo>
                <a:cubicBezTo>
                  <a:pt x="566272" y="25506"/>
                  <a:pt x="628948" y="0"/>
                  <a:pt x="706859" y="0"/>
                </a:cubicBezTo>
                <a:close/>
                <a:moveTo>
                  <a:pt x="275258" y="0"/>
                </a:moveTo>
                <a:cubicBezTo>
                  <a:pt x="325934" y="0"/>
                  <a:pt x="368350" y="6586"/>
                  <a:pt x="402506" y="19757"/>
                </a:cubicBezTo>
                <a:lnTo>
                  <a:pt x="402506" y="126579"/>
                </a:lnTo>
                <a:cubicBezTo>
                  <a:pt x="367457" y="106040"/>
                  <a:pt x="327720" y="95771"/>
                  <a:pt x="283295" y="95771"/>
                </a:cubicBezTo>
                <a:cubicBezTo>
                  <a:pt x="232618" y="95771"/>
                  <a:pt x="192100" y="111956"/>
                  <a:pt x="161739" y="144326"/>
                </a:cubicBezTo>
                <a:cubicBezTo>
                  <a:pt x="131378" y="176697"/>
                  <a:pt x="116198" y="219001"/>
                  <a:pt x="116198" y="271240"/>
                </a:cubicBezTo>
                <a:cubicBezTo>
                  <a:pt x="116198" y="322139"/>
                  <a:pt x="130597" y="363104"/>
                  <a:pt x="159395" y="394135"/>
                </a:cubicBezTo>
                <a:cubicBezTo>
                  <a:pt x="188193" y="425165"/>
                  <a:pt x="227149" y="440681"/>
                  <a:pt x="276262" y="440681"/>
                </a:cubicBezTo>
                <a:cubicBezTo>
                  <a:pt x="322474" y="440681"/>
                  <a:pt x="364554" y="429518"/>
                  <a:pt x="402506" y="407194"/>
                </a:cubicBezTo>
                <a:lnTo>
                  <a:pt x="402506" y="508658"/>
                </a:lnTo>
                <a:cubicBezTo>
                  <a:pt x="364778" y="527187"/>
                  <a:pt x="315553" y="536451"/>
                  <a:pt x="254831" y="536451"/>
                </a:cubicBezTo>
                <a:cubicBezTo>
                  <a:pt x="176696" y="536451"/>
                  <a:pt x="114691" y="513067"/>
                  <a:pt x="68814" y="466298"/>
                </a:cubicBezTo>
                <a:cubicBezTo>
                  <a:pt x="22938" y="419528"/>
                  <a:pt x="0" y="357188"/>
                  <a:pt x="0" y="279276"/>
                </a:cubicBezTo>
                <a:cubicBezTo>
                  <a:pt x="0" y="197346"/>
                  <a:pt x="25617" y="130318"/>
                  <a:pt x="76851" y="78191"/>
                </a:cubicBezTo>
                <a:cubicBezTo>
                  <a:pt x="128085" y="26064"/>
                  <a:pt x="194221" y="0"/>
                  <a:pt x="275258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组合 29"/>
          <p:cNvGrpSpPr/>
          <p:nvPr>
            <p:custDataLst>
              <p:tags r:id="rId4"/>
            </p:custDataLst>
          </p:nvPr>
        </p:nvGrpSpPr>
        <p:grpSpPr>
          <a:xfrm>
            <a:off x="4761230" y="1925320"/>
            <a:ext cx="7056369" cy="1620833"/>
            <a:chOff x="10627" y="3019"/>
            <a:chExt cx="7983" cy="1709"/>
          </a:xfrm>
        </p:grpSpPr>
        <p:sp>
          <p:nvSpPr>
            <p:cNvPr id="2" name="矩形: 圆角 4"/>
            <p:cNvSpPr/>
            <p:nvPr>
              <p:custDataLst>
                <p:tags r:id="rId5"/>
              </p:custDataLst>
            </p:nvPr>
          </p:nvSpPr>
          <p:spPr>
            <a:xfrm>
              <a:off x="10627" y="3019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36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3" name="任意多边形: 形状 18"/>
            <p:cNvSpPr/>
            <p:nvPr>
              <p:custDataLst>
                <p:tags r:id="rId6"/>
              </p:custDataLst>
            </p:nvPr>
          </p:nvSpPr>
          <p:spPr>
            <a:xfrm flipH="1">
              <a:off x="10627" y="3141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40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项标题"/>
            <p:cNvSpPr txBox="1"/>
            <p:nvPr>
              <p:custDataLst>
                <p:tags r:id="rId7"/>
              </p:custDataLst>
            </p:nvPr>
          </p:nvSpPr>
          <p:spPr>
            <a:xfrm>
              <a:off x="13160" y="3234"/>
              <a:ext cx="5139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zh-CN" altLang="en-US" sz="48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</a:rPr>
                <a:t>技术</a:t>
              </a:r>
              <a:r>
                <a:rPr lang="zh-CN" altLang="en-US" sz="48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</a:rPr>
                <a:t>路线</a:t>
              </a:r>
              <a:endParaRPr lang="zh-CN" altLang="en-US" sz="48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序号"/>
            <p:cNvSpPr txBox="1"/>
            <p:nvPr>
              <p:custDataLst>
                <p:tags r:id="rId8"/>
              </p:custDataLst>
            </p:nvPr>
          </p:nvSpPr>
          <p:spPr>
            <a:xfrm>
              <a:off x="10961" y="3234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60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sz="60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34" name="直接连接符 33"/>
            <p:cNvCxnSpPr/>
            <p:nvPr>
              <p:custDataLst>
                <p:tags r:id="rId9"/>
              </p:custDataLst>
            </p:nvPr>
          </p:nvCxnSpPr>
          <p:spPr>
            <a:xfrm>
              <a:off x="12789" y="3652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组合 132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134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135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151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175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31" name="组合 30"/>
          <p:cNvGrpSpPr/>
          <p:nvPr/>
        </p:nvGrpSpPr>
        <p:grpSpPr>
          <a:xfrm>
            <a:off x="7747635" y="3919855"/>
            <a:ext cx="3313210" cy="773247"/>
            <a:chOff x="10626" y="5184"/>
            <a:chExt cx="7983" cy="1709"/>
          </a:xfrm>
        </p:grpSpPr>
        <p:sp>
          <p:nvSpPr>
            <p:cNvPr id="18" name="矩形: 圆角 49"/>
            <p:cNvSpPr/>
            <p:nvPr>
              <p:custDataLst>
                <p:tags r:id="rId13"/>
              </p:custDataLst>
            </p:nvPr>
          </p:nvSpPr>
          <p:spPr>
            <a:xfrm>
              <a:off x="10626" y="5184"/>
              <a:ext cx="7983" cy="1709"/>
            </a:xfrm>
            <a:prstGeom prst="roundRect">
              <a:avLst>
                <a:gd name="adj" fmla="val 5508"/>
              </a:avLst>
            </a:prstGeom>
            <a:gradFill>
              <a:gsLst>
                <a:gs pos="100000">
                  <a:schemeClr val="bg2">
                    <a:lumMod val="8000"/>
                    <a:lumOff val="92000"/>
                  </a:schemeClr>
                </a:gs>
                <a:gs pos="0">
                  <a:schemeClr val="bg2">
                    <a:lumMod val="8000"/>
                    <a:lumOff val="92000"/>
                  </a:schemeClr>
                </a:gs>
              </a:gsLst>
              <a:lin ang="2700000" scaled="0"/>
            </a:gradFill>
            <a:ln>
              <a:noFill/>
            </a:ln>
            <a:effectLst>
              <a:outerShdw blurRad="254000" dist="152400" dir="5400000" algn="t" rotWithShape="0">
                <a:schemeClr val="bg2">
                  <a:lumMod val="90000"/>
                  <a:alpha val="5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60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19" name="任意多边形: 形状 50"/>
            <p:cNvSpPr/>
            <p:nvPr>
              <p:custDataLst>
                <p:tags r:id="rId14"/>
              </p:custDataLst>
            </p:nvPr>
          </p:nvSpPr>
          <p:spPr>
            <a:xfrm flipH="1">
              <a:off x="10626" y="5306"/>
              <a:ext cx="1970" cy="1468"/>
            </a:xfrm>
            <a:custGeom>
              <a:avLst/>
              <a:gdLst>
                <a:gd name="connsiteX0" fmla="*/ 2364775 w 2364775"/>
                <a:gd name="connsiteY0" fmla="*/ 1604774 h 1604774"/>
                <a:gd name="connsiteX1" fmla="*/ 0 w 2364775"/>
                <a:gd name="connsiteY1" fmla="*/ 1604774 h 1604774"/>
                <a:gd name="connsiteX2" fmla="*/ 2364775 w 2364775"/>
                <a:gd name="connsiteY2" fmla="*/ 0 h 1604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64775" h="1604774">
                  <a:moveTo>
                    <a:pt x="2364775" y="1604774"/>
                  </a:moveTo>
                  <a:lnTo>
                    <a:pt x="0" y="1604774"/>
                  </a:lnTo>
                  <a:lnTo>
                    <a:pt x="2364775" y="0"/>
                  </a:lnTo>
                  <a:close/>
                </a:path>
              </a:pathLst>
            </a:custGeom>
            <a:gradFill>
              <a:gsLst>
                <a:gs pos="100000">
                  <a:schemeClr val="accent1">
                    <a:alpha val="5000"/>
                  </a:schemeClr>
                </a:gs>
                <a:gs pos="0">
                  <a:schemeClr val="accent1">
                    <a:alpha val="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0" name="项标题"/>
            <p:cNvSpPr txBox="1"/>
            <p:nvPr>
              <p:custDataLst>
                <p:tags r:id="rId15"/>
              </p:custDataLst>
            </p:nvPr>
          </p:nvSpPr>
          <p:spPr>
            <a:xfrm>
              <a:off x="13860" y="5399"/>
              <a:ext cx="4411" cy="1280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ct val="100000"/>
                </a:lnSpc>
                <a:buClrTx/>
                <a:buSzTx/>
                <a:buFontTx/>
              </a:pPr>
              <a:r>
                <a:rPr lang="zh-CN" altLang="en-US" sz="24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招商</a:t>
              </a:r>
              <a:r>
                <a:rPr lang="zh-CN" altLang="en-US" sz="2400" b="1" spc="300" dirty="0">
                  <a:solidFill>
                    <a:srgbClr val="44546A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建议</a:t>
              </a:r>
              <a:endParaRPr lang="zh-CN" altLang="en-US" sz="2400" b="1" spc="300" dirty="0">
                <a:solidFill>
                  <a:srgbClr val="44546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8" name="序号"/>
            <p:cNvSpPr txBox="1"/>
            <p:nvPr>
              <p:custDataLst>
                <p:tags r:id="rId16"/>
              </p:custDataLst>
            </p:nvPr>
          </p:nvSpPr>
          <p:spPr>
            <a:xfrm>
              <a:off x="10961" y="5399"/>
              <a:ext cx="1734" cy="128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00000"/>
                </a:lnSpc>
              </a:pPr>
              <a:r>
                <a:rPr lang="en-US" sz="3200" b="1" dirty="0">
                  <a:solidFill>
                    <a:schemeClr val="accent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sz="32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cxnSp>
          <p:nvCxnSpPr>
            <p:cNvPr id="29" name="直接连接符 28"/>
            <p:cNvCxnSpPr/>
            <p:nvPr>
              <p:custDataLst>
                <p:tags r:id="rId17"/>
              </p:custDataLst>
            </p:nvPr>
          </p:nvCxnSpPr>
          <p:spPr>
            <a:xfrm>
              <a:off x="13232" y="5817"/>
              <a:ext cx="0" cy="445"/>
            </a:xfrm>
            <a:prstGeom prst="line">
              <a:avLst/>
            </a:prstGeom>
            <a:ln w="25400" cap="rnd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8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35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36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37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43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498475" y="27495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人工智能技术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路线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166" name="矩形 165" descr="7b0a202020202262756c6c6574223a20227b5c2263617465676f727949645c223a5c225c222c5c2274656d706c61746549645c223a32303233313731337d220a7d0a"/>
          <p:cNvSpPr/>
          <p:nvPr/>
        </p:nvSpPr>
        <p:spPr>
          <a:xfrm>
            <a:off x="1016635" y="917575"/>
            <a:ext cx="9876155" cy="835660"/>
          </a:xfrm>
          <a:prstGeom prst="rect">
            <a:avLst/>
          </a:prstGeom>
          <a:noFill/>
        </p:spPr>
        <p:txBody>
          <a:bodyPr vert="horz" wrap="square" lIns="91440" tIns="45720" rIns="91440" bIns="45720" numCol="1" spcCol="0" rtlCol="0" fromWordArt="0" anchor="t" anchorCtr="0" forceAA="0" compatLnSpc="0">
            <a:no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Aft>
                <a:spcPts val="600"/>
              </a:spcAft>
              <a:buClr>
                <a:srgbClr val="8954B0"/>
              </a:buClr>
              <a:defRPr sz="900" b="1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微软雅黑" panose="020B0503020204020204" charset="-122"/>
              </a:defRPr>
            </a:lvl1pPr>
            <a:lvl2pPr>
              <a:defRPr>
                <a:solidFill>
                  <a:sysClr val="window" lastClr="FFFFFF"/>
                </a:solidFill>
              </a:defRPr>
            </a:lvl2pPr>
            <a:lvl3pPr>
              <a:defRPr>
                <a:solidFill>
                  <a:sysClr val="window" lastClr="FFFFFF"/>
                </a:solidFill>
              </a:defRPr>
            </a:lvl3pPr>
            <a:lvl4pPr>
              <a:defRPr>
                <a:solidFill>
                  <a:sysClr val="window" lastClr="FFFFFF"/>
                </a:solidFill>
              </a:defRPr>
            </a:lvl4pPr>
            <a:lvl5pPr>
              <a:defRPr>
                <a:solidFill>
                  <a:sysClr val="window" lastClr="FFFFFF"/>
                </a:solidFill>
              </a:defRPr>
            </a:lvl5pPr>
            <a:lvl6pPr>
              <a:defRPr>
                <a:solidFill>
                  <a:sysClr val="window" lastClr="FFFFFF"/>
                </a:solidFill>
              </a:defRPr>
            </a:lvl6pPr>
            <a:lvl7pPr>
              <a:defRPr>
                <a:solidFill>
                  <a:sysClr val="window" lastClr="FFFFFF"/>
                </a:solidFill>
              </a:defRPr>
            </a:lvl7pPr>
            <a:lvl8pPr>
              <a:defRPr>
                <a:solidFill>
                  <a:sysClr val="window" lastClr="FFFFFF"/>
                </a:solidFill>
              </a:defRPr>
            </a:lvl8pPr>
            <a:lvl9pPr>
              <a:defRPr>
                <a:solidFill>
                  <a:sysClr val="window" lastClr="FFFFFF"/>
                </a:solidFill>
              </a:defRPr>
            </a:lvl9pPr>
          </a:lstStyle>
          <a:p>
            <a:pPr marL="342900" lvl="0" indent="-342900" algn="just">
              <a:lnSpc>
                <a:spcPct val="120000"/>
              </a:lnSpc>
              <a:buClr>
                <a:srgbClr val="0055FF"/>
              </a:buClr>
              <a:buSzTx/>
              <a:buFont typeface="Wingdings" panose="05000000000000000000" charset="0"/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kumimoji="1" lang="zh-CN" altLang="en-US" sz="1800" b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人工智能</a:t>
            </a:r>
            <a:r>
              <a:rPr kumimoji="1" lang="zh-CN" altLang="en-US" sz="1800" b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技术演变受</a:t>
            </a:r>
            <a:r>
              <a:rPr kumimoji="1" lang="zh-CN" altLang="en-US" sz="1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数据量增长</a:t>
            </a:r>
            <a:r>
              <a:rPr kumimoji="1" lang="en-US" altLang="zh-CN" sz="1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</a:t>
            </a:r>
            <a:r>
              <a:rPr kumimoji="1" lang="zh-CN" altLang="en-US" sz="1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算力提升</a:t>
            </a:r>
            <a:r>
              <a:rPr kumimoji="1" lang="en-US" altLang="zh-CN" sz="1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</a:t>
            </a:r>
            <a:r>
              <a:rPr kumimoji="1" lang="zh-CN" altLang="en-US" sz="1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场景需求升级</a:t>
            </a:r>
            <a:r>
              <a:rPr kumimoji="1" lang="zh-CN" altLang="en-US" sz="1800" b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等</a:t>
            </a:r>
            <a:r>
              <a:rPr kumimoji="1" lang="zh-CN" altLang="en-US" sz="1800" b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因素驱动</a:t>
            </a:r>
            <a:endParaRPr kumimoji="1" lang="zh-CN" altLang="en-US" sz="1800" b="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  <a:p>
            <a:pPr marL="342900" lvl="0" indent="-342900" algn="just">
              <a:lnSpc>
                <a:spcPct val="120000"/>
              </a:lnSpc>
              <a:buClr>
                <a:srgbClr val="0055FF"/>
              </a:buClr>
              <a:buSzTx/>
              <a:buFont typeface="Wingdings" panose="05000000000000000000" charset="0"/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</a:pPr>
            <a:r>
              <a:rPr kumimoji="1" lang="zh-CN" altLang="en-US" sz="1800" b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从</a:t>
            </a:r>
            <a:r>
              <a:rPr kumimoji="1" lang="zh-CN" altLang="en-US" sz="1800" b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基础的</a:t>
            </a:r>
            <a:r>
              <a:rPr kumimoji="1" lang="zh-CN" altLang="en-US" sz="1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数据处理</a:t>
            </a:r>
            <a:r>
              <a:rPr kumimoji="1" lang="zh-CN" altLang="en-US" sz="1800" b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，逐步发展出</a:t>
            </a:r>
            <a:r>
              <a:rPr kumimoji="1" lang="zh-CN" altLang="en-US" sz="1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多模态交互</a:t>
            </a:r>
            <a:r>
              <a:rPr kumimoji="1" lang="en-US" altLang="zh-CN" sz="1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、</a:t>
            </a:r>
            <a:r>
              <a:rPr kumimoji="1" lang="zh-CN" altLang="en-US" sz="18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具身智能算法</a:t>
            </a:r>
            <a:r>
              <a:rPr kumimoji="1" lang="zh-CN" altLang="en-US" sz="1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等技术</a:t>
            </a:r>
            <a:r>
              <a:rPr kumimoji="1" lang="zh-CN" altLang="en-US" sz="1800" b="0" dirty="0">
                <a:solidFill>
                  <a:sysClr val="windowText" lastClr="0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，对各行业进行赋能</a:t>
            </a:r>
            <a:endParaRPr kumimoji="1" lang="zh-CN" altLang="en-US" sz="1800" b="0" dirty="0">
              <a:solidFill>
                <a:sysClr val="windowText" lastClr="0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cxnSp>
        <p:nvCxnSpPr>
          <p:cNvPr id="7" name="肘形连接符 6"/>
          <p:cNvCxnSpPr/>
          <p:nvPr/>
        </p:nvCxnSpPr>
        <p:spPr>
          <a:xfrm>
            <a:off x="1791970" y="2166620"/>
            <a:ext cx="8100000" cy="3975100"/>
          </a:xfrm>
          <a:prstGeom prst="bentConnector3">
            <a:avLst>
              <a:gd name="adj1" fmla="val 7"/>
            </a:avLst>
          </a:prstGeom>
          <a:ln w="34925">
            <a:solidFill>
              <a:srgbClr val="00B0F0"/>
            </a:solidFill>
            <a:headEnd type="arrow"/>
            <a:tailEnd type="arrow"/>
          </a:ln>
        </p:spPr>
        <p:style>
          <a:lnRef idx="2">
            <a:srgbClr val="0055FF"/>
          </a:lnRef>
          <a:fillRef idx="0">
            <a:srgbClr val="FFFFFF"/>
          </a:fillRef>
          <a:effectRef idx="0">
            <a:srgbClr val="FFFFFF"/>
          </a:effectRef>
          <a:fontRef idx="minor">
            <a:sysClr val="windowText" lastClr="000000"/>
          </a:fontRef>
        </p:style>
      </p:cxnSp>
      <p:graphicFrame>
        <p:nvGraphicFramePr>
          <p:cNvPr id="3" name="表格 2"/>
          <p:cNvGraphicFramePr/>
          <p:nvPr>
            <p:custDataLst>
              <p:tags r:id="rId9"/>
            </p:custDataLst>
          </p:nvPr>
        </p:nvGraphicFramePr>
        <p:xfrm>
          <a:off x="1925320" y="2166620"/>
          <a:ext cx="1134745" cy="116078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134745"/>
              </a:tblGrid>
              <a:tr h="29019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逻辑回归</a:t>
                      </a:r>
                      <a:endParaRPr lang="zh-CN" altLang="en-US" sz="9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29019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决策树</a:t>
                      </a:r>
                      <a:endParaRPr lang="zh-CN" altLang="en-US" sz="9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29019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支持向量机（</a:t>
                      </a:r>
                      <a:r>
                        <a:rPr lang="en-US" altLang="zh-CN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SVM</a:t>
                      </a:r>
                      <a:r>
                        <a:rPr lang="zh-CN" altLang="en-US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）</a:t>
                      </a:r>
                      <a:endParaRPr lang="zh-CN" altLang="en-US" sz="9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29019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贝叶斯分类</a:t>
                      </a:r>
                      <a:endParaRPr lang="zh-CN" altLang="en-US" sz="9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/>
          <p:nvPr>
            <p:custDataLst>
              <p:tags r:id="rId10"/>
            </p:custDataLst>
          </p:nvPr>
        </p:nvGraphicFramePr>
        <p:xfrm>
          <a:off x="1871345" y="3549650"/>
          <a:ext cx="1202055" cy="727075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02055"/>
              </a:tblGrid>
              <a:tr h="72707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基于规则和小样本数据训练，专注单一明确任务</a:t>
                      </a:r>
                      <a:endParaRPr lang="zh-CN" altLang="en-US" sz="10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表格 12"/>
          <p:cNvGraphicFramePr/>
          <p:nvPr>
            <p:custDataLst>
              <p:tags r:id="rId11"/>
            </p:custDataLst>
          </p:nvPr>
        </p:nvGraphicFramePr>
        <p:xfrm>
          <a:off x="1863725" y="4683125"/>
          <a:ext cx="1196340" cy="1015365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196340"/>
              </a:tblGrid>
              <a:tr h="55816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简单数据标注分类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45720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基础客服问答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sp>
        <p:nvSpPr>
          <p:cNvPr id="61" name="textbox 42"/>
          <p:cNvSpPr/>
          <p:nvPr>
            <p:custDataLst>
              <p:tags r:id="rId12"/>
            </p:custDataLst>
          </p:nvPr>
        </p:nvSpPr>
        <p:spPr>
          <a:xfrm>
            <a:off x="1120140" y="2389505"/>
            <a:ext cx="468000" cy="756000"/>
          </a:xfrm>
          <a:prstGeom prst="rect">
            <a:avLst/>
          </a:prstGeom>
          <a:solidFill>
            <a:srgbClr val="0070C0"/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p>
            <a:pPr algn="ctr" rtl="0" eaLnBrk="0">
              <a:lnSpc>
                <a:spcPct val="100000"/>
              </a:lnSpc>
            </a:pPr>
            <a:r>
              <a:rPr lang="zh-CN" altLang="en-US" sz="14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</a:t>
            </a:r>
            <a:endParaRPr lang="zh-CN" altLang="en-US" sz="1400" kern="0" spc="-1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rtl="0" eaLnBrk="0">
              <a:lnSpc>
                <a:spcPct val="100000"/>
              </a:lnSpc>
            </a:pPr>
            <a:r>
              <a:rPr lang="zh-CN" altLang="en-US" sz="14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代表</a:t>
            </a:r>
            <a:endParaRPr lang="zh-CN" altLang="en-US" sz="1400" kern="0" spc="-1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5" name="textbox 42"/>
          <p:cNvSpPr/>
          <p:nvPr>
            <p:custDataLst>
              <p:tags r:id="rId13"/>
            </p:custDataLst>
          </p:nvPr>
        </p:nvSpPr>
        <p:spPr>
          <a:xfrm>
            <a:off x="1119505" y="3537935"/>
            <a:ext cx="468000" cy="755650"/>
          </a:xfrm>
          <a:prstGeom prst="rect">
            <a:avLst/>
          </a:prstGeom>
          <a:solidFill>
            <a:srgbClr val="0070C0"/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p>
            <a:pPr algn="ctr" rtl="0" eaLnBrk="0">
              <a:lnSpc>
                <a:spcPct val="100000"/>
              </a:lnSpc>
            </a:pPr>
            <a:r>
              <a:rPr lang="zh-CN" altLang="en-US" sz="14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</a:t>
            </a:r>
            <a:endParaRPr lang="zh-CN" altLang="en-US" sz="1400" kern="0" spc="-1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rtl="0" eaLnBrk="0">
              <a:lnSpc>
                <a:spcPct val="100000"/>
              </a:lnSpc>
            </a:pPr>
            <a:r>
              <a:rPr lang="zh-CN" altLang="en-US" sz="14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逻辑</a:t>
            </a:r>
            <a:endParaRPr lang="zh-CN" altLang="en-US" sz="1400" kern="0" spc="-1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" name="textbox 42"/>
          <p:cNvSpPr/>
          <p:nvPr>
            <p:custDataLst>
              <p:tags r:id="rId14"/>
            </p:custDataLst>
          </p:nvPr>
        </p:nvSpPr>
        <p:spPr>
          <a:xfrm>
            <a:off x="1138555" y="4686015"/>
            <a:ext cx="468000" cy="755650"/>
          </a:xfrm>
          <a:prstGeom prst="rect">
            <a:avLst/>
          </a:prstGeom>
          <a:solidFill>
            <a:srgbClr val="0070C0"/>
          </a:solidFill>
          <a:ln w="0" cap="flat">
            <a:noFill/>
            <a:prstDash val="solid"/>
            <a:miter lim="0"/>
          </a:ln>
        </p:spPr>
        <p:txBody>
          <a:bodyPr vert="horz" wrap="square" lIns="0" tIns="0" rIns="0" bIns="0" anchor="ctr" anchorCtr="0"/>
          <a:p>
            <a:pPr algn="ctr" rtl="0" eaLnBrk="0">
              <a:lnSpc>
                <a:spcPct val="100000"/>
              </a:lnSpc>
            </a:pPr>
            <a:r>
              <a:rPr lang="zh-CN" altLang="en-US" sz="1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应用</a:t>
            </a:r>
            <a:endParaRPr lang="zh-CN" altLang="en-US" sz="1400" b="1" kern="0" spc="-1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rtl="0" eaLnBrk="0">
              <a:lnSpc>
                <a:spcPct val="100000"/>
              </a:lnSpc>
            </a:pPr>
            <a:r>
              <a:rPr lang="zh-CN" altLang="en-US" sz="14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</a:t>
            </a:r>
            <a:endParaRPr lang="zh-CN" altLang="en-US" sz="1400" b="1" kern="0" spc="-10" dirty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7" name="右箭头 96"/>
          <p:cNvSpPr/>
          <p:nvPr/>
        </p:nvSpPr>
        <p:spPr>
          <a:xfrm>
            <a:off x="1788795" y="1684655"/>
            <a:ext cx="8240395" cy="497840"/>
          </a:xfrm>
          <a:prstGeom prst="rightArrow">
            <a:avLst/>
          </a:prstGeom>
          <a:solidFill>
            <a:schemeClr val="tx2">
              <a:lumMod val="50000"/>
              <a:lumOff val="50000"/>
            </a:schemeClr>
          </a:solidFill>
          <a:ln>
            <a:gradFill flip="none" rotWithShape="1">
              <a:gsLst>
                <a:gs pos="0">
                  <a:srgbClr val="0055FF">
                    <a:lumMod val="45000"/>
                    <a:lumOff val="55000"/>
                  </a:srgbClr>
                </a:gs>
                <a:gs pos="100000">
                  <a:srgbClr val="5B9BD5">
                    <a:lumMod val="75000"/>
                  </a:srgbClr>
                </a:gs>
              </a:gsLst>
              <a:lin ang="10800000" scaled="1"/>
              <a:tileRect/>
            </a:gradFill>
          </a:ln>
        </p:spPr>
        <p:style>
          <a:lnRef idx="2">
            <a:srgbClr val="0055FF">
              <a:shade val="50000"/>
            </a:srgbClr>
          </a:lnRef>
          <a:fillRef idx="1">
            <a:srgbClr val="0055FF"/>
          </a:fillRef>
          <a:effectRef idx="0">
            <a:srgbClr val="0055FF"/>
          </a:effectRef>
          <a:fontRef idx="minor">
            <a:sysClr val="window" lastClr="FFFFFF"/>
          </a:fontRef>
        </p:style>
        <p:txBody>
          <a:bodyPr lIns="0" rIns="0" rtlCol="0" anchor="ctr"/>
          <a:p>
            <a:pPr algn="ctr"/>
            <a:r>
              <a:rPr lang="zh-CN" altLang="en-US" sz="16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算法是人工智能的</a:t>
            </a:r>
            <a:r>
              <a:rPr lang="zh-CN" altLang="en-US" sz="1600" b="1" dirty="0">
                <a:solidFill>
                  <a:sysClr val="window" lastClr="FFFFFF"/>
                </a:solidFill>
                <a:latin typeface="微软雅黑" panose="020B0503020204020204" charset="-122"/>
                <a:ea typeface="微软雅黑" panose="020B0503020204020204" charset="-122"/>
              </a:rPr>
              <a:t>底层支撑</a:t>
            </a:r>
            <a:endParaRPr lang="zh-CN" altLang="en-US" sz="1600" b="1" dirty="0">
              <a:solidFill>
                <a:sysClr val="window" lastClr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800225" y="4536440"/>
            <a:ext cx="8039100" cy="0"/>
          </a:xfrm>
          <a:prstGeom prst="line">
            <a:avLst/>
          </a:prstGeom>
          <a:ln w="28575" cap="flat" cmpd="sng" algn="ctr">
            <a:solidFill>
              <a:schemeClr val="accent4"/>
            </a:solidFill>
            <a:prstDash val="lgDash"/>
            <a:miter lim="800000"/>
            <a:headEnd type="none"/>
            <a:tailEnd type="none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1871345" y="3390900"/>
            <a:ext cx="8039100" cy="0"/>
          </a:xfrm>
          <a:prstGeom prst="line">
            <a:avLst/>
          </a:prstGeom>
          <a:ln w="28575" cap="flat" cmpd="sng" algn="ctr">
            <a:solidFill>
              <a:schemeClr val="accent4"/>
            </a:solidFill>
            <a:prstDash val="lgDash"/>
            <a:miter lim="800000"/>
            <a:headEnd type="none"/>
            <a:tailEnd type="none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aphicFrame>
        <p:nvGraphicFramePr>
          <p:cNvPr id="31" name="表格 30"/>
          <p:cNvGraphicFramePr/>
          <p:nvPr>
            <p:custDataLst>
              <p:tags r:id="rId15"/>
            </p:custDataLst>
          </p:nvPr>
        </p:nvGraphicFramePr>
        <p:xfrm>
          <a:off x="3590290" y="2223770"/>
          <a:ext cx="1134745" cy="100076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134745"/>
              </a:tblGrid>
              <a:tr h="5003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卷积神经网络（</a:t>
                      </a:r>
                      <a:r>
                        <a:rPr lang="en-US" altLang="zh-CN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CNN</a:t>
                      </a:r>
                      <a:r>
                        <a:rPr lang="zh-CN" altLang="en-US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）</a:t>
                      </a:r>
                      <a:endParaRPr lang="zh-CN" altLang="en-US" sz="9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50038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循环神经网络（</a:t>
                      </a:r>
                      <a:r>
                        <a:rPr lang="en-US" altLang="zh-CN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RNN/LSTM</a:t>
                      </a:r>
                      <a:r>
                        <a:rPr lang="zh-CN" altLang="en-US" sz="9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）</a:t>
                      </a:r>
                      <a:endParaRPr lang="zh-CN" altLang="en-US" sz="9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9" name="表格 38"/>
          <p:cNvGraphicFramePr/>
          <p:nvPr>
            <p:custDataLst>
              <p:tags r:id="rId16"/>
            </p:custDataLst>
          </p:nvPr>
        </p:nvGraphicFramePr>
        <p:xfrm>
          <a:off x="3590290" y="3477260"/>
          <a:ext cx="1134745" cy="73406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134745"/>
              </a:tblGrid>
              <a:tr h="73406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依托多层神经网络结构，实现对图像等非结构化数据的深度特征提取，依赖大数据训练提升精度</a:t>
                      </a:r>
                      <a:endParaRPr lang="zh-CN" altLang="en-US" sz="10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0" name="表格 39"/>
          <p:cNvGraphicFramePr/>
          <p:nvPr>
            <p:custDataLst>
              <p:tags r:id="rId17"/>
            </p:custDataLst>
          </p:nvPr>
        </p:nvGraphicFramePr>
        <p:xfrm>
          <a:off x="3589655" y="4686300"/>
          <a:ext cx="1135380" cy="1199515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135380"/>
              </a:tblGrid>
              <a:tr h="31686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计算机视觉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27876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语音识别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329565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人脸识别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语音转文字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9" name="表格 48"/>
          <p:cNvGraphicFramePr/>
          <p:nvPr>
            <p:custDataLst>
              <p:tags r:id="rId18"/>
            </p:custDataLst>
          </p:nvPr>
        </p:nvGraphicFramePr>
        <p:xfrm>
          <a:off x="5235575" y="2166620"/>
          <a:ext cx="1326515" cy="105791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326515"/>
              </a:tblGrid>
              <a:tr h="3854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Transformer </a:t>
                      </a: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架构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33655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BERT/GPT </a:t>
                      </a: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系列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3359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扩散模型（</a:t>
                      </a:r>
                      <a:r>
                        <a:rPr lang="en-US" altLang="zh-CN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AIGC</a:t>
                      </a: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）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3" name="表格 52"/>
          <p:cNvGraphicFramePr/>
          <p:nvPr>
            <p:custDataLst>
              <p:tags r:id="rId19"/>
            </p:custDataLst>
          </p:nvPr>
        </p:nvGraphicFramePr>
        <p:xfrm>
          <a:off x="5337810" y="3477260"/>
          <a:ext cx="1134745" cy="73406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134745"/>
              </a:tblGrid>
              <a:tr h="73406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en-US" altLang="zh-CN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“</a:t>
                      </a: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预训练</a:t>
                      </a:r>
                      <a:r>
                        <a:rPr lang="en-US" altLang="zh-CN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 + </a:t>
                      </a: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微调</a:t>
                      </a:r>
                      <a:r>
                        <a:rPr lang="en-US" altLang="zh-CN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” </a:t>
                      </a: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模式，通过海量数据训练具备通用语言</a:t>
                      </a:r>
                      <a:r>
                        <a:rPr lang="en-US" altLang="zh-CN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 / </a:t>
                      </a: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视觉理解能力，可快速适配多任务场景</a:t>
                      </a:r>
                      <a:endParaRPr lang="zh-CN" altLang="en-US" sz="10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5" name="表格 54"/>
          <p:cNvGraphicFramePr/>
          <p:nvPr>
            <p:custDataLst>
              <p:tags r:id="rId20"/>
            </p:custDataLst>
          </p:nvPr>
        </p:nvGraphicFramePr>
        <p:xfrm>
          <a:off x="5235575" y="4686300"/>
          <a:ext cx="1325880" cy="1226185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325880"/>
              </a:tblGrid>
              <a:tr h="32321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大模型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3257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通用智能体开发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29781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智能创作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复杂文档分析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8" name="表格 57"/>
          <p:cNvGraphicFramePr/>
          <p:nvPr>
            <p:custDataLst>
              <p:tags r:id="rId21"/>
            </p:custDataLst>
          </p:nvPr>
        </p:nvGraphicFramePr>
        <p:xfrm>
          <a:off x="7003415" y="2166620"/>
          <a:ext cx="1326515" cy="105791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326515"/>
              </a:tblGrid>
              <a:tr h="3854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CLIP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33655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en-US" altLang="zh-CN" sz="12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DALL</a:t>
                      </a:r>
                      <a:r>
                        <a:rPr lang="ja-JP" altLang="en-US" sz="12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・</a:t>
                      </a:r>
                      <a:r>
                        <a:rPr lang="en-US" altLang="zh-CN" sz="12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E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3359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多模态大模型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0" name="表格 59"/>
          <p:cNvGraphicFramePr/>
          <p:nvPr>
            <p:custDataLst>
              <p:tags r:id="rId22"/>
            </p:custDataLst>
          </p:nvPr>
        </p:nvGraphicFramePr>
        <p:xfrm>
          <a:off x="7059295" y="3477260"/>
          <a:ext cx="1134745" cy="73406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134745"/>
              </a:tblGrid>
              <a:tr h="73406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打破文本、图像、语音等单一模态壁垒，实现跨模态理解与生成，提升场景适配灵活性</a:t>
                      </a:r>
                      <a:endParaRPr lang="zh-CN" altLang="en-US" sz="10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3" name="表格 62"/>
          <p:cNvGraphicFramePr/>
          <p:nvPr>
            <p:custDataLst>
              <p:tags r:id="rId23"/>
            </p:custDataLst>
          </p:nvPr>
        </p:nvGraphicFramePr>
        <p:xfrm>
          <a:off x="7003415" y="4659630"/>
          <a:ext cx="1325880" cy="1226185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325880"/>
              </a:tblGrid>
              <a:tr h="32321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多模态交互系统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3257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智能驾驶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29781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沉浸式数字文化体验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7" name="表格 66"/>
          <p:cNvGraphicFramePr/>
          <p:nvPr>
            <p:custDataLst>
              <p:tags r:id="rId24"/>
            </p:custDataLst>
          </p:nvPr>
        </p:nvGraphicFramePr>
        <p:xfrm>
          <a:off x="8512810" y="2179320"/>
          <a:ext cx="1326515" cy="105791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326515"/>
              </a:tblGrid>
              <a:tr h="38544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强化学习（</a:t>
                      </a:r>
                      <a:r>
                        <a:rPr lang="en-US" altLang="zh-CN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RL</a:t>
                      </a: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）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336550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具身智能算法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335915">
                <a:tc>
                  <a:txBody>
                    <a:bodyPr/>
                    <a:p>
                      <a:pPr algn="l">
                        <a:buNone/>
                      </a:pPr>
                      <a:r>
                        <a:rPr lang="zh-CN" altLang="en-US" sz="120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智能体协作算法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8" name="表格 67"/>
          <p:cNvGraphicFramePr/>
          <p:nvPr>
            <p:custDataLst>
              <p:tags r:id="rId25"/>
            </p:custDataLst>
          </p:nvPr>
        </p:nvGraphicFramePr>
        <p:xfrm>
          <a:off x="8597265" y="3485515"/>
          <a:ext cx="1134745" cy="73406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134745"/>
              </a:tblGrid>
              <a:tr h="734060">
                <a:tc>
                  <a:txBody>
                    <a:bodyPr/>
                    <a:p>
                      <a:pPr algn="l">
                        <a:buClrTx/>
                        <a:buSzTx/>
                        <a:buFontTx/>
                        <a:buNone/>
                      </a:pP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结合环境感知与交互反馈，让算法驱动实体适应动态现实场景，实现</a:t>
                      </a:r>
                      <a:r>
                        <a:rPr lang="en-US" altLang="zh-CN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 “</a:t>
                      </a: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感知</a:t>
                      </a:r>
                      <a:r>
                        <a:rPr lang="en-US" altLang="zh-CN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 - </a:t>
                      </a: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决策</a:t>
                      </a:r>
                      <a:r>
                        <a:rPr lang="en-US" altLang="zh-CN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 - </a:t>
                      </a: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执行</a:t>
                      </a:r>
                      <a:r>
                        <a:rPr lang="en-US" altLang="zh-CN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” </a:t>
                      </a:r>
                      <a:r>
                        <a:rPr lang="zh-CN" altLang="en-US" sz="10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闭环</a:t>
                      </a:r>
                      <a:endParaRPr lang="zh-CN" altLang="en-US" sz="10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0" name="表格 69"/>
          <p:cNvGraphicFramePr/>
          <p:nvPr>
            <p:custDataLst>
              <p:tags r:id="rId26"/>
            </p:custDataLst>
          </p:nvPr>
        </p:nvGraphicFramePr>
        <p:xfrm>
          <a:off x="8487410" y="4671695"/>
          <a:ext cx="1351280" cy="123190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351280"/>
              </a:tblGrid>
              <a:tr h="32321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通用智能体研发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31305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智能工厂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29781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服务机器人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  <a:tr h="29781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zh-CN" altLang="en-US" sz="1200" b="0">
                          <a:solidFill>
                            <a:sysClr val="windowText" lastClr="00000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微软雅黑" panose="020B0503020204020204" charset="-122"/>
                        </a:rPr>
                        <a:t>自动驾驶</a:t>
                      </a:r>
                      <a:endParaRPr lang="zh-CN" altLang="en-US" sz="1200" b="0">
                        <a:solidFill>
                          <a:sysClr val="windowText" lastClr="000000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微软雅黑" panose="020B0503020204020204" charset="-122"/>
                      </a:endParaRPr>
                    </a:p>
                  </a:txBody>
                  <a:tcPr anchor="ctr" anchorCtr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solidFill>
                      <a:srgbClr val="CBD1FF"/>
                    </a:solidFill>
                  </a:tcPr>
                </a:tc>
              </a:tr>
            </a:tbl>
          </a:graphicData>
        </a:graphic>
      </p:graphicFrame>
      <p:grpSp>
        <p:nvGrpSpPr>
          <p:cNvPr id="72" name="组合 71"/>
          <p:cNvGrpSpPr/>
          <p:nvPr/>
        </p:nvGrpSpPr>
        <p:grpSpPr>
          <a:xfrm>
            <a:off x="1412875" y="6211570"/>
            <a:ext cx="8992235" cy="543560"/>
            <a:chOff x="786" y="9825"/>
            <a:chExt cx="14161" cy="856"/>
          </a:xfrm>
        </p:grpSpPr>
        <p:sp>
          <p:nvSpPr>
            <p:cNvPr id="51" name="文本框 50"/>
            <p:cNvSpPr txBox="1"/>
            <p:nvPr/>
          </p:nvSpPr>
          <p:spPr>
            <a:xfrm>
              <a:off x="1373" y="9825"/>
              <a:ext cx="1787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第一阶段</a:t>
              </a:r>
              <a:endParaRPr lang="zh-CN" altLang="en-US" sz="14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248" y="9825"/>
              <a:ext cx="1534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1400" b="1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第二阶段</a:t>
              </a:r>
              <a:endParaRPr lang="zh-CN" altLang="en-US" sz="14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6747" y="9825"/>
              <a:ext cx="1419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1400" b="1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第三阶段</a:t>
              </a:r>
              <a:endParaRPr lang="zh-CN" altLang="en-US" sz="14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9584" y="9838"/>
              <a:ext cx="1661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1400" b="1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第四阶段</a:t>
              </a:r>
              <a:endParaRPr lang="zh-CN" altLang="en-US" sz="14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2064" y="9825"/>
              <a:ext cx="1419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>
                  <a:solidFill>
                    <a:schemeClr val="accent1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第五阶段</a:t>
              </a:r>
              <a:endParaRPr lang="zh-CN" altLang="en-US" sz="1400" b="1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86" y="10198"/>
              <a:ext cx="2718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charset="-122"/>
                  <a:ea typeface="微软雅黑" panose="020B0503020204020204" charset="-122"/>
                </a:rPr>
                <a:t>传统统计学习算法</a:t>
              </a:r>
              <a:endParaRPr lang="zh-CN" altLang="en-US" sz="1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766" y="10198"/>
              <a:ext cx="201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charset="-122"/>
                  <a:ea typeface="微软雅黑" panose="020B0503020204020204" charset="-122"/>
                </a:rPr>
                <a:t>深度学习算法</a:t>
              </a:r>
              <a:endParaRPr lang="zh-CN" altLang="en-US" sz="1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260" y="10198"/>
              <a:ext cx="2717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ClrTx/>
                <a:buSzTx/>
                <a:buFontTx/>
              </a:pPr>
              <a:r>
                <a:rPr lang="zh-CN" altLang="en-US" sz="1400" b="1">
                  <a:latin typeface="微软雅黑" panose="020B0503020204020204" charset="-122"/>
                  <a:ea typeface="微软雅黑" panose="020B0503020204020204" charset="-122"/>
                </a:rPr>
                <a:t>预训练大模型算法</a:t>
              </a:r>
              <a:endParaRPr lang="zh-CN" altLang="en-US" sz="1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9163" y="10198"/>
              <a:ext cx="2276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>
                  <a:latin typeface="微软雅黑" panose="020B0503020204020204" charset="-122"/>
                  <a:ea typeface="微软雅黑" panose="020B0503020204020204" charset="-122"/>
                </a:rPr>
                <a:t>多模态融合算法</a:t>
              </a:r>
              <a:endParaRPr lang="zh-CN" altLang="en-US" sz="1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1535" y="10198"/>
              <a:ext cx="341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400" b="1">
                  <a:latin typeface="微软雅黑" panose="020B0503020204020204" charset="-122"/>
                  <a:ea typeface="微软雅黑" panose="020B0503020204020204" charset="-122"/>
                </a:rPr>
                <a:t>具身智能与强化学习算法</a:t>
              </a:r>
              <a:endParaRPr lang="zh-CN" altLang="en-US" sz="14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" name="任意多边形: 形状 23"/>
          <p:cNvSpPr/>
          <p:nvPr>
            <p:custDataLst>
              <p:tags r:id="rId27"/>
            </p:custDataLst>
          </p:nvPr>
        </p:nvSpPr>
        <p:spPr>
          <a:xfrm flipV="1">
            <a:off x="817880" y="918845"/>
            <a:ext cx="9727565" cy="1788160"/>
          </a:xfrm>
          <a:custGeom>
            <a:avLst/>
            <a:gdLst>
              <a:gd name="connsiteX0" fmla="*/ 148212 w 2700000"/>
              <a:gd name="connsiteY0" fmla="*/ 0 h 4031120"/>
              <a:gd name="connsiteX1" fmla="*/ 921372 w 2700000"/>
              <a:gd name="connsiteY1" fmla="*/ 0 h 4031120"/>
              <a:gd name="connsiteX2" fmla="*/ 992492 w 2700000"/>
              <a:gd name="connsiteY2" fmla="*/ 71120 h 4031120"/>
              <a:gd name="connsiteX3" fmla="*/ 2568267 w 2700000"/>
              <a:gd name="connsiteY3" fmla="*/ 71120 h 4031120"/>
              <a:gd name="connsiteX4" fmla="*/ 2700000 w 2700000"/>
              <a:gd name="connsiteY4" fmla="*/ 202853 h 4031120"/>
              <a:gd name="connsiteX5" fmla="*/ 2700000 w 2700000"/>
              <a:gd name="connsiteY5" fmla="*/ 3868715 h 4031120"/>
              <a:gd name="connsiteX6" fmla="*/ 2537595 w 2700000"/>
              <a:gd name="connsiteY6" fmla="*/ 4031120 h 4031120"/>
              <a:gd name="connsiteX7" fmla="*/ 162405 w 2700000"/>
              <a:gd name="connsiteY7" fmla="*/ 4031120 h 4031120"/>
              <a:gd name="connsiteX8" fmla="*/ 0 w 2700000"/>
              <a:gd name="connsiteY8" fmla="*/ 3868715 h 4031120"/>
              <a:gd name="connsiteX9" fmla="*/ 0 w 2700000"/>
              <a:gd name="connsiteY9" fmla="*/ 1294825 h 4031120"/>
              <a:gd name="connsiteX10" fmla="*/ 0 w 2700000"/>
              <a:gd name="connsiteY10" fmla="*/ 202853 h 4031120"/>
              <a:gd name="connsiteX11" fmla="*/ 0 w 2700000"/>
              <a:gd name="connsiteY11" fmla="*/ 148212 h 403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0000" h="4031120">
                <a:moveTo>
                  <a:pt x="148212" y="0"/>
                </a:moveTo>
                <a:lnTo>
                  <a:pt x="921372" y="0"/>
                </a:lnTo>
                <a:lnTo>
                  <a:pt x="992492" y="71120"/>
                </a:lnTo>
                <a:lnTo>
                  <a:pt x="2568267" y="71120"/>
                </a:lnTo>
                <a:lnTo>
                  <a:pt x="2700000" y="202853"/>
                </a:lnTo>
                <a:lnTo>
                  <a:pt x="2700000" y="3868715"/>
                </a:lnTo>
                <a:lnTo>
                  <a:pt x="2537595" y="4031120"/>
                </a:lnTo>
                <a:lnTo>
                  <a:pt x="162405" y="4031120"/>
                </a:lnTo>
                <a:lnTo>
                  <a:pt x="0" y="3868715"/>
                </a:lnTo>
                <a:lnTo>
                  <a:pt x="0" y="1294825"/>
                </a:lnTo>
                <a:lnTo>
                  <a:pt x="0" y="202853"/>
                </a:lnTo>
                <a:lnTo>
                  <a:pt x="0" y="148212"/>
                </a:lnTo>
                <a:close/>
              </a:path>
            </a:pathLst>
          </a:custGeom>
          <a:noFill/>
          <a:ln w="19050">
            <a:gradFill>
              <a:gsLst>
                <a:gs pos="49000">
                  <a:srgbClr val="D5E8FF">
                    <a:lumMod val="5000"/>
                    <a:lumOff val="95000"/>
                    <a:alpha val="0"/>
                  </a:srgbClr>
                </a:gs>
                <a:gs pos="100000">
                  <a:srgbClr val="2B8EFF"/>
                </a:gs>
              </a:gsLst>
              <a:lin ang="5400000" scaled="0"/>
            </a:gradFill>
          </a:ln>
          <a:effectLst>
            <a:outerShdw blurRad="50800" dist="38100" dir="16200000" rotWithShape="0">
              <a:srgbClr val="4FE5FF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6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7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8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9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53403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2.1 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主流技术路线：多模态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技术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2465" y="1648460"/>
            <a:ext cx="963295" cy="3908425"/>
            <a:chOff x="1893" y="3113"/>
            <a:chExt cx="1517" cy="6155"/>
          </a:xfrm>
        </p:grpSpPr>
        <p:sp>
          <p:nvSpPr>
            <p:cNvPr id="14" name="文本框 13"/>
            <p:cNvSpPr txBox="1"/>
            <p:nvPr/>
          </p:nvSpPr>
          <p:spPr>
            <a:xfrm>
              <a:off x="1894" y="3176"/>
              <a:ext cx="151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文本</a:t>
              </a:r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894" y="4533"/>
              <a:ext cx="151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+mn-ea"/>
                  <a:sym typeface="+mn-ea"/>
                </a:rPr>
                <a:t>视频</a:t>
              </a:r>
              <a:endParaRPr lang="zh-CN" altLang="en-US" b="1" dirty="0">
                <a:solidFill>
                  <a:schemeClr val="accent2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894" y="5890"/>
              <a:ext cx="151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+mn-ea"/>
                </a:rPr>
                <a:t>音频</a:t>
              </a:r>
              <a:endParaRPr lang="zh-CN" altLang="en-US" b="1" dirty="0">
                <a:solidFill>
                  <a:schemeClr val="accent2"/>
                </a:solidFill>
                <a:latin typeface="+mn-ea"/>
                <a:cs typeface="+mn-ea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894" y="7247"/>
              <a:ext cx="151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+mn-ea"/>
                </a:rPr>
                <a:t>图像</a:t>
              </a:r>
              <a:endParaRPr lang="zh-CN" altLang="en-US" b="1" dirty="0">
                <a:solidFill>
                  <a:schemeClr val="accent2"/>
                </a:solidFill>
                <a:latin typeface="+mn-ea"/>
                <a:cs typeface="+mn-ea"/>
              </a:endParaRPr>
            </a:p>
          </p:txBody>
        </p:sp>
        <p:sp>
          <p:nvSpPr>
            <p:cNvPr id="2" name="矩形: 剪去对角 62"/>
            <p:cNvSpPr/>
            <p:nvPr>
              <p:custDataLst>
                <p:tags r:id="rId7"/>
              </p:custDataLst>
            </p:nvPr>
          </p:nvSpPr>
          <p:spPr>
            <a:xfrm>
              <a:off x="1895" y="3113"/>
              <a:ext cx="1410" cy="664"/>
            </a:xfrm>
            <a:prstGeom prst="snip2DiagRect">
              <a:avLst>
                <a:gd name="adj1" fmla="val 0"/>
                <a:gd name="adj2" fmla="val 31325"/>
              </a:avLst>
            </a:prstGeom>
            <a:noFill/>
            <a:ln w="19050" cmpd="thickThin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50" name="矩形: 剪去对角 62"/>
            <p:cNvSpPr/>
            <p:nvPr>
              <p:custDataLst>
                <p:tags r:id="rId8"/>
              </p:custDataLst>
            </p:nvPr>
          </p:nvSpPr>
          <p:spPr>
            <a:xfrm>
              <a:off x="1895" y="4449"/>
              <a:ext cx="1410" cy="664"/>
            </a:xfrm>
            <a:prstGeom prst="snip2DiagRect">
              <a:avLst>
                <a:gd name="adj1" fmla="val 0"/>
                <a:gd name="adj2" fmla="val 31325"/>
              </a:avLst>
            </a:prstGeom>
            <a:noFill/>
            <a:ln w="19050" cmpd="thickThin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52" name="矩形: 剪去对角 62"/>
            <p:cNvSpPr/>
            <p:nvPr>
              <p:custDataLst>
                <p:tags r:id="rId9"/>
              </p:custDataLst>
            </p:nvPr>
          </p:nvSpPr>
          <p:spPr>
            <a:xfrm>
              <a:off x="1895" y="5857"/>
              <a:ext cx="1410" cy="664"/>
            </a:xfrm>
            <a:prstGeom prst="snip2DiagRect">
              <a:avLst>
                <a:gd name="adj1" fmla="val 0"/>
                <a:gd name="adj2" fmla="val 31325"/>
              </a:avLst>
            </a:prstGeom>
            <a:noFill/>
            <a:ln w="19050" cmpd="thickThin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53" name="矩形: 剪去对角 62"/>
            <p:cNvSpPr/>
            <p:nvPr>
              <p:custDataLst>
                <p:tags r:id="rId10"/>
              </p:custDataLst>
            </p:nvPr>
          </p:nvSpPr>
          <p:spPr>
            <a:xfrm>
              <a:off x="1894" y="7205"/>
              <a:ext cx="1410" cy="664"/>
            </a:xfrm>
            <a:prstGeom prst="snip2DiagRect">
              <a:avLst>
                <a:gd name="adj1" fmla="val 0"/>
                <a:gd name="adj2" fmla="val 31325"/>
              </a:avLst>
            </a:prstGeom>
            <a:noFill/>
            <a:ln w="19050" cmpd="thickThin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893" y="8646"/>
              <a:ext cx="1516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buClrTx/>
                <a:buSzTx/>
                <a:buFontTx/>
              </a:pPr>
              <a:r>
                <a:rPr lang="en-US" altLang="zh-CN" b="1" dirty="0">
                  <a:solidFill>
                    <a:schemeClr val="accent2"/>
                  </a:solidFill>
                  <a:latin typeface="+mn-ea"/>
                  <a:cs typeface="+mn-ea"/>
                </a:rPr>
                <a:t>···</a:t>
              </a:r>
              <a:endParaRPr lang="en-US" altLang="zh-CN" b="1" dirty="0">
                <a:solidFill>
                  <a:schemeClr val="accent2"/>
                </a:solidFill>
                <a:latin typeface="+mn-ea"/>
                <a:cs typeface="+mn-ea"/>
              </a:endParaRPr>
            </a:p>
          </p:txBody>
        </p:sp>
        <p:sp>
          <p:nvSpPr>
            <p:cNvPr id="19" name="矩形: 剪去对角 62"/>
            <p:cNvSpPr/>
            <p:nvPr>
              <p:custDataLst>
                <p:tags r:id="rId11"/>
              </p:custDataLst>
            </p:nvPr>
          </p:nvSpPr>
          <p:spPr>
            <a:xfrm>
              <a:off x="1893" y="8604"/>
              <a:ext cx="1410" cy="664"/>
            </a:xfrm>
            <a:prstGeom prst="snip2DiagRect">
              <a:avLst>
                <a:gd name="adj1" fmla="val 0"/>
                <a:gd name="adj2" fmla="val 31325"/>
              </a:avLst>
            </a:prstGeom>
            <a:noFill/>
            <a:ln w="19050" cmpd="thickThin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</p:grpSp>
      <p:grpSp>
        <p:nvGrpSpPr>
          <p:cNvPr id="59" name="组合 58"/>
          <p:cNvGrpSpPr/>
          <p:nvPr>
            <p:custDataLst>
              <p:tags r:id="rId12"/>
            </p:custDataLst>
          </p:nvPr>
        </p:nvGrpSpPr>
        <p:grpSpPr>
          <a:xfrm>
            <a:off x="3037205" y="1355090"/>
            <a:ext cx="1944000" cy="1944000"/>
            <a:chOff x="7290" y="4349"/>
            <a:chExt cx="4538" cy="4538"/>
          </a:xfrm>
        </p:grpSpPr>
        <p:sp>
          <p:nvSpPr>
            <p:cNvPr id="49" name="椭圆 48"/>
            <p:cNvSpPr/>
            <p:nvPr>
              <p:custDataLst>
                <p:tags r:id="rId13"/>
              </p:custDataLst>
            </p:nvPr>
          </p:nvSpPr>
          <p:spPr>
            <a:xfrm>
              <a:off x="7989" y="5004"/>
              <a:ext cx="3138" cy="3138"/>
            </a:xfrm>
            <a:prstGeom prst="ellipse">
              <a:avLst/>
            </a:prstGeom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chemeClr val="accent1">
                    <a:lumMod val="80000"/>
                    <a:lumOff val="20000"/>
                    <a:alpha val="100000"/>
                  </a:schemeClr>
                </a:gs>
              </a:gsLst>
              <a:lin ang="13500000"/>
            </a:gradFill>
            <a:ln w="19050"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/>
                  </a:gs>
                </a:gsLst>
                <a:lin ang="16200000" scaled="1"/>
              </a:gradFill>
            </a:ln>
            <a:effectLst>
              <a:outerShdw blurRad="215900" dist="114300" dir="540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多模态</a:t>
              </a:r>
              <a:endParaRPr lang="zh-CN" altLang="en-US" b="1" dirty="0">
                <a:solidFill>
                  <a:srgbClr val="FFFFFF"/>
                </a:solidFill>
                <a:latin typeface="+mn-ea"/>
                <a:cs typeface="+mn-ea"/>
                <a:sym typeface="+mn-ea"/>
              </a:endParaRP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推理</a:t>
              </a:r>
              <a:r>
                <a:rPr lang="en-US" altLang="zh-CN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（MMR）</a:t>
              </a:r>
              <a:endParaRPr lang="en-US" altLang="zh-CN" b="1" dirty="0">
                <a:solidFill>
                  <a:srgbClr val="FFFFFF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51" name="弧形 50"/>
            <p:cNvSpPr/>
            <p:nvPr>
              <p:custDataLst>
                <p:tags r:id="rId14"/>
              </p:custDataLst>
            </p:nvPr>
          </p:nvSpPr>
          <p:spPr>
            <a:xfrm rot="20460000">
              <a:off x="7739" y="4798"/>
              <a:ext cx="3640" cy="3640"/>
            </a:xfrm>
            <a:prstGeom prst="arc">
              <a:avLst>
                <a:gd name="adj1" fmla="val 13075779"/>
                <a:gd name="adj2" fmla="val 0"/>
              </a:avLst>
            </a:prstGeom>
            <a:ln>
              <a:gradFill>
                <a:gsLst>
                  <a:gs pos="100000">
                    <a:schemeClr val="accent1">
                      <a:alpha val="5000"/>
                    </a:schemeClr>
                  </a:gs>
                  <a:gs pos="0">
                    <a:schemeClr val="accent1">
                      <a:alpha val="100000"/>
                    </a:schemeClr>
                  </a:gs>
                </a:gsLst>
                <a:lin ang="0" scaled="1"/>
              </a:gradFill>
              <a:headEnd type="oval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弧形 55"/>
            <p:cNvSpPr/>
            <p:nvPr>
              <p:custDataLst>
                <p:tags r:id="rId15"/>
              </p:custDataLst>
            </p:nvPr>
          </p:nvSpPr>
          <p:spPr>
            <a:xfrm rot="9660000">
              <a:off x="7739" y="4753"/>
              <a:ext cx="3640" cy="3640"/>
            </a:xfrm>
            <a:prstGeom prst="arc">
              <a:avLst>
                <a:gd name="adj1" fmla="val 13075779"/>
                <a:gd name="adj2" fmla="val 0"/>
              </a:avLst>
            </a:prstGeom>
            <a:ln>
              <a:gradFill>
                <a:gsLst>
                  <a:gs pos="100000">
                    <a:schemeClr val="accent1">
                      <a:alpha val="5000"/>
                    </a:schemeClr>
                  </a:gs>
                  <a:gs pos="0">
                    <a:schemeClr val="accent1">
                      <a:alpha val="100000"/>
                    </a:schemeClr>
                  </a:gs>
                </a:gsLst>
                <a:lin ang="0" scaled="1"/>
              </a:gradFill>
              <a:headEnd type="oval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tIns="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57" name="椭圆 56"/>
            <p:cNvSpPr/>
            <p:nvPr>
              <p:custDataLst>
                <p:tags r:id="rId16"/>
              </p:custDataLst>
            </p:nvPr>
          </p:nvSpPr>
          <p:spPr>
            <a:xfrm>
              <a:off x="7537" y="4551"/>
              <a:ext cx="4044" cy="4044"/>
            </a:xfrm>
            <a:prstGeom prst="ellipse">
              <a:avLst/>
            </a:prstGeom>
            <a:noFill/>
            <a:ln w="44450">
              <a:gradFill>
                <a:gsLst>
                  <a:gs pos="99000">
                    <a:schemeClr val="accent1">
                      <a:alpha val="21000"/>
                    </a:schemeClr>
                  </a:gs>
                  <a:gs pos="0">
                    <a:schemeClr val="accent1">
                      <a:alpha val="10000"/>
                    </a:schemeClr>
                  </a:gs>
                </a:gsLst>
                <a:lin ang="16200000" scaled="1"/>
              </a:gra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tIns="539750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spc="130" dirty="0">
                <a:solidFill>
                  <a:schemeClr val="bg1"/>
                </a:solidFill>
                <a:uFillTx/>
                <a:latin typeface="+中文标题" charset="0"/>
                <a:ea typeface="+mj-ea"/>
                <a:cs typeface="+mj-ea"/>
                <a:sym typeface="+mn-ea"/>
              </a:endParaRPr>
            </a:p>
          </p:txBody>
        </p:sp>
        <p:sp>
          <p:nvSpPr>
            <p:cNvPr id="58" name="椭圆 57"/>
            <p:cNvSpPr/>
            <p:nvPr>
              <p:custDataLst>
                <p:tags r:id="rId17"/>
              </p:custDataLst>
            </p:nvPr>
          </p:nvSpPr>
          <p:spPr>
            <a:xfrm>
              <a:off x="7290" y="4349"/>
              <a:ext cx="4538" cy="4538"/>
            </a:xfrm>
            <a:prstGeom prst="ellipse">
              <a:avLst/>
            </a:prstGeom>
            <a:noFill/>
            <a:ln w="44450">
              <a:gradFill>
                <a:gsLst>
                  <a:gs pos="100000">
                    <a:schemeClr val="accent1">
                      <a:alpha val="4000"/>
                    </a:schemeClr>
                  </a:gs>
                  <a:gs pos="0">
                    <a:schemeClr val="accent1">
                      <a:alpha val="7000"/>
                    </a:schemeClr>
                  </a:gs>
                </a:gsLst>
                <a:lin ang="16200000" scaled="1"/>
              </a:gra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tIns="575945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 spc="130" dirty="0">
                <a:solidFill>
                  <a:schemeClr val="bg1"/>
                </a:solidFill>
                <a:uFillTx/>
                <a:latin typeface="+中文标题" charset="0"/>
                <a:ea typeface="+mj-ea"/>
                <a:cs typeface="+mj-ea"/>
                <a:sym typeface="+mn-ea"/>
              </a:endParaRPr>
            </a:p>
          </p:txBody>
        </p:sp>
      </p:grpSp>
      <p:grpSp>
        <p:nvGrpSpPr>
          <p:cNvPr id="60" name="组合 59"/>
          <p:cNvGrpSpPr/>
          <p:nvPr>
            <p:custDataLst>
              <p:tags r:id="rId18"/>
            </p:custDataLst>
          </p:nvPr>
        </p:nvGrpSpPr>
        <p:grpSpPr>
          <a:xfrm>
            <a:off x="3018155" y="4146550"/>
            <a:ext cx="1944000" cy="1944000"/>
            <a:chOff x="7290" y="4349"/>
            <a:chExt cx="4538" cy="4538"/>
          </a:xfrm>
        </p:grpSpPr>
        <p:sp>
          <p:nvSpPr>
            <p:cNvPr id="61" name="椭圆 60"/>
            <p:cNvSpPr/>
            <p:nvPr>
              <p:custDataLst>
                <p:tags r:id="rId19"/>
              </p:custDataLst>
            </p:nvPr>
          </p:nvSpPr>
          <p:spPr>
            <a:xfrm>
              <a:off x="7989" y="5004"/>
              <a:ext cx="3138" cy="3138"/>
            </a:xfrm>
            <a:prstGeom prst="ellipse">
              <a:avLst/>
            </a:prstGeom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chemeClr val="accent1">
                    <a:lumMod val="80000"/>
                    <a:lumOff val="20000"/>
                    <a:alpha val="100000"/>
                  </a:schemeClr>
                </a:gs>
              </a:gsLst>
              <a:lin ang="13500000"/>
            </a:gradFill>
            <a:ln w="19050"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/>
                  </a:gs>
                </a:gsLst>
                <a:lin ang="16200000" scaled="1"/>
              </a:gradFill>
            </a:ln>
            <a:effectLst>
              <a:outerShdw blurRad="215900" dist="114300" dir="540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多模态</a:t>
              </a:r>
              <a:endParaRPr lang="zh-CN" altLang="en-US" b="1" dirty="0">
                <a:solidFill>
                  <a:srgbClr val="FFFFFF"/>
                </a:solidFill>
                <a:latin typeface="+mn-ea"/>
                <a:cs typeface="+mn-ea"/>
                <a:sym typeface="+mn-ea"/>
              </a:endParaRP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生</a:t>
              </a:r>
              <a:r>
                <a:rPr lang="zh-CN" altLang="en-US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成</a:t>
              </a:r>
              <a:endParaRPr lang="zh-CN" altLang="en-US" b="1" dirty="0">
                <a:solidFill>
                  <a:srgbClr val="FFFFFF"/>
                </a:solidFill>
                <a:latin typeface="+mn-ea"/>
                <a:cs typeface="+mn-ea"/>
                <a:sym typeface="+mn-ea"/>
              </a:endParaRP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（MMG）</a:t>
              </a:r>
              <a:endParaRPr lang="en-US" altLang="zh-CN" b="1" dirty="0">
                <a:solidFill>
                  <a:srgbClr val="FFFFFF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62" name="弧形 61"/>
            <p:cNvSpPr/>
            <p:nvPr>
              <p:custDataLst>
                <p:tags r:id="rId20"/>
              </p:custDataLst>
            </p:nvPr>
          </p:nvSpPr>
          <p:spPr>
            <a:xfrm rot="20460000">
              <a:off x="7739" y="4798"/>
              <a:ext cx="3640" cy="3640"/>
            </a:xfrm>
            <a:prstGeom prst="arc">
              <a:avLst>
                <a:gd name="adj1" fmla="val 13075779"/>
                <a:gd name="adj2" fmla="val 0"/>
              </a:avLst>
            </a:prstGeom>
            <a:ln>
              <a:gradFill>
                <a:gsLst>
                  <a:gs pos="100000">
                    <a:schemeClr val="accent1">
                      <a:alpha val="5000"/>
                    </a:schemeClr>
                  </a:gs>
                  <a:gs pos="0">
                    <a:schemeClr val="accent1">
                      <a:alpha val="100000"/>
                    </a:schemeClr>
                  </a:gs>
                </a:gsLst>
                <a:lin ang="0" scaled="1"/>
              </a:gradFill>
              <a:headEnd type="oval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弧形 62"/>
            <p:cNvSpPr/>
            <p:nvPr>
              <p:custDataLst>
                <p:tags r:id="rId21"/>
              </p:custDataLst>
            </p:nvPr>
          </p:nvSpPr>
          <p:spPr>
            <a:xfrm rot="9660000">
              <a:off x="7739" y="4753"/>
              <a:ext cx="3640" cy="3640"/>
            </a:xfrm>
            <a:prstGeom prst="arc">
              <a:avLst>
                <a:gd name="adj1" fmla="val 13075779"/>
                <a:gd name="adj2" fmla="val 0"/>
              </a:avLst>
            </a:prstGeom>
            <a:ln>
              <a:gradFill>
                <a:gsLst>
                  <a:gs pos="100000">
                    <a:schemeClr val="accent1">
                      <a:alpha val="5000"/>
                    </a:schemeClr>
                  </a:gs>
                  <a:gs pos="0">
                    <a:schemeClr val="accent1">
                      <a:alpha val="100000"/>
                    </a:schemeClr>
                  </a:gs>
                </a:gsLst>
                <a:lin ang="0" scaled="1"/>
              </a:gradFill>
              <a:headEnd type="oval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tIns="0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64" name="椭圆 63"/>
            <p:cNvSpPr/>
            <p:nvPr>
              <p:custDataLst>
                <p:tags r:id="rId22"/>
              </p:custDataLst>
            </p:nvPr>
          </p:nvSpPr>
          <p:spPr>
            <a:xfrm>
              <a:off x="7537" y="4551"/>
              <a:ext cx="4044" cy="4044"/>
            </a:xfrm>
            <a:prstGeom prst="ellipse">
              <a:avLst/>
            </a:prstGeom>
            <a:noFill/>
            <a:ln w="44450">
              <a:gradFill>
                <a:gsLst>
                  <a:gs pos="99000">
                    <a:schemeClr val="accent1">
                      <a:alpha val="21000"/>
                    </a:schemeClr>
                  </a:gs>
                  <a:gs pos="0">
                    <a:schemeClr val="accent1">
                      <a:alpha val="10000"/>
                    </a:schemeClr>
                  </a:gs>
                </a:gsLst>
                <a:lin ang="16200000" scaled="1"/>
              </a:gra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tIns="539750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2000" b="1" spc="130" dirty="0">
                <a:solidFill>
                  <a:schemeClr val="bg1"/>
                </a:solidFill>
                <a:uFillTx/>
                <a:latin typeface="+中文标题" charset="0"/>
                <a:ea typeface="+mj-ea"/>
                <a:cs typeface="+mj-ea"/>
                <a:sym typeface="+mn-ea"/>
              </a:endParaRPr>
            </a:p>
          </p:txBody>
        </p:sp>
        <p:sp>
          <p:nvSpPr>
            <p:cNvPr id="65" name="椭圆 64"/>
            <p:cNvSpPr/>
            <p:nvPr>
              <p:custDataLst>
                <p:tags r:id="rId23"/>
              </p:custDataLst>
            </p:nvPr>
          </p:nvSpPr>
          <p:spPr>
            <a:xfrm>
              <a:off x="7290" y="4349"/>
              <a:ext cx="4538" cy="4538"/>
            </a:xfrm>
            <a:prstGeom prst="ellipse">
              <a:avLst/>
            </a:prstGeom>
            <a:noFill/>
            <a:ln w="44450">
              <a:gradFill>
                <a:gsLst>
                  <a:gs pos="100000">
                    <a:schemeClr val="accent1">
                      <a:alpha val="4000"/>
                    </a:schemeClr>
                  </a:gs>
                  <a:gs pos="0">
                    <a:schemeClr val="accent1">
                      <a:alpha val="7000"/>
                    </a:schemeClr>
                  </a:gs>
                </a:gsLst>
                <a:lin ang="16200000" scaled="1"/>
              </a:gra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tIns="575945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2000" b="1" spc="130" dirty="0">
                <a:solidFill>
                  <a:schemeClr val="bg1"/>
                </a:solidFill>
                <a:uFillTx/>
                <a:latin typeface="+中文标题" charset="0"/>
                <a:ea typeface="+mj-ea"/>
                <a:cs typeface="+mj-ea"/>
                <a:sym typeface="+mn-ea"/>
              </a:endParaRPr>
            </a:p>
          </p:txBody>
        </p:sp>
      </p:grpSp>
      <p:cxnSp>
        <p:nvCxnSpPr>
          <p:cNvPr id="66" name="直接箭头连接符 65"/>
          <p:cNvCxnSpPr/>
          <p:nvPr/>
        </p:nvCxnSpPr>
        <p:spPr>
          <a:xfrm>
            <a:off x="1569085" y="1859280"/>
            <a:ext cx="1468120" cy="467995"/>
          </a:xfrm>
          <a:prstGeom prst="straightConnector1">
            <a:avLst/>
          </a:prstGeom>
          <a:ln w="12700" cap="flat" cmpd="sng">
            <a:solidFill>
              <a:schemeClr val="accent1"/>
            </a:solidFill>
            <a:prstDash val="solid"/>
            <a:miter lim="800000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7" name="直接箭头连接符 66"/>
          <p:cNvCxnSpPr/>
          <p:nvPr/>
        </p:nvCxnSpPr>
        <p:spPr>
          <a:xfrm>
            <a:off x="1569085" y="1859280"/>
            <a:ext cx="1733550" cy="2571750"/>
          </a:xfrm>
          <a:prstGeom prst="straightConnector1">
            <a:avLst/>
          </a:prstGeom>
          <a:ln w="12700" cap="flat" cmpd="sng">
            <a:solidFill>
              <a:schemeClr val="accent1"/>
            </a:solidFill>
            <a:prstDash val="solid"/>
            <a:miter lim="800000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/>
          <p:nvPr/>
        </p:nvCxnSpPr>
        <p:spPr>
          <a:xfrm flipV="1">
            <a:off x="1569085" y="2327275"/>
            <a:ext cx="1468120" cy="380365"/>
          </a:xfrm>
          <a:prstGeom prst="straightConnector1">
            <a:avLst/>
          </a:prstGeom>
          <a:ln w="12700" cap="flat" cmpd="sng">
            <a:solidFill>
              <a:schemeClr val="accent1"/>
            </a:solidFill>
            <a:prstDash val="solid"/>
            <a:miter lim="800000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9" name="直接箭头连接符 68"/>
          <p:cNvCxnSpPr/>
          <p:nvPr/>
        </p:nvCxnSpPr>
        <p:spPr>
          <a:xfrm>
            <a:off x="1569085" y="2707640"/>
            <a:ext cx="1733550" cy="1723390"/>
          </a:xfrm>
          <a:prstGeom prst="straightConnector1">
            <a:avLst/>
          </a:prstGeom>
          <a:ln w="12700" cap="flat" cmpd="sng">
            <a:solidFill>
              <a:schemeClr val="accent1"/>
            </a:solidFill>
            <a:prstDash val="solid"/>
            <a:miter lim="800000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0" name="直接箭头连接符 69"/>
          <p:cNvCxnSpPr/>
          <p:nvPr/>
        </p:nvCxnSpPr>
        <p:spPr>
          <a:xfrm flipV="1">
            <a:off x="1569085" y="2327275"/>
            <a:ext cx="1468120" cy="1274445"/>
          </a:xfrm>
          <a:prstGeom prst="straightConnector1">
            <a:avLst/>
          </a:prstGeom>
          <a:ln w="12700" cap="flat" cmpd="sng">
            <a:solidFill>
              <a:schemeClr val="accent1"/>
            </a:solidFill>
            <a:prstDash val="solid"/>
            <a:miter lim="800000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1" name="直接箭头连接符 70"/>
          <p:cNvCxnSpPr/>
          <p:nvPr/>
        </p:nvCxnSpPr>
        <p:spPr>
          <a:xfrm>
            <a:off x="1569085" y="3601720"/>
            <a:ext cx="1449070" cy="1517015"/>
          </a:xfrm>
          <a:prstGeom prst="straightConnector1">
            <a:avLst/>
          </a:prstGeom>
          <a:ln w="12700" cap="flat" cmpd="sng">
            <a:solidFill>
              <a:schemeClr val="accent1"/>
            </a:solidFill>
            <a:prstDash val="solid"/>
            <a:miter lim="800000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/>
          <p:nvPr/>
        </p:nvCxnSpPr>
        <p:spPr>
          <a:xfrm flipV="1">
            <a:off x="1568450" y="2327275"/>
            <a:ext cx="1468755" cy="2130425"/>
          </a:xfrm>
          <a:prstGeom prst="straightConnector1">
            <a:avLst/>
          </a:prstGeom>
          <a:ln w="12700" cap="flat" cmpd="sng">
            <a:solidFill>
              <a:schemeClr val="accent1"/>
            </a:solidFill>
            <a:prstDash val="solid"/>
            <a:miter lim="800000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3" name="直接箭头连接符 72"/>
          <p:cNvCxnSpPr/>
          <p:nvPr/>
        </p:nvCxnSpPr>
        <p:spPr>
          <a:xfrm>
            <a:off x="1568450" y="4457700"/>
            <a:ext cx="1449705" cy="661035"/>
          </a:xfrm>
          <a:prstGeom prst="straightConnector1">
            <a:avLst/>
          </a:prstGeom>
          <a:ln w="12700" cap="flat" cmpd="sng">
            <a:solidFill>
              <a:schemeClr val="accent1"/>
            </a:solidFill>
            <a:prstDash val="solid"/>
            <a:miter lim="800000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4" name="加号 73"/>
          <p:cNvSpPr/>
          <p:nvPr/>
        </p:nvSpPr>
        <p:spPr>
          <a:xfrm>
            <a:off x="3702050" y="3431540"/>
            <a:ext cx="576000" cy="576000"/>
          </a:xfrm>
          <a:prstGeom prst="mathPlus">
            <a:avLst/>
          </a:prstGeom>
          <a:gradFill>
            <a:gsLst>
              <a:gs pos="50000">
                <a:schemeClr val="accent4"/>
              </a:gs>
              <a:gs pos="0">
                <a:schemeClr val="accent4">
                  <a:lumMod val="25000"/>
                  <a:lumOff val="75000"/>
                </a:schemeClr>
              </a:gs>
              <a:gs pos="100000">
                <a:schemeClr val="accent4">
                  <a:lumMod val="8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>
            <p:custDataLst>
              <p:tags r:id="rId24"/>
            </p:custDataLst>
          </p:nvPr>
        </p:nvGrpSpPr>
        <p:grpSpPr>
          <a:xfrm>
            <a:off x="5901055" y="2608580"/>
            <a:ext cx="2088000" cy="2088000"/>
            <a:chOff x="7290" y="4349"/>
            <a:chExt cx="4538" cy="4538"/>
          </a:xfrm>
        </p:grpSpPr>
        <p:sp>
          <p:nvSpPr>
            <p:cNvPr id="79" name="椭圆 78"/>
            <p:cNvSpPr/>
            <p:nvPr>
              <p:custDataLst>
                <p:tags r:id="rId25"/>
              </p:custDataLst>
            </p:nvPr>
          </p:nvSpPr>
          <p:spPr>
            <a:xfrm>
              <a:off x="7989" y="5004"/>
              <a:ext cx="3138" cy="3138"/>
            </a:xfrm>
            <a:prstGeom prst="ellipse">
              <a:avLst/>
            </a:prstGeom>
            <a:gradFill>
              <a:gsLst>
                <a:gs pos="0">
                  <a:schemeClr val="accent1">
                    <a:alpha val="100000"/>
                  </a:schemeClr>
                </a:gs>
                <a:gs pos="100000">
                  <a:schemeClr val="accent1">
                    <a:lumMod val="80000"/>
                    <a:lumOff val="20000"/>
                    <a:alpha val="100000"/>
                  </a:schemeClr>
                </a:gs>
              </a:gsLst>
              <a:lin ang="13500000"/>
            </a:gradFill>
            <a:ln w="19050">
              <a:gradFill>
                <a:gsLst>
                  <a:gs pos="100000">
                    <a:srgbClr val="FFFFFF">
                      <a:alpha val="0"/>
                    </a:srgbClr>
                  </a:gs>
                  <a:gs pos="0">
                    <a:srgbClr val="FFFFFF"/>
                  </a:gs>
                </a:gsLst>
                <a:lin ang="16200000" scaled="1"/>
              </a:gradFill>
            </a:ln>
            <a:effectLst>
              <a:outerShdw blurRad="215900" dist="114300" dir="540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统一多模态</a:t>
              </a:r>
              <a:endParaRPr lang="zh-CN" altLang="en-US" sz="1600" b="1" dirty="0">
                <a:solidFill>
                  <a:srgbClr val="FFFFFF"/>
                </a:solidFill>
                <a:latin typeface="+mn-ea"/>
                <a:cs typeface="+mn-ea"/>
                <a:sym typeface="+mn-ea"/>
              </a:endParaRP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大模型</a:t>
              </a:r>
              <a:endParaRPr lang="en-US" altLang="zh-CN" sz="1600" b="1" dirty="0">
                <a:solidFill>
                  <a:srgbClr val="FFFFFF"/>
                </a:solidFill>
                <a:latin typeface="+mn-ea"/>
                <a:cs typeface="+mn-ea"/>
                <a:sym typeface="+mn-ea"/>
              </a:endParaRP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（</a:t>
              </a:r>
              <a:r>
                <a:rPr lang="zh-CN" altLang="en-US" sz="1200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推理</a:t>
              </a:r>
              <a:r>
                <a:rPr lang="en-US" altLang="zh-CN" sz="1200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、</a:t>
              </a:r>
              <a:r>
                <a:rPr lang="zh-CN" altLang="en-US" sz="1200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生成</a:t>
              </a:r>
              <a:r>
                <a:rPr lang="en-US" altLang="zh-CN" sz="1200" b="1" dirty="0">
                  <a:solidFill>
                    <a:srgbClr val="FFFFFF"/>
                  </a:solidFill>
                  <a:latin typeface="+mn-ea"/>
                  <a:cs typeface="+mn-ea"/>
                  <a:sym typeface="+mn-ea"/>
                </a:rPr>
                <a:t>）</a:t>
              </a:r>
              <a:endParaRPr lang="en-US" altLang="zh-CN" sz="1200" b="1" dirty="0">
                <a:solidFill>
                  <a:srgbClr val="FFFFFF"/>
                </a:solidFill>
                <a:latin typeface="+mn-ea"/>
                <a:cs typeface="+mn-ea"/>
                <a:sym typeface="+mn-ea"/>
              </a:endParaRPr>
            </a:p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+mn-ea"/>
                  <a:sym typeface="+mn-ea"/>
                </a:rPr>
                <a:t>（UMLLM）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  <a:sym typeface="+mn-ea"/>
              </a:endParaRPr>
            </a:p>
          </p:txBody>
        </p:sp>
        <p:sp>
          <p:nvSpPr>
            <p:cNvPr id="80" name="弧形 79"/>
            <p:cNvSpPr/>
            <p:nvPr>
              <p:custDataLst>
                <p:tags r:id="rId26"/>
              </p:custDataLst>
            </p:nvPr>
          </p:nvSpPr>
          <p:spPr>
            <a:xfrm rot="20460000">
              <a:off x="7739" y="4798"/>
              <a:ext cx="3640" cy="3640"/>
            </a:xfrm>
            <a:prstGeom prst="arc">
              <a:avLst>
                <a:gd name="adj1" fmla="val 13075779"/>
                <a:gd name="adj2" fmla="val 0"/>
              </a:avLst>
            </a:prstGeom>
            <a:ln>
              <a:gradFill>
                <a:gsLst>
                  <a:gs pos="100000">
                    <a:schemeClr val="accent1">
                      <a:alpha val="5000"/>
                    </a:schemeClr>
                  </a:gs>
                  <a:gs pos="0">
                    <a:schemeClr val="accent1">
                      <a:alpha val="100000"/>
                    </a:schemeClr>
                  </a:gs>
                </a:gsLst>
                <a:lin ang="0" scaled="1"/>
              </a:gradFill>
              <a:headEnd type="oval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/>
                </a:solidFill>
              </a:endParaRPr>
            </a:p>
          </p:txBody>
        </p:sp>
        <p:sp>
          <p:nvSpPr>
            <p:cNvPr id="81" name="弧形 80"/>
            <p:cNvSpPr/>
            <p:nvPr>
              <p:custDataLst>
                <p:tags r:id="rId27"/>
              </p:custDataLst>
            </p:nvPr>
          </p:nvSpPr>
          <p:spPr>
            <a:xfrm rot="9660000">
              <a:off x="7739" y="4753"/>
              <a:ext cx="3640" cy="3640"/>
            </a:xfrm>
            <a:prstGeom prst="arc">
              <a:avLst>
                <a:gd name="adj1" fmla="val 13075779"/>
                <a:gd name="adj2" fmla="val 0"/>
              </a:avLst>
            </a:prstGeom>
            <a:ln>
              <a:gradFill>
                <a:gsLst>
                  <a:gs pos="100000">
                    <a:schemeClr val="accent1">
                      <a:alpha val="5000"/>
                    </a:schemeClr>
                  </a:gs>
                  <a:gs pos="0">
                    <a:schemeClr val="accent1">
                      <a:alpha val="100000"/>
                    </a:schemeClr>
                  </a:gs>
                </a:gsLst>
                <a:lin ang="0" scaled="1"/>
              </a:gradFill>
              <a:headEnd type="oval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vertOverflow="overflow" horzOverflow="overflow" vert="horz" wrap="square" tIns="0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600">
                <a:solidFill>
                  <a:schemeClr val="tx1"/>
                </a:solidFill>
                <a:sym typeface="+mn-ea"/>
              </a:endParaRPr>
            </a:p>
          </p:txBody>
        </p:sp>
        <p:sp>
          <p:nvSpPr>
            <p:cNvPr id="83" name="椭圆 82"/>
            <p:cNvSpPr/>
            <p:nvPr>
              <p:custDataLst>
                <p:tags r:id="rId28"/>
              </p:custDataLst>
            </p:nvPr>
          </p:nvSpPr>
          <p:spPr>
            <a:xfrm>
              <a:off x="7537" y="4551"/>
              <a:ext cx="4044" cy="4044"/>
            </a:xfrm>
            <a:prstGeom prst="ellipse">
              <a:avLst/>
            </a:prstGeom>
            <a:noFill/>
            <a:ln w="44450">
              <a:gradFill>
                <a:gsLst>
                  <a:gs pos="99000">
                    <a:schemeClr val="accent1">
                      <a:alpha val="21000"/>
                    </a:schemeClr>
                  </a:gs>
                  <a:gs pos="0">
                    <a:schemeClr val="accent1">
                      <a:alpha val="10000"/>
                    </a:schemeClr>
                  </a:gs>
                </a:gsLst>
                <a:lin ang="16200000" scaled="1"/>
              </a:gra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tIns="539750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b="1" spc="130" dirty="0">
                <a:solidFill>
                  <a:schemeClr val="bg1"/>
                </a:solidFill>
                <a:uFillTx/>
                <a:latin typeface="+中文标题" charset="0"/>
                <a:ea typeface="+mj-ea"/>
                <a:cs typeface="+mj-ea"/>
                <a:sym typeface="+mn-ea"/>
              </a:endParaRPr>
            </a:p>
          </p:txBody>
        </p:sp>
        <p:sp>
          <p:nvSpPr>
            <p:cNvPr id="84" name="椭圆 83"/>
            <p:cNvSpPr/>
            <p:nvPr>
              <p:custDataLst>
                <p:tags r:id="rId29"/>
              </p:custDataLst>
            </p:nvPr>
          </p:nvSpPr>
          <p:spPr>
            <a:xfrm>
              <a:off x="7290" y="4349"/>
              <a:ext cx="4538" cy="4538"/>
            </a:xfrm>
            <a:prstGeom prst="ellipse">
              <a:avLst/>
            </a:prstGeom>
            <a:noFill/>
            <a:ln w="44450">
              <a:gradFill>
                <a:gsLst>
                  <a:gs pos="100000">
                    <a:schemeClr val="accent1">
                      <a:alpha val="4000"/>
                    </a:schemeClr>
                  </a:gs>
                  <a:gs pos="0">
                    <a:schemeClr val="accent1">
                      <a:alpha val="7000"/>
                    </a:schemeClr>
                  </a:gs>
                </a:gsLst>
                <a:lin ang="16200000" scaled="1"/>
              </a:gra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tIns="575945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b="1" spc="130" dirty="0">
                <a:solidFill>
                  <a:schemeClr val="bg1"/>
                </a:solidFill>
                <a:uFillTx/>
                <a:latin typeface="+中文标题" charset="0"/>
                <a:ea typeface="+mj-ea"/>
                <a:cs typeface="+mj-ea"/>
                <a:sym typeface="+mn-ea"/>
              </a:endParaRPr>
            </a:p>
          </p:txBody>
        </p:sp>
      </p:grpSp>
      <p:cxnSp>
        <p:nvCxnSpPr>
          <p:cNvPr id="85" name="直接箭头连接符 84"/>
          <p:cNvCxnSpPr/>
          <p:nvPr/>
        </p:nvCxnSpPr>
        <p:spPr>
          <a:xfrm>
            <a:off x="4980940" y="2327275"/>
            <a:ext cx="920115" cy="1325245"/>
          </a:xfrm>
          <a:prstGeom prst="straightConnector1">
            <a:avLst/>
          </a:prstGeom>
          <a:ln w="12700" cap="flat" cmpd="sng">
            <a:solidFill>
              <a:schemeClr val="accent1"/>
            </a:solidFill>
            <a:prstDash val="solid"/>
            <a:miter lim="800000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/>
          <p:nvPr/>
        </p:nvCxnSpPr>
        <p:spPr>
          <a:xfrm flipV="1">
            <a:off x="4961890" y="3652520"/>
            <a:ext cx="939165" cy="1466215"/>
          </a:xfrm>
          <a:prstGeom prst="straightConnector1">
            <a:avLst/>
          </a:prstGeom>
          <a:ln w="12700" cap="flat" cmpd="sng">
            <a:solidFill>
              <a:schemeClr val="accent1"/>
            </a:solidFill>
            <a:prstDash val="solid"/>
            <a:miter lim="800000"/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87" name="任意多边形: 形状 23"/>
          <p:cNvSpPr/>
          <p:nvPr>
            <p:custDataLst>
              <p:tags r:id="rId30"/>
            </p:custDataLst>
          </p:nvPr>
        </p:nvSpPr>
        <p:spPr>
          <a:xfrm flipV="1">
            <a:off x="8274050" y="1543050"/>
            <a:ext cx="3441700" cy="4422775"/>
          </a:xfrm>
          <a:custGeom>
            <a:avLst/>
            <a:gdLst>
              <a:gd name="connsiteX0" fmla="*/ 148212 w 2700000"/>
              <a:gd name="connsiteY0" fmla="*/ 0 h 4031120"/>
              <a:gd name="connsiteX1" fmla="*/ 921372 w 2700000"/>
              <a:gd name="connsiteY1" fmla="*/ 0 h 4031120"/>
              <a:gd name="connsiteX2" fmla="*/ 992492 w 2700000"/>
              <a:gd name="connsiteY2" fmla="*/ 71120 h 4031120"/>
              <a:gd name="connsiteX3" fmla="*/ 2568267 w 2700000"/>
              <a:gd name="connsiteY3" fmla="*/ 71120 h 4031120"/>
              <a:gd name="connsiteX4" fmla="*/ 2700000 w 2700000"/>
              <a:gd name="connsiteY4" fmla="*/ 202853 h 4031120"/>
              <a:gd name="connsiteX5" fmla="*/ 2700000 w 2700000"/>
              <a:gd name="connsiteY5" fmla="*/ 3868715 h 4031120"/>
              <a:gd name="connsiteX6" fmla="*/ 2537595 w 2700000"/>
              <a:gd name="connsiteY6" fmla="*/ 4031120 h 4031120"/>
              <a:gd name="connsiteX7" fmla="*/ 162405 w 2700000"/>
              <a:gd name="connsiteY7" fmla="*/ 4031120 h 4031120"/>
              <a:gd name="connsiteX8" fmla="*/ 0 w 2700000"/>
              <a:gd name="connsiteY8" fmla="*/ 3868715 h 4031120"/>
              <a:gd name="connsiteX9" fmla="*/ 0 w 2700000"/>
              <a:gd name="connsiteY9" fmla="*/ 1294825 h 4031120"/>
              <a:gd name="connsiteX10" fmla="*/ 0 w 2700000"/>
              <a:gd name="connsiteY10" fmla="*/ 202853 h 4031120"/>
              <a:gd name="connsiteX11" fmla="*/ 0 w 2700000"/>
              <a:gd name="connsiteY11" fmla="*/ 148212 h 4031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00000" h="4031120">
                <a:moveTo>
                  <a:pt x="148212" y="0"/>
                </a:moveTo>
                <a:lnTo>
                  <a:pt x="921372" y="0"/>
                </a:lnTo>
                <a:lnTo>
                  <a:pt x="992492" y="71120"/>
                </a:lnTo>
                <a:lnTo>
                  <a:pt x="2568267" y="71120"/>
                </a:lnTo>
                <a:lnTo>
                  <a:pt x="2700000" y="202853"/>
                </a:lnTo>
                <a:lnTo>
                  <a:pt x="2700000" y="3868715"/>
                </a:lnTo>
                <a:lnTo>
                  <a:pt x="2537595" y="4031120"/>
                </a:lnTo>
                <a:lnTo>
                  <a:pt x="162405" y="4031120"/>
                </a:lnTo>
                <a:lnTo>
                  <a:pt x="0" y="3868715"/>
                </a:lnTo>
                <a:lnTo>
                  <a:pt x="0" y="1294825"/>
                </a:lnTo>
                <a:lnTo>
                  <a:pt x="0" y="202853"/>
                </a:lnTo>
                <a:lnTo>
                  <a:pt x="0" y="148212"/>
                </a:lnTo>
                <a:close/>
              </a:path>
            </a:pathLst>
          </a:custGeom>
          <a:noFill/>
          <a:ln w="19050">
            <a:gradFill>
              <a:gsLst>
                <a:gs pos="49000">
                  <a:srgbClr val="D5E8FF">
                    <a:lumMod val="5000"/>
                    <a:lumOff val="95000"/>
                    <a:alpha val="0"/>
                  </a:srgbClr>
                </a:gs>
                <a:gs pos="100000">
                  <a:srgbClr val="2B8EFF"/>
                </a:gs>
              </a:gsLst>
              <a:lin ang="5400000" scaled="0"/>
            </a:gradFill>
          </a:ln>
          <a:effectLst>
            <a:outerShdw blurRad="50800" dist="38100" dir="16200000" rotWithShape="0">
              <a:srgbClr val="4FE5FF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8409305" y="1769745"/>
            <a:ext cx="3171190" cy="3844925"/>
            <a:chOff x="11886" y="2562"/>
            <a:chExt cx="6724" cy="6055"/>
          </a:xfrm>
        </p:grpSpPr>
        <p:sp>
          <p:nvSpPr>
            <p:cNvPr id="89" name="文本框 88"/>
            <p:cNvSpPr txBox="1"/>
            <p:nvPr/>
          </p:nvSpPr>
          <p:spPr>
            <a:xfrm>
              <a:off x="11886" y="2562"/>
              <a:ext cx="6507" cy="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sz="2200" i="1">
                  <a:gradFill>
                    <a:gsLst>
                      <a:gs pos="0">
                        <a:srgbClr val="007BD3"/>
                      </a:gs>
                      <a:gs pos="100000">
                        <a:srgbClr val="034373"/>
                      </a:gs>
                    </a:gsLst>
                    <a:lin scaled="0"/>
                  </a:gra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多模态技术</a:t>
              </a:r>
              <a:endParaRPr lang="en-US" altLang="zh-CN" sz="2200" i="1">
                <a:gradFill>
                  <a:gsLst>
                    <a:gs pos="0">
                      <a:srgbClr val="007BD3"/>
                    </a:gs>
                    <a:gs pos="100000">
                      <a:srgbClr val="034373"/>
                    </a:gs>
                  </a:gsLst>
                  <a:lin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12103" y="3239"/>
              <a:ext cx="6507" cy="5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indent="0" algn="l">
                <a:lnSpc>
                  <a:spcPct val="150000"/>
                </a:lnSpc>
                <a:buFont typeface="+mj-lt"/>
                <a:buNone/>
              </a:pPr>
              <a:r>
                <a:rPr lang="zh-CN" altLang="en-US" sz="1600" b="1">
                  <a:solidFill>
                    <a:srgbClr val="386FE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定义</a:t>
              </a:r>
              <a:endParaRPr lang="zh-CN" altLang="en-US" sz="1600" b="1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indent="355600" algn="l" fontAlgn="auto">
                <a:lnSpc>
                  <a:spcPct val="150000"/>
                </a:lnSpc>
                <a:buFont typeface="+mj-lt"/>
                <a:buNone/>
                <a:extLst>
                  <a:ext uri="{35155182-B16C-46BC-9424-99874614C6A1}">
                    <wpsdc:indentchars xmlns:wpsdc="http://www.wps.cn/officeDocument/2017/drawingmlCustomData" val="200" checksum="3837665281"/>
                  </a:ext>
                </a:extLst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多模态技术是人工智能领域的核心技术之一，核心是让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AI 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系统打破文本、图像、音频、视频、传感器数据等不同信息形态的壁垒，同时处理、理解并生成多种模态信息，以更贴近人类多感官认知的方式完成复杂任务</a:t>
              </a:r>
              <a:r>
                <a:rPr lang="en-US" altLang="zh-CN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。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fontAlgn="auto">
                <a:lnSpc>
                  <a:spcPct val="150000"/>
                </a:lnSpc>
                <a:buClrTx/>
                <a:buSzTx/>
                <a:buFont typeface="+mj-lt"/>
                <a:buNone/>
              </a:pPr>
              <a:r>
                <a:rPr lang="zh-CN" altLang="en-US" sz="1600" b="1">
                  <a:solidFill>
                    <a:srgbClr val="386FED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类型</a:t>
              </a:r>
              <a:endParaRPr lang="zh-CN" altLang="en-US" sz="1600" b="1">
                <a:solidFill>
                  <a:srgbClr val="386FE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fontAlgn="auto">
                <a:lnSpc>
                  <a:spcPct val="150000"/>
                </a:lnSpc>
                <a:buClrTx/>
                <a:buSzTx/>
                <a:buFont typeface="+mj-lt"/>
                <a:buNone/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1、推理式多模态技术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fontAlgn="auto">
                <a:lnSpc>
                  <a:spcPct val="150000"/>
                </a:lnSpc>
                <a:buClrTx/>
                <a:buSzTx/>
                <a:buFont typeface="+mj-lt"/>
                <a:buNone/>
              </a:pP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2、生成式</a:t>
              </a:r>
              <a:r>
                <a:rPr lang="zh-CN" altLang="en-US"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多模态技术</a:t>
              </a:r>
              <a:endPara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endParaRPr>
            </a:p>
          </p:txBody>
        </p:sp>
      </p:grpSp>
    </p:spTree>
    <p:custDataLst>
      <p:tags r:id="rId3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4" name="组合 43"/>
          <p:cNvGrpSpPr/>
          <p:nvPr/>
        </p:nvGrpSpPr>
        <p:grpSpPr>
          <a:xfrm>
            <a:off x="716280" y="534035"/>
            <a:ext cx="9058910" cy="583565"/>
            <a:chOff x="1128" y="853"/>
            <a:chExt cx="14266" cy="919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91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2.1 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多模态技术路线核心：推理式与生成式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aphicFrame>
        <p:nvGraphicFramePr>
          <p:cNvPr id="3" name="表格 2"/>
          <p:cNvGraphicFramePr/>
          <p:nvPr>
            <p:custDataLst>
              <p:tags r:id="rId4"/>
            </p:custDataLst>
          </p:nvPr>
        </p:nvGraphicFramePr>
        <p:xfrm>
          <a:off x="716280" y="1117600"/>
          <a:ext cx="10587990" cy="5392420"/>
        </p:xfrm>
        <a:graphic>
          <a:graphicData uri="http://schemas.openxmlformats.org/drawingml/2006/table">
            <a:tbl>
              <a:tblPr/>
              <a:tblGrid>
                <a:gridCol w="1760855"/>
                <a:gridCol w="3273425"/>
                <a:gridCol w="1599565"/>
                <a:gridCol w="1050290"/>
                <a:gridCol w="2903855"/>
              </a:tblGrid>
              <a:tr h="598805">
                <a:tc>
                  <a:txBody>
                    <a:bodyPr/>
                    <a:p>
                      <a:pPr algn="ctr" fontAlgn="t"/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维度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1678CC"/>
                    </a:solidFill>
                  </a:tcPr>
                </a:tc>
                <a:tc gridSpan="2">
                  <a:txBody>
                    <a:bodyPr/>
                    <a:p>
                      <a:pPr algn="ctr" fontAlgn="t"/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推理式多模态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1678CC"/>
                    </a:solidFill>
                  </a:tcPr>
                </a:tc>
                <a:tc hMerge="1"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1678CC"/>
                    </a:solidFill>
                  </a:tcPr>
                </a:tc>
                <a:tc gridSpan="2">
                  <a:txBody>
                    <a:bodyPr/>
                    <a:p>
                      <a:pPr algn="ctr" fontAlgn="t"/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zh-CN" altLang="en-US" sz="1400" b="1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生成式多模态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1678CC"/>
                    </a:solidFill>
                  </a:tcPr>
                </a:tc>
                <a:tc hMerge="1"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1678CC"/>
                    </a:solidFill>
                  </a:tcPr>
                </a:tc>
              </a:tr>
              <a:tr h="1095375">
                <a:tc>
                  <a:txBody>
                    <a:bodyPr/>
                    <a:p>
                      <a:pPr algn="ctr" fontAlgn="t"/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核心定义</a:t>
                      </a:r>
                      <a:endParaRPr lang="zh-CN" altLang="en-US" sz="1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417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l" fontAlgn="t"/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从已有数据中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“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做判断、分类、预测、决策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”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，输出确定性结论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l" fontAlgn="t"/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通俗理解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：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“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懂判断、会分析、给答案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”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，聚焦已有信息的理解、归纳、决策。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0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l" fontAlgn="t"/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从数据分布中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“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创造全新内容、结构、序列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”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，输出原创性结果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l" fontAlgn="t"/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通俗理解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：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“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会创作、能续写、造新东西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”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，聚焦无中生有、内容重构与扩展。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0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48410">
                <a:tc>
                  <a:txBody>
                    <a:bodyPr/>
                    <a:p>
                      <a:pPr algn="ctr" fontAlgn="t"/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核心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能力</a:t>
                      </a:r>
                      <a:endParaRPr lang="zh-CN" altLang="en-US" sz="1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417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marL="0" indent="0" algn="l" eaLnBrk="1" fontAlgn="t" latinLnBrk="0" hangingPunct="1">
                        <a:lnSpc>
                          <a:spcPts val="1980"/>
                        </a:lnSpc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内容识别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：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垃圾邮件识别、内容合规、故障分级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indent="0" algn="l" eaLnBrk="1" fontAlgn="t" latinLnBrk="0" hangingPunct="1">
                        <a:lnSpc>
                          <a:spcPts val="1980"/>
                        </a:lnSpc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信息预测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：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销量预测、股价预测、能耗预测、寿命预估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indent="0" algn="l" eaLnBrk="1" fontAlgn="t" latinLnBrk="0" hangingPunct="1">
                        <a:lnSpc>
                          <a:spcPts val="1980"/>
                        </a:lnSpc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推理检测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：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设备故障预警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、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意图判定、规则推理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07950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文本生成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：写作、摘要、续写、对话、代码生成、剧本创作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多模态生成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：图像/视频/音频/3D模型生成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风格改写</a:t>
                      </a:r>
                      <a:r>
                        <a:rPr lang="en-US" altLang="zh-CN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：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扩写、润色、翻译、拟人化表达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07950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336040"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应用</a:t>
                      </a: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场景</a:t>
                      </a:r>
                      <a:endParaRPr lang="zh-CN" altLang="en-US" sz="1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417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金融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：风控评分、信用评级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工业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：故障诊断、设备剩余寿命预测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政务/互联网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：内容审核、情感分析、用户画像分群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医疗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：病灶检测、疾病分型、医学影像分类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交通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：目标检测（车/人/障碍物）、轨迹预测、流量统计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07950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办公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：文案写作、邮件润色、代码编写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传媒营销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：广告语、海报文案、短视频脚本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设计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：AI绘画、视频素材生成、3D建模草图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  <a:p>
                      <a:pPr marL="0" marR="0" algn="l" rtl="0" eaLnBrk="1" fontAlgn="t" latinLnBrk="0" hangingPunct="1">
                        <a:lnSpc>
                          <a:spcPts val="1980"/>
                        </a:lnSpc>
                        <a:buClrTx/>
                        <a:buSzTx/>
                        <a:buNone/>
                      </a:pPr>
                      <a:r>
                        <a:rPr lang="zh-CN" altLang="en-US" sz="1400" b="1" kern="1200" dirty="0">
                          <a:solidFill>
                            <a:srgbClr val="0070C0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客服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+mn-ea"/>
                        </a:rPr>
                        <a:t>：多轮开放式对话、问题解答与话术生成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+mn-ea"/>
                      </a:endParaRPr>
                    </a:p>
                  </a:txBody>
                  <a:tcPr marL="107950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1010">
                <a:tc rowSpan="2">
                  <a:txBody>
                    <a:bodyPr/>
                    <a:p>
                      <a:pPr algn="ctr" fontAlgn="t">
                        <a:buNone/>
                      </a:pPr>
                      <a:r>
                        <a:rPr lang="zh-CN" altLang="en-US" sz="1400" b="1">
                          <a:latin typeface="微软雅黑" panose="020B0503020204020204" charset="-122"/>
                          <a:ea typeface="微软雅黑" panose="020B0503020204020204" charset="-122"/>
                        </a:rPr>
                        <a:t>发展趋势</a:t>
                      </a:r>
                      <a:endParaRPr lang="zh-CN" altLang="en-US" sz="1400" b="1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38417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先推理、后生成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417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ctr" fontAlgn="t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先生成、再推理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417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t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推理决策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+ 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生成执行（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Agent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核心逻辑）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417" marR="38417" marT="38417" marB="38417" anchor="ctr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10870">
                <a:tc vMerge="1">
                  <a:tcPr marL="38417" marR="38417" marT="38417" marB="38417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p>
                      <a:pPr algn="ctr" fontAlgn="t"/>
                      <a:endParaRPr lang="en-US" altLang="zh-CN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 fontAlgn="t"/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GPT-4o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Gemini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等模型实现“推理</a:t>
                      </a: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+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生成”一体化，支持实时多模态交互与动态内容分析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38417" marR="38417" marT="38417" marB="38417" anchor="t" anchorCtr="0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38417" marR="38417" marT="38417" marB="38417" anchor="t" anchorCtr="0">
                    <a:lnL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L>
                    <a:lnR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R w="5080" cap="flat" cmpd="sng">
                      <a:solidFill>
                        <a:srgbClr val="DEE0E3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custDataLst>
      <p:tags r:id="rId5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8" name="圆角矩形 2"/>
          <p:cNvSpPr/>
          <p:nvPr>
            <p:custDataLst>
              <p:tags r:id="rId1"/>
            </p:custDataLst>
          </p:nvPr>
        </p:nvSpPr>
        <p:spPr>
          <a:xfrm>
            <a:off x="1297305" y="1240790"/>
            <a:ext cx="10050145" cy="617220"/>
          </a:xfrm>
          <a:prstGeom prst="roundRect">
            <a:avLst>
              <a:gd name="adj" fmla="val 6197"/>
            </a:avLst>
          </a:prstGeom>
          <a:solidFill>
            <a:schemeClr val="lt1">
              <a:lumMod val="100000"/>
              <a:alpha val="20000"/>
            </a:schemeClr>
          </a:solidFill>
          <a:ln w="19050">
            <a:gradFill>
              <a:gsLst>
                <a:gs pos="0">
                  <a:schemeClr val="accent1">
                    <a:alpha val="20000"/>
                  </a:schemeClr>
                </a:gs>
                <a:gs pos="100000">
                  <a:schemeClr val="accent1">
                    <a:alpha val="60000"/>
                  </a:schemeClr>
                </a:gs>
              </a:gsLst>
              <a:lin ang="10800000" scaled="1"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16280" y="534035"/>
            <a:ext cx="9058910" cy="735330"/>
            <a:chOff x="1128" y="853"/>
            <a:chExt cx="14266" cy="1158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2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3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4"/>
              </p:custDataLst>
            </p:nvPr>
          </p:nvSpPr>
          <p:spPr>
            <a:xfrm>
              <a:off x="2076" y="853"/>
              <a:ext cx="13318" cy="115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2.2 </a:t>
              </a:r>
              <a:r>
                <a:rPr kumimoji="0" lang="zh-CN" altLang="en-US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人工智能其他技术路线补充</a:t>
              </a: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41" name="圆角矩形 40"/>
          <p:cNvSpPr/>
          <p:nvPr>
            <p:custDataLst>
              <p:tags r:id="rId5"/>
            </p:custDataLst>
          </p:nvPr>
        </p:nvSpPr>
        <p:spPr>
          <a:xfrm>
            <a:off x="369570" y="4150995"/>
            <a:ext cx="4239895" cy="2292985"/>
          </a:xfrm>
          <a:prstGeom prst="roundRect">
            <a:avLst/>
          </a:prstGeom>
          <a:solidFill>
            <a:srgbClr val="00A3D8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圆角矩形 32"/>
          <p:cNvSpPr/>
          <p:nvPr>
            <p:custDataLst>
              <p:tags r:id="rId6"/>
            </p:custDataLst>
          </p:nvPr>
        </p:nvSpPr>
        <p:spPr>
          <a:xfrm>
            <a:off x="7138035" y="2411095"/>
            <a:ext cx="4446905" cy="2054225"/>
          </a:xfrm>
          <a:prstGeom prst="round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 kern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7"/>
            </p:custDataLst>
          </p:nvPr>
        </p:nvSpPr>
        <p:spPr>
          <a:xfrm>
            <a:off x="7338060" y="2411095"/>
            <a:ext cx="4030345" cy="3670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具身智能技术</a:t>
            </a:r>
            <a:endParaRPr lang="zh-CN" altLang="en-US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" name="组合 3"/>
          <p:cNvGrpSpPr/>
          <p:nvPr>
            <p:custDataLst>
              <p:tags r:id="rId8"/>
            </p:custDataLst>
          </p:nvPr>
        </p:nvGrpSpPr>
        <p:grpSpPr>
          <a:xfrm>
            <a:off x="5660390" y="3207385"/>
            <a:ext cx="1485900" cy="615315"/>
            <a:chOff x="8959" y="4229"/>
            <a:chExt cx="2340" cy="969"/>
          </a:xfrm>
        </p:grpSpPr>
        <p:sp>
          <p:nvSpPr>
            <p:cNvPr id="144" name="任意多边形 3"/>
            <p:cNvSpPr/>
            <p:nvPr>
              <p:custDataLst>
                <p:tags r:id="rId9"/>
              </p:custDataLst>
            </p:nvPr>
          </p:nvSpPr>
          <p:spPr bwMode="auto">
            <a:xfrm>
              <a:off x="8959" y="4229"/>
              <a:ext cx="2341" cy="886"/>
            </a:xfrm>
            <a:custGeom>
              <a:avLst/>
              <a:gdLst>
                <a:gd name="connsiteX0" fmla="*/ 2662 w 3007"/>
                <a:gd name="connsiteY0" fmla="*/ 0 h 1137"/>
                <a:gd name="connsiteX1" fmla="*/ 2557 w 3007"/>
                <a:gd name="connsiteY1" fmla="*/ 0 h 1137"/>
                <a:gd name="connsiteX2" fmla="*/ 537 w 3007"/>
                <a:gd name="connsiteY2" fmla="*/ 0 h 1137"/>
                <a:gd name="connsiteX3" fmla="*/ 0 w 3007"/>
                <a:gd name="connsiteY3" fmla="*/ 514 h 1137"/>
                <a:gd name="connsiteX4" fmla="*/ 537 w 3007"/>
                <a:gd name="connsiteY4" fmla="*/ 1027 h 1137"/>
                <a:gd name="connsiteX5" fmla="*/ 2557 w 3007"/>
                <a:gd name="connsiteY5" fmla="*/ 1027 h 1137"/>
                <a:gd name="connsiteX6" fmla="*/ 2728 w 3007"/>
                <a:gd name="connsiteY6" fmla="*/ 1027 h 1137"/>
                <a:gd name="connsiteX7" fmla="*/ 3007 w 3007"/>
                <a:gd name="connsiteY7" fmla="*/ 1135 h 1137"/>
                <a:gd name="connsiteX8" fmla="*/ 3007 w 3007"/>
                <a:gd name="connsiteY8" fmla="*/ 150 h 1137"/>
                <a:gd name="connsiteX9" fmla="*/ 2662 w 3007"/>
                <a:gd name="connsiteY9" fmla="*/ 0 h 1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0" t="0" r="r" b="b"/>
              <a:pathLst>
                <a:path w="3007" h="1137">
                  <a:moveTo>
                    <a:pt x="2662" y="0"/>
                  </a:moveTo>
                  <a:cubicBezTo>
                    <a:pt x="2557" y="0"/>
                    <a:pt x="2557" y="0"/>
                    <a:pt x="2557" y="0"/>
                  </a:cubicBezTo>
                  <a:cubicBezTo>
                    <a:pt x="537" y="0"/>
                    <a:pt x="537" y="0"/>
                    <a:pt x="537" y="0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537" y="1027"/>
                    <a:pt x="537" y="1027"/>
                    <a:pt x="537" y="1027"/>
                  </a:cubicBezTo>
                  <a:cubicBezTo>
                    <a:pt x="2557" y="1027"/>
                    <a:pt x="2557" y="1027"/>
                    <a:pt x="2557" y="1027"/>
                  </a:cubicBezTo>
                  <a:cubicBezTo>
                    <a:pt x="2728" y="1027"/>
                    <a:pt x="2728" y="1027"/>
                    <a:pt x="2728" y="1027"/>
                  </a:cubicBezTo>
                  <a:cubicBezTo>
                    <a:pt x="2882" y="1027"/>
                    <a:pt x="3007" y="1075"/>
                    <a:pt x="3007" y="1135"/>
                  </a:cubicBezTo>
                  <a:cubicBezTo>
                    <a:pt x="3007" y="1195"/>
                    <a:pt x="3007" y="150"/>
                    <a:pt x="3007" y="150"/>
                  </a:cubicBezTo>
                  <a:cubicBezTo>
                    <a:pt x="3007" y="67"/>
                    <a:pt x="2852" y="0"/>
                    <a:pt x="2662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36195" rIns="91440" bIns="71755" numCol="1" spcCol="0" rtlCol="0" fromWordArt="0" anchor="ctr" anchorCtr="0" forceAA="0" compatLnSpc="1">
              <a:norm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sz="20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02</a:t>
              </a:r>
              <a:endParaRPr 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sp>
          <p:nvSpPr>
            <p:cNvPr id="145" name="任意多边形 4"/>
            <p:cNvSpPr/>
            <p:nvPr>
              <p:custDataLst>
                <p:tags r:id="rId10"/>
              </p:custDataLst>
            </p:nvPr>
          </p:nvSpPr>
          <p:spPr bwMode="auto">
            <a:xfrm>
              <a:off x="10943" y="5022"/>
              <a:ext cx="350" cy="177"/>
            </a:xfrm>
            <a:custGeom>
              <a:avLst/>
              <a:gdLst>
                <a:gd name="T0" fmla="*/ 145 w 381"/>
                <a:gd name="T1" fmla="*/ 0 h 184"/>
                <a:gd name="T2" fmla="*/ 0 w 381"/>
                <a:gd name="T3" fmla="*/ 0 h 184"/>
                <a:gd name="T4" fmla="*/ 0 w 381"/>
                <a:gd name="T5" fmla="*/ 184 h 184"/>
                <a:gd name="T6" fmla="*/ 145 w 381"/>
                <a:gd name="T7" fmla="*/ 184 h 184"/>
                <a:gd name="T8" fmla="*/ 381 w 381"/>
                <a:gd name="T9" fmla="*/ 92 h 184"/>
                <a:gd name="T10" fmla="*/ 145 w 381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1" h="184">
                  <a:moveTo>
                    <a:pt x="1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5" y="184"/>
                    <a:pt x="145" y="184"/>
                    <a:pt x="145" y="184"/>
                  </a:cubicBezTo>
                  <a:cubicBezTo>
                    <a:pt x="275" y="184"/>
                    <a:pt x="381" y="143"/>
                    <a:pt x="381" y="92"/>
                  </a:cubicBezTo>
                  <a:cubicBezTo>
                    <a:pt x="381" y="41"/>
                    <a:pt x="275" y="0"/>
                    <a:pt x="145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5" name="圆角矩形 4"/>
          <p:cNvSpPr/>
          <p:nvPr>
            <p:custDataLst>
              <p:tags r:id="rId11"/>
            </p:custDataLst>
          </p:nvPr>
        </p:nvSpPr>
        <p:spPr>
          <a:xfrm>
            <a:off x="7136130" y="4714875"/>
            <a:ext cx="4434840" cy="191008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grpSp>
        <p:nvGrpSpPr>
          <p:cNvPr id="21" name="组合 20"/>
          <p:cNvGrpSpPr/>
          <p:nvPr>
            <p:custDataLst>
              <p:tags r:id="rId12"/>
            </p:custDataLst>
          </p:nvPr>
        </p:nvGrpSpPr>
        <p:grpSpPr>
          <a:xfrm>
            <a:off x="5649595" y="5174615"/>
            <a:ext cx="1488440" cy="613410"/>
            <a:chOff x="8796" y="7968"/>
            <a:chExt cx="2344" cy="966"/>
          </a:xfrm>
        </p:grpSpPr>
        <p:sp>
          <p:nvSpPr>
            <p:cNvPr id="6" name="任意多边形 5"/>
            <p:cNvSpPr/>
            <p:nvPr>
              <p:custDataLst>
                <p:tags r:id="rId13"/>
              </p:custDataLst>
            </p:nvPr>
          </p:nvSpPr>
          <p:spPr bwMode="auto">
            <a:xfrm>
              <a:off x="10790" y="8758"/>
              <a:ext cx="350" cy="177"/>
            </a:xfrm>
            <a:custGeom>
              <a:avLst/>
              <a:gdLst>
                <a:gd name="T0" fmla="*/ 145 w 381"/>
                <a:gd name="T1" fmla="*/ 0 h 184"/>
                <a:gd name="T2" fmla="*/ 0 w 381"/>
                <a:gd name="T3" fmla="*/ 0 h 184"/>
                <a:gd name="T4" fmla="*/ 0 w 381"/>
                <a:gd name="T5" fmla="*/ 184 h 184"/>
                <a:gd name="T6" fmla="*/ 145 w 381"/>
                <a:gd name="T7" fmla="*/ 184 h 184"/>
                <a:gd name="T8" fmla="*/ 381 w 381"/>
                <a:gd name="T9" fmla="*/ 92 h 184"/>
                <a:gd name="T10" fmla="*/ 145 w 381"/>
                <a:gd name="T11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1" h="184">
                  <a:moveTo>
                    <a:pt x="14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145" y="184"/>
                    <a:pt x="145" y="184"/>
                    <a:pt x="145" y="184"/>
                  </a:cubicBezTo>
                  <a:cubicBezTo>
                    <a:pt x="275" y="184"/>
                    <a:pt x="381" y="143"/>
                    <a:pt x="381" y="92"/>
                  </a:cubicBezTo>
                  <a:cubicBezTo>
                    <a:pt x="381" y="41"/>
                    <a:pt x="275" y="0"/>
                    <a:pt x="145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22" name="任意多边形 21"/>
            <p:cNvSpPr/>
            <p:nvPr>
              <p:custDataLst>
                <p:tags r:id="rId14"/>
              </p:custDataLst>
            </p:nvPr>
          </p:nvSpPr>
          <p:spPr bwMode="auto">
            <a:xfrm>
              <a:off x="8796" y="7968"/>
              <a:ext cx="2341" cy="886"/>
            </a:xfrm>
            <a:custGeom>
              <a:avLst/>
              <a:gdLst>
                <a:gd name="connsiteX0" fmla="*/ 2662 w 3007"/>
                <a:gd name="connsiteY0" fmla="*/ 0 h 1137"/>
                <a:gd name="connsiteX1" fmla="*/ 2557 w 3007"/>
                <a:gd name="connsiteY1" fmla="*/ 0 h 1137"/>
                <a:gd name="connsiteX2" fmla="*/ 537 w 3007"/>
                <a:gd name="connsiteY2" fmla="*/ 0 h 1137"/>
                <a:gd name="connsiteX3" fmla="*/ 0 w 3007"/>
                <a:gd name="connsiteY3" fmla="*/ 514 h 1137"/>
                <a:gd name="connsiteX4" fmla="*/ 537 w 3007"/>
                <a:gd name="connsiteY4" fmla="*/ 1027 h 1137"/>
                <a:gd name="connsiteX5" fmla="*/ 2557 w 3007"/>
                <a:gd name="connsiteY5" fmla="*/ 1027 h 1137"/>
                <a:gd name="connsiteX6" fmla="*/ 2728 w 3007"/>
                <a:gd name="connsiteY6" fmla="*/ 1027 h 1137"/>
                <a:gd name="connsiteX7" fmla="*/ 3007 w 3007"/>
                <a:gd name="connsiteY7" fmla="*/ 1135 h 1137"/>
                <a:gd name="connsiteX8" fmla="*/ 3007 w 3007"/>
                <a:gd name="connsiteY8" fmla="*/ 150 h 1137"/>
                <a:gd name="connsiteX9" fmla="*/ 2662 w 3007"/>
                <a:gd name="connsiteY9" fmla="*/ 0 h 1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0" t="0" r="r" b="b"/>
              <a:pathLst>
                <a:path w="3007" h="1137">
                  <a:moveTo>
                    <a:pt x="2662" y="0"/>
                  </a:moveTo>
                  <a:cubicBezTo>
                    <a:pt x="2557" y="0"/>
                    <a:pt x="2557" y="0"/>
                    <a:pt x="2557" y="0"/>
                  </a:cubicBezTo>
                  <a:cubicBezTo>
                    <a:pt x="537" y="0"/>
                    <a:pt x="537" y="0"/>
                    <a:pt x="537" y="0"/>
                  </a:cubicBezTo>
                  <a:cubicBezTo>
                    <a:pt x="0" y="514"/>
                    <a:pt x="0" y="514"/>
                    <a:pt x="0" y="514"/>
                  </a:cubicBezTo>
                  <a:cubicBezTo>
                    <a:pt x="537" y="1027"/>
                    <a:pt x="537" y="1027"/>
                    <a:pt x="537" y="1027"/>
                  </a:cubicBezTo>
                  <a:cubicBezTo>
                    <a:pt x="2557" y="1027"/>
                    <a:pt x="2557" y="1027"/>
                    <a:pt x="2557" y="1027"/>
                  </a:cubicBezTo>
                  <a:cubicBezTo>
                    <a:pt x="2728" y="1027"/>
                    <a:pt x="2728" y="1027"/>
                    <a:pt x="2728" y="1027"/>
                  </a:cubicBezTo>
                  <a:cubicBezTo>
                    <a:pt x="2882" y="1027"/>
                    <a:pt x="3007" y="1075"/>
                    <a:pt x="3007" y="1135"/>
                  </a:cubicBezTo>
                  <a:cubicBezTo>
                    <a:pt x="3007" y="1195"/>
                    <a:pt x="3007" y="150"/>
                    <a:pt x="3007" y="150"/>
                  </a:cubicBezTo>
                  <a:cubicBezTo>
                    <a:pt x="3007" y="67"/>
                    <a:pt x="2852" y="0"/>
                    <a:pt x="2662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36195" rIns="91440" bIns="71755" numCol="1" spcCol="0" rtlCol="0" fromWordArt="0" anchor="ctr" anchorCtr="0" forceAA="0" compatLnSpc="1">
              <a:norm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sz="20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04</a:t>
              </a:r>
              <a:endParaRPr 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</p:grpSp>
      <p:sp>
        <p:nvSpPr>
          <p:cNvPr id="7" name="矩形 6"/>
          <p:cNvSpPr/>
          <p:nvPr>
            <p:custDataLst>
              <p:tags r:id="rId15"/>
            </p:custDataLst>
          </p:nvPr>
        </p:nvSpPr>
        <p:spPr>
          <a:xfrm>
            <a:off x="7428230" y="4742815"/>
            <a:ext cx="3919220" cy="35814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buClrTx/>
              <a:buSzTx/>
              <a:buFontTx/>
            </a:pPr>
            <a:r>
              <a:rPr lang="zh-CN" altLang="en-US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联邦学习与隐私计算技术</a:t>
            </a:r>
            <a:endParaRPr lang="zh-CN" altLang="en-US" b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8" name="组合 7"/>
          <p:cNvGrpSpPr/>
          <p:nvPr>
            <p:custDataLst>
              <p:tags r:id="rId16"/>
            </p:custDataLst>
          </p:nvPr>
        </p:nvGrpSpPr>
        <p:grpSpPr>
          <a:xfrm>
            <a:off x="4580255" y="2592070"/>
            <a:ext cx="1491615" cy="614680"/>
            <a:chOff x="7616" y="4033"/>
            <a:chExt cx="2349" cy="968"/>
          </a:xfrm>
        </p:grpSpPr>
        <p:sp>
          <p:nvSpPr>
            <p:cNvPr id="148" name="任意多边形 7"/>
            <p:cNvSpPr/>
            <p:nvPr>
              <p:custDataLst>
                <p:tags r:id="rId17"/>
              </p:custDataLst>
            </p:nvPr>
          </p:nvSpPr>
          <p:spPr bwMode="auto">
            <a:xfrm>
              <a:off x="7625" y="4033"/>
              <a:ext cx="2341" cy="887"/>
            </a:xfrm>
            <a:custGeom>
              <a:avLst/>
              <a:gdLst>
                <a:gd name="connsiteX0" fmla="*/ 345 w 3007"/>
                <a:gd name="connsiteY0" fmla="*/ 0 h 1139"/>
                <a:gd name="connsiteX1" fmla="*/ 451 w 3007"/>
                <a:gd name="connsiteY1" fmla="*/ 0 h 1139"/>
                <a:gd name="connsiteX2" fmla="*/ 2470 w 3007"/>
                <a:gd name="connsiteY2" fmla="*/ 0 h 1139"/>
                <a:gd name="connsiteX3" fmla="*/ 3007 w 3007"/>
                <a:gd name="connsiteY3" fmla="*/ 514 h 1139"/>
                <a:gd name="connsiteX4" fmla="*/ 2470 w 3007"/>
                <a:gd name="connsiteY4" fmla="*/ 1027 h 1139"/>
                <a:gd name="connsiteX5" fmla="*/ 451 w 3007"/>
                <a:gd name="connsiteY5" fmla="*/ 1027 h 1139"/>
                <a:gd name="connsiteX6" fmla="*/ 279 w 3007"/>
                <a:gd name="connsiteY6" fmla="*/ 1027 h 1139"/>
                <a:gd name="connsiteX7" fmla="*/ 0 w 3007"/>
                <a:gd name="connsiteY7" fmla="*/ 1137 h 1139"/>
                <a:gd name="connsiteX8" fmla="*/ 0 w 3007"/>
                <a:gd name="connsiteY8" fmla="*/ 150 h 1139"/>
                <a:gd name="connsiteX9" fmla="*/ 345 w 3007"/>
                <a:gd name="connsiteY9" fmla="*/ 0 h 1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0" t="0" r="r" b="b"/>
              <a:pathLst>
                <a:path w="3007" h="1139">
                  <a:moveTo>
                    <a:pt x="345" y="0"/>
                  </a:moveTo>
                  <a:cubicBezTo>
                    <a:pt x="451" y="0"/>
                    <a:pt x="451" y="0"/>
                    <a:pt x="451" y="0"/>
                  </a:cubicBezTo>
                  <a:cubicBezTo>
                    <a:pt x="2470" y="0"/>
                    <a:pt x="2470" y="0"/>
                    <a:pt x="2470" y="0"/>
                  </a:cubicBezTo>
                  <a:cubicBezTo>
                    <a:pt x="3007" y="514"/>
                    <a:pt x="3007" y="514"/>
                    <a:pt x="3007" y="514"/>
                  </a:cubicBezTo>
                  <a:cubicBezTo>
                    <a:pt x="2470" y="1027"/>
                    <a:pt x="2470" y="1027"/>
                    <a:pt x="2470" y="1027"/>
                  </a:cubicBezTo>
                  <a:cubicBezTo>
                    <a:pt x="451" y="1027"/>
                    <a:pt x="451" y="1027"/>
                    <a:pt x="451" y="1027"/>
                  </a:cubicBezTo>
                  <a:cubicBezTo>
                    <a:pt x="279" y="1027"/>
                    <a:pt x="279" y="1027"/>
                    <a:pt x="279" y="1027"/>
                  </a:cubicBezTo>
                  <a:cubicBezTo>
                    <a:pt x="125" y="1027"/>
                    <a:pt x="0" y="1077"/>
                    <a:pt x="0" y="1137"/>
                  </a:cubicBezTo>
                  <a:cubicBezTo>
                    <a:pt x="0" y="1197"/>
                    <a:pt x="0" y="150"/>
                    <a:pt x="0" y="150"/>
                  </a:cubicBezTo>
                  <a:cubicBezTo>
                    <a:pt x="0" y="67"/>
                    <a:pt x="155" y="0"/>
                    <a:pt x="345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36195" rIns="179705" bIns="71755" numCol="1" spcCol="0" rtlCol="0" fromWordArt="0" anchor="ctr" anchorCtr="0" forceAA="0" compatLnSpc="1">
              <a:norm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sz="20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01</a:t>
              </a:r>
              <a:endParaRPr 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sp>
          <p:nvSpPr>
            <p:cNvPr id="149" name="任意多边形 8"/>
            <p:cNvSpPr/>
            <p:nvPr>
              <p:custDataLst>
                <p:tags r:id="rId18"/>
              </p:custDataLst>
            </p:nvPr>
          </p:nvSpPr>
          <p:spPr bwMode="auto">
            <a:xfrm>
              <a:off x="7616" y="4831"/>
              <a:ext cx="352" cy="170"/>
            </a:xfrm>
            <a:custGeom>
              <a:avLst/>
              <a:gdLst>
                <a:gd name="T0" fmla="*/ 236 w 382"/>
                <a:gd name="T1" fmla="*/ 0 h 185"/>
                <a:gd name="T2" fmla="*/ 382 w 382"/>
                <a:gd name="T3" fmla="*/ 0 h 185"/>
                <a:gd name="T4" fmla="*/ 382 w 382"/>
                <a:gd name="T5" fmla="*/ 185 h 185"/>
                <a:gd name="T6" fmla="*/ 236 w 382"/>
                <a:gd name="T7" fmla="*/ 185 h 185"/>
                <a:gd name="T8" fmla="*/ 0 w 382"/>
                <a:gd name="T9" fmla="*/ 93 h 185"/>
                <a:gd name="T10" fmla="*/ 236 w 382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85">
                  <a:moveTo>
                    <a:pt x="236" y="0"/>
                  </a:moveTo>
                  <a:cubicBezTo>
                    <a:pt x="382" y="0"/>
                    <a:pt x="382" y="0"/>
                    <a:pt x="382" y="0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236" y="185"/>
                    <a:pt x="236" y="185"/>
                    <a:pt x="236" y="185"/>
                  </a:cubicBezTo>
                  <a:cubicBezTo>
                    <a:pt x="106" y="185"/>
                    <a:pt x="0" y="144"/>
                    <a:pt x="0" y="93"/>
                  </a:cubicBezTo>
                  <a:cubicBezTo>
                    <a:pt x="0" y="42"/>
                    <a:pt x="106" y="0"/>
                    <a:pt x="236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193" name="圆角矩形 192"/>
          <p:cNvSpPr/>
          <p:nvPr>
            <p:custDataLst>
              <p:tags r:id="rId19"/>
            </p:custDataLst>
          </p:nvPr>
        </p:nvSpPr>
        <p:spPr>
          <a:xfrm>
            <a:off x="371475" y="1938020"/>
            <a:ext cx="4214495" cy="2080895"/>
          </a:xfrm>
          <a:prstGeom prst="roundRect">
            <a:avLst/>
          </a:prstGeom>
          <a:solidFill>
            <a:srgbClr val="00A3D8">
              <a:alpha val="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8"/>
          <p:cNvSpPr/>
          <p:nvPr>
            <p:custDataLst>
              <p:tags r:id="rId20"/>
            </p:custDataLst>
          </p:nvPr>
        </p:nvSpPr>
        <p:spPr>
          <a:xfrm>
            <a:off x="605790" y="1938020"/>
            <a:ext cx="3745865" cy="36703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zh-CN" altLang="en-US" b="1">
                <a:solidFill>
                  <a:srgbClr val="00A3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单模态大模型技术</a:t>
            </a:r>
            <a:endParaRPr lang="zh-CN" altLang="en-US" b="1">
              <a:solidFill>
                <a:srgbClr val="00A3D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34" name="组合 33"/>
          <p:cNvGrpSpPr/>
          <p:nvPr>
            <p:custDataLst>
              <p:tags r:id="rId21"/>
            </p:custDataLst>
          </p:nvPr>
        </p:nvGrpSpPr>
        <p:grpSpPr>
          <a:xfrm>
            <a:off x="4584065" y="4537710"/>
            <a:ext cx="1486535" cy="609600"/>
            <a:chOff x="7625" y="4033"/>
            <a:chExt cx="2341" cy="960"/>
          </a:xfrm>
        </p:grpSpPr>
        <p:sp>
          <p:nvSpPr>
            <p:cNvPr id="35" name="任意多边形 7"/>
            <p:cNvSpPr/>
            <p:nvPr>
              <p:custDataLst>
                <p:tags r:id="rId22"/>
              </p:custDataLst>
            </p:nvPr>
          </p:nvSpPr>
          <p:spPr bwMode="auto">
            <a:xfrm>
              <a:off x="7625" y="4033"/>
              <a:ext cx="2341" cy="887"/>
            </a:xfrm>
            <a:custGeom>
              <a:avLst/>
              <a:gdLst>
                <a:gd name="connsiteX0" fmla="*/ 345 w 3007"/>
                <a:gd name="connsiteY0" fmla="*/ 0 h 1139"/>
                <a:gd name="connsiteX1" fmla="*/ 451 w 3007"/>
                <a:gd name="connsiteY1" fmla="*/ 0 h 1139"/>
                <a:gd name="connsiteX2" fmla="*/ 2470 w 3007"/>
                <a:gd name="connsiteY2" fmla="*/ 0 h 1139"/>
                <a:gd name="connsiteX3" fmla="*/ 3007 w 3007"/>
                <a:gd name="connsiteY3" fmla="*/ 514 h 1139"/>
                <a:gd name="connsiteX4" fmla="*/ 2470 w 3007"/>
                <a:gd name="connsiteY4" fmla="*/ 1027 h 1139"/>
                <a:gd name="connsiteX5" fmla="*/ 451 w 3007"/>
                <a:gd name="connsiteY5" fmla="*/ 1027 h 1139"/>
                <a:gd name="connsiteX6" fmla="*/ 279 w 3007"/>
                <a:gd name="connsiteY6" fmla="*/ 1027 h 1139"/>
                <a:gd name="connsiteX7" fmla="*/ 0 w 3007"/>
                <a:gd name="connsiteY7" fmla="*/ 1137 h 1139"/>
                <a:gd name="connsiteX8" fmla="*/ 0 w 3007"/>
                <a:gd name="connsiteY8" fmla="*/ 150 h 1139"/>
                <a:gd name="connsiteX9" fmla="*/ 345 w 3007"/>
                <a:gd name="connsiteY9" fmla="*/ 0 h 11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0" t="0" r="r" b="b"/>
              <a:pathLst>
                <a:path w="3007" h="1139">
                  <a:moveTo>
                    <a:pt x="345" y="0"/>
                  </a:moveTo>
                  <a:cubicBezTo>
                    <a:pt x="451" y="0"/>
                    <a:pt x="451" y="0"/>
                    <a:pt x="451" y="0"/>
                  </a:cubicBezTo>
                  <a:cubicBezTo>
                    <a:pt x="2470" y="0"/>
                    <a:pt x="2470" y="0"/>
                    <a:pt x="2470" y="0"/>
                  </a:cubicBezTo>
                  <a:cubicBezTo>
                    <a:pt x="3007" y="514"/>
                    <a:pt x="3007" y="514"/>
                    <a:pt x="3007" y="514"/>
                  </a:cubicBezTo>
                  <a:cubicBezTo>
                    <a:pt x="2470" y="1027"/>
                    <a:pt x="2470" y="1027"/>
                    <a:pt x="2470" y="1027"/>
                  </a:cubicBezTo>
                  <a:cubicBezTo>
                    <a:pt x="451" y="1027"/>
                    <a:pt x="451" y="1027"/>
                    <a:pt x="451" y="1027"/>
                  </a:cubicBezTo>
                  <a:cubicBezTo>
                    <a:pt x="279" y="1027"/>
                    <a:pt x="279" y="1027"/>
                    <a:pt x="279" y="1027"/>
                  </a:cubicBezTo>
                  <a:cubicBezTo>
                    <a:pt x="125" y="1027"/>
                    <a:pt x="0" y="1077"/>
                    <a:pt x="0" y="1137"/>
                  </a:cubicBezTo>
                  <a:cubicBezTo>
                    <a:pt x="0" y="1197"/>
                    <a:pt x="0" y="150"/>
                    <a:pt x="0" y="150"/>
                  </a:cubicBezTo>
                  <a:cubicBezTo>
                    <a:pt x="0" y="67"/>
                    <a:pt x="155" y="0"/>
                    <a:pt x="345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36195" rIns="179705" bIns="71755" numCol="1" spcCol="0" rtlCol="0" fromWordArt="0" anchor="ctr" anchorCtr="0" forceAA="0" compatLnSpc="1">
              <a:normAutofit/>
            </a:bodyPr>
            <a:p>
              <a:pPr lvl="0" algn="ctr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</a:pPr>
              <a:r>
                <a:rPr lang="en-US" sz="2000" b="1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ea"/>
                </a:rPr>
                <a:t>03</a:t>
              </a:r>
              <a:endParaRPr 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endParaRPr>
            </a:p>
          </p:txBody>
        </p:sp>
        <p:sp>
          <p:nvSpPr>
            <p:cNvPr id="36" name="任意多边形 8"/>
            <p:cNvSpPr/>
            <p:nvPr>
              <p:custDataLst>
                <p:tags r:id="rId23"/>
              </p:custDataLst>
            </p:nvPr>
          </p:nvSpPr>
          <p:spPr bwMode="auto">
            <a:xfrm>
              <a:off x="7632" y="4823"/>
              <a:ext cx="352" cy="170"/>
            </a:xfrm>
            <a:custGeom>
              <a:avLst/>
              <a:gdLst>
                <a:gd name="T0" fmla="*/ 236 w 382"/>
                <a:gd name="T1" fmla="*/ 0 h 185"/>
                <a:gd name="T2" fmla="*/ 382 w 382"/>
                <a:gd name="T3" fmla="*/ 0 h 185"/>
                <a:gd name="T4" fmla="*/ 382 w 382"/>
                <a:gd name="T5" fmla="*/ 185 h 185"/>
                <a:gd name="T6" fmla="*/ 236 w 382"/>
                <a:gd name="T7" fmla="*/ 185 h 185"/>
                <a:gd name="T8" fmla="*/ 0 w 382"/>
                <a:gd name="T9" fmla="*/ 93 h 185"/>
                <a:gd name="T10" fmla="*/ 236 w 382"/>
                <a:gd name="T11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2" h="185">
                  <a:moveTo>
                    <a:pt x="236" y="0"/>
                  </a:moveTo>
                  <a:cubicBezTo>
                    <a:pt x="382" y="0"/>
                    <a:pt x="382" y="0"/>
                    <a:pt x="382" y="0"/>
                  </a:cubicBezTo>
                  <a:cubicBezTo>
                    <a:pt x="382" y="185"/>
                    <a:pt x="382" y="185"/>
                    <a:pt x="382" y="185"/>
                  </a:cubicBezTo>
                  <a:cubicBezTo>
                    <a:pt x="236" y="185"/>
                    <a:pt x="236" y="185"/>
                    <a:pt x="236" y="185"/>
                  </a:cubicBezTo>
                  <a:cubicBezTo>
                    <a:pt x="106" y="185"/>
                    <a:pt x="0" y="144"/>
                    <a:pt x="0" y="93"/>
                  </a:cubicBezTo>
                  <a:cubicBezTo>
                    <a:pt x="0" y="42"/>
                    <a:pt x="106" y="0"/>
                    <a:pt x="236" y="0"/>
                  </a:cubicBezTo>
                  <a:close/>
                </a:path>
              </a:pathLst>
            </a:custGeom>
          </p:spPr>
          <p:style>
            <a:lnRef idx="0">
              <a:srgbClr val="FFFFFF"/>
            </a:lnRef>
            <a:fillRef idx="2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p>
              <a:pPr algn="ctr"/>
              <a:endParaRPr 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08305" y="2271395"/>
            <a:ext cx="3919855" cy="1772920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lnSpc>
                <a:spcPct val="11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核心定义：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是指专注处理文本、图像、音频等</a:t>
            </a:r>
            <a:r>
              <a:rPr sz="1400" i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单一信息形态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的 AI 大模型，通过深度语义建模完成信息理解与生成，是当前 AI 技术体系的重要基础。</a:t>
            </a: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 algn="l">
              <a:lnSpc>
                <a:spcPct val="11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代表产品</a:t>
            </a:r>
            <a:r>
              <a:rPr lang="en-US" altLang="zh-CN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：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GPT-4（OpenAI）、GLM-4（智谱 AI），主要适用于内容创作、智能客服等应用场景。</a:t>
            </a: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202170" y="2792730"/>
            <a:ext cx="4312285" cy="164147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核心定义：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是指智能体依托</a:t>
            </a:r>
            <a:r>
              <a:rPr sz="1400" i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物理载体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（如机器人、无人机等），通过“感知—决策—行动”闭环与现实世界交互，实现自主执行任务的 AI 技术，是 AI 从数字世界走向物理世界的重要技术方向。</a:t>
            </a: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代表产品</a:t>
            </a:r>
            <a:r>
              <a:rPr lang="en-US" altLang="zh-CN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：</a:t>
            </a: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宇树科技</a:t>
            </a:r>
            <a:r>
              <a:rPr lang="en-US" altLang="zh-CN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G1 </a:t>
            </a: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人形机器人</a:t>
            </a:r>
            <a:r>
              <a:rPr lang="en-US" altLang="zh-CN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、</a:t>
            </a: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极飞科技农业无人机</a:t>
            </a:r>
            <a:r>
              <a:rPr lang="en-US" altLang="zh-CN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、</a:t>
            </a: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优必选</a:t>
            </a:r>
            <a:r>
              <a:rPr lang="en-US" altLang="zh-CN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 Walker S2</a:t>
            </a:r>
            <a:endParaRPr lang="en-US" altLang="zh-CN"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6090" y="4478020"/>
            <a:ext cx="4036695" cy="1925955"/>
          </a:xfrm>
          <a:prstGeom prst="rect">
            <a:avLst/>
          </a:prstGeom>
        </p:spPr>
        <p:txBody>
          <a:bodyPr wrap="square">
            <a:spAutoFit/>
          </a:bodyPr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核心定义：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通过对模型架构、计算策略与硬件适配进行全链路优化，降低大模型在训练与推理过程中的算力、显存与时间成本，推动大模型规模化落地。</a:t>
            </a: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代表产品</a:t>
            </a:r>
            <a:r>
              <a:rPr lang="en-US" altLang="zh-CN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：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DeepSpeed（微软）、Megatron-LM（NVIDIA），支持千亿级参数模型高效训练，显存占用可降低 60% 以上。</a:t>
            </a: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146925" y="5058410"/>
            <a:ext cx="4446905" cy="1391285"/>
          </a:xfrm>
          <a:prstGeom prst="rect">
            <a:avLst/>
          </a:prstGeom>
        </p:spPr>
        <p:txBody>
          <a:bodyPr wrap="square">
            <a:noAutofit/>
          </a:bodyPr>
          <a:p>
            <a:pPr marL="285750" indent="-285750" algn="l">
              <a:lnSpc>
                <a:spcPct val="120000"/>
              </a:lnSpc>
              <a:spcBef>
                <a:spcPts val="20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核心定义：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一种分布式机器学习范式，多参与方在不共享原始数据的前提下协同训练模型；隐私计算通过加密计算、差分隐私等技术，保障数据在使用过程中的安全与合规，实现数据“可用不可见”。</a:t>
            </a:r>
            <a:r>
              <a:rPr lang="zh-CN" altLang="en-US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代表产品</a:t>
            </a:r>
            <a:r>
              <a:rPr lang="en-US" altLang="zh-CN"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：</a:t>
            </a:r>
            <a:r>
              <a:rPr sz="1400" b="0" i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微众银行联邦学习平台、阿里云城市大脑。</a:t>
            </a:r>
            <a:endParaRPr sz="1400" b="0" i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2650" y="4150995"/>
            <a:ext cx="287083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ctr">
              <a:buClrTx/>
              <a:buSzTx/>
              <a:buFontTx/>
            </a:pPr>
            <a:r>
              <a:rPr lang="zh-CN" altLang="en-US" sz="1800" b="1">
                <a:solidFill>
                  <a:srgbClr val="00A3D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高效训练与推理优化技术</a:t>
            </a:r>
            <a:endParaRPr lang="zh-CN" altLang="en-US" sz="1800" b="1">
              <a:solidFill>
                <a:srgbClr val="00A3D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62405" y="1367155"/>
            <a:ext cx="10521315" cy="36195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10000"/>
              </a:lnSpc>
              <a:spcBef>
                <a:spcPts val="200"/>
              </a:spcBef>
              <a:buClrTx/>
              <a:buSzTx/>
              <a:buFont typeface="Wingdings" panose="05000000000000000000" charset="0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除多模态外，AI 产业还沿多条关键技术路线</a:t>
            </a:r>
            <a:r>
              <a:rPr lang="zh-CN" altLang="en-US" sz="1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并行发展，相互补充、协同推进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</a:rPr>
              <a:t>产业规模化落地。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</a:endParaRPr>
          </a:p>
        </p:txBody>
      </p:sp>
      <p:sp>
        <p:nvSpPr>
          <p:cNvPr id="82" name="圆角矩形 81"/>
          <p:cNvSpPr/>
          <p:nvPr>
            <p:custDataLst>
              <p:tags r:id="rId24"/>
            </p:custDataLst>
          </p:nvPr>
        </p:nvSpPr>
        <p:spPr>
          <a:xfrm>
            <a:off x="1059180" y="1363980"/>
            <a:ext cx="382270" cy="356870"/>
          </a:xfrm>
          <a:prstGeom prst="roundRect">
            <a:avLst>
              <a:gd name="adj" fmla="val 8974"/>
            </a:avLst>
          </a:prstGeom>
          <a:gradFill>
            <a:gsLst>
              <a:gs pos="1000">
                <a:schemeClr val="accent1">
                  <a:lumMod val="60000"/>
                  <a:lumOff val="40000"/>
                  <a:alpha val="100000"/>
                </a:schemeClr>
              </a:gs>
              <a:gs pos="100000">
                <a:schemeClr val="accent1">
                  <a:lumMod val="75000"/>
                  <a:alpha val="100000"/>
                </a:schemeClr>
              </a:gs>
              <a:gs pos="65000">
                <a:schemeClr val="accent1">
                  <a:alpha val="100000"/>
                </a:schemeClr>
              </a:gs>
            </a:gsLst>
            <a:lin ang="13500000" scaled="0"/>
          </a:gradFill>
          <a:ln>
            <a:noFill/>
          </a:ln>
          <a:effectLst>
            <a:outerShdw blurRad="139700" dist="38100" dir="2700000" algn="tl" rotWithShape="0">
              <a:schemeClr val="accent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normAutofit fontScale="70000"/>
          </a:bodyPr>
          <a:lstStyle/>
          <a:p>
            <a:pPr algn="ctr"/>
            <a:endParaRPr lang="en-US" altLang="zh-CN"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2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4" name="组合 43"/>
          <p:cNvGrpSpPr/>
          <p:nvPr/>
        </p:nvGrpSpPr>
        <p:grpSpPr>
          <a:xfrm>
            <a:off x="716280" y="534035"/>
            <a:ext cx="9058910" cy="735330"/>
            <a:chOff x="1128" y="853"/>
            <a:chExt cx="14266" cy="1158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1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2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3"/>
              </p:custDataLst>
            </p:nvPr>
          </p:nvSpPr>
          <p:spPr>
            <a:xfrm>
              <a:off x="2076" y="853"/>
              <a:ext cx="13318" cy="115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2.3 </a:t>
              </a:r>
              <a:r>
                <a:rPr lang="en-US" altLang="zh-CN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中美、其他国家地区技术路线比较</a:t>
              </a:r>
              <a:endParaRPr lang="en-US" altLang="zh-CN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3" name="矩形: 圆角 2"/>
          <p:cNvSpPr/>
          <p:nvPr>
            <p:custDataLst>
              <p:tags r:id="rId4"/>
            </p:custDataLst>
          </p:nvPr>
        </p:nvSpPr>
        <p:spPr>
          <a:xfrm>
            <a:off x="4306570" y="2196465"/>
            <a:ext cx="3647440" cy="4221480"/>
          </a:xfrm>
          <a:prstGeom prst="roundRect">
            <a:avLst>
              <a:gd name="adj" fmla="val 0"/>
            </a:avLst>
          </a:prstGeom>
          <a:solidFill>
            <a:srgbClr val="EBF2F9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endParaRPr lang="zh-CN" altLang="en-US" sz="1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圆角矩形 59"/>
          <p:cNvSpPr/>
          <p:nvPr>
            <p:custDataLst>
              <p:tags r:id="rId5"/>
            </p:custDataLst>
          </p:nvPr>
        </p:nvSpPr>
        <p:spPr>
          <a:xfrm>
            <a:off x="4401185" y="1965325"/>
            <a:ext cx="3276600" cy="43688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美国：闭源垄断前沿，生态化布局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33" name="矩形: 圆角 2"/>
          <p:cNvSpPr/>
          <p:nvPr>
            <p:custDataLst>
              <p:tags r:id="rId6"/>
            </p:custDataLst>
          </p:nvPr>
        </p:nvSpPr>
        <p:spPr>
          <a:xfrm>
            <a:off x="8108950" y="2196465"/>
            <a:ext cx="3503930" cy="4221480"/>
          </a:xfrm>
          <a:prstGeom prst="roundRect">
            <a:avLst>
              <a:gd name="adj" fmla="val 0"/>
            </a:avLst>
          </a:prstGeom>
          <a:solidFill>
            <a:srgbClr val="EBF2F9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endParaRPr lang="zh-CN" altLang="en-US" sz="144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圆角矩形 39"/>
          <p:cNvSpPr/>
          <p:nvPr>
            <p:custDataLst>
              <p:tags r:id="rId7"/>
            </p:custDataLst>
          </p:nvPr>
        </p:nvSpPr>
        <p:spPr>
          <a:xfrm>
            <a:off x="8402955" y="1986280"/>
            <a:ext cx="2948305" cy="44958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其他国家与地区：差异化突围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63" name="矩形: 圆角 2"/>
          <p:cNvSpPr/>
          <p:nvPr>
            <p:custDataLst>
              <p:tags r:id="rId8"/>
            </p:custDataLst>
          </p:nvPr>
        </p:nvSpPr>
        <p:spPr>
          <a:xfrm>
            <a:off x="344805" y="2196465"/>
            <a:ext cx="3731260" cy="4221480"/>
          </a:xfrm>
          <a:prstGeom prst="roundRect">
            <a:avLst>
              <a:gd name="adj" fmla="val 0"/>
            </a:avLst>
          </a:prstGeom>
          <a:solidFill>
            <a:srgbClr val="EBF2F9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endParaRPr lang="zh-CN" altLang="en-US" sz="144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圆角矩形 64"/>
          <p:cNvSpPr/>
          <p:nvPr>
            <p:custDataLst>
              <p:tags r:id="rId9"/>
            </p:custDataLst>
          </p:nvPr>
        </p:nvSpPr>
        <p:spPr>
          <a:xfrm>
            <a:off x="626745" y="1986280"/>
            <a:ext cx="3225165" cy="43688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1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ea"/>
              </a:rPr>
              <a:t>中国：开源生态驱动，场景化深耕</a:t>
            </a:r>
            <a:endParaRPr lang="zh-CN" altLang="en-US" sz="16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8160" y="2661285"/>
            <a:ext cx="3410585" cy="3919855"/>
          </a:xfrm>
          <a:prstGeom prst="rect">
            <a:avLst/>
          </a:prstGeom>
        </p:spPr>
        <p:txBody>
          <a:bodyPr wrap="square">
            <a:noAutofit/>
          </a:bodyPr>
          <a:p>
            <a:pPr marL="57150" indent="-28575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1" i="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技术策略</a:t>
            </a:r>
            <a:r>
              <a:rPr lang="en-US" altLang="zh-CN" sz="14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lang="zh-CN" altLang="en-US" sz="14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以开源模式缩短技术差距，聚焦本土场景适配与性价比优势，推动多模态技术快速应用落地。</a:t>
            </a:r>
            <a:endParaRPr lang="zh-CN" altLang="en-US" sz="14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endParaRPr lang="zh-CN" altLang="en-US" sz="1400" b="0" i="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1" i="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核心优势</a:t>
            </a:r>
            <a:endParaRPr lang="zh-CN" altLang="en-US" sz="1400" b="1" i="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 typeface="+mj-lt"/>
              <a:buNone/>
            </a:pPr>
            <a:r>
              <a:rPr lang="en-US" sz="14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14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开源生态成熟，头部模型能力已接近全球第一梯队</a:t>
            </a:r>
            <a:endParaRPr sz="14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 typeface="+mj-lt"/>
              <a:buNone/>
            </a:pPr>
            <a:r>
              <a:rPr lang="en-US" sz="14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14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场景落地能力突出，多模态深度嵌入电商、办公、医疗等行业</a:t>
            </a:r>
            <a:endParaRPr sz="14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 typeface="+mj-lt"/>
              <a:buNone/>
            </a:pPr>
            <a:r>
              <a:rPr lang="en-US" sz="14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1400" b="0" i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推理与轻量化优化领先，适配边缘设备和中小企业需求</a:t>
            </a:r>
            <a:endParaRPr sz="14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endParaRPr lang="zh-CN" altLang="en-US" sz="1400" b="1" i="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 fontAlgn="auto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1" i="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差距短板：</a:t>
            </a:r>
            <a:r>
              <a:rPr lang="zh-CN" altLang="en-US" sz="1400" i="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高端闭源模型整体仍落后美国约半年左右，核心芯片与 EDA 工具对外依赖度较高，复杂 AI Agent 自主决策能力有待提升。</a:t>
            </a:r>
            <a:endParaRPr lang="zh-CN" altLang="en-US" sz="1400" i="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32470" y="2754630"/>
            <a:ext cx="3164205" cy="3105150"/>
          </a:xfrm>
          <a:prstGeom prst="rect">
            <a:avLst/>
          </a:prstGeom>
        </p:spPr>
        <p:txBody>
          <a:bodyPr wrap="square">
            <a:noAutofit/>
          </a:bodyPr>
          <a:p>
            <a:pPr marL="57150" indent="-285750" algn="l">
              <a:lnSpc>
                <a:spcPct val="14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endParaRPr lang="zh-CN" altLang="en-US" sz="1400" b="0" i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78020" y="2661285"/>
            <a:ext cx="3362325" cy="3322955"/>
          </a:xfrm>
          <a:prstGeom prst="rect">
            <a:avLst/>
          </a:prstGeom>
        </p:spPr>
        <p:txBody>
          <a:bodyPr wrap="square">
            <a:spAutoFit/>
          </a:bodyPr>
          <a:p>
            <a:pPr marL="57150" indent="-28575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技术策略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：以闭源模式构筑核心技术壁垒，聚焦多模态深度融合与 AI Agent 能力突破，打造全产业链生态优势。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核心优势</a:t>
            </a:r>
            <a:endParaRPr lang="zh-CN" altLang="en-US" sz="14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None/>
            </a:pP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1.模型技术全球领先，头部模型实现多模态实时交互与复杂任务闭环执行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None/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生态整合能力强，多模态能力深度嵌入搜索、办公、云计算等核心平台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None/>
            </a:pP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算力基础设施完善，支撑超大规模模型训练与迭代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None/>
            </a:pP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差距短板：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开源生态覆盖不足，商业化成本较高，部分场景在本地化与适配性方面存在局限。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08670" y="2638425"/>
            <a:ext cx="2887345" cy="3538220"/>
          </a:xfrm>
          <a:prstGeom prst="rect">
            <a:avLst/>
          </a:prstGeom>
        </p:spPr>
        <p:txBody>
          <a:bodyPr wrap="square">
            <a:spAutoFit/>
          </a:bodyPr>
          <a:p>
            <a:pPr marL="57150" indent="-28575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欧洲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以合规为核心，出台 AI 法案规范多模态应用，重点布局医疗、环保等垂直领域，形成隐私保护与伦理评估技术优势。</a:t>
            </a:r>
            <a:endParaRPr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endParaRPr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日本：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在机器人多模态交互、医疗影像分析等硬件协同场景技术成熟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endParaRPr lang="zh-CN" altLang="en-US" sz="14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韩国：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依托龙头企业，推动多模态与消费电子、半导体深度融合，主攻终端设备研发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57150" indent="-285750" algn="l">
              <a:lnSpc>
                <a:spcPct val="100000"/>
              </a:lnSpc>
              <a:spcBef>
                <a:spcPts val="0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其他新兴市场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：聚焦本地语言与应用场景，基于中美开源模型进行二次开发和本地化适配。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82650" y="1202690"/>
            <a:ext cx="10266045" cy="66611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lnSpc>
                <a:spcPct val="110000"/>
              </a:lnSpc>
            </a:pPr>
            <a:r>
              <a:rPr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全球 AI 技术路线呈现</a:t>
            </a:r>
            <a:r>
              <a:rPr lang="zh-CN" altLang="en-US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“中美双极领跑、区域差异分化”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格局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10000"/>
              </a:lnSpc>
            </a:pP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中国与美国主导多模态技术前沿，欧洲、日本、韩国等地区依托自身优势形成补充路径。</a:t>
            </a:r>
            <a:endParaRPr lang="en-US" altLang="zh-CN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0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6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7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8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9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534035"/>
            <a:ext cx="9058910" cy="735330"/>
            <a:chOff x="1128" y="853"/>
            <a:chExt cx="14266" cy="1158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115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2.4 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未来发展趋势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3" name="矩形: 圆角 2"/>
          <p:cNvSpPr/>
          <p:nvPr>
            <p:custDataLst>
              <p:tags r:id="rId7"/>
            </p:custDataLst>
          </p:nvPr>
        </p:nvSpPr>
        <p:spPr>
          <a:xfrm>
            <a:off x="640715" y="1269365"/>
            <a:ext cx="10786745" cy="2546985"/>
          </a:xfrm>
          <a:prstGeom prst="roundRect">
            <a:avLst>
              <a:gd name="adj" fmla="val 0"/>
            </a:avLst>
          </a:prstGeom>
          <a:solidFill>
            <a:srgbClr val="EBF2F9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endParaRPr lang="zh-CN" altLang="en-US" sz="1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0" name="直接连接符 79"/>
          <p:cNvCxnSpPr/>
          <p:nvPr>
            <p:custDataLst>
              <p:tags r:id="rId8"/>
            </p:custDataLst>
          </p:nvPr>
        </p:nvCxnSpPr>
        <p:spPr>
          <a:xfrm>
            <a:off x="825966" y="1916159"/>
            <a:ext cx="4537075" cy="0"/>
          </a:xfrm>
          <a:prstGeom prst="line">
            <a:avLst/>
          </a:prstGeom>
          <a:ln w="22225">
            <a:solidFill>
              <a:srgbClr val="1678CC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908685" y="1354455"/>
            <a:ext cx="4559300" cy="4743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>
              <a:buClrTx/>
              <a:buSzTx/>
              <a:buFontTx/>
            </a:pP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01.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市场规模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716280" y="2004060"/>
            <a:ext cx="10587355" cy="18122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457200" algn="just" fontAlgn="auto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None/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全球多模态 AI 市场正进入</a:t>
            </a:r>
            <a:r>
              <a:rPr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爆发式增长临界点</a:t>
            </a: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，增速显著高于整体 AI 市场。2025 年全球市场规模已突破 </a:t>
            </a:r>
            <a:r>
              <a:rPr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1800 亿美元</a:t>
            </a: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，同比增长约 </a:t>
            </a:r>
            <a:r>
              <a:rPr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40%</a:t>
            </a: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，医疗、教育等核心领域渗透率快速提升。其中，医疗 AI 中多模态解决方案占比预计 </a:t>
            </a:r>
            <a:r>
              <a:rPr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 年</a:t>
            </a:r>
            <a:r>
              <a:rPr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达 55%，</a:t>
            </a:r>
            <a:r>
              <a:rPr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2027 年</a:t>
            </a:r>
            <a:r>
              <a:rPr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提升至 70%。</a:t>
            </a:r>
            <a:endParaRPr sz="16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457200" algn="just" fontAlgn="auto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None/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从中长期看，行业规模仍将持续扩张：</a:t>
            </a:r>
            <a:r>
              <a:rPr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2026 年</a:t>
            </a: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全球多模态 AI 市场预计达</a:t>
            </a:r>
            <a:r>
              <a:rPr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2500 亿美元</a:t>
            </a: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2030 年</a:t>
            </a: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有望增长至 </a:t>
            </a:r>
            <a:r>
              <a:rPr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3500 亿美元</a:t>
            </a: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，年复合增长率长期保持在</a:t>
            </a:r>
            <a:r>
              <a:rPr sz="1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30% 以上</a:t>
            </a: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457200" algn="just" fontAlgn="auto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None/>
            </a:pP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indent="457200" algn="just" fontAlgn="auto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charset="0"/>
              <a:buNone/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从应用结构看，工业质检、医疗健康、内容创作将成为多模态 AI 最核心的三大增长引擎。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rcRect t="13350" b="36794"/>
          <a:stretch>
            <a:fillRect/>
          </a:stretch>
        </p:blipFill>
        <p:spPr>
          <a:xfrm>
            <a:off x="908685" y="3991610"/>
            <a:ext cx="9893935" cy="2529840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6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7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8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9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534035"/>
            <a:ext cx="9058910" cy="735330"/>
            <a:chOff x="1128" y="853"/>
            <a:chExt cx="14266" cy="1158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115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2.4 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未来发展趋势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3" name="矩形: 圆角 2"/>
          <p:cNvSpPr/>
          <p:nvPr>
            <p:custDataLst>
              <p:tags r:id="rId7"/>
            </p:custDataLst>
          </p:nvPr>
        </p:nvSpPr>
        <p:spPr>
          <a:xfrm>
            <a:off x="531495" y="1544320"/>
            <a:ext cx="5383530" cy="4264025"/>
          </a:xfrm>
          <a:prstGeom prst="roundRect">
            <a:avLst>
              <a:gd name="adj" fmla="val 0"/>
            </a:avLst>
          </a:prstGeom>
          <a:solidFill>
            <a:srgbClr val="EBF2F9"/>
          </a:solidFill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endParaRPr lang="zh-CN" altLang="en-US" sz="1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0" name="直接连接符 79"/>
          <p:cNvCxnSpPr/>
          <p:nvPr>
            <p:custDataLst>
              <p:tags r:id="rId8"/>
            </p:custDataLst>
          </p:nvPr>
        </p:nvCxnSpPr>
        <p:spPr>
          <a:xfrm>
            <a:off x="716746" y="2274299"/>
            <a:ext cx="4444365" cy="0"/>
          </a:xfrm>
          <a:prstGeom prst="line">
            <a:avLst/>
          </a:prstGeom>
          <a:ln w="22225">
            <a:solidFill>
              <a:srgbClr val="1678CC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799465" y="1712595"/>
            <a:ext cx="4465955" cy="474345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>
              <a:buClrTx/>
              <a:buSzTx/>
              <a:buFontTx/>
            </a:pP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02.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技术发展方向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/>
          <p:nvPr>
            <p:custDataLst>
              <p:tags r:id="rId10"/>
            </p:custDataLst>
          </p:nvPr>
        </p:nvSpPr>
        <p:spPr>
          <a:xfrm>
            <a:off x="531495" y="3910330"/>
            <a:ext cx="5062855" cy="18167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indent="355600" algn="just" fontAlgn="auto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extLst>
                <a:ext uri="{35155182-B16C-46BC-9424-99874614C6A1}">
                  <wpsdc:indentchars xmlns:wpsdc="http://www.wps.cn/officeDocument/2017/drawingmlCustomData" val="200" checksum="3837665281"/>
                </a:ext>
              </a:extLst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多模态模型技术向轻量化边缘化、原生一体化融合、具身多模态协同及数据质量优化四大方向升级，实现边缘低时延推理、强化全模态交互能力、构建感知决策执行闭环，并依托合成数据技术降低标注依赖、提升训练效率与模型稳定性，全面适配消费电子、工业物联网、自动驾驶等多场景落地需求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/>
          <p:nvPr/>
        </p:nvPicPr>
        <p:blipFill>
          <a:blip r:embed="rId11"/>
          <a:stretch>
            <a:fillRect/>
          </a:stretch>
        </p:blipFill>
        <p:spPr>
          <a:xfrm>
            <a:off x="6402070" y="1800225"/>
            <a:ext cx="5157470" cy="3796665"/>
          </a:xfrm>
          <a:prstGeom prst="rect">
            <a:avLst/>
          </a:prstGeom>
        </p:spPr>
      </p:pic>
      <p:sp>
        <p:nvSpPr>
          <p:cNvPr id="16" name="圆角矩形 15"/>
          <p:cNvSpPr/>
          <p:nvPr>
            <p:custDataLst>
              <p:tags r:id="rId12"/>
            </p:custDataLst>
          </p:nvPr>
        </p:nvSpPr>
        <p:spPr>
          <a:xfrm>
            <a:off x="716598" y="2541905"/>
            <a:ext cx="1536700" cy="418465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rgbClr val="376FFF"/>
              </a:gs>
              <a:gs pos="0">
                <a:srgbClr val="376FFF">
                  <a:lumMod val="60000"/>
                  <a:lumOff val="40000"/>
                </a:srgbClr>
              </a:gs>
              <a:gs pos="81000">
                <a:srgbClr val="376FFF"/>
              </a:gs>
              <a:gs pos="100000">
                <a:srgbClr val="376FFF"/>
              </a:gs>
            </a:gsLst>
            <a:lin ang="5400000" scaled="0"/>
          </a:gradFill>
          <a:ln>
            <a:solidFill>
              <a:srgbClr val="376FFF"/>
            </a:solidFill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轻量化与边缘化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圆角矩形 3"/>
          <p:cNvSpPr/>
          <p:nvPr>
            <p:custDataLst>
              <p:tags r:id="rId13"/>
            </p:custDataLst>
          </p:nvPr>
        </p:nvSpPr>
        <p:spPr>
          <a:xfrm>
            <a:off x="2454593" y="2541905"/>
            <a:ext cx="1536700" cy="418465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rgbClr val="376FFF"/>
              </a:gs>
              <a:gs pos="0">
                <a:srgbClr val="376FFF">
                  <a:lumMod val="60000"/>
                  <a:lumOff val="40000"/>
                </a:srgbClr>
              </a:gs>
              <a:gs pos="81000">
                <a:srgbClr val="376FFF"/>
              </a:gs>
              <a:gs pos="100000">
                <a:srgbClr val="376FFF"/>
              </a:gs>
            </a:gsLst>
            <a:lin ang="5400000" scaled="0"/>
          </a:gradFill>
          <a:ln>
            <a:solidFill>
              <a:srgbClr val="376FFF"/>
            </a:solidFill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原生一体化融合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0" name="圆角矩形 9"/>
          <p:cNvSpPr/>
          <p:nvPr>
            <p:custDataLst>
              <p:tags r:id="rId14"/>
            </p:custDataLst>
          </p:nvPr>
        </p:nvSpPr>
        <p:spPr>
          <a:xfrm>
            <a:off x="3728403" y="3165475"/>
            <a:ext cx="1536700" cy="418465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rgbClr val="376FFF"/>
              </a:gs>
              <a:gs pos="0">
                <a:srgbClr val="376FFF">
                  <a:lumMod val="60000"/>
                  <a:lumOff val="40000"/>
                </a:srgbClr>
              </a:gs>
              <a:gs pos="81000">
                <a:srgbClr val="376FFF"/>
              </a:gs>
              <a:gs pos="100000">
                <a:srgbClr val="376FFF"/>
              </a:gs>
            </a:gsLst>
            <a:lin ang="5400000" scaled="0"/>
          </a:gradFill>
          <a:ln>
            <a:solidFill>
              <a:srgbClr val="376FFF"/>
            </a:solidFill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具身多模态协同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" name="圆角矩形 12"/>
          <p:cNvSpPr/>
          <p:nvPr>
            <p:custDataLst>
              <p:tags r:id="rId15"/>
            </p:custDataLst>
          </p:nvPr>
        </p:nvSpPr>
        <p:spPr>
          <a:xfrm>
            <a:off x="1798320" y="3165475"/>
            <a:ext cx="1638300" cy="418465"/>
          </a:xfrm>
          <a:prstGeom prst="roundRect">
            <a:avLst>
              <a:gd name="adj" fmla="val 50000"/>
            </a:avLst>
          </a:prstGeom>
          <a:gradFill>
            <a:gsLst>
              <a:gs pos="48000">
                <a:srgbClr val="376FFF"/>
              </a:gs>
              <a:gs pos="0">
                <a:srgbClr val="376FFF">
                  <a:lumMod val="60000"/>
                  <a:lumOff val="40000"/>
                </a:srgbClr>
              </a:gs>
              <a:gs pos="81000">
                <a:srgbClr val="376FFF"/>
              </a:gs>
              <a:gs pos="100000">
                <a:srgbClr val="376FFF"/>
              </a:gs>
            </a:gsLst>
            <a:lin ang="5400000" scaled="0"/>
          </a:gradFill>
          <a:ln>
            <a:solidFill>
              <a:srgbClr val="376FFF"/>
            </a:solidFill>
          </a:ln>
        </p:spPr>
        <p:style>
          <a:lnRef idx="2">
            <a:srgbClr val="376FFF">
              <a:shade val="50000"/>
            </a:srgbClr>
          </a:lnRef>
          <a:fillRef idx="1">
            <a:srgbClr val="376FFF"/>
          </a:fillRef>
          <a:effectRef idx="0">
            <a:srgbClr val="376FFF"/>
          </a:effectRef>
          <a:fontRef idx="minor">
            <a:srgbClr val="FFFFFF"/>
          </a:fontRef>
        </p:style>
        <p:txBody>
          <a:bodyPr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数据质量优化技术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6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7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1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8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9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534035"/>
            <a:ext cx="9058910" cy="735330"/>
            <a:chOff x="1128" y="853"/>
            <a:chExt cx="14266" cy="1158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4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5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2076" y="853"/>
              <a:ext cx="13318" cy="115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2.4 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未来发展趋势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cxnSp>
        <p:nvCxnSpPr>
          <p:cNvPr id="42" name="直接连接符 41"/>
          <p:cNvCxnSpPr/>
          <p:nvPr>
            <p:custDataLst>
              <p:tags r:id="rId7"/>
            </p:custDataLst>
          </p:nvPr>
        </p:nvCxnSpPr>
        <p:spPr>
          <a:xfrm>
            <a:off x="3894741" y="2255010"/>
            <a:ext cx="0" cy="1542415"/>
          </a:xfrm>
          <a:prstGeom prst="line">
            <a:avLst/>
          </a:prstGeom>
          <a:ln w="25400">
            <a:solidFill>
              <a:schemeClr val="accent1"/>
            </a:solidFill>
            <a:tailEnd type="oval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7" name="平行四边形 16"/>
          <p:cNvSpPr/>
          <p:nvPr>
            <p:custDataLst>
              <p:tags r:id="rId8"/>
            </p:custDataLst>
          </p:nvPr>
        </p:nvSpPr>
        <p:spPr>
          <a:xfrm flipH="1">
            <a:off x="384175" y="3453130"/>
            <a:ext cx="3479800" cy="483870"/>
          </a:xfrm>
          <a:prstGeom prst="parallelogram">
            <a:avLst>
              <a:gd name="adj" fmla="val 7653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rtlCol="0" anchor="ctr"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消费端需求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0" name="平行四边形 19"/>
          <p:cNvSpPr/>
          <p:nvPr>
            <p:custDataLst>
              <p:tags r:id="rId9"/>
            </p:custDataLst>
          </p:nvPr>
        </p:nvSpPr>
        <p:spPr>
          <a:xfrm flipH="1">
            <a:off x="3582670" y="3456940"/>
            <a:ext cx="3477895" cy="483870"/>
          </a:xfrm>
          <a:prstGeom prst="parallelogram">
            <a:avLst>
              <a:gd name="adj" fmla="val 7653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rtlCol="0" anchor="ctr"/>
          <a:p>
            <a:pPr algn="ctr">
              <a:buClrTx/>
              <a:buSzTx/>
              <a:buFontTx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企业端需求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平行四边形 27"/>
          <p:cNvSpPr/>
          <p:nvPr>
            <p:custDataLst>
              <p:tags r:id="rId10"/>
            </p:custDataLst>
          </p:nvPr>
        </p:nvSpPr>
        <p:spPr>
          <a:xfrm flipH="1">
            <a:off x="6778625" y="3453130"/>
            <a:ext cx="3477895" cy="483870"/>
          </a:xfrm>
          <a:prstGeom prst="parallelogram">
            <a:avLst>
              <a:gd name="adj" fmla="val 7653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none" rtlCol="0" anchor="ctr"/>
          <a:p>
            <a:pPr algn="ctr">
              <a:buClrTx/>
              <a:buSzTx/>
              <a:buFontTx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政务端需求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21" name="直接连接符 20"/>
          <p:cNvCxnSpPr/>
          <p:nvPr>
            <p:custDataLst>
              <p:tags r:id="rId11"/>
            </p:custDataLst>
          </p:nvPr>
        </p:nvCxnSpPr>
        <p:spPr>
          <a:xfrm>
            <a:off x="747886" y="3995784"/>
            <a:ext cx="0" cy="1541780"/>
          </a:xfrm>
          <a:prstGeom prst="line">
            <a:avLst/>
          </a:prstGeom>
          <a:ln w="25400">
            <a:solidFill>
              <a:schemeClr val="accent2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3" name="正文"/>
          <p:cNvSpPr txBox="1"/>
          <p:nvPr>
            <p:custDataLst>
              <p:tags r:id="rId12"/>
            </p:custDataLst>
          </p:nvPr>
        </p:nvSpPr>
        <p:spPr>
          <a:xfrm>
            <a:off x="4007485" y="1894205"/>
            <a:ext cx="4638040" cy="153352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marL="12700" indent="423545" algn="l" rtl="0" eaLnBrk="0">
              <a:lnSpc>
                <a:spcPct val="150000"/>
              </a:lnSpc>
              <a:spcBef>
                <a:spcPts val="5"/>
              </a:spcBef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企业侧更关注</a:t>
            </a:r>
            <a:r>
              <a:rPr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效率、准确率与可规模化落地。</a:t>
            </a:r>
            <a:endParaRPr sz="16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indent="423545" algn="l" rtl="0" eaLnBrk="0">
              <a:lnSpc>
                <a:spcPct val="150000"/>
              </a:lnSpc>
              <a:spcBef>
                <a:spcPts val="5"/>
              </a:spcBef>
            </a:pPr>
            <a:r>
              <a:rPr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多模态技术在工业质检、智能客服、流程自动化等场景中，正成为提升业务效率和降低人工成本的关键工具。</a:t>
            </a:r>
            <a:endParaRPr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2" name="正文"/>
          <p:cNvSpPr txBox="1"/>
          <p:nvPr>
            <p:custDataLst>
              <p:tags r:id="rId13"/>
            </p:custDataLst>
          </p:nvPr>
        </p:nvSpPr>
        <p:spPr>
          <a:xfrm>
            <a:off x="859790" y="4039235"/>
            <a:ext cx="4638675" cy="18021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marL="12700" indent="423545" algn="l" eaLnBrk="0" fontAlgn="auto">
              <a:lnSpc>
                <a:spcPct val="150000"/>
              </a:lnSpc>
              <a:spcBef>
                <a:spcPts val="5"/>
              </a:spcBef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用户对多模态交互体验持续升级。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indent="423545" algn="l" eaLnBrk="0" fontAlgn="auto">
              <a:lnSpc>
                <a:spcPct val="150000"/>
              </a:lnSpc>
              <a:spcBef>
                <a:spcPts val="5"/>
              </a:spcBef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约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75% 的 18–35 岁用户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愿意为多模态智能设备支付溢价，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情感陪伴、沉浸式娱乐、个性化办公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成为核心需求，推动消费电子与内容创作工具加速迭代。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9" name="正文"/>
          <p:cNvSpPr txBox="1"/>
          <p:nvPr>
            <p:custDataLst>
              <p:tags r:id="rId14"/>
            </p:custDataLst>
          </p:nvPr>
        </p:nvSpPr>
        <p:spPr>
          <a:xfrm>
            <a:off x="7343140" y="4158615"/>
            <a:ext cx="4276725" cy="103632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p>
            <a:pPr marL="12700" indent="423545" algn="l" eaLnBrk="0" fontAlgn="auto">
              <a:lnSpc>
                <a:spcPct val="150000"/>
              </a:lnSpc>
              <a:spcBef>
                <a:spcPts val="5"/>
              </a:spcBef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依托多模态技术优化政务服务能力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12700" indent="423545" algn="l" eaLnBrk="0" fontAlgn="auto">
              <a:lnSpc>
                <a:spcPct val="150000"/>
              </a:lnSpc>
              <a:spcBef>
                <a:spcPts val="5"/>
              </a:spcBef>
              <a:buClrTx/>
              <a:buSzTx/>
              <a:buFontTx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实现</a:t>
            </a:r>
            <a:r>
              <a:rPr lang="zh-CN" altLang="en-US" sz="16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文档自动处理、跨语言沟通、多源信息整合与应急协同，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推动治理效率和公共服务质量提升。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cxnSp>
        <p:nvCxnSpPr>
          <p:cNvPr id="4" name="直接连接符 3"/>
          <p:cNvCxnSpPr/>
          <p:nvPr>
            <p:custDataLst>
              <p:tags r:id="rId15"/>
            </p:custDataLst>
          </p:nvPr>
        </p:nvCxnSpPr>
        <p:spPr>
          <a:xfrm>
            <a:off x="7168371" y="3983084"/>
            <a:ext cx="0" cy="1541780"/>
          </a:xfrm>
          <a:prstGeom prst="line">
            <a:avLst/>
          </a:prstGeom>
          <a:ln w="25400">
            <a:solidFill>
              <a:schemeClr val="accent2"/>
            </a:solidFill>
            <a:headEnd type="oval"/>
            <a:tailEnd type="non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934085" y="1433830"/>
            <a:ext cx="230949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ClrTx/>
              <a:buSzTx/>
              <a:buFontTx/>
            </a:pPr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03.</a:t>
            </a:r>
            <a:r>
              <a:rPr lang="zh-CN" altLang="en-US" sz="24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市场需求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6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" name="圆角矩形 35"/>
          <p:cNvSpPr/>
          <p:nvPr>
            <p:custDataLst>
              <p:tags r:id="rId1"/>
            </p:custDataLst>
          </p:nvPr>
        </p:nvSpPr>
        <p:spPr>
          <a:xfrm rot="10800000">
            <a:off x="277495" y="1471930"/>
            <a:ext cx="4748530" cy="2204720"/>
          </a:xfrm>
          <a:prstGeom prst="roundRect">
            <a:avLst/>
          </a:prstGeom>
          <a:solidFill>
            <a:srgbClr val="CDE8FF">
              <a:alpha val="62000"/>
            </a:srgbClr>
          </a:soli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EC8806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975725" y="274955"/>
            <a:ext cx="2840990" cy="366395"/>
            <a:chOff x="11064" y="247"/>
            <a:chExt cx="7750" cy="814"/>
          </a:xfrm>
        </p:grpSpPr>
        <p:grpSp>
          <p:nvGrpSpPr>
            <p:cNvPr id="6" name="组合 10"/>
            <p:cNvGrpSpPr/>
            <p:nvPr/>
          </p:nvGrpSpPr>
          <p:grpSpPr>
            <a:xfrm>
              <a:off x="12344" y="247"/>
              <a:ext cx="6376" cy="656"/>
              <a:chOff x="6697011" y="412203"/>
              <a:chExt cx="3672216" cy="415778"/>
            </a:xfrm>
          </p:grpSpPr>
          <p:pic>
            <p:nvPicPr>
              <p:cNvPr id="7" name="Picture 3" descr="F:\中关村信息谷\信息谷资料\信息谷VI\logo-png.pn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713227" y="467941"/>
                <a:ext cx="1656000" cy="311029"/>
              </a:xfrm>
              <a:prstGeom prst="rect">
                <a:avLst/>
              </a:prstGeom>
              <a:noFill/>
            </p:spPr>
          </p:pic>
          <p:pic>
            <p:nvPicPr>
              <p:cNvPr id="8" name="Picture 3" descr="F:\中关村信息谷\信息谷资料\信息谷VI\PPT\LOGO02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6697011" y="412203"/>
                <a:ext cx="1728000" cy="415778"/>
              </a:xfrm>
              <a:prstGeom prst="rect">
                <a:avLst/>
              </a:prstGeom>
              <a:noFill/>
            </p:spPr>
          </p:pic>
        </p:grpSp>
        <p:pic>
          <p:nvPicPr>
            <p:cNvPr id="9" name="Picture 3" descr="F:\中关村信息谷\信息谷资料\信息谷VI\PPT\边条03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V="1">
              <a:off x="11064" y="941"/>
              <a:ext cx="7751" cy="120"/>
            </a:xfrm>
            <a:prstGeom prst="rect">
              <a:avLst/>
            </a:prstGeom>
            <a:noFill/>
          </p:spPr>
        </p:pic>
      </p:grpSp>
      <p:grpSp>
        <p:nvGrpSpPr>
          <p:cNvPr id="44" name="组合 43"/>
          <p:cNvGrpSpPr/>
          <p:nvPr/>
        </p:nvGrpSpPr>
        <p:grpSpPr>
          <a:xfrm>
            <a:off x="716280" y="534035"/>
            <a:ext cx="9058910" cy="735330"/>
            <a:chOff x="1128" y="853"/>
            <a:chExt cx="14266" cy="1158"/>
          </a:xfrm>
        </p:grpSpPr>
        <p:grpSp>
          <p:nvGrpSpPr>
            <p:cNvPr id="45" name="组合 44"/>
            <p:cNvGrpSpPr/>
            <p:nvPr/>
          </p:nvGrpSpPr>
          <p:grpSpPr>
            <a:xfrm>
              <a:off x="1128" y="1061"/>
              <a:ext cx="765" cy="503"/>
              <a:chOff x="1059" y="918"/>
              <a:chExt cx="604" cy="397"/>
            </a:xfrm>
            <a:effectLst>
              <a:outerShdw blurRad="101600" dist="63500" dir="2700000" algn="tl" rotWithShape="0">
                <a:srgbClr val="1E69D5">
                  <a:alpha val="20000"/>
                </a:srgbClr>
              </a:outerShdw>
            </a:effectLst>
          </p:grpSpPr>
          <p:sp>
            <p:nvSpPr>
              <p:cNvPr id="46" name="椭圆 45"/>
              <p:cNvSpPr/>
              <p:nvPr>
                <p:custDataLst>
                  <p:tags r:id="rId5"/>
                </p:custDataLst>
              </p:nvPr>
            </p:nvSpPr>
            <p:spPr>
              <a:xfrm>
                <a:off x="1266" y="918"/>
                <a:ext cx="397" cy="397"/>
              </a:xfrm>
              <a:prstGeom prst="ellipse">
                <a:avLst/>
              </a:prstGeom>
              <a:solidFill>
                <a:srgbClr val="1678CC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47" name="椭圆 46"/>
              <p:cNvSpPr/>
              <p:nvPr>
                <p:custDataLst>
                  <p:tags r:id="rId6"/>
                </p:custDataLst>
              </p:nvPr>
            </p:nvSpPr>
            <p:spPr>
              <a:xfrm>
                <a:off x="1059" y="918"/>
                <a:ext cx="397" cy="397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rgbClr val="1E69D5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endParaRPr>
              </a:p>
            </p:txBody>
          </p:sp>
        </p:grpSp>
        <p:sp>
          <p:nvSpPr>
            <p:cNvPr id="48" name="文本框 47"/>
            <p:cNvSpPr txBox="1"/>
            <p:nvPr>
              <p:custDataLst>
                <p:tags r:id="rId7"/>
              </p:custDataLst>
            </p:nvPr>
          </p:nvSpPr>
          <p:spPr>
            <a:xfrm>
              <a:off x="2076" y="853"/>
              <a:ext cx="13318" cy="1158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lstStyle/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all" spc="0" normalizeH="0" baseline="0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微软雅黑" panose="020B0503020204020204" charset="-122"/>
                </a:rPr>
                <a:t>2.4 </a:t>
              </a:r>
              <a:r>
                <a:rPr lang="zh-CN" altLang="en-US" sz="3200" b="1" cap="all" noProof="0" dirty="0">
                  <a:ln>
                    <a:noFill/>
                  </a:ln>
                  <a:solidFill>
                    <a:srgbClr val="1678CC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未来发展趋势</a:t>
              </a:r>
              <a:endParaRPr lang="zh-CN" altLang="en-US" sz="3200" b="1" cap="all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0" marR="0" lvl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1678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>
            <p:custDataLst>
              <p:tags r:id="rId8"/>
            </p:custDataLst>
          </p:nvPr>
        </p:nvGrpSpPr>
        <p:grpSpPr>
          <a:xfrm>
            <a:off x="2458085" y="1266190"/>
            <a:ext cx="8081010" cy="3688080"/>
            <a:chOff x="-466" y="1741"/>
            <a:chExt cx="12726" cy="5808"/>
          </a:xfrm>
        </p:grpSpPr>
        <p:sp>
          <p:nvSpPr>
            <p:cNvPr id="4" name="椭圆 3"/>
            <p:cNvSpPr/>
            <p:nvPr>
              <p:custDataLst>
                <p:tags r:id="rId9"/>
              </p:custDataLst>
            </p:nvPr>
          </p:nvSpPr>
          <p:spPr>
            <a:xfrm>
              <a:off x="3438" y="4078"/>
              <a:ext cx="3471" cy="3471"/>
            </a:xfrm>
            <a:prstGeom prst="ellipse">
              <a:avLst/>
            </a:prstGeom>
            <a:gradFill>
              <a:gsLst>
                <a:gs pos="0">
                  <a:schemeClr val="accent1">
                    <a:lumMod val="20000"/>
                    <a:lumOff val="80000"/>
                    <a:alpha val="0"/>
                  </a:schemeClr>
                </a:gs>
                <a:gs pos="100000">
                  <a:schemeClr val="accent1">
                    <a:lumMod val="40000"/>
                    <a:lumOff val="60000"/>
                    <a:alpha val="35000"/>
                  </a:schemeClr>
                </a:gs>
              </a:gsLst>
              <a:lin ang="162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10" name="椭圆 9"/>
            <p:cNvSpPr/>
            <p:nvPr>
              <p:custDataLst>
                <p:tags r:id="rId10"/>
              </p:custDataLst>
            </p:nvPr>
          </p:nvSpPr>
          <p:spPr>
            <a:xfrm>
              <a:off x="4272" y="4912"/>
              <a:ext cx="1803" cy="180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6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12" name="椭圆 11"/>
            <p:cNvSpPr/>
            <p:nvPr>
              <p:custDataLst>
                <p:tags r:id="rId11"/>
              </p:custDataLst>
            </p:nvPr>
          </p:nvSpPr>
          <p:spPr>
            <a:xfrm>
              <a:off x="4401" y="5034"/>
              <a:ext cx="1560" cy="1560"/>
            </a:xfrm>
            <a:prstGeom prst="ellipse">
              <a:avLst/>
            </a:prstGeom>
            <a:gradFill>
              <a:gsLst>
                <a:gs pos="100000">
                  <a:schemeClr val="accent1">
                    <a:alpha val="100000"/>
                  </a:schemeClr>
                </a:gs>
                <a:gs pos="50000">
                  <a:schemeClr val="accent1">
                    <a:lumMod val="80000"/>
                    <a:lumOff val="20000"/>
                    <a:alpha val="100000"/>
                  </a:schemeClr>
                </a:gs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215900" dist="38100" dir="2700000" algn="tl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rm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2000" b="1">
                <a:solidFill>
                  <a:srgbClr val="FFFFFF"/>
                </a:solidFill>
                <a:latin typeface="+mj-ea"/>
                <a:ea typeface="+mj-ea"/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13" name="椭圆 12"/>
            <p:cNvSpPr/>
            <p:nvPr>
              <p:custDataLst>
                <p:tags r:id="rId12"/>
              </p:custDataLst>
            </p:nvPr>
          </p:nvSpPr>
          <p:spPr>
            <a:xfrm>
              <a:off x="3796" y="4435"/>
              <a:ext cx="2757" cy="2758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>
              <a:outerShdw blurRad="50800" dist="38100" dir="2700000" algn="tl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微软雅黑" panose="020B0503020204020204" charset="-122"/>
              </a:endParaRPr>
            </a:p>
          </p:txBody>
        </p:sp>
        <p:sp>
          <p:nvSpPr>
            <p:cNvPr id="14" name="矩形 13"/>
            <p:cNvSpPr/>
            <p:nvPr>
              <p:custDataLst>
                <p:tags r:id="rId13"/>
              </p:custDataLst>
            </p:nvPr>
          </p:nvSpPr>
          <p:spPr>
            <a:xfrm>
              <a:off x="4942" y="1741"/>
              <a:ext cx="2557" cy="60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noAutofit/>
            </a:bodyPr>
            <a:lstStyle/>
            <a:p>
              <a:pPr algn="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+mn-ea"/>
                  <a:sym typeface="+mn-ea"/>
                </a:rPr>
                <a:t>综合型企业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n-ea"/>
              </a:endParaRPr>
            </a:p>
          </p:txBody>
        </p:sp>
        <p:sp>
          <p:nvSpPr>
            <p:cNvPr id="19" name="矩形 18"/>
            <p:cNvSpPr/>
            <p:nvPr>
              <p:custDataLst>
                <p:tags r:id="rId14"/>
              </p:custDataLst>
            </p:nvPr>
          </p:nvSpPr>
          <p:spPr>
            <a:xfrm>
              <a:off x="-466" y="6442"/>
              <a:ext cx="3200" cy="60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noAutofit/>
            </a:bodyPr>
            <a:lstStyle/>
            <a:p>
              <a:pPr algn="r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+mn-ea"/>
                  <a:sym typeface="+mn-ea"/>
                </a:rPr>
                <a:t>垂直领域企业</a:t>
              </a:r>
              <a:endParaRPr lang="zh-CN" altLang="en-US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n-ea"/>
              </a:endParaRPr>
            </a:p>
          </p:txBody>
        </p:sp>
        <p:sp>
          <p:nvSpPr>
            <p:cNvPr id="21" name="矩形 20"/>
            <p:cNvSpPr/>
            <p:nvPr>
              <p:custDataLst>
                <p:tags r:id="rId15"/>
              </p:custDataLst>
            </p:nvPr>
          </p:nvSpPr>
          <p:spPr>
            <a:xfrm>
              <a:off x="8340" y="6194"/>
              <a:ext cx="3920" cy="60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noAutofit/>
            </a:bodyPr>
            <a:lstStyle/>
            <a:p>
              <a:pPr algn="l">
                <a:buClrTx/>
                <a:buSzTx/>
                <a:buFontTx/>
              </a:pPr>
              <a:r>
                <a:rPr lang="zh-CN" altLang="en-US" sz="2400" b="1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ea"/>
                  <a:cs typeface="+mn-ea"/>
                  <a:sym typeface="+mn-ea"/>
                </a:rPr>
                <a:t>技术支撑型企业</a:t>
              </a:r>
              <a:endParaRPr lang="zh-CN" altLang="en-US" sz="2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cs typeface="+mn-ea"/>
              </a:endParaRPr>
            </a:p>
          </p:txBody>
        </p:sp>
        <p:sp>
          <p:nvSpPr>
            <p:cNvPr id="16" name="弧形 15"/>
            <p:cNvSpPr/>
            <p:nvPr>
              <p:custDataLst>
                <p:tags r:id="rId16"/>
              </p:custDataLst>
            </p:nvPr>
          </p:nvSpPr>
          <p:spPr>
            <a:xfrm rot="13140000">
              <a:off x="4036" y="4690"/>
              <a:ext cx="2253" cy="2253"/>
            </a:xfrm>
            <a:prstGeom prst="arc">
              <a:avLst>
                <a:gd name="adj1" fmla="val 16909494"/>
                <a:gd name="adj2" fmla="val 103454"/>
              </a:avLst>
            </a:prstGeom>
            <a:ln w="6350">
              <a:gradFill>
                <a:gsLst>
                  <a:gs pos="0">
                    <a:schemeClr val="accent1">
                      <a:alpha val="0"/>
                    </a:schemeClr>
                  </a:gs>
                  <a:gs pos="35000">
                    <a:schemeClr val="accent1">
                      <a:alpha val="100000"/>
                    </a:schemeClr>
                  </a:gs>
                </a:gsLst>
                <a:lin ang="5400000" scaled="1"/>
              </a:gradFill>
              <a:prstDash val="dash"/>
              <a:tailEnd type="triangle"/>
            </a:ln>
            <a:effectLst>
              <a:outerShdw blurRad="50800" dist="38100" dir="2700000" algn="tl" rotWithShape="0">
                <a:schemeClr val="accent1">
                  <a:lumMod val="75000"/>
                  <a:alpha val="4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cs typeface="微软雅黑" panose="020B0503020204020204" charset="-122"/>
              </a:endParaRPr>
            </a:p>
          </p:txBody>
        </p:sp>
        <p:sp>
          <p:nvSpPr>
            <p:cNvPr id="22" name="矩形 21"/>
            <p:cNvSpPr/>
            <p:nvPr>
              <p:custDataLst>
                <p:tags r:id="rId17"/>
              </p:custDataLst>
            </p:nvPr>
          </p:nvSpPr>
          <p:spPr>
            <a:xfrm>
              <a:off x="4550" y="5318"/>
              <a:ext cx="1262" cy="47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noAutofit/>
            </a:bodyPr>
            <a:lstStyle/>
            <a:p>
              <a:pPr algn="ctr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b="1">
                  <a:solidFill>
                    <a:schemeClr val="lt1">
                      <a:lumMod val="100000"/>
                    </a:schemeClr>
                  </a:solidFill>
                  <a:latin typeface="+mn-ea"/>
                  <a:cs typeface="+mn-ea"/>
                </a:rPr>
                <a:t>潜力企业</a:t>
              </a:r>
              <a:endParaRPr lang="zh-CN" altLang="en-US" sz="2400" b="1">
                <a:solidFill>
                  <a:schemeClr val="lt1">
                    <a:lumMod val="10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5" name="椭圆 14"/>
            <p:cNvSpPr/>
            <p:nvPr>
              <p:custDataLst>
                <p:tags r:id="rId18"/>
              </p:custDataLst>
            </p:nvPr>
          </p:nvSpPr>
          <p:spPr>
            <a:xfrm>
              <a:off x="6297" y="5537"/>
              <a:ext cx="469" cy="469"/>
            </a:xfrm>
            <a:prstGeom prst="ellipse">
              <a:avLst/>
            </a:prstGeom>
            <a:gradFill>
              <a:gsLst>
                <a:gs pos="50000">
                  <a:schemeClr val="accent2">
                    <a:lumMod val="80000"/>
                    <a:lumOff val="20000"/>
                    <a:alpha val="100000"/>
                  </a:schemeClr>
                </a:gs>
                <a:gs pos="100000">
                  <a:schemeClr val="accent2">
                    <a:alpha val="100000"/>
                  </a:schemeClr>
                </a:gs>
                <a:gs pos="0">
                  <a:schemeClr val="accent2">
                    <a:lumMod val="60000"/>
                    <a:lumOff val="40000"/>
                    <a:alpha val="100000"/>
                  </a:schemeClr>
                </a:gs>
              </a:gsLst>
              <a:lin ang="18900000" scaled="0"/>
            </a:gradFill>
            <a:ln>
              <a:noFill/>
            </a:ln>
            <a:effectLst>
              <a:outerShdw blurRad="139700" dist="50800" dir="2700000" algn="tl" rotWithShape="0">
                <a:schemeClr val="accent2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17" name="椭圆 16"/>
            <p:cNvSpPr/>
            <p:nvPr>
              <p:custDataLst>
                <p:tags r:id="rId19"/>
              </p:custDataLst>
            </p:nvPr>
          </p:nvSpPr>
          <p:spPr>
            <a:xfrm>
              <a:off x="4276" y="6799"/>
              <a:ext cx="469" cy="469"/>
            </a:xfrm>
            <a:prstGeom prst="ellipse">
              <a:avLst/>
            </a:prstGeom>
            <a:gradFill>
              <a:gsLst>
                <a:gs pos="50000">
                  <a:schemeClr val="accent1">
                    <a:lumMod val="80000"/>
                    <a:lumOff val="20000"/>
                    <a:alpha val="100000"/>
                  </a:schemeClr>
                </a:gs>
                <a:gs pos="100000">
                  <a:schemeClr val="accent1">
                    <a:alpha val="100000"/>
                  </a:schemeClr>
                </a:gs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18900000" scaled="0"/>
            </a:gradFill>
            <a:ln>
              <a:noFill/>
            </a:ln>
            <a:effectLst>
              <a:outerShdw blurRad="139700" dist="50800" dir="2700000" algn="tl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cs typeface="微软雅黑" panose="020B0503020204020204" charset="-122"/>
                <a:sym typeface="+mn-ea"/>
              </a:endParaRPr>
            </a:p>
          </p:txBody>
        </p:sp>
        <p:sp>
          <p:nvSpPr>
            <p:cNvPr id="18" name="椭圆 17"/>
            <p:cNvSpPr/>
            <p:nvPr>
              <p:custDataLst>
                <p:tags r:id="rId20"/>
              </p:custDataLst>
            </p:nvPr>
          </p:nvSpPr>
          <p:spPr>
            <a:xfrm>
              <a:off x="4193" y="4418"/>
              <a:ext cx="469" cy="469"/>
            </a:xfrm>
            <a:prstGeom prst="ellipse">
              <a:avLst/>
            </a:prstGeom>
            <a:gradFill>
              <a:gsLst>
                <a:gs pos="50000">
                  <a:schemeClr val="accent1">
                    <a:lumMod val="80000"/>
                    <a:lumOff val="20000"/>
                    <a:alpha val="100000"/>
                  </a:schemeClr>
                </a:gs>
                <a:gs pos="100000">
                  <a:schemeClr val="accent1">
                    <a:alpha val="100000"/>
                  </a:schemeClr>
                </a:gs>
                <a:gs pos="0">
                  <a:schemeClr val="accent1">
                    <a:lumMod val="60000"/>
                    <a:lumOff val="40000"/>
                    <a:alpha val="100000"/>
                  </a:schemeClr>
                </a:gs>
              </a:gsLst>
              <a:lin ang="18900000" scaled="0"/>
            </a:gradFill>
            <a:ln>
              <a:noFill/>
            </a:ln>
            <a:effectLst>
              <a:outerShdw blurRad="139700" dist="50800" dir="2700000" algn="tl" rotWithShape="0">
                <a:schemeClr val="accent1">
                  <a:lumMod val="7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solidFill>
                  <a:schemeClr val="lt1"/>
                </a:solidFill>
                <a:cs typeface="微软雅黑" panose="020B0503020204020204" charset="-122"/>
                <a:sym typeface="+mn-ea"/>
              </a:endParaRPr>
            </a:p>
          </p:txBody>
        </p:sp>
        <p:pic>
          <p:nvPicPr>
            <p:cNvPr id="23" name="图片 4" descr="343439383331313b343532303032303bb8f6c8cbd0c5cfa2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6414" y="5657"/>
              <a:ext cx="231" cy="231"/>
            </a:xfrm>
            <a:prstGeom prst="rect">
              <a:avLst/>
            </a:prstGeom>
          </p:spPr>
        </p:pic>
        <p:pic>
          <p:nvPicPr>
            <p:cNvPr id="20" name="图片 3" descr="343439383331313b343532303031393bd2b5bca8b9dcc0ed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4396" y="6939"/>
              <a:ext cx="231" cy="231"/>
            </a:xfrm>
            <a:prstGeom prst="rect">
              <a:avLst/>
            </a:prstGeom>
          </p:spPr>
        </p:pic>
        <p:pic>
          <p:nvPicPr>
            <p:cNvPr id="24" name="图片 16" descr="343439383331313b343532303033323bd3a6d3c3b9dcc0ed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307" y="4537"/>
              <a:ext cx="231" cy="231"/>
            </a:xfrm>
            <a:prstGeom prst="rect">
              <a:avLst/>
            </a:prstGeom>
          </p:spPr>
        </p:pic>
        <p:sp>
          <p:nvSpPr>
            <p:cNvPr id="30" name="弧形 29"/>
            <p:cNvSpPr/>
            <p:nvPr>
              <p:custDataLst>
                <p:tags r:id="rId30"/>
              </p:custDataLst>
            </p:nvPr>
          </p:nvSpPr>
          <p:spPr>
            <a:xfrm rot="20393373">
              <a:off x="4034" y="4690"/>
              <a:ext cx="2253" cy="2253"/>
            </a:xfrm>
            <a:prstGeom prst="arc">
              <a:avLst>
                <a:gd name="adj1" fmla="val 16909494"/>
                <a:gd name="adj2" fmla="val 103454"/>
              </a:avLst>
            </a:prstGeom>
            <a:ln w="6350">
              <a:gradFill>
                <a:gsLst>
                  <a:gs pos="0">
                    <a:schemeClr val="accent1">
                      <a:alpha val="0"/>
                    </a:schemeClr>
                  </a:gs>
                  <a:gs pos="35000">
                    <a:schemeClr val="accent1">
                      <a:alpha val="100000"/>
                    </a:schemeClr>
                  </a:gs>
                </a:gsLst>
                <a:lin ang="5400000" scaled="1"/>
              </a:gradFill>
              <a:prstDash val="dash"/>
              <a:tailEnd type="triangle"/>
            </a:ln>
            <a:effectLst>
              <a:outerShdw blurRad="50800" dist="38100" dir="2700000" algn="tl" rotWithShape="0">
                <a:schemeClr val="accent1">
                  <a:lumMod val="75000"/>
                  <a:alpha val="4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cs typeface="微软雅黑" panose="020B0503020204020204" charset="-122"/>
              </a:endParaRPr>
            </a:p>
          </p:txBody>
        </p:sp>
        <p:sp>
          <p:nvSpPr>
            <p:cNvPr id="31" name="弧形 30"/>
            <p:cNvSpPr/>
            <p:nvPr>
              <p:custDataLst>
                <p:tags r:id="rId31"/>
              </p:custDataLst>
            </p:nvPr>
          </p:nvSpPr>
          <p:spPr>
            <a:xfrm rot="6016544">
              <a:off x="4034" y="4689"/>
              <a:ext cx="2253" cy="2253"/>
            </a:xfrm>
            <a:prstGeom prst="arc">
              <a:avLst>
                <a:gd name="adj1" fmla="val 16909494"/>
                <a:gd name="adj2" fmla="val 103454"/>
              </a:avLst>
            </a:prstGeom>
            <a:ln w="6350">
              <a:gradFill>
                <a:gsLst>
                  <a:gs pos="0">
                    <a:schemeClr val="accent2">
                      <a:alpha val="0"/>
                    </a:schemeClr>
                  </a:gs>
                  <a:gs pos="35000">
                    <a:schemeClr val="accent2">
                      <a:alpha val="100000"/>
                    </a:schemeClr>
                  </a:gs>
                </a:gsLst>
                <a:lin ang="5400000" scaled="1"/>
              </a:gradFill>
              <a:prstDash val="dash"/>
              <a:tailEnd type="triangle"/>
            </a:ln>
            <a:effectLst>
              <a:outerShdw blurRad="50800" dist="38100" dir="2700000" algn="tl" rotWithShape="0">
                <a:schemeClr val="accent2">
                  <a:lumMod val="75000"/>
                  <a:alpha val="4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  <a:cs typeface="微软雅黑" panose="020B0503020204020204" charset="-122"/>
              </a:endParaRPr>
            </a:p>
          </p:txBody>
        </p:sp>
      </p:grpSp>
      <p:cxnSp>
        <p:nvCxnSpPr>
          <p:cNvPr id="25" name="肘形连接符 24"/>
          <p:cNvCxnSpPr>
            <a:stCxn id="14" idx="2"/>
          </p:cNvCxnSpPr>
          <p:nvPr/>
        </p:nvCxnSpPr>
        <p:spPr>
          <a:xfrm rot="5400000">
            <a:off x="5689600" y="1769745"/>
            <a:ext cx="1134110" cy="895350"/>
          </a:xfrm>
          <a:prstGeom prst="bentConnector3">
            <a:avLst>
              <a:gd name="adj1" fmla="val 50000"/>
            </a:avLst>
          </a:prstGeom>
          <a:ln w="15875">
            <a:solidFill>
              <a:schemeClr val="accent2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/>
          <p:nvPr/>
        </p:nvCxnSpPr>
        <p:spPr>
          <a:xfrm>
            <a:off x="4591685" y="4444365"/>
            <a:ext cx="699135" cy="283845"/>
          </a:xfrm>
          <a:prstGeom prst="bentConnector3">
            <a:avLst>
              <a:gd name="adj1" fmla="val 50045"/>
            </a:avLst>
          </a:prstGeom>
          <a:ln w="15875">
            <a:solidFill>
              <a:schemeClr val="accent2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26"/>
          <p:cNvCxnSpPr/>
          <p:nvPr/>
        </p:nvCxnSpPr>
        <p:spPr>
          <a:xfrm>
            <a:off x="7156450" y="3974465"/>
            <a:ext cx="741680" cy="377190"/>
          </a:xfrm>
          <a:prstGeom prst="bentConnector3">
            <a:avLst>
              <a:gd name="adj1" fmla="val 50086"/>
            </a:avLst>
          </a:prstGeom>
          <a:ln w="15875">
            <a:solidFill>
              <a:schemeClr val="accent2">
                <a:lumMod val="7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7138670" y="1678940"/>
            <a:ext cx="4789805" cy="1771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l"/>
            </a:pPr>
            <a:r>
              <a:rPr lang="zh-CN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国内：</a:t>
            </a:r>
            <a:endParaRPr lang="zh-CN" altLang="en-US" sz="14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字节跳动（豆包大模型、Seedance 视频生成）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阿里云（通义千问，电商与政企场景适配能力强）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"/>
            </a:pPr>
            <a:r>
              <a:rPr lang="zh-CN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国际：</a:t>
            </a:r>
            <a:endParaRPr lang="zh-CN" altLang="en-US" sz="14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OpenAI（GPT 系列，多模态技术标杆）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Google（Gemini 系列，生态与产品整合能力领先）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962150" y="5083810"/>
            <a:ext cx="5076190" cy="15741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l"/>
            </a:pPr>
            <a:r>
              <a:rPr lang="zh-CN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国内：</a:t>
            </a:r>
            <a:endParaRPr lang="zh-CN" altLang="en-US" sz="14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科大讯飞（医疗、教育多模态语音交互）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昆仑万维（跨境多模态视频与数字人）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693025" y="4869180"/>
            <a:ext cx="4487545" cy="1771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l"/>
            </a:pPr>
            <a:r>
              <a:rPr lang="zh-CN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国内：</a:t>
            </a:r>
            <a:endParaRPr lang="zh-CN" altLang="en-US" sz="14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壁仞科技（多模态 AI 芯片）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第四范式（企业级多模态训练与部署平台）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l"/>
            </a:pPr>
            <a:r>
              <a:rPr lang="zh-CN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国际：</a:t>
            </a:r>
            <a:endParaRPr lang="zh-CN" altLang="en-US" sz="14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NVIDIA（核心算力与生态支撑）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Hugging Face（多模态开源模型与工具生态）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851140" y="1269365"/>
            <a:ext cx="2841625" cy="5372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3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特点：</a:t>
            </a:r>
            <a:r>
              <a:rPr lang="zh-CN" alt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具备模型、产品与生态整合能力，覆盖多模态核心链条</a:t>
            </a:r>
            <a:endParaRPr lang="zh-CN" altLang="en-US" sz="13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433320" y="4660265"/>
            <a:ext cx="2489835" cy="433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3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特点：</a:t>
            </a:r>
            <a:r>
              <a:rPr lang="zh-CN" alt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深耕特定行业或场景，多模态能力高度贴合业务需求</a:t>
            </a:r>
            <a:endParaRPr lang="zh-CN" altLang="en-US" sz="13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972945" y="5950585"/>
            <a:ext cx="3191510" cy="8597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l"/>
            </a:pPr>
            <a:r>
              <a:rPr lang="zh-CN" altLang="en-US" sz="14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国际：</a:t>
            </a:r>
            <a:endParaRPr lang="zh-CN" altLang="en-US" sz="14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Anthropic（安全导向多模态模型）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98450" indent="-285750" algn="l" eaLnBrk="0">
              <a:lnSpc>
                <a:spcPct val="130000"/>
              </a:lnSpc>
              <a:spcBef>
                <a:spcPts val="5"/>
              </a:spcBef>
              <a:buClrTx/>
              <a:buSzTx/>
              <a:buFont typeface="Wingdings" panose="05000000000000000000" charset="0"/>
              <a:buChar char=""/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Cohere（多语言多模态模型）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861935" y="4650740"/>
            <a:ext cx="4023995" cy="4330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300" b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特点：</a:t>
            </a:r>
            <a:r>
              <a:rPr lang="zh-CN" altLang="en-US" sz="13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提供算力、平台或工具，支撑多模态产业底座</a:t>
            </a:r>
            <a:endParaRPr lang="zh-CN" altLang="en-US" sz="13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245745" y="1376045"/>
            <a:ext cx="4867275" cy="1665605"/>
          </a:xfrm>
          <a:prstGeom prst="rect">
            <a:avLst/>
          </a:prstGeom>
          <a:noFill/>
          <a:effectLst/>
        </p:spPr>
        <p:txBody>
          <a:bodyPr wrap="square" rtlCol="0">
            <a:noAutofit/>
          </a:bodyPr>
          <a:p>
            <a:pPr indent="457200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59296752"/>
                </a:ext>
              </a:extLst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随着人工智能产业发展走向成熟、赛道分工日趋明晰，行业内企业的发展将分化为三类核心且定位明确的主体：全链整合的综合型企业、技术支撑型企业、场景深耕的垂直型企业，走</a:t>
            </a:r>
            <a:r>
              <a:rPr lang="zh-CN" altLang="en-US" sz="20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专业化、差异化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发展之路。</a:t>
            </a: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3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INDEX" val="1"/>
  <p:tag name="KSO_WM_TEMPLATE_CATEGORY" val="custom"/>
</p:tagLst>
</file>

<file path=ppt/tags/tag6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INDEX" val="1"/>
  <p:tag name="KSO_WM_TEMPLATE_CATEGORY" val="custom"/>
</p:tagLst>
</file>

<file path=ppt/tags/tag6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INDEX" val="1"/>
  <p:tag name="KSO_WM_TEMPLATE_CATEGORY" val="custom"/>
</p:tagLst>
</file>

<file path=ppt/tags/tag6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INDEX" val="1"/>
  <p:tag name="KSO_WM_TEMPLATE_CATEGORY" val="custom"/>
</p:tagLst>
</file>

<file path=ppt/tags/tag7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2"/>
</p:tagLst>
</file>

<file path=ppt/tags/tag73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3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8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89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90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91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92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93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94.xml><?xml version="1.0" encoding="utf-8"?>
<p:tagLst xmlns:p="http://schemas.openxmlformats.org/presentationml/2006/main">
  <p:tag name="KSO_WM_UNIT_TYPE" val="l_h_i"/>
  <p:tag name="KSO_WM_UNIT_INDEX" val="1_3_2"/>
  <p:tag name="KSO_WM_BEAUTIFY_FLAG" val="#wm#"/>
  <p:tag name="KSO_WM_TAG_VERSION" val="3.0"/>
  <p:tag name="KSO_WM_DIAGRAM_VERSION" val="3"/>
  <p:tag name="KSO_WM_DIAGRAM_GROUP_CODE" val="l1-1"/>
  <p:tag name="KSO_WM_UNIT_ID" val="custom20236003_6*l_h_i*1_3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95.xml><?xml version="1.0" encoding="utf-8"?>
<p:tagLst xmlns:p="http://schemas.openxmlformats.org/presentationml/2006/main">
  <p:tag name="KSO_WM_UNIT_TYPE" val="l_h_i"/>
  <p:tag name="KSO_WM_UNIT_INDEX" val="1_3_3"/>
  <p:tag name="KSO_WM_BEAUTIFY_FLAG" val="#wm#"/>
  <p:tag name="KSO_WM_TAG_VERSION" val="3.0"/>
  <p:tag name="KSO_WM_DIAGRAM_VERSION" val="3"/>
  <p:tag name="KSO_WM_DIAGRAM_GROUP_CODE" val="l1-1"/>
  <p:tag name="KSO_WM_UNIT_ID" val="custom20236003_6*l_h_i*1_3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96.xml><?xml version="1.0" encoding="utf-8"?>
<p:tagLst xmlns:p="http://schemas.openxmlformats.org/presentationml/2006/main">
  <p:tag name="KSO_WM_UNIT_TYPE" val="l_h_f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003_6*l_h_f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97.xml><?xml version="1.0" encoding="utf-8"?>
<p:tagLst xmlns:p="http://schemas.openxmlformats.org/presentationml/2006/main">
  <p:tag name="KSO_WM_UNIT_TYPE" val="l_h_i"/>
  <p:tag name="KSO_WM_UNIT_SUBTYPE" val="d"/>
  <p:tag name="KSO_WM_UNIT_INDEX" val="1_3_1"/>
  <p:tag name="KSO_WM_BEAUTIFY_FLAG" val="#wm#"/>
  <p:tag name="KSO_WM_TAG_VERSION" val="3.0"/>
  <p:tag name="KSO_WM_DIAGRAM_VERSION" val="3"/>
  <p:tag name="KSO_WM_DIAGRAM_GROUP_CODE" val="l1-1"/>
  <p:tag name="KSO_WM_UNIT_ID" val="custom20236003_6*l_h_i*1_3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98.xml><?xml version="1.0" encoding="utf-8"?>
<p:tagLst xmlns:p="http://schemas.openxmlformats.org/presentationml/2006/main">
  <p:tag name="KSO_WM_UNIT_TYPE" val="l_h_i"/>
  <p:tag name="KSO_WM_UNIT_INDEX" val="1_3_4"/>
  <p:tag name="KSO_WM_BEAUTIFY_FLAG" val="#wm#"/>
  <p:tag name="KSO_WM_TAG_VERSION" val="3.0"/>
  <p:tag name="KSO_WM_DIAGRAM_VERSION" val="3"/>
  <p:tag name="KSO_WM_DIAGRAM_GROUP_CODE" val="l1-1"/>
  <p:tag name="KSO_WM_UNIT_ID" val="custom20236003_6*l_h_i*1_3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99.xml><?xml version="1.0" encoding="utf-8"?>
<p:tagLst xmlns:p="http://schemas.openxmlformats.org/presentationml/2006/main">
  <p:tag name="KSO_WM_UNIT_TYPE" val="l_h_i"/>
  <p:tag name="KSO_WM_UNIT_INDEX" val="1_2_2"/>
  <p:tag name="KSO_WM_BEAUTIFY_FLAG" val="#wm#"/>
  <p:tag name="KSO_WM_TAG_VERSION" val="3.0"/>
  <p:tag name="KSO_WM_DIAGRAM_VERSION" val="3"/>
  <p:tag name="KSO_WM_DIAGRAM_GROUP_CODE" val="l1-1"/>
  <p:tag name="KSO_WM_UNIT_ID" val="custom20236003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100.xml><?xml version="1.0" encoding="utf-8"?>
<p:tagLst xmlns:p="http://schemas.openxmlformats.org/presentationml/2006/main">
  <p:tag name="KSO_WM_UNIT_TYPE" val="l_h_i"/>
  <p:tag name="KSO_WM_UNIT_INDEX" val="1_2_3"/>
  <p:tag name="KSO_WM_BEAUTIFY_FLAG" val="#wm#"/>
  <p:tag name="KSO_WM_TAG_VERSION" val="3.0"/>
  <p:tag name="KSO_WM_DIAGRAM_VERSION" val="3"/>
  <p:tag name="KSO_WM_DIAGRAM_GROUP_CODE" val="l1-1"/>
  <p:tag name="KSO_WM_UNIT_ID" val="custom20236003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101.xml><?xml version="1.0" encoding="utf-8"?>
<p:tagLst xmlns:p="http://schemas.openxmlformats.org/presentationml/2006/main">
  <p:tag name="KSO_WM_UNIT_TYPE" val="l_h_f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03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102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BEAUTIFY_FLAG" val="#wm#"/>
  <p:tag name="KSO_WM_TAG_VERSION" val="3.0"/>
  <p:tag name="KSO_WM_DIAGRAM_VERSION" val="3"/>
  <p:tag name="KSO_WM_DIAGRAM_GROUP_CODE" val="l1-1"/>
  <p:tag name="KSO_WM_UNIT_ID" val="custom20236003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03.xml><?xml version="1.0" encoding="utf-8"?>
<p:tagLst xmlns:p="http://schemas.openxmlformats.org/presentationml/2006/main">
  <p:tag name="KSO_WM_UNIT_TYPE" val="l_h_i"/>
  <p:tag name="KSO_WM_UNIT_INDEX" val="1_2_4"/>
  <p:tag name="KSO_WM_BEAUTIFY_FLAG" val="#wm#"/>
  <p:tag name="KSO_WM_TAG_VERSION" val="3.0"/>
  <p:tag name="KSO_WM_DIAGRAM_VERSION" val="3"/>
  <p:tag name="KSO_WM_DIAGRAM_GROUP_CODE" val="l1-1"/>
  <p:tag name="KSO_WM_UNIT_ID" val="custom20236003_6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06.55,&quot;left&quot;:64.45,&quot;top&quot;:133.45,&quot;width&quot;:834.85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04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10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10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07.xml><?xml version="1.0" encoding="utf-8"?>
<p:tagLst xmlns:p="http://schemas.openxmlformats.org/presentationml/2006/main">
  <p:tag name="KSO_WM_DIAGRAM_VIRTUALLY_FRAME" val="{&quot;height&quot;:410.9,&quot;left&quot;:-376.3363392651175,&quot;top&quot;:74.05,&quot;width&quot;:1306.8559455643303}"/>
</p:tagLst>
</file>

<file path=ppt/tags/tag108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109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110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111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12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13.xml><?xml version="1.0" encoding="utf-8"?>
<p:tagLst xmlns:p="http://schemas.openxmlformats.org/presentationml/2006/main">
  <p:tag name="KSO_WM_UNIT_TYPE" val="l_h_i"/>
  <p:tag name="KSO_WM_UNIT_INDEX" val="1_2_2"/>
  <p:tag name="KSO_WM_TAG_VERSION" val="3.0"/>
  <p:tag name="KSO_WM_DIAGRAM_VERSION" val="3"/>
  <p:tag name="KSO_WM_DIAGRAM_GROUP_CODE" val="l1-1"/>
  <p:tag name="KSO_WM_UNIT_ID" val="custom20236003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114.xml><?xml version="1.0" encoding="utf-8"?>
<p:tagLst xmlns:p="http://schemas.openxmlformats.org/presentationml/2006/main">
  <p:tag name="KSO_WM_UNIT_TYPE" val="l_h_i"/>
  <p:tag name="KSO_WM_UNIT_INDEX" val="1_2_3"/>
  <p:tag name="KSO_WM_TAG_VERSION" val="3.0"/>
  <p:tag name="KSO_WM_DIAGRAM_VERSION" val="3"/>
  <p:tag name="KSO_WM_DIAGRAM_GROUP_CODE" val="l1-1"/>
  <p:tag name="KSO_WM_UNIT_ID" val="custom20236003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115.xml><?xml version="1.0" encoding="utf-8"?>
<p:tagLst xmlns:p="http://schemas.openxmlformats.org/presentationml/2006/main">
  <p:tag name="KSO_WM_UNIT_TYPE" val="l_h_f"/>
  <p:tag name="KSO_WM_UNIT_INDEX" val="1_2_1"/>
  <p:tag name="KSO_WM_TAG_VERSION" val="3.0"/>
  <p:tag name="KSO_WM_DIAGRAM_VERSION" val="3"/>
  <p:tag name="KSO_WM_DIAGRAM_GROUP_CODE" val="l1-1"/>
  <p:tag name="KSO_WM_UNIT_ID" val="custom20236003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116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TAG_VERSION" val="3.0"/>
  <p:tag name="KSO_WM_DIAGRAM_VERSION" val="3"/>
  <p:tag name="KSO_WM_DIAGRAM_GROUP_CODE" val="l1-1"/>
  <p:tag name="KSO_WM_UNIT_ID" val="custom20236003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117.xml><?xml version="1.0" encoding="utf-8"?>
<p:tagLst xmlns:p="http://schemas.openxmlformats.org/presentationml/2006/main">
  <p:tag name="KSO_WM_UNIT_TYPE" val="l_h_i"/>
  <p:tag name="KSO_WM_UNIT_INDEX" val="1_2_4"/>
  <p:tag name="KSO_WM_TAG_VERSION" val="3.0"/>
  <p:tag name="KSO_WM_DIAGRAM_VERSION" val="3"/>
  <p:tag name="KSO_WM_DIAGRAM_GROUP_CODE" val="l1-1"/>
  <p:tag name="KSO_WM_UNIT_ID" val="custom20236003_6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118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DIAGRAM_VIRTUALLY_FRAME" val="{&quot;height&quot;:347.25,&quot;left&quot;:124.5,&quot;top&quot;:184.55,&quot;width&quot;:474.45}"/>
</p:tagLst>
</file>

<file path=ppt/tags/tag124.xml><?xml version="1.0" encoding="utf-8"?>
<p:tagLst xmlns:p="http://schemas.openxmlformats.org/presentationml/2006/main">
  <p:tag name="KSO_WM_DIAGRAM_VIRTUALLY_FRAME" val="{&quot;height&quot;:296.85,&quot;left&quot;:31.7,&quot;top&quot;:212.05,&quot;width&quot;:549.75}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106_2*o_h_i*1_3_1"/>
  <p:tag name="KSO_WM_TEMPLATE_CATEGORY" val="diagram"/>
  <p:tag name="KSO_WM_TEMPLATE_INDEX" val="20231106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TYPE" val="o_h_i"/>
  <p:tag name="KSO_WM_UNIT_INDEX" val="1_3_1"/>
  <p:tag name="KSO_WM_DIAGRAM_MAX_ITEMCNT" val="6"/>
  <p:tag name="KSO_WM_DIAGRAM_MIN_ITEMCNT" val="2"/>
  <p:tag name="KSO_WM_DIAGRAM_VIRTUALLY_FRAME" val="{&quot;height&quot;:347.25,&quot;left&quot;:124.5,&quot;top&quot;:184.55,&quot;width&quot;:474.45}"/>
  <p:tag name="KSO_WM_DIAGRAM_COLOR_MATCH_VALUE" val="{&quot;shape&quot;:{&quot;fill&quot;:{&quot;type&quot;:0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7"/>
  <p:tag name="KSO_WM_DIAGRAM_USE_COLOR_VALUE" val="{&quot;color_scheme&quot;:1,&quot;color_type&quot;:1,&quot;theme_color_indexes&quot;:[5,6,5,6,5,6]}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106_2*o_h_i*1_1_1"/>
  <p:tag name="KSO_WM_TEMPLATE_CATEGORY" val="diagram"/>
  <p:tag name="KSO_WM_TEMPLATE_INDEX" val="20231106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TYPE" val="o_h_i"/>
  <p:tag name="KSO_WM_UNIT_INDEX" val="1_1_1"/>
  <p:tag name="KSO_WM_DIAGRAM_MAX_ITEMCNT" val="6"/>
  <p:tag name="KSO_WM_DIAGRAM_MIN_ITEMCNT" val="2"/>
  <p:tag name="KSO_WM_DIAGRAM_VIRTUALLY_FRAME" val="{&quot;height&quot;:347.25,&quot;left&quot;:124.5,&quot;top&quot;:184.55,&quot;width&quot;:474.4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</p:tagLst>
</file>

<file path=ppt/tags/tag127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f"/>
  <p:tag name="KSO_WM_UNIT_INDEX" val="1_1_1"/>
  <p:tag name="KSO_WM_UNIT_ID" val="diagram20231106_2*o_h_f*1_1_1"/>
  <p:tag name="KSO_WM_TEMPLATE_CATEGORY" val="diagram"/>
  <p:tag name="KSO_WM_TEMPLATE_INDEX" val="20231106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347.25,&quot;left&quot;:124.5,&quot;top&quot;:184.55,&quot;width&quot;:474.4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输入你的智能图形项正文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106_2*o_h_i*1_2_1"/>
  <p:tag name="KSO_WM_TEMPLATE_CATEGORY" val="diagram"/>
  <p:tag name="KSO_WM_TEMPLATE_INDEX" val="20231106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TYPE" val="o_h_i"/>
  <p:tag name="KSO_WM_UNIT_INDEX" val="1_2_1"/>
  <p:tag name="KSO_WM_DIAGRAM_MAX_ITEMCNT" val="6"/>
  <p:tag name="KSO_WM_DIAGRAM_MIN_ITEMCNT" val="2"/>
  <p:tag name="KSO_WM_DIAGRAM_VIRTUALLY_FRAME" val="{&quot;height&quot;:347.25,&quot;left&quot;:124.5,&quot;top&quot;:184.55,&quot;width&quot;:474.45}"/>
  <p:tag name="KSO_WM_DIAGRAM_COLOR_MATCH_VALUE" val="{&quot;shape&quot;:{&quot;fill&quot;:{&quot;type&quot;:0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DIAGRAM_USE_COLOR_VALUE" val="{&quot;color_scheme&quot;:1,&quot;color_type&quot;:1,&quot;theme_color_indexes&quot;:[5,6,5,6,5,6]}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106_2*o_h_i*1_1_2"/>
  <p:tag name="KSO_WM_TEMPLATE_CATEGORY" val="diagram"/>
  <p:tag name="KSO_WM_TEMPLATE_INDEX" val="20231106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TYPE" val="o_h_i"/>
  <p:tag name="KSO_WM_UNIT_INDEX" val="1_1_2"/>
  <p:tag name="KSO_WM_DIAGRAM_MAX_ITEMCNT" val="6"/>
  <p:tag name="KSO_WM_DIAGRAM_MIN_ITEMCNT" val="2"/>
  <p:tag name="KSO_WM_DIAGRAM_VIRTUALLY_FRAME" val="{&quot;height&quot;:347.25,&quot;left&quot;:124.5,&quot;top&quot;:184.55,&quot;width&quot;:474.45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106_2*o_h_i*1_2_2"/>
  <p:tag name="KSO_WM_TEMPLATE_CATEGORY" val="diagram"/>
  <p:tag name="KSO_WM_TEMPLATE_INDEX" val="20231106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TYPE" val="o_h_i"/>
  <p:tag name="KSO_WM_UNIT_INDEX" val="1_2_2"/>
  <p:tag name="KSO_WM_DIAGRAM_MAX_ITEMCNT" val="6"/>
  <p:tag name="KSO_WM_DIAGRAM_MIN_ITEMCNT" val="2"/>
  <p:tag name="KSO_WM_DIAGRAM_VIRTUALLY_FRAME" val="{&quot;height&quot;:347.25,&quot;left&quot;:124.5,&quot;top&quot;:184.55,&quot;width&quot;:474.45}"/>
  <p:tag name="KSO_WM_DIAGRAM_COLOR_MATCH_VALUE" val="{&quot;shape&quot;:{&quot;fill&quot;:{&quot;gradient&quot;:[{&quot;brightness&quot;:0.4000000059604645,&quot;colorType&quot;:1,&quot;foreColorIndex&quot;:6,&quot;pos&quot;:0,&quot;transparency&quot;:0},{&quot;brightness&quot;:0,&quot;colorType&quot;:1,&quot;foreColorIndex&quot;:6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106_2*o_h_i*1_3_2"/>
  <p:tag name="KSO_WM_TEMPLATE_CATEGORY" val="diagram"/>
  <p:tag name="KSO_WM_TEMPLATE_INDEX" val="20231106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TYPE" val="o_h_i"/>
  <p:tag name="KSO_WM_UNIT_INDEX" val="1_3_2"/>
  <p:tag name="KSO_WM_DIAGRAM_MAX_ITEMCNT" val="6"/>
  <p:tag name="KSO_WM_DIAGRAM_MIN_ITEMCNT" val="2"/>
  <p:tag name="KSO_WM_DIAGRAM_VIRTUALLY_FRAME" val="{&quot;height&quot;:347.25,&quot;left&quot;:124.5,&quot;top&quot;:184.55,&quot;width&quot;:474.45}"/>
  <p:tag name="KSO_WM_DIAGRAM_COLOR_MATCH_VALUE" val="{&quot;shape&quot;:{&quot;fill&quot;:{&quot;gradient&quot;:[{&quot;brightness&quot;:0.4000000059604645,&quot;colorType&quot;:1,&quot;foreColorIndex&quot;:7,&quot;pos&quot;:0,&quot;transparency&quot;:0},{&quot;brightness&quot;:0,&quot;colorType&quot;:1,&quot;foreColorIndex&quot;:7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106_2*o_h_i*1_1_3"/>
  <p:tag name="KSO_WM_TEMPLATE_CATEGORY" val="diagram"/>
  <p:tag name="KSO_WM_TEMPLATE_INDEX" val="20231106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TYPE" val="o_h_i"/>
  <p:tag name="KSO_WM_UNIT_INDEX" val="1_1_3"/>
  <p:tag name="KSO_WM_DIAGRAM_MAX_ITEMCNT" val="6"/>
  <p:tag name="KSO_WM_DIAGRAM_MIN_ITEMCNT" val="2"/>
  <p:tag name="KSO_WM_DIAGRAM_VIRTUALLY_FRAME" val="{&quot;height&quot;:347.25,&quot;left&quot;:124.5,&quot;top&quot;:184.55,&quot;width&quot;:474.45}"/>
  <p:tag name="KSO_WM_DIAGRAM_COLOR_MATCH_VALUE" val="{&quot;shape&quot;:{&quot;fill&quot;:{&quot;solid&quot;:{&quot;brightness&quot;:-0.25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-0.25"/>
  <p:tag name="KSO_WM_DIAGRAM_USE_COLOR_VALUE" val="{&quot;color_scheme&quot;:1,&quot;color_type&quot;:1,&quot;theme_color_indexes&quot;:[5,6,5,6,5,6]}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ID" val="diagram20231106_2*o_h_i*1_2_3"/>
  <p:tag name="KSO_WM_TEMPLATE_CATEGORY" val="diagram"/>
  <p:tag name="KSO_WM_TEMPLATE_INDEX" val="20231106"/>
  <p:tag name="KSO_WM_UNIT_LAYERLEVEL" val="1_1_1"/>
  <p:tag name="KSO_WM_TAG_VERSION" val="3.0"/>
  <p:tag name="KSO_WM_BEAUTIFY_FLAG" val="#wm#"/>
  <p:tag name="KSO_WM_DIAGRAM_VERSION" val="3"/>
  <p:tag name="KSO_WM_DIAGRAM_COLOR_TRICK" val="4"/>
  <p:tag name="KSO_WM_DIAGRAM_COLOR_TEXT_CAN_REMOVE" val="n"/>
  <p:tag name="KSO_WM_UNIT_TYPE" val="o_h_i"/>
  <p:tag name="KSO_WM_UNIT_INDEX" val="1_2_3"/>
  <p:tag name="KSO_WM_DIAGRAM_MAX_ITEMCNT" val="6"/>
  <p:tag name="KSO_WM_DIAGRAM_MIN_ITEMCNT" val="2"/>
  <p:tag name="KSO_WM_DIAGRAM_VIRTUALLY_FRAME" val="{&quot;height&quot;:347.25,&quot;left&quot;:124.5,&quot;top&quot;:184.55,&quot;width&quot;:474.45}"/>
  <p:tag name="KSO_WM_DIAGRAM_COLOR_MATCH_VALUE" val="{&quot;shape&quot;:{&quot;fill&quot;:{&quot;solid&quot;:{&quot;brightness&quot;:-0.25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6"/>
  <p:tag name="KSO_WM_UNIT_FILL_FORE_SCHEMECOLOR_INDEX_BRIGHTNESS" val="-0.25"/>
  <p:tag name="KSO_WM_DIAGRAM_USE_COLOR_VALUE" val="{&quot;color_scheme&quot;:1,&quot;color_type&quot;:1,&quot;theme_color_indexes&quot;:[5,6,5,6,5,6]}"/>
</p:tagLst>
</file>

<file path=ppt/tags/tag134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o1-1"/>
  <p:tag name="KSO_WM_UNIT_TYPE" val="o_h_f"/>
  <p:tag name="KSO_WM_UNIT_INDEX" val="1_1_1"/>
  <p:tag name="KSO_WM_UNIT_ID" val="diagram20231106_2*o_h_f*1_1_1"/>
  <p:tag name="KSO_WM_TEMPLATE_CATEGORY" val="diagram"/>
  <p:tag name="KSO_WM_TEMPLATE_INDEX" val="20231106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MAX_ITEMCNT" val="6"/>
  <p:tag name="KSO_WM_DIAGRAM_MIN_ITEMCNT" val="2"/>
  <p:tag name="KSO_WM_DIAGRAM_VIRTUALLY_FRAME" val="{&quot;height&quot;:290.15,&quot;left&quot;:19.825,&quot;top&quot;:209.45,&quot;width&quot;:903.494770394397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输入你的智能图形项正文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37.xml><?xml version="1.0" encoding="utf-8"?>
<p:tagLst xmlns:p="http://schemas.openxmlformats.org/presentationml/2006/main">
  <p:tag name="KSO_WM_UNIT_LINE_FORE_SCHEMECOLOR_INDEX_1_BRIGHTNESS" val="0.95"/>
  <p:tag name="KSO_WM_UNIT_LINE_FORE_SCHEMECOLOR_INDEX_1" val="5"/>
  <p:tag name="KSO_WM_UNIT_LINE_FORE_SCHEMECOLOR_INDEX_1_POS" val="0.49"/>
  <p:tag name="KSO_WM_UNIT_LINE_FORE_SCHEMECOLOR_INDEX_1_TRANS" val="1"/>
  <p:tag name="KSO_WM_UNIT_LINE_FORE_SCHEMECOLOR_INDEX_2_BRIGHTNESS" val="0"/>
  <p:tag name="KSO_WM_UNIT_LINE_FORE_SCHEMECOLOR_INDEX_2" val="5"/>
  <p:tag name="KSO_WM_UNIT_LINE_FORE_SCHEMECOLOR_INDEX_2_POS" val="1"/>
  <p:tag name="KSO_WM_UNIT_LINE_FORE_SCHEMECOLOR_INDEX_2_TRANS" val="0"/>
  <p:tag name="KSO_WM_UNIT_LINE_GRADIENT_TYPE" val="0"/>
  <p:tag name="KSO_WM_UNIT_LINE_GRADIENT_ANGLE" val="90"/>
  <p:tag name="KSO_WM_UNIT_LINE_GRADIENT_Direction" val="1"/>
  <p:tag name="KSO_WM_UNIT_LINE_FILL_TYPE" val="5"/>
  <p:tag name="KSO_WM_UNIT_TEXT_FILL_FORE_SCHEMECOLOR_INDEX_BRIGHTNESS" val="0"/>
  <p:tag name="KSO_WM_UNIT_TEXT_FILL_FORE_SCHEMECOLOR_INDEX" val="2"/>
  <p:tag name="KSO_WM_UNIT_TEXT_FILL_TYPE" val="1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DIAGRAM_VIRTUALLY_FRAME" val="{&quot;height&quot;:444.85,&quot;left&quot;:36.15,&quot;top&quot;:83.65,&quot;width&quot;:53.25}"/>
</p:tagLst>
</file>

<file path=ppt/tags/tag142.xml><?xml version="1.0" encoding="utf-8"?>
<p:tagLst xmlns:p="http://schemas.openxmlformats.org/presentationml/2006/main">
  <p:tag name="KSO_WM_DIAGRAM_VIRTUALLY_FRAME" val="{&quot;height&quot;:444.85,&quot;left&quot;:36.15,&quot;top&quot;:83.65,&quot;width&quot;:53.25}"/>
</p:tagLst>
</file>

<file path=ppt/tags/tag143.xml><?xml version="1.0" encoding="utf-8"?>
<p:tagLst xmlns:p="http://schemas.openxmlformats.org/presentationml/2006/main">
  <p:tag name="TABLE_ENDDRAG_ORIGIN_RECT" val="223*34"/>
  <p:tag name="TABLE_ENDDRAG_RECT" val="123*166*223*34"/>
</p:tagLst>
</file>

<file path=ppt/tags/tag144.xml><?xml version="1.0" encoding="utf-8"?>
<p:tagLst xmlns:p="http://schemas.openxmlformats.org/presentationml/2006/main">
  <p:tag name="TABLE_ENDDRAG_ORIGIN_RECT" val="621*67"/>
  <p:tag name="TABLE_ENDDRAG_RECT" val="279*71*621*67"/>
</p:tagLst>
</file>

<file path=ppt/tags/tag145.xml><?xml version="1.0" encoding="utf-8"?>
<p:tagLst xmlns:p="http://schemas.openxmlformats.org/presentationml/2006/main">
  <p:tag name="TABLE_ENDDRAG_ORIGIN_RECT" val="308*100"/>
  <p:tag name="TABLE_ENDDRAG_RECT" val="590*74*308*100"/>
</p:tagLst>
</file>

<file path=ppt/tags/tag146.xml><?xml version="1.0" encoding="utf-8"?>
<p:tagLst xmlns:p="http://schemas.openxmlformats.org/presentationml/2006/main">
  <p:tag name="TABLE_ENDDRAG_ORIGIN_RECT" val="224*45"/>
  <p:tag name="TABLE_ENDDRAG_RECT" val="123*279*224*45"/>
</p:tagLst>
</file>

<file path=ppt/tags/tag147.xml><?xml version="1.0" encoding="utf-8"?>
<p:tagLst xmlns:p="http://schemas.openxmlformats.org/presentationml/2006/main">
  <p:tag name="TABLE_ENDDRAG_ORIGIN_RECT" val="188*46"/>
  <p:tag name="TABLE_ENDDRAG_RECT" val="310*278*188*46"/>
</p:tagLst>
</file>

<file path=ppt/tags/tag148.xml><?xml version="1.0" encoding="utf-8"?>
<p:tagLst xmlns:p="http://schemas.openxmlformats.org/presentationml/2006/main">
  <p:tag name="TABLE_ENDDRAG_ORIGIN_RECT" val="187*61"/>
  <p:tag name="TABLE_ENDDRAG_RECT" val="310*212*187*61"/>
</p:tagLst>
</file>

<file path=ppt/tags/tag149.xml><?xml version="1.0" encoding="utf-8"?>
<p:tagLst xmlns:p="http://schemas.openxmlformats.org/presentationml/2006/main">
  <p:tag name="TABLE_ENDDRAG_ORIGIN_RECT" val="387*45"/>
  <p:tag name="TABLE_ENDDRAG_RECT" val="518*279*387*45"/>
</p:tagLst>
</file>

<file path=ppt/tags/tag150.xml><?xml version="1.0" encoding="utf-8"?>
<p:tagLst xmlns:p="http://schemas.openxmlformats.org/presentationml/2006/main">
  <p:tag name="TABLE_ENDDRAG_ORIGIN_RECT" val="232*41"/>
  <p:tag name="TABLE_ENDDRAG_RECT" val="363*167*232*41"/>
</p:tagLst>
</file>

<file path=ppt/tags/tag151.xml><?xml version="1.0" encoding="utf-8"?>
<p:tagLst xmlns:p="http://schemas.openxmlformats.org/presentationml/2006/main">
  <p:tag name="TABLE_ENDDRAG_ORIGIN_RECT" val="224*111"/>
  <p:tag name="TABLE_ENDDRAG_RECT" val="117*72*224*111"/>
</p:tagLst>
</file>

<file path=ppt/tags/tag152.xml><?xml version="1.0" encoding="utf-8"?>
<p:tagLst xmlns:p="http://schemas.openxmlformats.org/presentationml/2006/main">
  <p:tag name="TABLE_ENDDRAG_ORIGIN_RECT" val="621*67"/>
  <p:tag name="TABLE_ENDDRAG_RECT" val="279*71*621*67"/>
</p:tagLst>
</file>

<file path=ppt/tags/tag153.xml><?xml version="1.0" encoding="utf-8"?>
<p:tagLst xmlns:p="http://schemas.openxmlformats.org/presentationml/2006/main">
  <p:tag name="TABLE_ENDDRAG_ORIGIN_RECT" val="232*42"/>
  <p:tag name="TABLE_ENDDRAG_RECT" val="363*306*232*42"/>
</p:tagLst>
</file>

<file path=ppt/tags/tag154.xml><?xml version="1.0" encoding="utf-8"?>
<p:tagLst xmlns:p="http://schemas.openxmlformats.org/presentationml/2006/main">
  <p:tag name="TABLE_ENDDRAG_ORIGIN_RECT" val="224*29"/>
  <p:tag name="TABLE_ENDDRAG_RECT" val="132*355*224*29"/>
</p:tagLst>
</file>

<file path=ppt/tags/tag155.xml><?xml version="1.0" encoding="utf-8"?>
<p:tagLst xmlns:p="http://schemas.openxmlformats.org/presentationml/2006/main">
  <p:tag name="TABLE_ENDDRAG_ORIGIN_RECT" val="224*29"/>
  <p:tag name="TABLE_ENDDRAG_RECT" val="132*355*224*29"/>
</p:tagLst>
</file>

<file path=ppt/tags/tag156.xml><?xml version="1.0" encoding="utf-8"?>
<p:tagLst xmlns:p="http://schemas.openxmlformats.org/presentationml/2006/main">
  <p:tag name="TABLE_ENDDRAG_ORIGIN_RECT" val="224*29"/>
  <p:tag name="TABLE_ENDDRAG_RECT" val="132*355*224*29"/>
</p:tagLst>
</file>

<file path=ppt/tags/tag157.xml><?xml version="1.0" encoding="utf-8"?>
<p:tagLst xmlns:p="http://schemas.openxmlformats.org/presentationml/2006/main">
  <p:tag name="TABLE_ENDDRAG_ORIGIN_RECT" val="224*29"/>
  <p:tag name="TABLE_ENDDRAG_RECT" val="132*355*224*29"/>
</p:tagLst>
</file>

<file path=ppt/tags/tag158.xml><?xml version="1.0" encoding="utf-8"?>
<p:tagLst xmlns:p="http://schemas.openxmlformats.org/presentationml/2006/main">
  <p:tag name="TABLE_ENDDRAG_ORIGIN_RECT" val="224*111"/>
  <p:tag name="TABLE_ENDDRAG_RECT" val="117*72*224*111"/>
</p:tagLst>
</file>

<file path=ppt/tags/tag159.xml><?xml version="1.0" encoding="utf-8"?>
<p:tagLst xmlns:p="http://schemas.openxmlformats.org/presentationml/2006/main">
  <p:tag name="TABLE_ENDDRAG_ORIGIN_RECT" val="621*67"/>
  <p:tag name="TABLE_ENDDRAG_RECT" val="279*71*621*67"/>
</p:tagLst>
</file>

<file path=ppt/tags/tag160.xml><?xml version="1.0" encoding="utf-8"?>
<p:tagLst xmlns:p="http://schemas.openxmlformats.org/presentationml/2006/main">
  <p:tag name="TABLE_ENDDRAG_ORIGIN_RECT" val="232*42"/>
  <p:tag name="TABLE_ENDDRAG_RECT" val="363*306*232*42"/>
</p:tagLst>
</file>

<file path=ppt/tags/tag161.xml><?xml version="1.0" encoding="utf-8"?>
<p:tagLst xmlns:p="http://schemas.openxmlformats.org/presentationml/2006/main">
  <p:tag name="TABLE_ENDDRAG_ORIGIN_RECT" val="224*29"/>
  <p:tag name="TABLE_ENDDRAG_RECT" val="132*355*224*29"/>
</p:tagLst>
</file>

<file path=ppt/tags/tag162.xml><?xml version="1.0" encoding="utf-8"?>
<p:tagLst xmlns:p="http://schemas.openxmlformats.org/presentationml/2006/main">
  <p:tag name="TABLE_ENDDRAG_ORIGIN_RECT" val="224*29"/>
  <p:tag name="TABLE_ENDDRAG_RECT" val="132*355*224*29"/>
</p:tagLst>
</file>

<file path=ppt/tags/tag163.xml><?xml version="1.0" encoding="utf-8"?>
<p:tagLst xmlns:p="http://schemas.openxmlformats.org/presentationml/2006/main">
  <p:tag name="TABLE_ENDDRAG_ORIGIN_RECT" val="224*29"/>
  <p:tag name="TABLE_ENDDRAG_RECT" val="132*355*224*29"/>
</p:tagLst>
</file>

<file path=ppt/tags/tag164.xml><?xml version="1.0" encoding="utf-8"?>
<p:tagLst xmlns:p="http://schemas.openxmlformats.org/presentationml/2006/main">
  <p:tag name="TABLE_ENDDRAG_ORIGIN_RECT" val="224*29"/>
  <p:tag name="TABLE_ENDDRAG_RECT" val="132*355*224*29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DIAGRAM_VIRTUALLY_FRAME" val="{&quot;height&quot;:90.64867584745761,&quot;left&quot;:61.8,&quot;top&quot;:118.35,&quot;width&quot;:857.45}"/>
</p:tagLst>
</file>

<file path=ppt/tags/tag169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1_1"/>
  <p:tag name="KSO_WM_UNIT_ID" val="diagram20233276_1*m_h_a*1_1_1"/>
  <p:tag name="KSO_WM_TEMPLATE_CATEGORY" val="diagram"/>
  <p:tag name="KSO_WM_TEMPLATE_INDEX" val="20233276"/>
  <p:tag name="KSO_WM_UNIT_LAYERLEVEL" val="1_1_1"/>
  <p:tag name="KSO_WM_TAG_VERSION" val="3.0"/>
  <p:tag name="KSO_WM_DIAGRAM_MAX_ITEMCNT" val="6"/>
  <p:tag name="KSO_WM_DIAGRAM_MIN_ITEMCNT" val="6"/>
  <p:tag name="KSO_WM_DIAGRAM_VIRTUALLY_FRAME" val="{&quot;height&quot;:90.64867584745761,&quot;left&quot;:61.8,&quot;top&quot;:118.35,&quot;width&quot;:857.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TEXT_TYPE" val="1"/>
  <p:tag name="KSO_WM_BEAUTIFY_FLAG" val="#wm#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6,5,6,5,6]}"/>
</p:tagLst>
</file>

<file path=ppt/tags/tag170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2_1"/>
  <p:tag name="KSO_WM_UNIT_ID" val="diagram20233276_1*m_h_a*1_2_1"/>
  <p:tag name="KSO_WM_TEMPLATE_CATEGORY" val="diagram"/>
  <p:tag name="KSO_WM_TEMPLATE_INDEX" val="20233276"/>
  <p:tag name="KSO_WM_UNIT_LAYERLEVEL" val="1_1_1"/>
  <p:tag name="KSO_WM_TAG_VERSION" val="3.0"/>
  <p:tag name="KSO_WM_DIAGRAM_MAX_ITEMCNT" val="6"/>
  <p:tag name="KSO_WM_DIAGRAM_MIN_ITEMCNT" val="6"/>
  <p:tag name="KSO_WM_DIAGRAM_VIRTUALLY_FRAME" val="{&quot;height&quot;:90.64867584745761,&quot;left&quot;:61.8,&quot;top&quot;:118.35,&quot;width&quot;:857.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TEXT_TYPE" val="1"/>
  <p:tag name="KSO_WM_BEAUTIFY_FLAG" val="#wm#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6,5,6,5,6]}"/>
</p:tagLst>
</file>

<file path=ppt/tags/tag171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3_1"/>
  <p:tag name="KSO_WM_UNIT_ID" val="diagram20233276_1*m_h_a*1_3_1"/>
  <p:tag name="KSO_WM_TEMPLATE_CATEGORY" val="diagram"/>
  <p:tag name="KSO_WM_TEMPLATE_INDEX" val="20233276"/>
  <p:tag name="KSO_WM_UNIT_LAYERLEVEL" val="1_1_1"/>
  <p:tag name="KSO_WM_TAG_VERSION" val="3.0"/>
  <p:tag name="KSO_WM_DIAGRAM_MAX_ITEMCNT" val="6"/>
  <p:tag name="KSO_WM_DIAGRAM_MIN_ITEMCNT" val="6"/>
  <p:tag name="KSO_WM_DIAGRAM_VIRTUALLY_FRAME" val="{&quot;height&quot;:90.64867584745761,&quot;left&quot;:61.8,&quot;top&quot;:118.35,&quot;width&quot;:857.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TEXT_TYPE" val="1"/>
  <p:tag name="KSO_WM_BEAUTIFY_FLAG" val="#wm#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6,5,6,5,6]}"/>
</p:tagLst>
</file>

<file path=ppt/tags/tag172.xml><?xml version="1.0" encoding="utf-8"?>
<p:tagLst xmlns:p="http://schemas.openxmlformats.org/presentationml/2006/main">
  <p:tag name="KSO_WM_UNIT_LINE_FORE_SCHEMECOLOR_INDEX_BRIGHTNESS" val="0"/>
  <p:tag name="KSO_WM_UNIT_LINE_FILL_TYPE" val="2"/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4_1"/>
  <p:tag name="KSO_WM_UNIT_ID" val="diagram20233276_1*m_h_a*1_4_1"/>
  <p:tag name="KSO_WM_TEMPLATE_CATEGORY" val="diagram"/>
  <p:tag name="KSO_WM_TEMPLATE_INDEX" val="20233276"/>
  <p:tag name="KSO_WM_UNIT_LAYERLEVEL" val="1_1_1"/>
  <p:tag name="KSO_WM_TAG_VERSION" val="3.0"/>
  <p:tag name="KSO_WM_DIAGRAM_MAX_ITEMCNT" val="6"/>
  <p:tag name="KSO_WM_DIAGRAM_MIN_ITEMCNT" val="6"/>
  <p:tag name="KSO_WM_DIAGRAM_VIRTUALLY_FRAME" val="{&quot;height&quot;:90.64867584745761,&quot;left&quot;:61.8,&quot;top&quot;:118.35,&quot;width&quot;:857.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TEXT_TYPE" val="1"/>
  <p:tag name="KSO_WM_BEAUTIFY_FLAG" val="#wm#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6,5,6,5,6]}"/>
</p:tagLst>
</file>

<file path=ppt/tags/tag173.xml><?xml version="1.0" encoding="utf-8"?>
<p:tagLst xmlns:p="http://schemas.openxmlformats.org/presentationml/2006/main">
  <p:tag name="KSO_WM_UNIT_TEXT_FILL_FORE_SCHEMECOLOR_INDEX_BRIGHTNESS" val="0"/>
  <p:tag name="KSO_WM_UNIT_TEXT_FILL_TYPE" val="1"/>
  <p:tag name="KSO_WM_UNIT_HIGHLIGHT" val="0"/>
  <p:tag name="KSO_WM_UNIT_COMPATIBLE" val="0"/>
  <p:tag name="KSO_WM_UNIT_DIAGRAM_ISNUMVISUAL" val="0"/>
  <p:tag name="KSO_WM_UNIT_DIAGRAM_ISREFERUNIT" val="0"/>
  <p:tag name="KSO_WM_DIAGRAM_GROUP_CODE" val="m1-1"/>
  <p:tag name="KSO_WM_UNIT_TYPE" val="m_h_a"/>
  <p:tag name="KSO_WM_UNIT_INDEX" val="1_5_1"/>
  <p:tag name="KSO_WM_UNIT_ID" val="diagram20233276_1*m_h_a*1_5_1"/>
  <p:tag name="KSO_WM_TEMPLATE_CATEGORY" val="diagram"/>
  <p:tag name="KSO_WM_TEMPLATE_INDEX" val="20233276"/>
  <p:tag name="KSO_WM_UNIT_LAYERLEVEL" val="1_1_1"/>
  <p:tag name="KSO_WM_TAG_VERSION" val="3.0"/>
  <p:tag name="KSO_WM_DIAGRAM_MAX_ITEMCNT" val="6"/>
  <p:tag name="KSO_WM_DIAGRAM_MIN_ITEMCNT" val="6"/>
  <p:tag name="KSO_WM_DIAGRAM_VIRTUALLY_FRAME" val="{&quot;height&quot;:90.64867584745761,&quot;left&quot;:61.8,&quot;top&quot;:118.35,&quot;width&quot;:857.4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TEXT_TYPE" val="1"/>
  <p:tag name="KSO_WM_BEAUTIFY_FLAG" val="#wm#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LINE_FORE_SCHEMECOLOR_INDEX" val="-2"/>
  <p:tag name="KSO_WM_DIAGRAM_USE_COLOR_VALUE" val="{&quot;color_scheme&quot;:1,&quot;color_type&quot;:1,&quot;theme_color_indexes&quot;:[5,6,5,6,5,6]}"/>
</p:tagLst>
</file>

<file path=ppt/tags/tag174.xml><?xml version="1.0" encoding="utf-8"?>
<p:tagLst xmlns:p="http://schemas.openxmlformats.org/presentationml/2006/main">
  <p:tag name="TABLE_ENDDRAG_ORIGIN_RECT" val="97*367"/>
  <p:tag name="TABLE_ENDDRAG_RECT" val="67*163*97*367"/>
</p:tagLst>
</file>

<file path=ppt/tags/tag175.xml><?xml version="1.0" encoding="utf-8"?>
<p:tagLst xmlns:p="http://schemas.openxmlformats.org/presentationml/2006/main">
  <p:tag name="TABLE_ENDDRAG_ORIGIN_RECT" val="680*316"/>
  <p:tag name="TABLE_ENDDRAG_RECT" val="209*209*680*316"/>
</p:tagLst>
</file>

<file path=ppt/tags/tag17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UNIT_LINE_FORE_SCHEMECOLOR_INDEX_1_BRIGHTNESS" val="0.95"/>
  <p:tag name="KSO_WM_UNIT_LINE_FORE_SCHEMECOLOR_INDEX_1" val="5"/>
  <p:tag name="KSO_WM_UNIT_LINE_FORE_SCHEMECOLOR_INDEX_1_POS" val="0.49"/>
  <p:tag name="KSO_WM_UNIT_LINE_FORE_SCHEMECOLOR_INDEX_1_TRANS" val="1"/>
  <p:tag name="KSO_WM_UNIT_LINE_FORE_SCHEMECOLOR_INDEX_2_BRIGHTNESS" val="0"/>
  <p:tag name="KSO_WM_UNIT_LINE_FORE_SCHEMECOLOR_INDEX_2" val="5"/>
  <p:tag name="KSO_WM_UNIT_LINE_FORE_SCHEMECOLOR_INDEX_2_POS" val="1"/>
  <p:tag name="KSO_WM_UNIT_LINE_FORE_SCHEMECOLOR_INDEX_2_TRANS" val="0"/>
  <p:tag name="KSO_WM_UNIT_LINE_GRADIENT_TYPE" val="0"/>
  <p:tag name="KSO_WM_UNIT_LINE_GRADIENT_ANGLE" val="90"/>
  <p:tag name="KSO_WM_UNIT_LINE_GRADIENT_Direction" val="1"/>
  <p:tag name="KSO_WM_UNIT_LINE_FILL_TYPE" val="5"/>
  <p:tag name="KSO_WM_UNIT_TEXT_FILL_FORE_SCHEMECOLOR_INDEX_BRIGHTNESS" val="0"/>
  <p:tag name="KSO_WM_UNIT_TEXT_FILL_FORE_SCHEMECOLOR_INDEX" val="2"/>
  <p:tag name="KSO_WM_UNIT_TEXT_FILL_TYPE" val="1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UNIT_LINE_FORE_SCHEMECOLOR_INDEX_1_BRIGHTNESS" val="0.95"/>
  <p:tag name="KSO_WM_UNIT_LINE_FORE_SCHEMECOLOR_INDEX_1" val="5"/>
  <p:tag name="KSO_WM_UNIT_LINE_FORE_SCHEMECOLOR_INDEX_1_POS" val="0.49"/>
  <p:tag name="KSO_WM_UNIT_LINE_FORE_SCHEMECOLOR_INDEX_1_TRANS" val="1"/>
  <p:tag name="KSO_WM_UNIT_LINE_FORE_SCHEMECOLOR_INDEX_2_BRIGHTNESS" val="0"/>
  <p:tag name="KSO_WM_UNIT_LINE_FORE_SCHEMECOLOR_INDEX_2" val="5"/>
  <p:tag name="KSO_WM_UNIT_LINE_FORE_SCHEMECOLOR_INDEX_2_POS" val="1"/>
  <p:tag name="KSO_WM_UNIT_LINE_FORE_SCHEMECOLOR_INDEX_2_TRANS" val="0"/>
  <p:tag name="KSO_WM_UNIT_LINE_GRADIENT_TYPE" val="0"/>
  <p:tag name="KSO_WM_UNIT_LINE_GRADIENT_ANGLE" val="90"/>
  <p:tag name="KSO_WM_UNIT_LINE_GRADIENT_Direction" val="1"/>
  <p:tag name="KSO_WM_UNIT_LINE_FILL_TYPE" val="5"/>
  <p:tag name="KSO_WM_UNIT_TEXT_FILL_FORE_SCHEMECOLOR_INDEX_BRIGHTNESS" val="0"/>
  <p:tag name="KSO_WM_UNIT_TEXT_FILL_FORE_SCHEMECOLOR_INDEX" val="2"/>
  <p:tag name="KSO_WM_UNIT_TEXT_FILL_TYPE" val="1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UNIT_LINE_FORE_SCHEMECOLOR_INDEX_1_BRIGHTNESS" val="0.95"/>
  <p:tag name="KSO_WM_UNIT_LINE_FORE_SCHEMECOLOR_INDEX_1" val="5"/>
  <p:tag name="KSO_WM_UNIT_LINE_FORE_SCHEMECOLOR_INDEX_1_POS" val="0.49"/>
  <p:tag name="KSO_WM_UNIT_LINE_FORE_SCHEMECOLOR_INDEX_1_TRANS" val="1"/>
  <p:tag name="KSO_WM_UNIT_LINE_FORE_SCHEMECOLOR_INDEX_2_BRIGHTNESS" val="0"/>
  <p:tag name="KSO_WM_UNIT_LINE_FORE_SCHEMECOLOR_INDEX_2" val="5"/>
  <p:tag name="KSO_WM_UNIT_LINE_FORE_SCHEMECOLOR_INDEX_2_POS" val="1"/>
  <p:tag name="KSO_WM_UNIT_LINE_FORE_SCHEMECOLOR_INDEX_2_TRANS" val="0"/>
  <p:tag name="KSO_WM_UNIT_LINE_GRADIENT_TYPE" val="0"/>
  <p:tag name="KSO_WM_UNIT_LINE_GRADIENT_ANGLE" val="90"/>
  <p:tag name="KSO_WM_UNIT_LINE_GRADIENT_Direction" val="1"/>
  <p:tag name="KSO_WM_UNIT_LINE_FILL_TYPE" val="5"/>
  <p:tag name="KSO_WM_UNIT_TEXT_FILL_FORE_SCHEMECOLOR_INDEX_BRIGHTNESS" val="0"/>
  <p:tag name="KSO_WM_UNIT_TEXT_FILL_FORE_SCHEMECOLOR_INDEX" val="2"/>
  <p:tag name="KSO_WM_UNIT_TEXT_FILL_TYPE" val="1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UNIT_LINE_FORE_SCHEMECOLOR_INDEX_1_BRIGHTNESS" val="0.95"/>
  <p:tag name="KSO_WM_UNIT_LINE_FORE_SCHEMECOLOR_INDEX_1" val="5"/>
  <p:tag name="KSO_WM_UNIT_LINE_FORE_SCHEMECOLOR_INDEX_1_POS" val="0.49"/>
  <p:tag name="KSO_WM_UNIT_LINE_FORE_SCHEMECOLOR_INDEX_1_TRANS" val="1"/>
  <p:tag name="KSO_WM_UNIT_LINE_FORE_SCHEMECOLOR_INDEX_2_BRIGHTNESS" val="0"/>
  <p:tag name="KSO_WM_UNIT_LINE_FORE_SCHEMECOLOR_INDEX_2" val="5"/>
  <p:tag name="KSO_WM_UNIT_LINE_FORE_SCHEMECOLOR_INDEX_2_POS" val="1"/>
  <p:tag name="KSO_WM_UNIT_LINE_FORE_SCHEMECOLOR_INDEX_2_TRANS" val="0"/>
  <p:tag name="KSO_WM_UNIT_LINE_GRADIENT_TYPE" val="0"/>
  <p:tag name="KSO_WM_UNIT_LINE_GRADIENT_ANGLE" val="90"/>
  <p:tag name="KSO_WM_UNIT_LINE_GRADIENT_Direction" val="1"/>
  <p:tag name="KSO_WM_UNIT_LINE_FILL_TYPE" val="5"/>
  <p:tag name="KSO_WM_UNIT_TEXT_FILL_FORE_SCHEMECOLOR_INDEX_BRIGHTNESS" val="0"/>
  <p:tag name="KSO_WM_UNIT_TEXT_FILL_FORE_SCHEMECOLOR_INDEX" val="2"/>
  <p:tag name="KSO_WM_UNIT_TEXT_FILL_TYPE" val="1"/>
</p:tagLst>
</file>

<file path=ppt/tags/tag19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UNIT_ID" val="custom20236003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VALUE" val="2"/>
  <p:tag name="KSO_WM_UNIT_PRESET_TEXT_INDEX" val="-1"/>
  <p:tag name="KSO_WM_UNIT_PRESET_TEXT_LEN" val="0"/>
  <p:tag name="KSO_WM_UNIT_TEXT_FILL_FORE_SCHEMECOLOR_INDEX" val="15"/>
  <p:tag name="KSO_WM_UNIT_TEXT_FILL_TYPE" val="1"/>
  <p:tag name="KSO_WM_UNIT_USESOURCEFORMAT_APPLY" val="1"/>
</p:tagLst>
</file>

<file path=ppt/tags/tag19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DIAGRAM_GROUP_CODE" val="l1-1"/>
  <p:tag name="KSO_WM_UNIT_ID" val="custom20236003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6003"/>
  <p:tag name="KSO_WM_TEMPLATE_CATEGORY" val="custom"/>
  <p:tag name="KSO_WM_UNIT_FILL_FORE_SCHEMECOLOR_INDEX" val="5"/>
  <p:tag name="KSO_WM_UNIT_FILL_TYPE" val="1"/>
  <p:tag name="KSO_WM_UNIT_TEXT_FILL_FORE_SCHEMECOLOR_INDEX" val="2"/>
  <p:tag name="KSO_WM_UNIT_TEXT_FILL_TYPE" val="1"/>
  <p:tag name="KSO_WM_UNIT_USESOURCEFORMAT_APPLY" val="1"/>
</p:tagLst>
</file>

<file path=ppt/tags/tag195.xml><?xml version="1.0" encoding="utf-8"?>
<p:tagLst xmlns:p="http://schemas.openxmlformats.org/presentationml/2006/main">
  <p:tag name="KSO_WM_DIAGRAM_VIRTUALLY_FRAME" val="{&quot;height&quot;:410.9,&quot;left&quot;:-376.3363392651175,&quot;top&quot;:74.05,&quot;width&quot;:1306.8559455643303}"/>
</p:tagLst>
</file>

<file path=ppt/tags/tag196.xml><?xml version="1.0" encoding="utf-8"?>
<p:tagLst xmlns:p="http://schemas.openxmlformats.org/presentationml/2006/main">
  <p:tag name="KSO_WM_UNIT_TYPE" val="l_h_i"/>
  <p:tag name="KSO_WM_UNIT_INDEX" val="1_1_2"/>
  <p:tag name="KSO_WM_BEAUTIFY_FLAG" val="#wm#"/>
  <p:tag name="KSO_WM_TAG_VERSION" val="3.0"/>
  <p:tag name="KSO_WM_DIAGRAM_VERSION" val="3"/>
  <p:tag name="KSO_WM_DIAGRAM_GROUP_CODE" val="l1-1"/>
  <p:tag name="KSO_WM_UNIT_ID" val="custom20236003_6*l_h_i*1_1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197.xml><?xml version="1.0" encoding="utf-8"?>
<p:tagLst xmlns:p="http://schemas.openxmlformats.org/presentationml/2006/main">
  <p:tag name="KSO_WM_UNIT_TYPE" val="l_h_i"/>
  <p:tag name="KSO_WM_UNIT_INDEX" val="1_1_3"/>
  <p:tag name="KSO_WM_BEAUTIFY_FLAG" val="#wm#"/>
  <p:tag name="KSO_WM_TAG_VERSION" val="3.0"/>
  <p:tag name="KSO_WM_DIAGRAM_VERSION" val="3"/>
  <p:tag name="KSO_WM_DIAGRAM_GROUP_CODE" val="l1-1"/>
  <p:tag name="KSO_WM_UNIT_ID" val="custom20236003_6*l_h_i*1_1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198.xml><?xml version="1.0" encoding="utf-8"?>
<p:tagLst xmlns:p="http://schemas.openxmlformats.org/presentationml/2006/main">
  <p:tag name="KSO_WM_UNIT_TYPE" val="l_h_f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f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199.xml><?xml version="1.0" encoding="utf-8"?>
<p:tagLst xmlns:p="http://schemas.openxmlformats.org/presentationml/2006/main">
  <p:tag name="KSO_WM_UNIT_TYPE" val="l_h_i"/>
  <p:tag name="KSO_WM_UNIT_SUBTYPE" val="d"/>
  <p:tag name="KSO_WM_UNIT_INDEX" val="1_1_1"/>
  <p:tag name="KSO_WM_BEAUTIFY_FLAG" val="#wm#"/>
  <p:tag name="KSO_WM_TAG_VERSION" val="3.0"/>
  <p:tag name="KSO_WM_DIAGRAM_VERSION" val="3"/>
  <p:tag name="KSO_WM_DIAGRAM_GROUP_CODE" val="l1-1"/>
  <p:tag name="KSO_WM_UNIT_ID" val="custom20236003_6*l_h_i*1_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200.xml><?xml version="1.0" encoding="utf-8"?>
<p:tagLst xmlns:p="http://schemas.openxmlformats.org/presentationml/2006/main">
  <p:tag name="KSO_WM_UNIT_TYPE" val="l_h_i"/>
  <p:tag name="KSO_WM_UNIT_INDEX" val="1_1_4"/>
  <p:tag name="KSO_WM_BEAUTIFY_FLAG" val="#wm#"/>
  <p:tag name="KSO_WM_TAG_VERSION" val="3.0"/>
  <p:tag name="KSO_WM_DIAGRAM_VERSION" val="3"/>
  <p:tag name="KSO_WM_DIAGRAM_GROUP_CODE" val="l1-1"/>
  <p:tag name="KSO_WM_UNIT_ID" val="custom20236003_6*l_h_i*1_1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410.9,&quot;left&quot;:-376.3363392651175,&quot;top&quot;:74.05,&quot;width&quot;:1306.8559455643303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201.xml><?xml version="1.0" encoding="utf-8"?>
<p:tagLst xmlns:p="http://schemas.openxmlformats.org/presentationml/2006/main">
  <p:tag name="KSO_WM_UNIT_TYPE" val="l_h_i"/>
  <p:tag name="KSO_WM_UNIT_INDEX" val="1_2_2"/>
  <p:tag name="KSO_WM_TAG_VERSION" val="3.0"/>
  <p:tag name="KSO_WM_DIAGRAM_VERSION" val="3"/>
  <p:tag name="KSO_WM_DIAGRAM_GROUP_CODE" val="l1-1"/>
  <p:tag name="KSO_WM_UNIT_ID" val="custom20236003_6*l_h_i*1_2_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.9200000166893005,&quot;colorType&quot;:1,&quot;foreColorIndex&quot;:16,&quot;pos&quot;:1,&quot;transparency&quot;:0},{&quot;brightness&quot;:0.9200000166893005,&quot;colorType&quot;:1,&quot;foreColorIndex&quot;:16,&quot;pos&quot;:0,&quot;transparency&quot;:0}],&quot;type&quot;:3},&quot;glow&quot;:{&quot;colorType&quot;:0},&quot;line&quot;:{&quot;type&quot;:0},&quot;shadow&quot;:{&quot;brightness&quot;:-0.10000000149011612,&quot;colorType&quot;:1,&quot;foreColorIndex&quot;:16,&quot;transparency&quot;:0.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6"/>
  <p:tag name="KSO_WM_UNIT_SHADOW_SCHEMECOLOR_INDEX" val="16"/>
  <p:tag name="KSO_WM_UNIT_TEXT_FILL_FORE_SCHEMECOLOR_INDEX" val="2"/>
  <p:tag name="KSO_WM_UNIT_TEXT_FILL_TYPE" val="1"/>
  <p:tag name="KSO_WM_UNIT_USESOURCEFORMAT_APPLY" val="1"/>
</p:tagLst>
</file>

<file path=ppt/tags/tag202.xml><?xml version="1.0" encoding="utf-8"?>
<p:tagLst xmlns:p="http://schemas.openxmlformats.org/presentationml/2006/main">
  <p:tag name="KSO_WM_UNIT_TYPE" val="l_h_i"/>
  <p:tag name="KSO_WM_UNIT_INDEX" val="1_2_3"/>
  <p:tag name="KSO_WM_TAG_VERSION" val="3.0"/>
  <p:tag name="KSO_WM_DIAGRAM_VERSION" val="3"/>
  <p:tag name="KSO_WM_DIAGRAM_GROUP_CODE" val="l1-1"/>
  <p:tag name="KSO_WM_UNIT_ID" val="custom20236003_6*l_h_i*1_2_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5"/>
  <p:tag name="KSO_WM_UNIT_TEXT_FILL_FORE_SCHEMECOLOR_INDEX" val="2"/>
  <p:tag name="KSO_WM_UNIT_TEXT_FILL_TYPE" val="1"/>
  <p:tag name="KSO_WM_UNIT_USESOURCEFORMAT_APPLY" val="1"/>
</p:tagLst>
</file>

<file path=ppt/tags/tag203.xml><?xml version="1.0" encoding="utf-8"?>
<p:tagLst xmlns:p="http://schemas.openxmlformats.org/presentationml/2006/main">
  <p:tag name="KSO_WM_UNIT_TYPE" val="l_h_f"/>
  <p:tag name="KSO_WM_UNIT_INDEX" val="1_2_1"/>
  <p:tag name="KSO_WM_TAG_VERSION" val="3.0"/>
  <p:tag name="KSO_WM_DIAGRAM_VERSION" val="3"/>
  <p:tag name="KSO_WM_DIAGRAM_GROUP_CODE" val="l1-1"/>
  <p:tag name="KSO_WM_UNIT_ID" val="custom20236003_6*l_h_f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UNIT_SUBTYPE" val="a"/>
  <p:tag name="KSO_WM_UNIT_VALUE" val="30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333333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添加&#10;目录项标题"/>
  <p:tag name="KSO_WM_UNIT_USESOURCEFORMAT_APPLY" val="1"/>
</p:tagLst>
</file>

<file path=ppt/tags/tag204.xml><?xml version="1.0" encoding="utf-8"?>
<p:tagLst xmlns:p="http://schemas.openxmlformats.org/presentationml/2006/main">
  <p:tag name="KSO_WM_UNIT_TYPE" val="l_h_i"/>
  <p:tag name="KSO_WM_UNIT_SUBTYPE" val="d"/>
  <p:tag name="KSO_WM_UNIT_INDEX" val="1_2_1"/>
  <p:tag name="KSO_WM_TAG_VERSION" val="3.0"/>
  <p:tag name="KSO_WM_DIAGRAM_VERSION" val="3"/>
  <p:tag name="KSO_WM_DIAGRAM_GROUP_CODE" val="l1-1"/>
  <p:tag name="KSO_WM_UNIT_ID" val="custom20236003_6*l_h_i*1_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FORE_SCHEMECOLOR_INDEX" val="5"/>
  <p:tag name="KSO_WM_UNIT_TEXT_FILL_TYPE" val="1"/>
  <p:tag name="KSO_WM_UNIT_USESOURCEFORMAT_APPLY" val="1"/>
</p:tagLst>
</file>

<file path=ppt/tags/tag205.xml><?xml version="1.0" encoding="utf-8"?>
<p:tagLst xmlns:p="http://schemas.openxmlformats.org/presentationml/2006/main">
  <p:tag name="KSO_WM_UNIT_TYPE" val="l_h_i"/>
  <p:tag name="KSO_WM_UNIT_INDEX" val="1_2_4"/>
  <p:tag name="KSO_WM_TAG_VERSION" val="3.0"/>
  <p:tag name="KSO_WM_DIAGRAM_VERSION" val="3"/>
  <p:tag name="KSO_WM_DIAGRAM_GROUP_CODE" val="l1-1"/>
  <p:tag name="KSO_WM_UNIT_ID" val="custom20236003_6*l_h_i*1_2_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_1"/>
  <p:tag name="KSO_WM_TEMPLATE_INDEX" val="20236003"/>
  <p:tag name="KSO_WM_TEMPLATE_CATEGORY" val="custom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09.7831496062992,&quot;left&quot;:71.56366073488252,&quot;top&quot;:133.45,&quot;width&quot;:824.7676391601562}"/>
  <p:tag name="KSO_WM_DIAGRAM_COLOR_MATCH_VALUE" val="{&quot;shape&quot;:{&quot;fill&quot;:{&quot;type&quot;:0},&quot;glow&quot;:{&quot;colorType&quot;:0},&quot;line&quot;:{&quot;solidLine&quot;:{&quot;brightness&quot;:0.800000011920929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206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6003"/>
  <p:tag name="KSO_WM_TEMPLATE_CATEGORY" val="custom"/>
  <p:tag name="KSO_WM_SLIDE_INDEX" val="4"/>
  <p:tag name="KSO_WM_SLIDE_ID" val="custom20236003_4"/>
  <p:tag name="KSO_WM_TEMPLATE_MASTER_TYPE" val="0"/>
  <p:tag name="KSO_WM_SLIDE_LAYOUT" val="a_l"/>
  <p:tag name="KSO_WM_SLIDE_LAYOUT_CNT" val="1_1"/>
  <p:tag name="KSO_WM_SLIDE_DIAGTYPE" val="l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TABLE_ENDDRAG_ORIGIN_RECT" val="89*91"/>
  <p:tag name="TABLE_ENDDRAG_RECT" val="68*173*89*91"/>
</p:tagLst>
</file>

<file path=ppt/tags/tag211.xml><?xml version="1.0" encoding="utf-8"?>
<p:tagLst xmlns:p="http://schemas.openxmlformats.org/presentationml/2006/main">
  <p:tag name="TABLE_ENDDRAG_ORIGIN_RECT" val="94*57"/>
  <p:tag name="TABLE_ENDDRAG_RECT" val="64*282*94*57"/>
</p:tagLst>
</file>

<file path=ppt/tags/tag212.xml><?xml version="1.0" encoding="utf-8"?>
<p:tagLst xmlns:p="http://schemas.openxmlformats.org/presentationml/2006/main">
  <p:tag name="TABLE_ENDDRAG_ORIGIN_RECT" val="94*79"/>
  <p:tag name="TABLE_ENDDRAG_RECT" val="63*371*94*79"/>
</p:tagLst>
</file>

<file path=ppt/tags/tag213.xml><?xml version="1.0" encoding="utf-8"?>
<p:tagLst xmlns:p="http://schemas.openxmlformats.org/presentationml/2006/main">
  <p:tag name="KSO_WM_DIAGRAM_VIRTUALLY_FRAME" val="{&quot;height&quot;:444.85,&quot;left&quot;:36.15,&quot;top&quot;:83.65,&quot;width&quot;:53.25}"/>
</p:tagLst>
</file>

<file path=ppt/tags/tag214.xml><?xml version="1.0" encoding="utf-8"?>
<p:tagLst xmlns:p="http://schemas.openxmlformats.org/presentationml/2006/main">
  <p:tag name="KSO_WM_DIAGRAM_VIRTUALLY_FRAME" val="{&quot;height&quot;:444.85,&quot;left&quot;:36.15,&quot;top&quot;:83.65,&quot;width&quot;:53.25}"/>
</p:tagLst>
</file>

<file path=ppt/tags/tag215.xml><?xml version="1.0" encoding="utf-8"?>
<p:tagLst xmlns:p="http://schemas.openxmlformats.org/presentationml/2006/main">
  <p:tag name="KSO_WM_DIAGRAM_VIRTUALLY_FRAME" val="{&quot;height&quot;:444.85,&quot;left&quot;:36.15,&quot;top&quot;:83.65,&quot;width&quot;:53.25}"/>
</p:tagLst>
</file>

<file path=ppt/tags/tag216.xml><?xml version="1.0" encoding="utf-8"?>
<p:tagLst xmlns:p="http://schemas.openxmlformats.org/presentationml/2006/main">
  <p:tag name="TABLE_ENDDRAG_ORIGIN_RECT" val="89*78"/>
  <p:tag name="TABLE_ENDDRAG_RECT" val="199*178*89*78"/>
</p:tagLst>
</file>

<file path=ppt/tags/tag217.xml><?xml version="1.0" encoding="utf-8"?>
<p:tagLst xmlns:p="http://schemas.openxmlformats.org/presentationml/2006/main">
  <p:tag name="TABLE_ENDDRAG_ORIGIN_RECT" val="89*57"/>
  <p:tag name="TABLE_ENDDRAG_RECT" val="199*285*89*57"/>
</p:tagLst>
</file>

<file path=ppt/tags/tag218.xml><?xml version="1.0" encoding="utf-8"?>
<p:tagLst xmlns:p="http://schemas.openxmlformats.org/presentationml/2006/main">
  <p:tag name="TABLE_ENDDRAG_ORIGIN_RECT" val="89*79"/>
  <p:tag name="TABLE_ENDDRAG_RECT" val="199*381*89*79"/>
</p:tagLst>
</file>

<file path=ppt/tags/tag219.xml><?xml version="1.0" encoding="utf-8"?>
<p:tagLst xmlns:p="http://schemas.openxmlformats.org/presentationml/2006/main">
  <p:tag name="TABLE_ENDDRAG_ORIGIN_RECT" val="104*83"/>
  <p:tag name="TABLE_ENDDRAG_RECT" val="329*173*104*83"/>
</p:tagLst>
</file>

<file path=ppt/tags/tag220.xml><?xml version="1.0" encoding="utf-8"?>
<p:tagLst xmlns:p="http://schemas.openxmlformats.org/presentationml/2006/main">
  <p:tag name="TABLE_ENDDRAG_ORIGIN_RECT" val="89*57"/>
  <p:tag name="TABLE_ENDDRAG_RECT" val="199*285*89*57"/>
</p:tagLst>
</file>

<file path=ppt/tags/tag221.xml><?xml version="1.0" encoding="utf-8"?>
<p:tagLst xmlns:p="http://schemas.openxmlformats.org/presentationml/2006/main">
  <p:tag name="TABLE_ENDDRAG_ORIGIN_RECT" val="104*110"/>
  <p:tag name="TABLE_ENDDRAG_RECT" val="329*372*104*110"/>
</p:tagLst>
</file>

<file path=ppt/tags/tag222.xml><?xml version="1.0" encoding="utf-8"?>
<p:tagLst xmlns:p="http://schemas.openxmlformats.org/presentationml/2006/main">
  <p:tag name="TABLE_ENDDRAG_ORIGIN_RECT" val="104*83"/>
  <p:tag name="TABLE_ENDDRAG_RECT" val="329*173*104*83"/>
</p:tagLst>
</file>

<file path=ppt/tags/tag223.xml><?xml version="1.0" encoding="utf-8"?>
<p:tagLst xmlns:p="http://schemas.openxmlformats.org/presentationml/2006/main">
  <p:tag name="TABLE_ENDDRAG_ORIGIN_RECT" val="89*57"/>
  <p:tag name="TABLE_ENDDRAG_RECT" val="199*285*89*57"/>
</p:tagLst>
</file>

<file path=ppt/tags/tag224.xml><?xml version="1.0" encoding="utf-8"?>
<p:tagLst xmlns:p="http://schemas.openxmlformats.org/presentationml/2006/main">
  <p:tag name="TABLE_ENDDRAG_ORIGIN_RECT" val="104*110"/>
  <p:tag name="TABLE_ENDDRAG_RECT" val="329*372*104*110"/>
</p:tagLst>
</file>

<file path=ppt/tags/tag225.xml><?xml version="1.0" encoding="utf-8"?>
<p:tagLst xmlns:p="http://schemas.openxmlformats.org/presentationml/2006/main">
  <p:tag name="TABLE_ENDDRAG_ORIGIN_RECT" val="104*83"/>
  <p:tag name="TABLE_ENDDRAG_RECT" val="329*173*104*83"/>
</p:tagLst>
</file>

<file path=ppt/tags/tag226.xml><?xml version="1.0" encoding="utf-8"?>
<p:tagLst xmlns:p="http://schemas.openxmlformats.org/presentationml/2006/main">
  <p:tag name="TABLE_ENDDRAG_ORIGIN_RECT" val="89*57"/>
  <p:tag name="TABLE_ENDDRAG_RECT" val="199*285*89*57"/>
</p:tagLst>
</file>

<file path=ppt/tags/tag227.xml><?xml version="1.0" encoding="utf-8"?>
<p:tagLst xmlns:p="http://schemas.openxmlformats.org/presentationml/2006/main">
  <p:tag name="TABLE_ENDDRAG_ORIGIN_RECT" val="104*110"/>
  <p:tag name="TABLE_ENDDRAG_RECT" val="329*372*104*110"/>
</p:tagLst>
</file>

<file path=ppt/tags/tag228.xml><?xml version="1.0" encoding="utf-8"?>
<p:tagLst xmlns:p="http://schemas.openxmlformats.org/presentationml/2006/main">
  <p:tag name="KSO_WM_UNIT_LINE_FORE_SCHEMECOLOR_INDEX_1_BRIGHTNESS" val="0.95"/>
  <p:tag name="KSO_WM_UNIT_LINE_FORE_SCHEMECOLOR_INDEX_1" val="5"/>
  <p:tag name="KSO_WM_UNIT_LINE_FORE_SCHEMECOLOR_INDEX_1_POS" val="0.49"/>
  <p:tag name="KSO_WM_UNIT_LINE_FORE_SCHEMECOLOR_INDEX_1_TRANS" val="1"/>
  <p:tag name="KSO_WM_UNIT_LINE_FORE_SCHEMECOLOR_INDEX_2_BRIGHTNESS" val="0"/>
  <p:tag name="KSO_WM_UNIT_LINE_FORE_SCHEMECOLOR_INDEX_2" val="5"/>
  <p:tag name="KSO_WM_UNIT_LINE_FORE_SCHEMECOLOR_INDEX_2_POS" val="1"/>
  <p:tag name="KSO_WM_UNIT_LINE_FORE_SCHEMECOLOR_INDEX_2_TRANS" val="0"/>
  <p:tag name="KSO_WM_UNIT_LINE_GRADIENT_TYPE" val="0"/>
  <p:tag name="KSO_WM_UNIT_LINE_GRADIENT_ANGLE" val="90"/>
  <p:tag name="KSO_WM_UNIT_LINE_GRADIENT_Direction" val="1"/>
  <p:tag name="KSO_WM_UNIT_LINE_FILL_TYPE" val="5"/>
  <p:tag name="KSO_WM_UNIT_TEXT_FILL_FORE_SCHEMECOLOR_INDEX_BRIGHTNESS" val="0"/>
  <p:tag name="KSO_WM_UNIT_TEXT_FILL_FORE_SCHEMECOLOR_INDEX" val="2"/>
  <p:tag name="KSO_WM_UNIT_TEXT_FILL_TYPE" val="1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3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4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5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6.xml><?xml version="1.0" encoding="utf-8"?>
<p:tagLst xmlns:p="http://schemas.openxmlformats.org/presentationml/2006/main">
  <p:tag name="KSO_WM_UNIT_LINE_FORE_SCHEMECOLOR_INDEX_BRIGHTNESS" val="0"/>
  <p:tag name="KSO_WM_UNIT_LINE_FORE_SCHEMECOLOR_INDEX" val="5"/>
  <p:tag name="KSO_WM_UNIT_LINE_FILL_TYPE" val="2"/>
  <p:tag name="KSO_WM_UNIT_TEXT_FILL_FORE_SCHEMECOLOR_INDEX_BRIGHTNESS" val="0"/>
  <p:tag name="KSO_WM_UNIT_TEXT_FILL_FORE_SCHEMECOLOR_INDEX" val="2"/>
  <p:tag name="KSO_WM_UNIT_TEXT_FILL_TYPE" val="1"/>
</p:tagLst>
</file>

<file path=ppt/tags/tag237.xml><?xml version="1.0" encoding="utf-8"?>
<p:tagLst xmlns:p="http://schemas.openxmlformats.org/presentationml/2006/main">
  <p:tag name="KSO_WM_DIAGRAM_VIRTUALLY_FRAME" val="{&quot;height&quot;:394.32086614173215,&quot;left&quot;:237.64999999999986,&quot;top&quot;:106.7,&quot;width&quot;:425.6787353515627}"/>
</p:tagLst>
</file>

<file path=ppt/tags/tag2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231092_2*n_h_a*1_1_1"/>
  <p:tag name="KSO_WM_TEMPLATE_CATEGORY" val="diagram"/>
  <p:tag name="KSO_WM_TEMPLATE_INDEX" val="20231092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4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gradient&quot;:[{&quot;brightness&quot;:0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gradient&quot;:[{&quot;brightness&quot;:0,&quot;colorType&quot;:2,&quot;pos&quot;:1,&quot;rgb&quot;:&quot;#ffffff&quot;,&quot;transparency&quot;:1},{&quot;brightness&quot;:0,&quot;colorType&quot;:2,&quot;pos&quot;:0,&quot;rgb&quot;:&quot;#ffffff&quot;,&quot;transparency&quot;:0}],&quot;type&quot;:2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此处&#10;添加标题"/>
  <p:tag name="KSO_WM_UNIT_FILL_TYPE" val="3"/>
  <p:tag name="KSO_WM_DIAGRAM_USE_COLOR_VALUE" val="{&quot;color_scheme&quot;:1,&quot;color_type&quot;:1,&quot;theme_color_indexes&quot;:[5,6,5,6,5,6]}"/>
</p:tagLst>
</file>

<file path=ppt/tags/tag2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092_2*n_h_i*1_1_2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231092_2*n_h_i*1_1_1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231092_2*n_h_i*1_1_3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9900000095367432,&quot;transparency&quot;:0.7900000214576721},{&quot;brightness&quot;:0,&quot;colorType&quot;:1,&quot;foreColorIndex&quot;:5,&quot;pos&quot;:0,&quot;transparency&quot;:0.899999976158142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4"/>
  <p:tag name="KSO_WM_UNIT_ID" val="diagram20231092_2*n_h_i*1_1_4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9599999785423279},{&quot;brightness&quot;:0,&quot;colorType&quot;:1,&quot;foreColorIndex&quot;:5,&quot;pos&quot;:0,&quot;transparency&quot;:0.930000007152557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43.xml><?xml version="1.0" encoding="utf-8"?>
<p:tagLst xmlns:p="http://schemas.openxmlformats.org/presentationml/2006/main">
  <p:tag name="KSO_WM_DIAGRAM_VIRTUALLY_FRAME" val="{&quot;height&quot;:394.32086614173215,&quot;left&quot;:237.64999999999986,&quot;top&quot;:106.7,&quot;width&quot;:425.6787353515627}"/>
</p:tagLst>
</file>

<file path=ppt/tags/tag2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231092_2*n_h_a*1_1_1"/>
  <p:tag name="KSO_WM_TEMPLATE_CATEGORY" val="diagram"/>
  <p:tag name="KSO_WM_TEMPLATE_INDEX" val="20231092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4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gradient&quot;:[{&quot;brightness&quot;:0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gradient&quot;:[{&quot;brightness&quot;:0,&quot;colorType&quot;:2,&quot;pos&quot;:1,&quot;rgb&quot;:&quot;#ffffff&quot;,&quot;transparency&quot;:1},{&quot;brightness&quot;:0,&quot;colorType&quot;:2,&quot;pos&quot;:0,&quot;rgb&quot;:&quot;#ffffff&quot;,&quot;transparency&quot;:0}],&quot;type&quot;:2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此处&#10;添加标题"/>
  <p:tag name="KSO_WM_UNIT_FILL_TYPE" val="3"/>
  <p:tag name="KSO_WM_DIAGRAM_USE_COLOR_VALUE" val="{&quot;color_scheme&quot;:1,&quot;color_type&quot;:1,&quot;theme_color_indexes&quot;:[5,6,5,6,5,6]}"/>
</p:tagLst>
</file>

<file path=ppt/tags/tag2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092_2*n_h_i*1_1_2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231092_2*n_h_i*1_1_1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231092_2*n_h_i*1_1_3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9900000095367432,&quot;transparency&quot;:0.7900000214576721},{&quot;brightness&quot;:0,&quot;colorType&quot;:1,&quot;foreColorIndex&quot;:5,&quot;pos&quot;:0,&quot;transparency&quot;:0.899999976158142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4"/>
  <p:tag name="KSO_WM_UNIT_ID" val="diagram20231092_2*n_h_i*1_1_4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9599999785423279},{&quot;brightness&quot;:0,&quot;colorType&quot;:1,&quot;foreColorIndex&quot;:5,&quot;pos&quot;:0,&quot;transparency&quot;:0.930000007152557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49.xml><?xml version="1.0" encoding="utf-8"?>
<p:tagLst xmlns:p="http://schemas.openxmlformats.org/presentationml/2006/main">
  <p:tag name="KSO_WM_DIAGRAM_VIRTUALLY_FRAME" val="{&quot;height&quot;:394.32086614173215,&quot;left&quot;:237.64999999999986,&quot;top&quot;:106.7,&quot;width&quot;:425.6787353515627}"/>
</p:tagLst>
</file>

<file path=ppt/tags/tag2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a"/>
  <p:tag name="KSO_WM_UNIT_INDEX" val="1_1_1"/>
  <p:tag name="KSO_WM_UNIT_ID" val="diagram20231092_2*n_h_a*1_1_1"/>
  <p:tag name="KSO_WM_TEMPLATE_CATEGORY" val="diagram"/>
  <p:tag name="KSO_WM_TEMPLATE_INDEX" val="20231092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4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gradient&quot;:[{&quot;brightness&quot;:0,&quot;colorType&quot;:1,&quot;foreColorIndex&quot;:5,&quot;pos&quot;:0,&quot;transparency&quot;:0},{&quot;brightness&quot;:0.20000000298023224,&quot;colorType&quot;:1,&quot;foreColorIndex&quot;:5,&quot;pos&quot;:1,&quot;transparency&quot;:0}],&quot;type&quot;:3},&quot;glow&quot;:{&quot;colorType&quot;:0},&quot;line&quot;:{&quot;gradient&quot;:[{&quot;brightness&quot;:0,&quot;colorType&quot;:2,&quot;pos&quot;:1,&quot;rgb&quot;:&quot;#ffffff&quot;,&quot;transparency&quot;:1},{&quot;brightness&quot;:0,&quot;colorType&quot;:2,&quot;pos&quot;:0,&quot;rgb&quot;:&quot;#ffffff&quot;,&quot;transparency&quot;:0}],&quot;type&quot;:2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TEXT_TYPE" val="1"/>
  <p:tag name="KSO_WM_BEAUTIFY_FLAG" val="#wm#"/>
  <p:tag name="KSO_WM_UNIT_PRESET_TEXT" val="单击此处&#10;添加标题"/>
  <p:tag name="KSO_WM_UNIT_FILL_TYPE" val="3"/>
  <p:tag name="KSO_WM_DIAGRAM_USE_COLOR_VALUE" val="{&quot;color_scheme&quot;:1,&quot;color_type&quot;:1,&quot;theme_color_indexes&quot;:[5,6,5,6,5,6]}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2"/>
  <p:tag name="KSO_WM_UNIT_ID" val="diagram20231092_2*n_h_i*1_1_2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231092_2*n_h_i*1_1_1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949999988079071},{&quot;brightness&quot;:0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3"/>
  <p:tag name="KSO_WM_UNIT_ID" val="diagram20231092_2*n_h_i*1_1_3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9900000095367432,&quot;transparency&quot;:0.7900000214576721},{&quot;brightness&quot;:0,&quot;colorType&quot;:1,&quot;foreColorIndex&quot;:5,&quot;pos&quot;:0,&quot;transparency&quot;:0.899999976158142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4"/>
  <p:tag name="KSO_WM_UNIT_ID" val="diagram20231092_2*n_h_i*1_1_4"/>
  <p:tag name="KSO_WM_TEMPLATE_CATEGORY" val="diagram"/>
  <p:tag name="KSO_WM_TEMPLATE_INDEX" val="20231092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MAX_ITEMCNT" val="6"/>
  <p:tag name="KSO_WM_DIAGRAM_MIN_ITEMCNT" val="2"/>
  <p:tag name="KSO_WM_DIAGRAM_VIRTUALLY_FRAME" val="{&quot;height&quot;:394.32086614173215,&quot;left&quot;:237.64999999999986,&quot;top&quot;:106.7,&quot;width&quot;:425.6787353515627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1,&quot;transparency&quot;:0.9599999785423279},{&quot;brightness&quot;:0,&quot;colorType&quot;:1,&quot;foreColorIndex&quot;:5,&quot;pos&quot;:0,&quot;transparency&quot;:0.9300000071525574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DIAGRAM_USE_COLOR_VALUE" val="{&quot;color_scheme&quot;:1,&quot;color_type&quot;:1,&quot;theme_color_indexes&quot;:[5,6,5,6,5,6]}"/>
</p:tagLst>
</file>

<file path=ppt/tags/tag255.xml><?xml version="1.0" encoding="utf-8"?>
<p:tagLst xmlns:p="http://schemas.openxmlformats.org/presentationml/2006/main">
  <p:tag name="KSO_WM_UNIT_LINE_FORE_SCHEMECOLOR_INDEX_1_BRIGHTNESS" val="0.95"/>
  <p:tag name="KSO_WM_UNIT_LINE_FORE_SCHEMECOLOR_INDEX_1" val="5"/>
  <p:tag name="KSO_WM_UNIT_LINE_FORE_SCHEMECOLOR_INDEX_1_POS" val="0.49"/>
  <p:tag name="KSO_WM_UNIT_LINE_FORE_SCHEMECOLOR_INDEX_1_TRANS" val="1"/>
  <p:tag name="KSO_WM_UNIT_LINE_FORE_SCHEMECOLOR_INDEX_2_BRIGHTNESS" val="0"/>
  <p:tag name="KSO_WM_UNIT_LINE_FORE_SCHEMECOLOR_INDEX_2" val="5"/>
  <p:tag name="KSO_WM_UNIT_LINE_FORE_SCHEMECOLOR_INDEX_2_POS" val="1"/>
  <p:tag name="KSO_WM_UNIT_LINE_FORE_SCHEMECOLOR_INDEX_2_TRANS" val="0"/>
  <p:tag name="KSO_WM_UNIT_LINE_GRADIENT_TYPE" val="0"/>
  <p:tag name="KSO_WM_UNIT_LINE_GRADIENT_ANGLE" val="90"/>
  <p:tag name="KSO_WM_UNIT_LINE_GRADIENT_Direction" val="1"/>
  <p:tag name="KSO_WM_UNIT_LINE_FILL_TYPE" val="5"/>
  <p:tag name="KSO_WM_UNIT_TEXT_FILL_FORE_SCHEMECOLOR_INDEX_BRIGHTNESS" val="0"/>
  <p:tag name="KSO_WM_UNIT_TEXT_FILL_FORE_SCHEMECOLOR_INDEX" val="2"/>
  <p:tag name="KSO_WM_UNIT_TEXT_FILL_TYPE" val="1"/>
</p:tagLst>
</file>

<file path=ppt/tags/tag2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resource_record_key" val="{&quot;13&quot;:[4722044,4364900],&quot;65&quot;:[20205081],&quot;70&quot;:[3314418]}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TABLE_ENDDRAG_ORIGIN_RECT" val="813*388"/>
  <p:tag name="TABLE_ENDDRAG_RECT" val="62*110*813*388"/>
</p:tagLst>
</file>

<file path=ppt/tags/tag26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5"/>
  <p:tag name="KSO_WM_UNIT_ID" val="diagram20230188_1*l_h_i*1_1_5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1"/>
  <p:tag name="KSO_WM_UNIT_FILL_FORE_SCHEMECOLOR_INDEX" val="2"/>
  <p:tag name="KSO_WM_UNIT_FILL_FORE_SCHEMECOLOR_INDEX_BRIGHTNESS" val="0"/>
  <p:tag name="KSO_WM_DIAGRAM_MAX_ITEMCNT" val="4"/>
  <p:tag name="KSO_WM_DIAGRAM_MIN_ITEMCNT" val="4"/>
  <p:tag name="KSO_WM_DIAGRAM_COLOR_MATCH_VALUE" val="{&quot;shape&quot;:{&quot;fill&quot;:{&quot;solid&quot;:{&quot;brightness&quot;:0,&quot;colorType&quot;:1,&quot;foreColorIndex&quot;:2,&quot;transparency&quot;:0.800000011920929},&quot;type&quot;:1},&quot;glow&quot;:{&quot;colorType&quot;:0},&quot;line&quot;:{&quot;gradient&quot;:[{&quot;brightness&quot;:0,&quot;colorType&quot;:1,&quot;foreColorIndex&quot;:5,&quot;pos&quot;:0,&quot;transparency&quot;:0.800000011920929},{&quot;brightness&quot;:0,&quot;colorType&quot;:1,&quot;foreColorIndex&quot;:5,&quot;pos&quot;:1,&quot;transparency&quot;:0.4000000059604645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3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401.75,&quot;left&quot;:71.62501220703125,&quot;top&quot;:111.96251968503938,&quot;width&quot;:817.3499755859375}"/>
  <p:tag name="KSO_WM_DIAGRAM_COLOR_MATCH_VALUE" val="{&quot;shape&quot;:{&quot;fill&quot;:{&quot;solid&quot;:{&quot;brightness&quot;:0.600000023841857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8"/>
  <p:tag name="KSO_WM_UNIT_FILL_FORE_SCHEMECOLOR_INDEX_BRIGHTNESS" val="0.6"/>
  <p:tag name="KSO_WM_UNIT_TEXT_FILL_FORE_SCHEMECOLOR_INDEX" val="2"/>
  <p:tag name="KSO_WM_UNIT_TEXT_FILL_TYPE" val="1"/>
  <p:tag name="KSO_WM_UNIT_USESOURCEFORMAT_APPLY" val="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3_3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3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solid&quot;:{&quot;brightness&quot;:0.600000023841857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1"/>
</p:tagLst>
</file>

<file path=ppt/tags/tag268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3_1"/>
  <p:tag name="KSO_WM_UNIT_ID" val="diagram20230315_5*l_h_a*1_3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添加小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69.xml><?xml version="1.0" encoding="utf-8"?>
<p:tagLst xmlns:p="http://schemas.openxmlformats.org/presentationml/2006/main">
  <p:tag name="KSO_WM_DIAGRAM_VIRTUALLY_FRAME" val="{&quot;height&quot;:414.35,&quot;left&quot;:5.2,&quot;top&quot;:148.95,&quot;width&quot;:925.3}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3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3_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,{&quot;brightness&quot;:0,&quot;colorType&quot;:1,&quot;foreColorIndex&quot;:5,&quot;pos&quot;:0.5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5"/>
  <p:tag name="KSO_WM_UNIT_LINE_FILL_TYPE" val="2"/>
  <p:tag name="KSO_WM_UNIT_SHADOW_SCHEMECOLOR_INDEX" val="5"/>
  <p:tag name="KSO_WM_UNIT_USESOURCEFORMAT_APPLY" val="1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3_2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2"/>
  <p:tag name="KSO_WM_UNIT_TEXT_FILL_TYPE" val="1"/>
  <p:tag name="KSO_WM_UNIT_USESOURCEFORMAT_APPLY" val="1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5_3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5_3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solid&quot;:{&quot;brightness&quot;:0.6000000238418579,&quot;colorType&quot;:1,&quot;foreColorIndex&quot;:5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.6"/>
  <p:tag name="KSO_WM_UNIT_TEXT_FILL_FORE_SCHEMECOLOR_INDEX" val="2"/>
  <p:tag name="KSO_WM_UNIT_TEXT_FILL_TYPE" val="1"/>
  <p:tag name="KSO_WM_UNIT_USESOURCEFORMAT_APPLY" val="1"/>
</p:tagLst>
</file>

<file path=ppt/tags/tag273.xml><?xml version="1.0" encoding="utf-8"?>
<p:tagLst xmlns:p="http://schemas.openxmlformats.org/presentationml/2006/main">
  <p:tag name="KSO_WM_DIAGRAM_VIRTUALLY_FRAME" val="{&quot;height&quot;:414.35,&quot;left&quot;:5.2,&quot;top&quot;:148.95,&quot;width&quot;:925.3}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3_2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3_2"/>
  <p:tag name="KSO_WM_DIAGRAM_MAX_ITEMCNT" val="6"/>
  <p:tag name="KSO_WM_DIAGRAM_MIN_ITEMCNT" val="2"/>
  <p:tag name="KSO_WM_DIAGRAM_VIRTUALLY_FRAME" val="{&quot;height&quot;:475.3,&quot;left&quot;:5.2,&quot;top&quot;:88,&quot;width&quot;:882.3}"/>
  <p:tag name="KSO_WM_DIAGRAM_COLOR_MATCH_VALUE" val="{&quot;shape&quot;:{&quot;fill&quot;:{&quot;gradient&quot;:[{&quot;brightness&quot;:0,&quot;colorType&quot;:1,&quot;foreColorIndex&quot;:5,&quot;pos&quot;:0,&quot;transparency&quot;:0},{&quot;brightness&quot;:-0.25,&quot;colorType&quot;:1,&quot;foreColorIndex&quot;:5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1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5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5_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gradient&quot;:[{&quot;brightness&quot;:0.4000000059604645,&quot;colorType&quot;:1,&quot;foreColorIndex&quot;:5,&quot;pos&quot;:0,&quot;transparency&quot;:0},{&quot;brightness&quot;:0,&quot;colorType&quot;:1,&quot;foreColorIndex&quot;:5,&quot;pos&quot;:1,&quot;transparency&quot;:0},{&quot;brightness&quot;:0,&quot;colorType&quot;:1,&quot;foreColorIndex&quot;:5,&quot;pos&quot;:0.5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5"/>
  <p:tag name="KSO_WM_UNIT_LINE_FILL_TYPE" val="2"/>
  <p:tag name="KSO_WM_UNIT_SHADOW_SCHEMECOLOR_INDEX" val="5"/>
  <p:tag name="KSO_WM_UNIT_USESOURCEFORMAT_APPLY" val="1"/>
</p:tagLst>
</file>

<file path=ppt/tags/tag2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6_1"/>
  <p:tag name="KSO_WM_UNIT_ID" val="diagram20230315_5*l_h_a*1_6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添加小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77.xml><?xml version="1.0" encoding="utf-8"?>
<p:tagLst xmlns:p="http://schemas.openxmlformats.org/presentationml/2006/main">
  <p:tag name="KSO_WM_DIAGRAM_VIRTUALLY_FRAME" val="{&quot;height&quot;:414.35,&quot;left&quot;:5.2,&quot;top&quot;:148.95,&quot;width&quot;:925.3}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8"/>
  <p:tag name="KSO_WM_UNIT_LINE_FILL_TYPE" val="2"/>
  <p:tag name="KSO_WM_UNIT_SHADOW_SCHEMECOLOR_INDEX" val="8"/>
  <p:tag name="KSO_WM_UNIT_USESOURCEFORMAT_APPLY" val="1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2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TEXT_FILL_FORE_SCHEMECOLOR_INDEX" val="2"/>
  <p:tag name="KSO_WM_UNIT_TEXT_FILL_TYPE" val="1"/>
  <p:tag name="KSO_WM_UNIT_USESOURCEFORMAT_APPLY" val="1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3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3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solid&quot;:{&quot;brightness&quot;:0.6000000238418579,&quot;colorType&quot;:1,&quot;foreColorIndex&quot;:8,&quot;transparency&quot;:0.80000001192092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8"/>
  <p:tag name="KSO_WM_UNIT_FILL_FORE_SCHEMECOLOR_INDEX_BRIGHTNESS" val="0.6"/>
  <p:tag name="KSO_WM_UNIT_TEXT_FILL_FORE_SCHEMECOLOR_INDEX" val="2"/>
  <p:tag name="KSO_WM_UNIT_TEXT_FILL_TYPE" val="1"/>
  <p:tag name="KSO_WM_UNIT_USESOURCEFORMAT_APPLY" val="1"/>
</p:tagLst>
</file>

<file path=ppt/tags/tag2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l_h_a"/>
  <p:tag name="KSO_WM_UNIT_INDEX" val="1_2_1"/>
  <p:tag name="KSO_WM_UNIT_ID" val="diagram20230315_5*l_h_a*1_2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DIAGRAM_MAX_ITEMCNT" val="6"/>
  <p:tag name="KSO_WM_DIAGRAM_MIN_ITEMCNT" val="2"/>
  <p:tag name="KSO_WM_DIAGRAM_VIRTUALLY_FRAME" val="{&quot;height&quot;:414.35,&quot;left&quot;:5.2,&quot;top&quot;:148.95,&quot;width&quot;:925.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PRESET_TEXT" val="添加小标题"/>
  <p:tag name="KSO_WM_UNIT_TEXT_FILL_FORE_SCHEMECOLOR_INDEX" val="1"/>
  <p:tag name="KSO_WM_UNIT_TEXT_FILL_TYPE" val="1"/>
  <p:tag name="KSO_WM_UNIT_TEXT_TYPE" val="1"/>
  <p:tag name="KSO_WM_UNIT_USESOURCEFORMAT_APPLY" val="1"/>
</p:tagLst>
</file>

<file path=ppt/tags/tag282.xml><?xml version="1.0" encoding="utf-8"?>
<p:tagLst xmlns:p="http://schemas.openxmlformats.org/presentationml/2006/main">
  <p:tag name="KSO_WM_DIAGRAM_VIRTUALLY_FRAME" val="{&quot;height&quot;:401.75,&quot;left&quot;:71.62501220703125,&quot;top&quot;:111.96251968503938,&quot;width&quot;:817.3499755859375}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1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SUBTYPE" val="d"/>
  <p:tag name="KSO_WM_UNIT_TYPE" val="l_h_i"/>
  <p:tag name="KSO_WM_UNIT_INDEX" val="1_2_1"/>
  <p:tag name="KSO_WM_DIAGRAM_MAX_ITEMCNT" val="6"/>
  <p:tag name="KSO_WM_DIAGRAM_MIN_ITEMCNT" val="2"/>
  <p:tag name="KSO_WM_DIAGRAM_VIRTUALLY_FRAME" val="{&quot;height&quot;:401.75,&quot;left&quot;:71.62501220703125,&quot;top&quot;:111.96251968503938,&quot;width&quot;:817.3499755859375}"/>
  <p:tag name="KSO_WM_DIAGRAM_COLOR_MATCH_VALUE" val="{&quot;shape&quot;:{&quot;fill&quot;:{&quot;gradient&quot;:[{&quot;brightness&quot;:0.4000000059604645,&quot;colorType&quot;:1,&quot;foreColorIndex&quot;:8,&quot;pos&quot;:0,&quot;transparency&quot;:0},{&quot;brightness&quot;:0,&quot;colorType&quot;:1,&quot;foreColorIndex&quot;:8,&quot;pos&quot;:1,&quot;transparency&quot;:0}],&quot;type&quot;:3},&quot;glow&quot;:{&quot;colorType&quot;:0},&quot;line&quot;:{&quot;solidLine&quot;:{&quot;brightness&quot;:0,&quot;colorType&quot;:1,&quot;foreColorIndex&quot;:8,&quot;transparency&quot;:0},&quot;type&quot;:1},&quot;shadow&quot;:{&quot;brightness&quot;:0,&quot;colorType&quot;:1,&quot;foreColorIndex&quot;:8,&quot;transparency&quot;:0.75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8"/>
  <p:tag name="KSO_WM_UNIT_LINE_FILL_TYPE" val="2"/>
  <p:tag name="KSO_WM_UNIT_SHADOW_SCHEMECOLOR_INDEX" val="8"/>
  <p:tag name="KSO_WM_UNIT_USESOURCEFORMAT_APPLY" val="1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315_5*l_h_i*1_2_2"/>
  <p:tag name="KSO_WM_TEMPLATE_CATEGORY" val="diagram"/>
  <p:tag name="KSO_WM_TEMPLATE_INDEX" val="20230315"/>
  <p:tag name="KSO_WM_UNIT_LAYERLEVEL" val="1_1_1"/>
  <p:tag name="KSO_WM_TAG_VERSION" val="3.0"/>
  <p:tag name="KSO_WM_DIAGRAM_VERSION" val="3"/>
  <p:tag name="KSO_WM_DIAGRAM_COLOR_TRICK" val="2"/>
  <p:tag name="KSO_WM_DIAGRAM_COLOR_TEXT_CAN_REMOVE" val="n"/>
  <p:tag name="KSO_WM_DIAGRAM_GROUP_CODE" val="l1-1"/>
  <p:tag name="KSO_WM_UNIT_TYPE" val="l_h_i"/>
  <p:tag name="KSO_WM_UNIT_INDEX" val="1_2_2"/>
  <p:tag name="KSO_WM_DIAGRAM_MAX_ITEMCNT" val="6"/>
  <p:tag name="KSO_WM_DIAGRAM_MIN_ITEMCNT" val="2"/>
  <p:tag name="KSO_WM_DIAGRAM_VIRTUALLY_FRAME" val="{&quot;height&quot;:401.75,&quot;left&quot;:71.62501220703125,&quot;top&quot;:111.96251968503938,&quot;width&quot;:817.3499755859375}"/>
  <p:tag name="KSO_WM_DIAGRAM_COLOR_MATCH_VALUE" val="{&quot;shape&quot;:{&quot;fill&quot;:{&quot;gradient&quot;:[{&quot;brightness&quot;:0,&quot;colorType&quot;:1,&quot;foreColorIndex&quot;:8,&quot;pos&quot;:0,&quot;transparency&quot;:0},{&quot;brightness&quot;:-0.25,&quot;colorType&quot;:1,&quot;foreColorIndex&quot;:8,&quot;pos&quot;:0.8500000238418579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TEXT_FILL_FORE_SCHEMECOLOR_INDEX" val="2"/>
  <p:tag name="KSO_WM_UNIT_TEXT_FILL_TYPE" val="1"/>
  <p:tag name="KSO_WM_UNIT_USESOURCEFORMAT_APPLY" val="1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0188_1*l_h_i*1_1_1"/>
  <p:tag name="KSO_WM_TEMPLATE_CATEGORY" val="diagram"/>
  <p:tag name="KSO_WM_TEMPLATE_INDEX" val="20230188"/>
  <p:tag name="KSO_WM_UNIT_LAYERLEVEL" val="1_1_1"/>
  <p:tag name="KSO_WM_TAG_VERSION" val="3.0"/>
  <p:tag name="KSO_WM_DIAGRAM_VIRTUALLY_FRAME" val="{&quot;height&quot;:70.77503937007887,&quot;left&quot;:54.45,&quot;top&quot;:457.1,&quot;width&quot;:807.2}"/>
  <p:tag name="KSO_WM_DIAGRAM_VERSION" val="3"/>
  <p:tag name="KSO_WM_DIAGRAM_COLOR_TRICK" val="1"/>
  <p:tag name="KSO_WM_DIAGRAM_COLOR_TEXT_CAN_REMOVE" val="n"/>
  <p:tag name="KSO_WM_UNIT_FILL_TYPE" val="3"/>
  <p:tag name="KSO_WM_DIAGRAM_MAX_ITEMCNT" val="4"/>
  <p:tag name="KSO_WM_DIAGRAM_MIN_ITEMCNT" val="4"/>
  <p:tag name="KSO_WM_DIAGRAM_COLOR_MATCH_VALUE" val="{&quot;shape&quot;:{&quot;fill&quot;:{&quot;gradient&quot;:[{&quot;brightness&quot;:0.4000000059604645,&quot;colorType&quot;:1,&quot;foreColorIndex&quot;:5,&quot;pos&quot;:0.009999999776482582,&quot;transparency&quot;:0},{&quot;brightness&quot;:-0.25,&quot;colorType&quot;:1,&quot;foreColorIndex&quot;:5,&quot;pos&quot;:1,&quot;transparency&quot;:0},{&quot;brightness&quot;:0,&quot;colorType&quot;:1,&quot;foreColorIndex&quot;:5,&quot;pos&quot;:0.6499999761581421,&quot;transparency&quot;:0}],&quot;type&quot;:3},&quot;glow&quot;:{&quot;colorType&quot;:0},&quot;line&quot;:{&quot;type&quot;:0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2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973_2*l_h_i*1_1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770.95,&quot;left&quot;:27.15,&quot;top&quot;:138.55,&quot;width&quot;:903.4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1"/>
</p:tagLst>
</file>

<file path=ppt/tags/tag2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1_1"/>
  <p:tag name="KSO_WM_UNIT_ID" val="diagram20231973_2*l_h_i*1_1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770.95,&quot;left&quot;:27.15,&quot;top&quot;:138.55,&quot;width&quot;:903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1"/>
  <p:tag name="KSO_WM_UNIT_FILL_TYPE" val="1"/>
  <p:tag name="KSO_WM_UNIT_FILL_FORE_SCHEMECOLOR_INDEX" val="5"/>
  <p:tag name="KSO_WM_UNIT_FILL_FORE_SCHEMECOLOR_INDEX_BRIGHTNESS" val="0"/>
  <p:tag name="KSO_WM_UNIT_USESOURCEFORMAT_APPLY" val="1"/>
</p:tagLst>
</file>

<file path=ppt/tags/tag29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3"/>
  <p:tag name="KSO_WM_UNIT_ID" val="diagram20231973_2*l_h_i*1_2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770.95,&quot;left&quot;:27.15,&quot;top&quot;:138.55,&quot;width&quot;:903.4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1"/>
</p:tagLst>
</file>

<file path=ppt/tags/tag29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2_1"/>
  <p:tag name="KSO_WM_UNIT_ID" val="diagram20231973_2*l_h_i*1_2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770.95,&quot;left&quot;:27.15,&quot;top&quot;:138.55,&quot;width&quot;:903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2"/>
  <p:tag name="KSO_WM_UNIT_FILL_TYPE" val="1"/>
  <p:tag name="KSO_WM_UNIT_FILL_FORE_SCHEMECOLOR_INDEX" val="5"/>
  <p:tag name="KSO_WM_UNIT_FILL_FORE_SCHEMECOLOR_INDEX_BRIGHTNESS" val="0"/>
  <p:tag name="KSO_WM_UNIT_USESOURCEFORMAT_APPLY" val="1"/>
</p:tagLst>
</file>

<file path=ppt/tags/tag294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3_3"/>
  <p:tag name="KSO_WM_UNIT_ID" val="diagram20231973_2*l_h_i*1_3_3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770.95,&quot;left&quot;:27.15,&quot;top&quot;:138.55,&quot;width&quot;:903.4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1"/>
</p:tagLst>
</file>

<file path=ppt/tags/tag295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SUBTYPE" val="d"/>
  <p:tag name="KSO_WM_UNIT_TYPE" val="l_h_i"/>
  <p:tag name="KSO_WM_UNIT_INDEX" val="1_3_1"/>
  <p:tag name="KSO_WM_UNIT_ID" val="diagram20231973_2*l_h_i*1_3_1"/>
  <p:tag name="KSO_WM_TEMPLATE_CATEGORY" val="diagram"/>
  <p:tag name="KSO_WM_TEMPLATE_INDEX" val="20231973"/>
  <p:tag name="KSO_WM_UNIT_LAYERLEVEL" val="1_1_1"/>
  <p:tag name="KSO_WM_TAG_VERSION" val="3.0"/>
  <p:tag name="KSO_WM_BEAUTIFY_FLAG" val="#wm#"/>
  <p:tag name="KSO_WM_DIAGRAM_MAX_ITEMCNT" val="5"/>
  <p:tag name="KSO_WM_DIAGRAM_MIN_ITEMCNT" val="2"/>
  <p:tag name="KSO_WM_DIAGRAM_VIRTUALLY_FRAME" val="{&quot;height&quot;:770.95,&quot;left&quot;:27.15,&quot;top&quot;:138.55,&quot;width&quot;:903.4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PRESET_TEXT" val="03"/>
  <p:tag name="KSO_WM_UNIT_FILL_TYPE" val="1"/>
  <p:tag name="KSO_WM_UNIT_FILL_FORE_SCHEMECOLOR_INDEX" val="5"/>
  <p:tag name="KSO_WM_UNIT_FILL_FORE_SCHEMECOLOR_INDEX_BRIGHTNESS" val="0"/>
  <p:tag name="KSO_WM_UNIT_USESOURCEFORMAT_APPLY" val="1"/>
</p:tagLst>
</file>

<file path=ppt/tags/tag2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973_2*l_h_i*1_1_3"/>
  <p:tag name="KSO_WM_TEMPLATE_CATEGORY" val="diagram"/>
  <p:tag name="KSO_WM_TEMPLATE_INDEX" val="20231973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89.2,&quot;left&quot;:53.65,&quot;top&quot;:144.9,&quot;width&quot;:859.6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1"/>
  <p:tag name="KSO_WM_DIAGRAM_USE_COLOR_VALUE" val="{&quot;color_scheme&quot;:1,&quot;theme_color_indexes&quot;:[6,6,6,6,6,6]}"/>
</p:tagLst>
</file>

<file path=ppt/tags/tag30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73_2*l_h_i*1_1_2"/>
  <p:tag name="KSO_WM_TEMPLATE_CATEGORY" val="diagram"/>
  <p:tag name="KSO_WM_TEMPLATE_INDEX" val="20231973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89.2,&quot;left&quot;:53.65,&quot;top&quot;:144.9,&quot;width&quot;:859.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  <p:tag name="KSO_WM_DIAGRAM_USE_COLOR_VALUE" val="{&quot;color_scheme&quot;:1,&quot;theme_color_indexes&quot;:[6,6,6,6,6,6]}"/>
</p:tagLst>
</file>

<file path=ppt/tags/tag30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73_2*l_h_a*1_1_1"/>
  <p:tag name="KSO_WM_TEMPLATE_CATEGORY" val="diagram"/>
  <p:tag name="KSO_WM_TEMPLATE_INDEX" val="20231973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89.2,&quot;left&quot;:53.65,&quot;top&quot;:144.9,&quot;width&quot;:859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0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1"/>
  <p:tag name="KSO_WM_DIAGRAM_USE_COLOR_VALUE" val="{&quot;color_scheme&quot;:1,&quot;theme_color_indexes&quot;:[6,6,6,6,6,6]}"/>
</p:tagLst>
</file>

<file path=ppt/tags/tag303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73_2*l_h_f*1_2_1"/>
  <p:tag name="KSO_WM_TEMPLATE_CATEGORY" val="diagram"/>
  <p:tag name="KSO_WM_TEMPLATE_INDEX" val="20231973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56.4,&quot;left&quot;:53.65,&quot;top&quot;:144.9,&quot;width&quot;:859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添加文本具体内容，简明扼要地阐述您的观点。根据需要可酌情增减文字，单击此处添加文本具体内容"/>
  <p:tag name="KSO_WM_UNIT_TEXT_FILL_FORE_SCHEMECOLOR_INDEX" val="1"/>
  <p:tag name="KSO_WM_UNIT_TEXT_FILL_TYPE" val="1"/>
  <p:tag name="KSO_WM_UNIT_USESOURCEFORMAT_APPLY" val="1"/>
</p:tagLst>
</file>

<file path=ppt/tags/tag3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05.xml><?xml version="1.0" encoding="utf-8"?>
<p:tagLst xmlns:p="http://schemas.openxmlformats.org/presentationml/2006/main"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3"/>
  <p:tag name="KSO_WM_UNIT_ID" val="diagram20231973_2*l_h_i*1_1_3"/>
  <p:tag name="KSO_WM_TEMPLATE_CATEGORY" val="diagram"/>
  <p:tag name="KSO_WM_TEMPLATE_INDEX" val="20231973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89.2,&quot;left&quot;:53.65,&quot;top&quot;:144.9,&quot;width&quot;:859.6}"/>
  <p:tag name="KSO_WM_DIAGRAM_COLOR_MATCH_VALUE" val="{&quot;shape&quot;:{&quot;fill&quot;:{&quot;solid&quot;:{&quot;brightness&quot;:0.6000000238418579,&quot;colorType&quot;:1,&quot;foreColorIndex&quot;:13,&quot;transparency&quot;:0.8500000238418579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4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13"/>
  <p:tag name="KSO_WM_UNIT_FILL_FORE_SCHEMECOLOR_INDEX_BRIGHTNESS" val="0.6"/>
  <p:tag name="KSO_WM_UNIT_TEXT_FILL_FORE_SCHEMECOLOR_INDEX" val="14"/>
  <p:tag name="KSO_WM_UNIT_TEXT_FILL_TYPE" val="1"/>
  <p:tag name="KSO_WM_UNIT_USESOURCEFORMAT_APPLY" val="1"/>
  <p:tag name="KSO_WM_DIAGRAM_USE_COLOR_VALUE" val="{&quot;color_scheme&quot;:1,&quot;theme_color_indexes&quot;:[6,6,6,6,6,6]}"/>
</p:tagLst>
</file>

<file path=ppt/tags/tag309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973_2*l_h_i*1_1_2"/>
  <p:tag name="KSO_WM_TEMPLATE_CATEGORY" val="diagram"/>
  <p:tag name="KSO_WM_TEMPLATE_INDEX" val="20231973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89.2,&quot;left&quot;:53.65,&quot;top&quot;:144.9,&quot;width&quot;:859.6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.5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  <p:tag name="KSO_WM_DIAGRAM_USE_COLOR_VALUE" val="{&quot;color_scheme&quot;:1,&quot;theme_color_indexes&quot;:[6,6,6,6,6,6]}"/>
</p:tagLst>
</file>

<file path=ppt/tags/tag31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a"/>
  <p:tag name="KSO_WM_UNIT_INDEX" val="1_1_1"/>
  <p:tag name="KSO_WM_UNIT_ID" val="diagram20231973_2*l_h_a*1_1_1"/>
  <p:tag name="KSO_WM_TEMPLATE_CATEGORY" val="diagram"/>
  <p:tag name="KSO_WM_TEMPLATE_INDEX" val="20231973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89.2,&quot;left&quot;:53.65,&quot;top&quot;:144.9,&quot;width&quot;:859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0"/>
  <p:tag name="KSO_WM_UNIT_TEXT_TYPE" val="1"/>
  <p:tag name="KSO_WM_UNIT_PRESET_TEXT" val="添加标题"/>
  <p:tag name="KSO_WM_UNIT_TEXT_FILL_FORE_SCHEMECOLOR_INDEX" val="1"/>
  <p:tag name="KSO_WM_UNIT_TEXT_FILL_TYPE" val="1"/>
  <p:tag name="KSO_WM_UNIT_USESOURCEFORMAT_APPLY" val="1"/>
  <p:tag name="KSO_WM_DIAGRAM_USE_COLOR_VALUE" val="{&quot;color_scheme&quot;:1,&quot;theme_color_indexes&quot;:[6,6,6,6,6,6]}"/>
</p:tagLst>
</file>

<file path=ppt/tags/tag31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f"/>
  <p:tag name="KSO_WM_UNIT_INDEX" val="1_2_1"/>
  <p:tag name="KSO_WM_UNIT_ID" val="diagram20231973_2*l_h_f*1_2_1"/>
  <p:tag name="KSO_WM_TEMPLATE_CATEGORY" val="diagram"/>
  <p:tag name="KSO_WM_TEMPLATE_INDEX" val="20231973"/>
  <p:tag name="KSO_WM_UNIT_LAYERLEVEL" val="1_1_1"/>
  <p:tag name="KSO_WM_TAG_VERSION" val="3.0"/>
  <p:tag name="KSO_WM_DIAGRAM_MAX_ITEMCNT" val="5"/>
  <p:tag name="KSO_WM_DIAGRAM_MIN_ITEMCNT" val="2"/>
  <p:tag name="KSO_WM_DIAGRAM_VIRTUALLY_FRAME" val="{&quot;height&quot;:356.4,&quot;left&quot;:53.65,&quot;top&quot;:144.9,&quot;width&quot;:859.6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UNIT_PRESET_TEXT" val="单击此处添加文本具体内容，简明扼要地阐述您的观点。根据需要可酌情增减文字，单击此处添加文本具体内容"/>
  <p:tag name="KSO_WM_UNIT_TEXT_FILL_FORE_SCHEMECOLOR_INDEX" val="1"/>
  <p:tag name="KSO_WM_UNIT_TEXT_FILL_TYPE" val="1"/>
  <p:tag name="KSO_WM_UNIT_USESOURCEFORMAT_APPLY" val="1"/>
</p:tagLst>
</file>

<file path=ppt/tags/tag31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3*m_h_a*1_3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78.3999938964844,&quot;left&quot;:52.856378173828126,&quot;top&quot;:117.25000305175782,&quot;width&quot;:846.4872436523438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"/>
  <p:tag name="KSO_WM_UNIT_PRESET_TEXT" val="添加标题"/>
  <p:tag name="KSO_WM_UNIT_FILL_TYPE" val="3"/>
  <p:tag name="KSO_WM_UNIT_LINE_FORE_SCHEMECOLOR_INDEX" val="5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]}"/>
</p:tagLst>
</file>

<file path=ppt/tags/tag313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3*m_h_a*1_3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78.3999938964844,&quot;left&quot;:52.856378173828126,&quot;top&quot;:117.25000305175782,&quot;width&quot;:846.4872436523438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"/>
  <p:tag name="KSO_WM_UNIT_PRESET_TEXT" val="添加标题"/>
  <p:tag name="KSO_WM_UNIT_FILL_TYPE" val="3"/>
  <p:tag name="KSO_WM_UNIT_LINE_FORE_SCHEMECOLOR_INDEX" val="5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]}"/>
</p:tagLst>
</file>

<file path=ppt/tags/tag314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3*m_h_a*1_3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78.3999938964844,&quot;left&quot;:52.856378173828126,&quot;top&quot;:117.25000305175782,&quot;width&quot;:846.4872436523438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"/>
  <p:tag name="KSO_WM_UNIT_PRESET_TEXT" val="添加标题"/>
  <p:tag name="KSO_WM_UNIT_FILL_TYPE" val="3"/>
  <p:tag name="KSO_WM_UNIT_LINE_FORE_SCHEMECOLOR_INDEX" val="5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]}"/>
</p:tagLst>
</file>

<file path=ppt/tags/tag3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diagram20230319_3*m_h_a*1_3_1"/>
  <p:tag name="KSO_WM_TEMPLATE_CATEGORY" val="diagram"/>
  <p:tag name="KSO_WM_TEMPLATE_INDEX" val="20230319"/>
  <p:tag name="KSO_WM_UNIT_LAYERLEVEL" val="1_1_1"/>
  <p:tag name="KSO_WM_TAG_VERSION" val="3.0"/>
  <p:tag name="KSO_WM_UNIT_ISCONTENTSTITLE" val="0"/>
  <p:tag name="KSO_WM_UNIT_ISNUMDGMTITLE" val="0"/>
  <p:tag name="KSO_WM_UNIT_NOCLEAR" val="0"/>
  <p:tag name="KSO_WM_DIAGRAM_GROUP_CODE" val="m1-1"/>
  <p:tag name="KSO_WM_UNIT_TYPE" val="m_h_a"/>
  <p:tag name="KSO_WM_UNIT_INDEX" val="1_3_1"/>
  <p:tag name="KSO_WM_DIAGRAM_VERSION" val="3"/>
  <p:tag name="KSO_WM_DIAGRAM_COLOR_TRICK" val="2"/>
  <p:tag name="KSO_WM_DIAGRAM_COLOR_TEXT_CAN_REMOVE" val="n"/>
  <p:tag name="KSO_WM_DIAGRAM_MAX_ITEMCNT" val="8"/>
  <p:tag name="KSO_WM_DIAGRAM_MIN_ITEMCNT" val="2"/>
  <p:tag name="KSO_WM_DIAGRAM_VIRTUALLY_FRAME" val="{&quot;height&quot;:378.3999938964844,&quot;left&quot;:52.856378173828126,&quot;top&quot;:117.25000305175782,&quot;width&quot;:846.4872436523438}"/>
  <p:tag name="KSO_WM_DIAGRAM_COLOR_MATCH_VALUE" val="{&quot;shape&quot;:{&quot;fill&quot;:{&quot;gradient&quot;:[{&quot;brightness&quot;:0,&quot;colorType&quot;:1,&quot;foreColorIndex&quot;:5,&quot;pos&quot;:0.47999998927116394,&quot;transparency&quot;:0},{&quot;brightness&quot;:0.4000000059604645,&quot;colorType&quot;:1,&quot;foreColorIndex&quot;:5,&quot;pos&quot;:0,&quot;transparency&quot;:0},{&quot;brightness&quot;:0,&quot;colorType&quot;:1,&quot;foreColorIndex&quot;:5,&quot;pos&quot;:0.8100000023841858,&quot;transparency&quot;:0},{&quot;brightness&quot;:0,&quot;colorType&quot;:1,&quot;foreColorIndex&quot;:5,&quot;pos&quot;:1,&quot;transparency&quot;:0}],&quot;type&quot;:3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VALUE" val="14"/>
  <p:tag name="KSO_WM_UNIT_PRESET_TEXT" val="添加标题"/>
  <p:tag name="KSO_WM_UNIT_FILL_TYPE" val="3"/>
  <p:tag name="KSO_WM_UNIT_LINE_FORE_SCHEMECOLOR_INDEX" val="5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]}"/>
</p:tagLst>
</file>

<file path=ppt/tags/tag3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4_1*m_h_i*1_3_2"/>
  <p:tag name="KSO_WM_TEMPLATE_CATEGORY" val="diagram"/>
  <p:tag name="KSO_WM_TEMPLATE_INDEX" val="20235394"/>
  <p:tag name="KSO_WM_UNIT_LAYERLEVEL" val="1_1_1"/>
  <p:tag name="KSO_WM_TAG_VERSION" val="3.0"/>
  <p:tag name="KSO_WM_UNIT_TYPE" val="m_h_i"/>
  <p:tag name="KSO_WM_UNIT_INDEX" val="1_3_2"/>
  <p:tag name="KSO_WM_DIAGRAM_GROUP_CODE" val="m1-1"/>
  <p:tag name="KSO_WM_DIAGRAM_VERSION" val="3"/>
  <p:tag name="KSO_WM_DIAGRAM_COLOR_TRICK" val="2"/>
  <p:tag name="KSO_WM_DIAGRAM_COLOR_TEXT_CAN_REMOVE" val="n"/>
  <p:tag name="KSO_WM_UNIT_LINE_FORE_SCHEMECOLOR_INDEX" val="5"/>
  <p:tag name="KSO_WM_DIAGRAM_MAX_ITEMCNT" val="6"/>
  <p:tag name="KSO_WM_DIAGRAM_MIN_ITEMCNT" val="3"/>
  <p:tag name="KSO_WM_DIAGRAM_VIRTUALLY_FRAME" val="{&quot;height&quot;:386.79012292100396,&quot;left&quot;:0.05,&quot;top&quot;:90.6,&quot;width&quot;:960.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nb"/>
  <p:tag name="KSO_WM_UNIT_TYPE" val="m_h_i"/>
  <p:tag name="KSO_WM_UNIT_INDEX" val="1_1_1"/>
  <p:tag name="KSO_WM_UNIT_ID" val="diagram20235394_1*m_h_i*1_1_1"/>
  <p:tag name="KSO_WM_TEMPLATE_CATEGORY" val="diagram"/>
  <p:tag name="KSO_WM_TEMPLATE_INDEX" val="20235394"/>
  <p:tag name="KSO_WM_UNIT_LAYERLEVEL" val="1_1_1"/>
  <p:tag name="KSO_WM_TAG_VERSION" val="3.0"/>
  <p:tag name="KSO_WM_DIAGRAM_GROUP_CODE" val="m1-1"/>
  <p:tag name="KSO_WM_DIAGRAM_VERSION" val="3"/>
  <p:tag name="KSO_WM_DIAGRAM_COLOR_TRICK" val="2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3"/>
  <p:tag name="KSO_WM_DIAGRAM_VIRTUALLY_FRAME" val="{&quot;height&quot;:386.79012292100396,&quot;left&quot;:0.05,&quot;top&quot;:90.6,&quot;width&quot;:960.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nb"/>
  <p:tag name="KSO_WM_UNIT_TYPE" val="m_h_i"/>
  <p:tag name="KSO_WM_UNIT_INDEX" val="1_2_1"/>
  <p:tag name="KSO_WM_UNIT_ID" val="diagram20235394_1*m_h_i*1_2_1"/>
  <p:tag name="KSO_WM_TEMPLATE_CATEGORY" val="diagram"/>
  <p:tag name="KSO_WM_TEMPLATE_INDEX" val="20235394"/>
  <p:tag name="KSO_WM_UNIT_LAYERLEVEL" val="1_1_1"/>
  <p:tag name="KSO_WM_TAG_VERSION" val="3.0"/>
  <p:tag name="KSO_WM_DIAGRAM_GROUP_CODE" val="m1-1"/>
  <p:tag name="KSO_WM_DIAGRAM_VERSION" val="3"/>
  <p:tag name="KSO_WM_DIAGRAM_COLOR_TRICK" val="2"/>
  <p:tag name="KSO_WM_DIAGRAM_COLOR_TEXT_CAN_REMOVE" val="n"/>
  <p:tag name="KSO_WM_UNIT_FILL_TYPE" val="1"/>
  <p:tag name="KSO_WM_UNIT_FILL_FORE_SCHEMECOLOR_INDEX" val="8"/>
  <p:tag name="KSO_WM_UNIT_FILL_FORE_SCHEMECOLOR_INDEX_BRIGHTNESS" val="0"/>
  <p:tag name="KSO_WM_DIAGRAM_MAX_ITEMCNT" val="6"/>
  <p:tag name="KSO_WM_DIAGRAM_MIN_ITEMCNT" val="3"/>
  <p:tag name="KSO_WM_DIAGRAM_VIRTUALLY_FRAME" val="{&quot;height&quot;:386.79012292100396,&quot;left&quot;:0.05,&quot;top&quot;:90.6,&quot;width&quot;:960.5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nb"/>
  <p:tag name="KSO_WM_UNIT_TYPE" val="m_h_i"/>
  <p:tag name="KSO_WM_UNIT_INDEX" val="1_3_1"/>
  <p:tag name="KSO_WM_UNIT_ID" val="diagram20235394_1*m_h_i*1_3_1"/>
  <p:tag name="KSO_WM_TEMPLATE_CATEGORY" val="diagram"/>
  <p:tag name="KSO_WM_TEMPLATE_INDEX" val="20235394"/>
  <p:tag name="KSO_WM_UNIT_LAYERLEVEL" val="1_1_1"/>
  <p:tag name="KSO_WM_TAG_VERSION" val="3.0"/>
  <p:tag name="KSO_WM_DIAGRAM_GROUP_CODE" val="m1-1"/>
  <p:tag name="KSO_WM_DIAGRAM_VERSION" val="3"/>
  <p:tag name="KSO_WM_DIAGRAM_COLOR_TRICK" val="2"/>
  <p:tag name="KSO_WM_DIAGRAM_COLOR_TEXT_CAN_REMOVE" val="n"/>
  <p:tag name="KSO_WM_UNIT_FILL_TYPE" val="1"/>
  <p:tag name="KSO_WM_UNIT_FILL_FORE_SCHEMECOLOR_INDEX" val="5"/>
  <p:tag name="KSO_WM_UNIT_FILL_FORE_SCHEMECOLOR_INDEX_BRIGHTNESS" val="0"/>
  <p:tag name="KSO_WM_DIAGRAM_MAX_ITEMCNT" val="6"/>
  <p:tag name="KSO_WM_DIAGRAM_MIN_ITEMCNT" val="3"/>
  <p:tag name="KSO_WM_DIAGRAM_VIRTUALLY_FRAME" val="{&quot;height&quot;:386.79012292100396,&quot;left&quot;:0.05,&quot;top&quot;:90.6,&quot;width&quot;:960.5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4_1*m_h_i*1_2_2"/>
  <p:tag name="KSO_WM_TEMPLATE_CATEGORY" val="diagram"/>
  <p:tag name="KSO_WM_TEMPLATE_INDEX" val="20235394"/>
  <p:tag name="KSO_WM_UNIT_LAYERLEVEL" val="1_1_1"/>
  <p:tag name="KSO_WM_TAG_VERSION" val="3.0"/>
  <p:tag name="KSO_WM_UNIT_TYPE" val="m_h_i"/>
  <p:tag name="KSO_WM_UNIT_INDEX" val="1_2_2"/>
  <p:tag name="KSO_WM_DIAGRAM_GROUP_CODE" val="m1-1"/>
  <p:tag name="KSO_WM_DIAGRAM_VERSION" val="3"/>
  <p:tag name="KSO_WM_DIAGRAM_COLOR_TRICK" val="2"/>
  <p:tag name="KSO_WM_DIAGRAM_COLOR_TEXT_CAN_REMOVE" val="n"/>
  <p:tag name="KSO_WM_UNIT_LINE_FORE_SCHEMECOLOR_INDEX" val="8"/>
  <p:tag name="KSO_WM_DIAGRAM_MAX_ITEMCNT" val="6"/>
  <p:tag name="KSO_WM_DIAGRAM_MIN_ITEMCNT" val="3"/>
  <p:tag name="KSO_WM_DIAGRAM_VIRTUALLY_FRAME" val="{&quot;height&quot;:386.79012292100396,&quot;left&quot;:0.05,&quot;top&quot;:90.6,&quot;width&quot;:960.5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325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5394_1*m_h_f*1_3_1"/>
  <p:tag name="KSO_WM_TEMPLATE_CATEGORY" val="diagram"/>
  <p:tag name="KSO_WM_TEMPLATE_INDEX" val="20235394"/>
  <p:tag name="KSO_WM_UNIT_LAYERLEVEL" val="1_1_1"/>
  <p:tag name="KSO_WM_TAG_VERSION" val="3.0"/>
  <p:tag name="KSO_WM_UNIT_TEXT_LAYER_COUNT" val="1"/>
  <p:tag name="KSO_WM_DIAGRAM_GROUP_CODE" val="m1-1"/>
  <p:tag name="KSO_WM_DIAGRAM_VERSION" val="3"/>
  <p:tag name="KSO_WM_DIAGRAM_COLOR_TRICK" val="2"/>
  <p:tag name="KSO_WM_DIAGRAM_COLOR_TEXT_CAN_REMOVE" val="n"/>
  <p:tag name="KSO_WM_UNIT_TEXT_TYPE" val="1"/>
  <p:tag name="KSO_WM_UNIT_PRESET_TEXT" val="单击此处添加正文具体内容，文字是您思想的提炼，请言简意赅的阐述您的内容观点。"/>
  <p:tag name="KSO_WM_UNIT_TEXT_FILL_FORE_SCHEMECOLOR_INDEX" val="1"/>
  <p:tag name="KSO_WM_UNIT_TEXT_FILL_TYPE" val="1"/>
  <p:tag name="KSO_WM_DIAGRAM_MAX_ITEMCNT" val="6"/>
  <p:tag name="KSO_WM_DIAGRAM_MIN_ITEMCNT" val="3"/>
  <p:tag name="KSO_WM_DIAGRAM_VIRTUALLY_FRAME" val="{&quot;height&quot;:386.79012292100396,&quot;left&quot;:0.05,&quot;top&quot;:90.6,&quot;width&quot;:96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2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5394_1*m_h_f*1_2_1"/>
  <p:tag name="KSO_WM_TEMPLATE_CATEGORY" val="diagram"/>
  <p:tag name="KSO_WM_TEMPLATE_INDEX" val="20235394"/>
  <p:tag name="KSO_WM_UNIT_LAYERLEVEL" val="1_1_1"/>
  <p:tag name="KSO_WM_TAG_VERSION" val="3.0"/>
  <p:tag name="KSO_WM_UNIT_TEXT_LAYER_COUNT" val="1"/>
  <p:tag name="KSO_WM_DIAGRAM_GROUP_CODE" val="m1-1"/>
  <p:tag name="KSO_WM_DIAGRAM_VERSION" val="3"/>
  <p:tag name="KSO_WM_DIAGRAM_COLOR_TRICK" val="2"/>
  <p:tag name="KSO_WM_DIAGRAM_COLOR_TEXT_CAN_REMOVE" val="n"/>
  <p:tag name="KSO_WM_UNIT_TEXT_TYPE" val="1"/>
  <p:tag name="KSO_WM_UNIT_PRESET_TEXT" val="单击此处添加正文具体内容，文字是您思想的提炼，请言简意赅的阐述您的内容观点。"/>
  <p:tag name="KSO_WM_UNIT_TEXT_FILL_FORE_SCHEMECOLOR_INDEX" val="1"/>
  <p:tag name="KSO_WM_UNIT_TEXT_FILL_TYPE" val="1"/>
  <p:tag name="KSO_WM_DIAGRAM_MAX_ITEMCNT" val="6"/>
  <p:tag name="KSO_WM_DIAGRAM_MIN_ITEMCNT" val="3"/>
  <p:tag name="KSO_WM_DIAGRAM_VIRTUALLY_FRAME" val="{&quot;height&quot;:386.79012292100396,&quot;left&quot;:0.05,&quot;top&quot;:90.6,&quot;width&quot;:96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27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5394_1*m_h_f*1_3_1"/>
  <p:tag name="KSO_WM_TEMPLATE_CATEGORY" val="diagram"/>
  <p:tag name="KSO_WM_TEMPLATE_INDEX" val="20235394"/>
  <p:tag name="KSO_WM_UNIT_LAYERLEVEL" val="1_1_1"/>
  <p:tag name="KSO_WM_TAG_VERSION" val="3.0"/>
  <p:tag name="KSO_WM_UNIT_TEXT_LAYER_COUNT" val="1"/>
  <p:tag name="KSO_WM_DIAGRAM_GROUP_CODE" val="m1-1"/>
  <p:tag name="KSO_WM_DIAGRAM_VERSION" val="3"/>
  <p:tag name="KSO_WM_DIAGRAM_COLOR_TRICK" val="2"/>
  <p:tag name="KSO_WM_DIAGRAM_COLOR_TEXT_CAN_REMOVE" val="n"/>
  <p:tag name="KSO_WM_UNIT_TEXT_TYPE" val="1"/>
  <p:tag name="KSO_WM_UNIT_PRESET_TEXT" val="单击此处添加正文具体内容，文字是您思想的提炼，请言简意赅的阐述您的内容观点。"/>
  <p:tag name="KSO_WM_UNIT_TEXT_FILL_FORE_SCHEMECOLOR_INDEX" val="1"/>
  <p:tag name="KSO_WM_UNIT_TEXT_FILL_TYPE" val="1"/>
  <p:tag name="KSO_WM_DIAGRAM_MAX_ITEMCNT" val="6"/>
  <p:tag name="KSO_WM_DIAGRAM_MIN_ITEMCNT" val="3"/>
  <p:tag name="KSO_WM_DIAGRAM_VIRTUALLY_FRAME" val="{&quot;height&quot;:386.79012292100396,&quot;left&quot;:-2.45,&quot;top&quot;:60.9,&quot;width&quot;:960.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5394_1*m_h_i*1_2_2"/>
  <p:tag name="KSO_WM_TEMPLATE_CATEGORY" val="diagram"/>
  <p:tag name="KSO_WM_TEMPLATE_INDEX" val="20235394"/>
  <p:tag name="KSO_WM_UNIT_LAYERLEVEL" val="1_1_1"/>
  <p:tag name="KSO_WM_TAG_VERSION" val="3.0"/>
  <p:tag name="KSO_WM_UNIT_TYPE" val="m_h_i"/>
  <p:tag name="KSO_WM_UNIT_INDEX" val="1_2_2"/>
  <p:tag name="KSO_WM_DIAGRAM_GROUP_CODE" val="m1-1"/>
  <p:tag name="KSO_WM_DIAGRAM_VERSION" val="3"/>
  <p:tag name="KSO_WM_DIAGRAM_COLOR_TRICK" val="2"/>
  <p:tag name="KSO_WM_DIAGRAM_COLOR_TEXT_CAN_REMOVE" val="n"/>
  <p:tag name="KSO_WM_UNIT_LINE_FORE_SCHEMECOLOR_INDEX" val="8"/>
  <p:tag name="KSO_WM_DIAGRAM_MAX_ITEMCNT" val="6"/>
  <p:tag name="KSO_WM_DIAGRAM_MIN_ITEMCNT" val="3"/>
  <p:tag name="KSO_WM_DIAGRAM_VIRTUALLY_FRAME" val="{&quot;height&quot;:386.79012292100396,&quot;left&quot;:-0.55,&quot;top&quot;:90.6,&quot;width&quot;:960.5}"/>
  <p:tag name="KSO_WM_DIAGRAM_COLOR_MATCH_VALUE" val="{&quot;shape&quot;:{&quot;fill&quot;:{&quot;type&quot;:0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3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l_h_i"/>
  <p:tag name="KSO_WM_UNIT_INDEX" val="1_1_1"/>
  <p:tag name="KSO_WM_UNIT_ID" val="diagram20233203_1*l_h_i*1_1_1"/>
  <p:tag name="KSO_WM_TEMPLATE_CATEGORY" val="diagram"/>
  <p:tag name="KSO_WM_TEMPLATE_INDEX" val="20233203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83.84898211719629,&quot;left&quot;:111.45,&quot;top&quot;:111.25,&quot;width&quot;:669.7}"/>
  <p:tag name="KSO_WM_DIAGRAM_COLOR_MATCH_VALUE" val="{&quot;shape&quot;:{&quot;fill&quot;:{&quot;solid&quot;:{&quot;brightness&quot;:0,&quot;colorType&quot;:1,&quot;foreColorIndex&quot;:5,&quot;transparency&quot;:0.20000000298023224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5,5,5,5,5]}"/>
</p:tagLst>
</file>

<file path=ppt/tags/tag331.xml><?xml version="1.0" encoding="utf-8"?>
<p:tagLst xmlns:p="http://schemas.openxmlformats.org/presentationml/2006/main">
  <p:tag name="KSO_WM_BEAUTIFY_FLAG" val=""/>
</p:tagLst>
</file>

<file path=ppt/tags/tag332.xml><?xml version="1.0" encoding="utf-8"?>
<p:tagLst xmlns:p="http://schemas.openxmlformats.org/presentationml/2006/main">
  <p:tag name="KSO_WM_BEAUTIFY_FLAG" val=""/>
</p:tagLst>
</file>

<file path=ppt/tags/tag333.xml><?xml version="1.0" encoding="utf-8"?>
<p:tagLst xmlns:p="http://schemas.openxmlformats.org/presentationml/2006/main">
  <p:tag name="KSO_WM_BEAUTIFY_FLAG" val=""/>
</p:tagLst>
</file>

<file path=ppt/tags/tag334.xml><?xml version="1.0" encoding="utf-8"?>
<p:tagLst xmlns:p="http://schemas.openxmlformats.org/presentationml/2006/main">
  <p:tag name="KSO_WM_DIAGRAM_VIRTUALLY_FRAME" val="{&quot;height&quot;:376.42499389648435,&quot;left&quot;:2.95,&quot;top&quot;:113.45,&quot;width&quot;:782.4}"/>
</p:tagLst>
</file>

<file path=ppt/tags/tag3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57_2*n_h_i*1_1_4"/>
  <p:tag name="KSO_WM_TEMPLATE_CATEGORY" val="diagram"/>
  <p:tag name="KSO_WM_TEMPLATE_INDEX" val="2023095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i"/>
  <p:tag name="KSO_WM_UNIT_INDEX" val="1_1_4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gradient&quot;:[{&quot;brightness&quot;:0.800000011920929,&quot;colorType&quot;:1,&quot;foreColorIndex&quot;:5,&quot;pos&quot;:0,&quot;transparency&quot;:1},{&quot;brightness&quot;:0.6000000238418579,&quot;colorType&quot;:1,&quot;foreColorIndex&quot;:5,&quot;pos&quot;:1,&quot;transparency&quot;:0.6499999761581421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3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57_2*n_h_i*1_1_2"/>
  <p:tag name="KSO_WM_TEMPLATE_CATEGORY" val="diagram"/>
  <p:tag name="KSO_WM_TEMPLATE_INDEX" val="2023095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i"/>
  <p:tag name="KSO_WM_UNIT_INDEX" val="1_1_2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solid&quot;:{&quot;brightness&quot;:0.800000011920929,&quot;colorType&quot;:1,&quot;foreColorIndex&quot;:5,&quot;transparency&quot;:0.400000005960464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5"/>
  <p:tag name="KSO_WM_UNIT_FILL_FORE_SCHEMECOLOR_INDEX_BRIGHTNESS" val="0.8"/>
  <p:tag name="KSO_WM_DIAGRAM_USE_COLOR_VALUE" val="{&quot;color_scheme&quot;:1,&quot;color_type&quot;:1,&quot;theme_color_indexes&quot;:[5,6,5,6,5,6]}"/>
</p:tagLst>
</file>

<file path=ppt/tags/tag337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TYPE" val="n_h_i"/>
  <p:tag name="KSO_WM_UNIT_INDEX" val="1_1_1"/>
  <p:tag name="KSO_WM_UNIT_ID" val="diagram20230957_2*n_h_i*1_1_1"/>
  <p:tag name="KSO_WM_TEMPLATE_CATEGORY" val="diagram"/>
  <p:tag name="KSO_WM_TEMPLATE_INDEX" val="20230957"/>
  <p:tag name="KSO_WM_UNIT_LAYERLEVEL" val="1_1_1"/>
  <p:tag name="KSO_WM_TAG_VERSION" val="3.0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gradient&quot;:[{&quot;brightness&quot;:0,&quot;colorType&quot;:1,&quot;foreColorIndex&quot;:5,&quot;pos&quot;:1,&quot;transparency&quot;:0},{&quot;brightness&quot;:0.20000000298023224,&quot;colorType&quot;:1,&quot;foreColorIndex&quot;:5,&quot;pos&quot;:0.5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3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57_2*n_h_i*1_1_3"/>
  <p:tag name="KSO_WM_TEMPLATE_CATEGORY" val="diagram"/>
  <p:tag name="KSO_WM_TEMPLATE_INDEX" val="2023095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i"/>
  <p:tag name="KSO_WM_UNIT_INDEX" val="1_1_3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brightness&quot;:0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33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1_1"/>
  <p:tag name="KSO_WM_UNIT_ID" val="diagram20230957_2*n_h_h_a*1_2_1_1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40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3_1"/>
  <p:tag name="KSO_WM_UNIT_ID" val="diagram20230957_2*n_h_h_a*1_2_3_1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h_a"/>
  <p:tag name="KSO_WM_UNIT_INDEX" val="1_2_2_1"/>
  <p:tag name="KSO_WM_UNIT_ID" val="diagram20230957_2*n_h_h_a*1_2_2_1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项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57_2*n_h_h_i*1_2_3_1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h_i"/>
  <p:tag name="KSO_WM_UNIT_INDEX" val="1_2_3_1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3499999940395355,&quot;transparency&quot;:0}],&quot;type&quot;:2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4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n_h_a"/>
  <p:tag name="KSO_WM_UNIT_INDEX" val="1_1_1"/>
  <p:tag name="KSO_WM_UNIT_ID" val="diagram20230957_2*n_h_a*1_1_1"/>
  <p:tag name="KSO_WM_TEMPLATE_CATEGORY" val="diagram"/>
  <p:tag name="KSO_WM_TEMPLATE_INDEX" val="20230957"/>
  <p:tag name="KSO_WM_UNIT_LAYERLEVEL" val="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添加标题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3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57_2*n_h_h_i*1_2_2_2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h_i"/>
  <p:tag name="KSO_WM_UNIT_INDEX" val="1_2_2_2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gradient&quot;:[{&quot;brightness&quot;:0.20000000298023224,&quot;colorType&quot;:1,&quot;foreColorIndex&quot;:5,&quot;pos&quot;:0.5,&quot;transparency&quot;:0},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3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57_2*n_h_h_i*1_2_3_2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h_i"/>
  <p:tag name="KSO_WM_UNIT_INDEX" val="1_2_3_2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gradient&quot;:[{&quot;brightness&quot;:0.20000000298023224,&quot;colorType&quot;:1,&quot;foreColorIndex&quot;:5,&quot;pos&quot;:0.5,&quot;transparency&quot;:0},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3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57_2*n_h_h_i*1_2_1_2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h_i"/>
  <p:tag name="KSO_WM_UNIT_INDEX" val="1_2_1_2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gradient&quot;:[{&quot;brightness&quot;:0.20000000298023224,&quot;colorType&quot;:1,&quot;foreColorIndex&quot;:5,&quot;pos&quot;:0.5,&quot;transparency&quot;:0},{&quot;brightness&quot;:0,&quot;colorType&quot;:1,&quot;foreColorIndex&quot;:5,&quot;pos&quot;:1,&quot;transparency&quot;:0},{&quot;brightness&quot;:0.4000000059604645,&quot;colorType&quot;:1,&quot;foreColorIndex&quot;:5,&quot;pos&quot;:0,&quot;transparency&quot;:0}],&quot;type&quot;:3},&quot;glow&quot;:{&quot;colorType&quot;:0},&quot;line&quot;:{&quot;type&quot;:0},&quot;shadow&quot;:{&quot;brightness&quot;:-0.25,&quot;colorType&quot;:1,&quot;foreColorIndex&quot;:5,&quot;transparency&quot;:0.80000001192092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DIAGRAM_USE_COLOR_VALUE" val="{&quot;color_scheme&quot;:1,&quot;color_type&quot;:1,&quot;theme_color_indexes&quot;:[5,6,5,6,5,6]}"/>
</p:tagLst>
</file>

<file path=ppt/tags/tag3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57_2*n_h_h_x*1_2_2_1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VALUE" val="73*73"/>
  <p:tag name="KSO_WM_UNIT_TYPE" val="n_h_h_x"/>
  <p:tag name="KSO_WM_UNIT_INDEX" val="1_2_2_1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3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57_2*n_h_h_x*1_2_3_1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VALUE" val="64*69"/>
  <p:tag name="KSO_WM_UNIT_TYPE" val="n_h_h_x"/>
  <p:tag name="KSO_WM_UNIT_INDEX" val="1_2_3_1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3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DIAGRAM_GROUP_CODE" val="n1-1"/>
  <p:tag name="KSO_WM_UNIT_ID" val="diagram20230957_2*n_h_h_x*1_2_1_1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UNIT_VALUE" val="73*73"/>
  <p:tag name="KSO_WM_UNIT_TYPE" val="n_h_h_x"/>
  <p:tag name="KSO_WM_UNIT_INDEX" val="1_2_1_1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DIAGRAM_USE_COLOR_VALUE" val="{&quot;color_scheme&quot;:1,&quot;color_type&quot;:1,&quot;theme_color_indexes&quot;:[5,6,5,6,5,6]}"/>
</p:tagLst>
</file>

<file path=ppt/tags/tag3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57_2*n_h_h_i*1_2_1_1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h_i"/>
  <p:tag name="KSO_WM_UNIT_INDEX" val="1_2_1_1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3499999940395355,&quot;transparency&quot;:0}],&quot;type&quot;:2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0957_2*n_h_h_i*1_2_2_1"/>
  <p:tag name="KSO_WM_TEMPLATE_CATEGORY" val="diagram"/>
  <p:tag name="KSO_WM_TEMPLATE_INDEX" val="20230957"/>
  <p:tag name="KSO_WM_UNIT_LAYERLEVEL" val="1_1_1_1"/>
  <p:tag name="KSO_WM_TAG_VERSION" val="3.0"/>
  <p:tag name="KSO_WM_DIAGRAM_VERSION" val="3"/>
  <p:tag name="KSO_WM_DIAGRAM_COLOR_TRICK" val="1"/>
  <p:tag name="KSO_WM_DIAGRAM_COLOR_TEXT_CAN_REMOVE" val="n"/>
  <p:tag name="KSO_WM_DIAGRAM_GROUP_CODE" val="n1-1"/>
  <p:tag name="KSO_WM_UNIT_TYPE" val="n_h_h_i"/>
  <p:tag name="KSO_WM_UNIT_INDEX" val="1_2_2_1"/>
  <p:tag name="KSO_WM_DIAGRAM_MAX_ITEMCNT" val="6"/>
  <p:tag name="KSO_WM_DIAGRAM_MIN_ITEMCNT" val="2"/>
  <p:tag name="KSO_WM_DIAGRAM_VIRTUALLY_FRAME" val="{&quot;height&quot;:376.42499389648435,&quot;left&quot;:2.95,&quot;top&quot;:113.45,&quot;width&quot;:782.4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3499999940395355,&quot;transparency&quot;:0}],&quot;type&quot;:2},&quot;shadow&quot;:{&quot;brightness&quot;:-0.25,&quot;colorType&quot;:1,&quot;foreColorIndex&quot;:5,&quot;transparency&quot;:0.6000000238418579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3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53.xml><?xml version="1.0" encoding="utf-8"?>
<p:tagLst xmlns:p="http://schemas.openxmlformats.org/presentationml/2006/main">
  <p:tag name="resource_record_key" val="{&quot;13&quot;:[4722044,4364900],&quot;65&quot;:[20230920],&quot;70&quot;:[3325913,3322346,3312417,3426824,3321480,3403266,3314418,3312447]}"/>
  <p:tag name="commondata" val="eyJoZGlkIjoiZjdjMmRlZjM1OWYxMzczOGQyMTg5ZTU3ZmM2OTcwOGY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主题​​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005FB8"/>
      </a:accent1>
      <a:accent2>
        <a:srgbClr val="0F9ED5"/>
      </a:accent2>
      <a:accent3>
        <a:srgbClr val="467886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6992</Words>
  <Application>WPS 文字</Application>
  <PresentationFormat>宽屏</PresentationFormat>
  <Paragraphs>1119</Paragraphs>
  <Slides>20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6" baseType="lpstr">
      <vt:lpstr>Arial</vt:lpstr>
      <vt:lpstr>宋体</vt:lpstr>
      <vt:lpstr>Wingdings</vt:lpstr>
      <vt:lpstr>Wingdings</vt:lpstr>
      <vt:lpstr>微软雅黑</vt:lpstr>
      <vt:lpstr>汉仪旗黑</vt:lpstr>
      <vt:lpstr>汉仪尚巍手书W</vt:lpstr>
      <vt:lpstr>宋体</vt:lpstr>
      <vt:lpstr>Arial Unicode MS</vt:lpstr>
      <vt:lpstr>苹方-简</vt:lpstr>
      <vt:lpstr>+中文标题</vt:lpstr>
      <vt:lpstr>Segoe UI</vt:lpstr>
      <vt:lpstr>思源黑体 CN Regular</vt:lpstr>
      <vt:lpstr>Roboto</vt:lpstr>
      <vt:lpstr>等线</vt:lpstr>
      <vt:lpstr>汉仪中等线KW</vt:lpstr>
      <vt:lpstr>等线 Light</vt:lpstr>
      <vt:lpstr>汉仪中黑KW</vt:lpstr>
      <vt:lpstr>微软雅黑</vt:lpstr>
      <vt:lpstr>思源黑体 CN Regular</vt:lpstr>
      <vt:lpstr>汉仪尚巍手书W</vt:lpstr>
      <vt:lpstr>汉仪书宋二KW</vt:lpstr>
      <vt:lpstr>Apple Color Emoji</vt:lpstr>
      <vt:lpstr>MS PGothic</vt:lpstr>
      <vt:lpstr>WPS</vt:lpstr>
      <vt:lpstr>6_Office 主题​​</vt:lpstr>
      <vt:lpstr>PowerPoint 演示文稿</vt:lpstr>
      <vt:lpstr>目录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陈子睿</cp:lastModifiedBy>
  <cp:revision>212</cp:revision>
  <dcterms:created xsi:type="dcterms:W3CDTF">2026-07-24T08:38:46Z</dcterms:created>
  <dcterms:modified xsi:type="dcterms:W3CDTF">2026-07-24T08:38:46Z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2052-12.1.26026.26026</vt:lpwstr>
  </property>
  <property fmtid="{D5CDD505-2E9C-101B-9397-08002B2CF9AE}" pid="3" name="ICV">
    <vt:lpwstr>763C8DFC70D002439624636AE281D11A_43</vt:lpwstr>
  </property>
</Properties>
</file>